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40" r:id="rId24"/>
    <p:sldId id="278" r:id="rId25"/>
    <p:sldId id="279" r:id="rId26"/>
    <p:sldId id="280" r:id="rId27"/>
    <p:sldId id="281" r:id="rId28"/>
    <p:sldId id="282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84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41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7" r:id="rId73"/>
    <p:sldId id="328" r:id="rId74"/>
    <p:sldId id="339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8154" autoAdjust="0"/>
  </p:normalViewPr>
  <p:slideViewPr>
    <p:cSldViewPr snapToGrid="0">
      <p:cViewPr varScale="1">
        <p:scale>
          <a:sx n="101" d="100"/>
          <a:sy n="10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01B56-F1C7-4282-AD32-D987A543699C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D8A11-8BAB-45D9-8F84-D0CEE05204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08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Photometric </a:t>
            </a:r>
            <a:r>
              <a:rPr lang="zh-TW" altLang="en-US" dirty="0"/>
              <a:t>光度學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66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271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Quadrics </a:t>
            </a:r>
            <a:r>
              <a:rPr lang="zh-TW" altLang="en-US" dirty="0"/>
              <a:t>二次曲面</a:t>
            </a:r>
            <a:endParaRPr lang="en-US" altLang="zh-TW" dirty="0"/>
          </a:p>
          <a:p>
            <a:r>
              <a:rPr lang="en-US" altLang="zh-TW" dirty="0"/>
              <a:t>Cylinder </a:t>
            </a:r>
            <a:r>
              <a:rPr lang="zh-TW" altLang="en-US" dirty="0"/>
              <a:t>圓柱體</a:t>
            </a:r>
            <a:endParaRPr lang="en-US" altLang="zh-TW" dirty="0"/>
          </a:p>
          <a:p>
            <a:r>
              <a:rPr lang="en-US" altLang="zh-TW" dirty="0"/>
              <a:t>Elliptic </a:t>
            </a:r>
            <a:r>
              <a:rPr lang="zh-TW" altLang="en-US" dirty="0"/>
              <a:t>橢圓的</a:t>
            </a:r>
            <a:endParaRPr lang="en-US" altLang="zh-TW" dirty="0"/>
          </a:p>
          <a:p>
            <a:r>
              <a:rPr lang="en-US" altLang="zh-TW" dirty="0"/>
              <a:t>Parabolic </a:t>
            </a:r>
            <a:r>
              <a:rPr lang="zh-TW" altLang="en-US" dirty="0"/>
              <a:t>拋物線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140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轉換</a:t>
            </a:r>
            <a:r>
              <a:rPr lang="en-US" altLang="zh-TW" dirty="0"/>
              <a:t>(</a:t>
            </a:r>
            <a:r>
              <a:rPr lang="zh-TW" altLang="en-US" dirty="0"/>
              <a:t>位移</a:t>
            </a:r>
            <a:r>
              <a:rPr lang="en-US" altLang="zh-TW" dirty="0"/>
              <a:t>)</a:t>
            </a:r>
            <a:r>
              <a:rPr lang="zh-TW" altLang="en-US" dirty="0"/>
              <a:t>、歐基里德</a:t>
            </a:r>
            <a:r>
              <a:rPr lang="en-US" altLang="zh-TW" dirty="0"/>
              <a:t>(</a:t>
            </a:r>
            <a:r>
              <a:rPr lang="zh-TW" altLang="en-US" dirty="0"/>
              <a:t>旋轉</a:t>
            </a:r>
            <a:r>
              <a:rPr lang="en-US" altLang="zh-TW" dirty="0"/>
              <a:t>+</a:t>
            </a:r>
            <a:r>
              <a:rPr lang="zh-TW" altLang="en-US" dirty="0"/>
              <a:t>位移</a:t>
            </a:r>
            <a:r>
              <a:rPr lang="en-US" altLang="zh-TW" dirty="0"/>
              <a:t>)</a:t>
            </a:r>
            <a:r>
              <a:rPr lang="zh-TW" altLang="en-US" dirty="0"/>
              <a:t>、相似、仿射、投影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562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00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鋼體運動</a:t>
                </a:r>
                <a:endParaRPr lang="en-US" altLang="zh-TW" dirty="0"/>
              </a:p>
              <a:p>
                <a:r>
                  <a:rPr lang="zh-TW" altLang="en-US" dirty="0"/>
                  <a:t>逆時針選轉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dirty="0"/>
                  <a:t> 度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鋼體運動</a:t>
                </a:r>
                <a:endParaRPr lang="en-US" altLang="zh-TW" dirty="0"/>
              </a:p>
              <a:p>
                <a:r>
                  <a:rPr lang="zh-TW" altLang="en-US" dirty="0"/>
                  <a:t>逆時針選轉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 度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152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211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273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perspective transform </a:t>
            </a:r>
            <a:r>
              <a:rPr lang="zh-TW" altLang="en-US" dirty="0"/>
              <a:t>透視轉換</a:t>
            </a:r>
            <a:endParaRPr lang="en-US" altLang="zh-TW" dirty="0"/>
          </a:p>
          <a:p>
            <a:r>
              <a:rPr lang="en-US" altLang="zh-TW" dirty="0" err="1"/>
              <a:t>Homography</a:t>
            </a:r>
            <a:r>
              <a:rPr lang="en-US" altLang="zh-TW" dirty="0"/>
              <a:t> </a:t>
            </a:r>
            <a:r>
              <a:rPr lang="zh-TW" altLang="en-US" dirty="0"/>
              <a:t>單應性</a:t>
            </a:r>
            <a:endParaRPr lang="en-US" altLang="zh-TW" dirty="0"/>
          </a:p>
          <a:p>
            <a:r>
              <a:rPr lang="en-US" altLang="zh-TW" dirty="0">
                <a:sym typeface="Symbol" panose="05050102010706020507" pitchFamily="18" charset="2"/>
              </a:rPr>
              <a:t>arbitrary quadrilateral </a:t>
            </a:r>
            <a:r>
              <a:rPr lang="zh-TW" altLang="en-US" dirty="0">
                <a:sym typeface="Symbol" panose="05050102010706020507" pitchFamily="18" charset="2"/>
              </a:rPr>
              <a:t>多變的四邊形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24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826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137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Perspective projection </a:t>
            </a:r>
            <a:r>
              <a:rPr lang="zh-TW" altLang="en-US" dirty="0"/>
              <a:t>透視投影 </a:t>
            </a:r>
            <a:r>
              <a:rPr lang="en-US" altLang="zh-TW" dirty="0"/>
              <a:t>&lt;-&gt; Orthography projection </a:t>
            </a:r>
            <a:r>
              <a:rPr lang="zh-TW" altLang="en-US" dirty="0"/>
              <a:t>平行投影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852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203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Perpendicular </a:t>
            </a:r>
            <a:r>
              <a:rPr lang="zh-TW" altLang="en-US" dirty="0"/>
              <a:t>垂直的</a:t>
            </a:r>
            <a:endParaRPr lang="en-US" altLang="zh-TW" dirty="0"/>
          </a:p>
          <a:p>
            <a:r>
              <a:rPr lang="en-US" altLang="zh-TW" dirty="0"/>
              <a:t>Residual </a:t>
            </a:r>
            <a:r>
              <a:rPr lang="zh-TW" altLang="en-US" dirty="0"/>
              <a:t>分量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92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Perpendicular </a:t>
            </a:r>
            <a:r>
              <a:rPr lang="zh-TW" altLang="en-US" dirty="0"/>
              <a:t>垂直的</a:t>
            </a:r>
            <a:endParaRPr lang="en-US" altLang="zh-TW" dirty="0"/>
          </a:p>
          <a:p>
            <a:r>
              <a:rPr lang="en-US" altLang="zh-TW" dirty="0"/>
              <a:t>Residual </a:t>
            </a:r>
            <a:r>
              <a:rPr lang="zh-TW" altLang="en-US" dirty="0"/>
              <a:t>分量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221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847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366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540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269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Intrinsics</a:t>
            </a:r>
            <a:r>
              <a:rPr lang="en-US" altLang="zh-TW" dirty="0"/>
              <a:t> </a:t>
            </a:r>
            <a:r>
              <a:rPr lang="zh-CN" altLang="en-US" dirty="0"/>
              <a:t>內部</a:t>
            </a:r>
            <a:endParaRPr lang="en-US" altLang="zh-CN" dirty="0"/>
          </a:p>
          <a:p>
            <a:r>
              <a:rPr lang="en-US" altLang="zh-TW" dirty="0"/>
              <a:t>Nodal point </a:t>
            </a:r>
            <a:r>
              <a:rPr lang="zh-CN" altLang="en-US" dirty="0"/>
              <a:t>節點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420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Intrinsics</a:t>
            </a:r>
            <a:r>
              <a:rPr lang="en-US" altLang="zh-TW" dirty="0"/>
              <a:t> </a:t>
            </a:r>
            <a:r>
              <a:rPr lang="zh-CN" altLang="en-US" dirty="0"/>
              <a:t>內部</a:t>
            </a:r>
            <a:endParaRPr lang="en-US" altLang="zh-CN" dirty="0"/>
          </a:p>
          <a:p>
            <a:r>
              <a:rPr lang="en-US" altLang="zh-TW" dirty="0"/>
              <a:t>principal point </a:t>
            </a:r>
            <a:r>
              <a:rPr lang="zh-TW" altLang="en-US" dirty="0"/>
              <a:t>主</a:t>
            </a:r>
            <a:r>
              <a:rPr lang="zh-CN" altLang="en-US" dirty="0"/>
              <a:t>點</a:t>
            </a:r>
            <a:endParaRPr lang="en-US" altLang="zh-CN" dirty="0"/>
          </a:p>
          <a:p>
            <a:r>
              <a:rPr lang="en-US" altLang="zh-TW" dirty="0"/>
              <a:t>Pinhole camera </a:t>
            </a:r>
            <a:r>
              <a:rPr lang="zh-TW" altLang="en-US" dirty="0"/>
              <a:t>針孔相機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6274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75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Distortions </a:t>
            </a:r>
            <a:r>
              <a:rPr lang="zh-TW" altLang="en-US" dirty="0"/>
              <a:t>失真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154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42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400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34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198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3107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Focal length </a:t>
            </a:r>
            <a:r>
              <a:rPr lang="zh-CN" altLang="en-US" dirty="0"/>
              <a:t>焦距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3917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875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0299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131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33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Distortions </a:t>
            </a:r>
            <a:r>
              <a:rPr lang="zh-TW" altLang="en-US" dirty="0"/>
              <a:t>失真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99290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Diffuse </a:t>
            </a:r>
            <a:r>
              <a:rPr lang="zh-TW" altLang="en-US" dirty="0"/>
              <a:t>漫射</a:t>
            </a:r>
            <a:endParaRPr lang="en-US" altLang="zh-TW" dirty="0"/>
          </a:p>
          <a:p>
            <a:r>
              <a:rPr lang="en-US" altLang="zh-TW" dirty="0"/>
              <a:t>Specular </a:t>
            </a:r>
            <a:r>
              <a:rPr lang="zh-TW" altLang="en-US" dirty="0"/>
              <a:t>鏡射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80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Phong</a:t>
            </a:r>
            <a:r>
              <a:rPr lang="en-US" altLang="zh-TW" dirty="0"/>
              <a:t> shading </a:t>
            </a:r>
            <a:r>
              <a:rPr lang="en-US" altLang="zh-TW" dirty="0" err="1"/>
              <a:t>Phong</a:t>
            </a:r>
            <a:r>
              <a:rPr lang="en-US" altLang="zh-TW" dirty="0"/>
              <a:t> </a:t>
            </a:r>
            <a:r>
              <a:rPr lang="zh-TW" altLang="en-US" dirty="0"/>
              <a:t>著色法</a:t>
            </a:r>
            <a:endParaRPr lang="en-US" altLang="zh-TW" dirty="0"/>
          </a:p>
          <a:p>
            <a:r>
              <a:rPr lang="en-US" altLang="zh-TW" dirty="0"/>
              <a:t>Ambient illumination </a:t>
            </a:r>
            <a:r>
              <a:rPr lang="zh-TW" altLang="en-US" dirty="0"/>
              <a:t>周圍照明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0750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Phong</a:t>
            </a:r>
            <a:r>
              <a:rPr lang="en-US" altLang="zh-TW" dirty="0"/>
              <a:t> shading </a:t>
            </a:r>
            <a:r>
              <a:rPr lang="en-US" altLang="zh-TW" dirty="0" err="1"/>
              <a:t>Phong</a:t>
            </a:r>
            <a:r>
              <a:rPr lang="en-US" altLang="zh-TW" dirty="0"/>
              <a:t> </a:t>
            </a:r>
            <a:r>
              <a:rPr lang="zh-TW" altLang="en-US" dirty="0"/>
              <a:t>著色法</a:t>
            </a:r>
            <a:endParaRPr lang="en-US" altLang="zh-TW" dirty="0"/>
          </a:p>
          <a:p>
            <a:r>
              <a:rPr lang="en-US" altLang="zh-TW" dirty="0"/>
              <a:t>Ambient illumination </a:t>
            </a:r>
            <a:r>
              <a:rPr lang="zh-TW" altLang="en-US" dirty="0"/>
              <a:t>周圍照明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8600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Vignetting</a:t>
            </a:r>
            <a:r>
              <a:rPr lang="en-US" altLang="zh-TW" dirty="0"/>
              <a:t> </a:t>
            </a:r>
            <a:r>
              <a:rPr lang="zh-TW" altLang="en-US" dirty="0"/>
              <a:t>暈影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553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4433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Optics </a:t>
            </a:r>
            <a:r>
              <a:rPr lang="zh-TW" altLang="en-US" dirty="0"/>
              <a:t>光學</a:t>
            </a:r>
            <a:endParaRPr lang="en-US" altLang="zh-TW" dirty="0"/>
          </a:p>
          <a:p>
            <a:r>
              <a:rPr lang="en-US" altLang="zh-TW" dirty="0"/>
              <a:t>Aperture </a:t>
            </a:r>
            <a:r>
              <a:rPr lang="zh-TW" altLang="en-US" dirty="0"/>
              <a:t>光圈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541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Charge-Coupled device </a:t>
            </a:r>
            <a:r>
              <a:rPr lang="zh-TW" altLang="en-US" dirty="0"/>
              <a:t>電荷耦合元件</a:t>
            </a:r>
            <a:endParaRPr lang="en-US" altLang="zh-TW" dirty="0"/>
          </a:p>
          <a:p>
            <a:r>
              <a:rPr lang="en-US" altLang="zh-TW" dirty="0"/>
              <a:t>Photon </a:t>
            </a:r>
            <a:r>
              <a:rPr lang="zh-TW" altLang="en-US" dirty="0"/>
              <a:t>光子</a:t>
            </a:r>
            <a:endParaRPr lang="en-US" altLang="zh-TW" dirty="0"/>
          </a:p>
          <a:p>
            <a:r>
              <a:rPr lang="en-US" altLang="zh-TW" dirty="0"/>
              <a:t>Well </a:t>
            </a:r>
            <a:r>
              <a:rPr lang="zh-TW" altLang="en-US" dirty="0"/>
              <a:t>井</a:t>
            </a:r>
            <a:endParaRPr lang="en-US" altLang="zh-TW" dirty="0"/>
          </a:p>
          <a:p>
            <a:r>
              <a:rPr lang="en-US" altLang="zh-TW" dirty="0"/>
              <a:t>Brigade </a:t>
            </a:r>
            <a:r>
              <a:rPr lang="zh-TW" altLang="en-US" dirty="0"/>
              <a:t>旅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2371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Complementary </a:t>
            </a:r>
            <a:r>
              <a:rPr lang="zh-TW" altLang="en-US" dirty="0"/>
              <a:t>互補的</a:t>
            </a:r>
            <a:endParaRPr lang="en-US" altLang="zh-TW" dirty="0"/>
          </a:p>
          <a:p>
            <a:r>
              <a:rPr lang="en-US" altLang="zh-TW" dirty="0"/>
              <a:t>Oxide </a:t>
            </a:r>
            <a:r>
              <a:rPr lang="zh-TW" altLang="en-US" dirty="0"/>
              <a:t>氧化物</a:t>
            </a:r>
            <a:endParaRPr lang="en-US" altLang="zh-TW" dirty="0"/>
          </a:p>
          <a:p>
            <a:r>
              <a:rPr lang="en-US" altLang="zh-TW" dirty="0"/>
              <a:t>Photodetector </a:t>
            </a:r>
            <a:r>
              <a:rPr lang="zh-TW" altLang="en-US" dirty="0"/>
              <a:t>光感測器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006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Fill factor </a:t>
            </a:r>
            <a:r>
              <a:rPr lang="zh-TW" altLang="en-US" dirty="0"/>
              <a:t>填充因子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7005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Point-and-shoot cameras </a:t>
            </a:r>
            <a:r>
              <a:rPr lang="zh-TW" altLang="en-US" dirty="0"/>
              <a:t>傻瓜相機</a:t>
            </a:r>
            <a:endParaRPr lang="en-US" altLang="zh-TW" dirty="0"/>
          </a:p>
          <a:p>
            <a:r>
              <a:rPr lang="en-US" altLang="zh-TW" dirty="0"/>
              <a:t>Pattern </a:t>
            </a:r>
            <a:r>
              <a:rPr lang="zh-TW" altLang="en-US" dirty="0"/>
              <a:t>圖形</a:t>
            </a:r>
            <a:endParaRPr lang="en-US" altLang="zh-TW" dirty="0"/>
          </a:p>
          <a:p>
            <a:r>
              <a:rPr lang="en-US" altLang="zh-TW" dirty="0"/>
              <a:t>dark current noise</a:t>
            </a:r>
            <a:r>
              <a:rPr lang="zh-TW" altLang="en-US" dirty="0"/>
              <a:t> 暗電流，沒有光子通過</a:t>
            </a:r>
            <a:r>
              <a:rPr lang="en-US" altLang="zh-TW" dirty="0"/>
              <a:t>sensor</a:t>
            </a:r>
            <a:r>
              <a:rPr lang="zh-TW" altLang="en-US" dirty="0"/>
              <a:t>時還會有的微小電流</a:t>
            </a:r>
            <a:endParaRPr lang="en-US" altLang="zh-TW" dirty="0"/>
          </a:p>
          <a:p>
            <a:r>
              <a:rPr lang="en-US" altLang="zh-TW" dirty="0"/>
              <a:t>Shot noise </a:t>
            </a:r>
            <a:r>
              <a:rPr lang="zh-TW" altLang="en-US" dirty="0"/>
              <a:t>散粒雜訊</a:t>
            </a:r>
            <a:endParaRPr lang="en-US" altLang="zh-TW" dirty="0"/>
          </a:p>
          <a:p>
            <a:r>
              <a:rPr lang="en-US" altLang="zh-TW" dirty="0"/>
              <a:t>quantization noise</a:t>
            </a:r>
            <a:r>
              <a:rPr lang="zh-TW" altLang="en-US" dirty="0"/>
              <a:t> 量化雜訊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47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Homogeneous coordinates </a:t>
            </a:r>
            <a:r>
              <a:rPr lang="zh-TW" altLang="en-US" dirty="0"/>
              <a:t>齊次座標</a:t>
            </a:r>
            <a:endParaRPr lang="en-US" altLang="zh-TW" dirty="0"/>
          </a:p>
          <a:p>
            <a:r>
              <a:rPr lang="zh-TW" altLang="en-US" dirty="0"/>
              <a:t>如果最後一個值為</a:t>
            </a:r>
            <a:r>
              <a:rPr lang="en-US" altLang="zh-TW" dirty="0"/>
              <a:t>0</a:t>
            </a:r>
            <a:r>
              <a:rPr lang="zh-TW" altLang="en-US" dirty="0"/>
              <a:t> 則代表 </a:t>
            </a:r>
            <a:r>
              <a:rPr lang="en-US" altLang="zh-TW" dirty="0"/>
              <a:t>ideal points(</a:t>
            </a:r>
            <a:r>
              <a:rPr lang="zh-TW" altLang="en-US" dirty="0"/>
              <a:t>理想點</a:t>
            </a:r>
            <a:r>
              <a:rPr lang="en-US" altLang="zh-TW" dirty="0"/>
              <a:t>) or points at infinity(</a:t>
            </a:r>
            <a:r>
              <a:rPr lang="zh-TW" altLang="en-US" dirty="0"/>
              <a:t>無窮遠點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原點是 </a:t>
            </a:r>
            <a:r>
              <a:rPr lang="en-US" altLang="zh-TW" dirty="0"/>
              <a:t>(0, 0, 1)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5194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Yields </a:t>
            </a:r>
            <a:r>
              <a:rPr lang="zh-TW" altLang="en-US" dirty="0"/>
              <a:t>產生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7759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3272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2506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6400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9226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70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8767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3086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2609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40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 smtClean="0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zh-TW" altLang="en-US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是內積</a:t>
                </a:r>
                <a:endParaRPr lang="en-US" altLang="zh-TW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2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dirty="0"/>
                  <a:t> 法向量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¯</a:t>
                </a:r>
                <a:r>
                  <a:rPr lang="zh-TW" altLang="ar-AE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𝒙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∙</a:t>
                </a:r>
                <a:r>
                  <a:rPr lang="zh-TW" altLang="ar-AE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𝒍</a:t>
                </a:r>
                <a:r>
                  <a:rPr lang="ar-AE" altLang="zh-TW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 ̃</a:t>
                </a:r>
                <a:r>
                  <a:rPr lang="zh-TW" altLang="en-US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  </a:t>
                </a:r>
                <a:r>
                  <a:rPr lang="zh-TW" altLang="en-US" dirty="0"/>
                  <a:t>是內積</a:t>
                </a:r>
                <a:endParaRPr lang="en-US" altLang="zh-TW" dirty="0"/>
              </a:p>
              <a:p>
                <a:r>
                  <a:rPr lang="zh-TW" altLang="ar-AE" sz="1200" b="1" i="0">
                    <a:latin typeface="Cambria Math" panose="02040503050406030204" pitchFamily="18" charset="0"/>
                    <a:cs typeface="Times New Roman" pitchFamily="18" charset="0"/>
                  </a:rPr>
                  <a:t>𝒏</a:t>
                </a:r>
                <a:r>
                  <a:rPr lang="ar-AE" altLang="zh-TW" sz="1200" b="1" i="0">
                    <a:latin typeface="Cambria Math" panose="02040503050406030204" pitchFamily="18" charset="0"/>
                    <a:cs typeface="Times New Roman" pitchFamily="18" charset="0"/>
                  </a:rPr>
                  <a:t> ̂</a:t>
                </a:r>
                <a:r>
                  <a:rPr lang="zh-TW" altLang="en-US" dirty="0"/>
                  <a:t> 法向量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9396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3861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3926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5630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Incandescent </a:t>
            </a:r>
            <a:r>
              <a:rPr lang="zh-TW" altLang="en-US" dirty="0"/>
              <a:t>熾熱的</a:t>
            </a:r>
            <a:endParaRPr lang="en-US" altLang="zh-TW" dirty="0"/>
          </a:p>
          <a:p>
            <a:r>
              <a:rPr lang="en-US" altLang="zh-TW" dirty="0"/>
              <a:t>Compensation</a:t>
            </a:r>
            <a:r>
              <a:rPr lang="zh-TW" altLang="en-US" dirty="0"/>
              <a:t> 補償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0685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CRT </a:t>
            </a:r>
            <a:r>
              <a:rPr lang="zh-TW" altLang="en-US" dirty="0"/>
              <a:t>陰極射線管</a:t>
            </a:r>
            <a:endParaRPr lang="en-US" altLang="zh-TW" dirty="0"/>
          </a:p>
          <a:p>
            <a:r>
              <a:rPr lang="en-US" altLang="zh-TW" dirty="0"/>
              <a:t>Compensate </a:t>
            </a:r>
            <a:r>
              <a:rPr lang="zh-TW" altLang="en-US" dirty="0"/>
              <a:t>補償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2339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303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7761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542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Fidelity </a:t>
            </a:r>
            <a:r>
              <a:rPr lang="zh-TW" altLang="en-US" dirty="0"/>
              <a:t>保真度</a:t>
            </a:r>
            <a:endParaRPr lang="en-US" altLang="zh-TW" dirty="0"/>
          </a:p>
          <a:p>
            <a:r>
              <a:rPr lang="en-US" altLang="zh-TW" dirty="0"/>
              <a:t>Chrominance</a:t>
            </a:r>
            <a:r>
              <a:rPr lang="zh-TW" altLang="en-US" dirty="0"/>
              <a:t> 色度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679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Chrominance</a:t>
            </a:r>
            <a:r>
              <a:rPr lang="zh-TW" altLang="en-US" dirty="0"/>
              <a:t> 色度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270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Conics </a:t>
            </a:r>
            <a:r>
              <a:rPr lang="zh-TW" altLang="en-US" dirty="0"/>
              <a:t>圓錐曲線</a:t>
            </a:r>
            <a:endParaRPr lang="en-US" altLang="zh-TW" dirty="0"/>
          </a:p>
          <a:p>
            <a:r>
              <a:rPr lang="en-US" altLang="zh-TW" dirty="0"/>
              <a:t>Ellipse </a:t>
            </a:r>
            <a:r>
              <a:rPr lang="zh-TW" altLang="en-US" dirty="0"/>
              <a:t>橢圓</a:t>
            </a:r>
            <a:endParaRPr lang="en-US" altLang="zh-TW" dirty="0"/>
          </a:p>
          <a:p>
            <a:r>
              <a:rPr lang="en-US" altLang="zh-TW" dirty="0"/>
              <a:t>Parabola </a:t>
            </a:r>
            <a:r>
              <a:rPr lang="zh-TW" altLang="en-US" dirty="0"/>
              <a:t>拋物線</a:t>
            </a:r>
            <a:endParaRPr lang="en-US" altLang="zh-TW" dirty="0"/>
          </a:p>
          <a:p>
            <a:r>
              <a:rPr lang="en-US" altLang="zh-TW" dirty="0"/>
              <a:t>Hyperbola </a:t>
            </a:r>
            <a:r>
              <a:rPr lang="zh-TW" altLang="en-US" dirty="0"/>
              <a:t>雙曲線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5511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721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909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06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2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44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xfrm>
            <a:off x="-9766" y="-6347"/>
            <a:ext cx="12211532" cy="10482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indent="446469" algn="l">
              <a:defRPr sz="2812" b="1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493799" y="1260533"/>
            <a:ext cx="11204402" cy="5350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2109"/>
              </a:spcBef>
              <a:defRPr sz="2109">
                <a:solidFill>
                  <a:srgbClr val="000000"/>
                </a:solidFill>
              </a:defRPr>
            </a:lvl1pPr>
            <a:lvl2pPr>
              <a:lnSpc>
                <a:spcPct val="130000"/>
              </a:lnSpc>
              <a:spcBef>
                <a:spcPts val="1125"/>
              </a:spcBef>
              <a:buChar char="✦"/>
              <a:defRPr sz="1969">
                <a:solidFill>
                  <a:srgbClr val="000000"/>
                </a:solidFill>
              </a:defRPr>
            </a:lvl2pPr>
            <a:lvl3pPr>
              <a:lnSpc>
                <a:spcPct val="130000"/>
              </a:lnSpc>
              <a:spcBef>
                <a:spcPts val="1125"/>
              </a:spcBef>
              <a:buChar char="✓"/>
              <a:defRPr sz="1969">
                <a:solidFill>
                  <a:srgbClr val="000000"/>
                </a:solidFill>
              </a:defRPr>
            </a:lvl3pPr>
            <a:lvl4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4pPr>
            <a:lvl5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79240" y="6430517"/>
            <a:ext cx="844845" cy="287524"/>
          </a:xfrm>
          <a:prstGeom prst="rect">
            <a:avLst/>
          </a:prstGeom>
        </p:spPr>
        <p:txBody>
          <a:bodyPr/>
          <a:lstStyle>
            <a:lvl1pPr>
              <a:defRPr sz="1547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42883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6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73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2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96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2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5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3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7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16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14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image" Target="../media/image25.png"/><Relationship Id="rId7" Type="http://schemas.openxmlformats.org/officeDocument/2006/relationships/image" Target="../media/image20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tif"/><Relationship Id="rId9" Type="http://schemas.openxmlformats.org/officeDocument/2006/relationships/image" Target="../media/image22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pWBNN0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camdb.com/specs/pentax_k-7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BBD8AA70-9FF8-466C-920D-0FC965CB4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4477041"/>
            <a:ext cx="9052560" cy="1372355"/>
          </a:xfrm>
        </p:spPr>
        <p:txBody>
          <a:bodyPr>
            <a:normAutofit lnSpcReduction="10000"/>
          </a:bodyPr>
          <a:lstStyle/>
          <a:p>
            <a:r>
              <a:rPr lang="en-US" altLang="zh-TW" cap="none" dirty="0"/>
              <a:t>Presented by: </a:t>
            </a:r>
            <a:r>
              <a:rPr lang="zh-TW" altLang="en-US" cap="none" dirty="0"/>
              <a:t>傅楸善教授 </a:t>
            </a:r>
            <a:r>
              <a:rPr lang="en-US" altLang="zh-TW" cap="none" dirty="0"/>
              <a:t>&amp;</a:t>
            </a:r>
            <a:r>
              <a:rPr lang="zh-TW" altLang="en-US" cap="none" dirty="0"/>
              <a:t> 鄭詠鏹</a:t>
            </a:r>
            <a:endParaRPr lang="en-US" altLang="zh-TW" cap="none" dirty="0"/>
          </a:p>
          <a:p>
            <a:r>
              <a:rPr lang="en-US" altLang="zh-TW" cap="none" dirty="0"/>
              <a:t>0958307580</a:t>
            </a:r>
          </a:p>
          <a:p>
            <a:r>
              <a:rPr lang="en-US" altLang="zh-TW" cap="none" dirty="0"/>
              <a:t>qaz30239@gmail.com</a:t>
            </a:r>
            <a:endParaRPr lang="zh-TW" altLang="en-US" cap="none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6817E38-12F0-4451-834C-9EA6D711D398}"/>
              </a:ext>
            </a:extLst>
          </p:cNvPr>
          <p:cNvSpPr txBox="1"/>
          <p:nvPr/>
        </p:nvSpPr>
        <p:spPr>
          <a:xfrm>
            <a:off x="2165774" y="1749105"/>
            <a:ext cx="89525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/>
              <a:t>Advanced Computer Vision</a:t>
            </a:r>
          </a:p>
          <a:p>
            <a:r>
              <a:rPr lang="en-US" altLang="zh-TW" sz="5400" dirty="0"/>
              <a:t>Chapter 2</a:t>
            </a:r>
          </a:p>
          <a:p>
            <a:r>
              <a:rPr lang="en-US" altLang="zh-TW" sz="5400" dirty="0"/>
              <a:t>Image Formation</a:t>
            </a:r>
            <a:endParaRPr lang="zh-TW" altLang="en-US" sz="5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9D909D-61FF-4923-A132-0794E2DA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40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">
            <a:extLst>
              <a:ext uri="{FF2B5EF4-FFF2-40B4-BE49-F238E27FC236}">
                <a16:creationId xmlns:a16="http://schemas.microsoft.com/office/drawing/2014/main" id="{19B52013-2877-4529-ADA6-EF22B31591F8}"/>
              </a:ext>
            </a:extLst>
          </p:cNvPr>
          <p:cNvGrpSpPr/>
          <p:nvPr/>
        </p:nvGrpSpPr>
        <p:grpSpPr>
          <a:xfrm>
            <a:off x="3544887" y="3355318"/>
            <a:ext cx="5102225" cy="2746619"/>
            <a:chOff x="0" y="0"/>
            <a:chExt cx="6794500" cy="3657600"/>
          </a:xfrm>
        </p:grpSpPr>
        <p:pic>
          <p:nvPicPr>
            <p:cNvPr id="7" name="螢幕快照 2018-03-05 上午2.37.22.png" descr="螢幕快照 2018-03-05 上午2.37.22.png">
              <a:extLst>
                <a:ext uri="{FF2B5EF4-FFF2-40B4-BE49-F238E27FC236}">
                  <a16:creationId xmlns:a16="http://schemas.microsoft.com/office/drawing/2014/main" id="{F78B8AA0-31F0-4386-9B01-2D66CAF0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794500" cy="3657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/>
                <p:nvPr/>
              </p:nvSpPr>
              <p:spPr>
                <a:xfrm>
                  <a:off x="2939668" y="1907090"/>
                  <a:ext cx="1170064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TW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907090"/>
                  <a:ext cx="1170064" cy="471924"/>
                </a:xfrm>
                <a:prstGeom prst="rect">
                  <a:avLst/>
                </a:prstGeom>
                <a:blipFill>
                  <a:blip r:embed="rId5"/>
                  <a:stretch>
                    <a:fillRect l="-4861" r="-4861" b="-17241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圓形">
              <a:extLst>
                <a:ext uri="{FF2B5EF4-FFF2-40B4-BE49-F238E27FC236}">
                  <a16:creationId xmlns:a16="http://schemas.microsoft.com/office/drawing/2014/main" id="{818AC5F1-0488-48AF-837B-EAC742E7262B}"/>
                </a:ext>
              </a:extLst>
            </p:cNvPr>
            <p:cNvSpPr/>
            <p:nvPr/>
          </p:nvSpPr>
          <p:spPr>
            <a:xfrm>
              <a:off x="2945713" y="1279288"/>
              <a:ext cx="124904" cy="124903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/>
                <p:nvPr/>
              </p:nvSpPr>
              <p:spPr>
                <a:xfrm>
                  <a:off x="3586276" y="305386"/>
                  <a:ext cx="1170064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276" y="305386"/>
                  <a:ext cx="1170064" cy="471924"/>
                </a:xfrm>
                <a:prstGeom prst="rect">
                  <a:avLst/>
                </a:prstGeom>
                <a:blipFill>
                  <a:blip r:embed="rId6"/>
                  <a:stretch>
                    <a:fillRect l="-4167" r="-5556" b="-17241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/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midpoint</a:t>
                  </a:r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(</m:t>
                      </m:r>
                      <m:r>
                        <a:rPr lang="zh-TW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0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5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a14:m>
                  <a:endParaRPr lang="en-US" altLang="zh-TW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blipFill>
                  <a:blip r:embed="rId7"/>
                  <a:stretch>
                    <a:fillRect l="-5158" t="-5882" r="-2292" b="-25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3D lines: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Two points on the line,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Any other point on the line can be expressed as a linear combination of these two points.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8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/>
              <p:nvPr/>
            </p:nvSpPr>
            <p:spPr>
              <a:xfrm>
                <a:off x="1097280" y="3333750"/>
                <a:ext cx="27360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𝒓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𝒑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𝒒</m:t>
                      </m:r>
                    </m:oMath>
                  </m:oMathPara>
                </a14:m>
                <a:endParaRPr lang="en-US" altLang="zh-TW" sz="2000" b="1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3333750"/>
                <a:ext cx="2736070" cy="400110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C0B43A-2EB7-40FA-A24A-3C5B5F1A4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26636"/>
              </p:ext>
            </p:extLst>
          </p:nvPr>
        </p:nvGraphicFramePr>
        <p:xfrm>
          <a:off x="1568450" y="3756298"/>
          <a:ext cx="1508125" cy="396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方程式" r:id="rId10" imgW="774360" imgH="203040" progId="Equation.3">
                  <p:embed/>
                </p:oleObj>
              </mc:Choice>
              <mc:Fallback>
                <p:oleObj name="方程式" r:id="rId10" imgW="774360" imgH="203040" progId="Equation.3">
                  <p:embed/>
                  <p:pic>
                    <p:nvPicPr>
                      <p:cNvPr id="1812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50" y="3756298"/>
                        <a:ext cx="1508125" cy="396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5E0CA7C-0802-4878-B3EB-23CE3602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4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3D planes: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𝒎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𝑐𝑧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ar-AE" altLang="zh-TW" dirty="0"/>
                  <a:t>.</a:t>
                </a: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Normalize the plane equation: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dirty="0"/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dirty="0"/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cs typeface="Times New Roman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TW" sz="1600" dirty="0"/>
                  <a:t> is the distance to the origin.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圖片 11">
            <a:extLst>
              <a:ext uri="{FF2B5EF4-FFF2-40B4-BE49-F238E27FC236}">
                <a16:creationId xmlns:a16="http://schemas.microsoft.com/office/drawing/2014/main" id="{1F919E99-08B1-43AF-8D67-3ADB5433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942" y="3929445"/>
            <a:ext cx="2162175" cy="2048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/>
              <p:nvPr/>
            </p:nvSpPr>
            <p:spPr>
              <a:xfrm>
                <a:off x="7002857" y="3657359"/>
                <a:ext cx="41528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=(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857" y="3657359"/>
                <a:ext cx="4152823" cy="400110"/>
              </a:xfrm>
              <a:prstGeom prst="rect">
                <a:avLst/>
              </a:prstGeom>
              <a:blipFill>
                <a:blip r:embed="rId5"/>
                <a:stretch>
                  <a:fillRect t="-6061" r="-147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51DBD0-876A-4CD3-86E8-E44E9B09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6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3D quadrics: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Spheres, Ellipsoids, Cylinders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群組 3">
            <a:extLst>
              <a:ext uri="{FF2B5EF4-FFF2-40B4-BE49-F238E27FC236}">
                <a16:creationId xmlns:a16="http://schemas.microsoft.com/office/drawing/2014/main" id="{9E0B200A-E171-4BD0-8FFC-0D042FE1C78E}"/>
              </a:ext>
            </a:extLst>
          </p:cNvPr>
          <p:cNvGrpSpPr/>
          <p:nvPr/>
        </p:nvGrpSpPr>
        <p:grpSpPr>
          <a:xfrm>
            <a:off x="5232659" y="2317168"/>
            <a:ext cx="5765281" cy="3275701"/>
            <a:chOff x="3174930" y="2683398"/>
            <a:chExt cx="5765281" cy="3275701"/>
          </a:xfrm>
        </p:grpSpPr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18FF17DE-2FA9-4C36-B3E4-3A84D0A6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1362" y="2689711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62A5AD5C-819D-4AF7-BCEE-B57D6966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4930" y="4365986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影像" descr="影像">
              <a:extLst>
                <a:ext uri="{FF2B5EF4-FFF2-40B4-BE49-F238E27FC236}">
                  <a16:creationId xmlns:a16="http://schemas.microsoft.com/office/drawing/2014/main" id="{BC047ABC-F350-4F46-AB5A-4CA849DD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1447" y="2689711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影像" descr="影像">
              <a:extLst>
                <a:ext uri="{FF2B5EF4-FFF2-40B4-BE49-F238E27FC236}">
                  <a16:creationId xmlns:a16="http://schemas.microsoft.com/office/drawing/2014/main" id="{1A3ED18B-2EC5-446D-9148-7E43711D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1447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影像" descr="影像">
              <a:extLst>
                <a:ext uri="{FF2B5EF4-FFF2-40B4-BE49-F238E27FC236}">
                  <a16:creationId xmlns:a16="http://schemas.microsoft.com/office/drawing/2014/main" id="{70E0B4D6-F7AD-496C-A632-B4C4494FF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0441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影像" descr="影像">
              <a:extLst>
                <a:ext uri="{FF2B5EF4-FFF2-40B4-BE49-F238E27FC236}">
                  <a16:creationId xmlns:a16="http://schemas.microsoft.com/office/drawing/2014/main" id="{C865826A-F00F-447F-B6CE-FFE85236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90441" y="2683398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Parabolic cylinder">
              <a:extLst>
                <a:ext uri="{FF2B5EF4-FFF2-40B4-BE49-F238E27FC236}">
                  <a16:creationId xmlns:a16="http://schemas.microsoft.com/office/drawing/2014/main" id="{EB16EC80-36D1-4458-9EAD-458E4B958BE6}"/>
                </a:ext>
              </a:extLst>
            </p:cNvPr>
            <p:cNvSpPr txBox="1"/>
            <p:nvPr/>
          </p:nvSpPr>
          <p:spPr>
            <a:xfrm>
              <a:off x="6947514" y="3848044"/>
              <a:ext cx="1905750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Parabolic cylinder</a:t>
              </a:r>
            </a:p>
          </p:txBody>
        </p:sp>
        <p:sp>
          <p:nvSpPr>
            <p:cNvPr id="21" name="Sphere">
              <a:extLst>
                <a:ext uri="{FF2B5EF4-FFF2-40B4-BE49-F238E27FC236}">
                  <a16:creationId xmlns:a16="http://schemas.microsoft.com/office/drawing/2014/main" id="{B45D9E42-8368-4CBE-9564-4FAC52F4001A}"/>
                </a:ext>
              </a:extLst>
            </p:cNvPr>
            <p:cNvSpPr txBox="1"/>
            <p:nvPr/>
          </p:nvSpPr>
          <p:spPr>
            <a:xfrm>
              <a:off x="3348629" y="3857414"/>
              <a:ext cx="781892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Sphere</a:t>
              </a:r>
            </a:p>
          </p:txBody>
        </p:sp>
        <p:sp>
          <p:nvSpPr>
            <p:cNvPr id="22" name="Ellipsoid">
              <a:extLst>
                <a:ext uri="{FF2B5EF4-FFF2-40B4-BE49-F238E27FC236}">
                  <a16:creationId xmlns:a16="http://schemas.microsoft.com/office/drawing/2014/main" id="{5579CB52-D8F3-43BE-BEF4-7609B90B495E}"/>
                </a:ext>
              </a:extLst>
            </p:cNvPr>
            <p:cNvSpPr txBox="1"/>
            <p:nvPr/>
          </p:nvSpPr>
          <p:spPr>
            <a:xfrm>
              <a:off x="3261780" y="5579508"/>
              <a:ext cx="882726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Ellipsoid</a:t>
              </a:r>
            </a:p>
          </p:txBody>
        </p:sp>
        <p:sp>
          <p:nvSpPr>
            <p:cNvPr id="23" name="Circular cylinder">
              <a:extLst>
                <a:ext uri="{FF2B5EF4-FFF2-40B4-BE49-F238E27FC236}">
                  <a16:creationId xmlns:a16="http://schemas.microsoft.com/office/drawing/2014/main" id="{A8B29D63-B3D9-46BF-AB64-84F3AC427105}"/>
                </a:ext>
              </a:extLst>
            </p:cNvPr>
            <p:cNvSpPr txBox="1"/>
            <p:nvPr/>
          </p:nvSpPr>
          <p:spPr>
            <a:xfrm>
              <a:off x="4973966" y="3848044"/>
              <a:ext cx="1779423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Circular cylinder</a:t>
              </a:r>
            </a:p>
          </p:txBody>
        </p:sp>
        <p:sp>
          <p:nvSpPr>
            <p:cNvPr id="24" name="Elliptic cylinder">
              <a:extLst>
                <a:ext uri="{FF2B5EF4-FFF2-40B4-BE49-F238E27FC236}">
                  <a16:creationId xmlns:a16="http://schemas.microsoft.com/office/drawing/2014/main" id="{E2A18651-17E2-464F-B273-E39D55095D64}"/>
                </a:ext>
              </a:extLst>
            </p:cNvPr>
            <p:cNvSpPr txBox="1"/>
            <p:nvPr/>
          </p:nvSpPr>
          <p:spPr>
            <a:xfrm>
              <a:off x="5031043" y="5534505"/>
              <a:ext cx="1527304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Elliptic cylinder</a:t>
              </a:r>
            </a:p>
          </p:txBody>
        </p:sp>
        <p:sp>
          <p:nvSpPr>
            <p:cNvPr id="25" name="Hyperbolic cylinder">
              <a:extLst>
                <a:ext uri="{FF2B5EF4-FFF2-40B4-BE49-F238E27FC236}">
                  <a16:creationId xmlns:a16="http://schemas.microsoft.com/office/drawing/2014/main" id="{6B12FF16-5B0E-4F27-B2F3-BA0F0832CCE5}"/>
                </a:ext>
              </a:extLst>
            </p:cNvPr>
            <p:cNvSpPr txBox="1"/>
            <p:nvPr/>
          </p:nvSpPr>
          <p:spPr>
            <a:xfrm>
              <a:off x="6947514" y="5558678"/>
              <a:ext cx="199269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Hyperbolic cylinder</a:t>
              </a:r>
            </a:p>
          </p:txBody>
        </p:sp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2FB0DF-90BA-4A46-B229-50C44BF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4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944204C-8B5B-4836-855C-11DD15E5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2487" y="1848063"/>
            <a:ext cx="6347026" cy="287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466F701-455B-41EC-BBE8-FA03DF93D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545684"/>
              </p:ext>
            </p:extLst>
          </p:nvPr>
        </p:nvGraphicFramePr>
        <p:xfrm>
          <a:off x="2062479" y="4724187"/>
          <a:ext cx="8128002" cy="1483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50313913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0823203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271214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693817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278089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2248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Preserves 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Translation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Euclidean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Similarity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Affine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Projective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460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Lengths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244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Angles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511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Parallelism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538258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8BEC2-D132-4B9B-8400-368C958E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0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Translation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2D translations can be written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ar-AE" altLang="zh-TW" dirty="0"/>
                  <a:t> </a:t>
                </a:r>
                <a:r>
                  <a:rPr lang="en-US" altLang="zh-TW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e>
                              <m: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Augmented vector: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equation.pdf">
            <a:extLst>
              <a:ext uri="{FF2B5EF4-FFF2-40B4-BE49-F238E27FC236}">
                <a16:creationId xmlns:a16="http://schemas.microsoft.com/office/drawing/2014/main" id="{DBDB9C3D-9470-4866-A3BE-38E5CA8F8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75" y="2923072"/>
            <a:ext cx="4867849" cy="101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quation.pdf">
            <a:extLst>
              <a:ext uri="{FF2B5EF4-FFF2-40B4-BE49-F238E27FC236}">
                <a16:creationId xmlns:a16="http://schemas.microsoft.com/office/drawing/2014/main" id="{CE2D4284-BE38-4998-A990-9D35DBA14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19" y="4524788"/>
            <a:ext cx="5333359" cy="12109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E249875-1E6A-46CD-A67A-54CF11B5B3F9}"/>
              </a:ext>
            </a:extLst>
          </p:cNvPr>
          <p:cNvSpPr/>
          <p:nvPr/>
        </p:nvSpPr>
        <p:spPr>
          <a:xfrm>
            <a:off x="9440858" y="4343033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0B6863A-777F-42FC-AB33-FA9A0D5FBBD0}"/>
              </a:ext>
            </a:extLst>
          </p:cNvPr>
          <p:cNvSpPr/>
          <p:nvPr/>
        </p:nvSpPr>
        <p:spPr>
          <a:xfrm>
            <a:off x="10211868" y="2592293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B4BA9DC-24A6-4BA8-9464-B1222BB9D586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9993308" y="3751380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A7F102-DD58-436A-B11A-D3A727B1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07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Euclidean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Rotation + Translation.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Also known as 2D rigid body motion.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𝑹𝒙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zh-TW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R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is an orthonormal rotation matrix with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𝑹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/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orthonormal matrix: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/>
              <p:nvPr/>
            </p:nvSpPr>
            <p:spPr>
              <a:xfrm>
                <a:off x="4793950" y="3315909"/>
                <a:ext cx="2604099" cy="608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950" y="3315909"/>
                <a:ext cx="2604099" cy="608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8688383" y="4400183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9732635" y="2715695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240833" y="3808530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A5FF7EC-720B-4D70-8608-94E70941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1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Similarity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Scaled Rotation.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𝑠𝑅𝑥</m:t>
                    </m:r>
                    <m:r>
                      <a:rPr lang="ar-AE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dirty="0"/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s: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an arbitrary scale factor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8688383" y="4400183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9703793" y="2960201"/>
            <a:ext cx="851330" cy="851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240833" y="3808530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/>
              <p:nvPr/>
            </p:nvSpPr>
            <p:spPr>
              <a:xfrm>
                <a:off x="1342851" y="3274669"/>
                <a:ext cx="3372024" cy="650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51" y="3274669"/>
                <a:ext cx="3372024" cy="6503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60793A-5EA3-4DF0-BCC8-E0288305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7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Affine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𝑨</m:t>
                    </m:r>
                    <m:acc>
                      <m:accPr>
                        <m:chr m:val="̅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TW" dirty="0"/>
                  <a:t>, where </a:t>
                </a: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TW" dirty="0"/>
                  <a:t> is an arbitrary 2 × 3 matrix.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parallelism</a:t>
                </a:r>
                <a:r>
                  <a:rPr lang="en-US" altLang="zh-TW" dirty="0"/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Square </a:t>
                </a:r>
                <a:r>
                  <a:rPr lang="en-US" altLang="zh-TW" sz="1800" dirty="0">
                    <a:sym typeface="Symbol" panose="05050102010706020507" pitchFamily="18" charset="2"/>
                  </a:rPr>
                  <a:t> Parallelogram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sym typeface="Symbol" panose="05050102010706020507" pitchFamily="18" charset="2"/>
                  </a:rPr>
                  <a:t>Parallelogram</a:t>
                </a:r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Symbol" panose="05050102010706020507" pitchFamily="18" charset="2"/>
                  </a:rPr>
                  <a:t> Parallelogram</a:t>
                </a:r>
                <a:endParaRPr lang="en-US" altLang="zh-TW" sz="1800" dirty="0"/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8688383" y="4400183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240833" y="3808530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/>
              <p:nvPr/>
            </p:nvSpPr>
            <p:spPr>
              <a:xfrm>
                <a:off x="1336419" y="2822359"/>
                <a:ext cx="2807179" cy="6066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419" y="2822359"/>
                <a:ext cx="2807179" cy="606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平行四邊形 2">
            <a:extLst>
              <a:ext uri="{FF2B5EF4-FFF2-40B4-BE49-F238E27FC236}">
                <a16:creationId xmlns:a16="http://schemas.microsoft.com/office/drawing/2014/main" id="{2D23A58C-1DFE-4FA1-9BE5-C67B43F97731}"/>
              </a:ext>
            </a:extLst>
          </p:cNvPr>
          <p:cNvSpPr/>
          <p:nvPr/>
        </p:nvSpPr>
        <p:spPr>
          <a:xfrm rot="20399850">
            <a:off x="9732322" y="2966247"/>
            <a:ext cx="1226820" cy="771525"/>
          </a:xfrm>
          <a:prstGeom prst="parallelogram">
            <a:avLst>
              <a:gd name="adj" fmla="val 40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EE0704-E2D2-4108-B0B2-B7BDF4AB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3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Projective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tx1"/>
                    </a:solidFill>
                  </a:rPr>
                  <a:t>2D Projective </a:t>
                </a:r>
                <a:r>
                  <a:rPr lang="en-US" altLang="zh-TW" dirty="0"/>
                  <a:t>operates on homogeneous coordinates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/>
                  <a:t>,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Also known as perspective transform or </a:t>
                </a:r>
                <a:r>
                  <a:rPr lang="en-US" altLang="zh-TW" dirty="0" err="1"/>
                  <a:t>homography</a:t>
                </a:r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straight lines</a:t>
                </a:r>
                <a:r>
                  <a:rPr lang="en-US" altLang="zh-TW" dirty="0"/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Square </a:t>
                </a:r>
                <a:r>
                  <a:rPr lang="en-US" altLang="zh-TW" sz="1800" dirty="0">
                    <a:sym typeface="Symbol" panose="05050102010706020507" pitchFamily="18" charset="2"/>
                  </a:rPr>
                  <a:t> arbitrary quadrilateral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sym typeface="Symbol" panose="05050102010706020507" pitchFamily="18" charset="2"/>
                  </a:rPr>
                  <a:t>Straight lines</a:t>
                </a:r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Symbol" panose="05050102010706020507" pitchFamily="18" charset="2"/>
                  </a:rPr>
                  <a:t> straight lines</a:t>
                </a:r>
                <a:endParaRPr lang="en-US" altLang="zh-TW" sz="1800" dirty="0"/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8688383" y="4400183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240833" y="3808530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梯形 3">
            <a:extLst>
              <a:ext uri="{FF2B5EF4-FFF2-40B4-BE49-F238E27FC236}">
                <a16:creationId xmlns:a16="http://schemas.microsoft.com/office/drawing/2014/main" id="{81C078E6-6FFA-43E9-B86D-267AB5043999}"/>
              </a:ext>
            </a:extLst>
          </p:cNvPr>
          <p:cNvSpPr/>
          <p:nvPr/>
        </p:nvSpPr>
        <p:spPr>
          <a:xfrm rot="16200000">
            <a:off x="9732323" y="3270885"/>
            <a:ext cx="1226820" cy="8382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/>
              <p:nvPr/>
            </p:nvSpPr>
            <p:spPr>
              <a:xfrm>
                <a:off x="7477009" y="2229502"/>
                <a:ext cx="2124192" cy="819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TW" altLang="en-US" sz="2000" b="0" i="0" u="none" strike="noStrike" cap="none" spc="0" normalizeH="0" baseline="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sym typeface="Cochin"/>
                </a:endParaRPr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009" y="2229502"/>
                <a:ext cx="2124192" cy="819968"/>
              </a:xfrm>
              <a:prstGeom prst="rect">
                <a:avLst/>
              </a:prstGeom>
              <a:blipFill>
                <a:blip r:embed="rId4"/>
                <a:stretch>
                  <a:fillRect b="-671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/>
              <p:nvPr/>
            </p:nvSpPr>
            <p:spPr>
              <a:xfrm>
                <a:off x="5680936" y="3645315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𝑥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/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/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sym typeface="Cochin"/>
                </a:endParaRPr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936" y="3645315"/>
                <a:ext cx="2473810" cy="636969"/>
              </a:xfrm>
              <a:prstGeom prst="rect">
                <a:avLst/>
              </a:prstGeom>
              <a:blipFill>
                <a:blip r:embed="rId5"/>
                <a:stretch>
                  <a:fillRect b="-9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/>
              <p:nvPr/>
            </p:nvSpPr>
            <p:spPr>
              <a:xfrm>
                <a:off x="5680936" y="4530566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𝑦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/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/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sym typeface="Cochin"/>
                </a:endParaRPr>
              </a:p>
            </p:txBody>
          </p:sp>
        </mc:Choice>
        <mc:Fallback xmlns="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936" y="4530566"/>
                <a:ext cx="2473810" cy="6369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5E31E84-5E36-454F-B57E-A12C1E7D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3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Hierarchy of 2D coordinate transformations. Each transformation also preserves the properties listed in the rows below. The 2 X 3 matrices are extended with a third [0 0 1] row to form a full   3 X 3 matrix.</a:t>
            </a:r>
            <a:endParaRPr lang="en-US" altLang="zh-TW" sz="1800" dirty="0"/>
          </a:p>
        </p:txBody>
      </p:sp>
      <p:pic>
        <p:nvPicPr>
          <p:cNvPr id="17" name="螢幕快照 2018-03-05 上午3.13.22.png" descr="螢幕快照 2018-03-05 上午3.13.22.png">
            <a:extLst>
              <a:ext uri="{FF2B5EF4-FFF2-40B4-BE49-F238E27FC236}">
                <a16:creationId xmlns:a16="http://schemas.microsoft.com/office/drawing/2014/main" id="{F89516E9-FB4D-4650-BF6F-5639D107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797" y="2938118"/>
            <a:ext cx="5756405" cy="32882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B69CD5A-0853-4460-B27E-AE20F6D1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4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Image Formation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CF3A84-5C4B-4ABC-B4AE-9E71330BA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 Geometric primitives and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2.2 Photometric image formation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2.3 The digital camera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569619-607C-4F38-BCB9-8227D3D7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96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2.1.3</a:t>
            </a:r>
            <a:r>
              <a:rPr lang="zh-TW" altLang="en-US" dirty="0"/>
              <a:t> </a:t>
            </a:r>
            <a:r>
              <a:rPr lang="en-US" altLang="zh-TW" dirty="0"/>
              <a:t>3D Transformations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The 3D</a:t>
            </a:r>
            <a:r>
              <a:rPr lang="zh-TW" altLang="en-US" dirty="0"/>
              <a:t> </a:t>
            </a:r>
            <a:r>
              <a:rPr lang="en-US" altLang="zh-TW" dirty="0"/>
              <a:t>transformations are similar to the 2D transformations.</a:t>
            </a:r>
            <a:endParaRPr lang="en-US" altLang="zh-TW" sz="1800" dirty="0"/>
          </a:p>
        </p:txBody>
      </p:sp>
      <p:pic>
        <p:nvPicPr>
          <p:cNvPr id="5" name="螢幕快照 2018-03-05 上午3.15.23.png" descr="螢幕快照 2018-03-05 上午3.15.23.png">
            <a:extLst>
              <a:ext uri="{FF2B5EF4-FFF2-40B4-BE49-F238E27FC236}">
                <a16:creationId xmlns:a16="http://schemas.microsoft.com/office/drawing/2014/main" id="{36C8EDB8-819C-4D56-81AF-245B0B2B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" b="164"/>
          <a:stretch>
            <a:fillRect/>
          </a:stretch>
        </p:blipFill>
        <p:spPr>
          <a:xfrm>
            <a:off x="2647026" y="2324124"/>
            <a:ext cx="6897947" cy="394038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1EEBC8-5AEF-4A3E-81A2-E517B8FD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9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2.1.4</a:t>
            </a:r>
            <a:r>
              <a:rPr lang="zh-TW" altLang="en-US" dirty="0"/>
              <a:t> </a:t>
            </a:r>
            <a:r>
              <a:rPr lang="en-US" altLang="zh-TW" dirty="0"/>
              <a:t>3D Rotations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Axis/Angle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A rotation can be represented by a rotation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/>
                  <a:t> and an angle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000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Or equivalently by a 3D vector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">
            <a:extLst>
              <a:ext uri="{FF2B5EF4-FFF2-40B4-BE49-F238E27FC236}">
                <a16:creationId xmlns:a16="http://schemas.microsoft.com/office/drawing/2014/main" id="{B75CDA6A-526F-47DF-96AE-A5C3B6D8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2563" y="3429000"/>
            <a:ext cx="5146873" cy="28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2A45B9-CF31-4722-A542-7896AA17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8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2.1.4</a:t>
            </a:r>
            <a:r>
              <a:rPr lang="zh-TW" altLang="en-US" dirty="0"/>
              <a:t> </a:t>
            </a:r>
            <a:r>
              <a:rPr lang="en-US" altLang="zh-TW" dirty="0"/>
              <a:t>3D Rotations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Project the vector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b="1" dirty="0"/>
                  <a:t> </a:t>
                </a:r>
                <a:r>
                  <a:rPr lang="en-US" altLang="zh-TW" dirty="0"/>
                  <a:t>onto the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ar-AE" altLang="zh-TW" dirty="0"/>
                  <a:t>:</a:t>
                </a: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Compute the perpendicular residual of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dirty="0"/>
                  <a:t> 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/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Rotate this vector by 90</a:t>
                </a:r>
                <a:r>
                  <a:rPr lang="en-US" altLang="zh-TW" baseline="31999" dirty="0"/>
                  <a:t>◦</a:t>
                </a:r>
                <a:r>
                  <a:rPr lang="en-US" altLang="zh-TW" dirty="0"/>
                  <a:t> using the cross product: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altLang="zh-TW" dirty="0"/>
                  <a:t> is the matrix form of cross product operator with the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螢幕快照 2018-03-05 上午11.30.00.png" descr="螢幕快照 2018-03-05 上午11.30.00.png">
            <a:extLst>
              <a:ext uri="{FF2B5EF4-FFF2-40B4-BE49-F238E27FC236}">
                <a16:creationId xmlns:a16="http://schemas.microsoft.com/office/drawing/2014/main" id="{FA380A2E-8D66-45C1-8394-71A13A86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10" r="21845" b="18739"/>
          <a:stretch>
            <a:fillRect/>
          </a:stretch>
        </p:blipFill>
        <p:spPr>
          <a:xfrm>
            <a:off x="7743202" y="1845734"/>
            <a:ext cx="3412478" cy="29019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0195C859-BE97-4126-AED5-E4CAA2D3044B}"/>
              </a:ext>
            </a:extLst>
          </p:cNvPr>
          <p:cNvCxnSpPr>
            <a:cxnSpLocks/>
          </p:cNvCxnSpPr>
          <p:nvPr/>
        </p:nvCxnSpPr>
        <p:spPr>
          <a:xfrm flipH="1" flipV="1">
            <a:off x="8658225" y="2533650"/>
            <a:ext cx="657226" cy="109537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0B97962-67E7-431F-9D41-5F16DAC51E1D}"/>
              </a:ext>
            </a:extLst>
          </p:cNvPr>
          <p:cNvCxnSpPr>
            <a:cxnSpLocks/>
          </p:cNvCxnSpPr>
          <p:nvPr/>
        </p:nvCxnSpPr>
        <p:spPr>
          <a:xfrm>
            <a:off x="9292592" y="3589656"/>
            <a:ext cx="861058" cy="44894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/>
              <p:nvPr/>
            </p:nvSpPr>
            <p:spPr>
              <a:xfrm>
                <a:off x="3721088" y="4633051"/>
                <a:ext cx="3183243" cy="1070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088" y="4633051"/>
                <a:ext cx="3183243" cy="1070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58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2.1.4</a:t>
            </a:r>
            <a:r>
              <a:rPr lang="zh-TW" altLang="en-US" dirty="0"/>
              <a:t> </a:t>
            </a:r>
            <a:r>
              <a:rPr lang="en-US" altLang="zh-TW" dirty="0"/>
              <a:t>3D Rotations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Rotate this vector by another 90</a:t>
                </a:r>
                <a:r>
                  <a:rPr lang="zh-TW" altLang="en-US" baseline="31999" dirty="0"/>
                  <a:t>◦</a:t>
                </a:r>
                <a:r>
                  <a:rPr lang="en-US" altLang="zh-TW" dirty="0"/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TW" dirty="0"/>
                  <a:t>Compute the in-plane component of the rotated vector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Obtain the final rotated vector: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TW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b="1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b="1" dirty="0">
                    <a:solidFill>
                      <a:srgbClr val="FF2600"/>
                    </a:solidFill>
                  </a:rPr>
                  <a:t>Rodriguez’s formula</a:t>
                </a:r>
                <a:r>
                  <a:rPr lang="en-US" altLang="zh-TW" dirty="0"/>
                  <a:t>: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TW" b="1" dirty="0">
                  <a:solidFill>
                    <a:srgbClr val="000000"/>
                  </a:solidFill>
                </a:endParaRPr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/>
              </a:p>
            </p:txBody>
          </p:sp>
        </mc:Choice>
        <mc:Fallback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1455" b="-6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螢幕快照 2018-03-05 上午11.30.00.png" descr="螢幕快照 2018-03-05 上午11.30.00.png">
            <a:extLst>
              <a:ext uri="{FF2B5EF4-FFF2-40B4-BE49-F238E27FC236}">
                <a16:creationId xmlns:a16="http://schemas.microsoft.com/office/drawing/2014/main" id="{FA380A2E-8D66-45C1-8394-71A13A86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10" r="21845" b="18739"/>
          <a:stretch>
            <a:fillRect/>
          </a:stretch>
        </p:blipFill>
        <p:spPr>
          <a:xfrm>
            <a:off x="7743202" y="1845734"/>
            <a:ext cx="3412478" cy="29019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0195C859-BE97-4126-AED5-E4CAA2D3044B}"/>
              </a:ext>
            </a:extLst>
          </p:cNvPr>
          <p:cNvCxnSpPr>
            <a:cxnSpLocks/>
          </p:cNvCxnSpPr>
          <p:nvPr/>
        </p:nvCxnSpPr>
        <p:spPr>
          <a:xfrm flipH="1" flipV="1">
            <a:off x="10153650" y="2105026"/>
            <a:ext cx="19050" cy="1524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0B97962-67E7-431F-9D41-5F16DAC51E1D}"/>
              </a:ext>
            </a:extLst>
          </p:cNvPr>
          <p:cNvCxnSpPr>
            <a:cxnSpLocks/>
          </p:cNvCxnSpPr>
          <p:nvPr/>
        </p:nvCxnSpPr>
        <p:spPr>
          <a:xfrm flipV="1">
            <a:off x="9315451" y="3609975"/>
            <a:ext cx="857249" cy="1905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38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</a:t>
            </a:r>
            <a:r>
              <a:rPr lang="zh-TW" altLang="en-US" dirty="0"/>
              <a:t> </a:t>
            </a:r>
            <a:r>
              <a:rPr lang="en-US" altLang="zh-TW" dirty="0"/>
              <a:t>3D to 2D Projections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We need to specify how 3D primitives are projected onto the image plane.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The simplest model is </a:t>
            </a:r>
            <a:r>
              <a:rPr lang="en-US" altLang="zh-TW" dirty="0">
                <a:solidFill>
                  <a:srgbClr val="FF0000"/>
                </a:solidFill>
              </a:rPr>
              <a:t>orthography</a:t>
            </a:r>
            <a:r>
              <a:rPr lang="en-US" altLang="zh-TW" dirty="0"/>
              <a:t>, and the more commonly used model is </a:t>
            </a:r>
            <a:r>
              <a:rPr lang="en-US" altLang="zh-TW" dirty="0">
                <a:solidFill>
                  <a:srgbClr val="FF0000"/>
                </a:solidFill>
              </a:rPr>
              <a:t>perspective</a:t>
            </a:r>
            <a:r>
              <a:rPr lang="en-US" altLang="zh-TW" dirty="0"/>
              <a:t>.</a:t>
            </a:r>
          </a:p>
        </p:txBody>
      </p:sp>
      <p:pic>
        <p:nvPicPr>
          <p:cNvPr id="16" name="螢幕快照 2018-03-05 下午12.17.48.png" descr="螢幕快照 2018-03-05 下午12.17.48.png">
            <a:extLst>
              <a:ext uri="{FF2B5EF4-FFF2-40B4-BE49-F238E27FC236}">
                <a16:creationId xmlns:a16="http://schemas.microsoft.com/office/drawing/2014/main" id="{BA781D5E-E88D-4FF5-9EDB-119DCD72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33" y="3253363"/>
            <a:ext cx="6121333" cy="292836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42121F03-3567-4900-80B7-184A2B424617}"/>
              </a:ext>
            </a:extLst>
          </p:cNvPr>
          <p:cNvSpPr txBox="1"/>
          <p:nvPr/>
        </p:nvSpPr>
        <p:spPr>
          <a:xfrm>
            <a:off x="1516214" y="3311009"/>
            <a:ext cx="166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vanishing point</a:t>
            </a:r>
            <a:endParaRPr lang="zh-TW" altLang="en-US" dirty="0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585B798E-36DF-46D6-B521-F423B7E7D419}"/>
              </a:ext>
            </a:extLst>
          </p:cNvPr>
          <p:cNvSpPr/>
          <p:nvPr/>
        </p:nvSpPr>
        <p:spPr>
          <a:xfrm>
            <a:off x="3181350" y="3429000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D33E7513-BBB3-4CFE-895F-3C666F7D5B69}"/>
              </a:ext>
            </a:extLst>
          </p:cNvPr>
          <p:cNvSpPr/>
          <p:nvPr/>
        </p:nvSpPr>
        <p:spPr>
          <a:xfrm>
            <a:off x="7705725" y="3429000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87A70A-4B75-494A-AACD-2AE4C85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25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</a:t>
            </a:r>
            <a:r>
              <a:rPr lang="zh-TW" altLang="en-US" dirty="0"/>
              <a:t> </a:t>
            </a:r>
            <a:r>
              <a:rPr lang="en-US" altLang="zh-TW" dirty="0"/>
              <a:t>3D to 2D Projections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Orthography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An orthographic projection simply drops the z component of the 3D coordinate </a:t>
                </a:r>
                <a:r>
                  <a:rPr lang="en" altLang="zh-TW" b="1" dirty="0"/>
                  <a:t>𝒑</a:t>
                </a:r>
                <a:r>
                  <a:rPr lang="en" altLang="zh-TW" dirty="0"/>
                  <a:t> to obtain the 2D point </a:t>
                </a:r>
                <a:r>
                  <a:rPr lang="en" altLang="zh-TW" b="1" dirty="0"/>
                  <a:t>𝒙</a:t>
                </a:r>
                <a:r>
                  <a:rPr lang="en" altLang="zh-TW" dirty="0"/>
                  <a:t>.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Homogeneous (projective) coordinates: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In practice, world coordinates need to be scaled to fit onto an image sensor. For this reason, </a:t>
                </a:r>
                <a:r>
                  <a:rPr lang="en" altLang="zh-TW" dirty="0">
                    <a:solidFill>
                      <a:schemeClr val="tx1"/>
                    </a:solidFill>
                  </a:rPr>
                  <a:t>scaled orthography </a:t>
                </a:r>
                <a:r>
                  <a:rPr lang="en" altLang="zh-TW" dirty="0"/>
                  <a:t>is actually more commonly used.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1261" r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群組 3">
            <a:extLst>
              <a:ext uri="{FF2B5EF4-FFF2-40B4-BE49-F238E27FC236}">
                <a16:creationId xmlns:a16="http://schemas.microsoft.com/office/drawing/2014/main" id="{60128C6A-6F34-8946-A719-2106DE9F9811}"/>
              </a:ext>
            </a:extLst>
          </p:cNvPr>
          <p:cNvGrpSpPr/>
          <p:nvPr/>
        </p:nvGrpSpPr>
        <p:grpSpPr>
          <a:xfrm>
            <a:off x="8083940" y="2812473"/>
            <a:ext cx="3010780" cy="2003838"/>
            <a:chOff x="7641779" y="3522492"/>
            <a:chExt cx="4523809" cy="308935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FCFCEFF-1416-6841-AFEE-93E8A9D23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207" y="3522492"/>
              <a:ext cx="2180952" cy="175238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3D436B2-E869-864A-A71F-9B35D8C4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1779" y="5326137"/>
              <a:ext cx="4523809" cy="1285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/>
              <p:nvPr/>
            </p:nvSpPr>
            <p:spPr>
              <a:xfrm>
                <a:off x="5357731" y="3214967"/>
                <a:ext cx="2470933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acc>
                        <m:accPr>
                          <m:chr m:val="̃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731" y="3214967"/>
                <a:ext cx="2470933" cy="906210"/>
              </a:xfrm>
              <a:prstGeom prst="rect">
                <a:avLst/>
              </a:prstGeom>
              <a:blipFill>
                <a:blip r:embed="rId6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3EAA5A4-A975-4484-B512-1FE6EC52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55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</a:t>
            </a:r>
            <a:r>
              <a:rPr lang="zh-TW" altLang="en-US" dirty="0"/>
              <a:t> </a:t>
            </a:r>
            <a:r>
              <a:rPr lang="en-US" altLang="zh-TW" dirty="0"/>
              <a:t>3D to 2D Projections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Perspective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The most commonly used projection in computer graphics and computer vision is </a:t>
                </a:r>
                <a:r>
                  <a:rPr lang="en" altLang="zh-TW" dirty="0">
                    <a:solidFill>
                      <a:schemeClr val="tx1"/>
                    </a:solidFill>
                  </a:rPr>
                  <a:t>true 3D perspective</a:t>
                </a:r>
                <a:r>
                  <a:rPr lang="en" altLang="zh-TW" dirty="0"/>
                  <a:t>.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Points are projected onto the image plane by dividing them by their z component.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𝒫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1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A3001CB-C808-422B-8E80-8DE4AAF2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58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</a:t>
            </a:r>
            <a:r>
              <a:rPr lang="zh-TW" altLang="en-US" dirty="0"/>
              <a:t> </a:t>
            </a:r>
            <a:r>
              <a:rPr lang="en-US" altLang="zh-TW" dirty="0"/>
              <a:t>3D to 2D Projections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Perspective vs. Orthography</a:t>
            </a:r>
            <a:endParaRPr lang="en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BB9A67-1643-0C4F-8E04-20BDFB474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00" y="2462319"/>
            <a:ext cx="7588599" cy="365770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D04D1A3-5DCF-47D4-A5D3-EAC2AEBF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0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A camera is a mapping between the 3D world and a 2D image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A29373-D0C7-4600-AF32-1F240C2E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05" y="2390762"/>
            <a:ext cx="5802389" cy="375646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84EA83-50B2-43DA-8708-E1CFEFC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30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The pinhole camera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624F7F9-115F-458F-8407-D26CC45526DB}"/>
              </a:ext>
            </a:extLst>
          </p:cNvPr>
          <p:cNvSpPr/>
          <p:nvPr/>
        </p:nvSpPr>
        <p:spPr>
          <a:xfrm>
            <a:off x="2897593" y="4709533"/>
            <a:ext cx="1719495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112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E28ACC9-2125-41B0-AFD8-8C0D1888C9F2}"/>
              </a:ext>
            </a:extLst>
          </p:cNvPr>
          <p:cNvSpPr/>
          <p:nvPr/>
        </p:nvSpPr>
        <p:spPr>
          <a:xfrm>
            <a:off x="2918227" y="2964232"/>
            <a:ext cx="0" cy="1764759"/>
          </a:xfrm>
          <a:custGeom>
            <a:avLst/>
            <a:gdLst/>
            <a:ahLst/>
            <a:cxnLst/>
            <a:rect l="l" t="t" r="r" b="b"/>
            <a:pathLst>
              <a:path h="2857500">
                <a:moveTo>
                  <a:pt x="0" y="0"/>
                </a:moveTo>
                <a:lnTo>
                  <a:pt x="0" y="285730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36C6B92-D42B-4A85-8E5C-65E3C79DE11F}"/>
              </a:ext>
            </a:extLst>
          </p:cNvPr>
          <p:cNvSpPr/>
          <p:nvPr/>
        </p:nvSpPr>
        <p:spPr>
          <a:xfrm>
            <a:off x="2837178" y="2852318"/>
            <a:ext cx="166495" cy="166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E38A3FA-909C-4545-A478-13875040D5B3}"/>
              </a:ext>
            </a:extLst>
          </p:cNvPr>
          <p:cNvSpPr/>
          <p:nvPr/>
        </p:nvSpPr>
        <p:spPr>
          <a:xfrm>
            <a:off x="1461150" y="3815536"/>
            <a:ext cx="3005972" cy="1735738"/>
          </a:xfrm>
          <a:custGeom>
            <a:avLst/>
            <a:gdLst/>
            <a:ahLst/>
            <a:cxnLst/>
            <a:rect l="l" t="t" r="r" b="b"/>
            <a:pathLst>
              <a:path w="4867275" h="2810510">
                <a:moveTo>
                  <a:pt x="0" y="2810027"/>
                </a:moveTo>
                <a:lnTo>
                  <a:pt x="4861608" y="3175"/>
                </a:lnTo>
                <a:lnTo>
                  <a:pt x="4867107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1FF53F18-0EFA-43FC-8748-EB96376277D0}"/>
              </a:ext>
            </a:extLst>
          </p:cNvPr>
          <p:cNvSpPr/>
          <p:nvPr/>
        </p:nvSpPr>
        <p:spPr>
          <a:xfrm>
            <a:off x="4399044" y="3743118"/>
            <a:ext cx="196078" cy="163885"/>
          </a:xfrm>
          <a:custGeom>
            <a:avLst/>
            <a:gdLst/>
            <a:ahLst/>
            <a:cxnLst/>
            <a:rect l="l" t="t" r="r" b="b"/>
            <a:pathLst>
              <a:path w="85089" h="71120">
                <a:moveTo>
                  <a:pt x="85051" y="0"/>
                </a:moveTo>
                <a:lnTo>
                  <a:pt x="0" y="5105"/>
                </a:lnTo>
                <a:lnTo>
                  <a:pt x="35560" y="28575"/>
                </a:lnTo>
                <a:lnTo>
                  <a:pt x="38100" y="71094"/>
                </a:lnTo>
                <a:lnTo>
                  <a:pt x="85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AC145F1D-118B-4690-A78D-E674CE5A0348}"/>
              </a:ext>
            </a:extLst>
          </p:cNvPr>
          <p:cNvSpPr/>
          <p:nvPr/>
        </p:nvSpPr>
        <p:spPr>
          <a:xfrm>
            <a:off x="4604647" y="3009288"/>
            <a:ext cx="1594165" cy="2734984"/>
          </a:xfrm>
          <a:custGeom>
            <a:avLst/>
            <a:gdLst/>
            <a:ahLst/>
            <a:cxnLst/>
            <a:rect l="l" t="t" r="r" b="b"/>
            <a:pathLst>
              <a:path w="2581275" h="4428490">
                <a:moveTo>
                  <a:pt x="2570035" y="0"/>
                </a:moveTo>
                <a:lnTo>
                  <a:pt x="0" y="1468234"/>
                </a:lnTo>
                <a:lnTo>
                  <a:pt x="10769" y="4428083"/>
                </a:lnTo>
                <a:lnTo>
                  <a:pt x="2580805" y="2959849"/>
                </a:lnTo>
                <a:lnTo>
                  <a:pt x="2570035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FBDADE5A-8BF0-40B3-80E0-3B177334EB94}"/>
              </a:ext>
            </a:extLst>
          </p:cNvPr>
          <p:cNvSpPr/>
          <p:nvPr/>
        </p:nvSpPr>
        <p:spPr>
          <a:xfrm>
            <a:off x="5733049" y="4722466"/>
            <a:ext cx="4849226" cy="61735"/>
          </a:xfrm>
          <a:custGeom>
            <a:avLst/>
            <a:gdLst/>
            <a:ahLst/>
            <a:cxnLst/>
            <a:rect l="l" t="t" r="r" b="b"/>
            <a:pathLst>
              <a:path w="4518025">
                <a:moveTo>
                  <a:pt x="0" y="0"/>
                </a:moveTo>
                <a:lnTo>
                  <a:pt x="6350" y="0"/>
                </a:lnTo>
                <a:lnTo>
                  <a:pt x="4511484" y="0"/>
                </a:lnTo>
                <a:lnTo>
                  <a:pt x="451783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1EB46C5C-D549-4D62-AC02-B0727347212C}"/>
              </a:ext>
            </a:extLst>
          </p:cNvPr>
          <p:cNvSpPr/>
          <p:nvPr/>
        </p:nvSpPr>
        <p:spPr>
          <a:xfrm>
            <a:off x="10530170" y="4650896"/>
            <a:ext cx="175164" cy="175164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B1F02B07-69D8-4B4C-802E-DB6185BD30C6}"/>
              </a:ext>
            </a:extLst>
          </p:cNvPr>
          <p:cNvSpPr/>
          <p:nvPr/>
        </p:nvSpPr>
        <p:spPr>
          <a:xfrm>
            <a:off x="5693630" y="47061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19395" y="2494"/>
                </a:lnTo>
                <a:lnTo>
                  <a:pt x="9302" y="9297"/>
                </a:lnTo>
                <a:lnTo>
                  <a:pt x="2496" y="19389"/>
                </a:lnTo>
                <a:lnTo>
                  <a:pt x="0" y="31750"/>
                </a:lnTo>
                <a:lnTo>
                  <a:pt x="2496" y="44104"/>
                </a:lnTo>
                <a:lnTo>
                  <a:pt x="9302" y="54197"/>
                </a:lnTo>
                <a:lnTo>
                  <a:pt x="19395" y="61003"/>
                </a:lnTo>
                <a:lnTo>
                  <a:pt x="31750" y="63500"/>
                </a:lnTo>
                <a:lnTo>
                  <a:pt x="44110" y="61003"/>
                </a:lnTo>
                <a:lnTo>
                  <a:pt x="54202" y="54197"/>
                </a:lnTo>
                <a:lnTo>
                  <a:pt x="61005" y="44104"/>
                </a:lnTo>
                <a:lnTo>
                  <a:pt x="63500" y="31750"/>
                </a:lnTo>
                <a:lnTo>
                  <a:pt x="61005" y="19389"/>
                </a:lnTo>
                <a:lnTo>
                  <a:pt x="54202" y="9297"/>
                </a:lnTo>
                <a:lnTo>
                  <a:pt x="44110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11148D73-2095-41B4-B96C-804872345F73}"/>
              </a:ext>
            </a:extLst>
          </p:cNvPr>
          <p:cNvSpPr/>
          <p:nvPr/>
        </p:nvSpPr>
        <p:spPr>
          <a:xfrm>
            <a:off x="2941663" y="4310930"/>
            <a:ext cx="1675425" cy="387766"/>
          </a:xfrm>
          <a:custGeom>
            <a:avLst/>
            <a:gdLst/>
            <a:ahLst/>
            <a:cxnLst/>
            <a:rect l="l" t="t" r="r" b="b"/>
            <a:pathLst>
              <a:path w="2951479" h="547370">
                <a:moveTo>
                  <a:pt x="0" y="547145"/>
                </a:moveTo>
                <a:lnTo>
                  <a:pt x="12487" y="544830"/>
                </a:lnTo>
                <a:lnTo>
                  <a:pt x="295142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714FDD50-59FC-45EA-A72A-BAFB8508A50C}"/>
              </a:ext>
            </a:extLst>
          </p:cNvPr>
          <p:cNvSpPr/>
          <p:nvPr/>
        </p:nvSpPr>
        <p:spPr>
          <a:xfrm>
            <a:off x="2891343" y="4677419"/>
            <a:ext cx="61696" cy="6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05354BD8-7EE2-4DC8-8899-2BED85630B35}"/>
              </a:ext>
            </a:extLst>
          </p:cNvPr>
          <p:cNvSpPr/>
          <p:nvPr/>
        </p:nvSpPr>
        <p:spPr>
          <a:xfrm>
            <a:off x="5594896" y="3301765"/>
            <a:ext cx="3697927" cy="778638"/>
          </a:xfrm>
          <a:custGeom>
            <a:avLst/>
            <a:gdLst/>
            <a:ahLst/>
            <a:cxnLst/>
            <a:rect l="l" t="t" r="r" b="b"/>
            <a:pathLst>
              <a:path w="6081395" h="1104900">
                <a:moveTo>
                  <a:pt x="0" y="1104603"/>
                </a:moveTo>
                <a:lnTo>
                  <a:pt x="12495" y="1102333"/>
                </a:lnTo>
                <a:lnTo>
                  <a:pt x="6068279" y="2269"/>
                </a:lnTo>
                <a:lnTo>
                  <a:pt x="6080774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D24EA490-9980-4476-85A9-4BAE30685E95}"/>
              </a:ext>
            </a:extLst>
          </p:cNvPr>
          <p:cNvSpPr/>
          <p:nvPr/>
        </p:nvSpPr>
        <p:spPr>
          <a:xfrm>
            <a:off x="9263606" y="3280422"/>
            <a:ext cx="61735" cy="61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171B016C-9118-4004-89B7-49225630270F}"/>
              </a:ext>
            </a:extLst>
          </p:cNvPr>
          <p:cNvSpPr/>
          <p:nvPr/>
        </p:nvSpPr>
        <p:spPr>
          <a:xfrm>
            <a:off x="5550942" y="4059060"/>
            <a:ext cx="61735" cy="617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90D06446-ED5B-4999-99E3-B44FA8633BF3}"/>
              </a:ext>
            </a:extLst>
          </p:cNvPr>
          <p:cNvSpPr txBox="1"/>
          <p:nvPr/>
        </p:nvSpPr>
        <p:spPr>
          <a:xfrm>
            <a:off x="1305710" y="4494378"/>
            <a:ext cx="15702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Arial"/>
                <a:cs typeface="Arial"/>
              </a:rPr>
              <a:t>camera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center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2121C07B-A634-4098-929D-3D94A4541904}"/>
              </a:ext>
            </a:extLst>
          </p:cNvPr>
          <p:cNvSpPr txBox="1"/>
          <p:nvPr/>
        </p:nvSpPr>
        <p:spPr>
          <a:xfrm>
            <a:off x="9292823" y="2754410"/>
            <a:ext cx="26040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b="1" spc="745" dirty="0">
                <a:latin typeface="Arial"/>
                <a:cs typeface="Arial"/>
              </a:rPr>
              <a:t>X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64F77293-4062-4351-B832-7D8BD629A0A8}"/>
              </a:ext>
            </a:extLst>
          </p:cNvPr>
          <p:cNvSpPr txBox="1"/>
          <p:nvPr/>
        </p:nvSpPr>
        <p:spPr>
          <a:xfrm>
            <a:off x="6136005" y="2749556"/>
            <a:ext cx="144816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Arial"/>
                <a:cs typeface="Arial"/>
              </a:rPr>
              <a:t>image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plane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970D4D02-53D3-4B41-A3CE-7A2082298CA7}"/>
              </a:ext>
            </a:extLst>
          </p:cNvPr>
          <p:cNvSpPr txBox="1"/>
          <p:nvPr/>
        </p:nvSpPr>
        <p:spPr>
          <a:xfrm>
            <a:off x="9173707" y="4751850"/>
            <a:ext cx="140856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Arial"/>
                <a:cs typeface="Arial"/>
              </a:rPr>
              <a:t>principal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axis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85A310A7-3404-4A97-AFB3-8CF1826D9BAC}"/>
              </a:ext>
            </a:extLst>
          </p:cNvPr>
          <p:cNvSpPr txBox="1"/>
          <p:nvPr/>
        </p:nvSpPr>
        <p:spPr>
          <a:xfrm>
            <a:off x="2566059" y="2709354"/>
            <a:ext cx="15373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i="1" spc="180" dirty="0">
                <a:latin typeface="Times New Roman"/>
                <a:cs typeface="Times New Roman"/>
              </a:rPr>
              <a:t>y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FE9C84CD-7745-489A-AD73-5631898D1ED3}"/>
              </a:ext>
            </a:extLst>
          </p:cNvPr>
          <p:cNvSpPr txBox="1"/>
          <p:nvPr/>
        </p:nvSpPr>
        <p:spPr>
          <a:xfrm>
            <a:off x="5550851" y="5409867"/>
            <a:ext cx="15941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Arial"/>
                <a:cs typeface="Arial"/>
              </a:rPr>
              <a:t>principal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04516157-2ADA-4586-9D0E-16C82CE4C223}"/>
              </a:ext>
            </a:extLst>
          </p:cNvPr>
          <p:cNvSpPr/>
          <p:nvPr/>
        </p:nvSpPr>
        <p:spPr>
          <a:xfrm>
            <a:off x="5902503" y="4787862"/>
            <a:ext cx="1409038" cy="7519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45D2F16-4C32-47EE-9F95-E8A27C3E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2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Image Formation</a:t>
            </a:r>
            <a:endParaRPr lang="zh-TW" altLang="en-US" dirty="0"/>
          </a:p>
        </p:txBody>
      </p:sp>
      <p:pic>
        <p:nvPicPr>
          <p:cNvPr id="6" name="螢幕快照 2018-03-05 上午12.27.34.png" descr="螢幕快照 2018-03-05 上午12.27.34.png">
            <a:extLst>
              <a:ext uri="{FF2B5EF4-FFF2-40B4-BE49-F238E27FC236}">
                <a16:creationId xmlns:a16="http://schemas.microsoft.com/office/drawing/2014/main" id="{157B9312-94F6-45F2-B26B-692102CE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317" y="1834357"/>
            <a:ext cx="6283365" cy="435689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89CF55F-C262-4322-9220-BCA9D8D9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88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CD958EFF-4C56-44A5-A82E-19700899958F}"/>
              </a:ext>
            </a:extLst>
          </p:cNvPr>
          <p:cNvGrpSpPr/>
          <p:nvPr/>
        </p:nvGrpSpPr>
        <p:grpSpPr>
          <a:xfrm>
            <a:off x="1985962" y="2010730"/>
            <a:ext cx="8220075" cy="3467100"/>
            <a:chOff x="2133600" y="1997186"/>
            <a:chExt cx="8220075" cy="3467100"/>
          </a:xfrm>
        </p:grpSpPr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C5CBB15A-08F4-4409-8AAD-7EFD89165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7925" y="1997186"/>
              <a:ext cx="0" cy="3467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14E7ECC6-E32A-4E67-AC44-6F0F89BC0509}"/>
                </a:ext>
              </a:extLst>
            </p:cNvPr>
            <p:cNvCxnSpPr/>
            <p:nvPr/>
          </p:nvCxnSpPr>
          <p:spPr>
            <a:xfrm>
              <a:off x="2133600" y="4464161"/>
              <a:ext cx="82200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D7E77B3E-2F34-4719-B7C8-9CA6EC379034}"/>
                </a:ext>
              </a:extLst>
            </p:cNvPr>
            <p:cNvCxnSpPr/>
            <p:nvPr/>
          </p:nvCxnSpPr>
          <p:spPr>
            <a:xfrm flipV="1">
              <a:off x="2438400" y="2816336"/>
              <a:ext cx="5743575" cy="1647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A9477175-62F7-40C0-9080-76DC6E94D0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6075" y="2492486"/>
              <a:ext cx="0" cy="27527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A62EFB86-B283-4767-823B-C9302962477B}"/>
                </a:ext>
              </a:extLst>
            </p:cNvPr>
            <p:cNvSpPr txBox="1"/>
            <p:nvPr/>
          </p:nvSpPr>
          <p:spPr>
            <a:xfrm>
              <a:off x="6028424" y="2100413"/>
              <a:ext cx="1335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Image plane</a:t>
              </a:r>
              <a:endParaRPr lang="zh-TW" altLang="en-US" dirty="0"/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EFAC2073-8BDA-40DD-BE6C-E1505A9DAF9B}"/>
                </a:ext>
              </a:extLst>
            </p:cNvPr>
            <p:cNvSpPr txBox="1"/>
            <p:nvPr/>
          </p:nvSpPr>
          <p:spPr>
            <a:xfrm>
              <a:off x="8347862" y="2447004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X</a:t>
              </a:r>
              <a:endParaRPr lang="zh-TW" altLang="en-US" sz="2000" dirty="0"/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055E38DA-764F-4CD4-95B7-D69E8D210214}"/>
                </a:ext>
              </a:extLst>
            </p:cNvPr>
            <p:cNvCxnSpPr>
              <a:cxnSpLocks/>
            </p:cNvCxnSpPr>
            <p:nvPr/>
          </p:nvCxnSpPr>
          <p:spPr>
            <a:xfrm>
              <a:off x="8181883" y="2816336"/>
              <a:ext cx="0" cy="164782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0FBDA478-DCE4-40D9-9826-9626C788C204}"/>
                </a:ext>
              </a:extLst>
            </p:cNvPr>
            <p:cNvSpPr txBox="1"/>
            <p:nvPr/>
          </p:nvSpPr>
          <p:spPr>
            <a:xfrm>
              <a:off x="8199424" y="3546070"/>
              <a:ext cx="309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Y</a:t>
              </a:r>
              <a:endParaRPr lang="zh-TW" altLang="en-US" sz="2000" dirty="0"/>
            </a:p>
          </p:txBody>
        </p: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61B658A3-22E2-47BE-9966-2C4123B130E8}"/>
                </a:ext>
              </a:extLst>
            </p:cNvPr>
            <p:cNvCxnSpPr/>
            <p:nvPr/>
          </p:nvCxnSpPr>
          <p:spPr>
            <a:xfrm>
              <a:off x="2457451" y="4993870"/>
              <a:ext cx="575149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0ABDA260-687B-4624-AA72-B2D34BDEE32E}"/>
                </a:ext>
              </a:extLst>
            </p:cNvPr>
            <p:cNvSpPr txBox="1"/>
            <p:nvPr/>
          </p:nvSpPr>
          <p:spPr>
            <a:xfrm>
              <a:off x="5319713" y="4988036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Z</a:t>
              </a:r>
              <a:endParaRPr lang="zh-TW" altLang="en-US" sz="2000" dirty="0"/>
            </a:p>
          </p:txBody>
        </p:sp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7922CB62-C4CD-4C29-BECC-F5584F96F373}"/>
                </a:ext>
              </a:extLst>
            </p:cNvPr>
            <p:cNvCxnSpPr>
              <a:cxnSpLocks/>
            </p:cNvCxnSpPr>
            <p:nvPr/>
          </p:nvCxnSpPr>
          <p:spPr>
            <a:xfrm>
              <a:off x="2457451" y="4574770"/>
              <a:ext cx="42386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85F4F7BB-868F-4766-A8D5-66F2308433B0}"/>
                </a:ext>
              </a:extLst>
            </p:cNvPr>
            <p:cNvSpPr txBox="1"/>
            <p:nvPr/>
          </p:nvSpPr>
          <p:spPr>
            <a:xfrm>
              <a:off x="4449164" y="4513928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</a:t>
              </a:r>
              <a:endParaRPr lang="zh-TW" altLang="en-US" dirty="0"/>
            </a:p>
          </p:txBody>
        </p:sp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D370D9BF-F776-4166-8488-C8129B7F0886}"/>
                </a:ext>
              </a:extLst>
            </p:cNvPr>
            <p:cNvCxnSpPr>
              <a:cxnSpLocks/>
            </p:cNvCxnSpPr>
            <p:nvPr/>
          </p:nvCxnSpPr>
          <p:spPr>
            <a:xfrm>
              <a:off x="6848475" y="3264011"/>
              <a:ext cx="0" cy="12001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bject 21">
              <a:extLst>
                <a:ext uri="{FF2B5EF4-FFF2-40B4-BE49-F238E27FC236}">
                  <a16:creationId xmlns:a16="http://schemas.microsoft.com/office/drawing/2014/main" id="{4F49A1DD-C19E-4B11-95EB-84ED27763131}"/>
                </a:ext>
              </a:extLst>
            </p:cNvPr>
            <p:cNvSpPr txBox="1"/>
            <p:nvPr/>
          </p:nvSpPr>
          <p:spPr>
            <a:xfrm>
              <a:off x="6933883" y="3516219"/>
              <a:ext cx="33591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325" dirty="0">
                  <a:latin typeface="Times New Roman"/>
                  <a:cs typeface="Times New Roman"/>
                </a:rPr>
                <a:t>fY</a:t>
              </a:r>
              <a:r>
                <a:rPr sz="1900" i="1" spc="-270" dirty="0">
                  <a:latin typeface="Times New Roman"/>
                  <a:cs typeface="Times New Roman"/>
                </a:rPr>
                <a:t> </a:t>
              </a:r>
              <a:endParaRPr sz="1900" dirty="0">
                <a:latin typeface="Times New Roman"/>
                <a:cs typeface="Times New Roman"/>
              </a:endParaRPr>
            </a:p>
          </p:txBody>
        </p:sp>
        <p:sp>
          <p:nvSpPr>
            <p:cNvPr id="81" name="object 22">
              <a:extLst>
                <a:ext uri="{FF2B5EF4-FFF2-40B4-BE49-F238E27FC236}">
                  <a16:creationId xmlns:a16="http://schemas.microsoft.com/office/drawing/2014/main" id="{5775FB7D-5DEB-42BC-9247-E8C0B1DD8737}"/>
                </a:ext>
              </a:extLst>
            </p:cNvPr>
            <p:cNvSpPr/>
            <p:nvPr/>
          </p:nvSpPr>
          <p:spPr>
            <a:xfrm>
              <a:off x="6946593" y="3875446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>
                  <a:moveTo>
                    <a:pt x="0" y="0"/>
                  </a:moveTo>
                  <a:lnTo>
                    <a:pt x="337606" y="0"/>
                  </a:lnTo>
                </a:path>
              </a:pathLst>
            </a:custGeom>
            <a:ln w="9704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2" name="object 23">
              <a:extLst>
                <a:ext uri="{FF2B5EF4-FFF2-40B4-BE49-F238E27FC236}">
                  <a16:creationId xmlns:a16="http://schemas.microsoft.com/office/drawing/2014/main" id="{961E056D-6C92-44CF-9E63-3B019CE2AC9E}"/>
                </a:ext>
              </a:extLst>
            </p:cNvPr>
            <p:cNvSpPr txBox="1"/>
            <p:nvPr/>
          </p:nvSpPr>
          <p:spPr>
            <a:xfrm>
              <a:off x="7011750" y="3847207"/>
              <a:ext cx="18986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235" dirty="0">
                  <a:latin typeface="Times New Roman"/>
                  <a:cs typeface="Times New Roman"/>
                </a:rPr>
                <a:t>Z</a:t>
              </a:r>
              <a:endParaRPr sz="1900">
                <a:latin typeface="Times New Roman"/>
                <a:cs typeface="Times New Roman"/>
              </a:endParaRPr>
            </a:p>
          </p:txBody>
        </p:sp>
      </p:grp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54406E9C-3926-461F-ACCE-1365CF19EED5}"/>
              </a:ext>
            </a:extLst>
          </p:cNvPr>
          <p:cNvSpPr txBox="1"/>
          <p:nvPr/>
        </p:nvSpPr>
        <p:spPr>
          <a:xfrm>
            <a:off x="4168893" y="5606137"/>
            <a:ext cx="3915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zh-TW" sz="2000" spc="145" dirty="0">
                <a:latin typeface="Trebuchet MS"/>
                <a:cs typeface="Trebuchet MS"/>
              </a:rPr>
              <a:t>[</a:t>
            </a:r>
            <a:r>
              <a:rPr lang="pl-PL" altLang="zh-TW" sz="2000" i="1" spc="145" dirty="0">
                <a:latin typeface="Arial"/>
                <a:cs typeface="Arial"/>
              </a:rPr>
              <a:t>X</a:t>
            </a:r>
            <a:r>
              <a:rPr lang="en-US" altLang="zh-TW" sz="2000" i="1" spc="145" dirty="0">
                <a:latin typeface="Arial"/>
                <a:cs typeface="Arial"/>
              </a:rPr>
              <a:t> </a:t>
            </a:r>
            <a:r>
              <a:rPr lang="pl-PL" altLang="zh-TW" sz="2000" i="1" spc="-290" dirty="0">
                <a:latin typeface="Arial"/>
                <a:cs typeface="Arial"/>
              </a:rPr>
              <a:t>Y</a:t>
            </a:r>
            <a:r>
              <a:rPr lang="en-US" altLang="zh-TW" sz="2000" i="1" spc="-290" dirty="0">
                <a:latin typeface="Arial"/>
                <a:cs typeface="Arial"/>
              </a:rPr>
              <a:t>     </a:t>
            </a:r>
            <a:r>
              <a:rPr lang="pl-PL" altLang="zh-TW" sz="2000" i="1" spc="135" dirty="0">
                <a:latin typeface="Arial"/>
                <a:cs typeface="Arial"/>
              </a:rPr>
              <a:t>Z</a:t>
            </a:r>
            <a:r>
              <a:rPr lang="pl-PL" altLang="zh-TW" sz="2000" spc="135" dirty="0">
                <a:latin typeface="Trebuchet MS"/>
                <a:cs typeface="Trebuchet MS"/>
              </a:rPr>
              <a:t>]</a:t>
            </a:r>
            <a:r>
              <a:rPr lang="pl-PL" altLang="zh-TW" sz="2000" i="1" spc="202" baseline="33333" dirty="0">
                <a:latin typeface="Verdana"/>
                <a:cs typeface="Verdana"/>
              </a:rPr>
              <a:t>T </a:t>
            </a:r>
            <a:r>
              <a:rPr lang="pl-PL" altLang="zh-TW" sz="2000" i="1" spc="202" dirty="0">
                <a:latin typeface="Verdana"/>
                <a:cs typeface="Verdana"/>
                <a:sym typeface="Wingdings" panose="05000000000000000000" pitchFamily="2" charset="2"/>
              </a:rPr>
              <a:t>  </a:t>
            </a:r>
            <a:r>
              <a:rPr lang="pl-PL" altLang="zh-TW" sz="2000" spc="225" dirty="0">
                <a:latin typeface="Trebuchet MS"/>
                <a:cs typeface="Trebuchet MS"/>
              </a:rPr>
              <a:t>[</a:t>
            </a:r>
            <a:r>
              <a:rPr lang="pl-PL" altLang="zh-TW" sz="2000" i="1" spc="225" dirty="0">
                <a:latin typeface="Arial"/>
                <a:cs typeface="Arial"/>
              </a:rPr>
              <a:t>f</a:t>
            </a:r>
            <a:r>
              <a:rPr lang="pl-PL" altLang="zh-TW" sz="2000" i="1" spc="-610" dirty="0">
                <a:latin typeface="Arial"/>
                <a:cs typeface="Arial"/>
              </a:rPr>
              <a:t> </a:t>
            </a:r>
            <a:r>
              <a:rPr lang="pl-PL" altLang="zh-TW" sz="2000" i="1" spc="484" dirty="0">
                <a:latin typeface="Arial"/>
                <a:cs typeface="Arial"/>
              </a:rPr>
              <a:t>X/Z  f</a:t>
            </a:r>
            <a:r>
              <a:rPr lang="pl-PL" altLang="zh-TW" sz="2000" i="1" spc="-290" dirty="0">
                <a:latin typeface="Arial"/>
                <a:cs typeface="Arial"/>
              </a:rPr>
              <a:t>Y </a:t>
            </a:r>
            <a:r>
              <a:rPr lang="pl-PL" altLang="zh-TW" sz="2000" i="1" spc="-630" dirty="0">
                <a:latin typeface="Arial"/>
                <a:cs typeface="Arial"/>
              </a:rPr>
              <a:t> </a:t>
            </a:r>
            <a:r>
              <a:rPr lang="pl-PL" altLang="zh-TW" sz="2000" i="1" spc="254" dirty="0">
                <a:latin typeface="Arial"/>
                <a:cs typeface="Arial"/>
              </a:rPr>
              <a:t>/Z</a:t>
            </a:r>
            <a:r>
              <a:rPr lang="pl-PL" altLang="zh-TW" sz="2000" spc="254" dirty="0">
                <a:latin typeface="Trebuchet MS"/>
                <a:cs typeface="Trebuchet MS"/>
              </a:rPr>
              <a:t>]</a:t>
            </a:r>
            <a:r>
              <a:rPr lang="pl-PL" altLang="zh-TW" sz="2000" i="1" spc="382" baseline="33333" dirty="0">
                <a:latin typeface="Verdana"/>
                <a:cs typeface="Verdana"/>
              </a:rPr>
              <a:t>T</a:t>
            </a:r>
            <a:endParaRPr lang="pl-PL" altLang="zh-TW" sz="2000" baseline="33333" dirty="0">
              <a:latin typeface="Verdana"/>
              <a:cs typeface="Verdana"/>
            </a:endParaRPr>
          </a:p>
        </p:txBody>
      </p:sp>
      <p:sp>
        <p:nvSpPr>
          <p:cNvPr id="87" name="投影片編號版面配置區 86">
            <a:extLst>
              <a:ext uri="{FF2B5EF4-FFF2-40B4-BE49-F238E27FC236}">
                <a16:creationId xmlns:a16="http://schemas.microsoft.com/office/drawing/2014/main" id="{6B702808-88F4-4B37-9320-A2049AC2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50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318AF1F-DF68-46ED-BD0B-B76DF2DD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768" y="1790701"/>
            <a:ext cx="6418464" cy="4409338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2202F6F-BB4E-4858-972B-1F04E6FF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14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Camera origin and image origin might be different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5948680D-C955-44C7-A015-09D20AD894E3}"/>
              </a:ext>
            </a:extLst>
          </p:cNvPr>
          <p:cNvSpPr/>
          <p:nvPr/>
        </p:nvSpPr>
        <p:spPr>
          <a:xfrm>
            <a:off x="4615180" y="4085907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09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1EAF59B1-F2DA-4A90-B020-616277420A54}"/>
              </a:ext>
            </a:extLst>
          </p:cNvPr>
          <p:cNvSpPr/>
          <p:nvPr/>
        </p:nvSpPr>
        <p:spPr>
          <a:xfrm>
            <a:off x="6472910" y="4024947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07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D540901-1017-485E-96EA-C856B3004997}"/>
              </a:ext>
            </a:extLst>
          </p:cNvPr>
          <p:cNvSpPr/>
          <p:nvPr/>
        </p:nvSpPr>
        <p:spPr>
          <a:xfrm>
            <a:off x="4526280" y="4035107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0E57334-7DD3-4E2E-96CA-2D009E73B088}"/>
              </a:ext>
            </a:extLst>
          </p:cNvPr>
          <p:cNvSpPr/>
          <p:nvPr/>
        </p:nvSpPr>
        <p:spPr>
          <a:xfrm>
            <a:off x="4577080" y="2876829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D95E44DE-A9A9-4480-A045-1A6AFB2FC8A5}"/>
              </a:ext>
            </a:extLst>
          </p:cNvPr>
          <p:cNvSpPr/>
          <p:nvPr/>
        </p:nvSpPr>
        <p:spPr>
          <a:xfrm>
            <a:off x="4516120" y="276760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164AC1C4-657F-45BD-9ED2-7A04BC6D548E}"/>
              </a:ext>
            </a:extLst>
          </p:cNvPr>
          <p:cNvSpPr/>
          <p:nvPr/>
        </p:nvSpPr>
        <p:spPr>
          <a:xfrm>
            <a:off x="4526280" y="4035107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887C9424-E8EE-4CCD-866C-4188FB02D189}"/>
              </a:ext>
            </a:extLst>
          </p:cNvPr>
          <p:cNvSpPr/>
          <p:nvPr/>
        </p:nvSpPr>
        <p:spPr>
          <a:xfrm>
            <a:off x="2379980" y="5648012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10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CEF9E71D-C327-4F31-9469-2BDBF7C1550F}"/>
              </a:ext>
            </a:extLst>
          </p:cNvPr>
          <p:cNvSpPr/>
          <p:nvPr/>
        </p:nvSpPr>
        <p:spPr>
          <a:xfrm>
            <a:off x="4237698" y="5587052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82528CA8-7750-439A-9496-92824F6A6C1C}"/>
              </a:ext>
            </a:extLst>
          </p:cNvPr>
          <p:cNvSpPr/>
          <p:nvPr/>
        </p:nvSpPr>
        <p:spPr>
          <a:xfrm>
            <a:off x="2291080" y="5597212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BD87CE5C-F362-4004-9944-BD9608C42415}"/>
              </a:ext>
            </a:extLst>
          </p:cNvPr>
          <p:cNvSpPr/>
          <p:nvPr/>
        </p:nvSpPr>
        <p:spPr>
          <a:xfrm>
            <a:off x="2341880" y="4438934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C89FC10-81DA-42AA-9A5F-8C77F88B6408}"/>
              </a:ext>
            </a:extLst>
          </p:cNvPr>
          <p:cNvSpPr/>
          <p:nvPr/>
        </p:nvSpPr>
        <p:spPr>
          <a:xfrm>
            <a:off x="2280920" y="432970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0AC18E0A-2045-4F86-8AC5-4D482C7C7BA0}"/>
              </a:ext>
            </a:extLst>
          </p:cNvPr>
          <p:cNvSpPr/>
          <p:nvPr/>
        </p:nvSpPr>
        <p:spPr>
          <a:xfrm>
            <a:off x="2291080" y="5597212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B600BCEF-3756-491C-B7A9-4FA452FC4FD5}"/>
              </a:ext>
            </a:extLst>
          </p:cNvPr>
          <p:cNvSpPr txBox="1"/>
          <p:nvPr/>
        </p:nvSpPr>
        <p:spPr>
          <a:xfrm>
            <a:off x="4564380" y="4091940"/>
            <a:ext cx="1952625" cy="55406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0" marR="5080" indent="-609600">
              <a:lnSpc>
                <a:spcPct val="101899"/>
              </a:lnSpc>
              <a:spcBef>
                <a:spcPts val="55"/>
              </a:spcBef>
            </a:pPr>
            <a:r>
              <a:rPr sz="1800" spc="15" dirty="0">
                <a:latin typeface="Arial"/>
                <a:cs typeface="Arial"/>
              </a:rPr>
              <a:t>camera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coordinate  </a:t>
            </a:r>
            <a:r>
              <a:rPr sz="1800" dirty="0"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CEFE4F36-7544-4793-8FE3-2CB7765D7EAF}"/>
              </a:ext>
            </a:extLst>
          </p:cNvPr>
          <p:cNvSpPr txBox="1"/>
          <p:nvPr/>
        </p:nvSpPr>
        <p:spPr>
          <a:xfrm>
            <a:off x="2354580" y="5768340"/>
            <a:ext cx="2600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Arial"/>
                <a:cs typeface="Arial"/>
              </a:rPr>
              <a:t>image coordinate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D3CAABA8-6113-484F-9067-40961D0340D0}"/>
              </a:ext>
            </a:extLst>
          </p:cNvPr>
          <p:cNvSpPr txBox="1"/>
          <p:nvPr/>
        </p:nvSpPr>
        <p:spPr>
          <a:xfrm>
            <a:off x="2392680" y="2542540"/>
            <a:ext cx="1104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CCD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array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9E510B6-E075-427F-A85E-9CABD7D11781}"/>
              </a:ext>
            </a:extLst>
          </p:cNvPr>
          <p:cNvSpPr/>
          <p:nvPr/>
        </p:nvSpPr>
        <p:spPr>
          <a:xfrm>
            <a:off x="2513090" y="4145025"/>
            <a:ext cx="1988185" cy="1351280"/>
          </a:xfrm>
          <a:custGeom>
            <a:avLst/>
            <a:gdLst/>
            <a:ahLst/>
            <a:cxnLst/>
            <a:rect l="l" t="t" r="r" b="b"/>
            <a:pathLst>
              <a:path w="1988185" h="1351279">
                <a:moveTo>
                  <a:pt x="1987675" y="0"/>
                </a:moveTo>
                <a:lnTo>
                  <a:pt x="5252" y="1347216"/>
                </a:lnTo>
                <a:lnTo>
                  <a:pt x="0" y="1350785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0D3C204-CDA7-4D57-9780-5145734AF9BE}"/>
              </a:ext>
            </a:extLst>
          </p:cNvPr>
          <p:cNvSpPr/>
          <p:nvPr/>
        </p:nvSpPr>
        <p:spPr>
          <a:xfrm>
            <a:off x="2471064" y="5450014"/>
            <a:ext cx="84455" cy="74930"/>
          </a:xfrm>
          <a:custGeom>
            <a:avLst/>
            <a:gdLst/>
            <a:ahLst/>
            <a:cxnLst/>
            <a:rect l="l" t="t" r="r" b="b"/>
            <a:pathLst>
              <a:path w="84454" h="74929">
                <a:moveTo>
                  <a:pt x="41617" y="0"/>
                </a:moveTo>
                <a:lnTo>
                  <a:pt x="0" y="74345"/>
                </a:lnTo>
                <a:lnTo>
                  <a:pt x="84442" y="63030"/>
                </a:lnTo>
                <a:lnTo>
                  <a:pt x="47269" y="42227"/>
                </a:lnTo>
                <a:lnTo>
                  <a:pt x="41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A5F959D9-D21F-472B-B741-3D41785BE428}"/>
              </a:ext>
            </a:extLst>
          </p:cNvPr>
          <p:cNvSpPr txBox="1"/>
          <p:nvPr/>
        </p:nvSpPr>
        <p:spPr>
          <a:xfrm>
            <a:off x="3347956" y="4099303"/>
            <a:ext cx="299085" cy="572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b="1" i="1" spc="-20" dirty="0">
                <a:latin typeface="Arial"/>
                <a:cs typeface="Arial"/>
              </a:rPr>
              <a:t>p</a:t>
            </a:r>
            <a:endParaRPr sz="3550">
              <a:latin typeface="Arial"/>
              <a:cs typeface="Arial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E5696F3-A85D-4551-8BAE-174865A16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525" y="3534097"/>
            <a:ext cx="3567545" cy="1436438"/>
          </a:xfrm>
          <a:prstGeom prst="rect">
            <a:avLst/>
          </a:prstGeom>
        </p:spPr>
      </p:pic>
      <p:sp>
        <p:nvSpPr>
          <p:cNvPr id="27" name="object 5">
            <a:extLst>
              <a:ext uri="{FF2B5EF4-FFF2-40B4-BE49-F238E27FC236}">
                <a16:creationId xmlns:a16="http://schemas.microsoft.com/office/drawing/2014/main" id="{03D8FC34-7740-42C8-830F-4AB6A42EE3F4}"/>
              </a:ext>
            </a:extLst>
          </p:cNvPr>
          <p:cNvSpPr txBox="1"/>
          <p:nvPr/>
        </p:nvSpPr>
        <p:spPr>
          <a:xfrm>
            <a:off x="7721600" y="5024721"/>
            <a:ext cx="3373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latin typeface="Arial"/>
                <a:cs typeface="Arial"/>
              </a:rPr>
              <a:t>Accounts </a:t>
            </a:r>
            <a:r>
              <a:rPr sz="2000" dirty="0">
                <a:latin typeface="Arial"/>
                <a:cs typeface="Arial"/>
              </a:rPr>
              <a:t>for </a:t>
            </a:r>
            <a:r>
              <a:rPr sz="2000" spc="5" dirty="0">
                <a:latin typeface="Arial"/>
                <a:cs typeface="Arial"/>
              </a:rPr>
              <a:t>different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origins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F83B54-9E94-420B-9EF5-C7453B83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23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Can be decomposed into two matrices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B28DBEF-A4D5-4D94-B0B6-A174738F6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37"/>
          <a:stretch/>
        </p:blipFill>
        <p:spPr>
          <a:xfrm>
            <a:off x="3153630" y="2238375"/>
            <a:ext cx="5884740" cy="3969538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29A83DE-2C16-4980-85E6-20CD4048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91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D9E1F40-09FB-4D76-80CF-176B07FDA135}"/>
              </a:ext>
            </a:extLst>
          </p:cNvPr>
          <p:cNvSpPr/>
          <p:nvPr/>
        </p:nvSpPr>
        <p:spPr>
          <a:xfrm>
            <a:off x="2485414" y="4113003"/>
            <a:ext cx="1326515" cy="0"/>
          </a:xfrm>
          <a:custGeom>
            <a:avLst/>
            <a:gdLst/>
            <a:ahLst/>
            <a:cxnLst/>
            <a:rect l="l" t="t" r="r" b="b"/>
            <a:pathLst>
              <a:path w="1326514">
                <a:moveTo>
                  <a:pt x="0" y="0"/>
                </a:moveTo>
                <a:lnTo>
                  <a:pt x="1326019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C4BC782-464F-4CB2-B3AA-6EECDE7BA7FC}"/>
              </a:ext>
            </a:extLst>
          </p:cNvPr>
          <p:cNvSpPr/>
          <p:nvPr/>
        </p:nvSpPr>
        <p:spPr>
          <a:xfrm>
            <a:off x="2497187" y="2885395"/>
            <a:ext cx="0" cy="1221740"/>
          </a:xfrm>
          <a:custGeom>
            <a:avLst/>
            <a:gdLst/>
            <a:ahLst/>
            <a:cxnLst/>
            <a:rect l="l" t="t" r="r" b="b"/>
            <a:pathLst>
              <a:path h="1221739">
                <a:moveTo>
                  <a:pt x="0" y="0"/>
                </a:moveTo>
                <a:lnTo>
                  <a:pt x="0" y="12213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2AEDDAE-1D83-4A6F-8311-F6E82F00B66E}"/>
              </a:ext>
            </a:extLst>
          </p:cNvPr>
          <p:cNvSpPr/>
          <p:nvPr/>
        </p:nvSpPr>
        <p:spPr>
          <a:xfrm>
            <a:off x="2459087" y="283459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CF2222A-5751-41ED-B0DD-9D88AB025F1F}"/>
              </a:ext>
            </a:extLst>
          </p:cNvPr>
          <p:cNvSpPr/>
          <p:nvPr/>
        </p:nvSpPr>
        <p:spPr>
          <a:xfrm>
            <a:off x="1425154" y="3516008"/>
            <a:ext cx="2105025" cy="1215390"/>
          </a:xfrm>
          <a:custGeom>
            <a:avLst/>
            <a:gdLst/>
            <a:ahLst/>
            <a:cxnLst/>
            <a:rect l="l" t="t" r="r" b="b"/>
            <a:pathLst>
              <a:path w="2105025" h="1215389">
                <a:moveTo>
                  <a:pt x="0" y="1215002"/>
                </a:moveTo>
                <a:lnTo>
                  <a:pt x="2098946" y="3174"/>
                </a:lnTo>
                <a:lnTo>
                  <a:pt x="2104445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BE65565-ABF1-49A2-83AE-5A6D1A61FEA9}"/>
              </a:ext>
            </a:extLst>
          </p:cNvPr>
          <p:cNvSpPr/>
          <p:nvPr/>
        </p:nvSpPr>
        <p:spPr>
          <a:xfrm>
            <a:off x="3488561" y="3490601"/>
            <a:ext cx="85090" cy="71120"/>
          </a:xfrm>
          <a:custGeom>
            <a:avLst/>
            <a:gdLst/>
            <a:ahLst/>
            <a:cxnLst/>
            <a:rect l="l" t="t" r="r" b="b"/>
            <a:pathLst>
              <a:path w="85089" h="71120">
                <a:moveTo>
                  <a:pt x="85039" y="0"/>
                </a:moveTo>
                <a:lnTo>
                  <a:pt x="0" y="5105"/>
                </a:lnTo>
                <a:lnTo>
                  <a:pt x="35547" y="28575"/>
                </a:lnTo>
                <a:lnTo>
                  <a:pt x="38100" y="71094"/>
                </a:lnTo>
                <a:lnTo>
                  <a:pt x="850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E4B1AEB-638E-4F7E-98C9-E501DACE65CD}"/>
              </a:ext>
            </a:extLst>
          </p:cNvPr>
          <p:cNvSpPr/>
          <p:nvPr/>
        </p:nvSpPr>
        <p:spPr>
          <a:xfrm>
            <a:off x="3186467" y="2658954"/>
            <a:ext cx="2378058" cy="27229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17571B2-4966-49A8-887C-C41F80B2EF7C}"/>
              </a:ext>
            </a:extLst>
          </p:cNvPr>
          <p:cNvSpPr/>
          <p:nvPr/>
        </p:nvSpPr>
        <p:spPr>
          <a:xfrm>
            <a:off x="3810977" y="3026467"/>
            <a:ext cx="1129030" cy="1937385"/>
          </a:xfrm>
          <a:custGeom>
            <a:avLst/>
            <a:gdLst/>
            <a:ahLst/>
            <a:cxnLst/>
            <a:rect l="l" t="t" r="r" b="b"/>
            <a:pathLst>
              <a:path w="1129029" h="1937385">
                <a:moveTo>
                  <a:pt x="1124305" y="0"/>
                </a:moveTo>
                <a:lnTo>
                  <a:pt x="0" y="642289"/>
                </a:lnTo>
                <a:lnTo>
                  <a:pt x="4724" y="1937130"/>
                </a:lnTo>
                <a:lnTo>
                  <a:pt x="1129017" y="1294828"/>
                </a:lnTo>
                <a:lnTo>
                  <a:pt x="1124305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ADAA95FD-95E5-44EF-9942-6D612F4F69CE}"/>
              </a:ext>
            </a:extLst>
          </p:cNvPr>
          <p:cNvSpPr/>
          <p:nvPr/>
        </p:nvSpPr>
        <p:spPr>
          <a:xfrm>
            <a:off x="3810985" y="3026456"/>
            <a:ext cx="1129030" cy="1937385"/>
          </a:xfrm>
          <a:custGeom>
            <a:avLst/>
            <a:gdLst/>
            <a:ahLst/>
            <a:cxnLst/>
            <a:rect l="l" t="t" r="r" b="b"/>
            <a:pathLst>
              <a:path w="1129029" h="1937385">
                <a:moveTo>
                  <a:pt x="0" y="642301"/>
                </a:moveTo>
                <a:lnTo>
                  <a:pt x="4714" y="1937129"/>
                </a:lnTo>
                <a:lnTo>
                  <a:pt x="1129018" y="1294831"/>
                </a:lnTo>
                <a:lnTo>
                  <a:pt x="1124303" y="0"/>
                </a:lnTo>
                <a:lnTo>
                  <a:pt x="0" y="642301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ECF6F6F-A831-4A11-99E7-625FBD39656A}"/>
              </a:ext>
            </a:extLst>
          </p:cNvPr>
          <p:cNvSpPr/>
          <p:nvPr/>
        </p:nvSpPr>
        <p:spPr>
          <a:xfrm>
            <a:off x="4459832" y="4113003"/>
            <a:ext cx="960755" cy="0"/>
          </a:xfrm>
          <a:custGeom>
            <a:avLst/>
            <a:gdLst/>
            <a:ahLst/>
            <a:cxnLst/>
            <a:rect l="l" t="t" r="r" b="b"/>
            <a:pathLst>
              <a:path w="960754">
                <a:moveTo>
                  <a:pt x="0" y="0"/>
                </a:moveTo>
                <a:lnTo>
                  <a:pt x="6350" y="0"/>
                </a:lnTo>
                <a:lnTo>
                  <a:pt x="954274" y="0"/>
                </a:lnTo>
                <a:lnTo>
                  <a:pt x="96062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57890F34-EB43-4F51-8B53-1A353600C53E}"/>
              </a:ext>
            </a:extLst>
          </p:cNvPr>
          <p:cNvSpPr/>
          <p:nvPr/>
        </p:nvSpPr>
        <p:spPr>
          <a:xfrm>
            <a:off x="5395060" y="407490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199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3A537040-AF21-4098-B05D-091270E6CF37}"/>
              </a:ext>
            </a:extLst>
          </p:cNvPr>
          <p:cNvSpPr/>
          <p:nvPr/>
        </p:nvSpPr>
        <p:spPr>
          <a:xfrm>
            <a:off x="4402682" y="408125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19395" y="2494"/>
                </a:lnTo>
                <a:lnTo>
                  <a:pt x="9302" y="9297"/>
                </a:lnTo>
                <a:lnTo>
                  <a:pt x="2496" y="19389"/>
                </a:lnTo>
                <a:lnTo>
                  <a:pt x="0" y="31750"/>
                </a:lnTo>
                <a:lnTo>
                  <a:pt x="2496" y="44110"/>
                </a:lnTo>
                <a:lnTo>
                  <a:pt x="9302" y="54202"/>
                </a:lnTo>
                <a:lnTo>
                  <a:pt x="19395" y="61005"/>
                </a:lnTo>
                <a:lnTo>
                  <a:pt x="31750" y="63500"/>
                </a:lnTo>
                <a:lnTo>
                  <a:pt x="44110" y="61005"/>
                </a:lnTo>
                <a:lnTo>
                  <a:pt x="54202" y="54202"/>
                </a:lnTo>
                <a:lnTo>
                  <a:pt x="61005" y="44110"/>
                </a:lnTo>
                <a:lnTo>
                  <a:pt x="63500" y="31750"/>
                </a:lnTo>
                <a:lnTo>
                  <a:pt x="61005" y="19389"/>
                </a:lnTo>
                <a:lnTo>
                  <a:pt x="54202" y="9297"/>
                </a:lnTo>
                <a:lnTo>
                  <a:pt x="44110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08ACCE4B-4F75-42E7-AC2F-3EE81F7048F3}"/>
              </a:ext>
            </a:extLst>
          </p:cNvPr>
          <p:cNvSpPr/>
          <p:nvPr/>
        </p:nvSpPr>
        <p:spPr>
          <a:xfrm>
            <a:off x="8129751" y="5253056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16811" y="0"/>
                </a:lnTo>
                <a:lnTo>
                  <a:pt x="1823148" y="0"/>
                </a:lnTo>
              </a:path>
            </a:pathLst>
          </a:custGeom>
          <a:ln w="12700">
            <a:solidFill>
              <a:srgbClr val="0365C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97313A5-D204-4E3D-9C41-DFCC69197EED}"/>
              </a:ext>
            </a:extLst>
          </p:cNvPr>
          <p:cNvSpPr/>
          <p:nvPr/>
        </p:nvSpPr>
        <p:spPr>
          <a:xfrm>
            <a:off x="9927512" y="5214956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CBDC1081-9A78-4946-96E6-6AEAADF81B67}"/>
              </a:ext>
            </a:extLst>
          </p:cNvPr>
          <p:cNvSpPr/>
          <p:nvPr/>
        </p:nvSpPr>
        <p:spPr>
          <a:xfrm>
            <a:off x="8146375" y="3497180"/>
            <a:ext cx="0" cy="1747520"/>
          </a:xfrm>
          <a:custGeom>
            <a:avLst/>
            <a:gdLst/>
            <a:ahLst/>
            <a:cxnLst/>
            <a:rect l="l" t="t" r="r" b="b"/>
            <a:pathLst>
              <a:path h="1747520">
                <a:moveTo>
                  <a:pt x="0" y="0"/>
                </a:moveTo>
                <a:lnTo>
                  <a:pt x="0" y="1747100"/>
                </a:lnTo>
              </a:path>
            </a:pathLst>
          </a:custGeom>
          <a:ln w="12700">
            <a:solidFill>
              <a:srgbClr val="0365C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9512D207-4D00-49D7-AC1C-622636DEEF3E}"/>
              </a:ext>
            </a:extLst>
          </p:cNvPr>
          <p:cNvSpPr/>
          <p:nvPr/>
        </p:nvSpPr>
        <p:spPr>
          <a:xfrm>
            <a:off x="8108275" y="3446392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00523101-163C-4369-810F-9930210FFB39}"/>
              </a:ext>
            </a:extLst>
          </p:cNvPr>
          <p:cNvSpPr/>
          <p:nvPr/>
        </p:nvSpPr>
        <p:spPr>
          <a:xfrm>
            <a:off x="6631367" y="4398880"/>
            <a:ext cx="2992755" cy="1727835"/>
          </a:xfrm>
          <a:custGeom>
            <a:avLst/>
            <a:gdLst/>
            <a:ahLst/>
            <a:cxnLst/>
            <a:rect l="l" t="t" r="r" b="b"/>
            <a:pathLst>
              <a:path w="2992754" h="1727834">
                <a:moveTo>
                  <a:pt x="0" y="1727568"/>
                </a:moveTo>
                <a:lnTo>
                  <a:pt x="2986735" y="3175"/>
                </a:lnTo>
                <a:lnTo>
                  <a:pt x="2992234" y="0"/>
                </a:lnTo>
              </a:path>
            </a:pathLst>
          </a:custGeom>
          <a:ln w="12699">
            <a:solidFill>
              <a:srgbClr val="0365C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A5B8B1E6-38C7-445F-8E48-FD2A9D0D69A6}"/>
              </a:ext>
            </a:extLst>
          </p:cNvPr>
          <p:cNvSpPr/>
          <p:nvPr/>
        </p:nvSpPr>
        <p:spPr>
          <a:xfrm>
            <a:off x="9582555" y="4373480"/>
            <a:ext cx="85090" cy="71120"/>
          </a:xfrm>
          <a:custGeom>
            <a:avLst/>
            <a:gdLst/>
            <a:ahLst/>
            <a:cxnLst/>
            <a:rect l="l" t="t" r="r" b="b"/>
            <a:pathLst>
              <a:path w="85090" h="71120">
                <a:moveTo>
                  <a:pt x="85039" y="0"/>
                </a:moveTo>
                <a:lnTo>
                  <a:pt x="0" y="5105"/>
                </a:lnTo>
                <a:lnTo>
                  <a:pt x="35547" y="28575"/>
                </a:lnTo>
                <a:lnTo>
                  <a:pt x="38100" y="71094"/>
                </a:lnTo>
                <a:lnTo>
                  <a:pt x="85039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A7EE1629-2CD3-44D9-99C5-5FAF8445F18E}"/>
              </a:ext>
            </a:extLst>
          </p:cNvPr>
          <p:cNvSpPr txBox="1"/>
          <p:nvPr/>
        </p:nvSpPr>
        <p:spPr>
          <a:xfrm>
            <a:off x="3416733" y="2967834"/>
            <a:ext cx="371475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225" dirty="0">
                <a:latin typeface="Arial"/>
                <a:cs typeface="Arial"/>
              </a:rPr>
              <a:t>x</a:t>
            </a:r>
            <a:r>
              <a:rPr sz="3075" i="1" spc="202" baseline="-12195" dirty="0">
                <a:latin typeface="Times New Roman"/>
                <a:cs typeface="Times New Roman"/>
              </a:rPr>
              <a:t>c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D2514BEB-09CB-4DF2-B711-F365D535B985}"/>
              </a:ext>
            </a:extLst>
          </p:cNvPr>
          <p:cNvSpPr txBox="1"/>
          <p:nvPr/>
        </p:nvSpPr>
        <p:spPr>
          <a:xfrm>
            <a:off x="2322943" y="2309847"/>
            <a:ext cx="347345" cy="4813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50" i="1" spc="155" dirty="0">
                <a:latin typeface="Times New Roman"/>
                <a:cs typeface="Times New Roman"/>
              </a:rPr>
              <a:t>y</a:t>
            </a:r>
            <a:r>
              <a:rPr sz="3150" i="1" spc="195" baseline="-11904" dirty="0">
                <a:latin typeface="Times New Roman"/>
                <a:cs typeface="Times New Roman"/>
              </a:rPr>
              <a:t>c</a:t>
            </a:r>
            <a:endParaRPr sz="3150" baseline="-11904">
              <a:latin typeface="Times New Roman"/>
              <a:cs typeface="Times New Roman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A525C9D2-897A-48F8-8ACB-C9A31FED602D}"/>
              </a:ext>
            </a:extLst>
          </p:cNvPr>
          <p:cNvSpPr txBox="1"/>
          <p:nvPr/>
        </p:nvSpPr>
        <p:spPr>
          <a:xfrm>
            <a:off x="5377935" y="4009234"/>
            <a:ext cx="335280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-70" dirty="0">
                <a:latin typeface="Arial"/>
                <a:cs typeface="Arial"/>
              </a:rPr>
              <a:t>z</a:t>
            </a:r>
            <a:r>
              <a:rPr sz="3075" i="1" spc="217" baseline="-12195" dirty="0">
                <a:latin typeface="Times New Roman"/>
                <a:cs typeface="Times New Roman"/>
              </a:rPr>
              <a:t>c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EF54B296-DF56-4429-BC2E-6041EAF67A4D}"/>
              </a:ext>
            </a:extLst>
          </p:cNvPr>
          <p:cNvSpPr txBox="1"/>
          <p:nvPr/>
        </p:nvSpPr>
        <p:spPr>
          <a:xfrm>
            <a:off x="9876818" y="5152234"/>
            <a:ext cx="421640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-65" dirty="0">
                <a:latin typeface="Arial"/>
                <a:cs typeface="Arial"/>
              </a:rPr>
              <a:t>z</a:t>
            </a:r>
            <a:r>
              <a:rPr sz="3075" i="1" spc="300" baseline="-12195" dirty="0">
                <a:latin typeface="Trebuchet MS"/>
                <a:cs typeface="Trebuchet MS"/>
              </a:rPr>
              <a:t>w</a:t>
            </a:r>
            <a:endParaRPr sz="3075" baseline="-12195">
              <a:latin typeface="Trebuchet MS"/>
              <a:cs typeface="Trebuchet MS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A59AFC8A-A4AC-4488-A4BB-63ACC19F0471}"/>
              </a:ext>
            </a:extLst>
          </p:cNvPr>
          <p:cNvSpPr txBox="1"/>
          <p:nvPr/>
        </p:nvSpPr>
        <p:spPr>
          <a:xfrm>
            <a:off x="9477700" y="3869534"/>
            <a:ext cx="457834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235" dirty="0">
                <a:latin typeface="Arial"/>
                <a:cs typeface="Arial"/>
              </a:rPr>
              <a:t>x</a:t>
            </a:r>
            <a:r>
              <a:rPr sz="3075" i="1" spc="277" baseline="-12195" dirty="0">
                <a:latin typeface="Trebuchet MS"/>
                <a:cs typeface="Trebuchet MS"/>
              </a:rPr>
              <a:t>w</a:t>
            </a:r>
            <a:endParaRPr sz="3075" baseline="-12195">
              <a:latin typeface="Trebuchet MS"/>
              <a:cs typeface="Trebuchet MS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E5452C60-3C9B-4F6C-8C51-C95BB6FAC198}"/>
              </a:ext>
            </a:extLst>
          </p:cNvPr>
          <p:cNvSpPr txBox="1"/>
          <p:nvPr/>
        </p:nvSpPr>
        <p:spPr>
          <a:xfrm>
            <a:off x="7939562" y="2957547"/>
            <a:ext cx="420370" cy="4813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50" i="1" spc="114" dirty="0">
                <a:latin typeface="Times New Roman"/>
                <a:cs typeface="Times New Roman"/>
              </a:rPr>
              <a:t>y</a:t>
            </a:r>
            <a:r>
              <a:rPr sz="3150" i="1" spc="172" baseline="-11904" dirty="0">
                <a:latin typeface="Trebuchet MS"/>
                <a:cs typeface="Trebuchet MS"/>
              </a:rPr>
              <a:t>w</a:t>
            </a:r>
            <a:endParaRPr sz="3150" baseline="-11904">
              <a:latin typeface="Trebuchet MS"/>
              <a:cs typeface="Trebuchet MS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98B3895B-1227-47EB-B281-CF8D2A1AB349}"/>
              </a:ext>
            </a:extLst>
          </p:cNvPr>
          <p:cNvSpPr txBox="1"/>
          <p:nvPr/>
        </p:nvSpPr>
        <p:spPr>
          <a:xfrm>
            <a:off x="8233790" y="5347456"/>
            <a:ext cx="1114425" cy="8585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spc="-10" dirty="0">
                <a:solidFill>
                  <a:srgbClr val="0365C0"/>
                </a:solidFill>
                <a:latin typeface="Arial"/>
                <a:cs typeface="Arial"/>
              </a:rPr>
              <a:t>World  </a:t>
            </a:r>
            <a:r>
              <a:rPr sz="1800" spc="25" dirty="0">
                <a:solidFill>
                  <a:srgbClr val="0365C0"/>
                </a:solidFill>
                <a:latin typeface="Arial"/>
                <a:cs typeface="Arial"/>
              </a:rPr>
              <a:t>coo</a:t>
            </a:r>
            <a:r>
              <a:rPr sz="1800" spc="-20" dirty="0">
                <a:solidFill>
                  <a:srgbClr val="0365C0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0365C0"/>
                </a:solidFill>
                <a:latin typeface="Arial"/>
                <a:cs typeface="Arial"/>
              </a:rPr>
              <a:t>dinate  </a:t>
            </a:r>
            <a:r>
              <a:rPr sz="1800" dirty="0">
                <a:solidFill>
                  <a:srgbClr val="0365C0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3616E829-522F-44B1-8EE6-9B6D802972CC}"/>
              </a:ext>
            </a:extLst>
          </p:cNvPr>
          <p:cNvSpPr txBox="1"/>
          <p:nvPr/>
        </p:nvSpPr>
        <p:spPr>
          <a:xfrm>
            <a:off x="1305762" y="3216738"/>
            <a:ext cx="1114425" cy="8585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275590">
              <a:lnSpc>
                <a:spcPct val="101899"/>
              </a:lnSpc>
              <a:spcBef>
                <a:spcPts val="55"/>
              </a:spcBef>
            </a:pPr>
            <a:r>
              <a:rPr sz="1800" spc="-5" dirty="0">
                <a:latin typeface="Arial"/>
                <a:cs typeface="Arial"/>
              </a:rPr>
              <a:t>Camera  </a:t>
            </a:r>
            <a:r>
              <a:rPr sz="1800" spc="25" dirty="0">
                <a:latin typeface="Arial"/>
                <a:cs typeface="Arial"/>
              </a:rPr>
              <a:t>coo</a:t>
            </a:r>
            <a:r>
              <a:rPr sz="1800" spc="-20" dirty="0">
                <a:latin typeface="Arial"/>
                <a:cs typeface="Arial"/>
              </a:rPr>
              <a:t>r</a:t>
            </a:r>
            <a:r>
              <a:rPr sz="1800" spc="15" dirty="0">
                <a:latin typeface="Arial"/>
                <a:cs typeface="Arial"/>
              </a:rPr>
              <a:t>dinate</a:t>
            </a:r>
            <a:endParaRPr sz="1800">
              <a:latin typeface="Arial"/>
              <a:cs typeface="Arial"/>
            </a:endParaRPr>
          </a:p>
          <a:p>
            <a:pPr marL="377190">
              <a:lnSpc>
                <a:spcPct val="100000"/>
              </a:lnSpc>
              <a:spcBef>
                <a:spcPts val="40"/>
              </a:spcBef>
            </a:pPr>
            <a:r>
              <a:rPr sz="1800" dirty="0"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28">
            <a:extLst>
              <a:ext uri="{FF2B5EF4-FFF2-40B4-BE49-F238E27FC236}">
                <a16:creationId xmlns:a16="http://schemas.microsoft.com/office/drawing/2014/main" id="{1A7749AE-0F8C-45D2-B922-A1FFB43A96F6}"/>
              </a:ext>
            </a:extLst>
          </p:cNvPr>
          <p:cNvSpPr txBox="1"/>
          <p:nvPr/>
        </p:nvSpPr>
        <p:spPr>
          <a:xfrm>
            <a:off x="10028353" y="2604780"/>
            <a:ext cx="534035" cy="41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50" b="1" i="1" spc="850" dirty="0">
                <a:latin typeface="Arial"/>
                <a:cs typeface="Arial"/>
              </a:rPr>
              <a:t>X</a:t>
            </a:r>
            <a:r>
              <a:rPr sz="2625" i="1" spc="209" baseline="-12698" dirty="0">
                <a:latin typeface="Trebuchet MS"/>
                <a:cs typeface="Trebuchet MS"/>
              </a:rPr>
              <a:t>w</a:t>
            </a:r>
            <a:endParaRPr sz="2625" baseline="-12698">
              <a:latin typeface="Trebuchet MS"/>
              <a:cs typeface="Trebuchet MS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:a16="http://schemas.microsoft.com/office/drawing/2014/main" id="{C6A51D37-B82B-44F1-8B70-1CC2E557E255}"/>
              </a:ext>
            </a:extLst>
          </p:cNvPr>
          <p:cNvSpPr/>
          <p:nvPr/>
        </p:nvSpPr>
        <p:spPr>
          <a:xfrm>
            <a:off x="8128875" y="2311988"/>
            <a:ext cx="2140585" cy="2927985"/>
          </a:xfrm>
          <a:custGeom>
            <a:avLst/>
            <a:gdLst/>
            <a:ahLst/>
            <a:cxnLst/>
            <a:rect l="l" t="t" r="r" b="b"/>
            <a:pathLst>
              <a:path w="2140584" h="2927985">
                <a:moveTo>
                  <a:pt x="0" y="2927809"/>
                </a:moveTo>
                <a:lnTo>
                  <a:pt x="2136209" y="5126"/>
                </a:lnTo>
                <a:lnTo>
                  <a:pt x="2139956" y="0"/>
                </a:lnTo>
              </a:path>
            </a:pathLst>
          </a:custGeom>
          <a:ln w="12699">
            <a:solidFill>
              <a:srgbClr val="0365C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4" name="object 30">
            <a:extLst>
              <a:ext uri="{FF2B5EF4-FFF2-40B4-BE49-F238E27FC236}">
                <a16:creationId xmlns:a16="http://schemas.microsoft.com/office/drawing/2014/main" id="{EB98F218-D3A2-4179-B918-0263CD9C6B52}"/>
              </a:ext>
            </a:extLst>
          </p:cNvPr>
          <p:cNvSpPr/>
          <p:nvPr/>
        </p:nvSpPr>
        <p:spPr>
          <a:xfrm>
            <a:off x="10234319" y="2255590"/>
            <a:ext cx="76200" cy="84455"/>
          </a:xfrm>
          <a:custGeom>
            <a:avLst/>
            <a:gdLst/>
            <a:ahLst/>
            <a:cxnLst/>
            <a:rect l="l" t="t" r="r" b="b"/>
            <a:pathLst>
              <a:path w="76200" h="84455">
                <a:moveTo>
                  <a:pt x="75730" y="0"/>
                </a:moveTo>
                <a:lnTo>
                  <a:pt x="0" y="39039"/>
                </a:lnTo>
                <a:lnTo>
                  <a:pt x="61518" y="84010"/>
                </a:lnTo>
                <a:lnTo>
                  <a:pt x="7573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5" name="object 31">
            <a:extLst>
              <a:ext uri="{FF2B5EF4-FFF2-40B4-BE49-F238E27FC236}">
                <a16:creationId xmlns:a16="http://schemas.microsoft.com/office/drawing/2014/main" id="{88093A72-B6CE-41D3-BC2F-B8EA85228BFE}"/>
              </a:ext>
            </a:extLst>
          </p:cNvPr>
          <p:cNvSpPr/>
          <p:nvPr/>
        </p:nvSpPr>
        <p:spPr>
          <a:xfrm>
            <a:off x="10310329" y="2121656"/>
            <a:ext cx="101600" cy="10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6" name="object 32">
            <a:extLst>
              <a:ext uri="{FF2B5EF4-FFF2-40B4-BE49-F238E27FC236}">
                <a16:creationId xmlns:a16="http://schemas.microsoft.com/office/drawing/2014/main" id="{5778019D-18FA-4FA3-9ADC-54C462C28200}"/>
              </a:ext>
            </a:extLst>
          </p:cNvPr>
          <p:cNvSpPr txBox="1"/>
          <p:nvPr/>
        </p:nvSpPr>
        <p:spPr>
          <a:xfrm>
            <a:off x="2370791" y="4169967"/>
            <a:ext cx="211454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b="1" i="1" spc="90" dirty="0">
                <a:latin typeface="Arial"/>
                <a:cs typeface="Arial"/>
              </a:rPr>
              <a:t>C</a:t>
            </a:r>
            <a:endParaRPr sz="1900">
              <a:latin typeface="Arial"/>
              <a:cs typeface="Arial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B7DB44F7-C162-4BAF-99ED-ACB3B0FE4EAD}"/>
              </a:ext>
            </a:extLst>
          </p:cNvPr>
          <p:cNvSpPr/>
          <p:nvPr/>
        </p:nvSpPr>
        <p:spPr>
          <a:xfrm>
            <a:off x="4705463" y="2611798"/>
            <a:ext cx="710374" cy="8179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E14CF403-852F-4C54-AD97-7FE4F6531A9C}"/>
              </a:ext>
            </a:extLst>
          </p:cNvPr>
          <p:cNvSpPr/>
          <p:nvPr/>
        </p:nvSpPr>
        <p:spPr>
          <a:xfrm>
            <a:off x="2490545" y="2215642"/>
            <a:ext cx="7659370" cy="1903095"/>
          </a:xfrm>
          <a:custGeom>
            <a:avLst/>
            <a:gdLst/>
            <a:ahLst/>
            <a:cxnLst/>
            <a:rect l="l" t="t" r="r" b="b"/>
            <a:pathLst>
              <a:path w="7659370" h="1903095">
                <a:moveTo>
                  <a:pt x="0" y="1902720"/>
                </a:moveTo>
                <a:lnTo>
                  <a:pt x="7652859" y="1530"/>
                </a:lnTo>
                <a:lnTo>
                  <a:pt x="7659021" y="0"/>
                </a:lnTo>
              </a:path>
            </a:pathLst>
          </a:custGeom>
          <a:ln w="12699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9EEE0D0E-5717-4361-BF2F-43AA66150135}"/>
              </a:ext>
            </a:extLst>
          </p:cNvPr>
          <p:cNvSpPr/>
          <p:nvPr/>
        </p:nvSpPr>
        <p:spPr>
          <a:xfrm>
            <a:off x="10134218" y="2180203"/>
            <a:ext cx="83185" cy="74295"/>
          </a:xfrm>
          <a:custGeom>
            <a:avLst/>
            <a:gdLst/>
            <a:ahLst/>
            <a:cxnLst/>
            <a:rect l="l" t="t" r="r" b="b"/>
            <a:pathLst>
              <a:path w="83184" h="74294">
                <a:moveTo>
                  <a:pt x="0" y="0"/>
                </a:moveTo>
                <a:lnTo>
                  <a:pt x="18364" y="73952"/>
                </a:lnTo>
                <a:lnTo>
                  <a:pt x="83134" y="186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C58F4ACF-76C3-49A1-8E97-6F68B7846F8A}"/>
              </a:ext>
            </a:extLst>
          </p:cNvPr>
          <p:cNvSpPr txBox="1"/>
          <p:nvPr/>
        </p:nvSpPr>
        <p:spPr>
          <a:xfrm>
            <a:off x="9454404" y="1821907"/>
            <a:ext cx="45847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b="1" i="1" spc="919" dirty="0">
                <a:latin typeface="Arial"/>
                <a:cs typeface="Arial"/>
              </a:rPr>
              <a:t>X</a:t>
            </a:r>
            <a:r>
              <a:rPr sz="2550" i="1" spc="187" baseline="-11437" dirty="0">
                <a:latin typeface="Times New Roman"/>
                <a:cs typeface="Times New Roman"/>
              </a:rPr>
              <a:t>c</a:t>
            </a:r>
            <a:endParaRPr sz="2550" baseline="-11437">
              <a:latin typeface="Times New Roman"/>
              <a:cs typeface="Times New Roman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7E839078-F99C-4E25-BE9C-087E3684E0A1}"/>
              </a:ext>
            </a:extLst>
          </p:cNvPr>
          <p:cNvSpPr txBox="1"/>
          <p:nvPr/>
        </p:nvSpPr>
        <p:spPr>
          <a:xfrm>
            <a:off x="4931790" y="1737360"/>
            <a:ext cx="906780" cy="112014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025"/>
              </a:spcBef>
            </a:pPr>
            <a:r>
              <a:rPr sz="2400" spc="-25" dirty="0">
                <a:latin typeface="Arial"/>
                <a:cs typeface="Arial"/>
              </a:rPr>
              <a:t>Rotate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5"/>
              </a:spcBef>
            </a:pPr>
            <a:r>
              <a:rPr sz="3000" b="1" spc="305" dirty="0">
                <a:latin typeface="Arial"/>
                <a:cs typeface="Arial"/>
              </a:rPr>
              <a:t>R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44" name="object 27">
            <a:extLst>
              <a:ext uri="{FF2B5EF4-FFF2-40B4-BE49-F238E27FC236}">
                <a16:creationId xmlns:a16="http://schemas.microsoft.com/office/drawing/2014/main" id="{4B060169-672B-4B11-9773-615E6852E117}"/>
              </a:ext>
            </a:extLst>
          </p:cNvPr>
          <p:cNvSpPr/>
          <p:nvPr/>
        </p:nvSpPr>
        <p:spPr>
          <a:xfrm>
            <a:off x="2370791" y="4648257"/>
            <a:ext cx="5766435" cy="1676400"/>
          </a:xfrm>
          <a:custGeom>
            <a:avLst/>
            <a:gdLst/>
            <a:ahLst/>
            <a:cxnLst/>
            <a:rect l="l" t="t" r="r" b="b"/>
            <a:pathLst>
              <a:path w="5766434" h="1676400">
                <a:moveTo>
                  <a:pt x="1285011" y="1663699"/>
                </a:moveTo>
                <a:lnTo>
                  <a:pt x="1271612" y="1663699"/>
                </a:lnTo>
                <a:lnTo>
                  <a:pt x="1275156" y="1676399"/>
                </a:lnTo>
                <a:lnTo>
                  <a:pt x="1282623" y="1676399"/>
                </a:lnTo>
                <a:lnTo>
                  <a:pt x="1285011" y="1663699"/>
                </a:lnTo>
                <a:close/>
              </a:path>
              <a:path w="5766434" h="1676400">
                <a:moveTo>
                  <a:pt x="1342809" y="1663699"/>
                </a:moveTo>
                <a:lnTo>
                  <a:pt x="1326730" y="1663699"/>
                </a:lnTo>
                <a:lnTo>
                  <a:pt x="1328432" y="1676399"/>
                </a:lnTo>
                <a:lnTo>
                  <a:pt x="1338808" y="1676399"/>
                </a:lnTo>
                <a:lnTo>
                  <a:pt x="1342809" y="1663699"/>
                </a:lnTo>
                <a:close/>
              </a:path>
              <a:path w="5766434" h="1676400">
                <a:moveTo>
                  <a:pt x="1365859" y="1650999"/>
                </a:moveTo>
                <a:lnTo>
                  <a:pt x="1361363" y="1650999"/>
                </a:lnTo>
                <a:lnTo>
                  <a:pt x="1363738" y="1663699"/>
                </a:lnTo>
                <a:lnTo>
                  <a:pt x="1355750" y="1663699"/>
                </a:lnTo>
                <a:lnTo>
                  <a:pt x="1353146" y="1676399"/>
                </a:lnTo>
                <a:lnTo>
                  <a:pt x="1364119" y="1676399"/>
                </a:lnTo>
                <a:lnTo>
                  <a:pt x="1365770" y="1663699"/>
                </a:lnTo>
                <a:lnTo>
                  <a:pt x="1365859" y="1650999"/>
                </a:lnTo>
                <a:close/>
              </a:path>
              <a:path w="5766434" h="1676400">
                <a:moveTo>
                  <a:pt x="1380972" y="1663699"/>
                </a:moveTo>
                <a:lnTo>
                  <a:pt x="1366494" y="1663699"/>
                </a:lnTo>
                <a:lnTo>
                  <a:pt x="1365288" y="1676399"/>
                </a:lnTo>
                <a:lnTo>
                  <a:pt x="1379258" y="1676399"/>
                </a:lnTo>
                <a:lnTo>
                  <a:pt x="1380972" y="1663699"/>
                </a:lnTo>
                <a:close/>
              </a:path>
              <a:path w="5766434" h="1676400">
                <a:moveTo>
                  <a:pt x="1397355" y="1663699"/>
                </a:moveTo>
                <a:lnTo>
                  <a:pt x="1382750" y="1663699"/>
                </a:lnTo>
                <a:lnTo>
                  <a:pt x="1385696" y="1676399"/>
                </a:lnTo>
                <a:lnTo>
                  <a:pt x="1392313" y="1676399"/>
                </a:lnTo>
                <a:lnTo>
                  <a:pt x="1397355" y="1663699"/>
                </a:lnTo>
                <a:close/>
              </a:path>
              <a:path w="5766434" h="1676400">
                <a:moveTo>
                  <a:pt x="1411643" y="1663699"/>
                </a:moveTo>
                <a:lnTo>
                  <a:pt x="1402473" y="1663699"/>
                </a:lnTo>
                <a:lnTo>
                  <a:pt x="1398625" y="1676399"/>
                </a:lnTo>
                <a:lnTo>
                  <a:pt x="1413967" y="1676399"/>
                </a:lnTo>
                <a:lnTo>
                  <a:pt x="1411643" y="1663699"/>
                </a:lnTo>
                <a:close/>
              </a:path>
              <a:path w="5766434" h="1676400">
                <a:moveTo>
                  <a:pt x="1428915" y="1663699"/>
                </a:moveTo>
                <a:lnTo>
                  <a:pt x="1417167" y="1663699"/>
                </a:lnTo>
                <a:lnTo>
                  <a:pt x="1417599" y="1676399"/>
                </a:lnTo>
                <a:lnTo>
                  <a:pt x="1428546" y="1676399"/>
                </a:lnTo>
                <a:lnTo>
                  <a:pt x="1428915" y="1663699"/>
                </a:lnTo>
                <a:close/>
              </a:path>
              <a:path w="5766434" h="1676400">
                <a:moveTo>
                  <a:pt x="1447660" y="1663699"/>
                </a:moveTo>
                <a:lnTo>
                  <a:pt x="1435036" y="1663699"/>
                </a:lnTo>
                <a:lnTo>
                  <a:pt x="1433194" y="1676399"/>
                </a:lnTo>
                <a:lnTo>
                  <a:pt x="1449425" y="1676399"/>
                </a:lnTo>
                <a:lnTo>
                  <a:pt x="1447660" y="1663699"/>
                </a:lnTo>
                <a:close/>
              </a:path>
              <a:path w="5766434" h="1676400">
                <a:moveTo>
                  <a:pt x="1475879" y="1663699"/>
                </a:moveTo>
                <a:lnTo>
                  <a:pt x="1452346" y="1663699"/>
                </a:lnTo>
                <a:lnTo>
                  <a:pt x="1456004" y="1676399"/>
                </a:lnTo>
                <a:lnTo>
                  <a:pt x="1471548" y="1676399"/>
                </a:lnTo>
                <a:lnTo>
                  <a:pt x="1475879" y="1663699"/>
                </a:lnTo>
                <a:close/>
              </a:path>
              <a:path w="5766434" h="1676400">
                <a:moveTo>
                  <a:pt x="1500390" y="1663699"/>
                </a:moveTo>
                <a:lnTo>
                  <a:pt x="1475879" y="1663699"/>
                </a:lnTo>
                <a:lnTo>
                  <a:pt x="1476260" y="1676399"/>
                </a:lnTo>
                <a:lnTo>
                  <a:pt x="1505165" y="1676399"/>
                </a:lnTo>
                <a:lnTo>
                  <a:pt x="1500390" y="1663699"/>
                </a:lnTo>
                <a:close/>
              </a:path>
              <a:path w="5766434" h="1676400">
                <a:moveTo>
                  <a:pt x="1527441" y="1663699"/>
                </a:moveTo>
                <a:lnTo>
                  <a:pt x="1506092" y="1663699"/>
                </a:lnTo>
                <a:lnTo>
                  <a:pt x="1510372" y="1676399"/>
                </a:lnTo>
                <a:lnTo>
                  <a:pt x="1526235" y="1676399"/>
                </a:lnTo>
                <a:lnTo>
                  <a:pt x="1527441" y="1663699"/>
                </a:lnTo>
                <a:close/>
              </a:path>
              <a:path w="5766434" h="1676400">
                <a:moveTo>
                  <a:pt x="1538401" y="1663699"/>
                </a:moveTo>
                <a:lnTo>
                  <a:pt x="1528889" y="1663699"/>
                </a:lnTo>
                <a:lnTo>
                  <a:pt x="1531454" y="1676399"/>
                </a:lnTo>
                <a:lnTo>
                  <a:pt x="1539239" y="1676399"/>
                </a:lnTo>
                <a:lnTo>
                  <a:pt x="1539822" y="1671547"/>
                </a:lnTo>
                <a:lnTo>
                  <a:pt x="1538401" y="1663699"/>
                </a:lnTo>
                <a:close/>
              </a:path>
              <a:path w="5766434" h="1676400">
                <a:moveTo>
                  <a:pt x="1539822" y="1671547"/>
                </a:moveTo>
                <a:lnTo>
                  <a:pt x="1539239" y="1676399"/>
                </a:lnTo>
                <a:lnTo>
                  <a:pt x="1540700" y="1676399"/>
                </a:lnTo>
                <a:lnTo>
                  <a:pt x="1539822" y="1671547"/>
                </a:lnTo>
                <a:close/>
              </a:path>
              <a:path w="5766434" h="1676400">
                <a:moveTo>
                  <a:pt x="1563522" y="1663699"/>
                </a:moveTo>
                <a:lnTo>
                  <a:pt x="1540764" y="1663699"/>
                </a:lnTo>
                <a:lnTo>
                  <a:pt x="1539822" y="1671547"/>
                </a:lnTo>
                <a:lnTo>
                  <a:pt x="1540700" y="1676399"/>
                </a:lnTo>
                <a:lnTo>
                  <a:pt x="1561414" y="1676399"/>
                </a:lnTo>
                <a:lnTo>
                  <a:pt x="1563522" y="1663699"/>
                </a:lnTo>
                <a:close/>
              </a:path>
              <a:path w="5766434" h="1676400">
                <a:moveTo>
                  <a:pt x="1586522" y="1663699"/>
                </a:moveTo>
                <a:lnTo>
                  <a:pt x="1563522" y="1663699"/>
                </a:lnTo>
                <a:lnTo>
                  <a:pt x="1567649" y="1676399"/>
                </a:lnTo>
                <a:lnTo>
                  <a:pt x="1582521" y="1676399"/>
                </a:lnTo>
                <a:lnTo>
                  <a:pt x="1586522" y="1663699"/>
                </a:lnTo>
                <a:close/>
              </a:path>
              <a:path w="5766434" h="1676400">
                <a:moveTo>
                  <a:pt x="1636166" y="1663699"/>
                </a:moveTo>
                <a:lnTo>
                  <a:pt x="1593189" y="1663699"/>
                </a:lnTo>
                <a:lnTo>
                  <a:pt x="1592275" y="1676399"/>
                </a:lnTo>
                <a:lnTo>
                  <a:pt x="1637423" y="1676399"/>
                </a:lnTo>
                <a:lnTo>
                  <a:pt x="1636166" y="1663699"/>
                </a:lnTo>
                <a:close/>
              </a:path>
              <a:path w="5766434" h="1676400">
                <a:moveTo>
                  <a:pt x="1647139" y="1663699"/>
                </a:moveTo>
                <a:lnTo>
                  <a:pt x="1636166" y="1663699"/>
                </a:lnTo>
                <a:lnTo>
                  <a:pt x="1646529" y="1676399"/>
                </a:lnTo>
                <a:lnTo>
                  <a:pt x="1647139" y="1663699"/>
                </a:lnTo>
                <a:close/>
              </a:path>
              <a:path w="5766434" h="1676400">
                <a:moveTo>
                  <a:pt x="1673440" y="1663699"/>
                </a:moveTo>
                <a:lnTo>
                  <a:pt x="1652892" y="1663699"/>
                </a:lnTo>
                <a:lnTo>
                  <a:pt x="1658759" y="1676399"/>
                </a:lnTo>
                <a:lnTo>
                  <a:pt x="1670316" y="1676399"/>
                </a:lnTo>
                <a:lnTo>
                  <a:pt x="1673440" y="1663699"/>
                </a:lnTo>
                <a:close/>
              </a:path>
              <a:path w="5766434" h="1676400">
                <a:moveTo>
                  <a:pt x="1707654" y="1663699"/>
                </a:moveTo>
                <a:lnTo>
                  <a:pt x="1676057" y="1663699"/>
                </a:lnTo>
                <a:lnTo>
                  <a:pt x="1678800" y="1676399"/>
                </a:lnTo>
                <a:lnTo>
                  <a:pt x="1699475" y="1676399"/>
                </a:lnTo>
                <a:lnTo>
                  <a:pt x="1707654" y="1663699"/>
                </a:lnTo>
                <a:close/>
              </a:path>
              <a:path w="5766434" h="1676400">
                <a:moveTo>
                  <a:pt x="1723034" y="1650999"/>
                </a:moveTo>
                <a:lnTo>
                  <a:pt x="1718538" y="1650999"/>
                </a:lnTo>
                <a:lnTo>
                  <a:pt x="1721891" y="1663699"/>
                </a:lnTo>
                <a:lnTo>
                  <a:pt x="1713725" y="1663699"/>
                </a:lnTo>
                <a:lnTo>
                  <a:pt x="1711286" y="1676399"/>
                </a:lnTo>
                <a:lnTo>
                  <a:pt x="1723529" y="1676399"/>
                </a:lnTo>
                <a:lnTo>
                  <a:pt x="1724075" y="1663699"/>
                </a:lnTo>
                <a:lnTo>
                  <a:pt x="1723034" y="1650999"/>
                </a:lnTo>
                <a:close/>
              </a:path>
              <a:path w="5766434" h="1676400">
                <a:moveTo>
                  <a:pt x="1742008" y="1663699"/>
                </a:moveTo>
                <a:lnTo>
                  <a:pt x="1725929" y="1663699"/>
                </a:lnTo>
                <a:lnTo>
                  <a:pt x="1724875" y="1676399"/>
                </a:lnTo>
                <a:lnTo>
                  <a:pt x="1740534" y="1676399"/>
                </a:lnTo>
                <a:lnTo>
                  <a:pt x="1742008" y="1663699"/>
                </a:lnTo>
                <a:close/>
              </a:path>
              <a:path w="5766434" h="1676400">
                <a:moveTo>
                  <a:pt x="1755114" y="1663699"/>
                </a:moveTo>
                <a:lnTo>
                  <a:pt x="1747558" y="1663699"/>
                </a:lnTo>
                <a:lnTo>
                  <a:pt x="1743163" y="1676399"/>
                </a:lnTo>
                <a:lnTo>
                  <a:pt x="1753793" y="1676399"/>
                </a:lnTo>
                <a:lnTo>
                  <a:pt x="1755114" y="1663699"/>
                </a:lnTo>
                <a:close/>
              </a:path>
              <a:path w="5766434" h="1676400">
                <a:moveTo>
                  <a:pt x="1779536" y="1663699"/>
                </a:moveTo>
                <a:lnTo>
                  <a:pt x="1762201" y="1663699"/>
                </a:lnTo>
                <a:lnTo>
                  <a:pt x="1762213" y="1676399"/>
                </a:lnTo>
                <a:lnTo>
                  <a:pt x="1776006" y="1676399"/>
                </a:lnTo>
                <a:lnTo>
                  <a:pt x="1779536" y="1663699"/>
                </a:lnTo>
                <a:close/>
              </a:path>
              <a:path w="5766434" h="1676400">
                <a:moveTo>
                  <a:pt x="1795398" y="1663699"/>
                </a:moveTo>
                <a:lnTo>
                  <a:pt x="1782546" y="1663699"/>
                </a:lnTo>
                <a:lnTo>
                  <a:pt x="1783930" y="1676399"/>
                </a:lnTo>
                <a:lnTo>
                  <a:pt x="1790166" y="1676399"/>
                </a:lnTo>
                <a:lnTo>
                  <a:pt x="1795398" y="1663699"/>
                </a:lnTo>
                <a:close/>
              </a:path>
              <a:path w="5766434" h="1676400">
                <a:moveTo>
                  <a:pt x="1816823" y="1663699"/>
                </a:moveTo>
                <a:lnTo>
                  <a:pt x="1800974" y="1663699"/>
                </a:lnTo>
                <a:lnTo>
                  <a:pt x="1799361" y="1676399"/>
                </a:lnTo>
                <a:lnTo>
                  <a:pt x="1819541" y="1676399"/>
                </a:lnTo>
                <a:lnTo>
                  <a:pt x="1816823" y="1663699"/>
                </a:lnTo>
                <a:close/>
              </a:path>
              <a:path w="5766434" h="1676400">
                <a:moveTo>
                  <a:pt x="1170647" y="1650999"/>
                </a:moveTo>
                <a:lnTo>
                  <a:pt x="1147102" y="1650999"/>
                </a:lnTo>
                <a:lnTo>
                  <a:pt x="1149045" y="1663699"/>
                </a:lnTo>
                <a:lnTo>
                  <a:pt x="1154163" y="1663699"/>
                </a:lnTo>
                <a:lnTo>
                  <a:pt x="1170647" y="1650999"/>
                </a:lnTo>
                <a:close/>
              </a:path>
              <a:path w="5766434" h="1676400">
                <a:moveTo>
                  <a:pt x="1186764" y="1650999"/>
                </a:moveTo>
                <a:lnTo>
                  <a:pt x="1175511" y="1650999"/>
                </a:lnTo>
                <a:lnTo>
                  <a:pt x="1174203" y="1663699"/>
                </a:lnTo>
                <a:lnTo>
                  <a:pt x="1182738" y="1663699"/>
                </a:lnTo>
                <a:lnTo>
                  <a:pt x="1186764" y="1650999"/>
                </a:lnTo>
                <a:close/>
              </a:path>
              <a:path w="5766434" h="1676400">
                <a:moveTo>
                  <a:pt x="1201572" y="1638299"/>
                </a:moveTo>
                <a:lnTo>
                  <a:pt x="1175740" y="1638299"/>
                </a:lnTo>
                <a:lnTo>
                  <a:pt x="1173899" y="1650999"/>
                </a:lnTo>
                <a:lnTo>
                  <a:pt x="1196543" y="1650999"/>
                </a:lnTo>
                <a:lnTo>
                  <a:pt x="1194561" y="1663699"/>
                </a:lnTo>
                <a:lnTo>
                  <a:pt x="1199578" y="1663699"/>
                </a:lnTo>
                <a:lnTo>
                  <a:pt x="1201315" y="1650524"/>
                </a:lnTo>
                <a:lnTo>
                  <a:pt x="1201572" y="1638299"/>
                </a:lnTo>
                <a:close/>
              </a:path>
              <a:path w="5766434" h="1676400">
                <a:moveTo>
                  <a:pt x="1201312" y="1650684"/>
                </a:moveTo>
                <a:lnTo>
                  <a:pt x="1201254" y="1650999"/>
                </a:lnTo>
                <a:lnTo>
                  <a:pt x="1199578" y="1663699"/>
                </a:lnTo>
                <a:lnTo>
                  <a:pt x="1202067" y="1663699"/>
                </a:lnTo>
                <a:lnTo>
                  <a:pt x="1201305" y="1650999"/>
                </a:lnTo>
                <a:lnTo>
                  <a:pt x="1201312" y="1650684"/>
                </a:lnTo>
                <a:close/>
              </a:path>
              <a:path w="5766434" h="1676400">
                <a:moveTo>
                  <a:pt x="1211910" y="1638299"/>
                </a:moveTo>
                <a:lnTo>
                  <a:pt x="1203566" y="1638299"/>
                </a:lnTo>
                <a:lnTo>
                  <a:pt x="1201341" y="1650524"/>
                </a:lnTo>
                <a:lnTo>
                  <a:pt x="1201305" y="1650999"/>
                </a:lnTo>
                <a:lnTo>
                  <a:pt x="1202067" y="1663699"/>
                </a:lnTo>
                <a:lnTo>
                  <a:pt x="1206639" y="1663699"/>
                </a:lnTo>
                <a:lnTo>
                  <a:pt x="1213510" y="1650999"/>
                </a:lnTo>
                <a:lnTo>
                  <a:pt x="1212240" y="1650999"/>
                </a:lnTo>
                <a:lnTo>
                  <a:pt x="1211910" y="1638299"/>
                </a:lnTo>
                <a:close/>
              </a:path>
              <a:path w="5766434" h="1676400">
                <a:moveTo>
                  <a:pt x="1222806" y="1650999"/>
                </a:moveTo>
                <a:lnTo>
                  <a:pt x="1213510" y="1650999"/>
                </a:lnTo>
                <a:lnTo>
                  <a:pt x="1219327" y="1663699"/>
                </a:lnTo>
                <a:lnTo>
                  <a:pt x="1222806" y="1650999"/>
                </a:lnTo>
                <a:close/>
              </a:path>
              <a:path w="5766434" h="1676400">
                <a:moveTo>
                  <a:pt x="1243266" y="1650999"/>
                </a:moveTo>
                <a:lnTo>
                  <a:pt x="1222806" y="1650999"/>
                </a:lnTo>
                <a:lnTo>
                  <a:pt x="1225956" y="1663699"/>
                </a:lnTo>
                <a:lnTo>
                  <a:pt x="1239100" y="1663699"/>
                </a:lnTo>
                <a:lnTo>
                  <a:pt x="1243266" y="1650999"/>
                </a:lnTo>
                <a:close/>
              </a:path>
              <a:path w="5766434" h="1676400">
                <a:moveTo>
                  <a:pt x="1361363" y="1650999"/>
                </a:moveTo>
                <a:lnTo>
                  <a:pt x="1249032" y="1650999"/>
                </a:lnTo>
                <a:lnTo>
                  <a:pt x="1247559" y="1663699"/>
                </a:lnTo>
                <a:lnTo>
                  <a:pt x="1363738" y="1663699"/>
                </a:lnTo>
                <a:lnTo>
                  <a:pt x="1361363" y="1650999"/>
                </a:lnTo>
                <a:close/>
              </a:path>
              <a:path w="5766434" h="1676400">
                <a:moveTo>
                  <a:pt x="1502829" y="1650999"/>
                </a:moveTo>
                <a:lnTo>
                  <a:pt x="1365859" y="1650999"/>
                </a:lnTo>
                <a:lnTo>
                  <a:pt x="1365770" y="1663699"/>
                </a:lnTo>
                <a:lnTo>
                  <a:pt x="1503337" y="1663699"/>
                </a:lnTo>
                <a:lnTo>
                  <a:pt x="1502829" y="1650999"/>
                </a:lnTo>
                <a:close/>
              </a:path>
              <a:path w="5766434" h="1676400">
                <a:moveTo>
                  <a:pt x="1525206" y="1650999"/>
                </a:moveTo>
                <a:lnTo>
                  <a:pt x="1503654" y="1650999"/>
                </a:lnTo>
                <a:lnTo>
                  <a:pt x="1511084" y="1663699"/>
                </a:lnTo>
                <a:lnTo>
                  <a:pt x="1526031" y="1663699"/>
                </a:lnTo>
                <a:lnTo>
                  <a:pt x="1525206" y="1650999"/>
                </a:lnTo>
                <a:close/>
              </a:path>
              <a:path w="5766434" h="1676400">
                <a:moveTo>
                  <a:pt x="1537563" y="1650999"/>
                </a:moveTo>
                <a:lnTo>
                  <a:pt x="1536382" y="1650999"/>
                </a:lnTo>
                <a:lnTo>
                  <a:pt x="1529448" y="1663699"/>
                </a:lnTo>
                <a:lnTo>
                  <a:pt x="1538414" y="1663699"/>
                </a:lnTo>
                <a:lnTo>
                  <a:pt x="1537563" y="1650999"/>
                </a:lnTo>
                <a:close/>
              </a:path>
              <a:path w="5766434" h="1676400">
                <a:moveTo>
                  <a:pt x="1549336" y="1650999"/>
                </a:moveTo>
                <a:lnTo>
                  <a:pt x="1537703" y="1650999"/>
                </a:lnTo>
                <a:lnTo>
                  <a:pt x="1539265" y="1663699"/>
                </a:lnTo>
                <a:lnTo>
                  <a:pt x="1550860" y="1663699"/>
                </a:lnTo>
                <a:lnTo>
                  <a:pt x="1549336" y="1650999"/>
                </a:lnTo>
                <a:close/>
              </a:path>
              <a:path w="5766434" h="1676400">
                <a:moveTo>
                  <a:pt x="1605394" y="1650999"/>
                </a:moveTo>
                <a:lnTo>
                  <a:pt x="1557934" y="1650999"/>
                </a:lnTo>
                <a:lnTo>
                  <a:pt x="1557413" y="1663699"/>
                </a:lnTo>
                <a:lnTo>
                  <a:pt x="1609585" y="1663699"/>
                </a:lnTo>
                <a:lnTo>
                  <a:pt x="1605394" y="1650999"/>
                </a:lnTo>
                <a:close/>
              </a:path>
              <a:path w="5766434" h="1676400">
                <a:moveTo>
                  <a:pt x="1718538" y="1650999"/>
                </a:moveTo>
                <a:lnTo>
                  <a:pt x="1618818" y="1650999"/>
                </a:lnTo>
                <a:lnTo>
                  <a:pt x="1618360" y="1663699"/>
                </a:lnTo>
                <a:lnTo>
                  <a:pt x="1721891" y="1663699"/>
                </a:lnTo>
                <a:lnTo>
                  <a:pt x="1718538" y="1650999"/>
                </a:lnTo>
                <a:close/>
              </a:path>
              <a:path w="5766434" h="1676400">
                <a:moveTo>
                  <a:pt x="1875764" y="1650999"/>
                </a:moveTo>
                <a:lnTo>
                  <a:pt x="1723034" y="1650999"/>
                </a:lnTo>
                <a:lnTo>
                  <a:pt x="1724075" y="1663699"/>
                </a:lnTo>
                <a:lnTo>
                  <a:pt x="1881593" y="1663699"/>
                </a:lnTo>
                <a:lnTo>
                  <a:pt x="1875764" y="1650999"/>
                </a:lnTo>
                <a:close/>
              </a:path>
              <a:path w="5766434" h="1676400">
                <a:moveTo>
                  <a:pt x="1904745" y="1650999"/>
                </a:moveTo>
                <a:lnTo>
                  <a:pt x="1882089" y="1650999"/>
                </a:lnTo>
                <a:lnTo>
                  <a:pt x="1887207" y="1663699"/>
                </a:lnTo>
                <a:lnTo>
                  <a:pt x="1906485" y="1663699"/>
                </a:lnTo>
                <a:lnTo>
                  <a:pt x="1904745" y="1650999"/>
                </a:lnTo>
                <a:close/>
              </a:path>
              <a:path w="5766434" h="1676400">
                <a:moveTo>
                  <a:pt x="1915985" y="1638299"/>
                </a:moveTo>
                <a:lnTo>
                  <a:pt x="1877936" y="1638299"/>
                </a:lnTo>
                <a:lnTo>
                  <a:pt x="1886889" y="1650999"/>
                </a:lnTo>
                <a:lnTo>
                  <a:pt x="1913508" y="1650999"/>
                </a:lnTo>
                <a:lnTo>
                  <a:pt x="1911934" y="1663699"/>
                </a:lnTo>
                <a:lnTo>
                  <a:pt x="1918403" y="1663699"/>
                </a:lnTo>
                <a:lnTo>
                  <a:pt x="1917371" y="1650999"/>
                </a:lnTo>
                <a:lnTo>
                  <a:pt x="1917428" y="1650524"/>
                </a:lnTo>
                <a:lnTo>
                  <a:pt x="1915985" y="1638299"/>
                </a:lnTo>
                <a:close/>
              </a:path>
              <a:path w="5766434" h="1676400">
                <a:moveTo>
                  <a:pt x="1917687" y="1650999"/>
                </a:moveTo>
                <a:lnTo>
                  <a:pt x="1917371" y="1650999"/>
                </a:lnTo>
                <a:lnTo>
                  <a:pt x="1918403" y="1663699"/>
                </a:lnTo>
                <a:lnTo>
                  <a:pt x="1921255" y="1663699"/>
                </a:lnTo>
                <a:lnTo>
                  <a:pt x="1917687" y="1650999"/>
                </a:lnTo>
                <a:close/>
              </a:path>
              <a:path w="5766434" h="1676400">
                <a:moveTo>
                  <a:pt x="1934641" y="1650999"/>
                </a:moveTo>
                <a:lnTo>
                  <a:pt x="1917687" y="1650999"/>
                </a:lnTo>
                <a:lnTo>
                  <a:pt x="1921255" y="1663699"/>
                </a:lnTo>
                <a:lnTo>
                  <a:pt x="1937384" y="1663699"/>
                </a:lnTo>
                <a:lnTo>
                  <a:pt x="1934641" y="1650999"/>
                </a:lnTo>
                <a:close/>
              </a:path>
              <a:path w="5766434" h="1676400">
                <a:moveTo>
                  <a:pt x="1953818" y="1650999"/>
                </a:moveTo>
                <a:lnTo>
                  <a:pt x="1941245" y="1650999"/>
                </a:lnTo>
                <a:lnTo>
                  <a:pt x="1941639" y="1663699"/>
                </a:lnTo>
                <a:lnTo>
                  <a:pt x="1953183" y="1663699"/>
                </a:lnTo>
                <a:lnTo>
                  <a:pt x="1953818" y="1650999"/>
                </a:lnTo>
                <a:close/>
              </a:path>
              <a:path w="5766434" h="1676400">
                <a:moveTo>
                  <a:pt x="1990255" y="1650999"/>
                </a:moveTo>
                <a:lnTo>
                  <a:pt x="1978215" y="1650999"/>
                </a:lnTo>
                <a:lnTo>
                  <a:pt x="1980780" y="1663699"/>
                </a:lnTo>
                <a:lnTo>
                  <a:pt x="1984171" y="1663699"/>
                </a:lnTo>
                <a:lnTo>
                  <a:pt x="1990255" y="1650999"/>
                </a:lnTo>
                <a:close/>
              </a:path>
              <a:path w="5766434" h="1676400">
                <a:moveTo>
                  <a:pt x="1071397" y="1638299"/>
                </a:moveTo>
                <a:lnTo>
                  <a:pt x="1065314" y="1638299"/>
                </a:lnTo>
                <a:lnTo>
                  <a:pt x="1069416" y="1650999"/>
                </a:lnTo>
                <a:lnTo>
                  <a:pt x="1071397" y="1638299"/>
                </a:lnTo>
                <a:close/>
              </a:path>
              <a:path w="5766434" h="1676400">
                <a:moveTo>
                  <a:pt x="1088936" y="1638299"/>
                </a:moveTo>
                <a:lnTo>
                  <a:pt x="1076617" y="1638299"/>
                </a:lnTo>
                <a:lnTo>
                  <a:pt x="1076248" y="1650999"/>
                </a:lnTo>
                <a:lnTo>
                  <a:pt x="1090256" y="1650999"/>
                </a:lnTo>
                <a:lnTo>
                  <a:pt x="1088936" y="1638299"/>
                </a:lnTo>
                <a:close/>
              </a:path>
              <a:path w="5766434" h="1676400">
                <a:moveTo>
                  <a:pt x="1103528" y="1638299"/>
                </a:moveTo>
                <a:lnTo>
                  <a:pt x="1093812" y="1638299"/>
                </a:lnTo>
                <a:lnTo>
                  <a:pt x="1093038" y="1650999"/>
                </a:lnTo>
                <a:lnTo>
                  <a:pt x="1102702" y="1650999"/>
                </a:lnTo>
                <a:lnTo>
                  <a:pt x="1103528" y="1638299"/>
                </a:lnTo>
                <a:close/>
              </a:path>
              <a:path w="5766434" h="1676400">
                <a:moveTo>
                  <a:pt x="1120482" y="1638299"/>
                </a:moveTo>
                <a:lnTo>
                  <a:pt x="1109624" y="1638299"/>
                </a:lnTo>
                <a:lnTo>
                  <a:pt x="1107338" y="1650999"/>
                </a:lnTo>
                <a:lnTo>
                  <a:pt x="1121130" y="1650999"/>
                </a:lnTo>
                <a:lnTo>
                  <a:pt x="1120482" y="1638299"/>
                </a:lnTo>
                <a:close/>
              </a:path>
              <a:path w="5766434" h="1676400">
                <a:moveTo>
                  <a:pt x="1171384" y="1638299"/>
                </a:moveTo>
                <a:lnTo>
                  <a:pt x="1124610" y="1638299"/>
                </a:lnTo>
                <a:lnTo>
                  <a:pt x="1127798" y="1650999"/>
                </a:lnTo>
                <a:lnTo>
                  <a:pt x="1173899" y="1650999"/>
                </a:lnTo>
                <a:lnTo>
                  <a:pt x="1171384" y="1638299"/>
                </a:lnTo>
                <a:close/>
              </a:path>
              <a:path w="5766434" h="1676400">
                <a:moveTo>
                  <a:pt x="1261351" y="1638299"/>
                </a:moveTo>
                <a:lnTo>
                  <a:pt x="1218031" y="1638299"/>
                </a:lnTo>
                <a:lnTo>
                  <a:pt x="1215961" y="1650999"/>
                </a:lnTo>
                <a:lnTo>
                  <a:pt x="1264284" y="1650999"/>
                </a:lnTo>
                <a:lnTo>
                  <a:pt x="1261351" y="1638299"/>
                </a:lnTo>
                <a:close/>
              </a:path>
              <a:path w="5766434" h="1676400">
                <a:moveTo>
                  <a:pt x="1294803" y="1638299"/>
                </a:moveTo>
                <a:lnTo>
                  <a:pt x="1272324" y="1638299"/>
                </a:lnTo>
                <a:lnTo>
                  <a:pt x="1272590" y="1650999"/>
                </a:lnTo>
                <a:lnTo>
                  <a:pt x="1296111" y="1650999"/>
                </a:lnTo>
                <a:lnTo>
                  <a:pt x="1294803" y="1638299"/>
                </a:lnTo>
                <a:close/>
              </a:path>
              <a:path w="5766434" h="1676400">
                <a:moveTo>
                  <a:pt x="1316024" y="1638299"/>
                </a:moveTo>
                <a:lnTo>
                  <a:pt x="1305674" y="1638299"/>
                </a:lnTo>
                <a:lnTo>
                  <a:pt x="1304048" y="1650999"/>
                </a:lnTo>
                <a:lnTo>
                  <a:pt x="1316037" y="1650999"/>
                </a:lnTo>
                <a:lnTo>
                  <a:pt x="1316024" y="1638299"/>
                </a:lnTo>
                <a:close/>
              </a:path>
              <a:path w="5766434" h="1676400">
                <a:moveTo>
                  <a:pt x="1339862" y="1638299"/>
                </a:moveTo>
                <a:lnTo>
                  <a:pt x="1328356" y="1638299"/>
                </a:lnTo>
                <a:lnTo>
                  <a:pt x="1330845" y="1650999"/>
                </a:lnTo>
                <a:lnTo>
                  <a:pt x="1339697" y="1650999"/>
                </a:lnTo>
                <a:lnTo>
                  <a:pt x="1339862" y="1638299"/>
                </a:lnTo>
                <a:close/>
              </a:path>
              <a:path w="5766434" h="1676400">
                <a:moveTo>
                  <a:pt x="1359547" y="1638299"/>
                </a:moveTo>
                <a:lnTo>
                  <a:pt x="1345895" y="1638299"/>
                </a:lnTo>
                <a:lnTo>
                  <a:pt x="1346149" y="1650999"/>
                </a:lnTo>
                <a:lnTo>
                  <a:pt x="1363700" y="1650999"/>
                </a:lnTo>
                <a:lnTo>
                  <a:pt x="1359547" y="1638299"/>
                </a:lnTo>
                <a:close/>
              </a:path>
              <a:path w="5766434" h="1676400">
                <a:moveTo>
                  <a:pt x="1381239" y="1638299"/>
                </a:moveTo>
                <a:lnTo>
                  <a:pt x="1368132" y="1650999"/>
                </a:lnTo>
                <a:lnTo>
                  <a:pt x="1385189" y="1650999"/>
                </a:lnTo>
                <a:lnTo>
                  <a:pt x="1381239" y="1638299"/>
                </a:lnTo>
                <a:close/>
              </a:path>
              <a:path w="5766434" h="1676400">
                <a:moveTo>
                  <a:pt x="1637652" y="1638299"/>
                </a:moveTo>
                <a:lnTo>
                  <a:pt x="1624329" y="1650999"/>
                </a:lnTo>
                <a:lnTo>
                  <a:pt x="1639798" y="1650999"/>
                </a:lnTo>
                <a:lnTo>
                  <a:pt x="1637652" y="1638299"/>
                </a:lnTo>
                <a:close/>
              </a:path>
              <a:path w="5766434" h="1676400">
                <a:moveTo>
                  <a:pt x="1664754" y="1638299"/>
                </a:moveTo>
                <a:lnTo>
                  <a:pt x="1654340" y="1638299"/>
                </a:lnTo>
                <a:lnTo>
                  <a:pt x="1655013" y="1650999"/>
                </a:lnTo>
                <a:lnTo>
                  <a:pt x="1664830" y="1650999"/>
                </a:lnTo>
                <a:lnTo>
                  <a:pt x="1664754" y="1638299"/>
                </a:lnTo>
                <a:close/>
              </a:path>
              <a:path w="5766434" h="1676400">
                <a:moveTo>
                  <a:pt x="1693100" y="1638299"/>
                </a:moveTo>
                <a:lnTo>
                  <a:pt x="1679917" y="1638299"/>
                </a:lnTo>
                <a:lnTo>
                  <a:pt x="1677428" y="1650999"/>
                </a:lnTo>
                <a:lnTo>
                  <a:pt x="1694040" y="1650999"/>
                </a:lnTo>
                <a:lnTo>
                  <a:pt x="1693100" y="1638299"/>
                </a:lnTo>
                <a:close/>
              </a:path>
              <a:path w="5766434" h="1676400">
                <a:moveTo>
                  <a:pt x="1715350" y="1638299"/>
                </a:moveTo>
                <a:lnTo>
                  <a:pt x="1699958" y="1638299"/>
                </a:lnTo>
                <a:lnTo>
                  <a:pt x="1701533" y="1650999"/>
                </a:lnTo>
                <a:lnTo>
                  <a:pt x="1720507" y="1650999"/>
                </a:lnTo>
                <a:lnTo>
                  <a:pt x="1715350" y="1638299"/>
                </a:lnTo>
                <a:close/>
              </a:path>
              <a:path w="5766434" h="1676400">
                <a:moveTo>
                  <a:pt x="1744548" y="1638299"/>
                </a:moveTo>
                <a:lnTo>
                  <a:pt x="1739514" y="1638299"/>
                </a:lnTo>
                <a:lnTo>
                  <a:pt x="1732849" y="1650999"/>
                </a:lnTo>
                <a:lnTo>
                  <a:pt x="1749272" y="1650999"/>
                </a:lnTo>
                <a:lnTo>
                  <a:pt x="1744548" y="1638299"/>
                </a:lnTo>
                <a:close/>
              </a:path>
              <a:path w="5766434" h="1676400">
                <a:moveTo>
                  <a:pt x="1782991" y="1638299"/>
                </a:moveTo>
                <a:lnTo>
                  <a:pt x="1763102" y="1638299"/>
                </a:lnTo>
                <a:lnTo>
                  <a:pt x="1755254" y="1650999"/>
                </a:lnTo>
                <a:lnTo>
                  <a:pt x="1785340" y="1650999"/>
                </a:lnTo>
                <a:lnTo>
                  <a:pt x="1782991" y="1638299"/>
                </a:lnTo>
                <a:close/>
              </a:path>
              <a:path w="5766434" h="1676400">
                <a:moveTo>
                  <a:pt x="1795487" y="1638299"/>
                </a:moveTo>
                <a:lnTo>
                  <a:pt x="1788198" y="1638299"/>
                </a:lnTo>
                <a:lnTo>
                  <a:pt x="1785340" y="1650999"/>
                </a:lnTo>
                <a:lnTo>
                  <a:pt x="1793125" y="1650999"/>
                </a:lnTo>
                <a:lnTo>
                  <a:pt x="1795111" y="1646145"/>
                </a:lnTo>
                <a:lnTo>
                  <a:pt x="1795487" y="1638299"/>
                </a:lnTo>
                <a:close/>
              </a:path>
              <a:path w="5766434" h="1676400">
                <a:moveTo>
                  <a:pt x="1795111" y="1646145"/>
                </a:moveTo>
                <a:lnTo>
                  <a:pt x="1793125" y="1650999"/>
                </a:lnTo>
                <a:lnTo>
                  <a:pt x="1794878" y="1650999"/>
                </a:lnTo>
                <a:lnTo>
                  <a:pt x="1795111" y="1646145"/>
                </a:lnTo>
                <a:close/>
              </a:path>
              <a:path w="5766434" h="1676400">
                <a:moveTo>
                  <a:pt x="1811401" y="1638299"/>
                </a:moveTo>
                <a:lnTo>
                  <a:pt x="1798319" y="1638299"/>
                </a:lnTo>
                <a:lnTo>
                  <a:pt x="1795111" y="1646145"/>
                </a:lnTo>
                <a:lnTo>
                  <a:pt x="1794878" y="1650999"/>
                </a:lnTo>
                <a:lnTo>
                  <a:pt x="1811019" y="1650999"/>
                </a:lnTo>
                <a:lnTo>
                  <a:pt x="1811401" y="1638299"/>
                </a:lnTo>
                <a:close/>
              </a:path>
              <a:path w="5766434" h="1676400">
                <a:moveTo>
                  <a:pt x="1833156" y="1638299"/>
                </a:moveTo>
                <a:lnTo>
                  <a:pt x="1818868" y="1638299"/>
                </a:lnTo>
                <a:lnTo>
                  <a:pt x="1819808" y="1650999"/>
                </a:lnTo>
                <a:lnTo>
                  <a:pt x="1832203" y="1650999"/>
                </a:lnTo>
                <a:lnTo>
                  <a:pt x="1833156" y="1638299"/>
                </a:lnTo>
                <a:close/>
              </a:path>
              <a:path w="5766434" h="1676400">
                <a:moveTo>
                  <a:pt x="1877339" y="1638299"/>
                </a:moveTo>
                <a:lnTo>
                  <a:pt x="1833689" y="1638299"/>
                </a:lnTo>
                <a:lnTo>
                  <a:pt x="1834184" y="1650999"/>
                </a:lnTo>
                <a:lnTo>
                  <a:pt x="1877999" y="1650999"/>
                </a:lnTo>
                <a:lnTo>
                  <a:pt x="1877339" y="1638299"/>
                </a:lnTo>
                <a:close/>
              </a:path>
              <a:path w="5766434" h="1676400">
                <a:moveTo>
                  <a:pt x="1917428" y="1650524"/>
                </a:moveTo>
                <a:lnTo>
                  <a:pt x="1917371" y="1650999"/>
                </a:lnTo>
                <a:lnTo>
                  <a:pt x="1917428" y="1650524"/>
                </a:lnTo>
                <a:close/>
              </a:path>
              <a:path w="5766434" h="1676400">
                <a:moveTo>
                  <a:pt x="2028291" y="1638299"/>
                </a:moveTo>
                <a:lnTo>
                  <a:pt x="1918884" y="1638299"/>
                </a:lnTo>
                <a:lnTo>
                  <a:pt x="1917428" y="1650524"/>
                </a:lnTo>
                <a:lnTo>
                  <a:pt x="1917484" y="1650999"/>
                </a:lnTo>
                <a:lnTo>
                  <a:pt x="2032038" y="1650999"/>
                </a:lnTo>
                <a:lnTo>
                  <a:pt x="2028291" y="1638299"/>
                </a:lnTo>
                <a:close/>
              </a:path>
              <a:path w="5766434" h="1676400">
                <a:moveTo>
                  <a:pt x="2059025" y="1638299"/>
                </a:moveTo>
                <a:lnTo>
                  <a:pt x="2031720" y="1638299"/>
                </a:lnTo>
                <a:lnTo>
                  <a:pt x="2039480" y="1650999"/>
                </a:lnTo>
                <a:lnTo>
                  <a:pt x="2060066" y="1650999"/>
                </a:lnTo>
                <a:lnTo>
                  <a:pt x="2059025" y="1638299"/>
                </a:lnTo>
                <a:close/>
              </a:path>
              <a:path w="5766434" h="1676400">
                <a:moveTo>
                  <a:pt x="2086902" y="1638299"/>
                </a:moveTo>
                <a:lnTo>
                  <a:pt x="2061730" y="1638299"/>
                </a:lnTo>
                <a:lnTo>
                  <a:pt x="2069007" y="1650999"/>
                </a:lnTo>
                <a:lnTo>
                  <a:pt x="2086292" y="1650999"/>
                </a:lnTo>
                <a:lnTo>
                  <a:pt x="2086902" y="1638299"/>
                </a:lnTo>
                <a:close/>
              </a:path>
              <a:path w="5766434" h="1676400">
                <a:moveTo>
                  <a:pt x="2119718" y="1638299"/>
                </a:moveTo>
                <a:lnTo>
                  <a:pt x="2096249" y="1638299"/>
                </a:lnTo>
                <a:lnTo>
                  <a:pt x="2103856" y="1650999"/>
                </a:lnTo>
                <a:lnTo>
                  <a:pt x="2120518" y="1650999"/>
                </a:lnTo>
                <a:lnTo>
                  <a:pt x="2119718" y="1638299"/>
                </a:lnTo>
                <a:close/>
              </a:path>
              <a:path w="5766434" h="1676400">
                <a:moveTo>
                  <a:pt x="2134209" y="1638299"/>
                </a:moveTo>
                <a:lnTo>
                  <a:pt x="2124608" y="1638299"/>
                </a:lnTo>
                <a:lnTo>
                  <a:pt x="2129663" y="1650999"/>
                </a:lnTo>
                <a:lnTo>
                  <a:pt x="2134209" y="1638299"/>
                </a:lnTo>
                <a:close/>
              </a:path>
              <a:path w="5766434" h="1676400">
                <a:moveTo>
                  <a:pt x="1036370" y="1625599"/>
                </a:moveTo>
                <a:lnTo>
                  <a:pt x="1013840" y="1625599"/>
                </a:lnTo>
                <a:lnTo>
                  <a:pt x="1014945" y="1638299"/>
                </a:lnTo>
                <a:lnTo>
                  <a:pt x="1028026" y="1638299"/>
                </a:lnTo>
                <a:lnTo>
                  <a:pt x="1036370" y="1625599"/>
                </a:lnTo>
                <a:close/>
              </a:path>
              <a:path w="5766434" h="1676400">
                <a:moveTo>
                  <a:pt x="1046530" y="1612899"/>
                </a:moveTo>
                <a:lnTo>
                  <a:pt x="989533" y="1612899"/>
                </a:lnTo>
                <a:lnTo>
                  <a:pt x="992987" y="1625599"/>
                </a:lnTo>
                <a:lnTo>
                  <a:pt x="1039748" y="1625599"/>
                </a:lnTo>
                <a:lnTo>
                  <a:pt x="1039748" y="1638299"/>
                </a:lnTo>
                <a:lnTo>
                  <a:pt x="1046568" y="1638299"/>
                </a:lnTo>
                <a:lnTo>
                  <a:pt x="1048707" y="1629535"/>
                </a:lnTo>
                <a:lnTo>
                  <a:pt x="1047762" y="1625599"/>
                </a:lnTo>
                <a:lnTo>
                  <a:pt x="1046530" y="1612899"/>
                </a:lnTo>
                <a:close/>
              </a:path>
              <a:path w="5766434" h="1676400">
                <a:moveTo>
                  <a:pt x="1072311" y="1612899"/>
                </a:moveTo>
                <a:lnTo>
                  <a:pt x="1051153" y="1612899"/>
                </a:lnTo>
                <a:lnTo>
                  <a:pt x="1049667" y="1625599"/>
                </a:lnTo>
                <a:lnTo>
                  <a:pt x="1048707" y="1629535"/>
                </a:lnTo>
                <a:lnTo>
                  <a:pt x="1050810" y="1638299"/>
                </a:lnTo>
                <a:lnTo>
                  <a:pt x="1135888" y="1638299"/>
                </a:lnTo>
                <a:lnTo>
                  <a:pt x="1135138" y="1625599"/>
                </a:lnTo>
                <a:lnTo>
                  <a:pt x="1074648" y="1625599"/>
                </a:lnTo>
                <a:lnTo>
                  <a:pt x="1072311" y="1612899"/>
                </a:lnTo>
                <a:close/>
              </a:path>
              <a:path w="5766434" h="1676400">
                <a:moveTo>
                  <a:pt x="1168006" y="1625599"/>
                </a:moveTo>
                <a:lnTo>
                  <a:pt x="1137399" y="1625599"/>
                </a:lnTo>
                <a:lnTo>
                  <a:pt x="1136599" y="1638299"/>
                </a:lnTo>
                <a:lnTo>
                  <a:pt x="1170051" y="1638299"/>
                </a:lnTo>
                <a:lnTo>
                  <a:pt x="1168006" y="1625599"/>
                </a:lnTo>
                <a:close/>
              </a:path>
              <a:path w="5766434" h="1676400">
                <a:moveTo>
                  <a:pt x="1186929" y="1625599"/>
                </a:moveTo>
                <a:lnTo>
                  <a:pt x="1174026" y="1625599"/>
                </a:lnTo>
                <a:lnTo>
                  <a:pt x="1171790" y="1638299"/>
                </a:lnTo>
                <a:lnTo>
                  <a:pt x="1190713" y="1638299"/>
                </a:lnTo>
                <a:lnTo>
                  <a:pt x="1186929" y="1625599"/>
                </a:lnTo>
                <a:close/>
              </a:path>
              <a:path w="5766434" h="1676400">
                <a:moveTo>
                  <a:pt x="1211249" y="1625599"/>
                </a:moveTo>
                <a:lnTo>
                  <a:pt x="1197698" y="1625599"/>
                </a:lnTo>
                <a:lnTo>
                  <a:pt x="1201407" y="1638299"/>
                </a:lnTo>
                <a:lnTo>
                  <a:pt x="1212367" y="1638299"/>
                </a:lnTo>
                <a:lnTo>
                  <a:pt x="1211249" y="1625599"/>
                </a:lnTo>
                <a:close/>
              </a:path>
              <a:path w="5766434" h="1676400">
                <a:moveTo>
                  <a:pt x="1945119" y="1625599"/>
                </a:moveTo>
                <a:lnTo>
                  <a:pt x="1924926" y="1625599"/>
                </a:lnTo>
                <a:lnTo>
                  <a:pt x="1921459" y="1638299"/>
                </a:lnTo>
                <a:lnTo>
                  <a:pt x="1943569" y="1638299"/>
                </a:lnTo>
                <a:lnTo>
                  <a:pt x="1945119" y="1625599"/>
                </a:lnTo>
                <a:close/>
              </a:path>
              <a:path w="5766434" h="1676400">
                <a:moveTo>
                  <a:pt x="1975688" y="1625599"/>
                </a:moveTo>
                <a:lnTo>
                  <a:pt x="1952675" y="1625599"/>
                </a:lnTo>
                <a:lnTo>
                  <a:pt x="1949983" y="1638299"/>
                </a:lnTo>
                <a:lnTo>
                  <a:pt x="1983054" y="1638299"/>
                </a:lnTo>
                <a:lnTo>
                  <a:pt x="1975688" y="1625599"/>
                </a:lnTo>
                <a:close/>
              </a:path>
              <a:path w="5766434" h="1676400">
                <a:moveTo>
                  <a:pt x="2124278" y="1612899"/>
                </a:moveTo>
                <a:lnTo>
                  <a:pt x="2116505" y="1612899"/>
                </a:lnTo>
                <a:lnTo>
                  <a:pt x="2115631" y="1614449"/>
                </a:lnTo>
                <a:lnTo>
                  <a:pt x="2121496" y="1625599"/>
                </a:lnTo>
                <a:lnTo>
                  <a:pt x="1986635" y="1625599"/>
                </a:lnTo>
                <a:lnTo>
                  <a:pt x="1993399" y="1638299"/>
                </a:lnTo>
                <a:lnTo>
                  <a:pt x="2125027" y="1638299"/>
                </a:lnTo>
                <a:lnTo>
                  <a:pt x="2125341" y="1632597"/>
                </a:lnTo>
                <a:lnTo>
                  <a:pt x="2125040" y="1625599"/>
                </a:lnTo>
                <a:lnTo>
                  <a:pt x="2124278" y="1612899"/>
                </a:lnTo>
                <a:close/>
              </a:path>
              <a:path w="5766434" h="1676400">
                <a:moveTo>
                  <a:pt x="2125341" y="1632597"/>
                </a:moveTo>
                <a:lnTo>
                  <a:pt x="2125027" y="1638299"/>
                </a:lnTo>
                <a:lnTo>
                  <a:pt x="2125586" y="1638299"/>
                </a:lnTo>
                <a:lnTo>
                  <a:pt x="2125341" y="1632597"/>
                </a:lnTo>
                <a:close/>
              </a:path>
              <a:path w="5766434" h="1676400">
                <a:moveTo>
                  <a:pt x="2153450" y="1625599"/>
                </a:moveTo>
                <a:lnTo>
                  <a:pt x="2125726" y="1625599"/>
                </a:lnTo>
                <a:lnTo>
                  <a:pt x="2125341" y="1632597"/>
                </a:lnTo>
                <a:lnTo>
                  <a:pt x="2125586" y="1638299"/>
                </a:lnTo>
                <a:lnTo>
                  <a:pt x="2150402" y="1638299"/>
                </a:lnTo>
                <a:lnTo>
                  <a:pt x="2153450" y="1625599"/>
                </a:lnTo>
                <a:close/>
              </a:path>
              <a:path w="5766434" h="1676400">
                <a:moveTo>
                  <a:pt x="2176297" y="1625599"/>
                </a:moveTo>
                <a:lnTo>
                  <a:pt x="2153450" y="1625599"/>
                </a:lnTo>
                <a:lnTo>
                  <a:pt x="2158860" y="1638299"/>
                </a:lnTo>
                <a:lnTo>
                  <a:pt x="2172576" y="1638299"/>
                </a:lnTo>
                <a:lnTo>
                  <a:pt x="2176297" y="1625599"/>
                </a:lnTo>
                <a:close/>
              </a:path>
              <a:path w="5766434" h="1676400">
                <a:moveTo>
                  <a:pt x="2211971" y="1625599"/>
                </a:moveTo>
                <a:lnTo>
                  <a:pt x="2188273" y="1625599"/>
                </a:lnTo>
                <a:lnTo>
                  <a:pt x="2187930" y="1638299"/>
                </a:lnTo>
                <a:lnTo>
                  <a:pt x="2198598" y="1638299"/>
                </a:lnTo>
                <a:lnTo>
                  <a:pt x="2211971" y="1625599"/>
                </a:lnTo>
                <a:close/>
              </a:path>
              <a:path w="5766434" h="1676400">
                <a:moveTo>
                  <a:pt x="2235187" y="1625599"/>
                </a:moveTo>
                <a:lnTo>
                  <a:pt x="2225446" y="1625599"/>
                </a:lnTo>
                <a:lnTo>
                  <a:pt x="2230513" y="1638299"/>
                </a:lnTo>
                <a:lnTo>
                  <a:pt x="2235187" y="1625599"/>
                </a:lnTo>
                <a:close/>
              </a:path>
              <a:path w="5766434" h="1676400">
                <a:moveTo>
                  <a:pt x="1051153" y="1612899"/>
                </a:moveTo>
                <a:lnTo>
                  <a:pt x="1046530" y="1612899"/>
                </a:lnTo>
                <a:lnTo>
                  <a:pt x="1047762" y="1625599"/>
                </a:lnTo>
                <a:lnTo>
                  <a:pt x="1048707" y="1629535"/>
                </a:lnTo>
                <a:lnTo>
                  <a:pt x="1049667" y="1625599"/>
                </a:lnTo>
                <a:lnTo>
                  <a:pt x="1051153" y="1612899"/>
                </a:lnTo>
                <a:close/>
              </a:path>
              <a:path w="5766434" h="1676400">
                <a:moveTo>
                  <a:pt x="964349" y="1612899"/>
                </a:moveTo>
                <a:lnTo>
                  <a:pt x="944689" y="1612899"/>
                </a:lnTo>
                <a:lnTo>
                  <a:pt x="944130" y="1625599"/>
                </a:lnTo>
                <a:lnTo>
                  <a:pt x="960119" y="1625599"/>
                </a:lnTo>
                <a:lnTo>
                  <a:pt x="964349" y="1612899"/>
                </a:lnTo>
                <a:close/>
              </a:path>
              <a:path w="5766434" h="1676400">
                <a:moveTo>
                  <a:pt x="980046" y="1612899"/>
                </a:moveTo>
                <a:lnTo>
                  <a:pt x="964349" y="1612899"/>
                </a:lnTo>
                <a:lnTo>
                  <a:pt x="965225" y="1625599"/>
                </a:lnTo>
                <a:lnTo>
                  <a:pt x="979284" y="1625599"/>
                </a:lnTo>
                <a:lnTo>
                  <a:pt x="980046" y="1612899"/>
                </a:lnTo>
                <a:close/>
              </a:path>
              <a:path w="5766434" h="1676400">
                <a:moveTo>
                  <a:pt x="989533" y="1612899"/>
                </a:moveTo>
                <a:lnTo>
                  <a:pt x="980046" y="1612899"/>
                </a:lnTo>
                <a:lnTo>
                  <a:pt x="987386" y="1625599"/>
                </a:lnTo>
                <a:lnTo>
                  <a:pt x="988440" y="1625599"/>
                </a:lnTo>
                <a:lnTo>
                  <a:pt x="989533" y="1612899"/>
                </a:lnTo>
                <a:close/>
              </a:path>
              <a:path w="5766434" h="1676400">
                <a:moveTo>
                  <a:pt x="1097533" y="1612899"/>
                </a:moveTo>
                <a:lnTo>
                  <a:pt x="1076312" y="1612899"/>
                </a:lnTo>
                <a:lnTo>
                  <a:pt x="1076921" y="1625599"/>
                </a:lnTo>
                <a:lnTo>
                  <a:pt x="1097838" y="1625599"/>
                </a:lnTo>
                <a:lnTo>
                  <a:pt x="1097533" y="1612899"/>
                </a:lnTo>
                <a:close/>
              </a:path>
              <a:path w="5766434" h="1676400">
                <a:moveTo>
                  <a:pt x="2099309" y="1612899"/>
                </a:moveTo>
                <a:lnTo>
                  <a:pt x="2076589" y="1612899"/>
                </a:lnTo>
                <a:lnTo>
                  <a:pt x="2076170" y="1625599"/>
                </a:lnTo>
                <a:lnTo>
                  <a:pt x="2107704" y="1625599"/>
                </a:lnTo>
                <a:lnTo>
                  <a:pt x="2099309" y="1612899"/>
                </a:lnTo>
                <a:close/>
              </a:path>
              <a:path w="5766434" h="1676400">
                <a:moveTo>
                  <a:pt x="2115631" y="1614449"/>
                </a:moveTo>
                <a:lnTo>
                  <a:pt x="2109342" y="1625599"/>
                </a:lnTo>
                <a:lnTo>
                  <a:pt x="2121496" y="1625599"/>
                </a:lnTo>
                <a:lnTo>
                  <a:pt x="2115631" y="1614449"/>
                </a:lnTo>
                <a:close/>
              </a:path>
              <a:path w="5766434" h="1676400">
                <a:moveTo>
                  <a:pt x="2134933" y="1612899"/>
                </a:moveTo>
                <a:lnTo>
                  <a:pt x="2124278" y="1612899"/>
                </a:lnTo>
                <a:lnTo>
                  <a:pt x="2125040" y="1625599"/>
                </a:lnTo>
                <a:lnTo>
                  <a:pt x="2137867" y="1625599"/>
                </a:lnTo>
                <a:lnTo>
                  <a:pt x="2134933" y="1612899"/>
                </a:lnTo>
                <a:close/>
              </a:path>
              <a:path w="5766434" h="1676400">
                <a:moveTo>
                  <a:pt x="2238616" y="1612899"/>
                </a:moveTo>
                <a:lnTo>
                  <a:pt x="2144915" y="1612899"/>
                </a:lnTo>
                <a:lnTo>
                  <a:pt x="2144445" y="1625599"/>
                </a:lnTo>
                <a:lnTo>
                  <a:pt x="2240940" y="1625599"/>
                </a:lnTo>
                <a:lnTo>
                  <a:pt x="2238616" y="1612899"/>
                </a:lnTo>
                <a:close/>
              </a:path>
              <a:path w="5766434" h="1676400">
                <a:moveTo>
                  <a:pt x="2251506" y="1612899"/>
                </a:moveTo>
                <a:lnTo>
                  <a:pt x="2238616" y="1612899"/>
                </a:lnTo>
                <a:lnTo>
                  <a:pt x="2251075" y="1625599"/>
                </a:lnTo>
                <a:lnTo>
                  <a:pt x="2251506" y="1612899"/>
                </a:lnTo>
                <a:close/>
              </a:path>
              <a:path w="5766434" h="1676400">
                <a:moveTo>
                  <a:pt x="2278976" y="1612899"/>
                </a:moveTo>
                <a:lnTo>
                  <a:pt x="2265387" y="1612899"/>
                </a:lnTo>
                <a:lnTo>
                  <a:pt x="2273947" y="1625599"/>
                </a:lnTo>
                <a:lnTo>
                  <a:pt x="2277630" y="1625599"/>
                </a:lnTo>
                <a:lnTo>
                  <a:pt x="2278976" y="1612899"/>
                </a:lnTo>
                <a:close/>
              </a:path>
              <a:path w="5766434" h="1676400">
                <a:moveTo>
                  <a:pt x="2308872" y="1612899"/>
                </a:moveTo>
                <a:lnTo>
                  <a:pt x="2292248" y="1612899"/>
                </a:lnTo>
                <a:lnTo>
                  <a:pt x="2295156" y="1625599"/>
                </a:lnTo>
                <a:lnTo>
                  <a:pt x="2300376" y="1625599"/>
                </a:lnTo>
                <a:lnTo>
                  <a:pt x="2308872" y="1612899"/>
                </a:lnTo>
                <a:close/>
              </a:path>
              <a:path w="5766434" h="1676400">
                <a:moveTo>
                  <a:pt x="2116505" y="1612899"/>
                </a:moveTo>
                <a:lnTo>
                  <a:pt x="2114816" y="1612899"/>
                </a:lnTo>
                <a:lnTo>
                  <a:pt x="2115631" y="1614449"/>
                </a:lnTo>
                <a:lnTo>
                  <a:pt x="2116505" y="1612899"/>
                </a:lnTo>
                <a:close/>
              </a:path>
              <a:path w="5766434" h="1676400">
                <a:moveTo>
                  <a:pt x="905255" y="1600199"/>
                </a:moveTo>
                <a:lnTo>
                  <a:pt x="887298" y="1600199"/>
                </a:lnTo>
                <a:lnTo>
                  <a:pt x="888669" y="1612899"/>
                </a:lnTo>
                <a:lnTo>
                  <a:pt x="902766" y="1612899"/>
                </a:lnTo>
                <a:lnTo>
                  <a:pt x="905255" y="1600199"/>
                </a:lnTo>
                <a:close/>
              </a:path>
              <a:path w="5766434" h="1676400">
                <a:moveTo>
                  <a:pt x="905929" y="1600199"/>
                </a:moveTo>
                <a:lnTo>
                  <a:pt x="905255" y="1600199"/>
                </a:lnTo>
                <a:lnTo>
                  <a:pt x="902766" y="1612899"/>
                </a:lnTo>
                <a:lnTo>
                  <a:pt x="905370" y="1612899"/>
                </a:lnTo>
                <a:lnTo>
                  <a:pt x="905929" y="1600199"/>
                </a:lnTo>
                <a:close/>
              </a:path>
              <a:path w="5766434" h="1676400">
                <a:moveTo>
                  <a:pt x="924090" y="1600199"/>
                </a:moveTo>
                <a:lnTo>
                  <a:pt x="905929" y="1600199"/>
                </a:lnTo>
                <a:lnTo>
                  <a:pt x="905370" y="1612899"/>
                </a:lnTo>
                <a:lnTo>
                  <a:pt x="920178" y="1612899"/>
                </a:lnTo>
                <a:lnTo>
                  <a:pt x="924090" y="1600199"/>
                </a:lnTo>
                <a:close/>
              </a:path>
              <a:path w="5766434" h="1676400">
                <a:moveTo>
                  <a:pt x="943838" y="1600199"/>
                </a:moveTo>
                <a:lnTo>
                  <a:pt x="924090" y="1600199"/>
                </a:lnTo>
                <a:lnTo>
                  <a:pt x="926134" y="1612899"/>
                </a:lnTo>
                <a:lnTo>
                  <a:pt x="942060" y="1612899"/>
                </a:lnTo>
                <a:lnTo>
                  <a:pt x="943838" y="1600199"/>
                </a:lnTo>
                <a:close/>
              </a:path>
              <a:path w="5766434" h="1676400">
                <a:moveTo>
                  <a:pt x="959726" y="1600199"/>
                </a:moveTo>
                <a:lnTo>
                  <a:pt x="943838" y="1600199"/>
                </a:lnTo>
                <a:lnTo>
                  <a:pt x="946886" y="1612899"/>
                </a:lnTo>
                <a:lnTo>
                  <a:pt x="961186" y="1612899"/>
                </a:lnTo>
                <a:lnTo>
                  <a:pt x="959726" y="1600199"/>
                </a:lnTo>
                <a:close/>
              </a:path>
              <a:path w="5766434" h="1676400">
                <a:moveTo>
                  <a:pt x="1008037" y="1600199"/>
                </a:moveTo>
                <a:lnTo>
                  <a:pt x="969365" y="1600199"/>
                </a:lnTo>
                <a:lnTo>
                  <a:pt x="968032" y="1612899"/>
                </a:lnTo>
                <a:lnTo>
                  <a:pt x="1007363" y="1612899"/>
                </a:lnTo>
                <a:lnTo>
                  <a:pt x="1008037" y="1600199"/>
                </a:lnTo>
                <a:close/>
              </a:path>
              <a:path w="5766434" h="1676400">
                <a:moveTo>
                  <a:pt x="1029246" y="1600199"/>
                </a:moveTo>
                <a:lnTo>
                  <a:pt x="1018616" y="1600199"/>
                </a:lnTo>
                <a:lnTo>
                  <a:pt x="1020152" y="1612899"/>
                </a:lnTo>
                <a:lnTo>
                  <a:pt x="1027709" y="1612899"/>
                </a:lnTo>
                <a:lnTo>
                  <a:pt x="1029246" y="1600199"/>
                </a:lnTo>
                <a:close/>
              </a:path>
              <a:path w="5766434" h="1676400">
                <a:moveTo>
                  <a:pt x="1034465" y="1600199"/>
                </a:moveTo>
                <a:lnTo>
                  <a:pt x="1033056" y="1612899"/>
                </a:lnTo>
                <a:lnTo>
                  <a:pt x="1046365" y="1612899"/>
                </a:lnTo>
                <a:lnTo>
                  <a:pt x="1034465" y="1600199"/>
                </a:lnTo>
                <a:close/>
              </a:path>
              <a:path w="5766434" h="1676400">
                <a:moveTo>
                  <a:pt x="2199055" y="1600199"/>
                </a:moveTo>
                <a:lnTo>
                  <a:pt x="2172919" y="1600199"/>
                </a:lnTo>
                <a:lnTo>
                  <a:pt x="2167648" y="1612899"/>
                </a:lnTo>
                <a:lnTo>
                  <a:pt x="2200871" y="1612899"/>
                </a:lnTo>
                <a:lnTo>
                  <a:pt x="2199055" y="1600199"/>
                </a:lnTo>
                <a:close/>
              </a:path>
              <a:path w="5766434" h="1676400">
                <a:moveTo>
                  <a:pt x="2321737" y="1600199"/>
                </a:moveTo>
                <a:lnTo>
                  <a:pt x="2215324" y="1600199"/>
                </a:lnTo>
                <a:lnTo>
                  <a:pt x="2216099" y="1612899"/>
                </a:lnTo>
                <a:lnTo>
                  <a:pt x="2313152" y="1612899"/>
                </a:lnTo>
                <a:lnTo>
                  <a:pt x="2321737" y="1600199"/>
                </a:lnTo>
                <a:close/>
              </a:path>
              <a:path w="5766434" h="1676400">
                <a:moveTo>
                  <a:pt x="2338311" y="1587499"/>
                </a:moveTo>
                <a:lnTo>
                  <a:pt x="2333599" y="1587499"/>
                </a:lnTo>
                <a:lnTo>
                  <a:pt x="2338184" y="1600199"/>
                </a:lnTo>
                <a:lnTo>
                  <a:pt x="2328583" y="1600199"/>
                </a:lnTo>
                <a:lnTo>
                  <a:pt x="2329472" y="1612899"/>
                </a:lnTo>
                <a:lnTo>
                  <a:pt x="2341295" y="1612899"/>
                </a:lnTo>
                <a:lnTo>
                  <a:pt x="2340635" y="1600199"/>
                </a:lnTo>
                <a:lnTo>
                  <a:pt x="2338311" y="1587499"/>
                </a:lnTo>
                <a:close/>
              </a:path>
              <a:path w="5766434" h="1676400">
                <a:moveTo>
                  <a:pt x="2362390" y="1600199"/>
                </a:moveTo>
                <a:lnTo>
                  <a:pt x="2345740" y="1600199"/>
                </a:lnTo>
                <a:lnTo>
                  <a:pt x="2343835" y="1612899"/>
                </a:lnTo>
                <a:lnTo>
                  <a:pt x="2361107" y="1612899"/>
                </a:lnTo>
                <a:lnTo>
                  <a:pt x="2362390" y="1600199"/>
                </a:lnTo>
                <a:close/>
              </a:path>
              <a:path w="5766434" h="1676400">
                <a:moveTo>
                  <a:pt x="2378011" y="1600199"/>
                </a:moveTo>
                <a:lnTo>
                  <a:pt x="2369070" y="1600199"/>
                </a:lnTo>
                <a:lnTo>
                  <a:pt x="2364511" y="1612899"/>
                </a:lnTo>
                <a:lnTo>
                  <a:pt x="2376931" y="1612899"/>
                </a:lnTo>
                <a:lnTo>
                  <a:pt x="2378011" y="1600199"/>
                </a:lnTo>
                <a:close/>
              </a:path>
              <a:path w="5766434" h="1676400">
                <a:moveTo>
                  <a:pt x="842784" y="1587499"/>
                </a:moveTo>
                <a:lnTo>
                  <a:pt x="831976" y="1587499"/>
                </a:lnTo>
                <a:lnTo>
                  <a:pt x="842644" y="1600199"/>
                </a:lnTo>
                <a:lnTo>
                  <a:pt x="842784" y="1587499"/>
                </a:lnTo>
                <a:close/>
              </a:path>
              <a:path w="5766434" h="1676400">
                <a:moveTo>
                  <a:pt x="863523" y="1587499"/>
                </a:moveTo>
                <a:lnTo>
                  <a:pt x="848918" y="1587499"/>
                </a:lnTo>
                <a:lnTo>
                  <a:pt x="849426" y="1600199"/>
                </a:lnTo>
                <a:lnTo>
                  <a:pt x="861631" y="1600199"/>
                </a:lnTo>
                <a:lnTo>
                  <a:pt x="863523" y="1587499"/>
                </a:lnTo>
                <a:close/>
              </a:path>
              <a:path w="5766434" h="1676400">
                <a:moveTo>
                  <a:pt x="908075" y="1587499"/>
                </a:moveTo>
                <a:lnTo>
                  <a:pt x="864044" y="1587499"/>
                </a:lnTo>
                <a:lnTo>
                  <a:pt x="866000" y="1600199"/>
                </a:lnTo>
                <a:lnTo>
                  <a:pt x="907033" y="1600199"/>
                </a:lnTo>
                <a:lnTo>
                  <a:pt x="908437" y="1596323"/>
                </a:lnTo>
                <a:lnTo>
                  <a:pt x="908075" y="1587499"/>
                </a:lnTo>
                <a:close/>
              </a:path>
              <a:path w="5766434" h="1676400">
                <a:moveTo>
                  <a:pt x="916914" y="1587499"/>
                </a:moveTo>
                <a:lnTo>
                  <a:pt x="911631" y="1587499"/>
                </a:lnTo>
                <a:lnTo>
                  <a:pt x="908437" y="1596323"/>
                </a:lnTo>
                <a:lnTo>
                  <a:pt x="908596" y="1600199"/>
                </a:lnTo>
                <a:lnTo>
                  <a:pt x="915809" y="1600199"/>
                </a:lnTo>
                <a:lnTo>
                  <a:pt x="916914" y="1587499"/>
                </a:lnTo>
                <a:close/>
              </a:path>
              <a:path w="5766434" h="1676400">
                <a:moveTo>
                  <a:pt x="957681" y="1587499"/>
                </a:moveTo>
                <a:lnTo>
                  <a:pt x="922858" y="1587499"/>
                </a:lnTo>
                <a:lnTo>
                  <a:pt x="921461" y="1600199"/>
                </a:lnTo>
                <a:lnTo>
                  <a:pt x="959840" y="1600199"/>
                </a:lnTo>
                <a:lnTo>
                  <a:pt x="957681" y="1587499"/>
                </a:lnTo>
                <a:close/>
              </a:path>
              <a:path w="5766434" h="1676400">
                <a:moveTo>
                  <a:pt x="986916" y="1587499"/>
                </a:moveTo>
                <a:lnTo>
                  <a:pt x="975715" y="1600199"/>
                </a:lnTo>
                <a:lnTo>
                  <a:pt x="987983" y="1600199"/>
                </a:lnTo>
                <a:lnTo>
                  <a:pt x="986916" y="1587499"/>
                </a:lnTo>
                <a:close/>
              </a:path>
              <a:path w="5766434" h="1676400">
                <a:moveTo>
                  <a:pt x="2237536" y="1587499"/>
                </a:moveTo>
                <a:lnTo>
                  <a:pt x="2222385" y="1600199"/>
                </a:lnTo>
                <a:lnTo>
                  <a:pt x="2240343" y="1600199"/>
                </a:lnTo>
                <a:lnTo>
                  <a:pt x="2237536" y="1587499"/>
                </a:lnTo>
                <a:close/>
              </a:path>
              <a:path w="5766434" h="1676400">
                <a:moveTo>
                  <a:pt x="2271991" y="1587499"/>
                </a:moveTo>
                <a:lnTo>
                  <a:pt x="2257297" y="1587499"/>
                </a:lnTo>
                <a:lnTo>
                  <a:pt x="2258593" y="1600199"/>
                </a:lnTo>
                <a:lnTo>
                  <a:pt x="2273198" y="1600199"/>
                </a:lnTo>
                <a:lnTo>
                  <a:pt x="2271991" y="1587499"/>
                </a:lnTo>
                <a:close/>
              </a:path>
              <a:path w="5766434" h="1676400">
                <a:moveTo>
                  <a:pt x="2302687" y="1587499"/>
                </a:moveTo>
                <a:lnTo>
                  <a:pt x="2288590" y="1587499"/>
                </a:lnTo>
                <a:lnTo>
                  <a:pt x="2292946" y="1600199"/>
                </a:lnTo>
                <a:lnTo>
                  <a:pt x="2304897" y="1600199"/>
                </a:lnTo>
                <a:lnTo>
                  <a:pt x="2302687" y="1587499"/>
                </a:lnTo>
                <a:close/>
              </a:path>
              <a:path w="5766434" h="1676400">
                <a:moveTo>
                  <a:pt x="2333599" y="1587499"/>
                </a:moveTo>
                <a:lnTo>
                  <a:pt x="2310752" y="1587499"/>
                </a:lnTo>
                <a:lnTo>
                  <a:pt x="2313889" y="1600199"/>
                </a:lnTo>
                <a:lnTo>
                  <a:pt x="2338184" y="1600199"/>
                </a:lnTo>
                <a:lnTo>
                  <a:pt x="2333599" y="1587499"/>
                </a:lnTo>
                <a:close/>
              </a:path>
              <a:path w="5766434" h="1676400">
                <a:moveTo>
                  <a:pt x="2424531" y="1587499"/>
                </a:moveTo>
                <a:lnTo>
                  <a:pt x="2338311" y="1587499"/>
                </a:lnTo>
                <a:lnTo>
                  <a:pt x="2340635" y="1600199"/>
                </a:lnTo>
                <a:lnTo>
                  <a:pt x="2424785" y="1600199"/>
                </a:lnTo>
                <a:lnTo>
                  <a:pt x="2424531" y="1587499"/>
                </a:lnTo>
                <a:close/>
              </a:path>
              <a:path w="5766434" h="1676400">
                <a:moveTo>
                  <a:pt x="2449410" y="1587499"/>
                </a:moveTo>
                <a:lnTo>
                  <a:pt x="2432570" y="1587499"/>
                </a:lnTo>
                <a:lnTo>
                  <a:pt x="2431326" y="1600199"/>
                </a:lnTo>
                <a:lnTo>
                  <a:pt x="2453284" y="1600199"/>
                </a:lnTo>
                <a:lnTo>
                  <a:pt x="2449410" y="1587499"/>
                </a:lnTo>
                <a:close/>
              </a:path>
              <a:path w="5766434" h="1676400">
                <a:moveTo>
                  <a:pt x="911631" y="1587499"/>
                </a:moveTo>
                <a:lnTo>
                  <a:pt x="908075" y="1587499"/>
                </a:lnTo>
                <a:lnTo>
                  <a:pt x="908437" y="1596323"/>
                </a:lnTo>
                <a:lnTo>
                  <a:pt x="911631" y="1587499"/>
                </a:lnTo>
                <a:close/>
              </a:path>
              <a:path w="5766434" h="1676400">
                <a:moveTo>
                  <a:pt x="793635" y="1574799"/>
                </a:moveTo>
                <a:lnTo>
                  <a:pt x="788746" y="1574799"/>
                </a:lnTo>
                <a:lnTo>
                  <a:pt x="791082" y="1587499"/>
                </a:lnTo>
                <a:lnTo>
                  <a:pt x="793635" y="1574799"/>
                </a:lnTo>
                <a:close/>
              </a:path>
              <a:path w="5766434" h="1676400">
                <a:moveTo>
                  <a:pt x="817803" y="1574799"/>
                </a:moveTo>
                <a:lnTo>
                  <a:pt x="805230" y="1574799"/>
                </a:lnTo>
                <a:lnTo>
                  <a:pt x="806894" y="1587499"/>
                </a:lnTo>
                <a:lnTo>
                  <a:pt x="820699" y="1587499"/>
                </a:lnTo>
                <a:lnTo>
                  <a:pt x="817803" y="1574799"/>
                </a:lnTo>
                <a:close/>
              </a:path>
              <a:path w="5766434" h="1676400">
                <a:moveTo>
                  <a:pt x="896035" y="1574799"/>
                </a:moveTo>
                <a:lnTo>
                  <a:pt x="822667" y="1574799"/>
                </a:lnTo>
                <a:lnTo>
                  <a:pt x="822134" y="1587499"/>
                </a:lnTo>
                <a:lnTo>
                  <a:pt x="894333" y="1587499"/>
                </a:lnTo>
                <a:lnTo>
                  <a:pt x="896035" y="1574799"/>
                </a:lnTo>
                <a:close/>
              </a:path>
              <a:path w="5766434" h="1676400">
                <a:moveTo>
                  <a:pt x="2363165" y="1574799"/>
                </a:moveTo>
                <a:lnTo>
                  <a:pt x="2357204" y="1574799"/>
                </a:lnTo>
                <a:lnTo>
                  <a:pt x="2349576" y="1587499"/>
                </a:lnTo>
                <a:lnTo>
                  <a:pt x="2369019" y="1587499"/>
                </a:lnTo>
                <a:lnTo>
                  <a:pt x="2363165" y="1574799"/>
                </a:lnTo>
                <a:close/>
              </a:path>
              <a:path w="5766434" h="1676400">
                <a:moveTo>
                  <a:pt x="2421737" y="1574799"/>
                </a:moveTo>
                <a:lnTo>
                  <a:pt x="2375839" y="1574799"/>
                </a:lnTo>
                <a:lnTo>
                  <a:pt x="2379713" y="1587499"/>
                </a:lnTo>
                <a:lnTo>
                  <a:pt x="2416365" y="1587499"/>
                </a:lnTo>
                <a:lnTo>
                  <a:pt x="2421737" y="1574799"/>
                </a:lnTo>
                <a:close/>
              </a:path>
              <a:path w="5766434" h="1676400">
                <a:moveTo>
                  <a:pt x="2485770" y="1574799"/>
                </a:moveTo>
                <a:lnTo>
                  <a:pt x="2426131" y="1574799"/>
                </a:lnTo>
                <a:lnTo>
                  <a:pt x="2420759" y="1587499"/>
                </a:lnTo>
                <a:lnTo>
                  <a:pt x="2480716" y="1587499"/>
                </a:lnTo>
                <a:lnTo>
                  <a:pt x="2485770" y="1574799"/>
                </a:lnTo>
                <a:close/>
              </a:path>
              <a:path w="5766434" h="1676400">
                <a:moveTo>
                  <a:pt x="2524937" y="1574799"/>
                </a:moveTo>
                <a:lnTo>
                  <a:pt x="2485770" y="1574799"/>
                </a:lnTo>
                <a:lnTo>
                  <a:pt x="2487587" y="1587499"/>
                </a:lnTo>
                <a:lnTo>
                  <a:pt x="2502344" y="1587499"/>
                </a:lnTo>
                <a:lnTo>
                  <a:pt x="2524937" y="1574799"/>
                </a:lnTo>
                <a:close/>
              </a:path>
              <a:path w="5766434" h="1676400">
                <a:moveTo>
                  <a:pt x="2543098" y="1574799"/>
                </a:moveTo>
                <a:lnTo>
                  <a:pt x="2531236" y="1574799"/>
                </a:lnTo>
                <a:lnTo>
                  <a:pt x="2531109" y="1587499"/>
                </a:lnTo>
                <a:lnTo>
                  <a:pt x="2546565" y="1587499"/>
                </a:lnTo>
                <a:lnTo>
                  <a:pt x="2543098" y="1574799"/>
                </a:lnTo>
                <a:close/>
              </a:path>
              <a:path w="5766434" h="1676400">
                <a:moveTo>
                  <a:pt x="2567584" y="1574799"/>
                </a:moveTo>
                <a:lnTo>
                  <a:pt x="2559481" y="1574799"/>
                </a:lnTo>
                <a:lnTo>
                  <a:pt x="2558795" y="1587499"/>
                </a:lnTo>
                <a:lnTo>
                  <a:pt x="2567584" y="1574799"/>
                </a:lnTo>
                <a:close/>
              </a:path>
              <a:path w="5766434" h="1676400">
                <a:moveTo>
                  <a:pt x="778077" y="1549399"/>
                </a:moveTo>
                <a:lnTo>
                  <a:pt x="740752" y="1549399"/>
                </a:lnTo>
                <a:lnTo>
                  <a:pt x="741806" y="1562099"/>
                </a:lnTo>
                <a:lnTo>
                  <a:pt x="762380" y="1562099"/>
                </a:lnTo>
                <a:lnTo>
                  <a:pt x="765530" y="1574799"/>
                </a:lnTo>
                <a:lnTo>
                  <a:pt x="770627" y="1574799"/>
                </a:lnTo>
                <a:lnTo>
                  <a:pt x="773385" y="1562099"/>
                </a:lnTo>
                <a:lnTo>
                  <a:pt x="778077" y="1549399"/>
                </a:lnTo>
                <a:close/>
              </a:path>
              <a:path w="5766434" h="1676400">
                <a:moveTo>
                  <a:pt x="778979" y="1549399"/>
                </a:moveTo>
                <a:lnTo>
                  <a:pt x="778077" y="1549399"/>
                </a:lnTo>
                <a:lnTo>
                  <a:pt x="773385" y="1562099"/>
                </a:lnTo>
                <a:lnTo>
                  <a:pt x="770627" y="1574799"/>
                </a:lnTo>
                <a:lnTo>
                  <a:pt x="770864" y="1574799"/>
                </a:lnTo>
                <a:lnTo>
                  <a:pt x="775766" y="1562099"/>
                </a:lnTo>
                <a:lnTo>
                  <a:pt x="778979" y="1549399"/>
                </a:lnTo>
                <a:close/>
              </a:path>
              <a:path w="5766434" h="1676400">
                <a:moveTo>
                  <a:pt x="794600" y="1549399"/>
                </a:moveTo>
                <a:lnTo>
                  <a:pt x="778979" y="1549399"/>
                </a:lnTo>
                <a:lnTo>
                  <a:pt x="775766" y="1562099"/>
                </a:lnTo>
                <a:lnTo>
                  <a:pt x="770864" y="1574799"/>
                </a:lnTo>
                <a:lnTo>
                  <a:pt x="817562" y="1574799"/>
                </a:lnTo>
                <a:lnTo>
                  <a:pt x="824725" y="1562099"/>
                </a:lnTo>
                <a:lnTo>
                  <a:pt x="798169" y="1562099"/>
                </a:lnTo>
                <a:lnTo>
                  <a:pt x="794600" y="1549399"/>
                </a:lnTo>
                <a:close/>
              </a:path>
              <a:path w="5766434" h="1676400">
                <a:moveTo>
                  <a:pt x="844867" y="1562099"/>
                </a:moveTo>
                <a:lnTo>
                  <a:pt x="827798" y="1562099"/>
                </a:lnTo>
                <a:lnTo>
                  <a:pt x="829424" y="1574799"/>
                </a:lnTo>
                <a:lnTo>
                  <a:pt x="839431" y="1574799"/>
                </a:lnTo>
                <a:lnTo>
                  <a:pt x="844867" y="1562099"/>
                </a:lnTo>
                <a:close/>
              </a:path>
              <a:path w="5766434" h="1676400">
                <a:moveTo>
                  <a:pt x="856703" y="1562099"/>
                </a:moveTo>
                <a:lnTo>
                  <a:pt x="847610" y="1562099"/>
                </a:lnTo>
                <a:lnTo>
                  <a:pt x="847966" y="1574799"/>
                </a:lnTo>
                <a:lnTo>
                  <a:pt x="854544" y="1574799"/>
                </a:lnTo>
                <a:lnTo>
                  <a:pt x="856703" y="1562099"/>
                </a:lnTo>
                <a:close/>
              </a:path>
              <a:path w="5766434" h="1676400">
                <a:moveTo>
                  <a:pt x="2466403" y="1562099"/>
                </a:moveTo>
                <a:lnTo>
                  <a:pt x="2449880" y="1562099"/>
                </a:lnTo>
                <a:lnTo>
                  <a:pt x="2451379" y="1574799"/>
                </a:lnTo>
                <a:lnTo>
                  <a:pt x="2466035" y="1574799"/>
                </a:lnTo>
                <a:lnTo>
                  <a:pt x="2466403" y="1562099"/>
                </a:lnTo>
                <a:close/>
              </a:path>
              <a:path w="5766434" h="1676400">
                <a:moveTo>
                  <a:pt x="2520200" y="1562099"/>
                </a:moveTo>
                <a:lnTo>
                  <a:pt x="2467229" y="1562099"/>
                </a:lnTo>
                <a:lnTo>
                  <a:pt x="2468384" y="1574799"/>
                </a:lnTo>
                <a:lnTo>
                  <a:pt x="2526131" y="1574799"/>
                </a:lnTo>
                <a:lnTo>
                  <a:pt x="2520200" y="1562099"/>
                </a:lnTo>
                <a:close/>
              </a:path>
              <a:path w="5766434" h="1676400">
                <a:moveTo>
                  <a:pt x="2565601" y="1562099"/>
                </a:moveTo>
                <a:lnTo>
                  <a:pt x="2527998" y="1562099"/>
                </a:lnTo>
                <a:lnTo>
                  <a:pt x="2526131" y="1574799"/>
                </a:lnTo>
                <a:lnTo>
                  <a:pt x="2567552" y="1574799"/>
                </a:lnTo>
                <a:lnTo>
                  <a:pt x="2565601" y="1562099"/>
                </a:lnTo>
                <a:close/>
              </a:path>
              <a:path w="5766434" h="1676400">
                <a:moveTo>
                  <a:pt x="2624188" y="1549399"/>
                </a:moveTo>
                <a:lnTo>
                  <a:pt x="2566525" y="1549399"/>
                </a:lnTo>
                <a:lnTo>
                  <a:pt x="2565601" y="1562099"/>
                </a:lnTo>
                <a:lnTo>
                  <a:pt x="2567552" y="1574799"/>
                </a:lnTo>
                <a:lnTo>
                  <a:pt x="2570822" y="1574799"/>
                </a:lnTo>
                <a:lnTo>
                  <a:pt x="2565717" y="1562099"/>
                </a:lnTo>
                <a:lnTo>
                  <a:pt x="2613799" y="1562099"/>
                </a:lnTo>
                <a:lnTo>
                  <a:pt x="2624188" y="1549399"/>
                </a:lnTo>
                <a:close/>
              </a:path>
              <a:path w="5766434" h="1676400">
                <a:moveTo>
                  <a:pt x="2586202" y="1562099"/>
                </a:moveTo>
                <a:lnTo>
                  <a:pt x="2565717" y="1562099"/>
                </a:lnTo>
                <a:lnTo>
                  <a:pt x="2570822" y="1574799"/>
                </a:lnTo>
                <a:lnTo>
                  <a:pt x="2589961" y="1574799"/>
                </a:lnTo>
                <a:lnTo>
                  <a:pt x="2586202" y="1562099"/>
                </a:lnTo>
                <a:close/>
              </a:path>
              <a:path w="5766434" h="1676400">
                <a:moveTo>
                  <a:pt x="2602242" y="1562099"/>
                </a:moveTo>
                <a:lnTo>
                  <a:pt x="2593682" y="1562099"/>
                </a:lnTo>
                <a:lnTo>
                  <a:pt x="2594495" y="1574799"/>
                </a:lnTo>
                <a:lnTo>
                  <a:pt x="2602242" y="1562099"/>
                </a:lnTo>
                <a:close/>
              </a:path>
              <a:path w="5766434" h="1676400">
                <a:moveTo>
                  <a:pt x="2608402" y="1562099"/>
                </a:moveTo>
                <a:lnTo>
                  <a:pt x="2602242" y="1562099"/>
                </a:lnTo>
                <a:lnTo>
                  <a:pt x="2600058" y="1574799"/>
                </a:lnTo>
                <a:lnTo>
                  <a:pt x="2608135" y="1574799"/>
                </a:lnTo>
                <a:lnTo>
                  <a:pt x="2608402" y="1562099"/>
                </a:lnTo>
                <a:close/>
              </a:path>
              <a:path w="5766434" h="1676400">
                <a:moveTo>
                  <a:pt x="739317" y="1549399"/>
                </a:moveTo>
                <a:lnTo>
                  <a:pt x="728802" y="1549399"/>
                </a:lnTo>
                <a:lnTo>
                  <a:pt x="731837" y="1562099"/>
                </a:lnTo>
                <a:lnTo>
                  <a:pt x="736168" y="1562099"/>
                </a:lnTo>
                <a:lnTo>
                  <a:pt x="739317" y="1549399"/>
                </a:lnTo>
                <a:close/>
              </a:path>
              <a:path w="5766434" h="1676400">
                <a:moveTo>
                  <a:pt x="816825" y="1549399"/>
                </a:moveTo>
                <a:lnTo>
                  <a:pt x="798842" y="1549399"/>
                </a:lnTo>
                <a:lnTo>
                  <a:pt x="798169" y="1562099"/>
                </a:lnTo>
                <a:lnTo>
                  <a:pt x="818565" y="1562099"/>
                </a:lnTo>
                <a:lnTo>
                  <a:pt x="816825" y="1549399"/>
                </a:lnTo>
                <a:close/>
              </a:path>
              <a:path w="5766434" h="1676400">
                <a:moveTo>
                  <a:pt x="2508300" y="1549399"/>
                </a:moveTo>
                <a:lnTo>
                  <a:pt x="2500947" y="1562099"/>
                </a:lnTo>
                <a:lnTo>
                  <a:pt x="2512707" y="1562099"/>
                </a:lnTo>
                <a:lnTo>
                  <a:pt x="2508300" y="1549399"/>
                </a:lnTo>
                <a:close/>
              </a:path>
              <a:path w="5766434" h="1676400">
                <a:moveTo>
                  <a:pt x="2546845" y="1549399"/>
                </a:moveTo>
                <a:lnTo>
                  <a:pt x="2524023" y="1549399"/>
                </a:lnTo>
                <a:lnTo>
                  <a:pt x="2521407" y="1562099"/>
                </a:lnTo>
                <a:lnTo>
                  <a:pt x="2549016" y="1562099"/>
                </a:lnTo>
                <a:lnTo>
                  <a:pt x="2546845" y="1549399"/>
                </a:lnTo>
                <a:close/>
              </a:path>
              <a:path w="5766434" h="1676400">
                <a:moveTo>
                  <a:pt x="2562986" y="1549399"/>
                </a:moveTo>
                <a:lnTo>
                  <a:pt x="2561005" y="1549399"/>
                </a:lnTo>
                <a:lnTo>
                  <a:pt x="2553449" y="1562099"/>
                </a:lnTo>
                <a:lnTo>
                  <a:pt x="2565285" y="1562099"/>
                </a:lnTo>
                <a:lnTo>
                  <a:pt x="2562986" y="1549399"/>
                </a:lnTo>
                <a:close/>
              </a:path>
              <a:path w="5766434" h="1676400">
                <a:moveTo>
                  <a:pt x="2649448" y="1549399"/>
                </a:moveTo>
                <a:lnTo>
                  <a:pt x="2624188" y="1549399"/>
                </a:lnTo>
                <a:lnTo>
                  <a:pt x="2630030" y="1562099"/>
                </a:lnTo>
                <a:lnTo>
                  <a:pt x="2658211" y="1562099"/>
                </a:lnTo>
                <a:lnTo>
                  <a:pt x="2649448" y="1549399"/>
                </a:lnTo>
                <a:close/>
              </a:path>
              <a:path w="5766434" h="1676400">
                <a:moveTo>
                  <a:pt x="2698927" y="1549399"/>
                </a:moveTo>
                <a:lnTo>
                  <a:pt x="2656928" y="1549399"/>
                </a:lnTo>
                <a:lnTo>
                  <a:pt x="2662491" y="1562099"/>
                </a:lnTo>
                <a:lnTo>
                  <a:pt x="2681351" y="1562099"/>
                </a:lnTo>
                <a:lnTo>
                  <a:pt x="2698927" y="1549399"/>
                </a:lnTo>
                <a:close/>
              </a:path>
              <a:path w="5766434" h="1676400">
                <a:moveTo>
                  <a:pt x="701205" y="1536699"/>
                </a:moveTo>
                <a:lnTo>
                  <a:pt x="682663" y="1536699"/>
                </a:lnTo>
                <a:lnTo>
                  <a:pt x="688251" y="1549399"/>
                </a:lnTo>
                <a:lnTo>
                  <a:pt x="696518" y="1549399"/>
                </a:lnTo>
                <a:lnTo>
                  <a:pt x="701205" y="1536699"/>
                </a:lnTo>
                <a:close/>
              </a:path>
              <a:path w="5766434" h="1676400">
                <a:moveTo>
                  <a:pt x="744346" y="1536699"/>
                </a:moveTo>
                <a:lnTo>
                  <a:pt x="701205" y="1536699"/>
                </a:lnTo>
                <a:lnTo>
                  <a:pt x="700570" y="1549399"/>
                </a:lnTo>
                <a:lnTo>
                  <a:pt x="746950" y="1549399"/>
                </a:lnTo>
                <a:lnTo>
                  <a:pt x="744346" y="1536699"/>
                </a:lnTo>
                <a:close/>
              </a:path>
              <a:path w="5766434" h="1676400">
                <a:moveTo>
                  <a:pt x="761339" y="1536699"/>
                </a:moveTo>
                <a:lnTo>
                  <a:pt x="751878" y="1536699"/>
                </a:lnTo>
                <a:lnTo>
                  <a:pt x="746950" y="1549399"/>
                </a:lnTo>
                <a:lnTo>
                  <a:pt x="758113" y="1549399"/>
                </a:lnTo>
                <a:lnTo>
                  <a:pt x="761339" y="1536699"/>
                </a:lnTo>
                <a:close/>
              </a:path>
              <a:path w="5766434" h="1676400">
                <a:moveTo>
                  <a:pt x="775868" y="1536699"/>
                </a:moveTo>
                <a:lnTo>
                  <a:pt x="765708" y="1536699"/>
                </a:lnTo>
                <a:lnTo>
                  <a:pt x="762292" y="1549399"/>
                </a:lnTo>
                <a:lnTo>
                  <a:pt x="777620" y="1549399"/>
                </a:lnTo>
                <a:lnTo>
                  <a:pt x="775868" y="1536699"/>
                </a:lnTo>
                <a:close/>
              </a:path>
              <a:path w="5766434" h="1676400">
                <a:moveTo>
                  <a:pt x="786269" y="1536699"/>
                </a:moveTo>
                <a:lnTo>
                  <a:pt x="782218" y="1549399"/>
                </a:lnTo>
                <a:lnTo>
                  <a:pt x="789457" y="1549399"/>
                </a:lnTo>
                <a:lnTo>
                  <a:pt x="786269" y="1536699"/>
                </a:lnTo>
                <a:close/>
              </a:path>
              <a:path w="5766434" h="1676400">
                <a:moveTo>
                  <a:pt x="2596070" y="1536699"/>
                </a:moveTo>
                <a:lnTo>
                  <a:pt x="2572550" y="1536699"/>
                </a:lnTo>
                <a:lnTo>
                  <a:pt x="2568943" y="1549399"/>
                </a:lnTo>
                <a:lnTo>
                  <a:pt x="2594889" y="1549399"/>
                </a:lnTo>
                <a:lnTo>
                  <a:pt x="2596070" y="1536699"/>
                </a:lnTo>
                <a:close/>
              </a:path>
              <a:path w="5766434" h="1676400">
                <a:moveTo>
                  <a:pt x="2648129" y="1536699"/>
                </a:moveTo>
                <a:lnTo>
                  <a:pt x="2604808" y="1536699"/>
                </a:lnTo>
                <a:lnTo>
                  <a:pt x="2602280" y="1549399"/>
                </a:lnTo>
                <a:lnTo>
                  <a:pt x="2648340" y="1549399"/>
                </a:lnTo>
                <a:lnTo>
                  <a:pt x="2648129" y="1536699"/>
                </a:lnTo>
                <a:close/>
              </a:path>
              <a:path w="5766434" h="1676400">
                <a:moveTo>
                  <a:pt x="2731033" y="1536699"/>
                </a:moveTo>
                <a:lnTo>
                  <a:pt x="2652826" y="1536699"/>
                </a:lnTo>
                <a:lnTo>
                  <a:pt x="2648340" y="1549399"/>
                </a:lnTo>
                <a:lnTo>
                  <a:pt x="2726550" y="1549399"/>
                </a:lnTo>
                <a:lnTo>
                  <a:pt x="2731033" y="1536699"/>
                </a:lnTo>
                <a:close/>
              </a:path>
              <a:path w="5766434" h="1676400">
                <a:moveTo>
                  <a:pt x="2755138" y="1536699"/>
                </a:moveTo>
                <a:lnTo>
                  <a:pt x="2732658" y="1536699"/>
                </a:lnTo>
                <a:lnTo>
                  <a:pt x="2741625" y="1549399"/>
                </a:lnTo>
                <a:lnTo>
                  <a:pt x="2755138" y="1536699"/>
                </a:lnTo>
                <a:close/>
              </a:path>
              <a:path w="5766434" h="1676400">
                <a:moveTo>
                  <a:pt x="682891" y="1523999"/>
                </a:moveTo>
                <a:lnTo>
                  <a:pt x="667372" y="1523999"/>
                </a:lnTo>
                <a:lnTo>
                  <a:pt x="668185" y="1536699"/>
                </a:lnTo>
                <a:lnTo>
                  <a:pt x="677913" y="1536699"/>
                </a:lnTo>
                <a:lnTo>
                  <a:pt x="682891" y="1523999"/>
                </a:lnTo>
                <a:close/>
              </a:path>
              <a:path w="5766434" h="1676400">
                <a:moveTo>
                  <a:pt x="700303" y="1523999"/>
                </a:moveTo>
                <a:lnTo>
                  <a:pt x="687412" y="1523999"/>
                </a:lnTo>
                <a:lnTo>
                  <a:pt x="687095" y="1536699"/>
                </a:lnTo>
                <a:lnTo>
                  <a:pt x="702538" y="1536699"/>
                </a:lnTo>
                <a:lnTo>
                  <a:pt x="700303" y="1523999"/>
                </a:lnTo>
                <a:close/>
              </a:path>
              <a:path w="5766434" h="1676400">
                <a:moveTo>
                  <a:pt x="725639" y="1523999"/>
                </a:moveTo>
                <a:lnTo>
                  <a:pt x="708151" y="1523999"/>
                </a:lnTo>
                <a:lnTo>
                  <a:pt x="706196" y="1536699"/>
                </a:lnTo>
                <a:lnTo>
                  <a:pt x="726351" y="1536699"/>
                </a:lnTo>
                <a:lnTo>
                  <a:pt x="725639" y="1523999"/>
                </a:lnTo>
                <a:close/>
              </a:path>
              <a:path w="5766434" h="1676400">
                <a:moveTo>
                  <a:pt x="741997" y="1523999"/>
                </a:moveTo>
                <a:lnTo>
                  <a:pt x="734593" y="1523999"/>
                </a:lnTo>
                <a:lnTo>
                  <a:pt x="732091" y="1536699"/>
                </a:lnTo>
                <a:lnTo>
                  <a:pt x="742657" y="1536699"/>
                </a:lnTo>
                <a:lnTo>
                  <a:pt x="741997" y="1523999"/>
                </a:lnTo>
                <a:close/>
              </a:path>
              <a:path w="5766434" h="1676400">
                <a:moveTo>
                  <a:pt x="2683522" y="1523999"/>
                </a:moveTo>
                <a:lnTo>
                  <a:pt x="2654909" y="1523999"/>
                </a:lnTo>
                <a:lnTo>
                  <a:pt x="2648872" y="1536699"/>
                </a:lnTo>
                <a:lnTo>
                  <a:pt x="2678176" y="1536699"/>
                </a:lnTo>
                <a:lnTo>
                  <a:pt x="2683522" y="1523999"/>
                </a:lnTo>
                <a:close/>
              </a:path>
              <a:path w="5766434" h="1676400">
                <a:moveTo>
                  <a:pt x="2761449" y="1523999"/>
                </a:moveTo>
                <a:lnTo>
                  <a:pt x="2693301" y="1523999"/>
                </a:lnTo>
                <a:lnTo>
                  <a:pt x="2678176" y="1536699"/>
                </a:lnTo>
                <a:lnTo>
                  <a:pt x="2761449" y="1536699"/>
                </a:lnTo>
                <a:lnTo>
                  <a:pt x="2761449" y="1523999"/>
                </a:lnTo>
                <a:close/>
              </a:path>
              <a:path w="5766434" h="1676400">
                <a:moveTo>
                  <a:pt x="2807398" y="1523999"/>
                </a:moveTo>
                <a:lnTo>
                  <a:pt x="2772219" y="1523999"/>
                </a:lnTo>
                <a:lnTo>
                  <a:pt x="2781731" y="1536699"/>
                </a:lnTo>
                <a:lnTo>
                  <a:pt x="2806382" y="1536699"/>
                </a:lnTo>
                <a:lnTo>
                  <a:pt x="2807398" y="1523999"/>
                </a:lnTo>
                <a:close/>
              </a:path>
              <a:path w="5766434" h="1676400">
                <a:moveTo>
                  <a:pt x="2810522" y="1523999"/>
                </a:moveTo>
                <a:lnTo>
                  <a:pt x="2807398" y="1523999"/>
                </a:lnTo>
                <a:lnTo>
                  <a:pt x="2806382" y="1536699"/>
                </a:lnTo>
                <a:lnTo>
                  <a:pt x="2806977" y="1535779"/>
                </a:lnTo>
                <a:lnTo>
                  <a:pt x="2810522" y="1523999"/>
                </a:lnTo>
                <a:close/>
              </a:path>
              <a:path w="5766434" h="1676400">
                <a:moveTo>
                  <a:pt x="2806977" y="1535779"/>
                </a:moveTo>
                <a:lnTo>
                  <a:pt x="2806382" y="1536699"/>
                </a:lnTo>
                <a:lnTo>
                  <a:pt x="2806700" y="1536699"/>
                </a:lnTo>
                <a:lnTo>
                  <a:pt x="2806977" y="1535779"/>
                </a:lnTo>
                <a:close/>
              </a:path>
              <a:path w="5766434" h="1676400">
                <a:moveTo>
                  <a:pt x="2814586" y="1523999"/>
                </a:moveTo>
                <a:lnTo>
                  <a:pt x="2810522" y="1523999"/>
                </a:lnTo>
                <a:lnTo>
                  <a:pt x="2806977" y="1535779"/>
                </a:lnTo>
                <a:lnTo>
                  <a:pt x="2814586" y="1523999"/>
                </a:lnTo>
                <a:close/>
              </a:path>
              <a:path w="5766434" h="1676400">
                <a:moveTo>
                  <a:pt x="643026" y="1511299"/>
                </a:moveTo>
                <a:lnTo>
                  <a:pt x="631507" y="1511299"/>
                </a:lnTo>
                <a:lnTo>
                  <a:pt x="628853" y="1523999"/>
                </a:lnTo>
                <a:lnTo>
                  <a:pt x="639292" y="1523999"/>
                </a:lnTo>
                <a:lnTo>
                  <a:pt x="643026" y="1511299"/>
                </a:lnTo>
                <a:close/>
              </a:path>
              <a:path w="5766434" h="1676400">
                <a:moveTo>
                  <a:pt x="653668" y="1511299"/>
                </a:moveTo>
                <a:lnTo>
                  <a:pt x="646366" y="1511299"/>
                </a:lnTo>
                <a:lnTo>
                  <a:pt x="647433" y="1523999"/>
                </a:lnTo>
                <a:lnTo>
                  <a:pt x="650379" y="1523999"/>
                </a:lnTo>
                <a:lnTo>
                  <a:pt x="653668" y="1511299"/>
                </a:lnTo>
                <a:close/>
              </a:path>
              <a:path w="5766434" h="1676400">
                <a:moveTo>
                  <a:pt x="701446" y="1511299"/>
                </a:moveTo>
                <a:lnTo>
                  <a:pt x="655853" y="1511299"/>
                </a:lnTo>
                <a:lnTo>
                  <a:pt x="651217" y="1523999"/>
                </a:lnTo>
                <a:lnTo>
                  <a:pt x="700544" y="1523999"/>
                </a:lnTo>
                <a:lnTo>
                  <a:pt x="701446" y="1511299"/>
                </a:lnTo>
                <a:close/>
              </a:path>
              <a:path w="5766434" h="1676400">
                <a:moveTo>
                  <a:pt x="2736989" y="1511299"/>
                </a:moveTo>
                <a:lnTo>
                  <a:pt x="2721813" y="1511299"/>
                </a:lnTo>
                <a:lnTo>
                  <a:pt x="2716847" y="1523999"/>
                </a:lnTo>
                <a:lnTo>
                  <a:pt x="2735376" y="1523999"/>
                </a:lnTo>
                <a:lnTo>
                  <a:pt x="2736989" y="1511299"/>
                </a:lnTo>
                <a:close/>
              </a:path>
              <a:path w="5766434" h="1676400">
                <a:moveTo>
                  <a:pt x="2801759" y="1511299"/>
                </a:moveTo>
                <a:lnTo>
                  <a:pt x="2748191" y="1511299"/>
                </a:lnTo>
                <a:lnTo>
                  <a:pt x="2748153" y="1523999"/>
                </a:lnTo>
                <a:lnTo>
                  <a:pt x="2806039" y="1523999"/>
                </a:lnTo>
                <a:lnTo>
                  <a:pt x="2805519" y="1516869"/>
                </a:lnTo>
                <a:lnTo>
                  <a:pt x="2801759" y="1511299"/>
                </a:lnTo>
                <a:close/>
              </a:path>
              <a:path w="5766434" h="1676400">
                <a:moveTo>
                  <a:pt x="2896450" y="1498599"/>
                </a:moveTo>
                <a:lnTo>
                  <a:pt x="2805843" y="1498599"/>
                </a:lnTo>
                <a:lnTo>
                  <a:pt x="2803889" y="1503358"/>
                </a:lnTo>
                <a:lnTo>
                  <a:pt x="2805112" y="1511299"/>
                </a:lnTo>
                <a:lnTo>
                  <a:pt x="2805519" y="1516869"/>
                </a:lnTo>
                <a:lnTo>
                  <a:pt x="2810332" y="1523999"/>
                </a:lnTo>
                <a:lnTo>
                  <a:pt x="2845816" y="1523999"/>
                </a:lnTo>
                <a:lnTo>
                  <a:pt x="2852178" y="1511299"/>
                </a:lnTo>
                <a:lnTo>
                  <a:pt x="2896869" y="1511299"/>
                </a:lnTo>
                <a:lnTo>
                  <a:pt x="2896450" y="1498599"/>
                </a:lnTo>
                <a:close/>
              </a:path>
              <a:path w="5766434" h="1676400">
                <a:moveTo>
                  <a:pt x="2872638" y="1511299"/>
                </a:moveTo>
                <a:lnTo>
                  <a:pt x="2854832" y="1511299"/>
                </a:lnTo>
                <a:lnTo>
                  <a:pt x="2855086" y="1523999"/>
                </a:lnTo>
                <a:lnTo>
                  <a:pt x="2866021" y="1523999"/>
                </a:lnTo>
                <a:lnTo>
                  <a:pt x="2872638" y="1511299"/>
                </a:lnTo>
                <a:close/>
              </a:path>
              <a:path w="5766434" h="1676400">
                <a:moveTo>
                  <a:pt x="2803889" y="1503358"/>
                </a:moveTo>
                <a:lnTo>
                  <a:pt x="2800629" y="1511299"/>
                </a:lnTo>
                <a:lnTo>
                  <a:pt x="2801759" y="1511299"/>
                </a:lnTo>
                <a:lnTo>
                  <a:pt x="2805519" y="1516869"/>
                </a:lnTo>
                <a:lnTo>
                  <a:pt x="2805112" y="1511299"/>
                </a:lnTo>
                <a:lnTo>
                  <a:pt x="2803889" y="1503358"/>
                </a:lnTo>
                <a:close/>
              </a:path>
              <a:path w="5766434" h="1676400">
                <a:moveTo>
                  <a:pt x="633272" y="1498599"/>
                </a:moveTo>
                <a:lnTo>
                  <a:pt x="610857" y="1498599"/>
                </a:lnTo>
                <a:lnTo>
                  <a:pt x="608228" y="1511299"/>
                </a:lnTo>
                <a:lnTo>
                  <a:pt x="632955" y="1511299"/>
                </a:lnTo>
                <a:lnTo>
                  <a:pt x="633272" y="1498599"/>
                </a:lnTo>
                <a:close/>
              </a:path>
              <a:path w="5766434" h="1676400">
                <a:moveTo>
                  <a:pt x="649084" y="1498599"/>
                </a:moveTo>
                <a:lnTo>
                  <a:pt x="635101" y="1498599"/>
                </a:lnTo>
                <a:lnTo>
                  <a:pt x="632955" y="1511299"/>
                </a:lnTo>
                <a:lnTo>
                  <a:pt x="647166" y="1511299"/>
                </a:lnTo>
                <a:lnTo>
                  <a:pt x="649084" y="1498599"/>
                </a:lnTo>
                <a:close/>
              </a:path>
              <a:path w="5766434" h="1676400">
                <a:moveTo>
                  <a:pt x="655499" y="1501124"/>
                </a:moveTo>
                <a:lnTo>
                  <a:pt x="649363" y="1511299"/>
                </a:lnTo>
                <a:lnTo>
                  <a:pt x="654646" y="1511299"/>
                </a:lnTo>
                <a:lnTo>
                  <a:pt x="655683" y="1505128"/>
                </a:lnTo>
                <a:lnTo>
                  <a:pt x="655499" y="1501124"/>
                </a:lnTo>
                <a:close/>
              </a:path>
              <a:path w="5766434" h="1676400">
                <a:moveTo>
                  <a:pt x="666076" y="1498599"/>
                </a:moveTo>
                <a:lnTo>
                  <a:pt x="657021" y="1498599"/>
                </a:lnTo>
                <a:lnTo>
                  <a:pt x="656687" y="1499154"/>
                </a:lnTo>
                <a:lnTo>
                  <a:pt x="655683" y="1505128"/>
                </a:lnTo>
                <a:lnTo>
                  <a:pt x="655967" y="1511299"/>
                </a:lnTo>
                <a:lnTo>
                  <a:pt x="664362" y="1511299"/>
                </a:lnTo>
                <a:lnTo>
                  <a:pt x="666076" y="1498599"/>
                </a:lnTo>
                <a:close/>
              </a:path>
              <a:path w="5766434" h="1676400">
                <a:moveTo>
                  <a:pt x="674331" y="1498599"/>
                </a:moveTo>
                <a:lnTo>
                  <a:pt x="668870" y="1511299"/>
                </a:lnTo>
                <a:lnTo>
                  <a:pt x="678052" y="1511299"/>
                </a:lnTo>
                <a:lnTo>
                  <a:pt x="674331" y="1498599"/>
                </a:lnTo>
                <a:close/>
              </a:path>
              <a:path w="5766434" h="1676400">
                <a:moveTo>
                  <a:pt x="2803156" y="1498599"/>
                </a:moveTo>
                <a:lnTo>
                  <a:pt x="2794393" y="1511299"/>
                </a:lnTo>
                <a:lnTo>
                  <a:pt x="2800629" y="1511299"/>
                </a:lnTo>
                <a:lnTo>
                  <a:pt x="2803889" y="1503358"/>
                </a:lnTo>
                <a:lnTo>
                  <a:pt x="2803156" y="1498599"/>
                </a:lnTo>
                <a:close/>
              </a:path>
              <a:path w="5766434" h="1676400">
                <a:moveTo>
                  <a:pt x="2923743" y="1498599"/>
                </a:moveTo>
                <a:lnTo>
                  <a:pt x="2905264" y="1498599"/>
                </a:lnTo>
                <a:lnTo>
                  <a:pt x="2904108" y="1511299"/>
                </a:lnTo>
                <a:lnTo>
                  <a:pt x="2928251" y="1511299"/>
                </a:lnTo>
                <a:lnTo>
                  <a:pt x="2923743" y="1498599"/>
                </a:lnTo>
                <a:close/>
              </a:path>
              <a:path w="5766434" h="1676400">
                <a:moveTo>
                  <a:pt x="656687" y="1499154"/>
                </a:moveTo>
                <a:lnTo>
                  <a:pt x="655499" y="1501124"/>
                </a:lnTo>
                <a:lnTo>
                  <a:pt x="655683" y="1505128"/>
                </a:lnTo>
                <a:lnTo>
                  <a:pt x="656687" y="1499154"/>
                </a:lnTo>
                <a:close/>
              </a:path>
              <a:path w="5766434" h="1676400">
                <a:moveTo>
                  <a:pt x="656780" y="1498599"/>
                </a:moveTo>
                <a:lnTo>
                  <a:pt x="655383" y="1498599"/>
                </a:lnTo>
                <a:lnTo>
                  <a:pt x="655499" y="1501124"/>
                </a:lnTo>
                <a:lnTo>
                  <a:pt x="656687" y="1499154"/>
                </a:lnTo>
                <a:lnTo>
                  <a:pt x="656780" y="1498599"/>
                </a:lnTo>
                <a:close/>
              </a:path>
              <a:path w="5766434" h="1676400">
                <a:moveTo>
                  <a:pt x="633171" y="1485899"/>
                </a:moveTo>
                <a:lnTo>
                  <a:pt x="581202" y="1485899"/>
                </a:lnTo>
                <a:lnTo>
                  <a:pt x="577532" y="1498599"/>
                </a:lnTo>
                <a:lnTo>
                  <a:pt x="633348" y="1498599"/>
                </a:lnTo>
                <a:lnTo>
                  <a:pt x="633171" y="1485899"/>
                </a:lnTo>
                <a:close/>
              </a:path>
              <a:path w="5766434" h="1676400">
                <a:moveTo>
                  <a:pt x="640029" y="1485899"/>
                </a:moveTo>
                <a:lnTo>
                  <a:pt x="637717" y="1485899"/>
                </a:lnTo>
                <a:lnTo>
                  <a:pt x="635457" y="1498599"/>
                </a:lnTo>
                <a:lnTo>
                  <a:pt x="647877" y="1498599"/>
                </a:lnTo>
                <a:lnTo>
                  <a:pt x="640029" y="1485899"/>
                </a:lnTo>
                <a:close/>
              </a:path>
              <a:path w="5766434" h="1676400">
                <a:moveTo>
                  <a:pt x="2892869" y="1485899"/>
                </a:moveTo>
                <a:lnTo>
                  <a:pt x="2852394" y="1485899"/>
                </a:lnTo>
                <a:lnTo>
                  <a:pt x="2842501" y="1498599"/>
                </a:lnTo>
                <a:lnTo>
                  <a:pt x="2887179" y="1498599"/>
                </a:lnTo>
                <a:lnTo>
                  <a:pt x="2892869" y="1485899"/>
                </a:lnTo>
                <a:close/>
              </a:path>
              <a:path w="5766434" h="1676400">
                <a:moveTo>
                  <a:pt x="2963392" y="1485899"/>
                </a:moveTo>
                <a:lnTo>
                  <a:pt x="2897581" y="1485899"/>
                </a:lnTo>
                <a:lnTo>
                  <a:pt x="2891980" y="1498599"/>
                </a:lnTo>
                <a:lnTo>
                  <a:pt x="2957982" y="1498599"/>
                </a:lnTo>
                <a:lnTo>
                  <a:pt x="2963392" y="1485899"/>
                </a:lnTo>
                <a:close/>
              </a:path>
              <a:path w="5766434" h="1676400">
                <a:moveTo>
                  <a:pt x="2994113" y="1485899"/>
                </a:moveTo>
                <a:lnTo>
                  <a:pt x="2963392" y="1485899"/>
                </a:lnTo>
                <a:lnTo>
                  <a:pt x="2965615" y="1498599"/>
                </a:lnTo>
                <a:lnTo>
                  <a:pt x="2985716" y="1498599"/>
                </a:lnTo>
                <a:lnTo>
                  <a:pt x="2994113" y="1485899"/>
                </a:lnTo>
                <a:close/>
              </a:path>
              <a:path w="5766434" h="1676400">
                <a:moveTo>
                  <a:pt x="555142" y="1473199"/>
                </a:moveTo>
                <a:lnTo>
                  <a:pt x="546252" y="1473199"/>
                </a:lnTo>
                <a:lnTo>
                  <a:pt x="549147" y="1485899"/>
                </a:lnTo>
                <a:lnTo>
                  <a:pt x="552005" y="1485899"/>
                </a:lnTo>
                <a:lnTo>
                  <a:pt x="555142" y="1473199"/>
                </a:lnTo>
                <a:close/>
              </a:path>
              <a:path w="5766434" h="1676400">
                <a:moveTo>
                  <a:pt x="596366" y="1473199"/>
                </a:moveTo>
                <a:lnTo>
                  <a:pt x="564438" y="1473199"/>
                </a:lnTo>
                <a:lnTo>
                  <a:pt x="559130" y="1485899"/>
                </a:lnTo>
                <a:lnTo>
                  <a:pt x="600036" y="1485899"/>
                </a:lnTo>
                <a:lnTo>
                  <a:pt x="596366" y="1473199"/>
                </a:lnTo>
                <a:close/>
              </a:path>
              <a:path w="5766434" h="1676400">
                <a:moveTo>
                  <a:pt x="611111" y="1473199"/>
                </a:moveTo>
                <a:lnTo>
                  <a:pt x="601738" y="1473199"/>
                </a:lnTo>
                <a:lnTo>
                  <a:pt x="600849" y="1485899"/>
                </a:lnTo>
                <a:lnTo>
                  <a:pt x="607440" y="1485899"/>
                </a:lnTo>
                <a:lnTo>
                  <a:pt x="609772" y="1479314"/>
                </a:lnTo>
                <a:lnTo>
                  <a:pt x="611111" y="1473199"/>
                </a:lnTo>
                <a:close/>
              </a:path>
              <a:path w="5766434" h="1676400">
                <a:moveTo>
                  <a:pt x="614883" y="1473199"/>
                </a:moveTo>
                <a:lnTo>
                  <a:pt x="611936" y="1473199"/>
                </a:lnTo>
                <a:lnTo>
                  <a:pt x="609772" y="1479314"/>
                </a:lnTo>
                <a:lnTo>
                  <a:pt x="608329" y="1485899"/>
                </a:lnTo>
                <a:lnTo>
                  <a:pt x="626579" y="1485899"/>
                </a:lnTo>
                <a:lnTo>
                  <a:pt x="614883" y="1473199"/>
                </a:lnTo>
                <a:close/>
              </a:path>
              <a:path w="5766434" h="1676400">
                <a:moveTo>
                  <a:pt x="2914103" y="1473199"/>
                </a:moveTo>
                <a:lnTo>
                  <a:pt x="2905175" y="1485899"/>
                </a:lnTo>
                <a:lnTo>
                  <a:pt x="2914180" y="1485899"/>
                </a:lnTo>
                <a:lnTo>
                  <a:pt x="2914103" y="1473199"/>
                </a:lnTo>
                <a:close/>
              </a:path>
              <a:path w="5766434" h="1676400">
                <a:moveTo>
                  <a:pt x="2941535" y="1473199"/>
                </a:moveTo>
                <a:lnTo>
                  <a:pt x="2923501" y="1473199"/>
                </a:lnTo>
                <a:lnTo>
                  <a:pt x="2925292" y="1485899"/>
                </a:lnTo>
                <a:lnTo>
                  <a:pt x="2941408" y="1485899"/>
                </a:lnTo>
                <a:lnTo>
                  <a:pt x="2941535" y="1473199"/>
                </a:lnTo>
                <a:close/>
              </a:path>
              <a:path w="5766434" h="1676400">
                <a:moveTo>
                  <a:pt x="3006216" y="1473199"/>
                </a:moveTo>
                <a:lnTo>
                  <a:pt x="2942513" y="1473199"/>
                </a:lnTo>
                <a:lnTo>
                  <a:pt x="2943986" y="1485899"/>
                </a:lnTo>
                <a:lnTo>
                  <a:pt x="3002292" y="1485899"/>
                </a:lnTo>
                <a:lnTo>
                  <a:pt x="3006216" y="1473199"/>
                </a:lnTo>
                <a:close/>
              </a:path>
              <a:path w="5766434" h="1676400">
                <a:moveTo>
                  <a:pt x="3031782" y="1473199"/>
                </a:moveTo>
                <a:lnTo>
                  <a:pt x="3006216" y="1473199"/>
                </a:lnTo>
                <a:lnTo>
                  <a:pt x="3013163" y="1485899"/>
                </a:lnTo>
                <a:lnTo>
                  <a:pt x="3026232" y="1485899"/>
                </a:lnTo>
                <a:lnTo>
                  <a:pt x="3031782" y="1473199"/>
                </a:lnTo>
                <a:close/>
              </a:path>
              <a:path w="5766434" h="1676400">
                <a:moveTo>
                  <a:pt x="3044217" y="1484991"/>
                </a:moveTo>
                <a:lnTo>
                  <a:pt x="3043542" y="1485899"/>
                </a:lnTo>
                <a:lnTo>
                  <a:pt x="3044177" y="1485899"/>
                </a:lnTo>
                <a:lnTo>
                  <a:pt x="3044217" y="1484991"/>
                </a:lnTo>
                <a:close/>
              </a:path>
              <a:path w="5766434" h="1676400">
                <a:moveTo>
                  <a:pt x="3052978" y="1473199"/>
                </a:moveTo>
                <a:lnTo>
                  <a:pt x="3044736" y="1473199"/>
                </a:lnTo>
                <a:lnTo>
                  <a:pt x="3044217" y="1484991"/>
                </a:lnTo>
                <a:lnTo>
                  <a:pt x="3052978" y="1473199"/>
                </a:lnTo>
                <a:close/>
              </a:path>
              <a:path w="5766434" h="1676400">
                <a:moveTo>
                  <a:pt x="611936" y="1473199"/>
                </a:moveTo>
                <a:lnTo>
                  <a:pt x="611111" y="1473199"/>
                </a:lnTo>
                <a:lnTo>
                  <a:pt x="609772" y="1479314"/>
                </a:lnTo>
                <a:lnTo>
                  <a:pt x="611936" y="1473199"/>
                </a:lnTo>
                <a:close/>
              </a:path>
              <a:path w="5766434" h="1676400">
                <a:moveTo>
                  <a:pt x="540804" y="1460499"/>
                </a:moveTo>
                <a:lnTo>
                  <a:pt x="524509" y="1460499"/>
                </a:lnTo>
                <a:lnTo>
                  <a:pt x="527443" y="1473199"/>
                </a:lnTo>
                <a:lnTo>
                  <a:pt x="537705" y="1473199"/>
                </a:lnTo>
                <a:lnTo>
                  <a:pt x="540804" y="1460499"/>
                </a:lnTo>
                <a:close/>
              </a:path>
              <a:path w="5766434" h="1676400">
                <a:moveTo>
                  <a:pt x="582726" y="1460499"/>
                </a:moveTo>
                <a:lnTo>
                  <a:pt x="541756" y="1460499"/>
                </a:lnTo>
                <a:lnTo>
                  <a:pt x="539762" y="1473199"/>
                </a:lnTo>
                <a:lnTo>
                  <a:pt x="582701" y="1473199"/>
                </a:lnTo>
                <a:lnTo>
                  <a:pt x="582726" y="1460499"/>
                </a:lnTo>
                <a:close/>
              </a:path>
              <a:path w="5766434" h="1676400">
                <a:moveTo>
                  <a:pt x="588835" y="1460499"/>
                </a:moveTo>
                <a:lnTo>
                  <a:pt x="586016" y="1460499"/>
                </a:lnTo>
                <a:lnTo>
                  <a:pt x="582701" y="1473199"/>
                </a:lnTo>
                <a:lnTo>
                  <a:pt x="591578" y="1473199"/>
                </a:lnTo>
                <a:lnTo>
                  <a:pt x="588835" y="1460499"/>
                </a:lnTo>
                <a:close/>
              </a:path>
              <a:path w="5766434" h="1676400">
                <a:moveTo>
                  <a:pt x="2977692" y="1460499"/>
                </a:moveTo>
                <a:lnTo>
                  <a:pt x="2972367" y="1460499"/>
                </a:lnTo>
                <a:lnTo>
                  <a:pt x="2962113" y="1473199"/>
                </a:lnTo>
                <a:lnTo>
                  <a:pt x="2979419" y="1473199"/>
                </a:lnTo>
                <a:lnTo>
                  <a:pt x="2977692" y="1460499"/>
                </a:lnTo>
                <a:close/>
              </a:path>
              <a:path w="5766434" h="1676400">
                <a:moveTo>
                  <a:pt x="2997123" y="1460499"/>
                </a:moveTo>
                <a:lnTo>
                  <a:pt x="2987268" y="1460499"/>
                </a:lnTo>
                <a:lnTo>
                  <a:pt x="2979419" y="1473199"/>
                </a:lnTo>
                <a:lnTo>
                  <a:pt x="2998609" y="1473199"/>
                </a:lnTo>
                <a:lnTo>
                  <a:pt x="2997123" y="1460499"/>
                </a:lnTo>
                <a:close/>
              </a:path>
              <a:path w="5766434" h="1676400">
                <a:moveTo>
                  <a:pt x="3050451" y="1460499"/>
                </a:moveTo>
                <a:lnTo>
                  <a:pt x="2998889" y="1460499"/>
                </a:lnTo>
                <a:lnTo>
                  <a:pt x="3011131" y="1473199"/>
                </a:lnTo>
                <a:lnTo>
                  <a:pt x="3053346" y="1473199"/>
                </a:lnTo>
                <a:lnTo>
                  <a:pt x="3053378" y="1466742"/>
                </a:lnTo>
                <a:lnTo>
                  <a:pt x="3050451" y="1460499"/>
                </a:lnTo>
                <a:close/>
              </a:path>
              <a:path w="5766434" h="1676400">
                <a:moveTo>
                  <a:pt x="3053378" y="1466742"/>
                </a:moveTo>
                <a:lnTo>
                  <a:pt x="3053346" y="1473199"/>
                </a:lnTo>
                <a:lnTo>
                  <a:pt x="3056407" y="1473199"/>
                </a:lnTo>
                <a:lnTo>
                  <a:pt x="3053378" y="1466742"/>
                </a:lnTo>
                <a:close/>
              </a:path>
              <a:path w="5766434" h="1676400">
                <a:moveTo>
                  <a:pt x="3073730" y="1460499"/>
                </a:moveTo>
                <a:lnTo>
                  <a:pt x="3053410" y="1460499"/>
                </a:lnTo>
                <a:lnTo>
                  <a:pt x="3053378" y="1466742"/>
                </a:lnTo>
                <a:lnTo>
                  <a:pt x="3056407" y="1473199"/>
                </a:lnTo>
                <a:lnTo>
                  <a:pt x="3065005" y="1473199"/>
                </a:lnTo>
                <a:lnTo>
                  <a:pt x="3073730" y="1460499"/>
                </a:lnTo>
                <a:close/>
              </a:path>
              <a:path w="5766434" h="1676400">
                <a:moveTo>
                  <a:pt x="3087344" y="1460499"/>
                </a:moveTo>
                <a:lnTo>
                  <a:pt x="3073730" y="1460499"/>
                </a:lnTo>
                <a:lnTo>
                  <a:pt x="3084182" y="1473199"/>
                </a:lnTo>
                <a:lnTo>
                  <a:pt x="3087344" y="1460499"/>
                </a:lnTo>
                <a:close/>
              </a:path>
              <a:path w="5766434" h="1676400">
                <a:moveTo>
                  <a:pt x="522223" y="1447799"/>
                </a:moveTo>
                <a:lnTo>
                  <a:pt x="508190" y="1447799"/>
                </a:lnTo>
                <a:lnTo>
                  <a:pt x="507060" y="1460499"/>
                </a:lnTo>
                <a:lnTo>
                  <a:pt x="516242" y="1460499"/>
                </a:lnTo>
                <a:lnTo>
                  <a:pt x="522223" y="1447799"/>
                </a:lnTo>
                <a:close/>
              </a:path>
              <a:path w="5766434" h="1676400">
                <a:moveTo>
                  <a:pt x="543928" y="1447799"/>
                </a:moveTo>
                <a:lnTo>
                  <a:pt x="522223" y="1447799"/>
                </a:lnTo>
                <a:lnTo>
                  <a:pt x="526872" y="1460499"/>
                </a:lnTo>
                <a:lnTo>
                  <a:pt x="542340" y="1460499"/>
                </a:lnTo>
                <a:lnTo>
                  <a:pt x="543928" y="1447799"/>
                </a:lnTo>
                <a:close/>
              </a:path>
              <a:path w="5766434" h="1676400">
                <a:moveTo>
                  <a:pt x="551510" y="1447799"/>
                </a:moveTo>
                <a:lnTo>
                  <a:pt x="543928" y="1447799"/>
                </a:lnTo>
                <a:lnTo>
                  <a:pt x="542340" y="1460499"/>
                </a:lnTo>
                <a:lnTo>
                  <a:pt x="543039" y="1460499"/>
                </a:lnTo>
                <a:lnTo>
                  <a:pt x="551510" y="1447799"/>
                </a:lnTo>
                <a:close/>
              </a:path>
              <a:path w="5766434" h="1676400">
                <a:moveTo>
                  <a:pt x="562470" y="1447799"/>
                </a:moveTo>
                <a:lnTo>
                  <a:pt x="551510" y="1447799"/>
                </a:lnTo>
                <a:lnTo>
                  <a:pt x="543039" y="1460499"/>
                </a:lnTo>
                <a:lnTo>
                  <a:pt x="563321" y="1460499"/>
                </a:lnTo>
                <a:lnTo>
                  <a:pt x="562470" y="1447799"/>
                </a:lnTo>
                <a:close/>
              </a:path>
              <a:path w="5766434" h="1676400">
                <a:moveTo>
                  <a:pt x="3021533" y="1447799"/>
                </a:moveTo>
                <a:lnTo>
                  <a:pt x="3004477" y="1460499"/>
                </a:lnTo>
                <a:lnTo>
                  <a:pt x="3029559" y="1460499"/>
                </a:lnTo>
                <a:lnTo>
                  <a:pt x="3021533" y="1447799"/>
                </a:lnTo>
                <a:close/>
              </a:path>
              <a:path w="5766434" h="1676400">
                <a:moveTo>
                  <a:pt x="3042221" y="1452120"/>
                </a:moveTo>
                <a:lnTo>
                  <a:pt x="3036951" y="1460499"/>
                </a:lnTo>
                <a:lnTo>
                  <a:pt x="3047885" y="1460499"/>
                </a:lnTo>
                <a:lnTo>
                  <a:pt x="3042221" y="1452120"/>
                </a:lnTo>
                <a:close/>
              </a:path>
              <a:path w="5766434" h="1676400">
                <a:moveTo>
                  <a:pt x="3047187" y="1447799"/>
                </a:moveTo>
                <a:lnTo>
                  <a:pt x="3044939" y="1447799"/>
                </a:lnTo>
                <a:lnTo>
                  <a:pt x="3042221" y="1452120"/>
                </a:lnTo>
                <a:lnTo>
                  <a:pt x="3047885" y="1460499"/>
                </a:lnTo>
                <a:lnTo>
                  <a:pt x="3049904" y="1460499"/>
                </a:lnTo>
                <a:lnTo>
                  <a:pt x="3047187" y="1447799"/>
                </a:lnTo>
                <a:close/>
              </a:path>
              <a:path w="5766434" h="1676400">
                <a:moveTo>
                  <a:pt x="3063836" y="1447799"/>
                </a:moveTo>
                <a:lnTo>
                  <a:pt x="3047187" y="1447799"/>
                </a:lnTo>
                <a:lnTo>
                  <a:pt x="3049904" y="1460499"/>
                </a:lnTo>
                <a:lnTo>
                  <a:pt x="3068142" y="1460499"/>
                </a:lnTo>
                <a:lnTo>
                  <a:pt x="3063836" y="1447799"/>
                </a:lnTo>
                <a:close/>
              </a:path>
              <a:path w="5766434" h="1676400">
                <a:moveTo>
                  <a:pt x="3119373" y="1447799"/>
                </a:moveTo>
                <a:lnTo>
                  <a:pt x="3075673" y="1447799"/>
                </a:lnTo>
                <a:lnTo>
                  <a:pt x="3073400" y="1460499"/>
                </a:lnTo>
                <a:lnTo>
                  <a:pt x="3115094" y="1460499"/>
                </a:lnTo>
                <a:lnTo>
                  <a:pt x="3119373" y="1447799"/>
                </a:lnTo>
                <a:close/>
              </a:path>
              <a:path w="5766434" h="1676400">
                <a:moveTo>
                  <a:pt x="3158007" y="1447799"/>
                </a:moveTo>
                <a:lnTo>
                  <a:pt x="3129038" y="1447799"/>
                </a:lnTo>
                <a:lnTo>
                  <a:pt x="3129152" y="1460499"/>
                </a:lnTo>
                <a:lnTo>
                  <a:pt x="3142145" y="1460499"/>
                </a:lnTo>
                <a:lnTo>
                  <a:pt x="3158007" y="1447799"/>
                </a:lnTo>
                <a:close/>
              </a:path>
              <a:path w="5766434" h="1676400">
                <a:moveTo>
                  <a:pt x="3044939" y="1447799"/>
                </a:moveTo>
                <a:lnTo>
                  <a:pt x="3039300" y="1447799"/>
                </a:lnTo>
                <a:lnTo>
                  <a:pt x="3042221" y="1452120"/>
                </a:lnTo>
                <a:lnTo>
                  <a:pt x="3044939" y="1447799"/>
                </a:lnTo>
                <a:close/>
              </a:path>
              <a:path w="5766434" h="1676400">
                <a:moveTo>
                  <a:pt x="492239" y="1435099"/>
                </a:moveTo>
                <a:lnTo>
                  <a:pt x="480872" y="1435099"/>
                </a:lnTo>
                <a:lnTo>
                  <a:pt x="489699" y="1447799"/>
                </a:lnTo>
                <a:lnTo>
                  <a:pt x="492239" y="1435099"/>
                </a:lnTo>
                <a:close/>
              </a:path>
              <a:path w="5766434" h="1676400">
                <a:moveTo>
                  <a:pt x="538873" y="1435099"/>
                </a:moveTo>
                <a:lnTo>
                  <a:pt x="493915" y="1435099"/>
                </a:lnTo>
                <a:lnTo>
                  <a:pt x="495896" y="1447799"/>
                </a:lnTo>
                <a:lnTo>
                  <a:pt x="537133" y="1447799"/>
                </a:lnTo>
                <a:lnTo>
                  <a:pt x="538873" y="1435099"/>
                </a:lnTo>
                <a:close/>
              </a:path>
              <a:path w="5766434" h="1676400">
                <a:moveTo>
                  <a:pt x="3189223" y="1435099"/>
                </a:moveTo>
                <a:lnTo>
                  <a:pt x="3078556" y="1435099"/>
                </a:lnTo>
                <a:lnTo>
                  <a:pt x="3076575" y="1447799"/>
                </a:lnTo>
                <a:lnTo>
                  <a:pt x="3192602" y="1447799"/>
                </a:lnTo>
                <a:lnTo>
                  <a:pt x="3189223" y="1435099"/>
                </a:lnTo>
                <a:close/>
              </a:path>
              <a:path w="5766434" h="1676400">
                <a:moveTo>
                  <a:pt x="473100" y="1422399"/>
                </a:moveTo>
                <a:lnTo>
                  <a:pt x="464261" y="1422399"/>
                </a:lnTo>
                <a:lnTo>
                  <a:pt x="463613" y="1435099"/>
                </a:lnTo>
                <a:lnTo>
                  <a:pt x="473646" y="1435099"/>
                </a:lnTo>
                <a:lnTo>
                  <a:pt x="473100" y="1422399"/>
                </a:lnTo>
                <a:close/>
              </a:path>
              <a:path w="5766434" h="1676400">
                <a:moveTo>
                  <a:pt x="506691" y="1422399"/>
                </a:moveTo>
                <a:lnTo>
                  <a:pt x="477392" y="1422399"/>
                </a:lnTo>
                <a:lnTo>
                  <a:pt x="473938" y="1435099"/>
                </a:lnTo>
                <a:lnTo>
                  <a:pt x="508546" y="1435099"/>
                </a:lnTo>
                <a:lnTo>
                  <a:pt x="506691" y="1422399"/>
                </a:lnTo>
                <a:close/>
              </a:path>
              <a:path w="5766434" h="1676400">
                <a:moveTo>
                  <a:pt x="516610" y="1422399"/>
                </a:moveTo>
                <a:lnTo>
                  <a:pt x="510120" y="1422399"/>
                </a:lnTo>
                <a:lnTo>
                  <a:pt x="508546" y="1435099"/>
                </a:lnTo>
                <a:lnTo>
                  <a:pt x="521347" y="1435099"/>
                </a:lnTo>
                <a:lnTo>
                  <a:pt x="516610" y="1422399"/>
                </a:lnTo>
                <a:close/>
              </a:path>
              <a:path w="5766434" h="1676400">
                <a:moveTo>
                  <a:pt x="3140405" y="1422399"/>
                </a:moveTo>
                <a:lnTo>
                  <a:pt x="3135884" y="1422399"/>
                </a:lnTo>
                <a:lnTo>
                  <a:pt x="3131692" y="1435099"/>
                </a:lnTo>
                <a:lnTo>
                  <a:pt x="3142907" y="1435099"/>
                </a:lnTo>
                <a:lnTo>
                  <a:pt x="3140405" y="1422399"/>
                </a:lnTo>
                <a:close/>
              </a:path>
              <a:path w="5766434" h="1676400">
                <a:moveTo>
                  <a:pt x="3237674" y="1422399"/>
                </a:moveTo>
                <a:lnTo>
                  <a:pt x="3161245" y="1422399"/>
                </a:lnTo>
                <a:lnTo>
                  <a:pt x="3162401" y="1435099"/>
                </a:lnTo>
                <a:lnTo>
                  <a:pt x="3236328" y="1435099"/>
                </a:lnTo>
                <a:lnTo>
                  <a:pt x="3237674" y="1422399"/>
                </a:lnTo>
                <a:close/>
              </a:path>
              <a:path w="5766434" h="1676400">
                <a:moveTo>
                  <a:pt x="3273729" y="1422399"/>
                </a:moveTo>
                <a:lnTo>
                  <a:pt x="3253651" y="1422399"/>
                </a:lnTo>
                <a:lnTo>
                  <a:pt x="3257346" y="1435099"/>
                </a:lnTo>
                <a:lnTo>
                  <a:pt x="3263696" y="1435099"/>
                </a:lnTo>
                <a:lnTo>
                  <a:pt x="3273729" y="1422399"/>
                </a:lnTo>
                <a:close/>
              </a:path>
              <a:path w="5766434" h="1676400">
                <a:moveTo>
                  <a:pt x="444614" y="1409699"/>
                </a:moveTo>
                <a:lnTo>
                  <a:pt x="439585" y="1409699"/>
                </a:lnTo>
                <a:lnTo>
                  <a:pt x="441350" y="1422399"/>
                </a:lnTo>
                <a:lnTo>
                  <a:pt x="444614" y="1409699"/>
                </a:lnTo>
                <a:close/>
              </a:path>
              <a:path w="5766434" h="1676400">
                <a:moveTo>
                  <a:pt x="453567" y="1409699"/>
                </a:moveTo>
                <a:lnTo>
                  <a:pt x="446303" y="1409699"/>
                </a:lnTo>
                <a:lnTo>
                  <a:pt x="449529" y="1422399"/>
                </a:lnTo>
                <a:lnTo>
                  <a:pt x="453567" y="1409699"/>
                </a:lnTo>
                <a:close/>
              </a:path>
              <a:path w="5766434" h="1676400">
                <a:moveTo>
                  <a:pt x="475957" y="1409699"/>
                </a:moveTo>
                <a:lnTo>
                  <a:pt x="464007" y="1409699"/>
                </a:lnTo>
                <a:lnTo>
                  <a:pt x="462051" y="1422399"/>
                </a:lnTo>
                <a:lnTo>
                  <a:pt x="480567" y="1422399"/>
                </a:lnTo>
                <a:lnTo>
                  <a:pt x="475957" y="1409699"/>
                </a:lnTo>
                <a:close/>
              </a:path>
              <a:path w="5766434" h="1676400">
                <a:moveTo>
                  <a:pt x="498068" y="1409699"/>
                </a:moveTo>
                <a:lnTo>
                  <a:pt x="485520" y="1409699"/>
                </a:lnTo>
                <a:lnTo>
                  <a:pt x="485254" y="1422399"/>
                </a:lnTo>
                <a:lnTo>
                  <a:pt x="500557" y="1422399"/>
                </a:lnTo>
                <a:lnTo>
                  <a:pt x="498068" y="1409699"/>
                </a:lnTo>
                <a:close/>
              </a:path>
              <a:path w="5766434" h="1676400">
                <a:moveTo>
                  <a:pt x="3193046" y="1409699"/>
                </a:moveTo>
                <a:lnTo>
                  <a:pt x="3176973" y="1409699"/>
                </a:lnTo>
                <a:lnTo>
                  <a:pt x="3169208" y="1422399"/>
                </a:lnTo>
                <a:lnTo>
                  <a:pt x="3193122" y="1422399"/>
                </a:lnTo>
                <a:lnTo>
                  <a:pt x="3193046" y="1409699"/>
                </a:lnTo>
                <a:close/>
              </a:path>
              <a:path w="5766434" h="1676400">
                <a:moveTo>
                  <a:pt x="3288055" y="1409699"/>
                </a:moveTo>
                <a:lnTo>
                  <a:pt x="3210585" y="1409699"/>
                </a:lnTo>
                <a:lnTo>
                  <a:pt x="3197885" y="1422399"/>
                </a:lnTo>
                <a:lnTo>
                  <a:pt x="3278492" y="1422399"/>
                </a:lnTo>
                <a:lnTo>
                  <a:pt x="3288055" y="1409699"/>
                </a:lnTo>
                <a:close/>
              </a:path>
              <a:path w="5766434" h="1676400">
                <a:moveTo>
                  <a:pt x="3309713" y="1394648"/>
                </a:moveTo>
                <a:lnTo>
                  <a:pt x="3309261" y="1396999"/>
                </a:lnTo>
                <a:lnTo>
                  <a:pt x="3308665" y="1409699"/>
                </a:lnTo>
                <a:lnTo>
                  <a:pt x="3297707" y="1409699"/>
                </a:lnTo>
                <a:lnTo>
                  <a:pt x="3295230" y="1422399"/>
                </a:lnTo>
                <a:lnTo>
                  <a:pt x="3304933" y="1422399"/>
                </a:lnTo>
                <a:lnTo>
                  <a:pt x="3312058" y="1409699"/>
                </a:lnTo>
                <a:lnTo>
                  <a:pt x="3310369" y="1396999"/>
                </a:lnTo>
                <a:lnTo>
                  <a:pt x="3309713" y="1394648"/>
                </a:lnTo>
                <a:close/>
              </a:path>
              <a:path w="5766434" h="1676400">
                <a:moveTo>
                  <a:pt x="448012" y="1384299"/>
                </a:moveTo>
                <a:lnTo>
                  <a:pt x="414756" y="1384299"/>
                </a:lnTo>
                <a:lnTo>
                  <a:pt x="414019" y="1396999"/>
                </a:lnTo>
                <a:lnTo>
                  <a:pt x="429158" y="1396999"/>
                </a:lnTo>
                <a:lnTo>
                  <a:pt x="430326" y="1409699"/>
                </a:lnTo>
                <a:lnTo>
                  <a:pt x="435767" y="1409699"/>
                </a:lnTo>
                <a:lnTo>
                  <a:pt x="441013" y="1396999"/>
                </a:lnTo>
                <a:lnTo>
                  <a:pt x="448012" y="1384299"/>
                </a:lnTo>
                <a:close/>
              </a:path>
              <a:path w="5766434" h="1676400">
                <a:moveTo>
                  <a:pt x="450316" y="1384299"/>
                </a:moveTo>
                <a:lnTo>
                  <a:pt x="448012" y="1384299"/>
                </a:lnTo>
                <a:lnTo>
                  <a:pt x="441013" y="1396999"/>
                </a:lnTo>
                <a:lnTo>
                  <a:pt x="435767" y="1409699"/>
                </a:lnTo>
                <a:lnTo>
                  <a:pt x="444017" y="1396999"/>
                </a:lnTo>
                <a:lnTo>
                  <a:pt x="450316" y="1384299"/>
                </a:lnTo>
                <a:close/>
              </a:path>
              <a:path w="5766434" h="1676400">
                <a:moveTo>
                  <a:pt x="466851" y="1384299"/>
                </a:moveTo>
                <a:lnTo>
                  <a:pt x="450316" y="1384299"/>
                </a:lnTo>
                <a:lnTo>
                  <a:pt x="444017" y="1396999"/>
                </a:lnTo>
                <a:lnTo>
                  <a:pt x="435838" y="1409699"/>
                </a:lnTo>
                <a:lnTo>
                  <a:pt x="478332" y="1409699"/>
                </a:lnTo>
                <a:lnTo>
                  <a:pt x="479793" y="1396999"/>
                </a:lnTo>
                <a:lnTo>
                  <a:pt x="461289" y="1396999"/>
                </a:lnTo>
                <a:lnTo>
                  <a:pt x="466851" y="1384299"/>
                </a:lnTo>
                <a:close/>
              </a:path>
              <a:path w="5766434" h="1676400">
                <a:moveTo>
                  <a:pt x="3224212" y="1396999"/>
                </a:moveTo>
                <a:lnTo>
                  <a:pt x="3217227" y="1409699"/>
                </a:lnTo>
                <a:lnTo>
                  <a:pt x="3224834" y="1409699"/>
                </a:lnTo>
                <a:lnTo>
                  <a:pt x="3224212" y="1396999"/>
                </a:lnTo>
                <a:close/>
              </a:path>
              <a:path w="5766434" h="1676400">
                <a:moveTo>
                  <a:pt x="3306825" y="1384299"/>
                </a:moveTo>
                <a:lnTo>
                  <a:pt x="3286887" y="1384299"/>
                </a:lnTo>
                <a:lnTo>
                  <a:pt x="3273577" y="1396999"/>
                </a:lnTo>
                <a:lnTo>
                  <a:pt x="3247440" y="1396999"/>
                </a:lnTo>
                <a:lnTo>
                  <a:pt x="3252990" y="1409699"/>
                </a:lnTo>
                <a:lnTo>
                  <a:pt x="3308665" y="1409699"/>
                </a:lnTo>
                <a:lnTo>
                  <a:pt x="3309261" y="1396999"/>
                </a:lnTo>
                <a:lnTo>
                  <a:pt x="3309713" y="1394648"/>
                </a:lnTo>
                <a:lnTo>
                  <a:pt x="3306825" y="1384299"/>
                </a:lnTo>
                <a:close/>
              </a:path>
              <a:path w="5766434" h="1676400">
                <a:moveTo>
                  <a:pt x="3375266" y="1384299"/>
                </a:moveTo>
                <a:lnTo>
                  <a:pt x="3311702" y="1384299"/>
                </a:lnTo>
                <a:lnTo>
                  <a:pt x="3309713" y="1394648"/>
                </a:lnTo>
                <a:lnTo>
                  <a:pt x="3310369" y="1396999"/>
                </a:lnTo>
                <a:lnTo>
                  <a:pt x="3312058" y="1409699"/>
                </a:lnTo>
                <a:lnTo>
                  <a:pt x="3332391" y="1409699"/>
                </a:lnTo>
                <a:lnTo>
                  <a:pt x="3336632" y="1396999"/>
                </a:lnTo>
                <a:lnTo>
                  <a:pt x="3363480" y="1396999"/>
                </a:lnTo>
                <a:lnTo>
                  <a:pt x="3375266" y="1384299"/>
                </a:lnTo>
                <a:close/>
              </a:path>
              <a:path w="5766434" h="1676400">
                <a:moveTo>
                  <a:pt x="3357613" y="1396999"/>
                </a:moveTo>
                <a:lnTo>
                  <a:pt x="3340798" y="1396999"/>
                </a:lnTo>
                <a:lnTo>
                  <a:pt x="3341941" y="1409699"/>
                </a:lnTo>
                <a:lnTo>
                  <a:pt x="3357575" y="1409699"/>
                </a:lnTo>
                <a:lnTo>
                  <a:pt x="3357613" y="1396999"/>
                </a:lnTo>
                <a:close/>
              </a:path>
              <a:path w="5766434" h="1676400">
                <a:moveTo>
                  <a:pt x="3405759" y="1384299"/>
                </a:moveTo>
                <a:lnTo>
                  <a:pt x="3375266" y="1384299"/>
                </a:lnTo>
                <a:lnTo>
                  <a:pt x="3382187" y="1396999"/>
                </a:lnTo>
                <a:lnTo>
                  <a:pt x="3398037" y="1396999"/>
                </a:lnTo>
                <a:lnTo>
                  <a:pt x="3405759" y="1384299"/>
                </a:lnTo>
                <a:close/>
              </a:path>
              <a:path w="5766434" h="1676400">
                <a:moveTo>
                  <a:pt x="439331" y="1371599"/>
                </a:moveTo>
                <a:lnTo>
                  <a:pt x="404456" y="1371599"/>
                </a:lnTo>
                <a:lnTo>
                  <a:pt x="405422" y="1384299"/>
                </a:lnTo>
                <a:lnTo>
                  <a:pt x="433108" y="1384299"/>
                </a:lnTo>
                <a:lnTo>
                  <a:pt x="439331" y="1371599"/>
                </a:lnTo>
                <a:close/>
              </a:path>
              <a:path w="5766434" h="1676400">
                <a:moveTo>
                  <a:pt x="442417" y="1371599"/>
                </a:moveTo>
                <a:lnTo>
                  <a:pt x="435444" y="1384299"/>
                </a:lnTo>
                <a:lnTo>
                  <a:pt x="449973" y="1384299"/>
                </a:lnTo>
                <a:lnTo>
                  <a:pt x="442417" y="1371599"/>
                </a:lnTo>
                <a:close/>
              </a:path>
              <a:path w="5766434" h="1676400">
                <a:moveTo>
                  <a:pt x="3342373" y="1371599"/>
                </a:moveTo>
                <a:lnTo>
                  <a:pt x="3333749" y="1371599"/>
                </a:lnTo>
                <a:lnTo>
                  <a:pt x="3325202" y="1384299"/>
                </a:lnTo>
                <a:lnTo>
                  <a:pt x="3341369" y="1384299"/>
                </a:lnTo>
                <a:lnTo>
                  <a:pt x="3342373" y="1371599"/>
                </a:lnTo>
                <a:close/>
              </a:path>
              <a:path w="5766434" h="1676400">
                <a:moveTo>
                  <a:pt x="3460394" y="1371599"/>
                </a:moveTo>
                <a:lnTo>
                  <a:pt x="3352304" y="1371599"/>
                </a:lnTo>
                <a:lnTo>
                  <a:pt x="3349739" y="1384299"/>
                </a:lnTo>
                <a:lnTo>
                  <a:pt x="3442535" y="1384299"/>
                </a:lnTo>
                <a:lnTo>
                  <a:pt x="3460394" y="1371599"/>
                </a:lnTo>
                <a:close/>
              </a:path>
              <a:path w="5766434" h="1676400">
                <a:moveTo>
                  <a:pt x="385267" y="1358899"/>
                </a:moveTo>
                <a:lnTo>
                  <a:pt x="372960" y="1358899"/>
                </a:lnTo>
                <a:lnTo>
                  <a:pt x="379691" y="1371599"/>
                </a:lnTo>
                <a:lnTo>
                  <a:pt x="385267" y="1358899"/>
                </a:lnTo>
                <a:close/>
              </a:path>
              <a:path w="5766434" h="1676400">
                <a:moveTo>
                  <a:pt x="424243" y="1358899"/>
                </a:moveTo>
                <a:lnTo>
                  <a:pt x="385267" y="1358899"/>
                </a:lnTo>
                <a:lnTo>
                  <a:pt x="382079" y="1371599"/>
                </a:lnTo>
                <a:lnTo>
                  <a:pt x="421258" y="1371599"/>
                </a:lnTo>
                <a:lnTo>
                  <a:pt x="424243" y="1358899"/>
                </a:lnTo>
                <a:close/>
              </a:path>
              <a:path w="5766434" h="1676400">
                <a:moveTo>
                  <a:pt x="3496640" y="1358899"/>
                </a:moveTo>
                <a:lnTo>
                  <a:pt x="3395538" y="1358899"/>
                </a:lnTo>
                <a:lnTo>
                  <a:pt x="3392647" y="1371599"/>
                </a:lnTo>
                <a:lnTo>
                  <a:pt x="3491598" y="1371599"/>
                </a:lnTo>
                <a:lnTo>
                  <a:pt x="3496640" y="1358899"/>
                </a:lnTo>
                <a:close/>
              </a:path>
              <a:path w="5766434" h="1676400">
                <a:moveTo>
                  <a:pt x="3524097" y="1358899"/>
                </a:moveTo>
                <a:lnTo>
                  <a:pt x="3498316" y="1358899"/>
                </a:lnTo>
                <a:lnTo>
                  <a:pt x="3508794" y="1371599"/>
                </a:lnTo>
                <a:lnTo>
                  <a:pt x="3524097" y="1358899"/>
                </a:lnTo>
                <a:close/>
              </a:path>
              <a:path w="5766434" h="1676400">
                <a:moveTo>
                  <a:pt x="367118" y="1346199"/>
                </a:moveTo>
                <a:lnTo>
                  <a:pt x="361314" y="1346199"/>
                </a:lnTo>
                <a:lnTo>
                  <a:pt x="362838" y="1358899"/>
                </a:lnTo>
                <a:lnTo>
                  <a:pt x="367118" y="1346199"/>
                </a:lnTo>
                <a:close/>
              </a:path>
              <a:path w="5766434" h="1676400">
                <a:moveTo>
                  <a:pt x="391172" y="1346199"/>
                </a:moveTo>
                <a:lnTo>
                  <a:pt x="375399" y="1346199"/>
                </a:lnTo>
                <a:lnTo>
                  <a:pt x="370687" y="1358899"/>
                </a:lnTo>
                <a:lnTo>
                  <a:pt x="388099" y="1358899"/>
                </a:lnTo>
                <a:lnTo>
                  <a:pt x="391172" y="1346199"/>
                </a:lnTo>
                <a:close/>
              </a:path>
              <a:path w="5766434" h="1676400">
                <a:moveTo>
                  <a:pt x="412940" y="1346199"/>
                </a:moveTo>
                <a:lnTo>
                  <a:pt x="395643" y="1346199"/>
                </a:lnTo>
                <a:lnTo>
                  <a:pt x="392595" y="1358899"/>
                </a:lnTo>
                <a:lnTo>
                  <a:pt x="412330" y="1358899"/>
                </a:lnTo>
                <a:lnTo>
                  <a:pt x="412940" y="1346199"/>
                </a:lnTo>
                <a:close/>
              </a:path>
              <a:path w="5766434" h="1676400">
                <a:moveTo>
                  <a:pt x="3441788" y="1346199"/>
                </a:moveTo>
                <a:lnTo>
                  <a:pt x="3435921" y="1358899"/>
                </a:lnTo>
                <a:lnTo>
                  <a:pt x="3441788" y="1346199"/>
                </a:lnTo>
                <a:close/>
              </a:path>
              <a:path w="5766434" h="1676400">
                <a:moveTo>
                  <a:pt x="3530790" y="1346199"/>
                </a:moveTo>
                <a:lnTo>
                  <a:pt x="3450104" y="1346199"/>
                </a:lnTo>
                <a:lnTo>
                  <a:pt x="3448700" y="1358899"/>
                </a:lnTo>
                <a:lnTo>
                  <a:pt x="3531184" y="1358899"/>
                </a:lnTo>
                <a:lnTo>
                  <a:pt x="3530790" y="1346199"/>
                </a:lnTo>
                <a:close/>
              </a:path>
              <a:path w="5766434" h="1676400">
                <a:moveTo>
                  <a:pt x="3561727" y="1346199"/>
                </a:moveTo>
                <a:lnTo>
                  <a:pt x="3542969" y="1346199"/>
                </a:lnTo>
                <a:lnTo>
                  <a:pt x="3554133" y="1358899"/>
                </a:lnTo>
                <a:lnTo>
                  <a:pt x="3561727" y="1346199"/>
                </a:lnTo>
                <a:close/>
              </a:path>
              <a:path w="5766434" h="1676400">
                <a:moveTo>
                  <a:pt x="347154" y="1333499"/>
                </a:moveTo>
                <a:lnTo>
                  <a:pt x="343865" y="1333499"/>
                </a:lnTo>
                <a:lnTo>
                  <a:pt x="342849" y="1346199"/>
                </a:lnTo>
                <a:lnTo>
                  <a:pt x="347154" y="1333499"/>
                </a:lnTo>
                <a:close/>
              </a:path>
              <a:path w="5766434" h="1676400">
                <a:moveTo>
                  <a:pt x="361188" y="1333499"/>
                </a:moveTo>
                <a:lnTo>
                  <a:pt x="354317" y="1333499"/>
                </a:lnTo>
                <a:lnTo>
                  <a:pt x="355587" y="1346199"/>
                </a:lnTo>
                <a:lnTo>
                  <a:pt x="361188" y="1333499"/>
                </a:lnTo>
                <a:close/>
              </a:path>
              <a:path w="5766434" h="1676400">
                <a:moveTo>
                  <a:pt x="392556" y="1333499"/>
                </a:moveTo>
                <a:lnTo>
                  <a:pt x="361188" y="1333499"/>
                </a:lnTo>
                <a:lnTo>
                  <a:pt x="359968" y="1346199"/>
                </a:lnTo>
                <a:lnTo>
                  <a:pt x="393433" y="1346199"/>
                </a:lnTo>
                <a:lnTo>
                  <a:pt x="392556" y="1333499"/>
                </a:lnTo>
                <a:close/>
              </a:path>
              <a:path w="5766434" h="1676400">
                <a:moveTo>
                  <a:pt x="3502494" y="1333499"/>
                </a:moveTo>
                <a:lnTo>
                  <a:pt x="3485184" y="1346199"/>
                </a:lnTo>
                <a:lnTo>
                  <a:pt x="3500742" y="1346199"/>
                </a:lnTo>
                <a:lnTo>
                  <a:pt x="3502494" y="1333499"/>
                </a:lnTo>
                <a:close/>
              </a:path>
              <a:path w="5766434" h="1676400">
                <a:moveTo>
                  <a:pt x="3580663" y="1333499"/>
                </a:moveTo>
                <a:lnTo>
                  <a:pt x="3508489" y="1333499"/>
                </a:lnTo>
                <a:lnTo>
                  <a:pt x="3500742" y="1346199"/>
                </a:lnTo>
                <a:lnTo>
                  <a:pt x="3580904" y="1346199"/>
                </a:lnTo>
                <a:lnTo>
                  <a:pt x="3580663" y="1333499"/>
                </a:lnTo>
                <a:close/>
              </a:path>
              <a:path w="5766434" h="1676400">
                <a:moveTo>
                  <a:pt x="3581260" y="1333499"/>
                </a:moveTo>
                <a:lnTo>
                  <a:pt x="3580663" y="1333499"/>
                </a:lnTo>
                <a:lnTo>
                  <a:pt x="3580904" y="1346199"/>
                </a:lnTo>
                <a:lnTo>
                  <a:pt x="3586645" y="1346199"/>
                </a:lnTo>
                <a:lnTo>
                  <a:pt x="3581260" y="1333499"/>
                </a:lnTo>
                <a:close/>
              </a:path>
              <a:path w="5766434" h="1676400">
                <a:moveTo>
                  <a:pt x="3602799" y="1333499"/>
                </a:moveTo>
                <a:lnTo>
                  <a:pt x="3581260" y="1333499"/>
                </a:lnTo>
                <a:lnTo>
                  <a:pt x="3586645" y="1346199"/>
                </a:lnTo>
                <a:lnTo>
                  <a:pt x="3593465" y="1346199"/>
                </a:lnTo>
                <a:lnTo>
                  <a:pt x="3602799" y="1333499"/>
                </a:lnTo>
                <a:close/>
              </a:path>
              <a:path w="5766434" h="1676400">
                <a:moveTo>
                  <a:pt x="353085" y="1320799"/>
                </a:moveTo>
                <a:lnTo>
                  <a:pt x="339242" y="1320799"/>
                </a:lnTo>
                <a:lnTo>
                  <a:pt x="334238" y="1333499"/>
                </a:lnTo>
                <a:lnTo>
                  <a:pt x="349046" y="1333499"/>
                </a:lnTo>
                <a:lnTo>
                  <a:pt x="350798" y="1330250"/>
                </a:lnTo>
                <a:lnTo>
                  <a:pt x="353085" y="1320799"/>
                </a:lnTo>
                <a:close/>
              </a:path>
              <a:path w="5766434" h="1676400">
                <a:moveTo>
                  <a:pt x="350798" y="1330250"/>
                </a:moveTo>
                <a:lnTo>
                  <a:pt x="349046" y="1333499"/>
                </a:lnTo>
                <a:lnTo>
                  <a:pt x="350011" y="1333499"/>
                </a:lnTo>
                <a:lnTo>
                  <a:pt x="350798" y="1330250"/>
                </a:lnTo>
                <a:close/>
              </a:path>
              <a:path w="5766434" h="1676400">
                <a:moveTo>
                  <a:pt x="364921" y="1320799"/>
                </a:moveTo>
                <a:lnTo>
                  <a:pt x="355892" y="1320799"/>
                </a:lnTo>
                <a:lnTo>
                  <a:pt x="350798" y="1330250"/>
                </a:lnTo>
                <a:lnTo>
                  <a:pt x="350011" y="1333499"/>
                </a:lnTo>
                <a:lnTo>
                  <a:pt x="359206" y="1333499"/>
                </a:lnTo>
                <a:lnTo>
                  <a:pt x="364921" y="1320799"/>
                </a:lnTo>
                <a:close/>
              </a:path>
              <a:path w="5766434" h="1676400">
                <a:moveTo>
                  <a:pt x="376351" y="1320799"/>
                </a:moveTo>
                <a:lnTo>
                  <a:pt x="374637" y="1320799"/>
                </a:lnTo>
                <a:lnTo>
                  <a:pt x="367195" y="1333499"/>
                </a:lnTo>
                <a:lnTo>
                  <a:pt x="376224" y="1333499"/>
                </a:lnTo>
                <a:lnTo>
                  <a:pt x="376351" y="1320799"/>
                </a:lnTo>
                <a:close/>
              </a:path>
              <a:path w="5766434" h="1676400">
                <a:moveTo>
                  <a:pt x="3547516" y="1320799"/>
                </a:moveTo>
                <a:lnTo>
                  <a:pt x="3530091" y="1320799"/>
                </a:lnTo>
                <a:lnTo>
                  <a:pt x="3515029" y="1333499"/>
                </a:lnTo>
                <a:lnTo>
                  <a:pt x="3545128" y="1333499"/>
                </a:lnTo>
                <a:lnTo>
                  <a:pt x="3547516" y="1320799"/>
                </a:lnTo>
                <a:close/>
              </a:path>
              <a:path w="5766434" h="1676400">
                <a:moveTo>
                  <a:pt x="3577247" y="1320799"/>
                </a:moveTo>
                <a:lnTo>
                  <a:pt x="3560597" y="1320799"/>
                </a:lnTo>
                <a:lnTo>
                  <a:pt x="3558578" y="1333499"/>
                </a:lnTo>
                <a:lnTo>
                  <a:pt x="3580053" y="1333499"/>
                </a:lnTo>
                <a:lnTo>
                  <a:pt x="3577247" y="1320799"/>
                </a:lnTo>
                <a:close/>
              </a:path>
              <a:path w="5766434" h="1676400">
                <a:moveTo>
                  <a:pt x="3617467" y="1320799"/>
                </a:moveTo>
                <a:lnTo>
                  <a:pt x="3577539" y="1320799"/>
                </a:lnTo>
                <a:lnTo>
                  <a:pt x="3580536" y="1333499"/>
                </a:lnTo>
                <a:lnTo>
                  <a:pt x="3614178" y="1333499"/>
                </a:lnTo>
                <a:lnTo>
                  <a:pt x="3617467" y="1320799"/>
                </a:lnTo>
                <a:close/>
              </a:path>
              <a:path w="5766434" h="1676400">
                <a:moveTo>
                  <a:pt x="3647605" y="1320799"/>
                </a:moveTo>
                <a:lnTo>
                  <a:pt x="3617467" y="1320799"/>
                </a:lnTo>
                <a:lnTo>
                  <a:pt x="3624999" y="1333499"/>
                </a:lnTo>
                <a:lnTo>
                  <a:pt x="3643198" y="1333499"/>
                </a:lnTo>
                <a:lnTo>
                  <a:pt x="3647605" y="1320799"/>
                </a:lnTo>
                <a:close/>
              </a:path>
              <a:path w="5766434" h="1676400">
                <a:moveTo>
                  <a:pt x="359295" y="1308099"/>
                </a:moveTo>
                <a:lnTo>
                  <a:pt x="323595" y="1308099"/>
                </a:lnTo>
                <a:lnTo>
                  <a:pt x="320306" y="1320799"/>
                </a:lnTo>
                <a:lnTo>
                  <a:pt x="357974" y="1320799"/>
                </a:lnTo>
                <a:lnTo>
                  <a:pt x="359836" y="1309451"/>
                </a:lnTo>
                <a:lnTo>
                  <a:pt x="359295" y="1308099"/>
                </a:lnTo>
                <a:close/>
              </a:path>
              <a:path w="5766434" h="1676400">
                <a:moveTo>
                  <a:pt x="359836" y="1309451"/>
                </a:moveTo>
                <a:lnTo>
                  <a:pt x="357974" y="1320799"/>
                </a:lnTo>
                <a:lnTo>
                  <a:pt x="364375" y="1320799"/>
                </a:lnTo>
                <a:lnTo>
                  <a:pt x="359836" y="1309451"/>
                </a:lnTo>
                <a:close/>
              </a:path>
              <a:path w="5766434" h="1676400">
                <a:moveTo>
                  <a:pt x="360057" y="1308099"/>
                </a:moveTo>
                <a:lnTo>
                  <a:pt x="359836" y="1309451"/>
                </a:lnTo>
                <a:lnTo>
                  <a:pt x="364375" y="1320799"/>
                </a:lnTo>
                <a:lnTo>
                  <a:pt x="368833" y="1320799"/>
                </a:lnTo>
                <a:lnTo>
                  <a:pt x="360057" y="1308099"/>
                </a:lnTo>
                <a:close/>
              </a:path>
              <a:path w="5766434" h="1676400">
                <a:moveTo>
                  <a:pt x="3590531" y="1308099"/>
                </a:moveTo>
                <a:lnTo>
                  <a:pt x="3587419" y="1308099"/>
                </a:lnTo>
                <a:lnTo>
                  <a:pt x="3576269" y="1320799"/>
                </a:lnTo>
                <a:lnTo>
                  <a:pt x="3591687" y="1320799"/>
                </a:lnTo>
                <a:lnTo>
                  <a:pt x="3590531" y="1308099"/>
                </a:lnTo>
                <a:close/>
              </a:path>
              <a:path w="5766434" h="1676400">
                <a:moveTo>
                  <a:pt x="3652570" y="1308099"/>
                </a:moveTo>
                <a:lnTo>
                  <a:pt x="3607498" y="1308099"/>
                </a:lnTo>
                <a:lnTo>
                  <a:pt x="3605529" y="1320799"/>
                </a:lnTo>
                <a:lnTo>
                  <a:pt x="3652126" y="1320799"/>
                </a:lnTo>
                <a:lnTo>
                  <a:pt x="3652570" y="1308099"/>
                </a:lnTo>
                <a:close/>
              </a:path>
              <a:path w="5766434" h="1676400">
                <a:moveTo>
                  <a:pt x="3694087" y="1308099"/>
                </a:moveTo>
                <a:lnTo>
                  <a:pt x="3662603" y="1308099"/>
                </a:lnTo>
                <a:lnTo>
                  <a:pt x="3662845" y="1320799"/>
                </a:lnTo>
                <a:lnTo>
                  <a:pt x="3676967" y="1320799"/>
                </a:lnTo>
                <a:lnTo>
                  <a:pt x="3694087" y="1308099"/>
                </a:lnTo>
                <a:close/>
              </a:path>
              <a:path w="5766434" h="1676400">
                <a:moveTo>
                  <a:pt x="350862" y="1295399"/>
                </a:moveTo>
                <a:lnTo>
                  <a:pt x="313181" y="1295399"/>
                </a:lnTo>
                <a:lnTo>
                  <a:pt x="310718" y="1308099"/>
                </a:lnTo>
                <a:lnTo>
                  <a:pt x="352564" y="1308099"/>
                </a:lnTo>
                <a:lnTo>
                  <a:pt x="350862" y="1295399"/>
                </a:lnTo>
                <a:close/>
              </a:path>
              <a:path w="5766434" h="1676400">
                <a:moveTo>
                  <a:pt x="3727703" y="1295399"/>
                </a:moveTo>
                <a:lnTo>
                  <a:pt x="3640340" y="1295399"/>
                </a:lnTo>
                <a:lnTo>
                  <a:pt x="3634092" y="1308099"/>
                </a:lnTo>
                <a:lnTo>
                  <a:pt x="3731501" y="1308099"/>
                </a:lnTo>
                <a:lnTo>
                  <a:pt x="3727703" y="1295399"/>
                </a:lnTo>
                <a:close/>
              </a:path>
              <a:path w="5766434" h="1676400">
                <a:moveTo>
                  <a:pt x="327621" y="1282699"/>
                </a:moveTo>
                <a:lnTo>
                  <a:pt x="294449" y="1282699"/>
                </a:lnTo>
                <a:lnTo>
                  <a:pt x="294957" y="1295399"/>
                </a:lnTo>
                <a:lnTo>
                  <a:pt x="328269" y="1295399"/>
                </a:lnTo>
                <a:lnTo>
                  <a:pt x="327621" y="1282699"/>
                </a:lnTo>
                <a:close/>
              </a:path>
              <a:path w="5766434" h="1676400">
                <a:moveTo>
                  <a:pt x="332016" y="1282699"/>
                </a:moveTo>
                <a:lnTo>
                  <a:pt x="330580" y="1282699"/>
                </a:lnTo>
                <a:lnTo>
                  <a:pt x="328269" y="1295399"/>
                </a:lnTo>
                <a:lnTo>
                  <a:pt x="333463" y="1295399"/>
                </a:lnTo>
                <a:lnTo>
                  <a:pt x="332016" y="1282699"/>
                </a:lnTo>
                <a:close/>
              </a:path>
              <a:path w="5766434" h="1676400">
                <a:moveTo>
                  <a:pt x="3744810" y="1282699"/>
                </a:moveTo>
                <a:lnTo>
                  <a:pt x="3695992" y="1282699"/>
                </a:lnTo>
                <a:lnTo>
                  <a:pt x="3697185" y="1295399"/>
                </a:lnTo>
                <a:lnTo>
                  <a:pt x="3744391" y="1295399"/>
                </a:lnTo>
                <a:lnTo>
                  <a:pt x="3744810" y="1282699"/>
                </a:lnTo>
                <a:close/>
              </a:path>
              <a:path w="5766434" h="1676400">
                <a:moveTo>
                  <a:pt x="3778758" y="1282699"/>
                </a:moveTo>
                <a:lnTo>
                  <a:pt x="3762552" y="1282699"/>
                </a:lnTo>
                <a:lnTo>
                  <a:pt x="3774033" y="1295399"/>
                </a:lnTo>
                <a:lnTo>
                  <a:pt x="3778758" y="1282699"/>
                </a:lnTo>
                <a:close/>
              </a:path>
              <a:path w="5766434" h="1676400">
                <a:moveTo>
                  <a:pt x="304711" y="1269999"/>
                </a:moveTo>
                <a:lnTo>
                  <a:pt x="285940" y="1269999"/>
                </a:lnTo>
                <a:lnTo>
                  <a:pt x="286677" y="1282699"/>
                </a:lnTo>
                <a:lnTo>
                  <a:pt x="308546" y="1282699"/>
                </a:lnTo>
                <a:lnTo>
                  <a:pt x="304711" y="1269999"/>
                </a:lnTo>
                <a:close/>
              </a:path>
              <a:path w="5766434" h="1676400">
                <a:moveTo>
                  <a:pt x="321741" y="1269999"/>
                </a:moveTo>
                <a:lnTo>
                  <a:pt x="310108" y="1269999"/>
                </a:lnTo>
                <a:lnTo>
                  <a:pt x="308546" y="1282699"/>
                </a:lnTo>
                <a:lnTo>
                  <a:pt x="323850" y="1282699"/>
                </a:lnTo>
                <a:lnTo>
                  <a:pt x="321741" y="1269999"/>
                </a:lnTo>
                <a:close/>
              </a:path>
              <a:path w="5766434" h="1676400">
                <a:moveTo>
                  <a:pt x="3788054" y="1269999"/>
                </a:moveTo>
                <a:lnTo>
                  <a:pt x="3714019" y="1269999"/>
                </a:lnTo>
                <a:lnTo>
                  <a:pt x="3705647" y="1282699"/>
                </a:lnTo>
                <a:lnTo>
                  <a:pt x="3784168" y="1282699"/>
                </a:lnTo>
                <a:lnTo>
                  <a:pt x="3788054" y="1269999"/>
                </a:lnTo>
                <a:close/>
              </a:path>
              <a:path w="5766434" h="1676400">
                <a:moveTo>
                  <a:pt x="3834460" y="1257299"/>
                </a:moveTo>
                <a:lnTo>
                  <a:pt x="3796385" y="1257299"/>
                </a:lnTo>
                <a:lnTo>
                  <a:pt x="3789654" y="1269999"/>
                </a:lnTo>
                <a:lnTo>
                  <a:pt x="3788054" y="1269999"/>
                </a:lnTo>
                <a:lnTo>
                  <a:pt x="3788308" y="1282699"/>
                </a:lnTo>
                <a:lnTo>
                  <a:pt x="3819207" y="1282699"/>
                </a:lnTo>
                <a:lnTo>
                  <a:pt x="3824287" y="1269999"/>
                </a:lnTo>
                <a:lnTo>
                  <a:pt x="3834460" y="1257299"/>
                </a:lnTo>
                <a:close/>
              </a:path>
              <a:path w="5766434" h="1676400">
                <a:moveTo>
                  <a:pt x="272694" y="1257299"/>
                </a:moveTo>
                <a:lnTo>
                  <a:pt x="266953" y="1257299"/>
                </a:lnTo>
                <a:lnTo>
                  <a:pt x="267893" y="1269999"/>
                </a:lnTo>
                <a:lnTo>
                  <a:pt x="272694" y="1257299"/>
                </a:lnTo>
                <a:close/>
              </a:path>
              <a:path w="5766434" h="1676400">
                <a:moveTo>
                  <a:pt x="306019" y="1257299"/>
                </a:moveTo>
                <a:lnTo>
                  <a:pt x="276605" y="1257299"/>
                </a:lnTo>
                <a:lnTo>
                  <a:pt x="273176" y="1269999"/>
                </a:lnTo>
                <a:lnTo>
                  <a:pt x="304266" y="1269999"/>
                </a:lnTo>
                <a:lnTo>
                  <a:pt x="306704" y="1261476"/>
                </a:lnTo>
                <a:lnTo>
                  <a:pt x="306019" y="1257299"/>
                </a:lnTo>
                <a:close/>
              </a:path>
              <a:path w="5766434" h="1676400">
                <a:moveTo>
                  <a:pt x="307263" y="1259521"/>
                </a:moveTo>
                <a:lnTo>
                  <a:pt x="306704" y="1261476"/>
                </a:lnTo>
                <a:lnTo>
                  <a:pt x="308101" y="1269999"/>
                </a:lnTo>
                <a:lnTo>
                  <a:pt x="313131" y="1269999"/>
                </a:lnTo>
                <a:lnTo>
                  <a:pt x="307263" y="1259521"/>
                </a:lnTo>
                <a:close/>
              </a:path>
              <a:path w="5766434" h="1676400">
                <a:moveTo>
                  <a:pt x="3768750" y="1257299"/>
                </a:moveTo>
                <a:lnTo>
                  <a:pt x="3749433" y="1257299"/>
                </a:lnTo>
                <a:lnTo>
                  <a:pt x="3751579" y="1269999"/>
                </a:lnTo>
                <a:lnTo>
                  <a:pt x="3770820" y="1269999"/>
                </a:lnTo>
                <a:lnTo>
                  <a:pt x="3768750" y="1257299"/>
                </a:lnTo>
                <a:close/>
              </a:path>
              <a:path w="5766434" h="1676400">
                <a:moveTo>
                  <a:pt x="3928656" y="1231899"/>
                </a:moveTo>
                <a:lnTo>
                  <a:pt x="3859733" y="1231899"/>
                </a:lnTo>
                <a:lnTo>
                  <a:pt x="3857207" y="1244599"/>
                </a:lnTo>
                <a:lnTo>
                  <a:pt x="3856731" y="1257299"/>
                </a:lnTo>
                <a:lnTo>
                  <a:pt x="3843654" y="1257299"/>
                </a:lnTo>
                <a:lnTo>
                  <a:pt x="3844988" y="1269999"/>
                </a:lnTo>
                <a:lnTo>
                  <a:pt x="3860558" y="1269999"/>
                </a:lnTo>
                <a:lnTo>
                  <a:pt x="3858514" y="1244599"/>
                </a:lnTo>
                <a:lnTo>
                  <a:pt x="3915943" y="1244599"/>
                </a:lnTo>
                <a:lnTo>
                  <a:pt x="3928656" y="1231899"/>
                </a:lnTo>
                <a:close/>
              </a:path>
              <a:path w="5766434" h="1676400">
                <a:moveTo>
                  <a:pt x="3881907" y="1257299"/>
                </a:moveTo>
                <a:lnTo>
                  <a:pt x="3859724" y="1257299"/>
                </a:lnTo>
                <a:lnTo>
                  <a:pt x="3867607" y="1269999"/>
                </a:lnTo>
                <a:lnTo>
                  <a:pt x="3881907" y="1257299"/>
                </a:lnTo>
                <a:close/>
              </a:path>
              <a:path w="5766434" h="1676400">
                <a:moveTo>
                  <a:pt x="306019" y="1257299"/>
                </a:moveTo>
                <a:lnTo>
                  <a:pt x="306704" y="1261476"/>
                </a:lnTo>
                <a:lnTo>
                  <a:pt x="307263" y="1259521"/>
                </a:lnTo>
                <a:lnTo>
                  <a:pt x="306019" y="1257299"/>
                </a:lnTo>
                <a:close/>
              </a:path>
              <a:path w="5766434" h="1676400">
                <a:moveTo>
                  <a:pt x="307898" y="1257299"/>
                </a:moveTo>
                <a:lnTo>
                  <a:pt x="306019" y="1257299"/>
                </a:lnTo>
                <a:lnTo>
                  <a:pt x="307263" y="1259521"/>
                </a:lnTo>
                <a:lnTo>
                  <a:pt x="307898" y="1257299"/>
                </a:lnTo>
                <a:close/>
              </a:path>
              <a:path w="5766434" h="1676400">
                <a:moveTo>
                  <a:pt x="272162" y="1244599"/>
                </a:moveTo>
                <a:lnTo>
                  <a:pt x="259778" y="1244599"/>
                </a:lnTo>
                <a:lnTo>
                  <a:pt x="259613" y="1257299"/>
                </a:lnTo>
                <a:lnTo>
                  <a:pt x="265214" y="1257299"/>
                </a:lnTo>
                <a:lnTo>
                  <a:pt x="265357" y="1257124"/>
                </a:lnTo>
                <a:lnTo>
                  <a:pt x="272162" y="1244599"/>
                </a:lnTo>
                <a:close/>
              </a:path>
              <a:path w="5766434" h="1676400">
                <a:moveTo>
                  <a:pt x="291833" y="1244599"/>
                </a:moveTo>
                <a:lnTo>
                  <a:pt x="275577" y="1244599"/>
                </a:lnTo>
                <a:lnTo>
                  <a:pt x="265357" y="1257124"/>
                </a:lnTo>
                <a:lnTo>
                  <a:pt x="265261" y="1257299"/>
                </a:lnTo>
                <a:lnTo>
                  <a:pt x="291325" y="1257299"/>
                </a:lnTo>
                <a:lnTo>
                  <a:pt x="291833" y="1244599"/>
                </a:lnTo>
                <a:close/>
              </a:path>
              <a:path w="5766434" h="1676400">
                <a:moveTo>
                  <a:pt x="301320" y="1244599"/>
                </a:moveTo>
                <a:lnTo>
                  <a:pt x="294614" y="1257299"/>
                </a:lnTo>
                <a:lnTo>
                  <a:pt x="302729" y="1257299"/>
                </a:lnTo>
                <a:lnTo>
                  <a:pt x="301320" y="1244599"/>
                </a:lnTo>
                <a:close/>
              </a:path>
              <a:path w="5766434" h="1676400">
                <a:moveTo>
                  <a:pt x="3808044" y="1244599"/>
                </a:moveTo>
                <a:lnTo>
                  <a:pt x="3792753" y="1244599"/>
                </a:lnTo>
                <a:lnTo>
                  <a:pt x="3788143" y="1257299"/>
                </a:lnTo>
                <a:lnTo>
                  <a:pt x="3811904" y="1257299"/>
                </a:lnTo>
                <a:lnTo>
                  <a:pt x="3808044" y="1244599"/>
                </a:lnTo>
                <a:close/>
              </a:path>
              <a:path w="5766434" h="1676400">
                <a:moveTo>
                  <a:pt x="3841673" y="1231899"/>
                </a:moveTo>
                <a:lnTo>
                  <a:pt x="3818483" y="1244599"/>
                </a:lnTo>
                <a:lnTo>
                  <a:pt x="3823703" y="1257299"/>
                </a:lnTo>
                <a:lnTo>
                  <a:pt x="3856731" y="1257299"/>
                </a:lnTo>
                <a:lnTo>
                  <a:pt x="3857207" y="1244599"/>
                </a:lnTo>
                <a:lnTo>
                  <a:pt x="3850500" y="1244599"/>
                </a:lnTo>
                <a:lnTo>
                  <a:pt x="3841673" y="1231899"/>
                </a:lnTo>
                <a:close/>
              </a:path>
              <a:path w="5766434" h="1676400">
                <a:moveTo>
                  <a:pt x="3891521" y="1244599"/>
                </a:moveTo>
                <a:lnTo>
                  <a:pt x="3858514" y="1244599"/>
                </a:lnTo>
                <a:lnTo>
                  <a:pt x="3859536" y="1257299"/>
                </a:lnTo>
                <a:lnTo>
                  <a:pt x="3887038" y="1257299"/>
                </a:lnTo>
                <a:lnTo>
                  <a:pt x="3891521" y="1244599"/>
                </a:lnTo>
                <a:close/>
              </a:path>
              <a:path w="5766434" h="1676400">
                <a:moveTo>
                  <a:pt x="3909707" y="1244599"/>
                </a:moveTo>
                <a:lnTo>
                  <a:pt x="3891521" y="1244599"/>
                </a:lnTo>
                <a:lnTo>
                  <a:pt x="3892829" y="1257299"/>
                </a:lnTo>
                <a:lnTo>
                  <a:pt x="3909758" y="1257299"/>
                </a:lnTo>
                <a:lnTo>
                  <a:pt x="3909707" y="1244599"/>
                </a:lnTo>
                <a:close/>
              </a:path>
              <a:path w="5766434" h="1676400">
                <a:moveTo>
                  <a:pt x="283921" y="1231899"/>
                </a:moveTo>
                <a:lnTo>
                  <a:pt x="247370" y="1231899"/>
                </a:lnTo>
                <a:lnTo>
                  <a:pt x="247497" y="1244599"/>
                </a:lnTo>
                <a:lnTo>
                  <a:pt x="272162" y="1244599"/>
                </a:lnTo>
                <a:lnTo>
                  <a:pt x="265357" y="1257124"/>
                </a:lnTo>
                <a:lnTo>
                  <a:pt x="275577" y="1244599"/>
                </a:lnTo>
                <a:lnTo>
                  <a:pt x="283921" y="1231899"/>
                </a:lnTo>
                <a:close/>
              </a:path>
              <a:path w="5766434" h="1676400">
                <a:moveTo>
                  <a:pt x="292277" y="1231899"/>
                </a:moveTo>
                <a:lnTo>
                  <a:pt x="287019" y="1231899"/>
                </a:lnTo>
                <a:lnTo>
                  <a:pt x="280694" y="1244599"/>
                </a:lnTo>
                <a:lnTo>
                  <a:pt x="292265" y="1244599"/>
                </a:lnTo>
                <a:lnTo>
                  <a:pt x="292277" y="1231899"/>
                </a:lnTo>
                <a:close/>
              </a:path>
              <a:path w="5766434" h="1676400">
                <a:moveTo>
                  <a:pt x="3961701" y="1231899"/>
                </a:moveTo>
                <a:lnTo>
                  <a:pt x="3928656" y="1231899"/>
                </a:lnTo>
                <a:lnTo>
                  <a:pt x="3936238" y="1244599"/>
                </a:lnTo>
                <a:lnTo>
                  <a:pt x="3953395" y="1244599"/>
                </a:lnTo>
                <a:lnTo>
                  <a:pt x="3961701" y="1231899"/>
                </a:lnTo>
                <a:close/>
              </a:path>
              <a:path w="5766434" h="1676400">
                <a:moveTo>
                  <a:pt x="277304" y="1219199"/>
                </a:moveTo>
                <a:lnTo>
                  <a:pt x="242620" y="1219199"/>
                </a:lnTo>
                <a:lnTo>
                  <a:pt x="241833" y="1231899"/>
                </a:lnTo>
                <a:lnTo>
                  <a:pt x="269138" y="1231899"/>
                </a:lnTo>
                <a:lnTo>
                  <a:pt x="277304" y="1219199"/>
                </a:lnTo>
                <a:close/>
              </a:path>
              <a:path w="5766434" h="1676400">
                <a:moveTo>
                  <a:pt x="279565" y="1219199"/>
                </a:moveTo>
                <a:lnTo>
                  <a:pt x="270255" y="1231899"/>
                </a:lnTo>
                <a:lnTo>
                  <a:pt x="285407" y="1231899"/>
                </a:lnTo>
                <a:lnTo>
                  <a:pt x="279565" y="1219199"/>
                </a:lnTo>
                <a:close/>
              </a:path>
              <a:path w="5766434" h="1676400">
                <a:moveTo>
                  <a:pt x="3892803" y="1219199"/>
                </a:moveTo>
                <a:lnTo>
                  <a:pt x="3883507" y="1231899"/>
                </a:lnTo>
                <a:lnTo>
                  <a:pt x="3891851" y="1231899"/>
                </a:lnTo>
                <a:lnTo>
                  <a:pt x="3892803" y="1219199"/>
                </a:lnTo>
                <a:close/>
              </a:path>
              <a:path w="5766434" h="1676400">
                <a:moveTo>
                  <a:pt x="3968762" y="1219199"/>
                </a:moveTo>
                <a:lnTo>
                  <a:pt x="3902201" y="1219199"/>
                </a:lnTo>
                <a:lnTo>
                  <a:pt x="3900881" y="1231899"/>
                </a:lnTo>
                <a:lnTo>
                  <a:pt x="3964241" y="1231899"/>
                </a:lnTo>
                <a:lnTo>
                  <a:pt x="3968762" y="1219199"/>
                </a:lnTo>
                <a:close/>
              </a:path>
              <a:path w="5766434" h="1676400">
                <a:moveTo>
                  <a:pt x="4014241" y="1206499"/>
                </a:moveTo>
                <a:lnTo>
                  <a:pt x="3962781" y="1206499"/>
                </a:lnTo>
                <a:lnTo>
                  <a:pt x="3968626" y="1219199"/>
                </a:lnTo>
                <a:lnTo>
                  <a:pt x="3968762" y="1219199"/>
                </a:lnTo>
                <a:lnTo>
                  <a:pt x="3976128" y="1231899"/>
                </a:lnTo>
                <a:lnTo>
                  <a:pt x="4001398" y="1231899"/>
                </a:lnTo>
                <a:lnTo>
                  <a:pt x="4020616" y="1219199"/>
                </a:lnTo>
                <a:lnTo>
                  <a:pt x="4014241" y="1206499"/>
                </a:lnTo>
                <a:close/>
              </a:path>
              <a:path w="5766434" h="1676400">
                <a:moveTo>
                  <a:pt x="236550" y="1206499"/>
                </a:moveTo>
                <a:lnTo>
                  <a:pt x="223202" y="1206499"/>
                </a:lnTo>
                <a:lnTo>
                  <a:pt x="223710" y="1219199"/>
                </a:lnTo>
                <a:lnTo>
                  <a:pt x="230708" y="1219199"/>
                </a:lnTo>
                <a:lnTo>
                  <a:pt x="236550" y="1206499"/>
                </a:lnTo>
                <a:close/>
              </a:path>
              <a:path w="5766434" h="1676400">
                <a:moveTo>
                  <a:pt x="264604" y="1206499"/>
                </a:moveTo>
                <a:lnTo>
                  <a:pt x="236550" y="1206499"/>
                </a:lnTo>
                <a:lnTo>
                  <a:pt x="237985" y="1219199"/>
                </a:lnTo>
                <a:lnTo>
                  <a:pt x="260667" y="1219199"/>
                </a:lnTo>
                <a:lnTo>
                  <a:pt x="264604" y="1206499"/>
                </a:lnTo>
                <a:close/>
              </a:path>
              <a:path w="5766434" h="1676400">
                <a:moveTo>
                  <a:pt x="4048836" y="1206499"/>
                </a:moveTo>
                <a:lnTo>
                  <a:pt x="4030459" y="1206499"/>
                </a:lnTo>
                <a:lnTo>
                  <a:pt x="4036034" y="1219199"/>
                </a:lnTo>
                <a:lnTo>
                  <a:pt x="4041140" y="1219199"/>
                </a:lnTo>
                <a:lnTo>
                  <a:pt x="4048836" y="1206499"/>
                </a:lnTo>
                <a:close/>
              </a:path>
              <a:path w="5766434" h="1676400">
                <a:moveTo>
                  <a:pt x="255460" y="1193799"/>
                </a:moveTo>
                <a:lnTo>
                  <a:pt x="215709" y="1193799"/>
                </a:lnTo>
                <a:lnTo>
                  <a:pt x="217627" y="1206499"/>
                </a:lnTo>
                <a:lnTo>
                  <a:pt x="252514" y="1206499"/>
                </a:lnTo>
                <a:lnTo>
                  <a:pt x="255460" y="1193799"/>
                </a:lnTo>
                <a:close/>
              </a:path>
              <a:path w="5766434" h="1676400">
                <a:moveTo>
                  <a:pt x="3997440" y="1193799"/>
                </a:moveTo>
                <a:lnTo>
                  <a:pt x="3980040" y="1193799"/>
                </a:lnTo>
                <a:lnTo>
                  <a:pt x="3971969" y="1206499"/>
                </a:lnTo>
                <a:lnTo>
                  <a:pt x="3998756" y="1206499"/>
                </a:lnTo>
                <a:lnTo>
                  <a:pt x="3997440" y="1193799"/>
                </a:lnTo>
                <a:close/>
              </a:path>
              <a:path w="5766434" h="1676400">
                <a:moveTo>
                  <a:pt x="4057078" y="1193799"/>
                </a:moveTo>
                <a:lnTo>
                  <a:pt x="4007685" y="1193799"/>
                </a:lnTo>
                <a:lnTo>
                  <a:pt x="4003230" y="1206499"/>
                </a:lnTo>
                <a:lnTo>
                  <a:pt x="4059656" y="1206499"/>
                </a:lnTo>
                <a:lnTo>
                  <a:pt x="4057078" y="1193799"/>
                </a:lnTo>
                <a:close/>
              </a:path>
              <a:path w="5766434" h="1676400">
                <a:moveTo>
                  <a:pt x="4096372" y="1181099"/>
                </a:moveTo>
                <a:lnTo>
                  <a:pt x="4037164" y="1181099"/>
                </a:lnTo>
                <a:lnTo>
                  <a:pt x="4033202" y="1193799"/>
                </a:lnTo>
                <a:lnTo>
                  <a:pt x="4061409" y="1193799"/>
                </a:lnTo>
                <a:lnTo>
                  <a:pt x="4072813" y="1206499"/>
                </a:lnTo>
                <a:lnTo>
                  <a:pt x="4089323" y="1206499"/>
                </a:lnTo>
                <a:lnTo>
                  <a:pt x="4096918" y="1193799"/>
                </a:lnTo>
                <a:lnTo>
                  <a:pt x="4096372" y="1181099"/>
                </a:lnTo>
                <a:close/>
              </a:path>
              <a:path w="5766434" h="1676400">
                <a:moveTo>
                  <a:pt x="237528" y="1181099"/>
                </a:moveTo>
                <a:lnTo>
                  <a:pt x="223113" y="1181099"/>
                </a:lnTo>
                <a:lnTo>
                  <a:pt x="221894" y="1193799"/>
                </a:lnTo>
                <a:lnTo>
                  <a:pt x="232676" y="1193799"/>
                </a:lnTo>
                <a:lnTo>
                  <a:pt x="237528" y="1181099"/>
                </a:lnTo>
                <a:close/>
              </a:path>
              <a:path w="5766434" h="1676400">
                <a:moveTo>
                  <a:pt x="4024248" y="1181099"/>
                </a:moveTo>
                <a:lnTo>
                  <a:pt x="4015028" y="1193799"/>
                </a:lnTo>
                <a:lnTo>
                  <a:pt x="4024858" y="1193799"/>
                </a:lnTo>
                <a:lnTo>
                  <a:pt x="4024248" y="1181099"/>
                </a:lnTo>
                <a:close/>
              </a:path>
              <a:path w="5766434" h="1676400">
                <a:moveTo>
                  <a:pt x="4129824" y="1181099"/>
                </a:moveTo>
                <a:lnTo>
                  <a:pt x="4109478" y="1181099"/>
                </a:lnTo>
                <a:lnTo>
                  <a:pt x="4121658" y="1193799"/>
                </a:lnTo>
                <a:lnTo>
                  <a:pt x="4129824" y="1181099"/>
                </a:lnTo>
                <a:close/>
              </a:path>
              <a:path w="5766434" h="1676400">
                <a:moveTo>
                  <a:pt x="209892" y="1168399"/>
                </a:moveTo>
                <a:lnTo>
                  <a:pt x="203720" y="1168399"/>
                </a:lnTo>
                <a:lnTo>
                  <a:pt x="203669" y="1181099"/>
                </a:lnTo>
                <a:lnTo>
                  <a:pt x="209892" y="1168399"/>
                </a:lnTo>
                <a:close/>
              </a:path>
              <a:path w="5766434" h="1676400">
                <a:moveTo>
                  <a:pt x="235254" y="1168399"/>
                </a:moveTo>
                <a:lnTo>
                  <a:pt x="209892" y="1168399"/>
                </a:lnTo>
                <a:lnTo>
                  <a:pt x="207416" y="1181099"/>
                </a:lnTo>
                <a:lnTo>
                  <a:pt x="235648" y="1181099"/>
                </a:lnTo>
                <a:lnTo>
                  <a:pt x="235254" y="1168399"/>
                </a:lnTo>
                <a:close/>
              </a:path>
              <a:path w="5766434" h="1676400">
                <a:moveTo>
                  <a:pt x="4150741" y="1168399"/>
                </a:moveTo>
                <a:lnTo>
                  <a:pt x="4079125" y="1168399"/>
                </a:lnTo>
                <a:lnTo>
                  <a:pt x="4079430" y="1181099"/>
                </a:lnTo>
                <a:lnTo>
                  <a:pt x="4152747" y="1181099"/>
                </a:lnTo>
                <a:lnTo>
                  <a:pt x="4153289" y="1173869"/>
                </a:lnTo>
                <a:lnTo>
                  <a:pt x="4150741" y="1168399"/>
                </a:lnTo>
                <a:close/>
              </a:path>
              <a:path w="5766434" h="1676400">
                <a:moveTo>
                  <a:pt x="4153289" y="1173869"/>
                </a:moveTo>
                <a:lnTo>
                  <a:pt x="4152747" y="1181099"/>
                </a:lnTo>
                <a:lnTo>
                  <a:pt x="4156659" y="1181099"/>
                </a:lnTo>
                <a:lnTo>
                  <a:pt x="4153289" y="1173869"/>
                </a:lnTo>
                <a:close/>
              </a:path>
              <a:path w="5766434" h="1676400">
                <a:moveTo>
                  <a:pt x="4169346" y="1168399"/>
                </a:moveTo>
                <a:lnTo>
                  <a:pt x="4153700" y="1168399"/>
                </a:lnTo>
                <a:lnTo>
                  <a:pt x="4153289" y="1173869"/>
                </a:lnTo>
                <a:lnTo>
                  <a:pt x="4156659" y="1181099"/>
                </a:lnTo>
                <a:lnTo>
                  <a:pt x="4161612" y="1181099"/>
                </a:lnTo>
                <a:lnTo>
                  <a:pt x="4169346" y="1168399"/>
                </a:lnTo>
                <a:close/>
              </a:path>
              <a:path w="5766434" h="1676400">
                <a:moveTo>
                  <a:pt x="205333" y="1155700"/>
                </a:moveTo>
                <a:lnTo>
                  <a:pt x="188277" y="1155700"/>
                </a:lnTo>
                <a:lnTo>
                  <a:pt x="189560" y="1168399"/>
                </a:lnTo>
                <a:lnTo>
                  <a:pt x="200469" y="1168399"/>
                </a:lnTo>
                <a:lnTo>
                  <a:pt x="202468" y="1165280"/>
                </a:lnTo>
                <a:lnTo>
                  <a:pt x="205333" y="1155700"/>
                </a:lnTo>
                <a:close/>
              </a:path>
              <a:path w="5766434" h="1676400">
                <a:moveTo>
                  <a:pt x="202468" y="1165280"/>
                </a:moveTo>
                <a:lnTo>
                  <a:pt x="200469" y="1168399"/>
                </a:lnTo>
                <a:lnTo>
                  <a:pt x="201536" y="1168399"/>
                </a:lnTo>
                <a:lnTo>
                  <a:pt x="202468" y="1165280"/>
                </a:lnTo>
                <a:close/>
              </a:path>
              <a:path w="5766434" h="1676400">
                <a:moveTo>
                  <a:pt x="217830" y="1155700"/>
                </a:moveTo>
                <a:lnTo>
                  <a:pt x="208610" y="1155700"/>
                </a:lnTo>
                <a:lnTo>
                  <a:pt x="202468" y="1165280"/>
                </a:lnTo>
                <a:lnTo>
                  <a:pt x="201536" y="1168399"/>
                </a:lnTo>
                <a:lnTo>
                  <a:pt x="210388" y="1168399"/>
                </a:lnTo>
                <a:lnTo>
                  <a:pt x="217830" y="1155700"/>
                </a:lnTo>
                <a:close/>
              </a:path>
              <a:path w="5766434" h="1676400">
                <a:moveTo>
                  <a:pt x="227279" y="1155700"/>
                </a:moveTo>
                <a:lnTo>
                  <a:pt x="218668" y="1168399"/>
                </a:lnTo>
                <a:lnTo>
                  <a:pt x="227698" y="1168399"/>
                </a:lnTo>
                <a:lnTo>
                  <a:pt x="227279" y="1155700"/>
                </a:lnTo>
                <a:close/>
              </a:path>
              <a:path w="5766434" h="1676400">
                <a:moveTo>
                  <a:pt x="4114165" y="1155700"/>
                </a:moveTo>
                <a:lnTo>
                  <a:pt x="4104792" y="1155700"/>
                </a:lnTo>
                <a:lnTo>
                  <a:pt x="4100055" y="1168399"/>
                </a:lnTo>
                <a:lnTo>
                  <a:pt x="4111612" y="1168399"/>
                </a:lnTo>
                <a:lnTo>
                  <a:pt x="4114165" y="1155700"/>
                </a:lnTo>
                <a:close/>
              </a:path>
              <a:path w="5766434" h="1676400">
                <a:moveTo>
                  <a:pt x="4138460" y="1155700"/>
                </a:moveTo>
                <a:lnTo>
                  <a:pt x="4128300" y="1155700"/>
                </a:lnTo>
                <a:lnTo>
                  <a:pt x="4126141" y="1168399"/>
                </a:lnTo>
                <a:lnTo>
                  <a:pt x="4145241" y="1168399"/>
                </a:lnTo>
                <a:lnTo>
                  <a:pt x="4138460" y="1155700"/>
                </a:lnTo>
                <a:close/>
              </a:path>
              <a:path w="5766434" h="1676400">
                <a:moveTo>
                  <a:pt x="4146168" y="1155700"/>
                </a:moveTo>
                <a:lnTo>
                  <a:pt x="4138460" y="1155700"/>
                </a:lnTo>
                <a:lnTo>
                  <a:pt x="4145241" y="1168399"/>
                </a:lnTo>
                <a:lnTo>
                  <a:pt x="4149382" y="1168399"/>
                </a:lnTo>
                <a:lnTo>
                  <a:pt x="4146168" y="1155700"/>
                </a:lnTo>
                <a:close/>
              </a:path>
              <a:path w="5766434" h="1676400">
                <a:moveTo>
                  <a:pt x="4199394" y="1155700"/>
                </a:moveTo>
                <a:lnTo>
                  <a:pt x="4146168" y="1155700"/>
                </a:lnTo>
                <a:lnTo>
                  <a:pt x="4149382" y="1168399"/>
                </a:lnTo>
                <a:lnTo>
                  <a:pt x="4198404" y="1168399"/>
                </a:lnTo>
                <a:lnTo>
                  <a:pt x="4199394" y="1155700"/>
                </a:lnTo>
                <a:close/>
              </a:path>
              <a:path w="5766434" h="1676400">
                <a:moveTo>
                  <a:pt x="191160" y="1143000"/>
                </a:moveTo>
                <a:lnTo>
                  <a:pt x="178828" y="1143000"/>
                </a:lnTo>
                <a:lnTo>
                  <a:pt x="182117" y="1155700"/>
                </a:lnTo>
                <a:lnTo>
                  <a:pt x="191160" y="1143000"/>
                </a:lnTo>
                <a:close/>
              </a:path>
              <a:path w="5766434" h="1676400">
                <a:moveTo>
                  <a:pt x="214375" y="1143000"/>
                </a:moveTo>
                <a:lnTo>
                  <a:pt x="193916" y="1143000"/>
                </a:lnTo>
                <a:lnTo>
                  <a:pt x="186524" y="1155700"/>
                </a:lnTo>
                <a:lnTo>
                  <a:pt x="211886" y="1155700"/>
                </a:lnTo>
                <a:lnTo>
                  <a:pt x="215059" y="1144836"/>
                </a:lnTo>
                <a:lnTo>
                  <a:pt x="214375" y="1143000"/>
                </a:lnTo>
                <a:close/>
              </a:path>
              <a:path w="5766434" h="1676400">
                <a:moveTo>
                  <a:pt x="215059" y="1144836"/>
                </a:moveTo>
                <a:lnTo>
                  <a:pt x="211886" y="1155700"/>
                </a:lnTo>
                <a:lnTo>
                  <a:pt x="219100" y="1155700"/>
                </a:lnTo>
                <a:lnTo>
                  <a:pt x="215059" y="1144836"/>
                </a:lnTo>
                <a:close/>
              </a:path>
              <a:path w="5766434" h="1676400">
                <a:moveTo>
                  <a:pt x="215595" y="1143000"/>
                </a:moveTo>
                <a:lnTo>
                  <a:pt x="215059" y="1144836"/>
                </a:lnTo>
                <a:lnTo>
                  <a:pt x="219100" y="1155700"/>
                </a:lnTo>
                <a:lnTo>
                  <a:pt x="223050" y="1155700"/>
                </a:lnTo>
                <a:lnTo>
                  <a:pt x="215595" y="1143000"/>
                </a:lnTo>
                <a:close/>
              </a:path>
              <a:path w="5766434" h="1676400">
                <a:moveTo>
                  <a:pt x="4231220" y="1143000"/>
                </a:moveTo>
                <a:lnTo>
                  <a:pt x="4159026" y="1143000"/>
                </a:lnTo>
                <a:lnTo>
                  <a:pt x="4149609" y="1155700"/>
                </a:lnTo>
                <a:lnTo>
                  <a:pt x="4237431" y="1155700"/>
                </a:lnTo>
                <a:lnTo>
                  <a:pt x="4231220" y="1143000"/>
                </a:lnTo>
                <a:close/>
              </a:path>
              <a:path w="5766434" h="1676400">
                <a:moveTo>
                  <a:pt x="4254360" y="1143000"/>
                </a:moveTo>
                <a:lnTo>
                  <a:pt x="4240720" y="1143000"/>
                </a:lnTo>
                <a:lnTo>
                  <a:pt x="4244949" y="1155700"/>
                </a:lnTo>
                <a:lnTo>
                  <a:pt x="4249635" y="1155700"/>
                </a:lnTo>
                <a:lnTo>
                  <a:pt x="4254360" y="1143000"/>
                </a:lnTo>
                <a:close/>
              </a:path>
              <a:path w="5766434" h="1676400">
                <a:moveTo>
                  <a:pt x="210743" y="1130300"/>
                </a:moveTo>
                <a:lnTo>
                  <a:pt x="181394" y="1130300"/>
                </a:lnTo>
                <a:lnTo>
                  <a:pt x="176161" y="1143000"/>
                </a:lnTo>
                <a:lnTo>
                  <a:pt x="212115" y="1143000"/>
                </a:lnTo>
                <a:lnTo>
                  <a:pt x="210743" y="1130300"/>
                </a:lnTo>
                <a:close/>
              </a:path>
              <a:path w="5766434" h="1676400">
                <a:moveTo>
                  <a:pt x="4260595" y="1130300"/>
                </a:moveTo>
                <a:lnTo>
                  <a:pt x="4206151" y="1130300"/>
                </a:lnTo>
                <a:lnTo>
                  <a:pt x="4194162" y="1143000"/>
                </a:lnTo>
                <a:lnTo>
                  <a:pt x="4261281" y="1143000"/>
                </a:lnTo>
                <a:lnTo>
                  <a:pt x="4260595" y="1130300"/>
                </a:lnTo>
                <a:close/>
              </a:path>
              <a:path w="5766434" h="1676400">
                <a:moveTo>
                  <a:pt x="4299635" y="1130300"/>
                </a:moveTo>
                <a:lnTo>
                  <a:pt x="4271302" y="1130300"/>
                </a:lnTo>
                <a:lnTo>
                  <a:pt x="4270159" y="1143000"/>
                </a:lnTo>
                <a:lnTo>
                  <a:pt x="4285589" y="1143000"/>
                </a:lnTo>
                <a:lnTo>
                  <a:pt x="4299635" y="1130300"/>
                </a:lnTo>
                <a:close/>
              </a:path>
              <a:path w="5766434" h="1676400">
                <a:moveTo>
                  <a:pt x="172554" y="1117600"/>
                </a:moveTo>
                <a:lnTo>
                  <a:pt x="160604" y="1117600"/>
                </a:lnTo>
                <a:lnTo>
                  <a:pt x="166916" y="1130300"/>
                </a:lnTo>
                <a:lnTo>
                  <a:pt x="172554" y="1117600"/>
                </a:lnTo>
                <a:close/>
              </a:path>
              <a:path w="5766434" h="1676400">
                <a:moveTo>
                  <a:pt x="198234" y="1117600"/>
                </a:moveTo>
                <a:lnTo>
                  <a:pt x="173520" y="1117600"/>
                </a:lnTo>
                <a:lnTo>
                  <a:pt x="172923" y="1130300"/>
                </a:lnTo>
                <a:lnTo>
                  <a:pt x="199466" y="1130300"/>
                </a:lnTo>
                <a:lnTo>
                  <a:pt x="198234" y="1117600"/>
                </a:lnTo>
                <a:close/>
              </a:path>
              <a:path w="5766434" h="1676400">
                <a:moveTo>
                  <a:pt x="4237266" y="1117600"/>
                </a:moveTo>
                <a:lnTo>
                  <a:pt x="4234548" y="1117600"/>
                </a:lnTo>
                <a:lnTo>
                  <a:pt x="4224058" y="1130300"/>
                </a:lnTo>
                <a:lnTo>
                  <a:pt x="4241507" y="1130300"/>
                </a:lnTo>
                <a:lnTo>
                  <a:pt x="4237266" y="1117600"/>
                </a:lnTo>
                <a:close/>
              </a:path>
              <a:path w="5766434" h="1676400">
                <a:moveTo>
                  <a:pt x="4255566" y="1117600"/>
                </a:moveTo>
                <a:lnTo>
                  <a:pt x="4245178" y="1117600"/>
                </a:lnTo>
                <a:lnTo>
                  <a:pt x="4241507" y="1130300"/>
                </a:lnTo>
                <a:lnTo>
                  <a:pt x="4248873" y="1130300"/>
                </a:lnTo>
                <a:lnTo>
                  <a:pt x="4255566" y="1117600"/>
                </a:lnTo>
                <a:close/>
              </a:path>
              <a:path w="5766434" h="1676400">
                <a:moveTo>
                  <a:pt x="4308284" y="1117600"/>
                </a:moveTo>
                <a:lnTo>
                  <a:pt x="4261167" y="1117600"/>
                </a:lnTo>
                <a:lnTo>
                  <a:pt x="4254715" y="1130300"/>
                </a:lnTo>
                <a:lnTo>
                  <a:pt x="4301883" y="1130300"/>
                </a:lnTo>
                <a:lnTo>
                  <a:pt x="4308284" y="1117600"/>
                </a:lnTo>
                <a:close/>
              </a:path>
              <a:path w="5766434" h="1676400">
                <a:moveTo>
                  <a:pt x="4333608" y="1117600"/>
                </a:moveTo>
                <a:lnTo>
                  <a:pt x="4308284" y="1117600"/>
                </a:lnTo>
                <a:lnTo>
                  <a:pt x="4313847" y="1130300"/>
                </a:lnTo>
                <a:lnTo>
                  <a:pt x="4333608" y="1117600"/>
                </a:lnTo>
                <a:close/>
              </a:path>
              <a:path w="5766434" h="1676400">
                <a:moveTo>
                  <a:pt x="181698" y="1104900"/>
                </a:moveTo>
                <a:lnTo>
                  <a:pt x="157784" y="1104900"/>
                </a:lnTo>
                <a:lnTo>
                  <a:pt x="158051" y="1117600"/>
                </a:lnTo>
                <a:lnTo>
                  <a:pt x="185775" y="1117600"/>
                </a:lnTo>
                <a:lnTo>
                  <a:pt x="181698" y="1104900"/>
                </a:lnTo>
                <a:close/>
              </a:path>
              <a:path w="5766434" h="1676400">
                <a:moveTo>
                  <a:pt x="193065" y="1104900"/>
                </a:moveTo>
                <a:lnTo>
                  <a:pt x="190372" y="1104900"/>
                </a:lnTo>
                <a:lnTo>
                  <a:pt x="185775" y="1117600"/>
                </a:lnTo>
                <a:lnTo>
                  <a:pt x="195846" y="1117600"/>
                </a:lnTo>
                <a:lnTo>
                  <a:pt x="193065" y="1104900"/>
                </a:lnTo>
                <a:close/>
              </a:path>
              <a:path w="5766434" h="1676400">
                <a:moveTo>
                  <a:pt x="4281182" y="1104900"/>
                </a:moveTo>
                <a:lnTo>
                  <a:pt x="4270311" y="1117600"/>
                </a:lnTo>
                <a:lnTo>
                  <a:pt x="4281462" y="1117600"/>
                </a:lnTo>
                <a:lnTo>
                  <a:pt x="4281182" y="1104900"/>
                </a:lnTo>
                <a:close/>
              </a:path>
              <a:path w="5766434" h="1676400">
                <a:moveTo>
                  <a:pt x="4341787" y="1104900"/>
                </a:moveTo>
                <a:lnTo>
                  <a:pt x="4294847" y="1104900"/>
                </a:lnTo>
                <a:lnTo>
                  <a:pt x="4294847" y="1117600"/>
                </a:lnTo>
                <a:lnTo>
                  <a:pt x="4335360" y="1117600"/>
                </a:lnTo>
                <a:lnTo>
                  <a:pt x="4341787" y="1104900"/>
                </a:lnTo>
                <a:close/>
              </a:path>
              <a:path w="5766434" h="1676400">
                <a:moveTo>
                  <a:pt x="4379341" y="1104900"/>
                </a:moveTo>
                <a:lnTo>
                  <a:pt x="4341787" y="1104900"/>
                </a:lnTo>
                <a:lnTo>
                  <a:pt x="4344784" y="1117600"/>
                </a:lnTo>
                <a:lnTo>
                  <a:pt x="4369242" y="1117600"/>
                </a:lnTo>
                <a:lnTo>
                  <a:pt x="4379341" y="1104900"/>
                </a:lnTo>
                <a:close/>
              </a:path>
              <a:path w="5766434" h="1676400">
                <a:moveTo>
                  <a:pt x="170954" y="1092200"/>
                </a:moveTo>
                <a:lnTo>
                  <a:pt x="153123" y="1092200"/>
                </a:lnTo>
                <a:lnTo>
                  <a:pt x="150977" y="1104900"/>
                </a:lnTo>
                <a:lnTo>
                  <a:pt x="173926" y="1104900"/>
                </a:lnTo>
                <a:lnTo>
                  <a:pt x="170954" y="1092200"/>
                </a:lnTo>
                <a:close/>
              </a:path>
              <a:path w="5766434" h="1676400">
                <a:moveTo>
                  <a:pt x="186093" y="1092200"/>
                </a:moveTo>
                <a:lnTo>
                  <a:pt x="176631" y="1092200"/>
                </a:lnTo>
                <a:lnTo>
                  <a:pt x="173926" y="1104900"/>
                </a:lnTo>
                <a:lnTo>
                  <a:pt x="185546" y="1104900"/>
                </a:lnTo>
                <a:lnTo>
                  <a:pt x="186093" y="1092200"/>
                </a:lnTo>
                <a:close/>
              </a:path>
              <a:path w="5766434" h="1676400">
                <a:moveTo>
                  <a:pt x="4314380" y="1092200"/>
                </a:moveTo>
                <a:lnTo>
                  <a:pt x="4297768" y="1104900"/>
                </a:lnTo>
                <a:lnTo>
                  <a:pt x="4314609" y="1104900"/>
                </a:lnTo>
                <a:lnTo>
                  <a:pt x="4314380" y="1092200"/>
                </a:lnTo>
                <a:close/>
              </a:path>
              <a:path w="5766434" h="1676400">
                <a:moveTo>
                  <a:pt x="4387418" y="1092200"/>
                </a:moveTo>
                <a:lnTo>
                  <a:pt x="4319371" y="1092200"/>
                </a:lnTo>
                <a:lnTo>
                  <a:pt x="4315675" y="1104900"/>
                </a:lnTo>
                <a:lnTo>
                  <a:pt x="4387816" y="1104900"/>
                </a:lnTo>
                <a:lnTo>
                  <a:pt x="4387418" y="1092200"/>
                </a:lnTo>
                <a:close/>
              </a:path>
              <a:path w="5766434" h="1676400">
                <a:moveTo>
                  <a:pt x="4415866" y="1092200"/>
                </a:moveTo>
                <a:lnTo>
                  <a:pt x="4402175" y="1092200"/>
                </a:lnTo>
                <a:lnTo>
                  <a:pt x="4402442" y="1104900"/>
                </a:lnTo>
                <a:lnTo>
                  <a:pt x="4408957" y="1104900"/>
                </a:lnTo>
                <a:lnTo>
                  <a:pt x="4415866" y="1092200"/>
                </a:lnTo>
                <a:close/>
              </a:path>
              <a:path w="5766434" h="1676400">
                <a:moveTo>
                  <a:pt x="148094" y="1079500"/>
                </a:moveTo>
                <a:lnTo>
                  <a:pt x="141274" y="1079500"/>
                </a:lnTo>
                <a:lnTo>
                  <a:pt x="142493" y="1092200"/>
                </a:lnTo>
                <a:lnTo>
                  <a:pt x="148094" y="1079500"/>
                </a:lnTo>
                <a:close/>
              </a:path>
              <a:path w="5766434" h="1676400">
                <a:moveTo>
                  <a:pt x="175412" y="1079500"/>
                </a:moveTo>
                <a:lnTo>
                  <a:pt x="154965" y="1079500"/>
                </a:lnTo>
                <a:lnTo>
                  <a:pt x="157416" y="1092200"/>
                </a:lnTo>
                <a:lnTo>
                  <a:pt x="172148" y="1092200"/>
                </a:lnTo>
                <a:lnTo>
                  <a:pt x="175649" y="1084151"/>
                </a:lnTo>
                <a:lnTo>
                  <a:pt x="175412" y="1079500"/>
                </a:lnTo>
                <a:close/>
              </a:path>
              <a:path w="5766434" h="1676400">
                <a:moveTo>
                  <a:pt x="176585" y="1082000"/>
                </a:moveTo>
                <a:lnTo>
                  <a:pt x="175649" y="1084151"/>
                </a:lnTo>
                <a:lnTo>
                  <a:pt x="176060" y="1092200"/>
                </a:lnTo>
                <a:lnTo>
                  <a:pt x="181368" y="1092200"/>
                </a:lnTo>
                <a:lnTo>
                  <a:pt x="176585" y="1082000"/>
                </a:lnTo>
                <a:close/>
              </a:path>
              <a:path w="5766434" h="1676400">
                <a:moveTo>
                  <a:pt x="4386414" y="1079500"/>
                </a:moveTo>
                <a:lnTo>
                  <a:pt x="4369765" y="1079500"/>
                </a:lnTo>
                <a:lnTo>
                  <a:pt x="4360506" y="1092200"/>
                </a:lnTo>
                <a:lnTo>
                  <a:pt x="4394784" y="1092200"/>
                </a:lnTo>
                <a:lnTo>
                  <a:pt x="4386414" y="1079500"/>
                </a:lnTo>
                <a:close/>
              </a:path>
              <a:path w="5766434" h="1676400">
                <a:moveTo>
                  <a:pt x="4431487" y="1079500"/>
                </a:moveTo>
                <a:lnTo>
                  <a:pt x="4397057" y="1079500"/>
                </a:lnTo>
                <a:lnTo>
                  <a:pt x="4394784" y="1092200"/>
                </a:lnTo>
                <a:lnTo>
                  <a:pt x="4424756" y="1092200"/>
                </a:lnTo>
                <a:lnTo>
                  <a:pt x="4431487" y="1079500"/>
                </a:lnTo>
                <a:close/>
              </a:path>
              <a:path w="5766434" h="1676400">
                <a:moveTo>
                  <a:pt x="4439951" y="1091459"/>
                </a:moveTo>
                <a:lnTo>
                  <a:pt x="4439297" y="1092200"/>
                </a:lnTo>
                <a:lnTo>
                  <a:pt x="4439920" y="1092200"/>
                </a:lnTo>
                <a:lnTo>
                  <a:pt x="4439951" y="1091459"/>
                </a:lnTo>
                <a:close/>
              </a:path>
              <a:path w="5766434" h="1676400">
                <a:moveTo>
                  <a:pt x="4450499" y="1079500"/>
                </a:moveTo>
                <a:lnTo>
                  <a:pt x="4440453" y="1079500"/>
                </a:lnTo>
                <a:lnTo>
                  <a:pt x="4439951" y="1091459"/>
                </a:lnTo>
                <a:lnTo>
                  <a:pt x="4450499" y="1079500"/>
                </a:lnTo>
                <a:close/>
              </a:path>
              <a:path w="5766434" h="1676400">
                <a:moveTo>
                  <a:pt x="175412" y="1079500"/>
                </a:moveTo>
                <a:lnTo>
                  <a:pt x="175649" y="1084151"/>
                </a:lnTo>
                <a:lnTo>
                  <a:pt x="176585" y="1082000"/>
                </a:lnTo>
                <a:lnTo>
                  <a:pt x="175412" y="1079500"/>
                </a:lnTo>
                <a:close/>
              </a:path>
              <a:path w="5766434" h="1676400">
                <a:moveTo>
                  <a:pt x="177672" y="1079500"/>
                </a:moveTo>
                <a:lnTo>
                  <a:pt x="175412" y="1079500"/>
                </a:lnTo>
                <a:lnTo>
                  <a:pt x="176585" y="1082000"/>
                </a:lnTo>
                <a:lnTo>
                  <a:pt x="177672" y="1079500"/>
                </a:lnTo>
                <a:close/>
              </a:path>
              <a:path w="5766434" h="1676400">
                <a:moveTo>
                  <a:pt x="164185" y="1066800"/>
                </a:moveTo>
                <a:lnTo>
                  <a:pt x="134873" y="1066800"/>
                </a:lnTo>
                <a:lnTo>
                  <a:pt x="137147" y="1079500"/>
                </a:lnTo>
                <a:lnTo>
                  <a:pt x="162229" y="1079500"/>
                </a:lnTo>
                <a:lnTo>
                  <a:pt x="164185" y="1066800"/>
                </a:lnTo>
                <a:close/>
              </a:path>
              <a:path w="5766434" h="1676400">
                <a:moveTo>
                  <a:pt x="173786" y="1066800"/>
                </a:moveTo>
                <a:lnTo>
                  <a:pt x="166369" y="1079500"/>
                </a:lnTo>
                <a:lnTo>
                  <a:pt x="173659" y="1079500"/>
                </a:lnTo>
                <a:lnTo>
                  <a:pt x="173786" y="1066800"/>
                </a:lnTo>
                <a:close/>
              </a:path>
              <a:path w="5766434" h="1676400">
                <a:moveTo>
                  <a:pt x="4446854" y="1066800"/>
                </a:moveTo>
                <a:lnTo>
                  <a:pt x="4392557" y="1066800"/>
                </a:lnTo>
                <a:lnTo>
                  <a:pt x="4387367" y="1079500"/>
                </a:lnTo>
                <a:lnTo>
                  <a:pt x="4450638" y="1079500"/>
                </a:lnTo>
                <a:lnTo>
                  <a:pt x="4450484" y="1072811"/>
                </a:lnTo>
                <a:lnTo>
                  <a:pt x="4446854" y="1066800"/>
                </a:lnTo>
                <a:close/>
              </a:path>
              <a:path w="5766434" h="1676400">
                <a:moveTo>
                  <a:pt x="4450484" y="1072811"/>
                </a:moveTo>
                <a:lnTo>
                  <a:pt x="4450638" y="1079500"/>
                </a:lnTo>
                <a:lnTo>
                  <a:pt x="4454524" y="1079500"/>
                </a:lnTo>
                <a:lnTo>
                  <a:pt x="4450484" y="1072811"/>
                </a:lnTo>
                <a:close/>
              </a:path>
              <a:path w="5766434" h="1676400">
                <a:moveTo>
                  <a:pt x="4475352" y="1066800"/>
                </a:moveTo>
                <a:lnTo>
                  <a:pt x="4450346" y="1066800"/>
                </a:lnTo>
                <a:lnTo>
                  <a:pt x="4450484" y="1072811"/>
                </a:lnTo>
                <a:lnTo>
                  <a:pt x="4454524" y="1079500"/>
                </a:lnTo>
                <a:lnTo>
                  <a:pt x="4465040" y="1079500"/>
                </a:lnTo>
                <a:lnTo>
                  <a:pt x="4475352" y="1066800"/>
                </a:lnTo>
                <a:close/>
              </a:path>
              <a:path w="5766434" h="1676400">
                <a:moveTo>
                  <a:pt x="155274" y="1054100"/>
                </a:moveTo>
                <a:lnTo>
                  <a:pt x="139941" y="1054100"/>
                </a:lnTo>
                <a:lnTo>
                  <a:pt x="138137" y="1066800"/>
                </a:lnTo>
                <a:lnTo>
                  <a:pt x="145597" y="1066800"/>
                </a:lnTo>
                <a:lnTo>
                  <a:pt x="155274" y="1054100"/>
                </a:lnTo>
                <a:close/>
              </a:path>
              <a:path w="5766434" h="1676400">
                <a:moveTo>
                  <a:pt x="159257" y="1054100"/>
                </a:moveTo>
                <a:lnTo>
                  <a:pt x="155274" y="1054100"/>
                </a:lnTo>
                <a:lnTo>
                  <a:pt x="145597" y="1066800"/>
                </a:lnTo>
                <a:lnTo>
                  <a:pt x="149301" y="1066800"/>
                </a:lnTo>
                <a:lnTo>
                  <a:pt x="159257" y="1054100"/>
                </a:lnTo>
                <a:close/>
              </a:path>
              <a:path w="5766434" h="1676400">
                <a:moveTo>
                  <a:pt x="167766" y="1054100"/>
                </a:moveTo>
                <a:lnTo>
                  <a:pt x="159257" y="1054100"/>
                </a:lnTo>
                <a:lnTo>
                  <a:pt x="149301" y="1066800"/>
                </a:lnTo>
                <a:lnTo>
                  <a:pt x="166623" y="1066800"/>
                </a:lnTo>
                <a:lnTo>
                  <a:pt x="167766" y="1054100"/>
                </a:lnTo>
                <a:close/>
              </a:path>
              <a:path w="5766434" h="1676400">
                <a:moveTo>
                  <a:pt x="4439729" y="1054100"/>
                </a:moveTo>
                <a:lnTo>
                  <a:pt x="4430382" y="1066800"/>
                </a:lnTo>
                <a:lnTo>
                  <a:pt x="4440154" y="1066800"/>
                </a:lnTo>
                <a:lnTo>
                  <a:pt x="4439846" y="1054631"/>
                </a:lnTo>
                <a:lnTo>
                  <a:pt x="4439729" y="1054100"/>
                </a:lnTo>
                <a:close/>
              </a:path>
              <a:path w="5766434" h="1676400">
                <a:moveTo>
                  <a:pt x="4439846" y="1054631"/>
                </a:moveTo>
                <a:lnTo>
                  <a:pt x="4440154" y="1066800"/>
                </a:lnTo>
                <a:lnTo>
                  <a:pt x="4442536" y="1066800"/>
                </a:lnTo>
                <a:lnTo>
                  <a:pt x="4439846" y="1054631"/>
                </a:lnTo>
                <a:close/>
              </a:path>
              <a:path w="5766434" h="1676400">
                <a:moveTo>
                  <a:pt x="4462652" y="1054100"/>
                </a:moveTo>
                <a:lnTo>
                  <a:pt x="4439833" y="1054100"/>
                </a:lnTo>
                <a:lnTo>
                  <a:pt x="4439846" y="1054631"/>
                </a:lnTo>
                <a:lnTo>
                  <a:pt x="4442536" y="1066800"/>
                </a:lnTo>
                <a:lnTo>
                  <a:pt x="4468241" y="1066800"/>
                </a:lnTo>
                <a:lnTo>
                  <a:pt x="4462652" y="1054100"/>
                </a:lnTo>
                <a:close/>
              </a:path>
              <a:path w="5766434" h="1676400">
                <a:moveTo>
                  <a:pt x="4525327" y="1054100"/>
                </a:moveTo>
                <a:lnTo>
                  <a:pt x="4474527" y="1054100"/>
                </a:lnTo>
                <a:lnTo>
                  <a:pt x="4471428" y="1066800"/>
                </a:lnTo>
                <a:lnTo>
                  <a:pt x="4520476" y="1066800"/>
                </a:lnTo>
                <a:lnTo>
                  <a:pt x="4525327" y="1054100"/>
                </a:lnTo>
                <a:close/>
              </a:path>
              <a:path w="5766434" h="1676400">
                <a:moveTo>
                  <a:pt x="147040" y="1041400"/>
                </a:moveTo>
                <a:lnTo>
                  <a:pt x="125666" y="1041400"/>
                </a:lnTo>
                <a:lnTo>
                  <a:pt x="123532" y="1054100"/>
                </a:lnTo>
                <a:lnTo>
                  <a:pt x="147040" y="1054100"/>
                </a:lnTo>
                <a:lnTo>
                  <a:pt x="147040" y="1041400"/>
                </a:lnTo>
                <a:close/>
              </a:path>
              <a:path w="5766434" h="1676400">
                <a:moveTo>
                  <a:pt x="158191" y="1041400"/>
                </a:moveTo>
                <a:lnTo>
                  <a:pt x="147040" y="1054100"/>
                </a:lnTo>
                <a:lnTo>
                  <a:pt x="162344" y="1054100"/>
                </a:lnTo>
                <a:lnTo>
                  <a:pt x="158191" y="1041400"/>
                </a:lnTo>
                <a:close/>
              </a:path>
              <a:path w="5766434" h="1676400">
                <a:moveTo>
                  <a:pt x="4530699" y="1041400"/>
                </a:moveTo>
                <a:lnTo>
                  <a:pt x="4480178" y="1041400"/>
                </a:lnTo>
                <a:lnTo>
                  <a:pt x="4478146" y="1054100"/>
                </a:lnTo>
                <a:lnTo>
                  <a:pt x="4530255" y="1054100"/>
                </a:lnTo>
                <a:lnTo>
                  <a:pt x="4530699" y="1041400"/>
                </a:lnTo>
                <a:close/>
              </a:path>
              <a:path w="5766434" h="1676400">
                <a:moveTo>
                  <a:pt x="4581880" y="1028700"/>
                </a:moveTo>
                <a:lnTo>
                  <a:pt x="4516805" y="1028700"/>
                </a:lnTo>
                <a:lnTo>
                  <a:pt x="4509935" y="1041400"/>
                </a:lnTo>
                <a:lnTo>
                  <a:pt x="4541951" y="1041400"/>
                </a:lnTo>
                <a:lnTo>
                  <a:pt x="4542332" y="1054100"/>
                </a:lnTo>
                <a:lnTo>
                  <a:pt x="4558106" y="1054100"/>
                </a:lnTo>
                <a:lnTo>
                  <a:pt x="4577143" y="1041400"/>
                </a:lnTo>
                <a:lnTo>
                  <a:pt x="4581880" y="1028700"/>
                </a:lnTo>
                <a:close/>
              </a:path>
              <a:path w="5766434" h="1676400">
                <a:moveTo>
                  <a:pt x="139433" y="1028700"/>
                </a:moveTo>
                <a:lnTo>
                  <a:pt x="122402" y="1028700"/>
                </a:lnTo>
                <a:lnTo>
                  <a:pt x="120268" y="1041400"/>
                </a:lnTo>
                <a:lnTo>
                  <a:pt x="140157" y="1041400"/>
                </a:lnTo>
                <a:lnTo>
                  <a:pt x="139433" y="1028700"/>
                </a:lnTo>
                <a:close/>
              </a:path>
              <a:path w="5766434" h="1676400">
                <a:moveTo>
                  <a:pt x="154838" y="1028700"/>
                </a:moveTo>
                <a:lnTo>
                  <a:pt x="149009" y="1028700"/>
                </a:lnTo>
                <a:lnTo>
                  <a:pt x="145491" y="1041400"/>
                </a:lnTo>
                <a:lnTo>
                  <a:pt x="156730" y="1041400"/>
                </a:lnTo>
                <a:lnTo>
                  <a:pt x="154838" y="1028700"/>
                </a:lnTo>
                <a:close/>
              </a:path>
              <a:path w="5766434" h="1676400">
                <a:moveTo>
                  <a:pt x="4610862" y="1028700"/>
                </a:moveTo>
                <a:lnTo>
                  <a:pt x="4581880" y="1028700"/>
                </a:lnTo>
                <a:lnTo>
                  <a:pt x="4589576" y="1041400"/>
                </a:lnTo>
                <a:lnTo>
                  <a:pt x="4604372" y="1041400"/>
                </a:lnTo>
                <a:lnTo>
                  <a:pt x="4610862" y="1028700"/>
                </a:lnTo>
                <a:close/>
              </a:path>
              <a:path w="5766434" h="1676400">
                <a:moveTo>
                  <a:pt x="147065" y="1016000"/>
                </a:moveTo>
                <a:lnTo>
                  <a:pt x="119303" y="1016000"/>
                </a:lnTo>
                <a:lnTo>
                  <a:pt x="119176" y="1028700"/>
                </a:lnTo>
                <a:lnTo>
                  <a:pt x="149631" y="1028700"/>
                </a:lnTo>
                <a:lnTo>
                  <a:pt x="147065" y="1016000"/>
                </a:lnTo>
                <a:close/>
              </a:path>
              <a:path w="5766434" h="1676400">
                <a:moveTo>
                  <a:pt x="4554931" y="1016000"/>
                </a:moveTo>
                <a:lnTo>
                  <a:pt x="4549457" y="1016000"/>
                </a:lnTo>
                <a:lnTo>
                  <a:pt x="4544415" y="1028700"/>
                </a:lnTo>
                <a:lnTo>
                  <a:pt x="4558118" y="1028700"/>
                </a:lnTo>
                <a:lnTo>
                  <a:pt x="4554931" y="1016000"/>
                </a:lnTo>
                <a:close/>
              </a:path>
              <a:path w="5766434" h="1676400">
                <a:moveTo>
                  <a:pt x="4614456" y="1016000"/>
                </a:moveTo>
                <a:lnTo>
                  <a:pt x="4581728" y="1016000"/>
                </a:lnTo>
                <a:lnTo>
                  <a:pt x="4582223" y="1028700"/>
                </a:lnTo>
                <a:lnTo>
                  <a:pt x="4618786" y="1028700"/>
                </a:lnTo>
                <a:lnTo>
                  <a:pt x="4614456" y="1016000"/>
                </a:lnTo>
                <a:close/>
              </a:path>
              <a:path w="5766434" h="1676400">
                <a:moveTo>
                  <a:pt x="143865" y="1003300"/>
                </a:moveTo>
                <a:lnTo>
                  <a:pt x="112229" y="1003300"/>
                </a:lnTo>
                <a:lnTo>
                  <a:pt x="106146" y="1016000"/>
                </a:lnTo>
                <a:lnTo>
                  <a:pt x="140131" y="1016000"/>
                </a:lnTo>
                <a:lnTo>
                  <a:pt x="143865" y="1003300"/>
                </a:lnTo>
                <a:close/>
              </a:path>
              <a:path w="5766434" h="1676400">
                <a:moveTo>
                  <a:pt x="4672863" y="1003300"/>
                </a:moveTo>
                <a:lnTo>
                  <a:pt x="4583252" y="1003300"/>
                </a:lnTo>
                <a:lnTo>
                  <a:pt x="4578324" y="1016000"/>
                </a:lnTo>
                <a:lnTo>
                  <a:pt x="4671352" y="1016000"/>
                </a:lnTo>
                <a:lnTo>
                  <a:pt x="4672863" y="1003300"/>
                </a:lnTo>
                <a:close/>
              </a:path>
              <a:path w="5766434" h="1676400">
                <a:moveTo>
                  <a:pt x="125653" y="990600"/>
                </a:moveTo>
                <a:lnTo>
                  <a:pt x="99631" y="990600"/>
                </a:lnTo>
                <a:lnTo>
                  <a:pt x="101384" y="1003300"/>
                </a:lnTo>
                <a:lnTo>
                  <a:pt x="119367" y="1003300"/>
                </a:lnTo>
                <a:lnTo>
                  <a:pt x="125653" y="990600"/>
                </a:lnTo>
                <a:close/>
              </a:path>
              <a:path w="5766434" h="1676400">
                <a:moveTo>
                  <a:pt x="4613986" y="990600"/>
                </a:moveTo>
                <a:lnTo>
                  <a:pt x="4608053" y="1003300"/>
                </a:lnTo>
                <a:lnTo>
                  <a:pt x="4618342" y="1003300"/>
                </a:lnTo>
                <a:lnTo>
                  <a:pt x="4613986" y="990600"/>
                </a:lnTo>
                <a:close/>
              </a:path>
              <a:path w="5766434" h="1676400">
                <a:moveTo>
                  <a:pt x="4681562" y="990600"/>
                </a:moveTo>
                <a:lnTo>
                  <a:pt x="4639652" y="990600"/>
                </a:lnTo>
                <a:lnTo>
                  <a:pt x="4624336" y="1003300"/>
                </a:lnTo>
                <a:lnTo>
                  <a:pt x="4677283" y="1003300"/>
                </a:lnTo>
                <a:lnTo>
                  <a:pt x="4681562" y="990600"/>
                </a:lnTo>
                <a:close/>
              </a:path>
              <a:path w="5766434" h="1676400">
                <a:moveTo>
                  <a:pt x="4733124" y="977900"/>
                </a:moveTo>
                <a:lnTo>
                  <a:pt x="4690668" y="977900"/>
                </a:lnTo>
                <a:lnTo>
                  <a:pt x="4683239" y="990600"/>
                </a:lnTo>
                <a:lnTo>
                  <a:pt x="4681562" y="990600"/>
                </a:lnTo>
                <a:lnTo>
                  <a:pt x="4681905" y="1003300"/>
                </a:lnTo>
                <a:lnTo>
                  <a:pt x="4716360" y="1003300"/>
                </a:lnTo>
                <a:lnTo>
                  <a:pt x="4721948" y="990600"/>
                </a:lnTo>
                <a:lnTo>
                  <a:pt x="4733124" y="977900"/>
                </a:lnTo>
                <a:close/>
              </a:path>
              <a:path w="5766434" h="1676400">
                <a:moveTo>
                  <a:pt x="125983" y="977900"/>
                </a:moveTo>
                <a:lnTo>
                  <a:pt x="95669" y="977900"/>
                </a:lnTo>
                <a:lnTo>
                  <a:pt x="94576" y="990600"/>
                </a:lnTo>
                <a:lnTo>
                  <a:pt x="127114" y="990600"/>
                </a:lnTo>
                <a:lnTo>
                  <a:pt x="125983" y="977900"/>
                </a:lnTo>
                <a:close/>
              </a:path>
              <a:path w="5766434" h="1676400">
                <a:moveTo>
                  <a:pt x="4659845" y="977900"/>
                </a:moveTo>
                <a:lnTo>
                  <a:pt x="4655731" y="977900"/>
                </a:lnTo>
                <a:lnTo>
                  <a:pt x="4647361" y="990600"/>
                </a:lnTo>
                <a:lnTo>
                  <a:pt x="4662208" y="990600"/>
                </a:lnTo>
                <a:lnTo>
                  <a:pt x="4659845" y="977900"/>
                </a:lnTo>
                <a:close/>
              </a:path>
              <a:path w="5766434" h="1676400">
                <a:moveTo>
                  <a:pt x="4758043" y="960271"/>
                </a:moveTo>
                <a:lnTo>
                  <a:pt x="4757886" y="965200"/>
                </a:lnTo>
                <a:lnTo>
                  <a:pt x="4761324" y="977900"/>
                </a:lnTo>
                <a:lnTo>
                  <a:pt x="4744910" y="977900"/>
                </a:lnTo>
                <a:lnTo>
                  <a:pt x="4742091" y="990600"/>
                </a:lnTo>
                <a:lnTo>
                  <a:pt x="4753838" y="990600"/>
                </a:lnTo>
                <a:lnTo>
                  <a:pt x="4762245" y="977900"/>
                </a:lnTo>
                <a:lnTo>
                  <a:pt x="4759833" y="965200"/>
                </a:lnTo>
                <a:lnTo>
                  <a:pt x="4758043" y="960271"/>
                </a:lnTo>
                <a:close/>
              </a:path>
              <a:path w="5766434" h="1676400">
                <a:moveTo>
                  <a:pt x="120586" y="965200"/>
                </a:moveTo>
                <a:lnTo>
                  <a:pt x="95770" y="965200"/>
                </a:lnTo>
                <a:lnTo>
                  <a:pt x="94551" y="977900"/>
                </a:lnTo>
                <a:lnTo>
                  <a:pt x="118935" y="977900"/>
                </a:lnTo>
                <a:lnTo>
                  <a:pt x="120586" y="965200"/>
                </a:lnTo>
                <a:close/>
              </a:path>
              <a:path w="5766434" h="1676400">
                <a:moveTo>
                  <a:pt x="4703495" y="965200"/>
                </a:moveTo>
                <a:lnTo>
                  <a:pt x="4686477" y="965200"/>
                </a:lnTo>
                <a:lnTo>
                  <a:pt x="4681372" y="977900"/>
                </a:lnTo>
                <a:lnTo>
                  <a:pt x="4707940" y="977900"/>
                </a:lnTo>
                <a:lnTo>
                  <a:pt x="4703495" y="965200"/>
                </a:lnTo>
                <a:close/>
              </a:path>
              <a:path w="5766434" h="1676400">
                <a:moveTo>
                  <a:pt x="4755222" y="952500"/>
                </a:moveTo>
                <a:lnTo>
                  <a:pt x="4740910" y="952500"/>
                </a:lnTo>
                <a:lnTo>
                  <a:pt x="4715116" y="965200"/>
                </a:lnTo>
                <a:lnTo>
                  <a:pt x="4721072" y="977900"/>
                </a:lnTo>
                <a:lnTo>
                  <a:pt x="4761324" y="977900"/>
                </a:lnTo>
                <a:lnTo>
                  <a:pt x="4757886" y="965200"/>
                </a:lnTo>
                <a:lnTo>
                  <a:pt x="4758043" y="960271"/>
                </a:lnTo>
                <a:lnTo>
                  <a:pt x="4755222" y="952500"/>
                </a:lnTo>
                <a:close/>
              </a:path>
              <a:path w="5766434" h="1676400">
                <a:moveTo>
                  <a:pt x="4816830" y="952500"/>
                </a:moveTo>
                <a:lnTo>
                  <a:pt x="4758291" y="952500"/>
                </a:lnTo>
                <a:lnTo>
                  <a:pt x="4758043" y="960271"/>
                </a:lnTo>
                <a:lnTo>
                  <a:pt x="4759833" y="965200"/>
                </a:lnTo>
                <a:lnTo>
                  <a:pt x="4762245" y="977900"/>
                </a:lnTo>
                <a:lnTo>
                  <a:pt x="4792319" y="977900"/>
                </a:lnTo>
                <a:lnTo>
                  <a:pt x="4786579" y="965200"/>
                </a:lnTo>
                <a:lnTo>
                  <a:pt x="4816944" y="965200"/>
                </a:lnTo>
                <a:lnTo>
                  <a:pt x="4816830" y="952500"/>
                </a:lnTo>
                <a:close/>
              </a:path>
              <a:path w="5766434" h="1676400">
                <a:moveTo>
                  <a:pt x="101269" y="952500"/>
                </a:moveTo>
                <a:lnTo>
                  <a:pt x="92278" y="952500"/>
                </a:lnTo>
                <a:lnTo>
                  <a:pt x="87871" y="965200"/>
                </a:lnTo>
                <a:lnTo>
                  <a:pt x="90576" y="965200"/>
                </a:lnTo>
                <a:lnTo>
                  <a:pt x="101269" y="952500"/>
                </a:lnTo>
                <a:close/>
              </a:path>
              <a:path w="5766434" h="1676400">
                <a:moveTo>
                  <a:pt x="118630" y="952500"/>
                </a:moveTo>
                <a:lnTo>
                  <a:pt x="105549" y="952500"/>
                </a:lnTo>
                <a:lnTo>
                  <a:pt x="103403" y="965200"/>
                </a:lnTo>
                <a:lnTo>
                  <a:pt x="116509" y="965200"/>
                </a:lnTo>
                <a:lnTo>
                  <a:pt x="118630" y="952500"/>
                </a:lnTo>
                <a:close/>
              </a:path>
              <a:path w="5766434" h="1676400">
                <a:moveTo>
                  <a:pt x="110782" y="939800"/>
                </a:moveTo>
                <a:lnTo>
                  <a:pt x="80263" y="939800"/>
                </a:lnTo>
                <a:lnTo>
                  <a:pt x="80390" y="952500"/>
                </a:lnTo>
                <a:lnTo>
                  <a:pt x="107416" y="952500"/>
                </a:lnTo>
                <a:lnTo>
                  <a:pt x="110782" y="939800"/>
                </a:lnTo>
                <a:close/>
              </a:path>
              <a:path w="5766434" h="1676400">
                <a:moveTo>
                  <a:pt x="4837798" y="939800"/>
                </a:moveTo>
                <a:lnTo>
                  <a:pt x="4765594" y="939800"/>
                </a:lnTo>
                <a:lnTo>
                  <a:pt x="4761014" y="952500"/>
                </a:lnTo>
                <a:lnTo>
                  <a:pt x="4823675" y="952500"/>
                </a:lnTo>
                <a:lnTo>
                  <a:pt x="4837798" y="939800"/>
                </a:lnTo>
                <a:close/>
              </a:path>
              <a:path w="5766434" h="1676400">
                <a:moveTo>
                  <a:pt x="4874564" y="939800"/>
                </a:moveTo>
                <a:lnTo>
                  <a:pt x="4837798" y="939800"/>
                </a:lnTo>
                <a:lnTo>
                  <a:pt x="4846281" y="952500"/>
                </a:lnTo>
                <a:lnTo>
                  <a:pt x="4865370" y="952500"/>
                </a:lnTo>
                <a:lnTo>
                  <a:pt x="4874564" y="939800"/>
                </a:lnTo>
                <a:close/>
              </a:path>
              <a:path w="5766434" h="1676400">
                <a:moveTo>
                  <a:pt x="100164" y="927100"/>
                </a:moveTo>
                <a:lnTo>
                  <a:pt x="73380" y="927100"/>
                </a:lnTo>
                <a:lnTo>
                  <a:pt x="81838" y="939800"/>
                </a:lnTo>
                <a:lnTo>
                  <a:pt x="99174" y="939800"/>
                </a:lnTo>
                <a:lnTo>
                  <a:pt x="100164" y="927100"/>
                </a:lnTo>
                <a:close/>
              </a:path>
              <a:path w="5766434" h="1676400">
                <a:moveTo>
                  <a:pt x="4877295" y="927100"/>
                </a:moveTo>
                <a:lnTo>
                  <a:pt x="4811885" y="927100"/>
                </a:lnTo>
                <a:lnTo>
                  <a:pt x="4808194" y="939800"/>
                </a:lnTo>
                <a:lnTo>
                  <a:pt x="4872304" y="939800"/>
                </a:lnTo>
                <a:lnTo>
                  <a:pt x="4877295" y="927100"/>
                </a:lnTo>
                <a:close/>
              </a:path>
              <a:path w="5766434" h="1676400">
                <a:moveTo>
                  <a:pt x="4914613" y="927100"/>
                </a:moveTo>
                <a:lnTo>
                  <a:pt x="4882311" y="927100"/>
                </a:lnTo>
                <a:lnTo>
                  <a:pt x="4890579" y="939800"/>
                </a:lnTo>
                <a:lnTo>
                  <a:pt x="4906581" y="939800"/>
                </a:lnTo>
                <a:lnTo>
                  <a:pt x="4914613" y="927100"/>
                </a:lnTo>
                <a:close/>
              </a:path>
              <a:path w="5766434" h="1676400">
                <a:moveTo>
                  <a:pt x="98818" y="914400"/>
                </a:moveTo>
                <a:lnTo>
                  <a:pt x="73596" y="914400"/>
                </a:lnTo>
                <a:lnTo>
                  <a:pt x="81191" y="927100"/>
                </a:lnTo>
                <a:lnTo>
                  <a:pt x="102031" y="927100"/>
                </a:lnTo>
                <a:lnTo>
                  <a:pt x="98818" y="914400"/>
                </a:lnTo>
                <a:close/>
              </a:path>
              <a:path w="5766434" h="1676400">
                <a:moveTo>
                  <a:pt x="4939906" y="914400"/>
                </a:moveTo>
                <a:lnTo>
                  <a:pt x="4882699" y="914400"/>
                </a:lnTo>
                <a:lnTo>
                  <a:pt x="4876152" y="927100"/>
                </a:lnTo>
                <a:lnTo>
                  <a:pt x="4918617" y="927100"/>
                </a:lnTo>
                <a:lnTo>
                  <a:pt x="4939906" y="914400"/>
                </a:lnTo>
                <a:close/>
              </a:path>
              <a:path w="5766434" h="1676400">
                <a:moveTo>
                  <a:pt x="73380" y="901700"/>
                </a:moveTo>
                <a:lnTo>
                  <a:pt x="64134" y="901700"/>
                </a:lnTo>
                <a:lnTo>
                  <a:pt x="66205" y="914400"/>
                </a:lnTo>
                <a:lnTo>
                  <a:pt x="73380" y="901700"/>
                </a:lnTo>
                <a:close/>
              </a:path>
              <a:path w="5766434" h="1676400">
                <a:moveTo>
                  <a:pt x="98094" y="901700"/>
                </a:moveTo>
                <a:lnTo>
                  <a:pt x="74447" y="901700"/>
                </a:lnTo>
                <a:lnTo>
                  <a:pt x="74955" y="914400"/>
                </a:lnTo>
                <a:lnTo>
                  <a:pt x="89865" y="914400"/>
                </a:lnTo>
                <a:lnTo>
                  <a:pt x="98094" y="901700"/>
                </a:lnTo>
                <a:close/>
              </a:path>
              <a:path w="5766434" h="1676400">
                <a:moveTo>
                  <a:pt x="4971186" y="901700"/>
                </a:moveTo>
                <a:lnTo>
                  <a:pt x="4885643" y="901700"/>
                </a:lnTo>
                <a:lnTo>
                  <a:pt x="4877943" y="914400"/>
                </a:lnTo>
                <a:lnTo>
                  <a:pt x="4962677" y="914400"/>
                </a:lnTo>
                <a:lnTo>
                  <a:pt x="4971186" y="901700"/>
                </a:lnTo>
                <a:close/>
              </a:path>
              <a:path w="5766434" h="1676400">
                <a:moveTo>
                  <a:pt x="91389" y="889000"/>
                </a:moveTo>
                <a:lnTo>
                  <a:pt x="71729" y="889000"/>
                </a:lnTo>
                <a:lnTo>
                  <a:pt x="72669" y="901700"/>
                </a:lnTo>
                <a:lnTo>
                  <a:pt x="92189" y="901700"/>
                </a:lnTo>
                <a:lnTo>
                  <a:pt x="91389" y="889000"/>
                </a:lnTo>
                <a:close/>
              </a:path>
              <a:path w="5766434" h="1676400">
                <a:moveTo>
                  <a:pt x="4980216" y="889000"/>
                </a:moveTo>
                <a:lnTo>
                  <a:pt x="4928553" y="889000"/>
                </a:lnTo>
                <a:lnTo>
                  <a:pt x="4926957" y="901700"/>
                </a:lnTo>
                <a:lnTo>
                  <a:pt x="4983149" y="901700"/>
                </a:lnTo>
                <a:lnTo>
                  <a:pt x="4980216" y="889000"/>
                </a:lnTo>
                <a:close/>
              </a:path>
              <a:path w="5766434" h="1676400">
                <a:moveTo>
                  <a:pt x="5016068" y="889000"/>
                </a:moveTo>
                <a:lnTo>
                  <a:pt x="4982705" y="889000"/>
                </a:lnTo>
                <a:lnTo>
                  <a:pt x="4986198" y="901700"/>
                </a:lnTo>
                <a:lnTo>
                  <a:pt x="5006924" y="901700"/>
                </a:lnTo>
                <a:lnTo>
                  <a:pt x="5016068" y="889000"/>
                </a:lnTo>
                <a:close/>
              </a:path>
              <a:path w="5766434" h="1676400">
                <a:moveTo>
                  <a:pt x="66738" y="876300"/>
                </a:moveTo>
                <a:lnTo>
                  <a:pt x="60325" y="876300"/>
                </a:lnTo>
                <a:lnTo>
                  <a:pt x="61442" y="889000"/>
                </a:lnTo>
                <a:lnTo>
                  <a:pt x="66738" y="876300"/>
                </a:lnTo>
                <a:close/>
              </a:path>
              <a:path w="5766434" h="1676400">
                <a:moveTo>
                  <a:pt x="88430" y="876300"/>
                </a:moveTo>
                <a:lnTo>
                  <a:pt x="68059" y="876300"/>
                </a:lnTo>
                <a:lnTo>
                  <a:pt x="68097" y="889000"/>
                </a:lnTo>
                <a:lnTo>
                  <a:pt x="89966" y="889000"/>
                </a:lnTo>
                <a:lnTo>
                  <a:pt x="88430" y="876300"/>
                </a:lnTo>
                <a:close/>
              </a:path>
              <a:path w="5766434" h="1676400">
                <a:moveTo>
                  <a:pt x="5023764" y="876300"/>
                </a:moveTo>
                <a:lnTo>
                  <a:pt x="4968849" y="876300"/>
                </a:lnTo>
                <a:lnTo>
                  <a:pt x="4962245" y="889000"/>
                </a:lnTo>
                <a:lnTo>
                  <a:pt x="5024462" y="889000"/>
                </a:lnTo>
                <a:lnTo>
                  <a:pt x="5023764" y="876300"/>
                </a:lnTo>
                <a:close/>
              </a:path>
              <a:path w="5766434" h="1676400">
                <a:moveTo>
                  <a:pt x="84454" y="863600"/>
                </a:moveTo>
                <a:lnTo>
                  <a:pt x="58318" y="863600"/>
                </a:lnTo>
                <a:lnTo>
                  <a:pt x="62407" y="876300"/>
                </a:lnTo>
                <a:lnTo>
                  <a:pt x="87464" y="876300"/>
                </a:lnTo>
                <a:lnTo>
                  <a:pt x="84454" y="863600"/>
                </a:lnTo>
                <a:close/>
              </a:path>
              <a:path w="5766434" h="1676400">
                <a:moveTo>
                  <a:pt x="5083746" y="863600"/>
                </a:moveTo>
                <a:lnTo>
                  <a:pt x="5004485" y="863600"/>
                </a:lnTo>
                <a:lnTo>
                  <a:pt x="5004879" y="876300"/>
                </a:lnTo>
                <a:lnTo>
                  <a:pt x="5080279" y="876300"/>
                </a:lnTo>
                <a:lnTo>
                  <a:pt x="5084845" y="865244"/>
                </a:lnTo>
                <a:lnTo>
                  <a:pt x="5083746" y="863600"/>
                </a:lnTo>
                <a:close/>
              </a:path>
              <a:path w="5766434" h="1676400">
                <a:moveTo>
                  <a:pt x="5098732" y="863600"/>
                </a:moveTo>
                <a:lnTo>
                  <a:pt x="5085524" y="863600"/>
                </a:lnTo>
                <a:lnTo>
                  <a:pt x="5084845" y="865244"/>
                </a:lnTo>
                <a:lnTo>
                  <a:pt x="5092230" y="876300"/>
                </a:lnTo>
                <a:lnTo>
                  <a:pt x="5098732" y="863600"/>
                </a:lnTo>
                <a:close/>
              </a:path>
              <a:path w="5766434" h="1676400">
                <a:moveTo>
                  <a:pt x="5085524" y="863600"/>
                </a:moveTo>
                <a:lnTo>
                  <a:pt x="5083746" y="863600"/>
                </a:lnTo>
                <a:lnTo>
                  <a:pt x="5084845" y="865244"/>
                </a:lnTo>
                <a:lnTo>
                  <a:pt x="5085524" y="863600"/>
                </a:lnTo>
                <a:close/>
              </a:path>
              <a:path w="5766434" h="1676400">
                <a:moveTo>
                  <a:pt x="82232" y="850900"/>
                </a:moveTo>
                <a:lnTo>
                  <a:pt x="52730" y="850900"/>
                </a:lnTo>
                <a:lnTo>
                  <a:pt x="55041" y="863600"/>
                </a:lnTo>
                <a:lnTo>
                  <a:pt x="79603" y="863600"/>
                </a:lnTo>
                <a:lnTo>
                  <a:pt x="82232" y="850900"/>
                </a:lnTo>
                <a:close/>
              </a:path>
              <a:path w="5766434" h="1676400">
                <a:moveTo>
                  <a:pt x="5078768" y="838200"/>
                </a:moveTo>
                <a:lnTo>
                  <a:pt x="5071882" y="845709"/>
                </a:lnTo>
                <a:lnTo>
                  <a:pt x="5072025" y="850900"/>
                </a:lnTo>
                <a:lnTo>
                  <a:pt x="5027675" y="850900"/>
                </a:lnTo>
                <a:lnTo>
                  <a:pt x="5022456" y="863600"/>
                </a:lnTo>
                <a:lnTo>
                  <a:pt x="5083301" y="863600"/>
                </a:lnTo>
                <a:lnTo>
                  <a:pt x="5083103" y="856247"/>
                </a:lnTo>
                <a:lnTo>
                  <a:pt x="5082451" y="850900"/>
                </a:lnTo>
                <a:lnTo>
                  <a:pt x="5078768" y="838200"/>
                </a:lnTo>
                <a:close/>
              </a:path>
              <a:path w="5766434" h="1676400">
                <a:moveTo>
                  <a:pt x="5083103" y="856247"/>
                </a:moveTo>
                <a:lnTo>
                  <a:pt x="5083301" y="863600"/>
                </a:lnTo>
                <a:lnTo>
                  <a:pt x="5084000" y="863600"/>
                </a:lnTo>
                <a:lnTo>
                  <a:pt x="5083103" y="856247"/>
                </a:lnTo>
                <a:close/>
              </a:path>
              <a:path w="5766434" h="1676400">
                <a:moveTo>
                  <a:pt x="5110059" y="850900"/>
                </a:moveTo>
                <a:lnTo>
                  <a:pt x="5082959" y="850900"/>
                </a:lnTo>
                <a:lnTo>
                  <a:pt x="5083103" y="856247"/>
                </a:lnTo>
                <a:lnTo>
                  <a:pt x="5084000" y="863600"/>
                </a:lnTo>
                <a:lnTo>
                  <a:pt x="5105303" y="863600"/>
                </a:lnTo>
                <a:lnTo>
                  <a:pt x="5110059" y="850900"/>
                </a:lnTo>
                <a:close/>
              </a:path>
              <a:path w="5766434" h="1676400">
                <a:moveTo>
                  <a:pt x="69862" y="838200"/>
                </a:moveTo>
                <a:lnTo>
                  <a:pt x="46443" y="838200"/>
                </a:lnTo>
                <a:lnTo>
                  <a:pt x="45783" y="850900"/>
                </a:lnTo>
                <a:lnTo>
                  <a:pt x="62953" y="850900"/>
                </a:lnTo>
                <a:lnTo>
                  <a:pt x="64364" y="849775"/>
                </a:lnTo>
                <a:lnTo>
                  <a:pt x="69862" y="838200"/>
                </a:lnTo>
                <a:close/>
              </a:path>
              <a:path w="5766434" h="1676400">
                <a:moveTo>
                  <a:pt x="72343" y="843412"/>
                </a:moveTo>
                <a:lnTo>
                  <a:pt x="64364" y="849775"/>
                </a:lnTo>
                <a:lnTo>
                  <a:pt x="63830" y="850900"/>
                </a:lnTo>
                <a:lnTo>
                  <a:pt x="75907" y="850900"/>
                </a:lnTo>
                <a:lnTo>
                  <a:pt x="72343" y="843412"/>
                </a:lnTo>
                <a:close/>
              </a:path>
              <a:path w="5766434" h="1676400">
                <a:moveTo>
                  <a:pt x="5071882" y="845709"/>
                </a:moveTo>
                <a:lnTo>
                  <a:pt x="5067122" y="850900"/>
                </a:lnTo>
                <a:lnTo>
                  <a:pt x="5072025" y="850900"/>
                </a:lnTo>
                <a:lnTo>
                  <a:pt x="5071882" y="845709"/>
                </a:lnTo>
                <a:close/>
              </a:path>
              <a:path w="5766434" h="1676400">
                <a:moveTo>
                  <a:pt x="5096090" y="838200"/>
                </a:moveTo>
                <a:lnTo>
                  <a:pt x="5078768" y="838200"/>
                </a:lnTo>
                <a:lnTo>
                  <a:pt x="5082451" y="850900"/>
                </a:lnTo>
                <a:lnTo>
                  <a:pt x="5102097" y="850900"/>
                </a:lnTo>
                <a:lnTo>
                  <a:pt x="5096090" y="838200"/>
                </a:lnTo>
                <a:close/>
              </a:path>
              <a:path w="5766434" h="1676400">
                <a:moveTo>
                  <a:pt x="5127142" y="838200"/>
                </a:moveTo>
                <a:lnTo>
                  <a:pt x="5108803" y="838200"/>
                </a:lnTo>
                <a:lnTo>
                  <a:pt x="5105501" y="850900"/>
                </a:lnTo>
                <a:lnTo>
                  <a:pt x="5123357" y="850900"/>
                </a:lnTo>
                <a:lnTo>
                  <a:pt x="5127142" y="838200"/>
                </a:lnTo>
                <a:close/>
              </a:path>
              <a:path w="5766434" h="1676400">
                <a:moveTo>
                  <a:pt x="5157965" y="838200"/>
                </a:moveTo>
                <a:lnTo>
                  <a:pt x="5127142" y="838200"/>
                </a:lnTo>
                <a:lnTo>
                  <a:pt x="5136222" y="850900"/>
                </a:lnTo>
                <a:lnTo>
                  <a:pt x="5153418" y="850900"/>
                </a:lnTo>
                <a:lnTo>
                  <a:pt x="5157965" y="838200"/>
                </a:lnTo>
                <a:close/>
              </a:path>
              <a:path w="5766434" h="1676400">
                <a:moveTo>
                  <a:pt x="69862" y="838200"/>
                </a:moveTo>
                <a:lnTo>
                  <a:pt x="64364" y="849775"/>
                </a:lnTo>
                <a:lnTo>
                  <a:pt x="72343" y="843412"/>
                </a:lnTo>
                <a:lnTo>
                  <a:pt x="69862" y="838200"/>
                </a:lnTo>
                <a:close/>
              </a:path>
              <a:path w="5766434" h="1676400">
                <a:moveTo>
                  <a:pt x="5078768" y="838200"/>
                </a:moveTo>
                <a:lnTo>
                  <a:pt x="5071674" y="838200"/>
                </a:lnTo>
                <a:lnTo>
                  <a:pt x="5071882" y="845709"/>
                </a:lnTo>
                <a:lnTo>
                  <a:pt x="5078768" y="838200"/>
                </a:lnTo>
                <a:close/>
              </a:path>
              <a:path w="5766434" h="1676400">
                <a:moveTo>
                  <a:pt x="78879" y="838200"/>
                </a:moveTo>
                <a:lnTo>
                  <a:pt x="69862" y="838200"/>
                </a:lnTo>
                <a:lnTo>
                  <a:pt x="72343" y="843412"/>
                </a:lnTo>
                <a:lnTo>
                  <a:pt x="78879" y="838200"/>
                </a:lnTo>
                <a:close/>
              </a:path>
              <a:path w="5766434" h="1676400">
                <a:moveTo>
                  <a:pt x="71564" y="825500"/>
                </a:moveTo>
                <a:lnTo>
                  <a:pt x="54152" y="825500"/>
                </a:lnTo>
                <a:lnTo>
                  <a:pt x="55486" y="838200"/>
                </a:lnTo>
                <a:lnTo>
                  <a:pt x="68668" y="838200"/>
                </a:lnTo>
                <a:lnTo>
                  <a:pt x="71564" y="825500"/>
                </a:lnTo>
                <a:close/>
              </a:path>
              <a:path w="5766434" h="1676400">
                <a:moveTo>
                  <a:pt x="76453" y="825500"/>
                </a:moveTo>
                <a:lnTo>
                  <a:pt x="73240" y="825500"/>
                </a:lnTo>
                <a:lnTo>
                  <a:pt x="74841" y="838200"/>
                </a:lnTo>
                <a:lnTo>
                  <a:pt x="76453" y="825500"/>
                </a:lnTo>
                <a:close/>
              </a:path>
              <a:path w="5766434" h="1676400">
                <a:moveTo>
                  <a:pt x="5168379" y="825500"/>
                </a:moveTo>
                <a:lnTo>
                  <a:pt x="5114797" y="825500"/>
                </a:lnTo>
                <a:lnTo>
                  <a:pt x="5112651" y="838200"/>
                </a:lnTo>
                <a:lnTo>
                  <a:pt x="5163134" y="838200"/>
                </a:lnTo>
                <a:lnTo>
                  <a:pt x="5168379" y="825500"/>
                </a:lnTo>
                <a:close/>
              </a:path>
              <a:path w="5766434" h="1676400">
                <a:moveTo>
                  <a:pt x="5198160" y="825500"/>
                </a:moveTo>
                <a:lnTo>
                  <a:pt x="5180876" y="825500"/>
                </a:lnTo>
                <a:lnTo>
                  <a:pt x="5181307" y="838200"/>
                </a:lnTo>
                <a:lnTo>
                  <a:pt x="5182196" y="838200"/>
                </a:lnTo>
                <a:lnTo>
                  <a:pt x="5198160" y="825500"/>
                </a:lnTo>
                <a:close/>
              </a:path>
              <a:path w="5766434" h="1676400">
                <a:moveTo>
                  <a:pt x="72478" y="812800"/>
                </a:moveTo>
                <a:lnTo>
                  <a:pt x="40601" y="812800"/>
                </a:lnTo>
                <a:lnTo>
                  <a:pt x="41363" y="825500"/>
                </a:lnTo>
                <a:lnTo>
                  <a:pt x="74536" y="825500"/>
                </a:lnTo>
                <a:lnTo>
                  <a:pt x="72478" y="812800"/>
                </a:lnTo>
                <a:close/>
              </a:path>
              <a:path w="5766434" h="1676400">
                <a:moveTo>
                  <a:pt x="5223535" y="812800"/>
                </a:moveTo>
                <a:lnTo>
                  <a:pt x="5153926" y="812800"/>
                </a:lnTo>
                <a:lnTo>
                  <a:pt x="5146611" y="825500"/>
                </a:lnTo>
                <a:lnTo>
                  <a:pt x="5218493" y="825500"/>
                </a:lnTo>
                <a:lnTo>
                  <a:pt x="5223535" y="812800"/>
                </a:lnTo>
                <a:close/>
              </a:path>
              <a:path w="5766434" h="1676400">
                <a:moveTo>
                  <a:pt x="68452" y="800100"/>
                </a:moveTo>
                <a:lnTo>
                  <a:pt x="37515" y="800100"/>
                </a:lnTo>
                <a:lnTo>
                  <a:pt x="40716" y="812800"/>
                </a:lnTo>
                <a:lnTo>
                  <a:pt x="67424" y="812800"/>
                </a:lnTo>
                <a:lnTo>
                  <a:pt x="68452" y="800100"/>
                </a:lnTo>
                <a:close/>
              </a:path>
              <a:path w="5766434" h="1676400">
                <a:moveTo>
                  <a:pt x="5198097" y="800100"/>
                </a:moveTo>
                <a:lnTo>
                  <a:pt x="5177917" y="800100"/>
                </a:lnTo>
                <a:lnTo>
                  <a:pt x="5169611" y="812800"/>
                </a:lnTo>
                <a:lnTo>
                  <a:pt x="5208155" y="812800"/>
                </a:lnTo>
                <a:lnTo>
                  <a:pt x="5198097" y="800100"/>
                </a:lnTo>
                <a:close/>
              </a:path>
              <a:path w="5766434" h="1676400">
                <a:moveTo>
                  <a:pt x="5262956" y="800100"/>
                </a:moveTo>
                <a:lnTo>
                  <a:pt x="5220563" y="800100"/>
                </a:lnTo>
                <a:lnTo>
                  <a:pt x="5217248" y="812800"/>
                </a:lnTo>
                <a:lnTo>
                  <a:pt x="5258663" y="812800"/>
                </a:lnTo>
                <a:lnTo>
                  <a:pt x="5262956" y="800100"/>
                </a:lnTo>
                <a:close/>
              </a:path>
              <a:path w="5766434" h="1676400">
                <a:moveTo>
                  <a:pt x="44335" y="787400"/>
                </a:moveTo>
                <a:lnTo>
                  <a:pt x="33159" y="787400"/>
                </a:lnTo>
                <a:lnTo>
                  <a:pt x="37299" y="800100"/>
                </a:lnTo>
                <a:lnTo>
                  <a:pt x="44335" y="787400"/>
                </a:lnTo>
                <a:close/>
              </a:path>
              <a:path w="5766434" h="1676400">
                <a:moveTo>
                  <a:pt x="66827" y="787400"/>
                </a:moveTo>
                <a:lnTo>
                  <a:pt x="44335" y="787400"/>
                </a:lnTo>
                <a:lnTo>
                  <a:pt x="44780" y="800100"/>
                </a:lnTo>
                <a:lnTo>
                  <a:pt x="68719" y="800100"/>
                </a:lnTo>
                <a:lnTo>
                  <a:pt x="66827" y="787400"/>
                </a:lnTo>
                <a:close/>
              </a:path>
              <a:path w="5766434" h="1676400">
                <a:moveTo>
                  <a:pt x="5277840" y="787400"/>
                </a:moveTo>
                <a:lnTo>
                  <a:pt x="5219674" y="787400"/>
                </a:lnTo>
                <a:lnTo>
                  <a:pt x="5220309" y="800100"/>
                </a:lnTo>
                <a:lnTo>
                  <a:pt x="5258308" y="800100"/>
                </a:lnTo>
                <a:lnTo>
                  <a:pt x="5277840" y="787400"/>
                </a:lnTo>
                <a:close/>
              </a:path>
              <a:path w="5766434" h="1676400">
                <a:moveTo>
                  <a:pt x="62039" y="774700"/>
                </a:moveTo>
                <a:lnTo>
                  <a:pt x="32511" y="774700"/>
                </a:lnTo>
                <a:lnTo>
                  <a:pt x="31178" y="787400"/>
                </a:lnTo>
                <a:lnTo>
                  <a:pt x="63042" y="787400"/>
                </a:lnTo>
                <a:lnTo>
                  <a:pt x="62039" y="774700"/>
                </a:lnTo>
                <a:close/>
              </a:path>
              <a:path w="5766434" h="1676400">
                <a:moveTo>
                  <a:pt x="5320665" y="774700"/>
                </a:moveTo>
                <a:lnTo>
                  <a:pt x="5241605" y="774700"/>
                </a:lnTo>
                <a:lnTo>
                  <a:pt x="5231677" y="787400"/>
                </a:lnTo>
                <a:lnTo>
                  <a:pt x="5319064" y="787400"/>
                </a:lnTo>
                <a:lnTo>
                  <a:pt x="5320665" y="774700"/>
                </a:lnTo>
                <a:close/>
              </a:path>
              <a:path w="5766434" h="1676400">
                <a:moveTo>
                  <a:pt x="47599" y="762000"/>
                </a:moveTo>
                <a:lnTo>
                  <a:pt x="29235" y="762000"/>
                </a:lnTo>
                <a:lnTo>
                  <a:pt x="29641" y="774700"/>
                </a:lnTo>
                <a:lnTo>
                  <a:pt x="49136" y="774700"/>
                </a:lnTo>
                <a:lnTo>
                  <a:pt x="47599" y="762000"/>
                </a:lnTo>
                <a:close/>
              </a:path>
              <a:path w="5766434" h="1676400">
                <a:moveTo>
                  <a:pt x="52450" y="762000"/>
                </a:moveTo>
                <a:lnTo>
                  <a:pt x="47599" y="762000"/>
                </a:lnTo>
                <a:lnTo>
                  <a:pt x="52628" y="774700"/>
                </a:lnTo>
                <a:lnTo>
                  <a:pt x="52450" y="762000"/>
                </a:lnTo>
                <a:close/>
              </a:path>
              <a:path w="5766434" h="1676400">
                <a:moveTo>
                  <a:pt x="61277" y="762000"/>
                </a:moveTo>
                <a:lnTo>
                  <a:pt x="56045" y="762000"/>
                </a:lnTo>
                <a:lnTo>
                  <a:pt x="54724" y="774700"/>
                </a:lnTo>
                <a:lnTo>
                  <a:pt x="62915" y="774700"/>
                </a:lnTo>
                <a:lnTo>
                  <a:pt x="61277" y="762000"/>
                </a:lnTo>
                <a:close/>
              </a:path>
              <a:path w="5766434" h="1676400">
                <a:moveTo>
                  <a:pt x="5367083" y="762000"/>
                </a:moveTo>
                <a:lnTo>
                  <a:pt x="5286324" y="762000"/>
                </a:lnTo>
                <a:lnTo>
                  <a:pt x="5285727" y="774700"/>
                </a:lnTo>
                <a:lnTo>
                  <a:pt x="5354281" y="774700"/>
                </a:lnTo>
                <a:lnTo>
                  <a:pt x="5367083" y="762000"/>
                </a:lnTo>
                <a:close/>
              </a:path>
              <a:path w="5766434" h="1676400">
                <a:moveTo>
                  <a:pt x="57657" y="749300"/>
                </a:moveTo>
                <a:lnTo>
                  <a:pt x="37769" y="749300"/>
                </a:lnTo>
                <a:lnTo>
                  <a:pt x="38811" y="762000"/>
                </a:lnTo>
                <a:lnTo>
                  <a:pt x="59842" y="762000"/>
                </a:lnTo>
                <a:lnTo>
                  <a:pt x="57657" y="749300"/>
                </a:lnTo>
                <a:close/>
              </a:path>
              <a:path w="5766434" h="1676400">
                <a:moveTo>
                  <a:pt x="5302300" y="749300"/>
                </a:moveTo>
                <a:lnTo>
                  <a:pt x="5293372" y="762000"/>
                </a:lnTo>
                <a:lnTo>
                  <a:pt x="5303189" y="762000"/>
                </a:lnTo>
                <a:lnTo>
                  <a:pt x="5302300" y="749300"/>
                </a:lnTo>
                <a:close/>
              </a:path>
              <a:path w="5766434" h="1676400">
                <a:moveTo>
                  <a:pt x="5384952" y="749300"/>
                </a:moveTo>
                <a:lnTo>
                  <a:pt x="5339613" y="749300"/>
                </a:lnTo>
                <a:lnTo>
                  <a:pt x="5331701" y="762000"/>
                </a:lnTo>
                <a:lnTo>
                  <a:pt x="5373039" y="762000"/>
                </a:lnTo>
                <a:lnTo>
                  <a:pt x="5384952" y="749300"/>
                </a:lnTo>
                <a:close/>
              </a:path>
              <a:path w="5766434" h="1676400">
                <a:moveTo>
                  <a:pt x="50787" y="736600"/>
                </a:moveTo>
                <a:lnTo>
                  <a:pt x="27457" y="736600"/>
                </a:lnTo>
                <a:lnTo>
                  <a:pt x="28206" y="749300"/>
                </a:lnTo>
                <a:lnTo>
                  <a:pt x="47104" y="749300"/>
                </a:lnTo>
                <a:lnTo>
                  <a:pt x="50787" y="736600"/>
                </a:lnTo>
                <a:close/>
              </a:path>
              <a:path w="5766434" h="1676400">
                <a:moveTo>
                  <a:pt x="5353291" y="736600"/>
                </a:moveTo>
                <a:lnTo>
                  <a:pt x="5335130" y="736600"/>
                </a:lnTo>
                <a:lnTo>
                  <a:pt x="5329669" y="749300"/>
                </a:lnTo>
                <a:lnTo>
                  <a:pt x="5358053" y="749300"/>
                </a:lnTo>
                <a:lnTo>
                  <a:pt x="5353291" y="736600"/>
                </a:lnTo>
                <a:close/>
              </a:path>
              <a:path w="5766434" h="1676400">
                <a:moveTo>
                  <a:pt x="5408498" y="723900"/>
                </a:moveTo>
                <a:lnTo>
                  <a:pt x="5393207" y="723900"/>
                </a:lnTo>
                <a:lnTo>
                  <a:pt x="5365699" y="736600"/>
                </a:lnTo>
                <a:lnTo>
                  <a:pt x="5372074" y="749300"/>
                </a:lnTo>
                <a:lnTo>
                  <a:pt x="5415057" y="749300"/>
                </a:lnTo>
                <a:lnTo>
                  <a:pt x="5411369" y="736600"/>
                </a:lnTo>
                <a:lnTo>
                  <a:pt x="5411527" y="731708"/>
                </a:lnTo>
                <a:lnTo>
                  <a:pt x="5408498" y="723900"/>
                </a:lnTo>
                <a:close/>
              </a:path>
              <a:path w="5766434" h="1676400">
                <a:moveTo>
                  <a:pt x="5411527" y="731708"/>
                </a:moveTo>
                <a:lnTo>
                  <a:pt x="5411369" y="736600"/>
                </a:lnTo>
                <a:lnTo>
                  <a:pt x="5415057" y="749300"/>
                </a:lnTo>
                <a:lnTo>
                  <a:pt x="5416042" y="749300"/>
                </a:lnTo>
                <a:lnTo>
                  <a:pt x="5413425" y="736600"/>
                </a:lnTo>
                <a:lnTo>
                  <a:pt x="5411527" y="731708"/>
                </a:lnTo>
                <a:close/>
              </a:path>
              <a:path w="5766434" h="1676400">
                <a:moveTo>
                  <a:pt x="5452668" y="723900"/>
                </a:moveTo>
                <a:lnTo>
                  <a:pt x="5411780" y="723900"/>
                </a:lnTo>
                <a:lnTo>
                  <a:pt x="5411527" y="731708"/>
                </a:lnTo>
                <a:lnTo>
                  <a:pt x="5413425" y="736600"/>
                </a:lnTo>
                <a:lnTo>
                  <a:pt x="5416042" y="749300"/>
                </a:lnTo>
                <a:lnTo>
                  <a:pt x="5424462" y="749300"/>
                </a:lnTo>
                <a:lnTo>
                  <a:pt x="5441403" y="736600"/>
                </a:lnTo>
                <a:lnTo>
                  <a:pt x="5447372" y="736600"/>
                </a:lnTo>
                <a:lnTo>
                  <a:pt x="5452668" y="723900"/>
                </a:lnTo>
                <a:close/>
              </a:path>
              <a:path w="5766434" h="1676400">
                <a:moveTo>
                  <a:pt x="58115" y="723900"/>
                </a:moveTo>
                <a:lnTo>
                  <a:pt x="25937" y="723900"/>
                </a:lnTo>
                <a:lnTo>
                  <a:pt x="22225" y="736600"/>
                </a:lnTo>
                <a:lnTo>
                  <a:pt x="55587" y="736600"/>
                </a:lnTo>
                <a:lnTo>
                  <a:pt x="58115" y="723900"/>
                </a:lnTo>
                <a:close/>
              </a:path>
              <a:path w="5766434" h="1676400">
                <a:moveTo>
                  <a:pt x="5465508" y="723900"/>
                </a:moveTo>
                <a:lnTo>
                  <a:pt x="5452668" y="723900"/>
                </a:lnTo>
                <a:lnTo>
                  <a:pt x="5454269" y="736600"/>
                </a:lnTo>
                <a:lnTo>
                  <a:pt x="5465508" y="723900"/>
                </a:lnTo>
                <a:close/>
              </a:path>
              <a:path w="5766434" h="1676400">
                <a:moveTo>
                  <a:pt x="5474373" y="723900"/>
                </a:moveTo>
                <a:lnTo>
                  <a:pt x="5465508" y="723900"/>
                </a:lnTo>
                <a:lnTo>
                  <a:pt x="5462701" y="736600"/>
                </a:lnTo>
                <a:lnTo>
                  <a:pt x="5468620" y="736600"/>
                </a:lnTo>
                <a:lnTo>
                  <a:pt x="5474373" y="723900"/>
                </a:lnTo>
                <a:close/>
              </a:path>
              <a:path w="5766434" h="1676400">
                <a:moveTo>
                  <a:pt x="54355" y="711200"/>
                </a:moveTo>
                <a:lnTo>
                  <a:pt x="34442" y="711200"/>
                </a:lnTo>
                <a:lnTo>
                  <a:pt x="32791" y="723900"/>
                </a:lnTo>
                <a:lnTo>
                  <a:pt x="54990" y="723900"/>
                </a:lnTo>
                <a:lnTo>
                  <a:pt x="54355" y="711200"/>
                </a:lnTo>
                <a:close/>
              </a:path>
              <a:path w="5766434" h="1676400">
                <a:moveTo>
                  <a:pt x="5481523" y="711200"/>
                </a:moveTo>
                <a:lnTo>
                  <a:pt x="5419553" y="711200"/>
                </a:lnTo>
                <a:lnTo>
                  <a:pt x="5414670" y="723900"/>
                </a:lnTo>
                <a:lnTo>
                  <a:pt x="5479211" y="723900"/>
                </a:lnTo>
                <a:lnTo>
                  <a:pt x="5481523" y="711200"/>
                </a:lnTo>
                <a:close/>
              </a:path>
              <a:path w="5766434" h="1676400">
                <a:moveTo>
                  <a:pt x="53073" y="698500"/>
                </a:moveTo>
                <a:lnTo>
                  <a:pt x="17132" y="698500"/>
                </a:lnTo>
                <a:lnTo>
                  <a:pt x="19164" y="711200"/>
                </a:lnTo>
                <a:lnTo>
                  <a:pt x="42252" y="711200"/>
                </a:lnTo>
                <a:lnTo>
                  <a:pt x="53073" y="698500"/>
                </a:lnTo>
                <a:close/>
              </a:path>
              <a:path w="5766434" h="1676400">
                <a:moveTo>
                  <a:pt x="5453811" y="698500"/>
                </a:moveTo>
                <a:lnTo>
                  <a:pt x="5442813" y="711200"/>
                </a:lnTo>
                <a:lnTo>
                  <a:pt x="5452795" y="711200"/>
                </a:lnTo>
                <a:lnTo>
                  <a:pt x="5453811" y="698500"/>
                </a:lnTo>
                <a:close/>
              </a:path>
              <a:path w="5766434" h="1676400">
                <a:moveTo>
                  <a:pt x="5535790" y="698500"/>
                </a:moveTo>
                <a:lnTo>
                  <a:pt x="5463489" y="698500"/>
                </a:lnTo>
                <a:lnTo>
                  <a:pt x="5467591" y="711200"/>
                </a:lnTo>
                <a:lnTo>
                  <a:pt x="5525998" y="711200"/>
                </a:lnTo>
                <a:lnTo>
                  <a:pt x="5535790" y="698500"/>
                </a:lnTo>
                <a:close/>
              </a:path>
              <a:path w="5766434" h="1676400">
                <a:moveTo>
                  <a:pt x="40030" y="685800"/>
                </a:moveTo>
                <a:lnTo>
                  <a:pt x="22377" y="685800"/>
                </a:lnTo>
                <a:lnTo>
                  <a:pt x="25692" y="698500"/>
                </a:lnTo>
                <a:lnTo>
                  <a:pt x="37655" y="698500"/>
                </a:lnTo>
                <a:lnTo>
                  <a:pt x="40030" y="685800"/>
                </a:lnTo>
                <a:close/>
              </a:path>
              <a:path w="5766434" h="1676400">
                <a:moveTo>
                  <a:pt x="5544032" y="685800"/>
                </a:moveTo>
                <a:lnTo>
                  <a:pt x="5486488" y="685800"/>
                </a:lnTo>
                <a:lnTo>
                  <a:pt x="5476875" y="698500"/>
                </a:lnTo>
                <a:lnTo>
                  <a:pt x="5538685" y="698500"/>
                </a:lnTo>
                <a:lnTo>
                  <a:pt x="5544032" y="685800"/>
                </a:lnTo>
                <a:close/>
              </a:path>
              <a:path w="5766434" h="1676400">
                <a:moveTo>
                  <a:pt x="5578472" y="685800"/>
                </a:moveTo>
                <a:lnTo>
                  <a:pt x="5544032" y="685800"/>
                </a:lnTo>
                <a:lnTo>
                  <a:pt x="5552859" y="698500"/>
                </a:lnTo>
                <a:lnTo>
                  <a:pt x="5569915" y="698500"/>
                </a:lnTo>
                <a:lnTo>
                  <a:pt x="5578472" y="685800"/>
                </a:lnTo>
                <a:close/>
              </a:path>
              <a:path w="5766434" h="1676400">
                <a:moveTo>
                  <a:pt x="49085" y="673100"/>
                </a:moveTo>
                <a:lnTo>
                  <a:pt x="24663" y="673100"/>
                </a:lnTo>
                <a:lnTo>
                  <a:pt x="22123" y="685800"/>
                </a:lnTo>
                <a:lnTo>
                  <a:pt x="48907" y="685800"/>
                </a:lnTo>
                <a:lnTo>
                  <a:pt x="49085" y="673100"/>
                </a:lnTo>
                <a:close/>
              </a:path>
              <a:path w="5766434" h="1676400">
                <a:moveTo>
                  <a:pt x="5605424" y="673100"/>
                </a:moveTo>
                <a:lnTo>
                  <a:pt x="5521906" y="673100"/>
                </a:lnTo>
                <a:lnTo>
                  <a:pt x="5518267" y="685800"/>
                </a:lnTo>
                <a:lnTo>
                  <a:pt x="5582740" y="685800"/>
                </a:lnTo>
                <a:lnTo>
                  <a:pt x="5605424" y="673100"/>
                </a:lnTo>
                <a:close/>
              </a:path>
              <a:path w="5766434" h="1676400">
                <a:moveTo>
                  <a:pt x="49606" y="660400"/>
                </a:moveTo>
                <a:lnTo>
                  <a:pt x="12306" y="660400"/>
                </a:lnTo>
                <a:lnTo>
                  <a:pt x="13855" y="673100"/>
                </a:lnTo>
                <a:lnTo>
                  <a:pt x="47116" y="673100"/>
                </a:lnTo>
                <a:lnTo>
                  <a:pt x="49606" y="660400"/>
                </a:lnTo>
                <a:close/>
              </a:path>
              <a:path w="5766434" h="1676400">
                <a:moveTo>
                  <a:pt x="5638736" y="660400"/>
                </a:moveTo>
                <a:lnTo>
                  <a:pt x="5557121" y="660400"/>
                </a:lnTo>
                <a:lnTo>
                  <a:pt x="5547565" y="673100"/>
                </a:lnTo>
                <a:lnTo>
                  <a:pt x="5629681" y="673100"/>
                </a:lnTo>
                <a:lnTo>
                  <a:pt x="5638736" y="660400"/>
                </a:lnTo>
                <a:close/>
              </a:path>
              <a:path w="5766434" h="1676400">
                <a:moveTo>
                  <a:pt x="28016" y="647700"/>
                </a:moveTo>
                <a:lnTo>
                  <a:pt x="19329" y="647700"/>
                </a:lnTo>
                <a:lnTo>
                  <a:pt x="12090" y="660400"/>
                </a:lnTo>
                <a:lnTo>
                  <a:pt x="29527" y="660400"/>
                </a:lnTo>
                <a:lnTo>
                  <a:pt x="28016" y="647700"/>
                </a:lnTo>
                <a:close/>
              </a:path>
              <a:path w="5766434" h="1676400">
                <a:moveTo>
                  <a:pt x="41782" y="647700"/>
                </a:moveTo>
                <a:lnTo>
                  <a:pt x="35686" y="647700"/>
                </a:lnTo>
                <a:lnTo>
                  <a:pt x="33985" y="660400"/>
                </a:lnTo>
                <a:lnTo>
                  <a:pt x="42951" y="660400"/>
                </a:lnTo>
                <a:lnTo>
                  <a:pt x="41782" y="647700"/>
                </a:lnTo>
                <a:close/>
              </a:path>
              <a:path w="5766434" h="1676400">
                <a:moveTo>
                  <a:pt x="5648350" y="647700"/>
                </a:moveTo>
                <a:lnTo>
                  <a:pt x="5593297" y="647700"/>
                </a:lnTo>
                <a:lnTo>
                  <a:pt x="5591597" y="660400"/>
                </a:lnTo>
                <a:lnTo>
                  <a:pt x="5651487" y="660400"/>
                </a:lnTo>
                <a:lnTo>
                  <a:pt x="5648350" y="647700"/>
                </a:lnTo>
                <a:close/>
              </a:path>
              <a:path w="5766434" h="1676400">
                <a:moveTo>
                  <a:pt x="5676798" y="647700"/>
                </a:moveTo>
                <a:lnTo>
                  <a:pt x="5654720" y="647700"/>
                </a:lnTo>
                <a:lnTo>
                  <a:pt x="5661190" y="660400"/>
                </a:lnTo>
                <a:lnTo>
                  <a:pt x="5669012" y="660400"/>
                </a:lnTo>
                <a:lnTo>
                  <a:pt x="5676798" y="647700"/>
                </a:lnTo>
                <a:close/>
              </a:path>
              <a:path w="5766434" h="1676400">
                <a:moveTo>
                  <a:pt x="40944" y="635000"/>
                </a:moveTo>
                <a:lnTo>
                  <a:pt x="10426" y="635000"/>
                </a:lnTo>
                <a:lnTo>
                  <a:pt x="10591" y="647700"/>
                </a:lnTo>
                <a:lnTo>
                  <a:pt x="40258" y="647700"/>
                </a:lnTo>
                <a:lnTo>
                  <a:pt x="40944" y="635000"/>
                </a:lnTo>
                <a:close/>
              </a:path>
              <a:path w="5766434" h="1676400">
                <a:moveTo>
                  <a:pt x="5710212" y="622300"/>
                </a:moveTo>
                <a:lnTo>
                  <a:pt x="5674614" y="622300"/>
                </a:lnTo>
                <a:lnTo>
                  <a:pt x="5666028" y="635000"/>
                </a:lnTo>
                <a:lnTo>
                  <a:pt x="5629198" y="635000"/>
                </a:lnTo>
                <a:lnTo>
                  <a:pt x="5624677" y="647700"/>
                </a:lnTo>
                <a:lnTo>
                  <a:pt x="5695492" y="647700"/>
                </a:lnTo>
                <a:lnTo>
                  <a:pt x="5694730" y="635000"/>
                </a:lnTo>
                <a:lnTo>
                  <a:pt x="5710212" y="622300"/>
                </a:lnTo>
                <a:close/>
              </a:path>
              <a:path w="5766434" h="1676400">
                <a:moveTo>
                  <a:pt x="41224" y="622300"/>
                </a:moveTo>
                <a:lnTo>
                  <a:pt x="9867" y="622300"/>
                </a:lnTo>
                <a:lnTo>
                  <a:pt x="14058" y="635000"/>
                </a:lnTo>
                <a:lnTo>
                  <a:pt x="40258" y="635000"/>
                </a:lnTo>
                <a:lnTo>
                  <a:pt x="41224" y="622300"/>
                </a:lnTo>
                <a:close/>
              </a:path>
              <a:path w="5766434" h="1676400">
                <a:moveTo>
                  <a:pt x="5748888" y="622300"/>
                </a:moveTo>
                <a:lnTo>
                  <a:pt x="5710212" y="622300"/>
                </a:lnTo>
                <a:lnTo>
                  <a:pt x="5724664" y="635000"/>
                </a:lnTo>
                <a:lnTo>
                  <a:pt x="5742609" y="635000"/>
                </a:lnTo>
                <a:lnTo>
                  <a:pt x="5748888" y="622300"/>
                </a:lnTo>
                <a:close/>
              </a:path>
              <a:path w="5766434" h="1676400">
                <a:moveTo>
                  <a:pt x="39852" y="609600"/>
                </a:moveTo>
                <a:lnTo>
                  <a:pt x="17602" y="609600"/>
                </a:lnTo>
                <a:lnTo>
                  <a:pt x="13030" y="622300"/>
                </a:lnTo>
                <a:lnTo>
                  <a:pt x="37655" y="622300"/>
                </a:lnTo>
                <a:lnTo>
                  <a:pt x="39852" y="609600"/>
                </a:lnTo>
                <a:close/>
              </a:path>
              <a:path w="5766434" h="1676400">
                <a:moveTo>
                  <a:pt x="5758865" y="609600"/>
                </a:moveTo>
                <a:lnTo>
                  <a:pt x="5691635" y="609600"/>
                </a:lnTo>
                <a:lnTo>
                  <a:pt x="5685341" y="622300"/>
                </a:lnTo>
                <a:lnTo>
                  <a:pt x="5765901" y="622300"/>
                </a:lnTo>
                <a:lnTo>
                  <a:pt x="5758865" y="609600"/>
                </a:lnTo>
                <a:close/>
              </a:path>
              <a:path w="5766434" h="1676400">
                <a:moveTo>
                  <a:pt x="39446" y="596900"/>
                </a:moveTo>
                <a:lnTo>
                  <a:pt x="4013" y="596900"/>
                </a:lnTo>
                <a:lnTo>
                  <a:pt x="7721" y="609600"/>
                </a:lnTo>
                <a:lnTo>
                  <a:pt x="36880" y="609600"/>
                </a:lnTo>
                <a:lnTo>
                  <a:pt x="39446" y="596900"/>
                </a:lnTo>
                <a:close/>
              </a:path>
              <a:path w="5766434" h="1676400">
                <a:moveTo>
                  <a:pt x="5753290" y="596900"/>
                </a:moveTo>
                <a:lnTo>
                  <a:pt x="5740895" y="596900"/>
                </a:lnTo>
                <a:lnTo>
                  <a:pt x="5729732" y="609600"/>
                </a:lnTo>
                <a:lnTo>
                  <a:pt x="5757214" y="609600"/>
                </a:lnTo>
                <a:lnTo>
                  <a:pt x="5753290" y="596900"/>
                </a:lnTo>
                <a:close/>
              </a:path>
              <a:path w="5766434" h="1676400">
                <a:moveTo>
                  <a:pt x="29451" y="584200"/>
                </a:moveTo>
                <a:lnTo>
                  <a:pt x="5613" y="584200"/>
                </a:lnTo>
                <a:lnTo>
                  <a:pt x="3809" y="596900"/>
                </a:lnTo>
                <a:lnTo>
                  <a:pt x="33972" y="596900"/>
                </a:lnTo>
                <a:lnTo>
                  <a:pt x="29451" y="584200"/>
                </a:lnTo>
                <a:close/>
              </a:path>
              <a:path w="5766434" h="1676400">
                <a:moveTo>
                  <a:pt x="37109" y="571500"/>
                </a:moveTo>
                <a:lnTo>
                  <a:pt x="15836" y="571500"/>
                </a:lnTo>
                <a:lnTo>
                  <a:pt x="16230" y="584200"/>
                </a:lnTo>
                <a:lnTo>
                  <a:pt x="37706" y="584200"/>
                </a:lnTo>
                <a:lnTo>
                  <a:pt x="37109" y="571500"/>
                </a:lnTo>
                <a:close/>
              </a:path>
              <a:path w="5766434" h="1676400">
                <a:moveTo>
                  <a:pt x="28816" y="558800"/>
                </a:moveTo>
                <a:lnTo>
                  <a:pt x="3924" y="558800"/>
                </a:lnTo>
                <a:lnTo>
                  <a:pt x="3479" y="571500"/>
                </a:lnTo>
                <a:lnTo>
                  <a:pt x="29019" y="571500"/>
                </a:lnTo>
                <a:lnTo>
                  <a:pt x="28816" y="558800"/>
                </a:lnTo>
                <a:close/>
              </a:path>
              <a:path w="5766434" h="1676400">
                <a:moveTo>
                  <a:pt x="33807" y="546100"/>
                </a:moveTo>
                <a:lnTo>
                  <a:pt x="5816" y="546100"/>
                </a:lnTo>
                <a:lnTo>
                  <a:pt x="6921" y="558800"/>
                </a:lnTo>
                <a:lnTo>
                  <a:pt x="31419" y="558800"/>
                </a:lnTo>
                <a:lnTo>
                  <a:pt x="33807" y="546100"/>
                </a:lnTo>
                <a:close/>
              </a:path>
              <a:path w="5766434" h="1676400">
                <a:moveTo>
                  <a:pt x="34467" y="533400"/>
                </a:moveTo>
                <a:lnTo>
                  <a:pt x="12064" y="533400"/>
                </a:lnTo>
                <a:lnTo>
                  <a:pt x="9080" y="546100"/>
                </a:lnTo>
                <a:lnTo>
                  <a:pt x="35699" y="546100"/>
                </a:lnTo>
                <a:lnTo>
                  <a:pt x="34467" y="533400"/>
                </a:lnTo>
                <a:close/>
              </a:path>
              <a:path w="5766434" h="1676400">
                <a:moveTo>
                  <a:pt x="26123" y="520700"/>
                </a:moveTo>
                <a:lnTo>
                  <a:pt x="1892" y="520700"/>
                </a:lnTo>
                <a:lnTo>
                  <a:pt x="4457" y="533400"/>
                </a:lnTo>
                <a:lnTo>
                  <a:pt x="26911" y="533400"/>
                </a:lnTo>
                <a:lnTo>
                  <a:pt x="26123" y="520700"/>
                </a:lnTo>
                <a:close/>
              </a:path>
              <a:path w="5766434" h="1676400">
                <a:moveTo>
                  <a:pt x="32136" y="532088"/>
                </a:moveTo>
                <a:lnTo>
                  <a:pt x="32194" y="533400"/>
                </a:lnTo>
                <a:lnTo>
                  <a:pt x="32829" y="533400"/>
                </a:lnTo>
                <a:lnTo>
                  <a:pt x="32136" y="532088"/>
                </a:lnTo>
                <a:close/>
              </a:path>
              <a:path w="5766434" h="1676400">
                <a:moveTo>
                  <a:pt x="31635" y="520700"/>
                </a:moveTo>
                <a:lnTo>
                  <a:pt x="26123" y="520700"/>
                </a:lnTo>
                <a:lnTo>
                  <a:pt x="32136" y="532088"/>
                </a:lnTo>
                <a:lnTo>
                  <a:pt x="31635" y="520700"/>
                </a:lnTo>
                <a:close/>
              </a:path>
              <a:path w="5766434" h="1676400">
                <a:moveTo>
                  <a:pt x="20510" y="508000"/>
                </a:moveTo>
                <a:lnTo>
                  <a:pt x="12649" y="508000"/>
                </a:lnTo>
                <a:lnTo>
                  <a:pt x="3327" y="520700"/>
                </a:lnTo>
                <a:lnTo>
                  <a:pt x="21196" y="520700"/>
                </a:lnTo>
                <a:lnTo>
                  <a:pt x="20510" y="508000"/>
                </a:lnTo>
                <a:close/>
              </a:path>
              <a:path w="5766434" h="1676400">
                <a:moveTo>
                  <a:pt x="31124" y="498363"/>
                </a:moveTo>
                <a:lnTo>
                  <a:pt x="29472" y="500881"/>
                </a:lnTo>
                <a:lnTo>
                  <a:pt x="28155" y="508000"/>
                </a:lnTo>
                <a:lnTo>
                  <a:pt x="25717" y="520700"/>
                </a:lnTo>
                <a:lnTo>
                  <a:pt x="35153" y="520700"/>
                </a:lnTo>
                <a:lnTo>
                  <a:pt x="34150" y="508000"/>
                </a:lnTo>
                <a:lnTo>
                  <a:pt x="33070" y="508000"/>
                </a:lnTo>
                <a:lnTo>
                  <a:pt x="31124" y="498363"/>
                </a:lnTo>
                <a:close/>
              </a:path>
              <a:path w="5766434" h="1676400">
                <a:moveTo>
                  <a:pt x="30505" y="495300"/>
                </a:moveTo>
                <a:lnTo>
                  <a:pt x="4876" y="495300"/>
                </a:lnTo>
                <a:lnTo>
                  <a:pt x="1701" y="508000"/>
                </a:lnTo>
                <a:lnTo>
                  <a:pt x="24803" y="508000"/>
                </a:lnTo>
                <a:lnTo>
                  <a:pt x="29472" y="500881"/>
                </a:lnTo>
                <a:lnTo>
                  <a:pt x="30505" y="495300"/>
                </a:lnTo>
                <a:close/>
              </a:path>
              <a:path w="5766434" h="1676400">
                <a:moveTo>
                  <a:pt x="30505" y="495300"/>
                </a:moveTo>
                <a:lnTo>
                  <a:pt x="29472" y="500881"/>
                </a:lnTo>
                <a:lnTo>
                  <a:pt x="31124" y="498363"/>
                </a:lnTo>
                <a:lnTo>
                  <a:pt x="30505" y="495300"/>
                </a:lnTo>
                <a:close/>
              </a:path>
              <a:path w="5766434" h="1676400">
                <a:moveTo>
                  <a:pt x="33134" y="495300"/>
                </a:moveTo>
                <a:lnTo>
                  <a:pt x="30505" y="495300"/>
                </a:lnTo>
                <a:lnTo>
                  <a:pt x="31124" y="498363"/>
                </a:lnTo>
                <a:lnTo>
                  <a:pt x="33134" y="495300"/>
                </a:lnTo>
                <a:close/>
              </a:path>
              <a:path w="5766434" h="1676400">
                <a:moveTo>
                  <a:pt x="35407" y="482600"/>
                </a:moveTo>
                <a:lnTo>
                  <a:pt x="12623" y="482600"/>
                </a:lnTo>
                <a:lnTo>
                  <a:pt x="12725" y="495300"/>
                </a:lnTo>
                <a:lnTo>
                  <a:pt x="32219" y="495300"/>
                </a:lnTo>
                <a:lnTo>
                  <a:pt x="35407" y="482600"/>
                </a:lnTo>
                <a:close/>
              </a:path>
              <a:path w="5766434" h="1676400">
                <a:moveTo>
                  <a:pt x="34340" y="469900"/>
                </a:moveTo>
                <a:lnTo>
                  <a:pt x="4063" y="469900"/>
                </a:lnTo>
                <a:lnTo>
                  <a:pt x="4114" y="482600"/>
                </a:lnTo>
                <a:lnTo>
                  <a:pt x="35344" y="482600"/>
                </a:lnTo>
                <a:lnTo>
                  <a:pt x="34340" y="469900"/>
                </a:lnTo>
                <a:close/>
              </a:path>
              <a:path w="5766434" h="1676400">
                <a:moveTo>
                  <a:pt x="31534" y="457200"/>
                </a:moveTo>
                <a:lnTo>
                  <a:pt x="736" y="457200"/>
                </a:lnTo>
                <a:lnTo>
                  <a:pt x="292" y="469900"/>
                </a:lnTo>
                <a:lnTo>
                  <a:pt x="36677" y="469900"/>
                </a:lnTo>
                <a:lnTo>
                  <a:pt x="31534" y="457200"/>
                </a:lnTo>
                <a:close/>
              </a:path>
              <a:path w="5766434" h="1676400">
                <a:moveTo>
                  <a:pt x="3873" y="444500"/>
                </a:moveTo>
                <a:lnTo>
                  <a:pt x="330" y="457200"/>
                </a:lnTo>
                <a:lnTo>
                  <a:pt x="8737" y="457200"/>
                </a:lnTo>
                <a:lnTo>
                  <a:pt x="3873" y="444500"/>
                </a:lnTo>
                <a:close/>
              </a:path>
              <a:path w="5766434" h="1676400">
                <a:moveTo>
                  <a:pt x="35255" y="444500"/>
                </a:moveTo>
                <a:lnTo>
                  <a:pt x="15328" y="444500"/>
                </a:lnTo>
                <a:lnTo>
                  <a:pt x="13119" y="457200"/>
                </a:lnTo>
                <a:lnTo>
                  <a:pt x="35178" y="457200"/>
                </a:lnTo>
                <a:lnTo>
                  <a:pt x="35255" y="444500"/>
                </a:lnTo>
                <a:close/>
              </a:path>
              <a:path w="5766434" h="1676400">
                <a:moveTo>
                  <a:pt x="35737" y="431800"/>
                </a:moveTo>
                <a:lnTo>
                  <a:pt x="114" y="431800"/>
                </a:lnTo>
                <a:lnTo>
                  <a:pt x="1308" y="444500"/>
                </a:lnTo>
                <a:lnTo>
                  <a:pt x="24726" y="444500"/>
                </a:lnTo>
                <a:lnTo>
                  <a:pt x="35737" y="431800"/>
                </a:lnTo>
                <a:close/>
              </a:path>
              <a:path w="5766434" h="1676400">
                <a:moveTo>
                  <a:pt x="22288" y="419100"/>
                </a:moveTo>
                <a:lnTo>
                  <a:pt x="9499" y="419100"/>
                </a:lnTo>
                <a:lnTo>
                  <a:pt x="7277" y="431800"/>
                </a:lnTo>
                <a:lnTo>
                  <a:pt x="21805" y="431800"/>
                </a:lnTo>
                <a:lnTo>
                  <a:pt x="22288" y="419100"/>
                </a:lnTo>
                <a:close/>
              </a:path>
              <a:path w="5766434" h="1676400">
                <a:moveTo>
                  <a:pt x="35305" y="406400"/>
                </a:moveTo>
                <a:lnTo>
                  <a:pt x="8470" y="406400"/>
                </a:lnTo>
                <a:lnTo>
                  <a:pt x="3962" y="419100"/>
                </a:lnTo>
                <a:lnTo>
                  <a:pt x="36550" y="419100"/>
                </a:lnTo>
                <a:lnTo>
                  <a:pt x="35305" y="406400"/>
                </a:lnTo>
                <a:close/>
              </a:path>
              <a:path w="5766434" h="1676400">
                <a:moveTo>
                  <a:pt x="28625" y="393700"/>
                </a:moveTo>
                <a:lnTo>
                  <a:pt x="12103" y="393700"/>
                </a:lnTo>
                <a:lnTo>
                  <a:pt x="8737" y="406400"/>
                </a:lnTo>
                <a:lnTo>
                  <a:pt x="27749" y="406400"/>
                </a:lnTo>
                <a:lnTo>
                  <a:pt x="28625" y="393700"/>
                </a:lnTo>
                <a:close/>
              </a:path>
              <a:path w="5766434" h="1676400">
                <a:moveTo>
                  <a:pt x="34429" y="381000"/>
                </a:moveTo>
                <a:lnTo>
                  <a:pt x="0" y="381000"/>
                </a:lnTo>
                <a:lnTo>
                  <a:pt x="1650" y="393700"/>
                </a:lnTo>
                <a:lnTo>
                  <a:pt x="38493" y="393700"/>
                </a:lnTo>
                <a:lnTo>
                  <a:pt x="34429" y="381000"/>
                </a:lnTo>
                <a:close/>
              </a:path>
              <a:path w="5766434" h="1676400">
                <a:moveTo>
                  <a:pt x="20408" y="368300"/>
                </a:moveTo>
                <a:lnTo>
                  <a:pt x="4813" y="368300"/>
                </a:lnTo>
                <a:lnTo>
                  <a:pt x="10528" y="381000"/>
                </a:lnTo>
                <a:lnTo>
                  <a:pt x="18072" y="381000"/>
                </a:lnTo>
                <a:lnTo>
                  <a:pt x="20408" y="368300"/>
                </a:lnTo>
                <a:close/>
              </a:path>
              <a:path w="5766434" h="1676400">
                <a:moveTo>
                  <a:pt x="33299" y="355600"/>
                </a:moveTo>
                <a:lnTo>
                  <a:pt x="4394" y="355600"/>
                </a:lnTo>
                <a:lnTo>
                  <a:pt x="3543" y="368300"/>
                </a:lnTo>
                <a:lnTo>
                  <a:pt x="33591" y="368300"/>
                </a:lnTo>
                <a:lnTo>
                  <a:pt x="33299" y="355600"/>
                </a:lnTo>
                <a:close/>
              </a:path>
              <a:path w="5766434" h="1676400">
                <a:moveTo>
                  <a:pt x="30962" y="342900"/>
                </a:moveTo>
                <a:lnTo>
                  <a:pt x="5397" y="342900"/>
                </a:lnTo>
                <a:lnTo>
                  <a:pt x="9182" y="355600"/>
                </a:lnTo>
                <a:lnTo>
                  <a:pt x="36436" y="355600"/>
                </a:lnTo>
                <a:lnTo>
                  <a:pt x="30962" y="342900"/>
                </a:lnTo>
                <a:close/>
              </a:path>
              <a:path w="5766434" h="1676400">
                <a:moveTo>
                  <a:pt x="37541" y="330200"/>
                </a:moveTo>
                <a:lnTo>
                  <a:pt x="14947" y="330200"/>
                </a:lnTo>
                <a:lnTo>
                  <a:pt x="9880" y="342900"/>
                </a:lnTo>
                <a:lnTo>
                  <a:pt x="34493" y="342900"/>
                </a:lnTo>
                <a:lnTo>
                  <a:pt x="37541" y="330200"/>
                </a:lnTo>
                <a:close/>
              </a:path>
              <a:path w="5766434" h="1676400">
                <a:moveTo>
                  <a:pt x="31546" y="317500"/>
                </a:moveTo>
                <a:lnTo>
                  <a:pt x="7086" y="317500"/>
                </a:lnTo>
                <a:lnTo>
                  <a:pt x="12382" y="330200"/>
                </a:lnTo>
                <a:lnTo>
                  <a:pt x="21742" y="330200"/>
                </a:lnTo>
                <a:lnTo>
                  <a:pt x="31546" y="317500"/>
                </a:lnTo>
                <a:close/>
              </a:path>
              <a:path w="5766434" h="1676400">
                <a:moveTo>
                  <a:pt x="36880" y="304800"/>
                </a:moveTo>
                <a:lnTo>
                  <a:pt x="35346" y="307620"/>
                </a:lnTo>
                <a:lnTo>
                  <a:pt x="37223" y="317500"/>
                </a:lnTo>
                <a:lnTo>
                  <a:pt x="31546" y="317500"/>
                </a:lnTo>
                <a:lnTo>
                  <a:pt x="35915" y="330200"/>
                </a:lnTo>
                <a:lnTo>
                  <a:pt x="38658" y="317500"/>
                </a:lnTo>
                <a:lnTo>
                  <a:pt x="36880" y="304800"/>
                </a:lnTo>
                <a:close/>
              </a:path>
              <a:path w="5766434" h="1676400">
                <a:moveTo>
                  <a:pt x="34810" y="304800"/>
                </a:moveTo>
                <a:lnTo>
                  <a:pt x="5905" y="304800"/>
                </a:lnTo>
                <a:lnTo>
                  <a:pt x="6616" y="317500"/>
                </a:lnTo>
                <a:lnTo>
                  <a:pt x="29971" y="317500"/>
                </a:lnTo>
                <a:lnTo>
                  <a:pt x="35346" y="307620"/>
                </a:lnTo>
                <a:lnTo>
                  <a:pt x="34810" y="304800"/>
                </a:lnTo>
                <a:close/>
              </a:path>
              <a:path w="5766434" h="1676400">
                <a:moveTo>
                  <a:pt x="35346" y="307620"/>
                </a:moveTo>
                <a:lnTo>
                  <a:pt x="29971" y="317500"/>
                </a:lnTo>
                <a:lnTo>
                  <a:pt x="37223" y="317500"/>
                </a:lnTo>
                <a:lnTo>
                  <a:pt x="35346" y="307620"/>
                </a:lnTo>
                <a:close/>
              </a:path>
              <a:path w="5766434" h="1676400">
                <a:moveTo>
                  <a:pt x="40639" y="292100"/>
                </a:moveTo>
                <a:lnTo>
                  <a:pt x="7785" y="292100"/>
                </a:lnTo>
                <a:lnTo>
                  <a:pt x="7454" y="304800"/>
                </a:lnTo>
                <a:lnTo>
                  <a:pt x="37363" y="304800"/>
                </a:lnTo>
                <a:lnTo>
                  <a:pt x="40639" y="292100"/>
                </a:lnTo>
                <a:close/>
              </a:path>
              <a:path w="5766434" h="1676400">
                <a:moveTo>
                  <a:pt x="40322" y="279400"/>
                </a:moveTo>
                <a:lnTo>
                  <a:pt x="9778" y="279400"/>
                </a:lnTo>
                <a:lnTo>
                  <a:pt x="19850" y="292100"/>
                </a:lnTo>
                <a:lnTo>
                  <a:pt x="40068" y="292100"/>
                </a:lnTo>
                <a:lnTo>
                  <a:pt x="40322" y="279400"/>
                </a:lnTo>
                <a:close/>
              </a:path>
              <a:path w="5766434" h="1676400">
                <a:moveTo>
                  <a:pt x="40932" y="266700"/>
                </a:moveTo>
                <a:lnTo>
                  <a:pt x="9893" y="266700"/>
                </a:lnTo>
                <a:lnTo>
                  <a:pt x="8267" y="279400"/>
                </a:lnTo>
                <a:lnTo>
                  <a:pt x="37261" y="279400"/>
                </a:lnTo>
                <a:lnTo>
                  <a:pt x="40932" y="266700"/>
                </a:lnTo>
                <a:close/>
              </a:path>
              <a:path w="5766434" h="1676400">
                <a:moveTo>
                  <a:pt x="38823" y="254000"/>
                </a:moveTo>
                <a:lnTo>
                  <a:pt x="11442" y="254000"/>
                </a:lnTo>
                <a:lnTo>
                  <a:pt x="13461" y="266700"/>
                </a:lnTo>
                <a:lnTo>
                  <a:pt x="39065" y="266700"/>
                </a:lnTo>
                <a:lnTo>
                  <a:pt x="38823" y="254000"/>
                </a:lnTo>
                <a:close/>
              </a:path>
              <a:path w="5766434" h="1676400">
                <a:moveTo>
                  <a:pt x="43383" y="241300"/>
                </a:moveTo>
                <a:lnTo>
                  <a:pt x="21716" y="241300"/>
                </a:lnTo>
                <a:lnTo>
                  <a:pt x="17983" y="254000"/>
                </a:lnTo>
                <a:lnTo>
                  <a:pt x="43853" y="254000"/>
                </a:lnTo>
                <a:lnTo>
                  <a:pt x="43383" y="241300"/>
                </a:lnTo>
                <a:close/>
              </a:path>
              <a:path w="5766434" h="1676400">
                <a:moveTo>
                  <a:pt x="43065" y="228600"/>
                </a:moveTo>
                <a:lnTo>
                  <a:pt x="13233" y="228600"/>
                </a:lnTo>
                <a:lnTo>
                  <a:pt x="14185" y="241300"/>
                </a:lnTo>
                <a:lnTo>
                  <a:pt x="43167" y="241300"/>
                </a:lnTo>
                <a:lnTo>
                  <a:pt x="43065" y="228600"/>
                </a:lnTo>
                <a:close/>
              </a:path>
              <a:path w="5766434" h="1676400">
                <a:moveTo>
                  <a:pt x="33985" y="215900"/>
                </a:moveTo>
                <a:lnTo>
                  <a:pt x="16319" y="215900"/>
                </a:lnTo>
                <a:lnTo>
                  <a:pt x="15608" y="228600"/>
                </a:lnTo>
                <a:lnTo>
                  <a:pt x="33731" y="228600"/>
                </a:lnTo>
                <a:lnTo>
                  <a:pt x="33985" y="215900"/>
                </a:lnTo>
                <a:close/>
              </a:path>
              <a:path w="5766434" h="1676400">
                <a:moveTo>
                  <a:pt x="45876" y="206508"/>
                </a:moveTo>
                <a:lnTo>
                  <a:pt x="43999" y="209171"/>
                </a:lnTo>
                <a:lnTo>
                  <a:pt x="42189" y="215900"/>
                </a:lnTo>
                <a:lnTo>
                  <a:pt x="38709" y="228600"/>
                </a:lnTo>
                <a:lnTo>
                  <a:pt x="47142" y="228600"/>
                </a:lnTo>
                <a:lnTo>
                  <a:pt x="46647" y="215900"/>
                </a:lnTo>
                <a:lnTo>
                  <a:pt x="45876" y="206508"/>
                </a:lnTo>
                <a:close/>
              </a:path>
              <a:path w="5766434" h="1676400">
                <a:moveTo>
                  <a:pt x="45605" y="203200"/>
                </a:moveTo>
                <a:lnTo>
                  <a:pt x="16459" y="203200"/>
                </a:lnTo>
                <a:lnTo>
                  <a:pt x="17767" y="215900"/>
                </a:lnTo>
                <a:lnTo>
                  <a:pt x="39255" y="215900"/>
                </a:lnTo>
                <a:lnTo>
                  <a:pt x="43999" y="209171"/>
                </a:lnTo>
                <a:lnTo>
                  <a:pt x="45605" y="203200"/>
                </a:lnTo>
                <a:close/>
              </a:path>
              <a:path w="5766434" h="1676400">
                <a:moveTo>
                  <a:pt x="45605" y="203200"/>
                </a:moveTo>
                <a:lnTo>
                  <a:pt x="43999" y="209171"/>
                </a:lnTo>
                <a:lnTo>
                  <a:pt x="45876" y="206508"/>
                </a:lnTo>
                <a:lnTo>
                  <a:pt x="45605" y="203200"/>
                </a:lnTo>
                <a:close/>
              </a:path>
              <a:path w="5766434" h="1676400">
                <a:moveTo>
                  <a:pt x="48209" y="203200"/>
                </a:moveTo>
                <a:lnTo>
                  <a:pt x="45605" y="203200"/>
                </a:lnTo>
                <a:lnTo>
                  <a:pt x="45876" y="206508"/>
                </a:lnTo>
                <a:lnTo>
                  <a:pt x="48209" y="203200"/>
                </a:lnTo>
                <a:close/>
              </a:path>
              <a:path w="5766434" h="1676400">
                <a:moveTo>
                  <a:pt x="52831" y="190500"/>
                </a:moveTo>
                <a:lnTo>
                  <a:pt x="29781" y="190500"/>
                </a:lnTo>
                <a:lnTo>
                  <a:pt x="28943" y="203200"/>
                </a:lnTo>
                <a:lnTo>
                  <a:pt x="48602" y="203200"/>
                </a:lnTo>
                <a:lnTo>
                  <a:pt x="52831" y="190500"/>
                </a:lnTo>
                <a:close/>
              </a:path>
              <a:path w="5766434" h="1676400">
                <a:moveTo>
                  <a:pt x="45859" y="177800"/>
                </a:moveTo>
                <a:lnTo>
                  <a:pt x="18414" y="177800"/>
                </a:lnTo>
                <a:lnTo>
                  <a:pt x="18364" y="190500"/>
                </a:lnTo>
                <a:lnTo>
                  <a:pt x="40512" y="190500"/>
                </a:lnTo>
                <a:lnTo>
                  <a:pt x="45859" y="177800"/>
                </a:lnTo>
                <a:close/>
              </a:path>
              <a:path w="5766434" h="1676400">
                <a:moveTo>
                  <a:pt x="53251" y="177800"/>
                </a:moveTo>
                <a:lnTo>
                  <a:pt x="45859" y="177800"/>
                </a:lnTo>
                <a:lnTo>
                  <a:pt x="53555" y="190500"/>
                </a:lnTo>
                <a:lnTo>
                  <a:pt x="53251" y="177800"/>
                </a:lnTo>
                <a:close/>
              </a:path>
              <a:path w="5766434" h="1676400">
                <a:moveTo>
                  <a:pt x="56972" y="165100"/>
                </a:moveTo>
                <a:lnTo>
                  <a:pt x="20332" y="165100"/>
                </a:lnTo>
                <a:lnTo>
                  <a:pt x="18910" y="177800"/>
                </a:lnTo>
                <a:lnTo>
                  <a:pt x="53035" y="177800"/>
                </a:lnTo>
                <a:lnTo>
                  <a:pt x="56972" y="165100"/>
                </a:lnTo>
                <a:close/>
              </a:path>
              <a:path w="5766434" h="1676400">
                <a:moveTo>
                  <a:pt x="24592" y="157623"/>
                </a:moveTo>
                <a:lnTo>
                  <a:pt x="21805" y="165100"/>
                </a:lnTo>
                <a:lnTo>
                  <a:pt x="25400" y="165100"/>
                </a:lnTo>
                <a:lnTo>
                  <a:pt x="24592" y="157623"/>
                </a:lnTo>
                <a:close/>
              </a:path>
              <a:path w="5766434" h="1676400">
                <a:moveTo>
                  <a:pt x="26539" y="152400"/>
                </a:moveTo>
                <a:lnTo>
                  <a:pt x="24592" y="157623"/>
                </a:lnTo>
                <a:lnTo>
                  <a:pt x="25400" y="165100"/>
                </a:lnTo>
                <a:lnTo>
                  <a:pt x="35844" y="165100"/>
                </a:lnTo>
                <a:lnTo>
                  <a:pt x="26539" y="152400"/>
                </a:lnTo>
                <a:close/>
              </a:path>
              <a:path w="5766434" h="1676400">
                <a:moveTo>
                  <a:pt x="43700" y="152400"/>
                </a:moveTo>
                <a:lnTo>
                  <a:pt x="26539" y="152400"/>
                </a:lnTo>
                <a:lnTo>
                  <a:pt x="35844" y="165100"/>
                </a:lnTo>
                <a:lnTo>
                  <a:pt x="50838" y="165100"/>
                </a:lnTo>
                <a:lnTo>
                  <a:pt x="43700" y="152400"/>
                </a:lnTo>
                <a:close/>
              </a:path>
              <a:path w="5766434" h="1676400">
                <a:moveTo>
                  <a:pt x="26539" y="152400"/>
                </a:moveTo>
                <a:lnTo>
                  <a:pt x="24028" y="152400"/>
                </a:lnTo>
                <a:lnTo>
                  <a:pt x="24592" y="157623"/>
                </a:lnTo>
                <a:lnTo>
                  <a:pt x="26539" y="152400"/>
                </a:lnTo>
                <a:close/>
              </a:path>
              <a:path w="5766434" h="1676400">
                <a:moveTo>
                  <a:pt x="55130" y="127000"/>
                </a:moveTo>
                <a:lnTo>
                  <a:pt x="53479" y="127000"/>
                </a:lnTo>
                <a:lnTo>
                  <a:pt x="45237" y="139700"/>
                </a:lnTo>
                <a:lnTo>
                  <a:pt x="29286" y="139700"/>
                </a:lnTo>
                <a:lnTo>
                  <a:pt x="30975" y="152400"/>
                </a:lnTo>
                <a:lnTo>
                  <a:pt x="55676" y="152400"/>
                </a:lnTo>
                <a:lnTo>
                  <a:pt x="56857" y="139700"/>
                </a:lnTo>
                <a:lnTo>
                  <a:pt x="55130" y="127000"/>
                </a:lnTo>
                <a:close/>
              </a:path>
              <a:path w="5766434" h="1676400">
                <a:moveTo>
                  <a:pt x="27330" y="127000"/>
                </a:moveTo>
                <a:lnTo>
                  <a:pt x="26085" y="139700"/>
                </a:lnTo>
                <a:lnTo>
                  <a:pt x="32397" y="139700"/>
                </a:lnTo>
                <a:lnTo>
                  <a:pt x="27330" y="127000"/>
                </a:lnTo>
                <a:close/>
              </a:path>
              <a:path w="5766434" h="1676400">
                <a:moveTo>
                  <a:pt x="40728" y="127000"/>
                </a:moveTo>
                <a:lnTo>
                  <a:pt x="36728" y="127000"/>
                </a:lnTo>
                <a:lnTo>
                  <a:pt x="32397" y="139700"/>
                </a:lnTo>
                <a:lnTo>
                  <a:pt x="42938" y="139700"/>
                </a:lnTo>
                <a:lnTo>
                  <a:pt x="40728" y="127000"/>
                </a:lnTo>
                <a:close/>
              </a:path>
              <a:path w="5766434" h="1676400">
                <a:moveTo>
                  <a:pt x="61975" y="101600"/>
                </a:moveTo>
                <a:lnTo>
                  <a:pt x="28752" y="101600"/>
                </a:lnTo>
                <a:lnTo>
                  <a:pt x="28435" y="114300"/>
                </a:lnTo>
                <a:lnTo>
                  <a:pt x="30606" y="127000"/>
                </a:lnTo>
                <a:lnTo>
                  <a:pt x="59829" y="127000"/>
                </a:lnTo>
                <a:lnTo>
                  <a:pt x="54902" y="114300"/>
                </a:lnTo>
                <a:lnTo>
                  <a:pt x="58305" y="114300"/>
                </a:lnTo>
                <a:lnTo>
                  <a:pt x="61975" y="101600"/>
                </a:lnTo>
                <a:close/>
              </a:path>
              <a:path w="5766434" h="1676400">
                <a:moveTo>
                  <a:pt x="36067" y="88900"/>
                </a:moveTo>
                <a:lnTo>
                  <a:pt x="35877" y="88900"/>
                </a:lnTo>
                <a:lnTo>
                  <a:pt x="33921" y="101600"/>
                </a:lnTo>
                <a:lnTo>
                  <a:pt x="36067" y="88900"/>
                </a:lnTo>
                <a:close/>
              </a:path>
              <a:path w="5766434" h="1676400">
                <a:moveTo>
                  <a:pt x="60629" y="88900"/>
                </a:moveTo>
                <a:lnTo>
                  <a:pt x="36067" y="88900"/>
                </a:lnTo>
                <a:lnTo>
                  <a:pt x="38468" y="101600"/>
                </a:lnTo>
                <a:lnTo>
                  <a:pt x="61264" y="101600"/>
                </a:lnTo>
                <a:lnTo>
                  <a:pt x="60629" y="88900"/>
                </a:lnTo>
                <a:close/>
              </a:path>
              <a:path w="5766434" h="1676400">
                <a:moveTo>
                  <a:pt x="57810" y="76200"/>
                </a:moveTo>
                <a:lnTo>
                  <a:pt x="42557" y="76200"/>
                </a:lnTo>
                <a:lnTo>
                  <a:pt x="41732" y="88900"/>
                </a:lnTo>
                <a:lnTo>
                  <a:pt x="59296" y="88900"/>
                </a:lnTo>
                <a:lnTo>
                  <a:pt x="57810" y="76200"/>
                </a:lnTo>
                <a:close/>
              </a:path>
              <a:path w="5766434" h="1676400">
                <a:moveTo>
                  <a:pt x="65290" y="63500"/>
                </a:moveTo>
                <a:lnTo>
                  <a:pt x="35953" y="63500"/>
                </a:lnTo>
                <a:lnTo>
                  <a:pt x="35026" y="76200"/>
                </a:lnTo>
                <a:lnTo>
                  <a:pt x="65557" y="76200"/>
                </a:lnTo>
                <a:lnTo>
                  <a:pt x="65290" y="63500"/>
                </a:lnTo>
                <a:close/>
              </a:path>
              <a:path w="5766434" h="1676400">
                <a:moveTo>
                  <a:pt x="58877" y="50800"/>
                </a:moveTo>
                <a:lnTo>
                  <a:pt x="39458" y="50800"/>
                </a:lnTo>
                <a:lnTo>
                  <a:pt x="41186" y="63500"/>
                </a:lnTo>
                <a:lnTo>
                  <a:pt x="58331" y="63500"/>
                </a:lnTo>
                <a:lnTo>
                  <a:pt x="58877" y="50800"/>
                </a:lnTo>
                <a:close/>
              </a:path>
              <a:path w="5766434" h="1676400">
                <a:moveTo>
                  <a:pt x="64846" y="50800"/>
                </a:moveTo>
                <a:lnTo>
                  <a:pt x="58877" y="50800"/>
                </a:lnTo>
                <a:lnTo>
                  <a:pt x="62915" y="63500"/>
                </a:lnTo>
                <a:lnTo>
                  <a:pt x="67868" y="63500"/>
                </a:lnTo>
                <a:lnTo>
                  <a:pt x="64846" y="50800"/>
                </a:lnTo>
                <a:close/>
              </a:path>
              <a:path w="5766434" h="1676400">
                <a:moveTo>
                  <a:pt x="72428" y="25400"/>
                </a:moveTo>
                <a:lnTo>
                  <a:pt x="50749" y="25400"/>
                </a:lnTo>
                <a:lnTo>
                  <a:pt x="53073" y="38100"/>
                </a:lnTo>
                <a:lnTo>
                  <a:pt x="49834" y="38100"/>
                </a:lnTo>
                <a:lnTo>
                  <a:pt x="49987" y="50800"/>
                </a:lnTo>
                <a:lnTo>
                  <a:pt x="71297" y="50800"/>
                </a:lnTo>
                <a:lnTo>
                  <a:pt x="72097" y="38100"/>
                </a:lnTo>
                <a:lnTo>
                  <a:pt x="72428" y="25400"/>
                </a:lnTo>
                <a:close/>
              </a:path>
              <a:path w="5766434" h="1676400">
                <a:moveTo>
                  <a:pt x="47307" y="25400"/>
                </a:moveTo>
                <a:lnTo>
                  <a:pt x="44081" y="25400"/>
                </a:lnTo>
                <a:lnTo>
                  <a:pt x="41833" y="38100"/>
                </a:lnTo>
                <a:lnTo>
                  <a:pt x="53073" y="38100"/>
                </a:lnTo>
                <a:lnTo>
                  <a:pt x="47307" y="25400"/>
                </a:lnTo>
                <a:close/>
              </a:path>
              <a:path w="5766434" h="1676400">
                <a:moveTo>
                  <a:pt x="75895" y="0"/>
                </a:moveTo>
                <a:lnTo>
                  <a:pt x="49377" y="0"/>
                </a:lnTo>
                <a:lnTo>
                  <a:pt x="49974" y="12700"/>
                </a:lnTo>
                <a:lnTo>
                  <a:pt x="45059" y="12700"/>
                </a:lnTo>
                <a:lnTo>
                  <a:pt x="43929" y="25400"/>
                </a:lnTo>
                <a:lnTo>
                  <a:pt x="75984" y="25400"/>
                </a:lnTo>
                <a:lnTo>
                  <a:pt x="80187" y="12700"/>
                </a:lnTo>
                <a:lnTo>
                  <a:pt x="75895" y="0"/>
                </a:lnTo>
                <a:close/>
              </a:path>
            </a:pathLst>
          </a:custGeom>
          <a:solidFill>
            <a:srgbClr val="EC5D57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" name="object 40">
            <a:extLst>
              <a:ext uri="{FF2B5EF4-FFF2-40B4-BE49-F238E27FC236}">
                <a16:creationId xmlns:a16="http://schemas.microsoft.com/office/drawing/2014/main" id="{928CBD29-9F2E-4F42-B867-889AE02C5E9E}"/>
              </a:ext>
            </a:extLst>
          </p:cNvPr>
          <p:cNvSpPr txBox="1"/>
          <p:nvPr/>
        </p:nvSpPr>
        <p:spPr>
          <a:xfrm>
            <a:off x="3368402" y="5757334"/>
            <a:ext cx="121666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340" dirty="0">
                <a:latin typeface="Trebuchet MS"/>
                <a:cs typeface="Trebuchet MS"/>
              </a:rPr>
              <a:t>(</a:t>
            </a:r>
            <a:r>
              <a:rPr sz="2000" b="1" i="1" spc="340" dirty="0">
                <a:latin typeface="Arial"/>
                <a:cs typeface="Arial"/>
              </a:rPr>
              <a:t>X</a:t>
            </a:r>
            <a:r>
              <a:rPr sz="2100" i="1" spc="509" baseline="-11904" dirty="0">
                <a:latin typeface="Trebuchet MS"/>
                <a:cs typeface="Trebuchet MS"/>
              </a:rPr>
              <a:t>w</a:t>
            </a:r>
            <a:r>
              <a:rPr sz="2100" i="1" spc="-150" baseline="-11904" dirty="0">
                <a:latin typeface="Trebuchet MS"/>
                <a:cs typeface="Trebuchet MS"/>
              </a:rPr>
              <a:t> </a:t>
            </a:r>
            <a:r>
              <a:rPr sz="2000" spc="-385" dirty="0">
                <a:latin typeface="DejaVu Sans"/>
                <a:cs typeface="DejaVu Sans"/>
              </a:rPr>
              <a:t>— </a:t>
            </a:r>
            <a:r>
              <a:rPr sz="2000" b="1" spc="175" dirty="0">
                <a:latin typeface="Times New Roman"/>
                <a:cs typeface="Times New Roman"/>
              </a:rPr>
              <a:t>C</a:t>
            </a:r>
            <a:r>
              <a:rPr sz="2000" spc="175" dirty="0">
                <a:latin typeface="Trebuchet MS"/>
                <a:cs typeface="Trebuchet MS"/>
              </a:rPr>
              <a:t>)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6" name="object 28">
            <a:extLst>
              <a:ext uri="{FF2B5EF4-FFF2-40B4-BE49-F238E27FC236}">
                <a16:creationId xmlns:a16="http://schemas.microsoft.com/office/drawing/2014/main" id="{C1FA4E63-4339-45DD-977D-C3EF2ACD9EC0}"/>
              </a:ext>
            </a:extLst>
          </p:cNvPr>
          <p:cNvSpPr/>
          <p:nvPr/>
        </p:nvSpPr>
        <p:spPr>
          <a:xfrm>
            <a:off x="2335531" y="4526928"/>
            <a:ext cx="202107" cy="185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" name="投影片編號版面配置區 46">
            <a:extLst>
              <a:ext uri="{FF2B5EF4-FFF2-40B4-BE49-F238E27FC236}">
                <a16:creationId xmlns:a16="http://schemas.microsoft.com/office/drawing/2014/main" id="{EF534AD3-A0E4-4F75-A203-8627CA96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86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C1C6E83A-DF4E-41F8-82F6-9F3D0D753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82"/>
          <a:stretch/>
        </p:blipFill>
        <p:spPr>
          <a:xfrm>
            <a:off x="2885394" y="1885949"/>
            <a:ext cx="6421211" cy="425767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629F712-9BDD-4730-BCFE-CBEF1847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16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 note on Focal Lengths</a:t>
            </a:r>
            <a:endParaRPr lang="zh-TW" alt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B8C23D2-2CAC-C74A-A2FD-C4B103A0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748" y="1946585"/>
            <a:ext cx="8994503" cy="33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FBF9CEC6-F8EB-AF47-A17F-C7323F43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49" y="53041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D6DD91-F11C-4342-989F-FAC10E91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3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2.1.6</a:t>
            </a:r>
            <a:r>
              <a:rPr lang="zh-TW" altLang="en-US" dirty="0"/>
              <a:t> </a:t>
            </a:r>
            <a:r>
              <a:rPr lang="en-US" altLang="zh-TW" dirty="0"/>
              <a:t>Lens Distortions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Imaging models all assume that cameras obey a linear projection model where straight lines in the world result in straight lines in the image.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Many wide-angles lenses have noticeable radial distortion</a:t>
            </a:r>
            <a:endParaRPr lang="en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4" name="螢幕快照 2018-03-05 上午3.18.32.png" descr="螢幕快照 2018-03-05 上午3.18.32.png">
            <a:extLst>
              <a:ext uri="{FF2B5EF4-FFF2-40B4-BE49-F238E27FC236}">
                <a16:creationId xmlns:a16="http://schemas.microsoft.com/office/drawing/2014/main" id="{3A54F135-A958-4ECD-BB45-0E2157B5E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7642" y="3429000"/>
            <a:ext cx="6236715" cy="28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https://vignette.wikia.nocookie.net/mariokart/images/a/af/Barrel_%282%29.png/revision/latest?cb=20171025214906">
            <a:extLst>
              <a:ext uri="{FF2B5EF4-FFF2-40B4-BE49-F238E27FC236}">
                <a16:creationId xmlns:a16="http://schemas.microsoft.com/office/drawing/2014/main" id="{E130B125-08A5-4766-877A-26397A39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55" y="5047527"/>
            <a:ext cx="548033" cy="6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「pincushion png」的圖片搜尋結果">
            <a:extLst>
              <a:ext uri="{FF2B5EF4-FFF2-40B4-BE49-F238E27FC236}">
                <a16:creationId xmlns:a16="http://schemas.microsoft.com/office/drawing/2014/main" id="{3A65AD6C-8795-4F06-BBD8-DDDA5922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90" y="4989655"/>
            <a:ext cx="620124" cy="6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32AD950-5A7B-43CC-B6D3-CCF41B436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75" y="236579"/>
            <a:ext cx="4045505" cy="1333434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44AF648-5252-48A5-9196-210641C2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2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</a:t>
            </a:r>
            <a:r>
              <a:rPr lang="zh-TW" altLang="en-US" dirty="0"/>
              <a:t> </a:t>
            </a:r>
            <a:r>
              <a:rPr lang="en-US" altLang="zh-TW" dirty="0"/>
              <a:t>Photometric Image Formation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2.2.1 Lighting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2.2.2 Reflectance and shading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2.2.3 Optics</a:t>
            </a:r>
            <a:endParaRPr lang="en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12EB983-CC75-49D0-BC2A-0D202137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14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2.2.1</a:t>
            </a:r>
            <a:r>
              <a:rPr lang="zh-TW" altLang="en-US" dirty="0"/>
              <a:t> </a:t>
            </a:r>
            <a:r>
              <a:rPr lang="en-US" altLang="zh-TW" dirty="0"/>
              <a:t>Lighting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</a:t>
                </a:r>
                <a:r>
                  <a:rPr lang="en-US" altLang="zh-TW" dirty="0"/>
                  <a:t>To produce an image, the scene must be illuminated with one or more light sources.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A point light source has an intensity and a color spectrum, i.e., a distribution over wavelengths 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1455" r="-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">
            <a:extLst>
              <a:ext uri="{FF2B5EF4-FFF2-40B4-BE49-F238E27FC236}">
                <a16:creationId xmlns:a16="http://schemas.microsoft.com/office/drawing/2014/main" id="{9115E061-258A-4CC2-A932-5912A8C6E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205" y="2938982"/>
            <a:ext cx="6103590" cy="327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C940FF-D994-4C11-80C0-FE2DF004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7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</a:t>
            </a:r>
            <a:r>
              <a:rPr lang="zh-TW" altLang="en-US" dirty="0"/>
              <a:t> </a:t>
            </a:r>
            <a:r>
              <a:rPr lang="en-US" altLang="zh-TW" dirty="0"/>
              <a:t>Geometric Primitives and Transformations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2.1.1 Geometric Primitives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2.1.2 2D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2.1.3 3D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2.1.4 3D Rotations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2.1.5 3D to 2D Projections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2.1.6 Lens Distortions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DB048E-FBC2-43F7-BD72-6BB0BD76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10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2.2.2</a:t>
            </a:r>
            <a:r>
              <a:rPr lang="zh-TW" altLang="en-US" dirty="0"/>
              <a:t> </a:t>
            </a:r>
            <a:r>
              <a:rPr lang="en-US" altLang="zh-TW" dirty="0"/>
              <a:t>Reflectance and Shading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</a:t>
                </a:r>
                <a:r>
                  <a:rPr lang="en-US" altLang="zh-TW" dirty="0"/>
                  <a:t>Bidirectional Reflectance Distribution Function (BRDF)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BRDF describes how much of each wavelength arriving at an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</a:rPr>
                  <a:t>incident direction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" altLang="zh-TW" dirty="0"/>
                  <a:t> </a:t>
                </a:r>
                <a:r>
                  <a:rPr lang="en-US" altLang="zh-TW" dirty="0"/>
                  <a:t>is emitted in a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</a:rPr>
                  <a:t>reflected direction</a:t>
                </a:r>
                <a:r>
                  <a:rPr lang="en-US" altLang="zh-TW" dirty="0">
                    <a:solidFill>
                      <a:srgbClr val="2F6FB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The angles of the incident and reflected directions relative to the surface frames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1455" r="-1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螢幕快照 2018-03-05 下午1.57.46.png" descr="螢幕快照 2018-03-05 下午1.57.46.png">
            <a:extLst>
              <a:ext uri="{FF2B5EF4-FFF2-40B4-BE49-F238E27FC236}">
                <a16:creationId xmlns:a16="http://schemas.microsoft.com/office/drawing/2014/main" id="{6695EB6D-FF21-48D7-AEBC-194F724F3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8291" y="3732221"/>
            <a:ext cx="5055418" cy="243640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701FF3-78BE-4DCA-8A52-7E614E7C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22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2.2.2</a:t>
            </a:r>
            <a:r>
              <a:rPr lang="zh-TW" altLang="en-US" dirty="0"/>
              <a:t> </a:t>
            </a:r>
            <a:r>
              <a:rPr lang="en-US" altLang="zh-TW" dirty="0"/>
              <a:t>Reflectance and Shading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</a:t>
                </a:r>
                <a:r>
                  <a:rPr lang="en-US" altLang="zh-TW" dirty="0"/>
                  <a:t>Diffuse Reflection and Specular Reflection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Diffuse Reflection: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The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diffuse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component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scatters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light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uniformly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in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all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directions.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Specular Reflection: Incident light rays are reflected in a direction that is rotated by 180</a:t>
                </a:r>
                <a:r>
                  <a:rPr lang="zh-TW" altLang="en-US" baseline="31999" dirty="0"/>
                  <a:t>◦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around the surface normal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群組 2">
            <a:extLst>
              <a:ext uri="{FF2B5EF4-FFF2-40B4-BE49-F238E27FC236}">
                <a16:creationId xmlns:a16="http://schemas.microsoft.com/office/drawing/2014/main" id="{13904958-9449-4D20-ABAE-CAE64F78563E}"/>
              </a:ext>
            </a:extLst>
          </p:cNvPr>
          <p:cNvGrpSpPr/>
          <p:nvPr/>
        </p:nvGrpSpPr>
        <p:grpSpPr>
          <a:xfrm>
            <a:off x="3109670" y="3806625"/>
            <a:ext cx="5972660" cy="2508449"/>
            <a:chOff x="2971316" y="3757110"/>
            <a:chExt cx="5972660" cy="2508449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AC581C58-6CF7-4AB7-8741-F4CC5C6B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r="52314" b="19511"/>
            <a:stretch>
              <a:fillRect/>
            </a:stretch>
          </p:blipFill>
          <p:spPr>
            <a:xfrm>
              <a:off x="2971316" y="3757110"/>
              <a:ext cx="2507304" cy="17978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影像" descr="影像">
              <a:extLst>
                <a:ext uri="{FF2B5EF4-FFF2-40B4-BE49-F238E27FC236}">
                  <a16:creationId xmlns:a16="http://schemas.microsoft.com/office/drawing/2014/main" id="{5F10E3E5-5D1C-4379-AF87-2412EAE30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190" r="123" b="19941"/>
            <a:stretch>
              <a:fillRect/>
            </a:stretch>
          </p:blipFill>
          <p:spPr>
            <a:xfrm>
              <a:off x="6436672" y="3757110"/>
              <a:ext cx="2507304" cy="17882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Diffuse Reflection…">
              <a:extLst>
                <a:ext uri="{FF2B5EF4-FFF2-40B4-BE49-F238E27FC236}">
                  <a16:creationId xmlns:a16="http://schemas.microsoft.com/office/drawing/2014/main" id="{A84A87BB-90DC-4E2A-8D3C-2563E931991C}"/>
                </a:ext>
              </a:extLst>
            </p:cNvPr>
            <p:cNvSpPr txBox="1"/>
            <p:nvPr/>
          </p:nvSpPr>
          <p:spPr>
            <a:xfrm>
              <a:off x="6791724" y="5545359"/>
              <a:ext cx="2018902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2400" b="1">
                  <a:solidFill>
                    <a:srgbClr val="000000"/>
                  </a:solidFill>
                </a:defRPr>
              </a:pPr>
              <a:r>
                <a:rPr sz="2000" dirty="0"/>
                <a:t>Diffuse Reflection</a:t>
              </a:r>
            </a:p>
            <a:p>
              <a:pPr>
                <a:defRPr sz="2400">
                  <a:solidFill>
                    <a:srgbClr val="000000"/>
                  </a:solidFill>
                </a:defRPr>
              </a:pPr>
              <a:r>
                <a:rPr sz="2000" dirty="0"/>
                <a:t>(rough surfaces)</a:t>
              </a:r>
            </a:p>
          </p:txBody>
        </p:sp>
        <p:sp>
          <p:nvSpPr>
            <p:cNvPr id="10" name="Specular Reflection…">
              <a:extLst>
                <a:ext uri="{FF2B5EF4-FFF2-40B4-BE49-F238E27FC236}">
                  <a16:creationId xmlns:a16="http://schemas.microsoft.com/office/drawing/2014/main" id="{40A4C568-AFCA-4309-8370-305BEE927843}"/>
                </a:ext>
              </a:extLst>
            </p:cNvPr>
            <p:cNvSpPr txBox="1"/>
            <p:nvPr/>
          </p:nvSpPr>
          <p:spPr>
            <a:xfrm>
              <a:off x="3119346" y="5547414"/>
              <a:ext cx="2211243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2400" b="1">
                  <a:solidFill>
                    <a:srgbClr val="000000"/>
                  </a:solidFill>
                </a:defRPr>
              </a:pPr>
              <a:r>
                <a:rPr sz="2000" dirty="0"/>
                <a:t>Specular Reflection</a:t>
              </a:r>
            </a:p>
            <a:p>
              <a:pPr>
                <a:defRPr sz="2400">
                  <a:solidFill>
                    <a:srgbClr val="000000"/>
                  </a:solidFill>
                </a:defRPr>
              </a:pPr>
              <a:r>
                <a:rPr sz="2000" dirty="0"/>
                <a:t>(smooth surfaces)</a:t>
              </a:r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B10C29-DEB5-4940-BD45-4E3FEA02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16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2.2.2</a:t>
            </a:r>
            <a:r>
              <a:rPr lang="zh-TW" altLang="en-US" dirty="0"/>
              <a:t> </a:t>
            </a:r>
            <a:r>
              <a:rPr lang="en-US" altLang="zh-TW" dirty="0"/>
              <a:t>Reflectance and Shading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 err="1"/>
              <a:t>Phong</a:t>
            </a:r>
            <a:r>
              <a:rPr lang="en-US" altLang="zh-TW" dirty="0"/>
              <a:t> combined the diffuse and specular components of reflection with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ambient illumination</a:t>
            </a:r>
            <a:r>
              <a:rPr lang="en-US" altLang="zh-TW" dirty="0"/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Objects are generally illuminated not only by point light sources but also by a diffuse illumination corresponding to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inter-reflection</a:t>
            </a:r>
            <a:r>
              <a:rPr lang="en-US" altLang="zh-TW" dirty="0"/>
              <a:t> (e.g., the walls in a room) or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distant sources</a:t>
            </a:r>
            <a:r>
              <a:rPr lang="en-US" altLang="zh-TW" dirty="0"/>
              <a:t>, such as the blue sky.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11" name="影像" descr="影像">
            <a:extLst>
              <a:ext uri="{FF2B5EF4-FFF2-40B4-BE49-F238E27FC236}">
                <a16:creationId xmlns:a16="http://schemas.microsoft.com/office/drawing/2014/main" id="{F1448CB2-C9D2-41A9-9FEB-974A107AB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8725" y="3892439"/>
            <a:ext cx="8434549" cy="23473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72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2.2.3</a:t>
            </a:r>
            <a:r>
              <a:rPr lang="zh-TW" altLang="en-US" dirty="0"/>
              <a:t> </a:t>
            </a:r>
            <a:r>
              <a:rPr lang="en-US" altLang="zh-TW" dirty="0"/>
              <a:t>Optics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The light from a scene reaches the camera, it must pass through the lens before reaching the sensor.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The thin lens composed of a single piece of glass with very low, equal curvature on both sides.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82311C-F75B-44BF-842F-E278B7E5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20" y="3549356"/>
            <a:ext cx="7744159" cy="2605179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69FF0B9-6909-4345-967D-CBB7479A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91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2.2.3</a:t>
            </a:r>
            <a:r>
              <a:rPr lang="zh-TW" altLang="en-US" dirty="0"/>
              <a:t> </a:t>
            </a:r>
            <a:r>
              <a:rPr lang="en-US" altLang="zh-TW" dirty="0"/>
              <a:t>Optics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 err="1"/>
              <a:t>Vignetting</a:t>
            </a: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tendency for the brightness of the image to fall off towards the edge of the image.</a:t>
            </a:r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B7F909F5-0973-41D5-B6CC-3F5ACD194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2310" b="22310"/>
          <a:stretch>
            <a:fillRect/>
          </a:stretch>
        </p:blipFill>
        <p:spPr>
          <a:xfrm>
            <a:off x="1435349" y="3000375"/>
            <a:ext cx="9321302" cy="310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C17162-159F-487B-A356-655CAB5D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47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2.3.1 Sampling and aliasing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2.3.2 Color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2.3.3 Compression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704B545-11C5-493F-AC06-793D3F73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06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C5C859-200C-4B54-8A50-4FD89E952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280" y="1905000"/>
            <a:ext cx="7102232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AB62805-2442-4994-AB3F-722291694ECA}"/>
              </a:ext>
            </a:extLst>
          </p:cNvPr>
          <p:cNvSpPr txBox="1"/>
          <p:nvPr/>
        </p:nvSpPr>
        <p:spPr>
          <a:xfrm>
            <a:off x="8199513" y="2521059"/>
            <a:ext cx="3801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CCD: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Charge-Coupled Device</a:t>
            </a:r>
          </a:p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CMOS: Complementary Metal-Oxide-Semiconductor</a:t>
            </a:r>
          </a:p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A/D: Analog-to-Digital Converter </a:t>
            </a:r>
          </a:p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DSP: </a:t>
            </a:r>
            <a:r>
              <a:rPr lang="en-US" altLang="zh-TW" sz="1600" dirty="0"/>
              <a:t>Digital Signal Processor</a:t>
            </a:r>
            <a:endParaRPr lang="en-US" altLang="zh-TW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JPEG: Joint Photographic Experts Group</a:t>
            </a:r>
          </a:p>
          <a:p>
            <a:r>
              <a:rPr lang="en-US" altLang="zh-TW" sz="1600" dirty="0"/>
              <a:t>ISO: International Standards Organization</a:t>
            </a:r>
            <a:endParaRPr lang="zh-TW" altLang="en-US" sz="16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772331-791C-4F2C-A968-D2AD8872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01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CCD (Charge-Coupled Device)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Photons are accumulated in each active well during the exposure time.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In a transfer phase, the charges are transferred from well to well in a kind of “bucket brigade” until they are deposited at the sense amplifiers.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10" name="CCD_charge_transfer_animation.gif" descr="CCD_charge_transfer_animation.gif">
            <a:extLst>
              <a:ext uri="{FF2B5EF4-FFF2-40B4-BE49-F238E27FC236}">
                <a16:creationId xmlns:a16="http://schemas.microsoft.com/office/drawing/2014/main" id="{03675F71-05E7-48FF-ADDA-DF65B70386D1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2938" y="4065191"/>
            <a:ext cx="3286124" cy="177998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0F7B71-C8E0-43B0-90D6-6D2526BC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396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FC188A3-F2E2-4E5F-A93D-AA42E9E60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62" y="3429000"/>
            <a:ext cx="6086475" cy="282740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CMOS (Complementary Metal-Oxide-Semiconductor)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photons hitting the sensor directly affect the conductivity of a photodetector, which can be selectively gated to control exposure duration, and locally amplified before being read out using a multiplexing scheme.</a:t>
            </a:r>
          </a:p>
          <a:p>
            <a:pPr marL="201168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D9837A-F7A3-484C-A7A0-19F62F3C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68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Shutter speed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shutter speed (exposure time) directly controls the amount of light reaching the sensor and determines if images are under- or over-exposed.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Sampling pitch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sampling pitch is the physical spacing between adjacent sensor cells on the imaging chip.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Fill factor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fill factor is the active sensing area size as a fraction of the theoretically available sensing area (the product of the horizontal and vertical sampling pitches).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399902C-780E-4DB6-851F-92C03B9D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Simplest geometric objects used to describe 2D</a:t>
            </a:r>
            <a:r>
              <a:rPr lang="zh-TW" altLang="en-US" dirty="0"/>
              <a:t> </a:t>
            </a:r>
            <a:r>
              <a:rPr lang="en-US" altLang="zh-TW" dirty="0"/>
              <a:t>and 3D shapes.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Points, Lines and Planes.</a:t>
            </a:r>
            <a:endParaRPr lang="zh-TW" altLang="en-US" dirty="0"/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DC0BE041-973E-4C7F-8979-346CA351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3" b="17778"/>
          <a:stretch>
            <a:fillRect/>
          </a:stretch>
        </p:blipFill>
        <p:spPr>
          <a:xfrm>
            <a:off x="3464877" y="3429000"/>
            <a:ext cx="5262246" cy="172238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9B6708-4F7E-45C5-A221-2E5969D7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052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Chip size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Video and point-and-shoot cameras have traditionally used small chip areas(1/4-inch to 1/2-inch sensors).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Analog gain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Before analog-to-digital conversion, the sensed signal is usually boosted by a sense amplifier.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Sensor noise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Throughout the whole sensing process, noise is added from various sources, which may include fixed pattern noise, dark current noise, shot noise, amplifier noise and quantization noise.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961B9D3-B009-4460-A9FE-6570734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975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ADC</a:t>
            </a:r>
            <a:r>
              <a:rPr lang="zh-TW" altLang="en-US" dirty="0"/>
              <a:t> </a:t>
            </a:r>
            <a:r>
              <a:rPr lang="en-US" altLang="zh-TW" dirty="0"/>
              <a:t>resolution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Resolution: how many bits it yields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Noise level: how many of these bits are useful in practice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Digital post-processing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To enhance the image before compressing and storing the pixel values.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0644F66-6CD5-459E-9DDF-EB5FCFC3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96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2.3.1 Sampling and Aliasing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Sampling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6A076903-7155-4300-B73E-40B2FE2C6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4272" y="2080297"/>
            <a:ext cx="4803455" cy="41527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DF0E21-3218-4B26-B61F-FA5E5DFD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8098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2.3.1 Sampling and Aliasing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Nyquist Frequency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minimum sampling rate required to reconstruct a signal from its samples must be </a:t>
            </a:r>
            <a:r>
              <a:rPr lang="en-US" altLang="zh-TW" dirty="0">
                <a:solidFill>
                  <a:srgbClr val="2F6FBA"/>
                </a:solidFill>
              </a:rPr>
              <a:t>at least twice the highest frequency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The inverse of the minimum sampling frequency is known as the </a:t>
            </a:r>
            <a:r>
              <a:rPr lang="en-US" altLang="zh-TW" b="1" dirty="0">
                <a:solidFill>
                  <a:srgbClr val="FF2600"/>
                </a:solidFill>
              </a:rPr>
              <a:t>Nyquist rate</a:t>
            </a:r>
            <a:r>
              <a:rPr lang="en-US" altLang="zh-TW" dirty="0"/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/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≥</m:t>
                      </m:r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/>
              <p:nvPr/>
            </p:nvSpPr>
            <p:spPr>
              <a:xfrm>
                <a:off x="5273146" y="4642939"/>
                <a:ext cx="16457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146" y="4642939"/>
                <a:ext cx="164570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C6A4C94-4F5E-490A-96FF-75592C77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7693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2.3.1 Sampling and Aliasing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Aliasing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1BEF3BAC-FE02-40D9-A9C5-EAB37E1BD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0715" y="2212983"/>
            <a:ext cx="6710570" cy="187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螢幕快照 2015-04-13 下午7.39.11拷貝.png" descr="螢幕快照 2015-04-13 下午7.39.11拷貝.png">
            <a:extLst>
              <a:ext uri="{FF2B5EF4-FFF2-40B4-BE49-F238E27FC236}">
                <a16:creationId xmlns:a16="http://schemas.microsoft.com/office/drawing/2014/main" id="{8B68CAC7-0890-4EE6-8E3B-50981ED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48668" y="4437955"/>
            <a:ext cx="5894664" cy="18771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C2E0826-2115-4289-9D57-CB6B168B4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548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grpSp>
        <p:nvGrpSpPr>
          <p:cNvPr id="6" name="群組">
            <a:extLst>
              <a:ext uri="{FF2B5EF4-FFF2-40B4-BE49-F238E27FC236}">
                <a16:creationId xmlns:a16="http://schemas.microsoft.com/office/drawing/2014/main" id="{A1992BDA-33D5-4711-BCF8-1B0EB4C1C9A4}"/>
              </a:ext>
            </a:extLst>
          </p:cNvPr>
          <p:cNvGrpSpPr/>
          <p:nvPr/>
        </p:nvGrpSpPr>
        <p:grpSpPr>
          <a:xfrm>
            <a:off x="1630151" y="2055260"/>
            <a:ext cx="8931697" cy="3951905"/>
            <a:chOff x="-213908" y="0"/>
            <a:chExt cx="12644077" cy="5594477"/>
          </a:xfrm>
        </p:grpSpPr>
        <p:sp>
          <p:nvSpPr>
            <p:cNvPr id="11" name="Additive Colors:…">
              <a:extLst>
                <a:ext uri="{FF2B5EF4-FFF2-40B4-BE49-F238E27FC236}">
                  <a16:creationId xmlns:a16="http://schemas.microsoft.com/office/drawing/2014/main" id="{D7E9F9D0-7E18-4745-A148-F6DA2BEA2910}"/>
                </a:ext>
              </a:extLst>
            </p:cNvPr>
            <p:cNvSpPr/>
            <p:nvPr/>
          </p:nvSpPr>
          <p:spPr>
            <a:xfrm>
              <a:off x="-213908" y="218775"/>
              <a:ext cx="3035677" cy="3335096"/>
            </a:xfrm>
            <a:prstGeom prst="rect">
              <a:avLst/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>
                <a:spcBef>
                  <a:spcPts val="1200"/>
                </a:spcBef>
                <a:defRPr sz="2500">
                  <a:solidFill>
                    <a:srgbClr val="FFFFFF"/>
                  </a:solidFill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/>
                <a:t>Additive Colors: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</a:rPr>
                <a:t>R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75FB4C"/>
                  </a:solidFill>
                </a:rPr>
                <a:t>G </a:t>
              </a:r>
              <a:r>
                <a:rPr sz="2000" dirty="0">
                  <a:solidFill>
                    <a:srgbClr val="FFFFFF"/>
                  </a:solidFill>
                </a:rPr>
                <a:t>= </a:t>
              </a:r>
              <a:r>
                <a:rPr sz="2000" dirty="0">
                  <a:solidFill>
                    <a:srgbClr val="FEFF54"/>
                  </a:solidFill>
                </a:rPr>
                <a:t>Yellow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0000FF"/>
                  </a:solidFill>
                </a:rPr>
                <a:t>B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FF2600"/>
                  </a:solidFill>
                </a:rPr>
                <a:t>R </a:t>
              </a:r>
              <a:r>
                <a:rPr sz="2000" dirty="0">
                  <a:solidFill>
                    <a:srgbClr val="FFFFFF"/>
                  </a:solidFill>
                </a:rPr>
                <a:t>= </a:t>
              </a:r>
              <a:r>
                <a:rPr sz="2000" dirty="0">
                  <a:solidFill>
                    <a:srgbClr val="EA33F7"/>
                  </a:solidFill>
                </a:rPr>
                <a:t>Magenta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75FB4C"/>
                  </a:solidFill>
                </a:rPr>
                <a:t>G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0433FF"/>
                  </a:solidFill>
                </a:rPr>
                <a:t>B </a:t>
              </a:r>
              <a:r>
                <a:rPr sz="2000" dirty="0">
                  <a:solidFill>
                    <a:srgbClr val="FFFFFF"/>
                  </a:solidFill>
                </a:rPr>
                <a:t>= </a:t>
              </a:r>
              <a:r>
                <a:rPr sz="2000" dirty="0">
                  <a:solidFill>
                    <a:srgbClr val="75FBFD"/>
                  </a:solidFill>
                </a:rPr>
                <a:t>Cyan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</a:rPr>
                <a:t>R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75FB4C"/>
                  </a:solidFill>
                </a:rPr>
                <a:t>G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0000FF"/>
                  </a:solidFill>
                </a:rPr>
                <a:t>B </a:t>
              </a:r>
              <a:r>
                <a:rPr sz="2000" dirty="0">
                  <a:solidFill>
                    <a:srgbClr val="FFFFFF"/>
                  </a:solidFill>
                </a:rPr>
                <a:t>= White</a:t>
              </a:r>
            </a:p>
          </p:txBody>
        </p:sp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941B1FDA-4EA2-47D9-A699-1F3DD5F479FB}"/>
                </a:ext>
              </a:extLst>
            </p:cNvPr>
            <p:cNvGrpSpPr/>
            <p:nvPr/>
          </p:nvGrpSpPr>
          <p:grpSpPr>
            <a:xfrm>
              <a:off x="2752512" y="0"/>
              <a:ext cx="9088898" cy="3664079"/>
              <a:chOff x="2619301" y="0"/>
              <a:chExt cx="9088896" cy="3664077"/>
            </a:xfrm>
          </p:grpSpPr>
          <p:pic>
            <p:nvPicPr>
              <p:cNvPr id="16" name="螢幕快照 2018-03-04 上午2.51.39.png" descr="螢幕快照 2018-03-04 上午2.51.39.png">
                <a:extLst>
                  <a:ext uri="{FF2B5EF4-FFF2-40B4-BE49-F238E27FC236}">
                    <a16:creationId xmlns:a16="http://schemas.microsoft.com/office/drawing/2014/main" id="{FB91EE61-2384-4AB8-BBD1-F068B0FE61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/>
              </a:blip>
              <a:srcRect l="22371" b="35730"/>
              <a:stretch/>
            </p:blipFill>
            <p:spPr>
              <a:xfrm>
                <a:off x="2619301" y="0"/>
                <a:ext cx="9088896" cy="3664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R">
                <a:extLst>
                  <a:ext uri="{FF2B5EF4-FFF2-40B4-BE49-F238E27FC236}">
                    <a16:creationId xmlns:a16="http://schemas.microsoft.com/office/drawing/2014/main" id="{246BDEC6-1F1F-4027-BACB-F05B24280590}"/>
                  </a:ext>
                </a:extLst>
              </p:cNvPr>
              <p:cNvSpPr txBox="1"/>
              <p:nvPr/>
            </p:nvSpPr>
            <p:spPr>
              <a:xfrm>
                <a:off x="3885563" y="653771"/>
                <a:ext cx="389383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R</a:t>
                </a:r>
              </a:p>
            </p:txBody>
          </p:sp>
          <p:sp>
            <p:nvSpPr>
              <p:cNvPr id="18" name="G">
                <a:extLst>
                  <a:ext uri="{FF2B5EF4-FFF2-40B4-BE49-F238E27FC236}">
                    <a16:creationId xmlns:a16="http://schemas.microsoft.com/office/drawing/2014/main" id="{C4E40B3C-22C4-4624-AA73-11026ECBE815}"/>
                  </a:ext>
                </a:extLst>
              </p:cNvPr>
              <p:cNvSpPr txBox="1"/>
              <p:nvPr/>
            </p:nvSpPr>
            <p:spPr>
              <a:xfrm>
                <a:off x="3045628" y="2157526"/>
                <a:ext cx="417577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G</a:t>
                </a:r>
              </a:p>
            </p:txBody>
          </p:sp>
          <p:sp>
            <p:nvSpPr>
              <p:cNvPr id="19" name="B">
                <a:extLst>
                  <a:ext uri="{FF2B5EF4-FFF2-40B4-BE49-F238E27FC236}">
                    <a16:creationId xmlns:a16="http://schemas.microsoft.com/office/drawing/2014/main" id="{C1FE5D3F-8B03-473B-B3BA-5AC8197533DF}"/>
                  </a:ext>
                </a:extLst>
              </p:cNvPr>
              <p:cNvSpPr txBox="1"/>
              <p:nvPr/>
            </p:nvSpPr>
            <p:spPr>
              <a:xfrm>
                <a:off x="4657761" y="2157526"/>
                <a:ext cx="382525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B</a:t>
                </a:r>
              </a:p>
            </p:txBody>
          </p:sp>
          <p:sp>
            <p:nvSpPr>
              <p:cNvPr id="20" name="C">
                <a:extLst>
                  <a:ext uri="{FF2B5EF4-FFF2-40B4-BE49-F238E27FC236}">
                    <a16:creationId xmlns:a16="http://schemas.microsoft.com/office/drawing/2014/main" id="{9329579A-F563-4A89-A59E-8F8B03296201}"/>
                  </a:ext>
                </a:extLst>
              </p:cNvPr>
              <p:cNvSpPr txBox="1"/>
              <p:nvPr/>
            </p:nvSpPr>
            <p:spPr>
              <a:xfrm>
                <a:off x="7556891" y="653771"/>
                <a:ext cx="389383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C</a:t>
                </a:r>
              </a:p>
            </p:txBody>
          </p:sp>
          <p:sp>
            <p:nvSpPr>
              <p:cNvPr id="21" name="M">
                <a:extLst>
                  <a:ext uri="{FF2B5EF4-FFF2-40B4-BE49-F238E27FC236}">
                    <a16:creationId xmlns:a16="http://schemas.microsoft.com/office/drawing/2014/main" id="{81943B80-4E32-414C-AAD0-FC8655960822}"/>
                  </a:ext>
                </a:extLst>
              </p:cNvPr>
              <p:cNvSpPr txBox="1"/>
              <p:nvPr/>
            </p:nvSpPr>
            <p:spPr>
              <a:xfrm>
                <a:off x="6647571" y="2157526"/>
                <a:ext cx="473965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M</a:t>
                </a:r>
              </a:p>
            </p:txBody>
          </p:sp>
          <p:sp>
            <p:nvSpPr>
              <p:cNvPr id="22" name="Y">
                <a:extLst>
                  <a:ext uri="{FF2B5EF4-FFF2-40B4-BE49-F238E27FC236}">
                    <a16:creationId xmlns:a16="http://schemas.microsoft.com/office/drawing/2014/main" id="{98C51ACE-A6A9-4226-8F96-34678A13AE13}"/>
                  </a:ext>
                </a:extLst>
              </p:cNvPr>
              <p:cNvSpPr txBox="1"/>
              <p:nvPr/>
            </p:nvSpPr>
            <p:spPr>
              <a:xfrm>
                <a:off x="8383279" y="2157526"/>
                <a:ext cx="389383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Y</a:t>
                </a:r>
              </a:p>
            </p:txBody>
          </p:sp>
          <p:sp>
            <p:nvSpPr>
              <p:cNvPr id="23" name="K">
                <a:extLst>
                  <a:ext uri="{FF2B5EF4-FFF2-40B4-BE49-F238E27FC236}">
                    <a16:creationId xmlns:a16="http://schemas.microsoft.com/office/drawing/2014/main" id="{343D07A0-B910-4E21-BAC5-63CC67BE0EB0}"/>
                  </a:ext>
                </a:extLst>
              </p:cNvPr>
              <p:cNvSpPr txBox="1"/>
              <p:nvPr/>
            </p:nvSpPr>
            <p:spPr>
              <a:xfrm>
                <a:off x="7549843" y="1659339"/>
                <a:ext cx="403480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K</a:t>
                </a:r>
              </a:p>
            </p:txBody>
          </p:sp>
        </p:grpSp>
        <p:sp>
          <p:nvSpPr>
            <p:cNvPr id="12" name="Subtractive Colors:…">
              <a:extLst>
                <a:ext uri="{FF2B5EF4-FFF2-40B4-BE49-F238E27FC236}">
                  <a16:creationId xmlns:a16="http://schemas.microsoft.com/office/drawing/2014/main" id="{61CCDF98-00FD-45D9-9D35-CA3E79C6BDAE}"/>
                </a:ext>
              </a:extLst>
            </p:cNvPr>
            <p:cNvSpPr txBox="1"/>
            <p:nvPr/>
          </p:nvSpPr>
          <p:spPr>
            <a:xfrm>
              <a:off x="9236569" y="498481"/>
              <a:ext cx="3193600" cy="275944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 algn="l">
                <a:spcBef>
                  <a:spcPts val="12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/>
                <a:t>Subtractive Colors: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EA33F7"/>
                  </a:solidFill>
                </a:rPr>
                <a:t>M </a:t>
              </a:r>
              <a:r>
                <a:rPr lang="en-US" altLang="zh-TW" sz="2000" dirty="0"/>
                <a:t>+</a:t>
              </a:r>
              <a:r>
                <a:rPr sz="2000" dirty="0"/>
                <a:t> </a:t>
              </a:r>
              <a:r>
                <a:rPr lang="en-US" altLang="zh-TW" sz="2000" dirty="0">
                  <a:solidFill>
                    <a:srgbClr val="75FBFD"/>
                  </a:solidFill>
                </a:rPr>
                <a:t>C</a:t>
              </a:r>
              <a:r>
                <a:rPr lang="zh-TW" altLang="en-US" sz="2000" dirty="0"/>
                <a:t>  </a:t>
              </a:r>
              <a:r>
                <a:rPr sz="2000" dirty="0"/>
                <a:t>= </a:t>
              </a:r>
              <a:r>
                <a:rPr sz="2000" dirty="0">
                  <a:solidFill>
                    <a:srgbClr val="1700F5"/>
                  </a:solidFill>
                </a:rPr>
                <a:t>Blue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75FBFD"/>
                  </a:solidFill>
                </a:rPr>
                <a:t>C</a:t>
              </a:r>
              <a:r>
                <a:rPr lang="zh-TW" altLang="en-US" sz="2000" dirty="0">
                  <a:solidFill>
                    <a:srgbClr val="75FBFD"/>
                  </a:solidFill>
                </a:rPr>
                <a:t> </a:t>
              </a:r>
              <a:r>
                <a:rPr sz="2000" dirty="0"/>
                <a:t> </a:t>
              </a:r>
              <a:r>
                <a:rPr lang="en-US" altLang="zh-TW" sz="2000" dirty="0"/>
                <a:t>+</a:t>
              </a:r>
              <a:r>
                <a:rPr lang="zh-TW" altLang="en-US" sz="2000" dirty="0"/>
                <a:t> </a:t>
              </a:r>
              <a:r>
                <a:rPr lang="en-US" altLang="zh-TW" sz="2000" dirty="0">
                  <a:solidFill>
                    <a:srgbClr val="FEFF54"/>
                  </a:solidFill>
                </a:rPr>
                <a:t>Y</a:t>
              </a:r>
              <a:r>
                <a:rPr sz="2000" dirty="0"/>
                <a:t> </a:t>
              </a:r>
              <a:r>
                <a:rPr lang="zh-TW" altLang="en-US" sz="2000" dirty="0"/>
                <a:t> </a:t>
              </a:r>
              <a:r>
                <a:rPr sz="2000" dirty="0"/>
                <a:t>= </a:t>
              </a:r>
              <a:r>
                <a:rPr sz="2000" dirty="0">
                  <a:solidFill>
                    <a:srgbClr val="75FB4C"/>
                  </a:solidFill>
                </a:rPr>
                <a:t>Green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FEFF54"/>
                  </a:solidFill>
                </a:rPr>
                <a:t>Y</a:t>
              </a:r>
              <a:r>
                <a:rPr sz="2000" dirty="0"/>
                <a:t> 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+</a:t>
              </a:r>
              <a:r>
                <a:rPr lang="zh-TW" altLang="en-US" sz="2000" dirty="0"/>
                <a:t> </a:t>
              </a:r>
              <a:r>
                <a:rPr lang="en-US" altLang="zh-TW" sz="2000" dirty="0">
                  <a:solidFill>
                    <a:srgbClr val="EA33F7"/>
                  </a:solidFill>
                </a:rPr>
                <a:t>M </a:t>
              </a:r>
              <a:r>
                <a:rPr sz="2000" dirty="0"/>
                <a:t>= </a:t>
              </a:r>
              <a:r>
                <a:rPr sz="2000" dirty="0">
                  <a:solidFill>
                    <a:srgbClr val="EA3423"/>
                  </a:solidFill>
                </a:rPr>
                <a:t>Red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EFF54"/>
                  </a:solidFill>
                </a:rPr>
                <a:t>Y</a:t>
              </a:r>
              <a:r>
                <a:rPr sz="2000" dirty="0"/>
                <a:t> + </a:t>
              </a:r>
              <a:r>
                <a:rPr sz="2000" dirty="0">
                  <a:solidFill>
                    <a:srgbClr val="EA33F7"/>
                  </a:solidFill>
                </a:rPr>
                <a:t>M</a:t>
              </a:r>
              <a:r>
                <a:rPr sz="2000" dirty="0"/>
                <a:t> + </a:t>
              </a:r>
              <a:r>
                <a:rPr sz="2000" dirty="0">
                  <a:solidFill>
                    <a:srgbClr val="75FBFD"/>
                  </a:solidFill>
                </a:rPr>
                <a:t>C</a:t>
              </a:r>
              <a:r>
                <a:rPr sz="2000" dirty="0"/>
                <a:t> = </a:t>
              </a:r>
              <a:r>
                <a:rPr sz="2000" dirty="0">
                  <a:solidFill>
                    <a:srgbClr val="000000"/>
                  </a:solidFill>
                </a:rPr>
                <a:t>blac</a:t>
              </a:r>
              <a:r>
                <a:rPr lang="en-US" sz="2000" dirty="0">
                  <a:solidFill>
                    <a:srgbClr val="000000"/>
                  </a:solidFill>
                </a:rPr>
                <a:t>k</a:t>
              </a:r>
              <a:r>
                <a:rPr sz="2000" dirty="0">
                  <a:solidFill>
                    <a:srgbClr val="000000"/>
                  </a:solidFill>
                </a:rPr>
                <a:t> </a:t>
              </a:r>
            </a:p>
          </p:txBody>
        </p:sp>
        <p:pic>
          <p:nvPicPr>
            <p:cNvPr id="13" name="螢幕快照 2018-03-04 上午2.51.39.png" descr="螢幕快照 2018-03-04 上午2.51.39.png">
              <a:extLst>
                <a:ext uri="{FF2B5EF4-FFF2-40B4-BE49-F238E27FC236}">
                  <a16:creationId xmlns:a16="http://schemas.microsoft.com/office/drawing/2014/main" id="{03DCDFF5-4581-467B-96ED-C12F04F2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75752" b="978"/>
            <a:stretch>
              <a:fillRect/>
            </a:stretch>
          </p:blipFill>
          <p:spPr>
            <a:xfrm>
              <a:off x="133204" y="4267894"/>
              <a:ext cx="11708198" cy="132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(a) Additive colors: RGB">
              <a:extLst>
                <a:ext uri="{FF2B5EF4-FFF2-40B4-BE49-F238E27FC236}">
                  <a16:creationId xmlns:a16="http://schemas.microsoft.com/office/drawing/2014/main" id="{03A77C65-F63C-46B9-8038-1E64AE3AB951}"/>
                </a:ext>
              </a:extLst>
            </p:cNvPr>
            <p:cNvSpPr txBox="1"/>
            <p:nvPr/>
          </p:nvSpPr>
          <p:spPr>
            <a:xfrm>
              <a:off x="1371057" y="3639878"/>
              <a:ext cx="3187305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t>(a) Additive colors: RGB</a:t>
              </a:r>
            </a:p>
          </p:txBody>
        </p:sp>
        <p:sp>
          <p:nvSpPr>
            <p:cNvPr id="15" name="(a) Subtractive colors: CMYK">
              <a:extLst>
                <a:ext uri="{FF2B5EF4-FFF2-40B4-BE49-F238E27FC236}">
                  <a16:creationId xmlns:a16="http://schemas.microsoft.com/office/drawing/2014/main" id="{B084BC31-114C-4E92-AC4B-83747F00950C}"/>
                </a:ext>
              </a:extLst>
            </p:cNvPr>
            <p:cNvSpPr txBox="1"/>
            <p:nvPr/>
          </p:nvSpPr>
          <p:spPr>
            <a:xfrm>
              <a:off x="7382597" y="3639878"/>
              <a:ext cx="3813424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t>(a) Subtractive colors: CMYK</a:t>
              </a:r>
            </a:p>
          </p:txBody>
        </p:sp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81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In the 1930s, Commission </a:t>
            </a:r>
            <a:r>
              <a:rPr lang="en-US" altLang="zh-TW" dirty="0" err="1"/>
              <a:t>Internationale</a:t>
            </a:r>
            <a:r>
              <a:rPr lang="en-US" altLang="zh-TW" dirty="0"/>
              <a:t> de </a:t>
            </a:r>
            <a:r>
              <a:rPr lang="en-US" altLang="zh-TW" dirty="0" err="1"/>
              <a:t>L'Eclairage</a:t>
            </a:r>
            <a:r>
              <a:rPr lang="en-US" altLang="zh-TW" dirty="0"/>
              <a:t> (CIE) </a:t>
            </a:r>
            <a:r>
              <a:rPr lang="en-US" altLang="zh-TW" dirty="0">
                <a:solidFill>
                  <a:srgbClr val="2F6FBA"/>
                </a:solidFill>
              </a:rPr>
              <a:t>standardized the RGB representation</a:t>
            </a:r>
            <a:r>
              <a:rPr lang="en-US" altLang="zh-TW" dirty="0"/>
              <a:t> by performing such color matching experiments using the primary colors of </a:t>
            </a:r>
            <a:r>
              <a:rPr lang="en-US" altLang="zh-TW" dirty="0">
                <a:solidFill>
                  <a:srgbClr val="FF2600"/>
                </a:solidFill>
              </a:rPr>
              <a:t>red (700.0nm wavelength)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rgbClr val="87C83F"/>
                </a:solidFill>
              </a:rPr>
              <a:t>green (546.1nm)</a:t>
            </a:r>
            <a:r>
              <a:rPr lang="en-US" altLang="zh-TW" dirty="0"/>
              <a:t>, and </a:t>
            </a:r>
            <a:r>
              <a:rPr lang="en-US" altLang="zh-TW" dirty="0">
                <a:solidFill>
                  <a:srgbClr val="0433FF"/>
                </a:solidFill>
              </a:rPr>
              <a:t>blue (435.8nm)</a:t>
            </a:r>
            <a:r>
              <a:rPr lang="en-US" altLang="zh-TW" dirty="0"/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AF62D5E-FC47-4D45-AF2B-1B5924C38ADD}"/>
              </a:ext>
            </a:extLst>
          </p:cNvPr>
          <p:cNvSpPr txBox="1"/>
          <p:nvPr/>
        </p:nvSpPr>
        <p:spPr>
          <a:xfrm>
            <a:off x="7712119" y="0"/>
            <a:ext cx="447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CIE:</a:t>
            </a:r>
            <a:r>
              <a:rPr lang="zh-TW" altLang="en-US" dirty="0"/>
              <a:t> </a:t>
            </a:r>
            <a:r>
              <a:rPr lang="en-US" altLang="zh-TW" dirty="0"/>
              <a:t>International Commission on Illumination</a:t>
            </a:r>
            <a:endParaRPr lang="zh-TW" altLang="en-US" dirty="0"/>
          </a:p>
        </p:txBody>
      </p:sp>
      <p:pic>
        <p:nvPicPr>
          <p:cNvPr id="26" name="螢幕快照 2018-03-04 下午1.09.32.png" descr="螢幕快照 2018-03-04 下午1.09.32.png">
            <a:extLst>
              <a:ext uri="{FF2B5EF4-FFF2-40B4-BE49-F238E27FC236}">
                <a16:creationId xmlns:a16="http://schemas.microsoft.com/office/drawing/2014/main" id="{A07BA2D8-6B5D-4CE4-8DD9-07E583AA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2505" b="32908"/>
          <a:stretch/>
        </p:blipFill>
        <p:spPr>
          <a:xfrm>
            <a:off x="3399458" y="3692771"/>
            <a:ext cx="5393084" cy="183015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/>
              <p:nvPr/>
            </p:nvSpPr>
            <p:spPr>
              <a:xfrm>
                <a:off x="1866416" y="5500121"/>
                <a:ext cx="8459167" cy="7584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457200">
                  <a:spcBef>
                    <a:spcPts val="1200"/>
                  </a:spcBef>
                  <a:defRPr sz="2200">
                    <a:solidFill>
                      <a:srgbClr val="000000"/>
                    </a:solid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lang="en-US" sz="1400" b="1" dirty="0"/>
                  <a:t>Figure 2.28 </a:t>
                </a:r>
                <a:r>
                  <a:rPr lang="en-US" sz="1400" dirty="0"/>
                  <a:t>Standard CIE color matching functions: (</a:t>
                </a:r>
                <a:r>
                  <a:rPr lang="en-US" sz="140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ar-AE" sz="140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color spectra obtained from matching pure colors to the R=700.0nm, G=546.1nm, and B=435.8nm primaries</a:t>
                </a:r>
                <a:r>
                  <a:rPr lang="en-US" sz="1400" dirty="0"/>
                  <a:t>; (b)</a:t>
                </a:r>
                <a:r>
                  <a:rPr lang="ar-AE" altLang="zh-TW" sz="1400" dirty="0">
                    <a:solidFill>
                      <a:srgbClr val="000000"/>
                    </a:solidFill>
                    <a:cs typeface="Times"/>
                    <a:sym typeface="Time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𝑥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𝑦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𝑧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/>
                  <a:t>  color matching functions, which are linear combinations of the </a:t>
                </a:r>
                <a14:m>
                  <m:oMath xmlns:m="http://schemas.openxmlformats.org/officeDocument/2006/math">
                    <m:r>
                      <a:rPr lang="en-US" altLang="zh-TW" sz="14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"/>
                        <a:sym typeface="Times"/>
                      </a:rPr>
                      <m:t>(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  <m:r>
                      <a:rPr lang="en-US" altLang="zh-TW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/>
                  <a:t> spectra. </a:t>
                </a:r>
                <a:endParaRPr sz="1400" dirty="0"/>
              </a:p>
            </p:txBody>
          </p:sp>
        </mc:Choice>
        <mc:Fallback xmlns="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416" y="5500121"/>
                <a:ext cx="8459167" cy="758413"/>
              </a:xfrm>
              <a:prstGeom prst="rect">
                <a:avLst/>
              </a:prstGeom>
              <a:blipFill>
                <a:blip r:embed="rId4"/>
                <a:stretch>
                  <a:fillRect l="-648" b="-72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0D6365-C764-46A0-BC0E-8F793E36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052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Because of the problem associated with mixing negative light, the CIE also developed a new color space called </a:t>
            </a:r>
            <a:r>
              <a:rPr lang="en-US" altLang="zh-TW" b="1" dirty="0">
                <a:solidFill>
                  <a:srgbClr val="FF2600"/>
                </a:solidFill>
              </a:rPr>
              <a:t>XYZ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transformation from RGB to XYZ is given by: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Chromaticity coordinates</a:t>
            </a:r>
          </a:p>
        </p:txBody>
      </p:sp>
      <p:pic>
        <p:nvPicPr>
          <p:cNvPr id="7" name="螢幕快照 2018-03-04 下午3.48.06.png" descr="螢幕快照 2018-03-04 下午3.48.06.png">
            <a:extLst>
              <a:ext uri="{FF2B5EF4-FFF2-40B4-BE49-F238E27FC236}">
                <a16:creationId xmlns:a16="http://schemas.microsoft.com/office/drawing/2014/main" id="{D963C253-0183-4DD3-8B81-721BCC24F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2150" y="3705440"/>
            <a:ext cx="5727700" cy="107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螢幕快照 2018-03-04 下午4.14.52.png" descr="螢幕快照 2018-03-04 下午4.14.52.png">
            <a:extLst>
              <a:ext uri="{FF2B5EF4-FFF2-40B4-BE49-F238E27FC236}">
                <a16:creationId xmlns:a16="http://schemas.microsoft.com/office/drawing/2014/main" id="{81069918-9BED-4754-85B1-A660E4ED0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17181" y="5218774"/>
            <a:ext cx="5757637" cy="7057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296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58</a:t>
            </a:fld>
            <a:endParaRPr lang="en-US" dirty="0"/>
          </a:p>
        </p:txBody>
      </p:sp>
      <p:pic>
        <p:nvPicPr>
          <p:cNvPr id="9" name="螢幕快照 2018-03-04 下午4.17.41.png" descr="螢幕快照 2018-03-04 下午4.17.41.png">
            <a:extLst>
              <a:ext uri="{FF2B5EF4-FFF2-40B4-BE49-F238E27FC236}">
                <a16:creationId xmlns:a16="http://schemas.microsoft.com/office/drawing/2014/main" id="{D467E573-186C-41F3-9905-E1CADD4AD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2048" y="2697158"/>
            <a:ext cx="3646837" cy="2423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螢幕快照 2018-03-04 下午4.18.11.png" descr="螢幕快照 2018-03-04 下午4.18.11.png">
            <a:extLst>
              <a:ext uri="{FF2B5EF4-FFF2-40B4-BE49-F238E27FC236}">
                <a16:creationId xmlns:a16="http://schemas.microsoft.com/office/drawing/2014/main" id="{F696D80C-E7F4-4D4B-BA45-16643A69D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4075" y="2066810"/>
            <a:ext cx="3298543" cy="349941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igure 2.29 CIE chromaticity diagram, showing colors and their corresponding (x, y) values. Pure spectral colors are arranged around the outside of the curve.">
            <a:extLst>
              <a:ext uri="{FF2B5EF4-FFF2-40B4-BE49-F238E27FC236}">
                <a16:creationId xmlns:a16="http://schemas.microsoft.com/office/drawing/2014/main" id="{1A390AD3-2FD3-4DCF-91E1-AE233EF88C58}"/>
              </a:ext>
            </a:extLst>
          </p:cNvPr>
          <p:cNvSpPr txBox="1"/>
          <p:nvPr/>
        </p:nvSpPr>
        <p:spPr>
          <a:xfrm>
            <a:off x="2153154" y="5633558"/>
            <a:ext cx="788569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/>
              <a:t>Figure 2.29</a:t>
            </a:r>
            <a:r>
              <a:rPr sz="1600" dirty="0"/>
              <a:t> CIE chromaticity diagram, showing colors and their corresponding (</a:t>
            </a:r>
            <a:r>
              <a:rPr sz="1600" i="1" dirty="0"/>
              <a:t>x</a:t>
            </a:r>
            <a:r>
              <a:rPr sz="1600" dirty="0"/>
              <a:t>, </a:t>
            </a:r>
            <a:r>
              <a:rPr sz="1600" i="1" dirty="0"/>
              <a:t>y</a:t>
            </a:r>
            <a:r>
              <a:rPr sz="1600" dirty="0"/>
              <a:t>) values. Pure spectral colors are arranged around the outside of the curve. </a:t>
            </a:r>
          </a:p>
        </p:txBody>
      </p:sp>
      <p:sp>
        <p:nvSpPr>
          <p:cNvPr id="12" name="箭頭">
            <a:extLst>
              <a:ext uri="{FF2B5EF4-FFF2-40B4-BE49-F238E27FC236}">
                <a16:creationId xmlns:a16="http://schemas.microsoft.com/office/drawing/2014/main" id="{035A7CC7-5C98-4B3C-AD3E-15AF96E566BD}"/>
              </a:ext>
            </a:extLst>
          </p:cNvPr>
          <p:cNvSpPr/>
          <p:nvPr/>
        </p:nvSpPr>
        <p:spPr>
          <a:xfrm>
            <a:off x="5793362" y="3974127"/>
            <a:ext cx="666236" cy="170665"/>
          </a:xfrm>
          <a:prstGeom prst="rightArrow">
            <a:avLst>
              <a:gd name="adj1" fmla="val 24767"/>
              <a:gd name="adj2" fmla="val 114345"/>
            </a:avLst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λ = 380 nm ~…">
            <a:extLst>
              <a:ext uri="{FF2B5EF4-FFF2-40B4-BE49-F238E27FC236}">
                <a16:creationId xmlns:a16="http://schemas.microsoft.com/office/drawing/2014/main" id="{7C6232B6-C76A-40B8-AE0B-F3AFD7226BA9}"/>
              </a:ext>
            </a:extLst>
          </p:cNvPr>
          <p:cNvSpPr txBox="1"/>
          <p:nvPr/>
        </p:nvSpPr>
        <p:spPr>
          <a:xfrm>
            <a:off x="5414256" y="2995897"/>
            <a:ext cx="147218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λ = 380 nm ~ </a:t>
            </a:r>
          </a:p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λ = 800 nm</a:t>
            </a:r>
          </a:p>
        </p:txBody>
      </p:sp>
    </p:spTree>
    <p:extLst>
      <p:ext uri="{BB962C8B-B14F-4D97-AF65-F5344CB8AC3E}">
        <p14:creationId xmlns:p14="http://schemas.microsoft.com/office/powerpoint/2010/main" val="862010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CIE defined a non-linear re-mapping of the XYZ space called </a:t>
            </a:r>
            <a:r>
              <a:rPr lang="en-US" altLang="zh-TW" b="1" dirty="0">
                <a:solidFill>
                  <a:srgbClr val="FF2600"/>
                </a:solidFill>
              </a:rPr>
              <a:t>L</a:t>
            </a:r>
            <a:r>
              <a:rPr lang="en-US" altLang="zh-TW" b="1" dirty="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</a:rPr>
              <a:t>a</a:t>
            </a:r>
            <a:r>
              <a:rPr lang="en-US" altLang="zh-TW" b="1" dirty="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</a:rPr>
              <a:t>b</a:t>
            </a:r>
            <a:r>
              <a:rPr lang="en-US" altLang="zh-TW" b="1" dirty="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dirty="0"/>
              <a:t> (also sometimes called </a:t>
            </a:r>
            <a:r>
              <a:rPr lang="en-US" altLang="zh-TW" b="1" dirty="0">
                <a:solidFill>
                  <a:srgbClr val="FF2600"/>
                </a:solidFill>
              </a:rPr>
              <a:t>CIELAB</a:t>
            </a:r>
            <a:r>
              <a:rPr lang="en-US" altLang="zh-TW" dirty="0"/>
              <a:t>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40848D42-FA8E-4F62-AED8-4CDFCB926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5449" y="2930319"/>
            <a:ext cx="3381102" cy="32627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BBF2E90-3564-4296-9394-1FFC19CC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66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2D points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(pixel coordinates in an image)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Homogeneous coordinates</a:t>
                </a:r>
                <a:r>
                  <a:rPr lang="en-US" altLang="zh-TW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A system of coordinates used in projective geometry.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TW" sz="1800" dirty="0">
                    <a:ea typeface="Tahoma" pitchFamily="34" charset="0"/>
                    <a:cs typeface="Times New Roman" pitchFamily="18" charset="0"/>
                  </a:rPr>
                  <a:t>: 2D projective space,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TW" sz="1800" dirty="0"/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(</a:t>
                </a:r>
                <a:r>
                  <a:rPr lang="en-US" altLang="zh-TW" sz="1800" dirty="0" err="1"/>
                  <a:t>tx</a:t>
                </a:r>
                <a:r>
                  <a:rPr lang="en-US" altLang="zh-TW" sz="1800" dirty="0"/>
                  <a:t>, ty, t) = (x, y, 1) in homogeneous coordinate.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Augmented vector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sz="1800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sz="18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F4456F-035E-4C28-A672-E3E6EB3F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33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three coordinates of L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dirty="0"/>
              <a:t>a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dirty="0"/>
              <a:t>b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dirty="0"/>
              <a:t> space represent </a:t>
            </a:r>
            <a:r>
              <a:rPr lang="en-US" altLang="zh-TW" dirty="0">
                <a:solidFill>
                  <a:srgbClr val="2F6FBA"/>
                </a:solidFill>
              </a:rPr>
              <a:t>the lightness of the color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L*</a:t>
            </a:r>
            <a:r>
              <a:rPr lang="en-US" altLang="zh-TW" sz="1800" dirty="0"/>
              <a:t>: L</a:t>
            </a:r>
            <a:r>
              <a:rPr lang="en-US" altLang="zh-TW" sz="1800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sz="1800" dirty="0"/>
              <a:t> = 0 yields black and L</a:t>
            </a:r>
            <a:r>
              <a:rPr lang="en-US" altLang="zh-TW" sz="1800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sz="1800" dirty="0"/>
              <a:t> = 100 indicates white.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a*</a:t>
            </a:r>
            <a:r>
              <a:rPr lang="en-US" altLang="zh-TW" sz="1800" dirty="0"/>
              <a:t>: The position between </a:t>
            </a:r>
            <a:r>
              <a:rPr lang="en-US" altLang="zh-TW" sz="1800" b="1" dirty="0">
                <a:solidFill>
                  <a:srgbClr val="FF2600"/>
                </a:solidFill>
              </a:rPr>
              <a:t>red</a:t>
            </a:r>
            <a:r>
              <a:rPr lang="en-US" altLang="zh-TW" sz="1800" dirty="0"/>
              <a:t>/</a:t>
            </a:r>
            <a:r>
              <a:rPr lang="en-US" altLang="zh-TW" sz="1800" b="1" dirty="0">
                <a:solidFill>
                  <a:srgbClr val="FF40FF"/>
                </a:solidFill>
              </a:rPr>
              <a:t>magenta</a:t>
            </a:r>
            <a:r>
              <a:rPr lang="en-US" altLang="zh-TW" sz="1800" dirty="0"/>
              <a:t> (positive values) and </a:t>
            </a:r>
            <a:r>
              <a:rPr lang="en-US" altLang="zh-TW" sz="1800" b="1" dirty="0">
                <a:solidFill>
                  <a:srgbClr val="5CC73D"/>
                </a:solidFill>
              </a:rPr>
              <a:t>green</a:t>
            </a:r>
            <a:r>
              <a:rPr lang="en-US" altLang="zh-TW" sz="1800" dirty="0"/>
              <a:t> (negative values).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b*</a:t>
            </a:r>
            <a:r>
              <a:rPr lang="en-US" altLang="zh-TW" sz="1800" dirty="0"/>
              <a:t>: The position between </a:t>
            </a:r>
            <a:r>
              <a:rPr lang="en-US" altLang="zh-TW" sz="1800" b="1" dirty="0">
                <a:solidFill>
                  <a:srgbClr val="E9C802"/>
                </a:solidFill>
              </a:rPr>
              <a:t>yellow</a:t>
            </a:r>
            <a:r>
              <a:rPr lang="en-US" altLang="zh-TW" sz="1800" dirty="0"/>
              <a:t> (positive values) and </a:t>
            </a:r>
            <a:r>
              <a:rPr lang="en-US" altLang="zh-TW" sz="1800" b="1" dirty="0">
                <a:solidFill>
                  <a:srgbClr val="0433FF"/>
                </a:solidFill>
              </a:rPr>
              <a:t>blue</a:t>
            </a:r>
            <a:r>
              <a:rPr lang="en-US" altLang="zh-TW" sz="1800" dirty="0"/>
              <a:t> (negative values).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6" name="影像" descr="影像">
            <a:extLst>
              <a:ext uri="{FF2B5EF4-FFF2-40B4-BE49-F238E27FC236}">
                <a16:creationId xmlns:a16="http://schemas.microsoft.com/office/drawing/2014/main" id="{4D0137C2-1472-4BD9-B1B0-5A08ABD37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7054" r="4902"/>
          <a:stretch>
            <a:fillRect/>
          </a:stretch>
        </p:blipFill>
        <p:spPr>
          <a:xfrm>
            <a:off x="3050084" y="4308699"/>
            <a:ext cx="2169616" cy="189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EC47C5A7-84B8-409C-8613-DFD65AC3C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8604" y="4308699"/>
            <a:ext cx="2152448" cy="18974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F0F51-F099-4100-B792-9D74BAC1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87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Color Filter Arrays (CFA)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600" dirty="0"/>
              <a:t>Most of today’s digital still cameras and video cameras use a </a:t>
            </a:r>
            <a:r>
              <a:rPr lang="en-US" altLang="zh-TW" sz="1600" b="1" dirty="0">
                <a:solidFill>
                  <a:srgbClr val="FF2600"/>
                </a:solidFill>
              </a:rPr>
              <a:t>color filter array (CFA)</a:t>
            </a:r>
            <a:r>
              <a:rPr lang="en-US" altLang="zh-TW" sz="1600" dirty="0"/>
              <a:t>, where alternating sensors are covered by different colored filters.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02F06E8-9B23-46B1-8E3A-34656CE9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3220" y="3143250"/>
            <a:ext cx="6825559" cy="308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2A35E0-895D-4796-AE9E-6A13FF0A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13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Green filters are placed over half of the sensors (in a checkerboard pattern), and red and blue filters are placed over the remaining ones.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900" dirty="0"/>
              <a:t>The reason that </a:t>
            </a:r>
            <a:r>
              <a:rPr lang="en-US" altLang="zh-TW" sz="1900" dirty="0">
                <a:solidFill>
                  <a:srgbClr val="2F6FBA"/>
                </a:solidFill>
              </a:rPr>
              <a:t>there are twice as many green filters as red and blue</a:t>
            </a:r>
            <a:r>
              <a:rPr lang="en-US" altLang="zh-TW" sz="1900" dirty="0"/>
              <a:t> is: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/>
              <a:t>The luminance signal is mostly determined by green values.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/>
              <a:t>The visual system is much more sensitive to high frequency detail in luminance than in chrominance.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5" name="影像" descr="影像">
            <a:extLst>
              <a:ext uri="{FF2B5EF4-FFF2-40B4-BE49-F238E27FC236}">
                <a16:creationId xmlns:a16="http://schemas.microsoft.com/office/drawing/2014/main" id="{1A48E1E9-1F24-43AF-9CF8-877490418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5156" y="3352801"/>
            <a:ext cx="2315307" cy="1504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7F940964-3586-4548-828A-C5856FB66B5F}"/>
              </a:ext>
            </a:extLst>
          </p:cNvPr>
          <p:cNvGrpSpPr/>
          <p:nvPr/>
        </p:nvGrpSpPr>
        <p:grpSpPr>
          <a:xfrm>
            <a:off x="6334125" y="2926094"/>
            <a:ext cx="5129987" cy="1931657"/>
            <a:chOff x="0" y="-547298"/>
            <a:chExt cx="7838031" cy="3334851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D83196C4-4A25-42E4-A8BF-C50DA1369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l="51862" t="46505" r="2156" b="21482"/>
            <a:stretch>
              <a:fillRect/>
            </a:stretch>
          </p:blipFill>
          <p:spPr>
            <a:xfrm>
              <a:off x="0" y="56428"/>
              <a:ext cx="4890088" cy="273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coming light…">
              <a:extLst>
                <a:ext uri="{FF2B5EF4-FFF2-40B4-BE49-F238E27FC236}">
                  <a16:creationId xmlns:a16="http://schemas.microsoft.com/office/drawing/2014/main" id="{654BE50D-805B-45F0-9492-D3C658FABFD4}"/>
                </a:ext>
              </a:extLst>
            </p:cNvPr>
            <p:cNvSpPr txBox="1"/>
            <p:nvPr/>
          </p:nvSpPr>
          <p:spPr>
            <a:xfrm>
              <a:off x="4890088" y="-547298"/>
              <a:ext cx="2947943" cy="270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Incoming light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Filter layer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Sensor array</a:t>
              </a:r>
            </a:p>
            <a:p>
              <a:pPr algn="l">
                <a:spcBef>
                  <a:spcPts val="1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Resulting pattern</a:t>
              </a: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610860-77D3-43D1-93D9-B77C2FC2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893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process of </a:t>
            </a:r>
            <a:r>
              <a:rPr lang="en-US" altLang="zh-TW" dirty="0">
                <a:solidFill>
                  <a:srgbClr val="2F6FBA"/>
                </a:solidFill>
              </a:rPr>
              <a:t>interpolating the missing color values</a:t>
            </a:r>
            <a:r>
              <a:rPr lang="en-US" altLang="zh-TW" dirty="0"/>
              <a:t> so that we have valid RGB values for all the pixels is known as </a:t>
            </a:r>
            <a:r>
              <a:rPr lang="en-US" altLang="zh-TW" b="1" dirty="0" err="1">
                <a:solidFill>
                  <a:srgbClr val="FF2600"/>
                </a:solidFill>
              </a:rPr>
              <a:t>demosaicing</a:t>
            </a:r>
            <a:r>
              <a:rPr lang="en-US" altLang="zh-TW" dirty="0"/>
              <a:t> (</a:t>
            </a:r>
            <a:r>
              <a:rPr lang="en-US" altLang="zh-TW" dirty="0">
                <a:solidFill>
                  <a:srgbClr val="FF2600"/>
                </a:solidFill>
              </a:rPr>
              <a:t>color interpolation</a:t>
            </a:r>
            <a:r>
              <a:rPr lang="en-US" altLang="zh-TW" dirty="0"/>
              <a:t>).</a:t>
            </a:r>
          </a:p>
        </p:txBody>
      </p:sp>
      <p:pic>
        <p:nvPicPr>
          <p:cNvPr id="8" name="影像" descr="影像">
            <a:extLst>
              <a:ext uri="{FF2B5EF4-FFF2-40B4-BE49-F238E27FC236}">
                <a16:creationId xmlns:a16="http://schemas.microsoft.com/office/drawing/2014/main" id="{1CC58412-DACC-4DDD-A139-18D4EE2A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2062" y="3634866"/>
            <a:ext cx="7127875" cy="222618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1C8E3C-FCCB-41E4-BA83-6FA5065E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995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Color Balance (Auto White Balance)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Before encoding the sensed RGB values, most cameras perform some kind of </a:t>
            </a:r>
            <a:r>
              <a:rPr lang="en-US" altLang="zh-TW" b="1" dirty="0">
                <a:solidFill>
                  <a:srgbClr val="FF2600"/>
                </a:solidFill>
              </a:rPr>
              <a:t>color balancing operation</a:t>
            </a:r>
            <a:r>
              <a:rPr lang="en-US" altLang="zh-TW" dirty="0"/>
              <a:t> in an attempt to </a:t>
            </a:r>
            <a:r>
              <a:rPr lang="en-US" altLang="zh-TW" dirty="0">
                <a:solidFill>
                  <a:srgbClr val="2F6FBA"/>
                </a:solidFill>
              </a:rPr>
              <a:t>move the white point</a:t>
            </a:r>
            <a:r>
              <a:rPr lang="en-US" altLang="zh-TW" dirty="0"/>
              <a:t> of a given image closer to pure white.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If the illuminant is strongly colored, such as incandescent indoor lighting (which generally results in a yellow or orange hue), the compensation can be quite significant.</a:t>
            </a:r>
          </a:p>
        </p:txBody>
      </p:sp>
      <p:pic>
        <p:nvPicPr>
          <p:cNvPr id="5" name="影像" descr="影像">
            <a:extLst>
              <a:ext uri="{FF2B5EF4-FFF2-40B4-BE49-F238E27FC236}">
                <a16:creationId xmlns:a16="http://schemas.microsoft.com/office/drawing/2014/main" id="{4E131A16-C41C-49B4-80D2-C09C0E1F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63027"/>
          <a:stretch>
            <a:fillRect/>
          </a:stretch>
        </p:blipFill>
        <p:spPr>
          <a:xfrm>
            <a:off x="3045088" y="4250323"/>
            <a:ext cx="6101823" cy="19552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3D598F-BD01-489F-ADB3-D846202F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766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Gamma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For CRT (Cathode Ray Tube), the relationship between </a:t>
            </a:r>
            <a:r>
              <a:rPr lang="en-US" altLang="zh-TW" dirty="0">
                <a:solidFill>
                  <a:srgbClr val="2F6FBA"/>
                </a:solidFill>
              </a:rPr>
              <a:t>the voltage (V)</a:t>
            </a:r>
            <a:r>
              <a:rPr lang="en-US" altLang="zh-TW" dirty="0"/>
              <a:t> and </a:t>
            </a:r>
            <a:r>
              <a:rPr lang="en-US" altLang="zh-TW" dirty="0">
                <a:solidFill>
                  <a:srgbClr val="2F6FBA"/>
                </a:solidFill>
              </a:rPr>
              <a:t>the brightness (B)</a:t>
            </a:r>
            <a:r>
              <a:rPr lang="en-US" altLang="zh-TW" dirty="0"/>
              <a:t> was characterized by </a:t>
            </a:r>
            <a:r>
              <a:rPr lang="en-US" altLang="zh-TW" dirty="0">
                <a:solidFill>
                  <a:srgbClr val="2F6FBA"/>
                </a:solidFill>
              </a:rPr>
              <a:t>gamma (γ)</a:t>
            </a:r>
            <a:r>
              <a:rPr lang="en-US" altLang="zh-TW" dirty="0"/>
              <a:t>, </a:t>
            </a:r>
            <a:r>
              <a:rPr lang="en-US" altLang="zh-TW" b="1" dirty="0">
                <a:solidFill>
                  <a:srgbClr val="FF2600"/>
                </a:solidFill>
              </a:rPr>
              <a:t>γ=2.2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To compensate for this effect, the electronics in the TV camera</a:t>
            </a:r>
            <a:br>
              <a:rPr lang="en-US" altLang="zh-TW" dirty="0"/>
            </a:br>
            <a:r>
              <a:rPr lang="en-US" altLang="zh-TW" dirty="0"/>
              <a:t>would pre-map </a:t>
            </a:r>
            <a:r>
              <a:rPr lang="en-US" altLang="zh-TW" dirty="0">
                <a:solidFill>
                  <a:srgbClr val="2F6FBA"/>
                </a:solidFill>
              </a:rPr>
              <a:t>the luminance Y</a:t>
            </a:r>
            <a:r>
              <a:rPr lang="en-US" altLang="zh-TW" dirty="0"/>
              <a:t> through an </a:t>
            </a:r>
            <a:r>
              <a:rPr lang="en-US" altLang="zh-TW" dirty="0">
                <a:solidFill>
                  <a:srgbClr val="2F6FBA"/>
                </a:solidFill>
              </a:rPr>
              <a:t>inverse gamma</a:t>
            </a:r>
            <a:r>
              <a:rPr lang="en-US" altLang="zh-TW" dirty="0"/>
              <a:t>,</a:t>
            </a:r>
            <a:br>
              <a:rPr lang="en-US" altLang="zh-TW" dirty="0"/>
            </a:br>
            <a:r>
              <a:rPr lang="en-US" altLang="zh-TW" b="1" dirty="0">
                <a:solidFill>
                  <a:srgbClr val="FF2600"/>
                </a:solidFill>
              </a:rPr>
              <a:t>1/γ = 0.45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6" name="螢幕快照 2018-03-04 下午9.35.04.png" descr="螢幕快照 2018-03-04 下午9.35.04.png">
            <a:extLst>
              <a:ext uri="{FF2B5EF4-FFF2-40B4-BE49-F238E27FC236}">
                <a16:creationId xmlns:a16="http://schemas.microsoft.com/office/drawing/2014/main" id="{972898DF-3C43-45BA-9252-0CE0CE9F1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r="2488"/>
          <a:stretch>
            <a:fillRect/>
          </a:stretch>
        </p:blipFill>
        <p:spPr>
          <a:xfrm>
            <a:off x="3763077" y="3494616"/>
            <a:ext cx="1139321" cy="355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AFBF15A-1800-4362-B979-BBBC2C086065}"/>
              </a:ext>
            </a:extLst>
          </p:cNvPr>
          <p:cNvGrpSpPr/>
          <p:nvPr/>
        </p:nvGrpSpPr>
        <p:grpSpPr>
          <a:xfrm>
            <a:off x="7568194" y="2769497"/>
            <a:ext cx="3526526" cy="3526527"/>
            <a:chOff x="6960606" y="3857149"/>
            <a:chExt cx="5414752" cy="5414753"/>
          </a:xfrm>
        </p:grpSpPr>
        <p:pic>
          <p:nvPicPr>
            <p:cNvPr id="8" name="600px-GammaFunctionGraph.svg.png" descr="600px-GammaFunctionGraph.svg.png">
              <a:extLst>
                <a:ext uri="{FF2B5EF4-FFF2-40B4-BE49-F238E27FC236}">
                  <a16:creationId xmlns:a16="http://schemas.microsoft.com/office/drawing/2014/main" id="{6F35AA05-E8AA-4AA9-94E4-DE440A27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60606" y="3857149"/>
              <a:ext cx="5414752" cy="54147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文字方塊 1">
              <a:extLst>
                <a:ext uri="{FF2B5EF4-FFF2-40B4-BE49-F238E27FC236}">
                  <a16:creationId xmlns:a16="http://schemas.microsoft.com/office/drawing/2014/main" id="{A39420E9-8AC1-42A3-A71C-EC5ED0763441}"/>
                </a:ext>
              </a:extLst>
            </p:cNvPr>
            <p:cNvSpPr txBox="1"/>
            <p:nvPr/>
          </p:nvSpPr>
          <p:spPr>
            <a:xfrm>
              <a:off x="10770931" y="6670282"/>
              <a:ext cx="1100818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ochin"/>
                </a:rPr>
                <a:t>LCD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ochin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DEA4EA6-3E91-4AC6-A91B-72FB3A18A0D8}"/>
                </a:ext>
              </a:extLst>
            </p:cNvPr>
            <p:cNvSpPr txBox="1"/>
            <p:nvPr/>
          </p:nvSpPr>
          <p:spPr>
            <a:xfrm>
              <a:off x="7598129" y="4161873"/>
              <a:ext cx="1591899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ochin"/>
                </a:rPr>
                <a:t>Camera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ochin"/>
              </a:endParaRPr>
            </a:p>
          </p:txBody>
        </p:sp>
      </p:grpSp>
      <p:pic>
        <p:nvPicPr>
          <p:cNvPr id="11" name="螢幕快照 2018-03-04 下午9.37.08.png" descr="螢幕快照 2018-03-04 下午9.37.08.png">
            <a:extLst>
              <a:ext uri="{FF2B5EF4-FFF2-40B4-BE49-F238E27FC236}">
                <a16:creationId xmlns:a16="http://schemas.microsoft.com/office/drawing/2014/main" id="{6A53F7CA-B01C-49F0-BEF0-E17C9B1FA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3266"/>
          <a:stretch>
            <a:fillRect/>
          </a:stretch>
        </p:blipFill>
        <p:spPr>
          <a:xfrm>
            <a:off x="3681621" y="5499100"/>
            <a:ext cx="1302233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BA8FF0-9CDB-433C-8A49-FC6EABB4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020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Other Color Spaces</a:t>
            </a:r>
            <a:endParaRPr lang="en-US" altLang="zh-TW" b="1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YUV</a:t>
            </a:r>
          </a:p>
          <a:p>
            <a:pPr marL="0" lvl="1" indent="431800">
              <a:spcBef>
                <a:spcPts val="600"/>
              </a:spcBef>
              <a:buSzTx/>
              <a:buNone/>
            </a:pPr>
            <a:r>
              <a:rPr lang="en-US" altLang="zh-TW" dirty="0"/>
              <a:t>Y: luminance (Y’: </a:t>
            </a:r>
            <a:r>
              <a:rPr lang="en-US" altLang="zh-TW" dirty="0" err="1"/>
              <a:t>luma</a:t>
            </a:r>
            <a:r>
              <a:rPr lang="en-US" altLang="zh-TW" dirty="0"/>
              <a:t>)</a:t>
            </a:r>
          </a:p>
          <a:p>
            <a:pPr marL="0" lvl="1" indent="431800">
              <a:spcBef>
                <a:spcPts val="600"/>
              </a:spcBef>
              <a:buSzTx/>
              <a:buNone/>
            </a:pPr>
            <a:r>
              <a:rPr lang="en-US" altLang="zh-TW" dirty="0"/>
              <a:t>U, V: chrominance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 err="1"/>
              <a:t>YC</a:t>
            </a:r>
            <a:r>
              <a:rPr lang="en-US" altLang="zh-TW" baseline="-5999" dirty="0" err="1"/>
              <a:t>b</a:t>
            </a:r>
            <a:r>
              <a:rPr lang="en-US" altLang="zh-TW" dirty="0" err="1"/>
              <a:t>C</a:t>
            </a:r>
            <a:r>
              <a:rPr lang="en-US" altLang="zh-TW" baseline="-5999" dirty="0" err="1"/>
              <a:t>r</a:t>
            </a:r>
            <a:endParaRPr lang="en-US" altLang="zh-TW" baseline="-5999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 err="1"/>
              <a:t>C</a:t>
            </a:r>
            <a:r>
              <a:rPr lang="en-US" altLang="zh-TW" sz="1800" baseline="-5999" dirty="0" err="1"/>
              <a:t>b</a:t>
            </a:r>
            <a:r>
              <a:rPr lang="en-US" altLang="zh-TW" sz="1800" dirty="0"/>
              <a:t>, C</a:t>
            </a:r>
            <a:r>
              <a:rPr lang="en-US" altLang="zh-TW" sz="1800" baseline="-5999" dirty="0"/>
              <a:t>r</a:t>
            </a:r>
            <a:r>
              <a:rPr lang="en-US" altLang="zh-TW" sz="1800" dirty="0"/>
              <a:t>: the blue-difference and red-difference chroma components.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1800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1800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/>
              <a:t>R’G’B’ values are the eight-bit gamma-compressed color components.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1800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grpSp>
        <p:nvGrpSpPr>
          <p:cNvPr id="12" name="群組">
            <a:extLst>
              <a:ext uri="{FF2B5EF4-FFF2-40B4-BE49-F238E27FC236}">
                <a16:creationId xmlns:a16="http://schemas.microsoft.com/office/drawing/2014/main" id="{E310902B-B2A2-4D91-A4F3-00829A7ADB06}"/>
              </a:ext>
            </a:extLst>
          </p:cNvPr>
          <p:cNvGrpSpPr/>
          <p:nvPr/>
        </p:nvGrpSpPr>
        <p:grpSpPr>
          <a:xfrm>
            <a:off x="6096000" y="2476499"/>
            <a:ext cx="3349192" cy="1034287"/>
            <a:chOff x="0" y="0"/>
            <a:chExt cx="5156200" cy="1592319"/>
          </a:xfrm>
        </p:grpSpPr>
        <p:pic>
          <p:nvPicPr>
            <p:cNvPr id="13" name="螢幕快照 2018-03-04 下午10.40.06.png" descr="螢幕快照 2018-03-04 下午10.40.06.png">
              <a:extLst>
                <a:ext uri="{FF2B5EF4-FFF2-40B4-BE49-F238E27FC236}">
                  <a16:creationId xmlns:a16="http://schemas.microsoft.com/office/drawing/2014/main" id="{3751DD01-F09A-4351-94A4-388ACD378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156200" cy="482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螢幕快照 2018-03-04 下午10.40.18.png" descr="螢幕快照 2018-03-04 下午10.40.18.png">
              <a:extLst>
                <a:ext uri="{FF2B5EF4-FFF2-40B4-BE49-F238E27FC236}">
                  <a16:creationId xmlns:a16="http://schemas.microsoft.com/office/drawing/2014/main" id="{9C7B5263-9C4A-4112-95C9-4E22FA834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21534"/>
              <a:ext cx="3352800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螢幕快照 2018-03-04 下午10.40.27.png" descr="螢幕快照 2018-03-04 下午10.40.27.png">
              <a:extLst>
                <a:ext uri="{FF2B5EF4-FFF2-40B4-BE49-F238E27FC236}">
                  <a16:creationId xmlns:a16="http://schemas.microsoft.com/office/drawing/2014/main" id="{23E5E635-B55D-497F-B207-0C58D7781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224018"/>
              <a:ext cx="3302000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" name="螢幕快照 2018-03-04 下午10.50.13.png" descr="螢幕快照 2018-03-04 下午10.50.13.png">
            <a:extLst>
              <a:ext uri="{FF2B5EF4-FFF2-40B4-BE49-F238E27FC236}">
                <a16:creationId xmlns:a16="http://schemas.microsoft.com/office/drawing/2014/main" id="{3F764D42-4549-4361-9C65-1B96C88B8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93950" y="4530281"/>
            <a:ext cx="7404100" cy="107359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091596-98B3-46D2-8AEB-70FCB869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76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Other Color Spaces</a:t>
            </a:r>
            <a:endParaRPr lang="en-US" altLang="zh-TW" b="1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/>
              <a:t>HSV: hue, saturation, value</a:t>
            </a:r>
          </a:p>
          <a:p>
            <a:pPr lvl="3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/>
              <a:t>A projection of the RGB color cube onto a non-linear chroma angle, a radial saturation percentage, and a luminance-inspired value.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9" name="影像" descr="影像">
            <a:extLst>
              <a:ext uri="{FF2B5EF4-FFF2-40B4-BE49-F238E27FC236}">
                <a16:creationId xmlns:a16="http://schemas.microsoft.com/office/drawing/2014/main" id="{744DB122-411C-44F1-8A48-8A7888411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6178" t="3230" r="47391" b="6332"/>
          <a:stretch>
            <a:fillRect/>
          </a:stretch>
        </p:blipFill>
        <p:spPr>
          <a:xfrm>
            <a:off x="3152323" y="3823215"/>
            <a:ext cx="2662772" cy="1953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影像" descr="影像">
            <a:extLst>
              <a:ext uri="{FF2B5EF4-FFF2-40B4-BE49-F238E27FC236}">
                <a16:creationId xmlns:a16="http://schemas.microsoft.com/office/drawing/2014/main" id="{4111AFFB-18CF-4BDB-97B7-8418267C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4550" t="8226" r="4779" b="1336"/>
          <a:stretch>
            <a:fillRect/>
          </a:stretch>
        </p:blipFill>
        <p:spPr>
          <a:xfrm>
            <a:off x="6812758" y="3823215"/>
            <a:ext cx="2332406" cy="195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GB">
            <a:extLst>
              <a:ext uri="{FF2B5EF4-FFF2-40B4-BE49-F238E27FC236}">
                <a16:creationId xmlns:a16="http://schemas.microsoft.com/office/drawing/2014/main" id="{40D26F4D-EEEB-4676-BE87-64E105E2BF4D}"/>
              </a:ext>
            </a:extLst>
          </p:cNvPr>
          <p:cNvSpPr txBox="1"/>
          <p:nvPr/>
        </p:nvSpPr>
        <p:spPr>
          <a:xfrm>
            <a:off x="4165176" y="5776289"/>
            <a:ext cx="63706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/>
              <a:t>RGB</a:t>
            </a:r>
          </a:p>
        </p:txBody>
      </p:sp>
      <p:sp>
        <p:nvSpPr>
          <p:cNvPr id="17" name="HSV">
            <a:extLst>
              <a:ext uri="{FF2B5EF4-FFF2-40B4-BE49-F238E27FC236}">
                <a16:creationId xmlns:a16="http://schemas.microsoft.com/office/drawing/2014/main" id="{6DB67327-15B6-4D20-A844-150F39E33096}"/>
              </a:ext>
            </a:extLst>
          </p:cNvPr>
          <p:cNvSpPr txBox="1"/>
          <p:nvPr/>
        </p:nvSpPr>
        <p:spPr>
          <a:xfrm>
            <a:off x="7712327" y="5776289"/>
            <a:ext cx="5332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HSV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90BC94E-66B6-4497-8683-B81B7F6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10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pic>
        <p:nvPicPr>
          <p:cNvPr id="12" name="螢幕快照 2018-03-04 下午10.26.45.png" descr="螢幕快照 2018-03-04 下午10.26.45.png">
            <a:extLst>
              <a:ext uri="{FF2B5EF4-FFF2-40B4-BE49-F238E27FC236}">
                <a16:creationId xmlns:a16="http://schemas.microsoft.com/office/drawing/2014/main" id="{B54A02B2-E2DA-44AB-8FF4-C5A88B475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280" y="1890612"/>
            <a:ext cx="4697781" cy="428158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igure 2.32 Color space transformations: (a–d) RGB; (e–h) rgb; (i–k) L*a*b*; (l–n) HSV. Note that the rgb, L*a*b*, and HSV values are all re-scaled to fit the dynamic range of the printed page.">
            <a:extLst>
              <a:ext uri="{FF2B5EF4-FFF2-40B4-BE49-F238E27FC236}">
                <a16:creationId xmlns:a16="http://schemas.microsoft.com/office/drawing/2014/main" id="{24CF5FDB-4B5A-48A6-9F26-8859C82B1F59}"/>
              </a:ext>
            </a:extLst>
          </p:cNvPr>
          <p:cNvSpPr txBox="1"/>
          <p:nvPr/>
        </p:nvSpPr>
        <p:spPr>
          <a:xfrm>
            <a:off x="5795061" y="4676837"/>
            <a:ext cx="522536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/>
              <a:t>Figure 2.32</a:t>
            </a:r>
            <a:r>
              <a:rPr sz="1600" dirty="0"/>
              <a:t> Color space transformations: (a–d) RGB; (e–h) </a:t>
            </a:r>
            <a:r>
              <a:rPr sz="1600" dirty="0" err="1"/>
              <a:t>rgb</a:t>
            </a:r>
            <a:r>
              <a:rPr sz="1600" dirty="0"/>
              <a:t>; (</a:t>
            </a:r>
            <a:r>
              <a:rPr sz="1600" dirty="0" err="1"/>
              <a:t>i</a:t>
            </a:r>
            <a:r>
              <a:rPr sz="1600" dirty="0"/>
              <a:t>–k) L*a*b*; (l–n) HSV. Note that the </a:t>
            </a:r>
            <a:r>
              <a:rPr sz="1600" dirty="0" err="1"/>
              <a:t>rgb</a:t>
            </a:r>
            <a:r>
              <a:rPr sz="1600" dirty="0"/>
              <a:t>, L*a*b*, and HSV values are all re-scaled to fit the dynamic range of the printed page.</a:t>
            </a:r>
          </a:p>
        </p:txBody>
      </p:sp>
      <p:pic>
        <p:nvPicPr>
          <p:cNvPr id="14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68F08F52-310D-42ED-9C01-07E52E2A3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r="69574" b="4"/>
          <a:stretch>
            <a:fillRect/>
          </a:stretch>
        </p:blipFill>
        <p:spPr>
          <a:xfrm>
            <a:off x="7822179" y="2025161"/>
            <a:ext cx="1170884" cy="4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50CB2295-9A36-45CF-BA2D-2F5E0770D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34786" r="34786"/>
          <a:stretch>
            <a:fillRect/>
          </a:stretch>
        </p:blipFill>
        <p:spPr>
          <a:xfrm>
            <a:off x="7822179" y="2783170"/>
            <a:ext cx="1170929" cy="423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CD1BBA7C-3CFC-4D3D-8D51-DDE3AC5CB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69098" r="475"/>
          <a:stretch>
            <a:fillRect/>
          </a:stretch>
        </p:blipFill>
        <p:spPr>
          <a:xfrm>
            <a:off x="7821981" y="3541179"/>
            <a:ext cx="1171030" cy="42395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2FDC17D-6BF1-4E1C-9789-7884EA90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33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2.3.3 Compression</a:t>
            </a: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baseline="-5999" dirty="0"/>
              <a:t> </a:t>
            </a:r>
            <a:r>
              <a:rPr lang="en-US" altLang="zh-TW" dirty="0"/>
              <a:t>All color video and image compression algorithms start by </a:t>
            </a:r>
            <a:r>
              <a:rPr lang="en-US" altLang="zh-TW" dirty="0">
                <a:solidFill>
                  <a:srgbClr val="2F6FBA"/>
                </a:solidFill>
              </a:rPr>
              <a:t>converting the signal into </a:t>
            </a:r>
            <a:r>
              <a:rPr lang="en-US" altLang="zh-TW" dirty="0" err="1">
                <a:solidFill>
                  <a:srgbClr val="2F6FBA"/>
                </a:solidFill>
              </a:rPr>
              <a:t>YC</a:t>
            </a:r>
            <a:r>
              <a:rPr lang="en-US" altLang="zh-TW" baseline="-5999" dirty="0" err="1">
                <a:solidFill>
                  <a:srgbClr val="2F6FBA"/>
                </a:solidFill>
              </a:rPr>
              <a:t>b</a:t>
            </a:r>
            <a:r>
              <a:rPr lang="en-US" altLang="zh-TW" dirty="0" err="1">
                <a:solidFill>
                  <a:srgbClr val="2F6FBA"/>
                </a:solidFill>
              </a:rPr>
              <a:t>C</a:t>
            </a:r>
            <a:r>
              <a:rPr lang="en-US" altLang="zh-TW" baseline="-5999" dirty="0" err="1">
                <a:solidFill>
                  <a:srgbClr val="2F6FBA"/>
                </a:solidFill>
              </a:rPr>
              <a:t>r</a:t>
            </a:r>
            <a:r>
              <a:rPr lang="en-US" altLang="zh-TW" dirty="0"/>
              <a:t> (or some closely related variant), so that they can compress the luminance signal with higher fidelity than the chrominance signal.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In video, it is common to subsample </a:t>
            </a:r>
            <a:r>
              <a:rPr lang="en-US" altLang="zh-TW" dirty="0" err="1"/>
              <a:t>C</a:t>
            </a:r>
            <a:r>
              <a:rPr lang="en-US" altLang="zh-TW" baseline="-5999" dirty="0" err="1"/>
              <a:t>b</a:t>
            </a:r>
            <a:r>
              <a:rPr lang="en-US" altLang="zh-TW" dirty="0"/>
              <a:t> and C</a:t>
            </a:r>
            <a:r>
              <a:rPr lang="en-US" altLang="zh-TW" baseline="-5999" dirty="0"/>
              <a:t>r</a:t>
            </a:r>
            <a:r>
              <a:rPr lang="en-US" altLang="zh-TW" dirty="0"/>
              <a:t> by a factor of two horizontally; with still images (JPEG), the subsampling (averaging) occurs both horizontally and vertically.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207E0EF-2D23-40E7-8BD3-49863DEB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7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2D lines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Normalize the line equation vector: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sz="1600" b="1" i="1"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sz="1600" dirty="0">
                    <a:latin typeface="Times New Roman" pitchFamily="18" charset="0"/>
                    <a:cs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sz="1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cs typeface="Times New Roman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TW" sz="1600" dirty="0"/>
                  <a:t> is the distance to the origin.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群組 7">
            <a:extLst>
              <a:ext uri="{FF2B5EF4-FFF2-40B4-BE49-F238E27FC236}">
                <a16:creationId xmlns:a16="http://schemas.microsoft.com/office/drawing/2014/main" id="{7AF4B463-A37F-4369-8768-53EA12ABA36C}"/>
              </a:ext>
            </a:extLst>
          </p:cNvPr>
          <p:cNvGrpSpPr/>
          <p:nvPr/>
        </p:nvGrpSpPr>
        <p:grpSpPr>
          <a:xfrm>
            <a:off x="5786101" y="3524691"/>
            <a:ext cx="5368085" cy="2452777"/>
            <a:chOff x="6309565" y="3416317"/>
            <a:chExt cx="5368085" cy="2452777"/>
          </a:xfrm>
        </p:grpSpPr>
        <p:pic>
          <p:nvPicPr>
            <p:cNvPr id="4" name="螢幕快照 2018-03-05 上午1.08.51.png" descr="螢幕快照 2018-03-05 上午1.08.51.png">
              <a:extLst>
                <a:ext uri="{FF2B5EF4-FFF2-40B4-BE49-F238E27FC236}">
                  <a16:creationId xmlns:a16="http://schemas.microsoft.com/office/drawing/2014/main" id="{EE15CB2D-B965-4A2A-85FB-3D017EA6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86" b="1786"/>
            <a:stretch>
              <a:fillRect/>
            </a:stretch>
          </p:blipFill>
          <p:spPr>
            <a:xfrm>
              <a:off x="6309565" y="3730196"/>
              <a:ext cx="4183380" cy="213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/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TW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=(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  <a:blipFill>
                  <a:blip r:embed="rId5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/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53C4895-7EC4-4CB8-B8D2-224331ED8D42}"/>
                </a:ext>
              </a:extLst>
            </p:cNvPr>
            <p:cNvSpPr/>
            <p:nvPr/>
          </p:nvSpPr>
          <p:spPr>
            <a:xfrm>
              <a:off x="8267700" y="4743450"/>
              <a:ext cx="84770" cy="847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601169B-5ADD-4B82-9323-FBF96838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26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2.3.3 Compression</a:t>
            </a: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Once the luminance and chrominance images have been appropriately subsampled and separated into individual images, they are then passed to a block transform stage.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The most common technique used here is the </a:t>
            </a:r>
            <a:r>
              <a:rPr lang="en-US" altLang="zh-TW" b="1" dirty="0">
                <a:solidFill>
                  <a:srgbClr val="FF2600"/>
                </a:solidFill>
              </a:rPr>
              <a:t>Discrete Cosine Transform (DCT)</a:t>
            </a:r>
            <a:r>
              <a:rPr lang="en-US" altLang="zh-TW" dirty="0"/>
              <a:t>, which is a real-valued variant of the Discrete Fourier Transform (DFT).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After transform coding, the coefficient values are quantized into a set of small integer values that can be coded using a variable bit length scheme such as a Huffman code or an arithmetic code.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19E952-713F-47C2-BE2B-7550B40F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526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2.3.3 Compression</a:t>
            </a: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The step size in the quantization is the main variable controlled by the quality setting on the JPEG file.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JPEG (Joint Photographic Experts Group)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4" name="螢幕快照 2018-03-04 下午11.42.15.png" descr="螢幕快照 2018-03-04 下午11.42.15.png">
            <a:extLst>
              <a:ext uri="{FF2B5EF4-FFF2-40B4-BE49-F238E27FC236}">
                <a16:creationId xmlns:a16="http://schemas.microsoft.com/office/drawing/2014/main" id="{438B1F79-B0EE-4F1D-A003-3048EF30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2797" y="3429000"/>
            <a:ext cx="7526405" cy="255819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4BC0E-E7C2-4648-A0DE-9D118D43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828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/>
              <a:t>Homework 2: Project due March </a:t>
            </a:r>
            <a:r>
              <a:rPr lang="en-US" altLang="zh-TW" dirty="0"/>
              <a:t>19</a:t>
            </a:r>
            <a:endParaRPr dirty="0"/>
          </a:p>
        </p:txBody>
      </p:sp>
      <p:sp>
        <p:nvSpPr>
          <p:cNvPr id="623" name="Camera calibration i.e. compute #pixels/mm object displac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 </a:t>
            </a:r>
            <a:r>
              <a:rPr dirty="0"/>
              <a:t>Camera calibration i.e. compute #</a:t>
            </a:r>
            <a:r>
              <a:rPr lang="en-US" altLang="zh-TW" dirty="0"/>
              <a:t>mm</a:t>
            </a:r>
            <a:r>
              <a:rPr dirty="0"/>
              <a:t>/</a:t>
            </a:r>
            <a:r>
              <a:rPr lang="en-US" altLang="zh-TW" dirty="0"/>
              <a:t> pixel</a:t>
            </a:r>
            <a:r>
              <a:rPr dirty="0"/>
              <a:t> object displacement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 </a:t>
            </a:r>
            <a:r>
              <a:rPr lang="en-US" altLang="zh-TW" dirty="0"/>
              <a:t>Calculate horizontal field of view in degrees of angle.</a:t>
            </a:r>
            <a:endParaRPr lang="en-US" dirty="0"/>
          </a:p>
          <a:p>
            <a:r>
              <a:rPr lang="en-US" altLang="zh-TW" dirty="0"/>
              <a:t>3.</a:t>
            </a:r>
            <a:r>
              <a:rPr lang="zh-TW" altLang="en-US" dirty="0"/>
              <a:t> </a:t>
            </a:r>
            <a:r>
              <a:rPr lang="en-US" altLang="zh-TW" dirty="0"/>
              <a:t>Calculate theoretical values (FOV)</a:t>
            </a:r>
            <a:r>
              <a:rPr lang="zh-TW" altLang="en-US" dirty="0"/>
              <a:t> </a:t>
            </a:r>
            <a:r>
              <a:rPr lang="en-US" altLang="zh-TW" dirty="0"/>
              <a:t>and compare with measured values.</a:t>
            </a:r>
          </a:p>
          <a:p>
            <a:r>
              <a:rPr lang="en-US" altLang="zh-TW" dirty="0"/>
              <a:t>Using the sample images at </a:t>
            </a:r>
            <a:r>
              <a:rPr lang="en-US" altLang="zh-TW" u="sng" dirty="0">
                <a:hlinkClick r:id="rId3"/>
              </a:rPr>
              <a:t>http://goo.gl/pWBNN0</a:t>
            </a:r>
            <a:endParaRPr dirty="0"/>
          </a:p>
          <a:p>
            <a:r>
              <a:rPr dirty="0"/>
              <a:t>Use lens of focal length: </a:t>
            </a:r>
            <a:r>
              <a:rPr lang="en-US" altLang="zh-TW" dirty="0"/>
              <a:t>18</a:t>
            </a:r>
            <a:r>
              <a:rPr dirty="0"/>
              <a:t>mm, 5</a:t>
            </a:r>
            <a:r>
              <a:rPr lang="en-US" altLang="zh-TW" dirty="0"/>
              <a:t>3</a:t>
            </a:r>
            <a:r>
              <a:rPr dirty="0"/>
              <a:t>mm, </a:t>
            </a:r>
            <a:r>
              <a:rPr lang="en-US" altLang="zh-TW" dirty="0"/>
              <a:t>13</a:t>
            </a:r>
            <a:r>
              <a:rPr dirty="0"/>
              <a:t>5mm</a:t>
            </a:r>
          </a:p>
          <a:p>
            <a:r>
              <a:rPr dirty="0"/>
              <a:t>Object displacement of: 1mm, 5mm, 10mm, 20mm</a:t>
            </a:r>
          </a:p>
          <a:p>
            <a:r>
              <a:rPr dirty="0"/>
              <a:t>Object distance of: 0.</a:t>
            </a:r>
            <a:r>
              <a:rPr lang="en-US" altLang="zh-TW" dirty="0"/>
              <a:t>6</a:t>
            </a:r>
            <a:r>
              <a:rPr dirty="0"/>
              <a:t>m, 1</a:t>
            </a:r>
            <a:r>
              <a:rPr lang="en-US" altLang="zh-TW" dirty="0"/>
              <a:t>.2</a:t>
            </a:r>
            <a:r>
              <a:rPr dirty="0"/>
              <a:t>m,</a:t>
            </a:r>
            <a:r>
              <a:rPr lang="zh-TW" altLang="en-US" dirty="0"/>
              <a:t> </a:t>
            </a:r>
            <a:r>
              <a:rPr lang="en-US" altLang="zh-TW" dirty="0"/>
              <a:t>1.8</a:t>
            </a:r>
            <a:r>
              <a:rPr dirty="0"/>
              <a:t>m</a:t>
            </a:r>
            <a:endParaRPr lang="en-US" dirty="0"/>
          </a:p>
          <a:p>
            <a:endParaRPr lang="en-US" dirty="0"/>
          </a:p>
          <a:p>
            <a:endParaRPr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27174F2-6360-4516-84D3-9F952EBFC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72</a:t>
            </a:fld>
            <a:endParaRPr lang="zh-TW" altLang="en-US" dirty="0"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/>
              <a:t>Homework 2: Project due March </a:t>
            </a:r>
            <a:r>
              <a:rPr lang="en-US" altLang="zh-TW" dirty="0"/>
              <a:t>19</a:t>
            </a:r>
            <a:endParaRPr dirty="0"/>
          </a:p>
        </p:txBody>
      </p:sp>
      <p:sp>
        <p:nvSpPr>
          <p:cNvPr id="627" name="Calculate theoretical values and compare with measured valu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b="1" dirty="0"/>
              <a:t>Pentax K-7</a:t>
            </a:r>
            <a:r>
              <a:rPr lang="zh-TW" altLang="en-US" b="1" dirty="0"/>
              <a:t> </a:t>
            </a:r>
            <a:r>
              <a:rPr lang="zh-TW" altLang="en-US" dirty="0"/>
              <a:t>相機資訊 </a:t>
            </a:r>
            <a:r>
              <a:rPr lang="en-US" altLang="zh-TW" dirty="0">
                <a:hlinkClick r:id="rId3"/>
              </a:rPr>
              <a:t>https://www.digicamdb.com/specs/pentax_k-7/</a:t>
            </a:r>
            <a:endParaRPr lang="en-US" altLang="zh-TW" dirty="0"/>
          </a:p>
          <a:p>
            <a:r>
              <a:rPr lang="en-US" altLang="zh-TW" dirty="0"/>
              <a:t>Sensor size: 23.4 x 15.6 mm</a:t>
            </a:r>
          </a:p>
          <a:p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375" y="3326171"/>
            <a:ext cx="8791250" cy="1038708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29151-61B1-475A-8D37-892174DE65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73</a:t>
            </a:fld>
            <a:endParaRPr lang="zh-TW" altLang="en-US" dirty="0"/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/>
              <a:t>Homework 2: Project due March </a:t>
            </a:r>
            <a:r>
              <a:rPr lang="en-US" altLang="zh-TW" dirty="0"/>
              <a:t>1</a:t>
            </a:r>
            <a:r>
              <a:rPr lang="en-US" dirty="0"/>
              <a:t>9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7" name="Calculate theoretical values and compare with measured values.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lang="en-US" altLang="zh-TW" b="1" dirty="0"/>
                  <a:t>FOV </a:t>
                </a:r>
                <a:r>
                  <a:rPr lang="en-US" altLang="zh-TW" dirty="0"/>
                  <a:t>theoretical value (f = 135mm, sensor width = 23.4mm):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		FOV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𝑠𝑒𝑛𝑠𝑜𝑟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altLang="zh-TW" b="1" dirty="0"/>
                  <a:t>FOV </a:t>
                </a:r>
                <a:r>
                  <a:rPr lang="en-US" altLang="zh-TW" dirty="0"/>
                  <a:t>measured value:</a:t>
                </a:r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dirty="0"/>
                  <a:t>		FOV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𝐼𝑚𝑎𝑔𝑒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𝑝𝑖𝑥𝑒𝑙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m:rPr>
                            <m:nor/>
                          </m:rPr>
                          <a:rPr lang="en-US" altLang="zh-TW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/>
                          <m:t>mm</m:t>
                        </m:r>
                        <m:r>
                          <m:rPr>
                            <m:nor/>
                          </m:rPr>
                          <a:rPr lang="en-US" altLang="zh-TW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altLang="zh-TW" b="0" i="0" dirty="0" smtClean="0"/>
                          <m:t>per</m:t>
                        </m:r>
                        <m:r>
                          <m:rPr>
                            <m:nor/>
                          </m:rPr>
                          <a:rPr lang="en-US" altLang="zh-TW" dirty="0"/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/>
                          <m:t>pixel</m:t>
                        </m:r>
                      </m:num>
                      <m:den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𝑜𝑏𝑗𝑒𝑐𝑡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𝑑𝑖𝑠𝑡𝑎𝑛𝑐𝑒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ar-AE" altLang="zh-TW" dirty="0"/>
              </a:p>
              <a:p>
                <a:endParaRPr dirty="0"/>
              </a:p>
            </p:txBody>
          </p:sp>
        </mc:Choice>
        <mc:Fallback xmlns="">
          <p:sp>
            <p:nvSpPr>
              <p:cNvPr id="627" name="Calculate theoretical values and compare with measured values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 l="-10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A2B3915-FB65-4CB1-97BF-1586A022C0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0753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003E4071-F6DE-4E92-9786-D8C48917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168" y="5203991"/>
            <a:ext cx="4089942" cy="9481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2D conics: circle, ellipse, parabola, hyperbola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Q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Quadric equation: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zh-TW" altLang="ar-AE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>
            <a:extLst>
              <a:ext uri="{FF2B5EF4-FFF2-40B4-BE49-F238E27FC236}">
                <a16:creationId xmlns:a16="http://schemas.microsoft.com/office/drawing/2014/main" id="{E1B774CD-228A-4605-97B3-47A75DBE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0" y="2486025"/>
            <a:ext cx="5149308" cy="309562"/>
          </a:xfrm>
          <a:prstGeom prst="rect">
            <a:avLst/>
          </a:prstGeom>
        </p:spPr>
      </p:pic>
      <p:grpSp>
        <p:nvGrpSpPr>
          <p:cNvPr id="10" name="群組">
            <a:extLst>
              <a:ext uri="{FF2B5EF4-FFF2-40B4-BE49-F238E27FC236}">
                <a16:creationId xmlns:a16="http://schemas.microsoft.com/office/drawing/2014/main" id="{2A0FC65E-A0FF-4D4D-A41B-E87E4DFFB542}"/>
              </a:ext>
            </a:extLst>
          </p:cNvPr>
          <p:cNvGrpSpPr/>
          <p:nvPr/>
        </p:nvGrpSpPr>
        <p:grpSpPr>
          <a:xfrm>
            <a:off x="1428750" y="2962275"/>
            <a:ext cx="5118317" cy="2200278"/>
            <a:chOff x="2184400" y="3339130"/>
            <a:chExt cx="8636000" cy="4271444"/>
          </a:xfrm>
        </p:grpSpPr>
        <p:pic>
          <p:nvPicPr>
            <p:cNvPr id="11" name="table">
              <a:extLst>
                <a:ext uri="{FF2B5EF4-FFF2-40B4-BE49-F238E27FC236}">
                  <a16:creationId xmlns:a16="http://schemas.microsoft.com/office/drawing/2014/main" id="{840EDF68-EBCF-4CD0-824A-3B3DE590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4400" y="3419574"/>
              <a:ext cx="8636000" cy="4191000"/>
            </a:xfrm>
            <a:prstGeom prst="rect">
              <a:avLst/>
            </a:prstGeom>
          </p:spPr>
        </p:pic>
        <p:pic>
          <p:nvPicPr>
            <p:cNvPr id="12" name="影像" descr="影像">
              <a:extLst>
                <a:ext uri="{FF2B5EF4-FFF2-40B4-BE49-F238E27FC236}">
                  <a16:creationId xmlns:a16="http://schemas.microsoft.com/office/drawing/2014/main" id="{4E30E0E6-C1CC-4768-B6A3-931E79B3A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6" t="18552" r="80262" b="34979"/>
            <a:stretch>
              <a:fillRect/>
            </a:stretch>
          </p:blipFill>
          <p:spPr>
            <a:xfrm>
              <a:off x="233951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影像" descr="影像">
              <a:extLst>
                <a:ext uri="{FF2B5EF4-FFF2-40B4-BE49-F238E27FC236}">
                  <a16:creationId xmlns:a16="http://schemas.microsoft.com/office/drawing/2014/main" id="{95063F0C-38A5-41ED-B404-FDB52040A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5485" t="346" r="55253" b="53185"/>
            <a:stretch>
              <a:fillRect/>
            </a:stretch>
          </p:blipFill>
          <p:spPr>
            <a:xfrm>
              <a:off x="447039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ABC02DD2-3997-4489-A8E0-3657D17B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613" t="10416" r="28124" b="35722"/>
            <a:stretch>
              <a:fillRect/>
            </a:stretch>
          </p:blipFill>
          <p:spPr>
            <a:xfrm>
              <a:off x="6638667" y="3339130"/>
              <a:ext cx="2032002" cy="3241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DDAA42C4-8EBF-4DC4-9B28-F599A696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8894" t="36387" r="1843" b="17145"/>
            <a:stretch>
              <a:fillRect/>
            </a:stretch>
          </p:blipFill>
          <p:spPr>
            <a:xfrm>
              <a:off x="8670670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EED49B-8F57-4B71-AA82-B1368A17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1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3D points: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ea typeface="Tahoma" pitchFamily="34" charset="0"/>
                    <a:cs typeface="Times New Roman" pitchFamily="18" charset="0"/>
                  </a:rPr>
                  <a:t>Homogeneous coordinates: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Augmented vector: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504145-391D-4AD7-B20F-D82C62BC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02949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2290</TotalTime>
  <Words>3636</Words>
  <Application>Microsoft Office PowerPoint</Application>
  <PresentationFormat>寬螢幕</PresentationFormat>
  <Paragraphs>650</Paragraphs>
  <Slides>74</Slides>
  <Notes>70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74</vt:i4>
      </vt:variant>
    </vt:vector>
  </HeadingPairs>
  <TitlesOfParts>
    <vt:vector size="92" baseType="lpstr">
      <vt:lpstr>Cochin</vt:lpstr>
      <vt:lpstr>DejaVu Sans</vt:lpstr>
      <vt:lpstr>等线</vt:lpstr>
      <vt:lpstr>Optima</vt:lpstr>
      <vt:lpstr>新細明體</vt:lpstr>
      <vt:lpstr>Arial</vt:lpstr>
      <vt:lpstr>Calibri</vt:lpstr>
      <vt:lpstr>Calibri Light</vt:lpstr>
      <vt:lpstr>Cambria Math</vt:lpstr>
      <vt:lpstr>Symbol</vt:lpstr>
      <vt:lpstr>Tahoma</vt:lpstr>
      <vt:lpstr>Times</vt:lpstr>
      <vt:lpstr>Times New Roman</vt:lpstr>
      <vt:lpstr>Trebuchet MS</vt:lpstr>
      <vt:lpstr>Verdana</vt:lpstr>
      <vt:lpstr>Wingdings</vt:lpstr>
      <vt:lpstr>回顧</vt:lpstr>
      <vt:lpstr>方程式</vt:lpstr>
      <vt:lpstr>PowerPoint 簡報</vt:lpstr>
      <vt:lpstr>Image Formation</vt:lpstr>
      <vt:lpstr>Image Formation</vt:lpstr>
      <vt:lpstr>2.1 Geometric Primitives and Transformations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2.1.3 3D Transformations</vt:lpstr>
      <vt:lpstr>2.1.4 3D Rotations</vt:lpstr>
      <vt:lpstr>2.1.4 3D Rotations</vt:lpstr>
      <vt:lpstr>2.1.4 3D Rotations</vt:lpstr>
      <vt:lpstr>2.1.5 3D to 2D Projections</vt:lpstr>
      <vt:lpstr>2.1.5 3D to 2D Projections</vt:lpstr>
      <vt:lpstr>2.1.5 3D to 2D Projections</vt:lpstr>
      <vt:lpstr>2.1.5 3D to 2D Projections</vt:lpstr>
      <vt:lpstr>Camera Intrinsics</vt:lpstr>
      <vt:lpstr>Camera Intrinsics</vt:lpstr>
      <vt:lpstr>Camera Intrinsics</vt:lpstr>
      <vt:lpstr>Camera Intrinsics</vt:lpstr>
      <vt:lpstr>Camera Intrinsics</vt:lpstr>
      <vt:lpstr>Camera Intrinsics</vt:lpstr>
      <vt:lpstr>Camera Intrinsics</vt:lpstr>
      <vt:lpstr>Camera Intrinsics</vt:lpstr>
      <vt:lpstr>A note on Focal Lengths</vt:lpstr>
      <vt:lpstr>2.1.6 Lens Distortions</vt:lpstr>
      <vt:lpstr>2.2 Photometric Image Formation</vt:lpstr>
      <vt:lpstr>2.2.1 Lighting</vt:lpstr>
      <vt:lpstr>2.2.2 Reflectance and Shading</vt:lpstr>
      <vt:lpstr>2.2.2 Reflectance and Shading</vt:lpstr>
      <vt:lpstr>2.2.2 Reflectance and Shading</vt:lpstr>
      <vt:lpstr>2.2.3 Optics</vt:lpstr>
      <vt:lpstr>2.2.3 Optics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2.3.1 Sampling and Aliasing</vt:lpstr>
      <vt:lpstr>2.3.1 Sampling and Aliasing</vt:lpstr>
      <vt:lpstr>2.3.1 Sampling and Aliasing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2.3.3 Compression</vt:lpstr>
      <vt:lpstr>2.3.3 Compression</vt:lpstr>
      <vt:lpstr>2.3.3 Compression</vt:lpstr>
      <vt:lpstr>Homework 2: Project due March 19</vt:lpstr>
      <vt:lpstr>Homework 2: Project due March 19</vt:lpstr>
      <vt:lpstr>Homework 2: Project due March 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IzzyCheng</dc:creator>
  <cp:lastModifiedBy>IzzyCheng</cp:lastModifiedBy>
  <cp:revision>72</cp:revision>
  <dcterms:created xsi:type="dcterms:W3CDTF">2020-03-02T04:38:48Z</dcterms:created>
  <dcterms:modified xsi:type="dcterms:W3CDTF">2020-03-16T06:34:28Z</dcterms:modified>
</cp:coreProperties>
</file>