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73.jpg" ContentType="image/jpg"/>
  <Override PartName="/ppt/media/image80.jpg" ContentType="image/jp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Lst>
  <p:notesMasterIdLst>
    <p:notesMasterId r:id="rId97"/>
  </p:notesMasterIdLst>
  <p:sldIdLst>
    <p:sldId id="256" r:id="rId2"/>
    <p:sldId id="257" r:id="rId3"/>
    <p:sldId id="258" r:id="rId4"/>
    <p:sldId id="259" r:id="rId5"/>
    <p:sldId id="260" r:id="rId6"/>
    <p:sldId id="261" r:id="rId7"/>
    <p:sldId id="263" r:id="rId8"/>
    <p:sldId id="340" r:id="rId9"/>
    <p:sldId id="341" r:id="rId10"/>
    <p:sldId id="264" r:id="rId11"/>
    <p:sldId id="265" r:id="rId12"/>
    <p:sldId id="266" r:id="rId13"/>
    <p:sldId id="267" r:id="rId14"/>
    <p:sldId id="268" r:id="rId15"/>
    <p:sldId id="269" r:id="rId16"/>
    <p:sldId id="270" r:id="rId17"/>
    <p:sldId id="271" r:id="rId18"/>
    <p:sldId id="272" r:id="rId19"/>
    <p:sldId id="273" r:id="rId20"/>
    <p:sldId id="337" r:id="rId21"/>
    <p:sldId id="336" r:id="rId22"/>
    <p:sldId id="275" r:id="rId23"/>
    <p:sldId id="276" r:id="rId24"/>
    <p:sldId id="277" r:id="rId25"/>
    <p:sldId id="278" r:id="rId26"/>
    <p:sldId id="279" r:id="rId27"/>
    <p:sldId id="280" r:id="rId28"/>
    <p:sldId id="281" r:id="rId29"/>
    <p:sldId id="283" r:id="rId30"/>
    <p:sldId id="334" r:id="rId31"/>
    <p:sldId id="342" r:id="rId32"/>
    <p:sldId id="343" r:id="rId33"/>
    <p:sldId id="344" r:id="rId34"/>
    <p:sldId id="345" r:id="rId35"/>
    <p:sldId id="346" r:id="rId36"/>
    <p:sldId id="347" r:id="rId37"/>
    <p:sldId id="348" r:id="rId38"/>
    <p:sldId id="349" r:id="rId39"/>
    <p:sldId id="350" r:id="rId40"/>
    <p:sldId id="351" r:id="rId41"/>
    <p:sldId id="352" r:id="rId42"/>
    <p:sldId id="353" r:id="rId43"/>
    <p:sldId id="354" r:id="rId44"/>
    <p:sldId id="355" r:id="rId45"/>
    <p:sldId id="356" r:id="rId46"/>
    <p:sldId id="357" r:id="rId47"/>
    <p:sldId id="358" r:id="rId48"/>
    <p:sldId id="361" r:id="rId49"/>
    <p:sldId id="362" r:id="rId50"/>
    <p:sldId id="359" r:id="rId51"/>
    <p:sldId id="360" r:id="rId52"/>
    <p:sldId id="332" r:id="rId53"/>
    <p:sldId id="286" r:id="rId54"/>
    <p:sldId id="287" r:id="rId55"/>
    <p:sldId id="288" r:id="rId56"/>
    <p:sldId id="289" r:id="rId57"/>
    <p:sldId id="290" r:id="rId58"/>
    <p:sldId id="291" r:id="rId59"/>
    <p:sldId id="293" r:id="rId60"/>
    <p:sldId id="294" r:id="rId61"/>
    <p:sldId id="295" r:id="rId62"/>
    <p:sldId id="296" r:id="rId63"/>
    <p:sldId id="297" r:id="rId64"/>
    <p:sldId id="335" r:id="rId65"/>
    <p:sldId id="298" r:id="rId66"/>
    <p:sldId id="299" r:id="rId67"/>
    <p:sldId id="300" r:id="rId68"/>
    <p:sldId id="301" r:id="rId69"/>
    <p:sldId id="302" r:id="rId70"/>
    <p:sldId id="303" r:id="rId71"/>
    <p:sldId id="304" r:id="rId72"/>
    <p:sldId id="305" r:id="rId73"/>
    <p:sldId id="306" r:id="rId74"/>
    <p:sldId id="307" r:id="rId75"/>
    <p:sldId id="308" r:id="rId76"/>
    <p:sldId id="309" r:id="rId77"/>
    <p:sldId id="310" r:id="rId78"/>
    <p:sldId id="311" r:id="rId79"/>
    <p:sldId id="312" r:id="rId80"/>
    <p:sldId id="313" r:id="rId81"/>
    <p:sldId id="314" r:id="rId82"/>
    <p:sldId id="316" r:id="rId83"/>
    <p:sldId id="317" r:id="rId84"/>
    <p:sldId id="318" r:id="rId85"/>
    <p:sldId id="319" r:id="rId86"/>
    <p:sldId id="320" r:id="rId87"/>
    <p:sldId id="321" r:id="rId88"/>
    <p:sldId id="322" r:id="rId89"/>
    <p:sldId id="323" r:id="rId90"/>
    <p:sldId id="324" r:id="rId91"/>
    <p:sldId id="325" r:id="rId92"/>
    <p:sldId id="326" r:id="rId93"/>
    <p:sldId id="327" r:id="rId94"/>
    <p:sldId id="328" r:id="rId95"/>
    <p:sldId id="339" r:id="rId96"/>
  </p:sldIdLst>
  <p:sldSz cx="13004800" cy="97536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447D"/>
    <a:srgbClr val="000000"/>
    <a:srgbClr val="FFFCF5"/>
    <a:srgbClr val="2F6FBA"/>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noFill/>
              <a:miter lim="400000"/>
            </a:ln>
          </a:insideV>
        </a:tcBdr>
        <a:fill>
          <a:noFill/>
        </a:fill>
      </a:tcStyle>
    </a:wholeTbl>
    <a:band2H>
      <a:tcTxStyle/>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DCDEE0"/>
              </a:solidFill>
              <a:prstDash val="solid"/>
              <a:miter lim="400000"/>
            </a:ln>
          </a:top>
          <a:bottom>
            <a:ln w="12700" cap="flat">
              <a:solidFill>
                <a:srgbClr val="DCDEE0"/>
              </a:solidFill>
              <a:prstDash val="solid"/>
              <a:miter lim="400000"/>
            </a:ln>
          </a:bottom>
          <a:insideH>
            <a:ln w="12700" cap="flat">
              <a:solidFill>
                <a:srgbClr val="DCDEE0"/>
              </a:solidFill>
              <a:prstDash val="solid"/>
              <a:miter lim="400000"/>
            </a:ln>
          </a:insideH>
          <a:insideV>
            <a:ln w="12700" cap="flat">
              <a:noFill/>
              <a:miter lim="400000"/>
            </a:ln>
          </a:insideV>
        </a:tcBdr>
        <a:fill>
          <a:noFill/>
        </a:fill>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53585F"/>
              </a:solidFill>
              <a:prstDash val="solid"/>
              <a:miter lim="400000"/>
            </a:ln>
          </a:top>
          <a:bottom>
            <a:ln w="12700" cap="flat">
              <a:noFill/>
              <a:miter lim="400000"/>
            </a:ln>
          </a:bottom>
          <a:insideH>
            <a:ln w="12700" cap="flat">
              <a:solidFill>
                <a:srgbClr val="53585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53585F"/>
              </a:solidFill>
              <a:prstDash val="solid"/>
              <a:miter lim="400000"/>
            </a:ln>
          </a:bottom>
          <a:insideH>
            <a:ln w="12700" cap="flat">
              <a:solidFill>
                <a:srgbClr val="DCDEE0"/>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A2A1A6"/>
              </a:solidFill>
              <a:prstDash val="solid"/>
              <a:miter lim="400000"/>
            </a:ln>
          </a:top>
          <a:bottom>
            <a:ln w="12700" cap="flat">
              <a:solidFill>
                <a:srgbClr val="A2A1A6"/>
              </a:solidFill>
              <a:prstDash val="solid"/>
              <a:miter lim="400000"/>
            </a:ln>
          </a:bottom>
          <a:insideH>
            <a:ln w="12700" cap="flat">
              <a:solidFill>
                <a:srgbClr val="A2A1A6"/>
              </a:solidFill>
              <a:prstDash val="solid"/>
              <a:miter lim="400000"/>
            </a:ln>
          </a:insideH>
          <a:insideV>
            <a:ln w="12700" cap="flat">
              <a:noFill/>
              <a:miter lim="400000"/>
            </a:ln>
          </a:insideV>
        </a:tcBdr>
        <a:fill>
          <a:noFill/>
        </a:fill>
      </a:tcStyle>
    </a:wholeTbl>
    <a:band2H>
      <a:tcTxStyle/>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18181"/>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12700" cap="flat">
              <a:noFill/>
              <a:miter lim="400000"/>
            </a:ln>
          </a:insideV>
        </a:tcBdr>
        <a:fill>
          <a:noFill/>
        </a:fill>
      </a:tcStyle>
    </a:wholeTbl>
    <a:band2H>
      <a:tcTxStyle/>
      <a:tcStyle>
        <a:tcBdr/>
        <a:fill>
          <a:solidFill>
            <a:srgbClr val="A6AAA9">
              <a:alpha val="11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25400" cap="rnd">
              <a:solidFill>
                <a:schemeClr val="accent1">
                  <a:satOff val="8779"/>
                  <a:lumOff val="16332"/>
                </a:schemeClr>
              </a:solidFill>
              <a:custDash>
                <a:ds d="100000" sp="200000"/>
              </a:custDash>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rnd">
              <a:solidFill>
                <a:schemeClr val="accent1">
                  <a:satOff val="8779"/>
                  <a:lumOff val="16332"/>
                </a:schemeClr>
              </a:solidFill>
              <a:custDash>
                <a:ds d="100000" sp="200000"/>
              </a:custDash>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A6AAA9"/>
              </a:solidFill>
              <a:custDash>
                <a:ds d="100000" sp="200000"/>
              </a:custDash>
              <a:miter lim="400000"/>
            </a:ln>
          </a:top>
          <a:bottom>
            <a:ln w="12700" cap="flat">
              <a:noFill/>
              <a:miter lim="400000"/>
            </a:ln>
          </a:bottom>
          <a:insideH>
            <a:ln w="12700" cap="flat">
              <a:solidFill>
                <a:schemeClr val="accent1">
                  <a:satOff val="8779"/>
                  <a:lumOff val="16332"/>
                </a:schemeClr>
              </a:solidFill>
              <a:custDash>
                <a:ds d="100000" sp="200000"/>
              </a:custDash>
              <a:miter lim="400000"/>
            </a:ln>
          </a:insideH>
          <a:insideV>
            <a:ln w="12700" cap="flat">
              <a:noFill/>
              <a:miter lim="400000"/>
            </a:ln>
          </a:insideV>
        </a:tcBdr>
        <a:fill>
          <a:solidFill>
            <a:schemeClr val="accent1">
              <a:satOff val="-2410"/>
              <a:lumOff val="-16942"/>
              <a:alpha val="60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rnd">
              <a:solidFill>
                <a:srgbClr val="A6AAA9"/>
              </a:solidFill>
              <a:custDash>
                <a:ds d="100000" sp="200000"/>
              </a:custDash>
              <a:miter lim="400000"/>
            </a:ln>
          </a:bottom>
          <a:insideH>
            <a:ln w="12700" cap="flat">
              <a:solidFill>
                <a:schemeClr val="accent1">
                  <a:satOff val="8779"/>
                  <a:lumOff val="16332"/>
                </a:schemeClr>
              </a:solidFill>
              <a:custDash>
                <a:ds d="100000" sp="200000"/>
              </a:custDash>
              <a:miter lim="400000"/>
            </a:ln>
          </a:insideH>
          <a:insideV>
            <a:ln w="12700" cap="flat">
              <a:noFill/>
              <a:miter lim="400000"/>
            </a:ln>
          </a:insideV>
        </a:tcBdr>
        <a:fill>
          <a:solidFill>
            <a:schemeClr val="accent1">
              <a:satOff val="-2410"/>
              <a:lumOff val="-16942"/>
              <a:alpha val="50000"/>
            </a:schemeClr>
          </a:solidFill>
        </a:fill>
      </a:tcStyle>
    </a:firstRow>
  </a:tblStyle>
  <a:tblStyle styleId="{CF821DB8-F4EB-4A41-A1BA-3FCAFE7338EE}" styleName="">
    <a:tblBg/>
    <a:wholeTbl>
      <a:tcTxStyle b="off" i="off">
        <a:fontRef idx="minor">
          <a:srgbClr val="3D3E3F">
            <a:alpha val="90000"/>
          </a:srgbClr>
        </a:fontRef>
        <a:srgbClr val="3D3E3F">
          <a:alpha val="90000"/>
        </a:srgbClr>
      </a:tcTxStyle>
      <a:tcStyle>
        <a:tcBdr>
          <a:left>
            <a:ln w="12700" cap="flat">
              <a:solidFill>
                <a:schemeClr val="accent2">
                  <a:satOff val="1875"/>
                  <a:lumOff val="16453"/>
                  <a:alpha val="50000"/>
                </a:schemeClr>
              </a:solidFill>
              <a:prstDash val="solid"/>
              <a:miter lim="400000"/>
            </a:ln>
          </a:left>
          <a:right>
            <a:ln w="12700" cap="flat">
              <a:solidFill>
                <a:schemeClr val="accent2">
                  <a:satOff val="1875"/>
                  <a:lumOff val="16453"/>
                  <a:alpha val="50000"/>
                </a:schemeClr>
              </a:solidFill>
              <a:prstDash val="solid"/>
              <a:miter lim="400000"/>
            </a:ln>
          </a:right>
          <a:top>
            <a:ln w="12700" cap="flat">
              <a:solidFill>
                <a:schemeClr val="accent2">
                  <a:satOff val="1875"/>
                  <a:lumOff val="16453"/>
                  <a:alpha val="50000"/>
                </a:schemeClr>
              </a:solidFill>
              <a:prstDash val="solid"/>
              <a:miter lim="400000"/>
            </a:ln>
          </a:top>
          <a:bottom>
            <a:ln w="12700" cap="flat">
              <a:solidFill>
                <a:schemeClr val="accent2">
                  <a:satOff val="1875"/>
                  <a:lumOff val="16453"/>
                  <a:alpha val="50000"/>
                </a:schemeClr>
              </a:solidFill>
              <a:prstDash val="solid"/>
              <a:miter lim="400000"/>
            </a:ln>
          </a:bottom>
          <a:insideH>
            <a:ln w="12700" cap="flat">
              <a:solidFill>
                <a:schemeClr val="accent2">
                  <a:satOff val="1875"/>
                  <a:lumOff val="16453"/>
                  <a:alpha val="50000"/>
                </a:schemeClr>
              </a:solidFill>
              <a:prstDash val="solid"/>
              <a:miter lim="400000"/>
            </a:ln>
          </a:insideH>
          <a:insideV>
            <a:ln w="12700" cap="flat">
              <a:solidFill>
                <a:schemeClr val="accent2">
                  <a:satOff val="1875"/>
                  <a:lumOff val="16453"/>
                  <a:alpha val="50000"/>
                </a:schemeClr>
              </a:solidFill>
              <a:prstDash val="solid"/>
              <a:miter lim="400000"/>
            </a:ln>
          </a:insideV>
        </a:tcBdr>
        <a:fill>
          <a:noFill/>
        </a:fill>
      </a:tcStyle>
    </a:wholeTbl>
    <a:band2H>
      <a:tcTxStyle/>
      <a:tcStyle>
        <a:tcBdr/>
        <a:fill>
          <a:solidFill>
            <a:srgbClr val="A6AAA9">
              <a:alpha val="25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1875"/>
                  <a:lumOff val="16453"/>
                  <a:alpha val="50000"/>
                </a:schemeClr>
              </a:solidFill>
              <a:prstDash val="solid"/>
              <a:miter lim="400000"/>
            </a:ln>
          </a:insideV>
        </a:tcBdr>
        <a:fill>
          <a:solidFill>
            <a:schemeClr val="accent2">
              <a:satOff val="1875"/>
              <a:lumOff val="16453"/>
              <a:alpha val="30000"/>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2">
                  <a:satOff val="1875"/>
                  <a:lumOff val="16453"/>
                  <a:alpha val="50000"/>
                </a:schemeClr>
              </a:solidFill>
              <a:prstDash val="solid"/>
              <a:miter lim="400000"/>
            </a:ln>
          </a:insideH>
          <a:insideV>
            <a:ln w="12700" cap="flat">
              <a:noFill/>
              <a:miter lim="400000"/>
            </a:ln>
          </a:insideV>
        </a:tcBdr>
        <a:fill>
          <a:solidFill>
            <a:schemeClr val="accent2">
              <a:alpha val="85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2">
                  <a:satOff val="1875"/>
                  <a:lumOff val="16453"/>
                  <a:alpha val="50000"/>
                </a:schemeClr>
              </a:solidFill>
              <a:prstDash val="solid"/>
              <a:miter lim="400000"/>
            </a:ln>
          </a:insideH>
          <a:insideV>
            <a:ln w="12700" cap="flat">
              <a:noFill/>
              <a:miter lim="400000"/>
            </a:ln>
          </a:insideV>
        </a:tcBdr>
        <a:fill>
          <a:solidFill>
            <a:schemeClr val="accent2">
              <a:alpha val="64999"/>
            </a:schemeClr>
          </a:solidFill>
        </a:fill>
      </a:tcStyle>
    </a:firstRow>
  </a:tblStyle>
  <a:tblStyle styleId="{33BA23B1-9221-436E-865A-0063620EA4FD}" styleName="">
    <a:tblBg/>
    <a:wholeTbl>
      <a:tcTxStyle b="off" i="off">
        <a:fontRef idx="minor">
          <a:srgbClr val="3D3E3F">
            <a:alpha val="90000"/>
          </a:srgbClr>
        </a:fontRef>
        <a:srgbClr val="3D3E3F">
          <a:alpha val="90000"/>
        </a:srgbClr>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noFill/>
        </a:fill>
      </a:tcStyle>
    </a:wholeTbl>
    <a:band2H>
      <a:tcTxStyle/>
      <a:tcStyle>
        <a:tcBdr/>
        <a:fill>
          <a:solidFill>
            <a:srgbClr val="A6AAA9">
              <a:alpha val="2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3585F">
              <a:alpha val="57000"/>
            </a:srgbClr>
          </a:solidFill>
        </a:fill>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A6AAA9"/>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2708684C-4D16-4618-839F-0558EEFCDFE6}" styleName="">
    <a:tblBg/>
    <a:wholeTbl>
      <a:tcTxStyle b="off" i="off">
        <a:fontRef idx="minor">
          <a:srgbClr val="53585F"/>
        </a:fontRef>
        <a:srgbClr val="53585F"/>
      </a:tcTxStyle>
      <a:tcStyle>
        <a:tcBdr>
          <a:left>
            <a:ln w="25400" cap="rnd">
              <a:solidFill>
                <a:schemeClr val="accent1">
                  <a:satOff val="8779"/>
                  <a:lumOff val="16332"/>
                </a:schemeClr>
              </a:solidFill>
              <a:custDash>
                <a:ds d="100000" sp="200000"/>
              </a:custDash>
              <a:miter lim="400000"/>
            </a:ln>
          </a:left>
          <a:right>
            <a:ln w="25400" cap="rnd">
              <a:solidFill>
                <a:schemeClr val="accent1">
                  <a:satOff val="8779"/>
                  <a:lumOff val="16332"/>
                </a:schemeClr>
              </a:solidFill>
              <a:custDash>
                <a:ds d="100000" sp="200000"/>
              </a:custDash>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rnd">
              <a:solidFill>
                <a:schemeClr val="accent1">
                  <a:satOff val="8779"/>
                  <a:lumOff val="16332"/>
                </a:schemeClr>
              </a:solidFill>
              <a:custDash>
                <a:ds d="100000" sp="200000"/>
              </a:custDash>
              <a:miter lim="400000"/>
            </a:ln>
          </a:insideV>
        </a:tcBdr>
        <a:fill>
          <a:noFill/>
        </a:fill>
      </a:tcStyle>
    </a:wholeTbl>
    <a:band2H>
      <a:tcTxStyle/>
      <a:tcStyle>
        <a:tcBdr/>
        <a:fill>
          <a:solidFill>
            <a:srgbClr val="DCDEE0"/>
          </a:solidFill>
        </a:fill>
      </a:tcStyle>
    </a:band2H>
    <a:firstCol>
      <a:tcTxStyle b="off" i="off">
        <a:fontRef idx="minor">
          <a:srgbClr val="818181"/>
        </a:fontRef>
        <a:srgbClr val="818181"/>
      </a:tcTxStyle>
      <a:tcStyle>
        <a:tcBdr>
          <a:left>
            <a:ln w="12700" cap="flat">
              <a:noFill/>
              <a:miter lim="400000"/>
            </a:ln>
          </a:left>
          <a:right>
            <a:ln w="25400" cap="flat">
              <a:solidFill>
                <a:schemeClr val="accent1">
                  <a:satOff val="8779"/>
                  <a:lumOff val="16332"/>
                </a:schemeClr>
              </a:solidFill>
              <a:prstDash val="solid"/>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flat">
              <a:solidFill>
                <a:schemeClr val="accent1">
                  <a:satOff val="8779"/>
                  <a:lumOff val="16332"/>
                </a:schemeClr>
              </a:solidFill>
              <a:prstDash val="solid"/>
              <a:miter lim="400000"/>
            </a:ln>
          </a:insideV>
        </a:tcBdr>
        <a:fill>
          <a:noFill/>
        </a:fill>
      </a:tcStyle>
    </a:firstCol>
    <a:lastRow>
      <a:tcTxStyle b="off" i="off">
        <a:fontRef idx="minor">
          <a:srgbClr val="818181"/>
        </a:fontRef>
        <a:srgbClr val="818181"/>
      </a:tcTxStyle>
      <a:tcStyle>
        <a:tcBdr>
          <a:left>
            <a:ln w="25400" cap="flat">
              <a:solidFill>
                <a:schemeClr val="accent1">
                  <a:satOff val="8779"/>
                  <a:lumOff val="16332"/>
                </a:schemeClr>
              </a:solidFill>
              <a:prstDash val="solid"/>
              <a:miter lim="400000"/>
            </a:ln>
          </a:left>
          <a:right>
            <a:ln w="25400" cap="flat">
              <a:solidFill>
                <a:schemeClr val="accent1">
                  <a:satOff val="8779"/>
                  <a:lumOff val="16332"/>
                </a:schemeClr>
              </a:solidFill>
              <a:prstDash val="solid"/>
              <a:miter lim="400000"/>
            </a:ln>
          </a:right>
          <a:top>
            <a:ln w="25400" cap="flat">
              <a:solidFill>
                <a:schemeClr val="accent1">
                  <a:satOff val="8779"/>
                  <a:lumOff val="16332"/>
                </a:schemeClr>
              </a:solidFill>
              <a:prstDash val="solid"/>
              <a:miter lim="400000"/>
            </a:ln>
          </a:top>
          <a:bottom>
            <a:ln w="12700" cap="flat">
              <a:noFill/>
              <a:miter lim="400000"/>
            </a:ln>
          </a:bottom>
          <a:insideH>
            <a:ln w="25400" cap="flat">
              <a:solidFill>
                <a:schemeClr val="accent1">
                  <a:satOff val="8779"/>
                  <a:lumOff val="16332"/>
                </a:schemeClr>
              </a:solidFill>
              <a:prstDash val="solid"/>
              <a:miter lim="400000"/>
            </a:ln>
          </a:insideH>
          <a:insideV>
            <a:ln w="25400" cap="flat">
              <a:solidFill>
                <a:schemeClr val="accent1">
                  <a:satOff val="8779"/>
                  <a:lumOff val="16332"/>
                </a:schemeClr>
              </a:solidFill>
              <a:prstDash val="solid"/>
              <a:miter lim="400000"/>
            </a:ln>
          </a:insideV>
        </a:tcBdr>
        <a:fill>
          <a:noFill/>
        </a:fill>
      </a:tcStyle>
    </a:lastRow>
    <a:firstRow>
      <a:tcTxStyle b="off" i="off">
        <a:fontRef idx="minor">
          <a:schemeClr val="accent1"/>
        </a:fontRef>
        <a:schemeClr val="accent1"/>
      </a:tcTxStyle>
      <a:tcStyle>
        <a:tcBdr>
          <a:left>
            <a:ln w="25400" cap="flat">
              <a:solidFill>
                <a:schemeClr val="accent1">
                  <a:satOff val="8779"/>
                  <a:lumOff val="16332"/>
                </a:schemeClr>
              </a:solidFill>
              <a:prstDash val="solid"/>
              <a:miter lim="400000"/>
            </a:ln>
          </a:left>
          <a:right>
            <a:ln w="25400" cap="flat">
              <a:solidFill>
                <a:schemeClr val="accent1">
                  <a:satOff val="8779"/>
                  <a:lumOff val="16332"/>
                </a:schemeClr>
              </a:solidFill>
              <a:prstDash val="solid"/>
              <a:miter lim="400000"/>
            </a:ln>
          </a:right>
          <a:top>
            <a:ln w="12700" cap="flat">
              <a:noFill/>
              <a:miter lim="400000"/>
            </a:ln>
          </a:top>
          <a:bottom>
            <a:ln w="25400" cap="flat">
              <a:solidFill>
                <a:schemeClr val="accent1">
                  <a:satOff val="8779"/>
                  <a:lumOff val="16332"/>
                </a:schemeClr>
              </a:solidFill>
              <a:prstDash val="solid"/>
              <a:miter lim="400000"/>
            </a:ln>
          </a:bottom>
          <a:insideH>
            <a:ln w="25400" cap="flat">
              <a:solidFill>
                <a:schemeClr val="accent1">
                  <a:satOff val="8779"/>
                  <a:lumOff val="16332"/>
                </a:schemeClr>
              </a:solidFill>
              <a:prstDash val="solid"/>
              <a:miter lim="400000"/>
            </a:ln>
          </a:insideH>
          <a:insideV>
            <a:ln w="25400" cap="flat">
              <a:solidFill>
                <a:schemeClr val="accent1">
                  <a:satOff val="8779"/>
                  <a:lumOff val="16332"/>
                </a:schemeClr>
              </a:solidFill>
              <a:prstDash val="solid"/>
              <a:miter lim="400000"/>
            </a:ln>
          </a:insideV>
        </a:tcBdr>
        <a:fill>
          <a:no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782" autoAdjust="0"/>
  </p:normalViewPr>
  <p:slideViewPr>
    <p:cSldViewPr snapToGrid="0">
      <p:cViewPr varScale="1">
        <p:scale>
          <a:sx n="49" d="100"/>
          <a:sy n="49" d="100"/>
        </p:scale>
        <p:origin x="1848" y="72"/>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92514437"/>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Phong_shading"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en.wikipedia.org/wiki/Phong_reflection_mode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Conic_sectio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Quadric"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r>
              <a:rPr lang="en-US" altLang="zh-TW" dirty="0"/>
              <a:t>(</a:t>
            </a:r>
            <a:r>
              <a:rPr lang="en-US" altLang="zh-TW" dirty="0" err="1"/>
              <a:t>tx</a:t>
            </a:r>
            <a:r>
              <a:rPr lang="en-US" altLang="zh-TW" dirty="0"/>
              <a:t>, ty, 1) = (x, y, 1/t) in homogenous coordinate.</a:t>
            </a:r>
            <a:endParaRPr lang="zh-TW" altLang="en-US" dirty="0"/>
          </a:p>
          <a:p>
            <a:endParaRPr lang="zh-TW" altLang="en-US" dirty="0"/>
          </a:p>
        </p:txBody>
      </p:sp>
    </p:spTree>
    <p:extLst>
      <p:ext uri="{BB962C8B-B14F-4D97-AF65-F5344CB8AC3E}">
        <p14:creationId xmlns:p14="http://schemas.microsoft.com/office/powerpoint/2010/main" val="1833594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541151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r>
              <a:rPr dirty="0" err="1"/>
              <a:t>Phong</a:t>
            </a:r>
            <a:r>
              <a:rPr dirty="0"/>
              <a:t> shading - Wiki: </a:t>
            </a:r>
            <a:r>
              <a:rPr u="sng" dirty="0">
                <a:hlinkClick r:id="rId3"/>
              </a:rPr>
              <a:t>https://en.wikipedia.org/wiki/Phong_shading</a:t>
            </a:r>
          </a:p>
          <a:p>
            <a:r>
              <a:rPr dirty="0" err="1"/>
              <a:t>Phong</a:t>
            </a:r>
            <a:r>
              <a:rPr dirty="0"/>
              <a:t> reflection model - Wiki: </a:t>
            </a:r>
            <a:r>
              <a:rPr u="sng" dirty="0">
                <a:hlinkClick r:id="rId4"/>
              </a:rPr>
              <a:t>https://en.wikipedia.org/wiki/Phong_reflection_model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不同波長折射率不同</a:t>
            </a:r>
          </a:p>
        </p:txBody>
      </p:sp>
    </p:spTree>
    <p:extLst>
      <p:ext uri="{BB962C8B-B14F-4D97-AF65-F5344CB8AC3E}">
        <p14:creationId xmlns:p14="http://schemas.microsoft.com/office/powerpoint/2010/main" val="2137663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其實三原色是一種誤解，用這三種波長定義的</a:t>
            </a:r>
            <a:r>
              <a:rPr lang="en-US" altLang="zh-TW" dirty="0"/>
              <a:t>RGB</a:t>
            </a:r>
            <a:r>
              <a:rPr lang="zh-TW" altLang="en-US" dirty="0"/>
              <a:t>無法組成所有顏色。</a:t>
            </a:r>
          </a:p>
        </p:txBody>
      </p:sp>
    </p:spTree>
    <p:extLst>
      <p:ext uri="{BB962C8B-B14F-4D97-AF65-F5344CB8AC3E}">
        <p14:creationId xmlns:p14="http://schemas.microsoft.com/office/powerpoint/2010/main" val="3009999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注意</a:t>
            </a:r>
            <a:r>
              <a:rPr lang="en-US" altLang="zh-TW" dirty="0"/>
              <a:t>:</a:t>
            </a:r>
            <a:r>
              <a:rPr lang="zh-TW" altLang="en-US" dirty="0"/>
              <a:t> </a:t>
            </a:r>
            <a:r>
              <a:rPr lang="en-US" altLang="zh-TW" dirty="0"/>
              <a:t>X+Y+Z</a:t>
            </a:r>
            <a:r>
              <a:rPr lang="en-US" altLang="zh-TW" baseline="0" dirty="0"/>
              <a:t> = 1</a:t>
            </a:r>
            <a:endParaRPr lang="zh-TW" altLang="en-US" dirty="0"/>
          </a:p>
        </p:txBody>
      </p:sp>
    </p:spTree>
    <p:extLst>
      <p:ext uri="{BB962C8B-B14F-4D97-AF65-F5344CB8AC3E}">
        <p14:creationId xmlns:p14="http://schemas.microsoft.com/office/powerpoint/2010/main" val="824990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為啥沒有</a:t>
            </a:r>
            <a:r>
              <a:rPr lang="en-US" altLang="zh-TW" dirty="0"/>
              <a:t>Z</a:t>
            </a:r>
            <a:r>
              <a:rPr lang="zh-TW" altLang="en-US" dirty="0"/>
              <a:t>座標</a:t>
            </a:r>
            <a:r>
              <a:rPr lang="en-US" altLang="zh-TW" dirty="0"/>
              <a:t>:</a:t>
            </a:r>
            <a:r>
              <a:rPr lang="zh-TW" altLang="en-US" dirty="0"/>
              <a:t> 因為 </a:t>
            </a:r>
            <a:r>
              <a:rPr lang="en-US" altLang="zh-TW" dirty="0"/>
              <a:t>X+Y+Z</a:t>
            </a:r>
            <a:r>
              <a:rPr lang="zh-TW" altLang="en-US" dirty="0"/>
              <a:t> </a:t>
            </a:r>
            <a:r>
              <a:rPr lang="en-US" altLang="zh-TW" dirty="0"/>
              <a:t>=</a:t>
            </a:r>
            <a:r>
              <a:rPr lang="zh-TW" altLang="en-US" dirty="0"/>
              <a:t> </a:t>
            </a:r>
            <a:r>
              <a:rPr lang="en-US" altLang="zh-TW" dirty="0"/>
              <a:t>1</a:t>
            </a:r>
            <a:r>
              <a:rPr lang="zh-TW" altLang="en-US" dirty="0"/>
              <a:t>，知道</a:t>
            </a:r>
            <a:r>
              <a:rPr lang="en-US" altLang="zh-TW" dirty="0"/>
              <a:t>X</a:t>
            </a:r>
            <a:r>
              <a:rPr lang="zh-TW" altLang="en-US" dirty="0"/>
              <a:t>和</a:t>
            </a:r>
            <a:r>
              <a:rPr lang="en-US" altLang="zh-TW" dirty="0"/>
              <a:t>Y</a:t>
            </a:r>
            <a:r>
              <a:rPr lang="zh-TW" altLang="en-US" dirty="0"/>
              <a:t>就知道</a:t>
            </a:r>
            <a:r>
              <a:rPr lang="en-US" altLang="zh-TW" dirty="0"/>
              <a:t>Z</a:t>
            </a:r>
            <a:r>
              <a:rPr lang="zh-TW" altLang="en-US" dirty="0"/>
              <a:t> 自然沒必要顯示</a:t>
            </a:r>
            <a:r>
              <a:rPr lang="en-US" altLang="zh-TW" dirty="0"/>
              <a:t>Z</a:t>
            </a:r>
            <a:r>
              <a:rPr lang="zh-TW" altLang="en-US" dirty="0"/>
              <a:t>座標</a:t>
            </a:r>
          </a:p>
        </p:txBody>
      </p:sp>
    </p:spTree>
    <p:extLst>
      <p:ext uri="{BB962C8B-B14F-4D97-AF65-F5344CB8AC3E}">
        <p14:creationId xmlns:p14="http://schemas.microsoft.com/office/powerpoint/2010/main" val="484783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備忘稿版面配置區 2"/>
              <p:cNvSpPr>
                <a:spLocks noGrp="1"/>
              </p:cNvSpPr>
              <p:nvPr>
                <p:ph type="body" idx="1"/>
              </p:nvPr>
            </p:nvSpPr>
            <p:spPr/>
            <p:txBody>
              <a:bodyPr/>
              <a:lstStyle/>
              <a:p>
                <a:r>
                  <a:rPr lang="zh-TW" altLang="en-US" dirty="0"/>
                  <a:t>課本上是錯的。</a:t>
                </a:r>
                <a:endParaRPr lang="en-US" altLang="zh-TW" dirty="0"/>
              </a:p>
              <a:p>
                <a:r>
                  <a:rPr lang="en-US" altLang="zh-TW" dirty="0"/>
                  <a:t>L : cos</a:t>
                </a:r>
                <a14:m>
                  <m:oMath xmlns:m="http://schemas.openxmlformats.org/officeDocument/2006/math">
                    <m:r>
                      <a:rPr lang="en-US" altLang="zh-TW" i="1" smtClean="0">
                        <a:latin typeface="Cambria Math" panose="02040503050406030204" pitchFamily="18" charset="0"/>
                        <a:cs typeface="Times New Roman" pitchFamily="18" charset="0"/>
                      </a:rPr>
                      <m:t>𝜃</m:t>
                    </m:r>
                  </m:oMath>
                </a14:m>
                <a:r>
                  <a:rPr lang="en-US" altLang="zh-TW" dirty="0"/>
                  <a:t>x + sin</a:t>
                </a:r>
                <a14:m>
                  <m:oMath xmlns:m="http://schemas.openxmlformats.org/officeDocument/2006/math">
                    <m:r>
                      <a:rPr lang="en-US" altLang="zh-TW" i="1" smtClean="0">
                        <a:latin typeface="Cambria Math" panose="02040503050406030204" pitchFamily="18" charset="0"/>
                        <a:cs typeface="Times New Roman" pitchFamily="18" charset="0"/>
                      </a:rPr>
                      <m:t>𝜃</m:t>
                    </m:r>
                  </m:oMath>
                </a14:m>
                <a:r>
                  <a:rPr lang="en-US" altLang="zh-TW" dirty="0"/>
                  <a:t>y – d = 0</a:t>
                </a:r>
              </a:p>
              <a:p>
                <a:r>
                  <a:rPr lang="en-US" altLang="zh-TW" dirty="0"/>
                  <a:t>(</a:t>
                </a:r>
                <a:r>
                  <a:rPr lang="en-US" altLang="zh-TW" dirty="0" err="1"/>
                  <a:t>dcos</a:t>
                </a:r>
                <a14:m>
                  <m:oMath xmlns:m="http://schemas.openxmlformats.org/officeDocument/2006/math">
                    <m:r>
                      <a:rPr lang="en-US" altLang="zh-TW" i="1" smtClean="0">
                        <a:latin typeface="Cambria Math" panose="02040503050406030204" pitchFamily="18" charset="0"/>
                        <a:cs typeface="Times New Roman" pitchFamily="18" charset="0"/>
                      </a:rPr>
                      <m:t>𝜃</m:t>
                    </m:r>
                  </m:oMath>
                </a14:m>
                <a:r>
                  <a:rPr lang="en-US" altLang="zh-TW" dirty="0"/>
                  <a:t>, </a:t>
                </a:r>
                <a:r>
                  <a:rPr lang="en-US" altLang="zh-TW" dirty="0" err="1"/>
                  <a:t>dsin</a:t>
                </a:r>
                <a14:m>
                  <m:oMath xmlns:m="http://schemas.openxmlformats.org/officeDocument/2006/math">
                    <m:r>
                      <a:rPr lang="en-US" altLang="zh-TW" i="1" smtClean="0">
                        <a:latin typeface="Cambria Math" panose="02040503050406030204" pitchFamily="18" charset="0"/>
                        <a:cs typeface="Times New Roman" pitchFamily="18" charset="0"/>
                      </a:rPr>
                      <m:t>𝜃</m:t>
                    </m:r>
                  </m:oMath>
                </a14:m>
                <a:r>
                  <a:rPr lang="en-US" altLang="zh-TW" dirty="0"/>
                  <a:t>) </a:t>
                </a:r>
                <a:r>
                  <a:rPr lang="zh-TW" altLang="en-US" dirty="0"/>
                  <a:t>會通過該條線。</a:t>
                </a:r>
              </a:p>
            </p:txBody>
          </p:sp>
        </mc:Choice>
        <mc:Fallback xmlns="">
          <p:sp>
            <p:nvSpPr>
              <p:cNvPr id="3" name="備忘稿版面配置區 2"/>
              <p:cNvSpPr>
                <a:spLocks noGrp="1"/>
              </p:cNvSpPr>
              <p:nvPr>
                <p:ph type="body" idx="1"/>
              </p:nvPr>
            </p:nvSpPr>
            <p:spPr/>
            <p:txBody>
              <a:bodyPr/>
              <a:lstStyle/>
              <a:p>
                <a:r>
                  <a:rPr lang="zh-TW" altLang="en-US" dirty="0"/>
                  <a:t>課本上是錯的。</a:t>
                </a:r>
                <a:endParaRPr lang="en-US" altLang="zh-TW" dirty="0"/>
              </a:p>
              <a:p>
                <a:r>
                  <a:rPr lang="en-US" altLang="zh-TW" dirty="0"/>
                  <a:t>L : cos</a:t>
                </a:r>
                <a:r>
                  <a:rPr lang="en-US" altLang="zh-TW" i="0">
                    <a:latin typeface="Cambria Math" panose="02040503050406030204" pitchFamily="18" charset="0"/>
                    <a:cs typeface="Times New Roman" pitchFamily="18" charset="0"/>
                  </a:rPr>
                  <a:t>𝜃</a:t>
                </a:r>
                <a:r>
                  <a:rPr lang="en-US" altLang="zh-TW" dirty="0"/>
                  <a:t>x + sin</a:t>
                </a:r>
                <a:r>
                  <a:rPr lang="en-US" altLang="zh-TW" i="0">
                    <a:latin typeface="Cambria Math" panose="02040503050406030204" pitchFamily="18" charset="0"/>
                    <a:cs typeface="Times New Roman" pitchFamily="18" charset="0"/>
                  </a:rPr>
                  <a:t>𝜃</a:t>
                </a:r>
                <a:r>
                  <a:rPr lang="en-US" altLang="zh-TW" dirty="0"/>
                  <a:t>y – d = 0</a:t>
                </a:r>
              </a:p>
              <a:p>
                <a:r>
                  <a:rPr lang="en-US" altLang="zh-TW" dirty="0"/>
                  <a:t>(</a:t>
                </a:r>
                <a:r>
                  <a:rPr lang="en-US" altLang="zh-TW" dirty="0" err="1"/>
                  <a:t>dcos</a:t>
                </a:r>
                <a:r>
                  <a:rPr lang="en-US" altLang="zh-TW" i="0">
                    <a:latin typeface="Cambria Math" panose="02040503050406030204" pitchFamily="18" charset="0"/>
                    <a:cs typeface="Times New Roman" pitchFamily="18" charset="0"/>
                  </a:rPr>
                  <a:t>𝜃</a:t>
                </a:r>
                <a:r>
                  <a:rPr lang="en-US" altLang="zh-TW" dirty="0"/>
                  <a:t>, </a:t>
                </a:r>
                <a:r>
                  <a:rPr lang="en-US" altLang="zh-TW" dirty="0" err="1"/>
                  <a:t>dsin</a:t>
                </a:r>
                <a:r>
                  <a:rPr lang="en-US" altLang="zh-TW" i="0">
                    <a:latin typeface="Cambria Math" panose="02040503050406030204" pitchFamily="18" charset="0"/>
                    <a:cs typeface="Times New Roman" pitchFamily="18" charset="0"/>
                  </a:rPr>
                  <a:t>𝜃</a:t>
                </a:r>
                <a:r>
                  <a:rPr lang="en-US" altLang="zh-TW" dirty="0"/>
                  <a:t>) </a:t>
                </a:r>
                <a:r>
                  <a:rPr lang="zh-TW" altLang="en-US" dirty="0"/>
                  <a:t>會通過該條線。</a:t>
                </a:r>
              </a:p>
            </p:txBody>
          </p:sp>
        </mc:Fallback>
      </mc:AlternateContent>
    </p:spTree>
    <p:extLst>
      <p:ext uri="{BB962C8B-B14F-4D97-AF65-F5344CB8AC3E}">
        <p14:creationId xmlns:p14="http://schemas.microsoft.com/office/powerpoint/2010/main" val="2410552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r>
              <a:rPr dirty="0"/>
              <a:t>Conic section - Wiki: </a:t>
            </a:r>
            <a:r>
              <a:rPr u="sng" dirty="0">
                <a:hlinkClick r:id="rId3"/>
              </a:rPr>
              <a:t>https://en.wikipedia.org/wiki/Conic_section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r>
              <a:t>Quadric - Wiki: </a:t>
            </a:r>
            <a:r>
              <a:rPr u="sng">
                <a:hlinkClick r:id="rId3"/>
              </a:rPr>
              <a:t>https://en.wikipedia.org/wiki/Quadric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S^2 = a^2 + b^2</a:t>
            </a:r>
            <a:endParaRPr lang="zh-TW" altLang="en-US" dirty="0"/>
          </a:p>
        </p:txBody>
      </p:sp>
    </p:spTree>
    <p:extLst>
      <p:ext uri="{BB962C8B-B14F-4D97-AF65-F5344CB8AC3E}">
        <p14:creationId xmlns:p14="http://schemas.microsoft.com/office/powerpoint/2010/main" val="1952783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496416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直線轉換後還是直線</a:t>
            </a:r>
            <a:endParaRPr lang="en-US" altLang="zh-TW" dirty="0"/>
          </a:p>
          <a:p>
            <a:r>
              <a:rPr lang="zh-TW" altLang="en-US" dirty="0"/>
              <a:t>證法</a:t>
            </a:r>
            <a:r>
              <a:rPr lang="en-US" altLang="zh-TW" dirty="0"/>
              <a:t>:</a:t>
            </a:r>
          </a:p>
          <a:p>
            <a:r>
              <a:rPr lang="en-US" altLang="zh-TW" dirty="0"/>
              <a:t>P1, P2 = P1+ </a:t>
            </a:r>
            <a:r>
              <a:rPr lang="en-US" altLang="zh-TW" dirty="0" err="1"/>
              <a:t>aV</a:t>
            </a:r>
            <a:endParaRPr lang="en-US" altLang="zh-TW" dirty="0"/>
          </a:p>
          <a:p>
            <a:r>
              <a:rPr lang="en-US" altLang="zh-TW" dirty="0"/>
              <a:t>a</a:t>
            </a:r>
            <a:r>
              <a:rPr lang="zh-TW" altLang="en-US" dirty="0"/>
              <a:t>為</a:t>
            </a:r>
            <a:r>
              <a:rPr lang="en-US" altLang="zh-TW" dirty="0"/>
              <a:t>scalar, V</a:t>
            </a:r>
            <a:r>
              <a:rPr lang="zh-TW" altLang="en-US" dirty="0"/>
              <a:t>為直線方向</a:t>
            </a:r>
            <a:endParaRPr lang="en-US" altLang="zh-TW" dirty="0"/>
          </a:p>
          <a:p>
            <a:endParaRPr lang="en-US" altLang="zh-TW" dirty="0"/>
          </a:p>
          <a:p>
            <a:r>
              <a:rPr lang="en-US" altLang="zh-TW" dirty="0"/>
              <a:t>P1, P2 </a:t>
            </a:r>
            <a:r>
              <a:rPr lang="zh-TW" altLang="en-US" dirty="0"/>
              <a:t>經過</a:t>
            </a:r>
            <a:r>
              <a:rPr lang="en-US" altLang="zh-TW"/>
              <a:t>H </a:t>
            </a:r>
            <a:r>
              <a:rPr lang="zh-TW" altLang="en-US"/>
              <a:t>轉換</a:t>
            </a:r>
            <a:r>
              <a:rPr lang="zh-TW" altLang="en-US" dirty="0"/>
              <a:t>後為 </a:t>
            </a:r>
            <a:r>
              <a:rPr lang="en-US" altLang="zh-TW" dirty="0"/>
              <a:t>P1’, P2’</a:t>
            </a:r>
          </a:p>
          <a:p>
            <a:r>
              <a:rPr lang="zh-TW" altLang="en-US" dirty="0"/>
              <a:t>發現斜率與 </a:t>
            </a:r>
            <a:r>
              <a:rPr lang="en-US" altLang="zh-TW" dirty="0"/>
              <a:t>a </a:t>
            </a:r>
            <a:r>
              <a:rPr lang="zh-TW" altLang="en-US" dirty="0"/>
              <a:t>無關。</a:t>
            </a:r>
          </a:p>
        </p:txBody>
      </p:sp>
    </p:spTree>
    <p:extLst>
      <p:ext uri="{BB962C8B-B14F-4D97-AF65-F5344CB8AC3E}">
        <p14:creationId xmlns:p14="http://schemas.microsoft.com/office/powerpoint/2010/main" val="3034496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694345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魚眼校正 </a:t>
            </a:r>
            <a:r>
              <a:rPr lang="en-US" altLang="zh-TW" dirty="0"/>
              <a:t>http://monkeycoding.com/?p=781</a:t>
            </a:r>
            <a:endParaRPr lang="zh-TW" altLang="en-US" dirty="0"/>
          </a:p>
        </p:txBody>
      </p:sp>
    </p:spTree>
    <p:extLst>
      <p:ext uri="{BB962C8B-B14F-4D97-AF65-F5344CB8AC3E}">
        <p14:creationId xmlns:p14="http://schemas.microsoft.com/office/powerpoint/2010/main" val="714883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59B6B1B-5C31-4FBB-98EC-1E480986A747}"/>
              </a:ext>
            </a:extLst>
          </p:cNvPr>
          <p:cNvSpPr>
            <a:spLocks noGrp="1"/>
          </p:cNvSpPr>
          <p:nvPr>
            <p:ph type="ctrTitle"/>
          </p:nvPr>
        </p:nvSpPr>
        <p:spPr>
          <a:xfrm>
            <a:off x="1625600" y="1596249"/>
            <a:ext cx="9753600" cy="3395698"/>
          </a:xfrm>
        </p:spPr>
        <p:txBody>
          <a:bodyPr anchor="b"/>
          <a:lstStyle>
            <a:lvl1pPr algn="ctr">
              <a:defRPr sz="6400"/>
            </a:lvl1pPr>
          </a:lstStyle>
          <a:p>
            <a:r>
              <a:rPr lang="zh-TW" altLang="en-US"/>
              <a:t>按一下以編輯母片標題樣式</a:t>
            </a:r>
          </a:p>
        </p:txBody>
      </p:sp>
      <p:sp>
        <p:nvSpPr>
          <p:cNvPr id="3" name="副標題 2">
            <a:extLst>
              <a:ext uri="{FF2B5EF4-FFF2-40B4-BE49-F238E27FC236}">
                <a16:creationId xmlns:a16="http://schemas.microsoft.com/office/drawing/2014/main" id="{2484B74B-8904-4374-998D-191141615AB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1BC9D87E-C634-44BF-B23D-06396290D7E7}"/>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59738EB6-F21B-4E94-A155-D78AAE6B9BA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B030B84-C8E1-40B4-BC11-787E3D57D27C}"/>
              </a:ext>
            </a:extLst>
          </p:cNvPr>
          <p:cNvSpPr>
            <a:spLocks noGrp="1"/>
          </p:cNvSpPr>
          <p:nvPr>
            <p:ph type="sldNum" sz="quarter" idx="12"/>
          </p:nvPr>
        </p:nvSpPr>
        <p:spPr/>
        <p:txBody>
          <a:bodyPr/>
          <a:lstStyle/>
          <a:p>
            <a:fld id="{86CB4B4D-7CA3-9044-876B-883B54F8677D}" type="slidenum">
              <a:rPr lang="en-US" altLang="zh-TW" smtClean="0"/>
              <a:t>‹#›</a:t>
            </a:fld>
            <a:endParaRPr lang="zh-TW" altLang="en-US"/>
          </a:p>
        </p:txBody>
      </p:sp>
    </p:spTree>
    <p:extLst>
      <p:ext uri="{BB962C8B-B14F-4D97-AF65-F5344CB8AC3E}">
        <p14:creationId xmlns:p14="http://schemas.microsoft.com/office/powerpoint/2010/main" val="3956945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186E4C8-EBD8-4BA9-9328-CBA9CAD9493A}"/>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524449D6-1770-425F-AE64-CBFDD9BD0116}"/>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C2B4B2FB-BAF2-4919-AA5B-FA9ECE2EAC2C}"/>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06088BA0-90BC-4BC3-811C-8A7810FBE36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0DF830F-D324-4491-8BF7-BF996EEAE363}"/>
              </a:ext>
            </a:extLst>
          </p:cNvPr>
          <p:cNvSpPr>
            <a:spLocks noGrp="1"/>
          </p:cNvSpPr>
          <p:nvPr>
            <p:ph type="sldNum" sz="quarter" idx="12"/>
          </p:nvPr>
        </p:nvSpPr>
        <p:spPr/>
        <p:txBody>
          <a:bodyPr/>
          <a:lstStyle/>
          <a:p>
            <a:fld id="{86CB4B4D-7CA3-9044-876B-883B54F8677D}" type="slidenum">
              <a:rPr lang="en-US" altLang="zh-TW" smtClean="0"/>
              <a:t>‹#›</a:t>
            </a:fld>
            <a:endParaRPr lang="zh-TW" altLang="en-US"/>
          </a:p>
        </p:txBody>
      </p:sp>
    </p:spTree>
    <p:extLst>
      <p:ext uri="{BB962C8B-B14F-4D97-AF65-F5344CB8AC3E}">
        <p14:creationId xmlns:p14="http://schemas.microsoft.com/office/powerpoint/2010/main" val="1729229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5E33EE5C-299A-4058-A78C-18E54AE3E4AB}"/>
              </a:ext>
            </a:extLst>
          </p:cNvPr>
          <p:cNvSpPr>
            <a:spLocks noGrp="1"/>
          </p:cNvSpPr>
          <p:nvPr>
            <p:ph type="title" orient="vert"/>
          </p:nvPr>
        </p:nvSpPr>
        <p:spPr>
          <a:xfrm>
            <a:off x="9306560" y="519289"/>
            <a:ext cx="2804160" cy="8265725"/>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A9E70CFE-5976-408F-8716-722CA51F4FA8}"/>
              </a:ext>
            </a:extLst>
          </p:cNvPr>
          <p:cNvSpPr>
            <a:spLocks noGrp="1"/>
          </p:cNvSpPr>
          <p:nvPr>
            <p:ph type="body" orient="vert" idx="1"/>
          </p:nvPr>
        </p:nvSpPr>
        <p:spPr>
          <a:xfrm>
            <a:off x="894080" y="519289"/>
            <a:ext cx="8249920" cy="8265725"/>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C44954B0-2840-4D3E-BB5E-D84157E94988}"/>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9DCD6A21-4BD3-4282-B888-7B60FC8B003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A48EB85-D35F-49FC-9A1B-E1DE5504FDA3}"/>
              </a:ext>
            </a:extLst>
          </p:cNvPr>
          <p:cNvSpPr>
            <a:spLocks noGrp="1"/>
          </p:cNvSpPr>
          <p:nvPr>
            <p:ph type="sldNum" sz="quarter" idx="12"/>
          </p:nvPr>
        </p:nvSpPr>
        <p:spPr/>
        <p:txBody>
          <a:bodyPr/>
          <a:lstStyle/>
          <a:p>
            <a:fld id="{86CB4B4D-7CA3-9044-876B-883B54F8677D}" type="slidenum">
              <a:rPr lang="en-US" altLang="zh-TW" smtClean="0"/>
              <a:t>‹#›</a:t>
            </a:fld>
            <a:endParaRPr lang="zh-TW" altLang="en-US"/>
          </a:p>
        </p:txBody>
      </p:sp>
    </p:spTree>
    <p:extLst>
      <p:ext uri="{BB962C8B-B14F-4D97-AF65-F5344CB8AC3E}">
        <p14:creationId xmlns:p14="http://schemas.microsoft.com/office/powerpoint/2010/main" val="3161166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56" name="大標題文字"/>
          <p:cNvSpPr txBox="1">
            <a:spLocks noGrp="1"/>
          </p:cNvSpPr>
          <p:nvPr>
            <p:ph type="title"/>
          </p:nvPr>
        </p:nvSpPr>
        <p:spPr>
          <a:xfrm>
            <a:off x="-10417" y="-9027"/>
            <a:ext cx="13025634" cy="1490877"/>
          </a:xfrm>
          <a:prstGeom prst="rect">
            <a:avLst/>
          </a:prstGeom>
          <a:blipFill>
            <a:blip r:embed="rId2"/>
            <a:stretch>
              <a:fillRect/>
            </a:stretch>
          </a:blipFill>
        </p:spPr>
        <p:txBody>
          <a:bodyPr>
            <a:noAutofit/>
          </a:bodyPr>
          <a:lstStyle>
            <a:lvl1pPr indent="635000" algn="l">
              <a:defRPr sz="4000" b="1">
                <a:solidFill>
                  <a:srgbClr val="FFFFFF"/>
                </a:solidFill>
              </a:defRPr>
            </a:lvl1pPr>
          </a:lstStyle>
          <a:p>
            <a:pPr>
              <a:defRPr>
                <a:effectLst/>
              </a:defRPr>
            </a:pPr>
            <a:r>
              <a:t>大標題文字</a:t>
            </a:r>
          </a:p>
        </p:txBody>
      </p:sp>
      <p:sp>
        <p:nvSpPr>
          <p:cNvPr id="57" name="內文層級一…"/>
          <p:cNvSpPr txBox="1">
            <a:spLocks noGrp="1"/>
          </p:cNvSpPr>
          <p:nvPr>
            <p:ph type="body" idx="1"/>
          </p:nvPr>
        </p:nvSpPr>
        <p:spPr>
          <a:xfrm>
            <a:off x="526719" y="1792758"/>
            <a:ext cx="11951362" cy="7610231"/>
          </a:xfrm>
          <a:prstGeom prst="rect">
            <a:avLst/>
          </a:prstGeom>
        </p:spPr>
        <p:txBody>
          <a:bodyPr anchor="t">
            <a:noAutofit/>
          </a:bodyPr>
          <a:lstStyle>
            <a:lvl1pPr>
              <a:lnSpc>
                <a:spcPct val="130000"/>
              </a:lnSpc>
              <a:spcBef>
                <a:spcPts val="3000"/>
              </a:spcBef>
              <a:defRPr sz="3000">
                <a:solidFill>
                  <a:srgbClr val="000000"/>
                </a:solidFill>
              </a:defRPr>
            </a:lvl1pPr>
            <a:lvl2pPr>
              <a:lnSpc>
                <a:spcPct val="130000"/>
              </a:lnSpc>
              <a:spcBef>
                <a:spcPts val="1600"/>
              </a:spcBef>
              <a:buChar char="✦"/>
              <a:defRPr sz="2800">
                <a:solidFill>
                  <a:srgbClr val="000000"/>
                </a:solidFill>
              </a:defRPr>
            </a:lvl2pPr>
            <a:lvl3pPr>
              <a:lnSpc>
                <a:spcPct val="130000"/>
              </a:lnSpc>
              <a:spcBef>
                <a:spcPts val="1600"/>
              </a:spcBef>
              <a:buChar char="✓"/>
              <a:defRPr sz="2800">
                <a:solidFill>
                  <a:srgbClr val="000000"/>
                </a:solidFill>
              </a:defRPr>
            </a:lvl3pPr>
            <a:lvl4pPr>
              <a:lnSpc>
                <a:spcPct val="130000"/>
              </a:lnSpc>
              <a:spcBef>
                <a:spcPts val="1600"/>
              </a:spcBef>
              <a:defRPr sz="2800">
                <a:solidFill>
                  <a:srgbClr val="000000"/>
                </a:solidFill>
              </a:defRPr>
            </a:lvl4pPr>
            <a:lvl5pPr>
              <a:lnSpc>
                <a:spcPct val="130000"/>
              </a:lnSpc>
              <a:spcBef>
                <a:spcPts val="1600"/>
              </a:spcBef>
              <a:defRPr sz="2800">
                <a:solidFill>
                  <a:srgbClr val="000000"/>
                </a:solidFill>
              </a:defRPr>
            </a:lvl5pPr>
          </a:lstStyle>
          <a:p>
            <a:r>
              <a:t>內文層級一</a:t>
            </a:r>
          </a:p>
          <a:p>
            <a:pPr lvl="1"/>
            <a:r>
              <a:t>內文層級二</a:t>
            </a:r>
          </a:p>
          <a:p>
            <a:pPr lvl="2"/>
            <a:r>
              <a:t>內文層級三</a:t>
            </a:r>
          </a:p>
          <a:p>
            <a:pPr lvl="3"/>
            <a:r>
              <a:t>內文層級四</a:t>
            </a:r>
          </a:p>
          <a:p>
            <a:pPr lvl="4"/>
            <a:r>
              <a:t>內文層級五</a:t>
            </a:r>
          </a:p>
        </p:txBody>
      </p:sp>
      <p:sp>
        <p:nvSpPr>
          <p:cNvPr id="58" name="幻燈片編號"/>
          <p:cNvSpPr txBox="1">
            <a:spLocks noGrp="1"/>
          </p:cNvSpPr>
          <p:nvPr>
            <p:ph type="sldNum" sz="quarter" idx="2"/>
          </p:nvPr>
        </p:nvSpPr>
        <p:spPr>
          <a:xfrm>
            <a:off x="11924523" y="9145624"/>
            <a:ext cx="901168" cy="408923"/>
          </a:xfrm>
          <a:prstGeom prst="rect">
            <a:avLst/>
          </a:prstGeom>
        </p:spPr>
        <p:txBody>
          <a:bodyPr/>
          <a:lstStyle>
            <a:lvl1pPr>
              <a:defRPr sz="2200"/>
            </a:lvl1pPr>
          </a:lstStyle>
          <a:p>
            <a:fld id="{86CB4B4D-7CA3-9044-876B-883B54F8677D}" type="slidenum">
              <a:t>‹#›</a:t>
            </a:fld>
            <a:endParaRPr dirty="0"/>
          </a:p>
        </p:txBody>
      </p:sp>
    </p:spTree>
    <p:extLst>
      <p:ext uri="{BB962C8B-B14F-4D97-AF65-F5344CB8AC3E}">
        <p14:creationId xmlns:p14="http://schemas.microsoft.com/office/powerpoint/2010/main" val="391236388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幻燈片編號"/>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072229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BFB5393-7E84-49B3-BF81-729B01E9D85C}"/>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748A2B12-AF12-4289-BDF4-CBDC64A362DF}"/>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FAAEAAC-C811-420F-A864-FA6AA245034C}"/>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53DD4D60-5A10-4DC8-B0BF-D4AF9BB5915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491F921-00DC-4610-BCB7-A0C3912B9EE1}"/>
              </a:ext>
            </a:extLst>
          </p:cNvPr>
          <p:cNvSpPr>
            <a:spLocks noGrp="1"/>
          </p:cNvSpPr>
          <p:nvPr>
            <p:ph type="sldNum" sz="quarter" idx="12"/>
          </p:nvPr>
        </p:nvSpPr>
        <p:spPr/>
        <p:txBody>
          <a:bodyPr/>
          <a:lstStyle/>
          <a:p>
            <a:fld id="{86CB4B4D-7CA3-9044-876B-883B54F8677D}" type="slidenum">
              <a:rPr lang="en-US" altLang="zh-TW" smtClean="0"/>
              <a:t>‹#›</a:t>
            </a:fld>
            <a:endParaRPr lang="zh-TW" altLang="en-US"/>
          </a:p>
        </p:txBody>
      </p:sp>
    </p:spTree>
    <p:extLst>
      <p:ext uri="{BB962C8B-B14F-4D97-AF65-F5344CB8AC3E}">
        <p14:creationId xmlns:p14="http://schemas.microsoft.com/office/powerpoint/2010/main" val="1656558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3B1332-AD30-4492-B934-A4B2B5DEE735}"/>
              </a:ext>
            </a:extLst>
          </p:cNvPr>
          <p:cNvSpPr>
            <a:spLocks noGrp="1"/>
          </p:cNvSpPr>
          <p:nvPr>
            <p:ph type="title"/>
          </p:nvPr>
        </p:nvSpPr>
        <p:spPr>
          <a:xfrm>
            <a:off x="887307" y="2431628"/>
            <a:ext cx="11216640" cy="4057226"/>
          </a:xfrm>
        </p:spPr>
        <p:txBody>
          <a:bodyPr anchor="b"/>
          <a:lstStyle>
            <a:lvl1pPr>
              <a:defRPr sz="64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3B5C88FE-5270-4459-80DA-3C1FD369CC61}"/>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11B83D78-5707-4F52-A109-44620529C59F}"/>
              </a:ext>
            </a:extLst>
          </p:cNvPr>
          <p:cNvSpPr>
            <a:spLocks noGrp="1"/>
          </p:cNvSpPr>
          <p:nvPr>
            <p:ph type="dt" sz="half" idx="10"/>
          </p:nvPr>
        </p:nvSpPr>
        <p:spPr/>
        <p:txBody>
          <a:bodyPr/>
          <a:lstStyle/>
          <a:p>
            <a:endParaRPr lang="zh-TW" altLang="en-US"/>
          </a:p>
        </p:txBody>
      </p:sp>
      <p:sp>
        <p:nvSpPr>
          <p:cNvPr id="5" name="頁尾版面配置區 4">
            <a:extLst>
              <a:ext uri="{FF2B5EF4-FFF2-40B4-BE49-F238E27FC236}">
                <a16:creationId xmlns:a16="http://schemas.microsoft.com/office/drawing/2014/main" id="{E462FB72-2559-49FC-A058-455C3110464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AB1CD105-CA98-49DA-A779-1F9BC7E347A3}"/>
              </a:ext>
            </a:extLst>
          </p:cNvPr>
          <p:cNvSpPr>
            <a:spLocks noGrp="1"/>
          </p:cNvSpPr>
          <p:nvPr>
            <p:ph type="sldNum" sz="quarter" idx="12"/>
          </p:nvPr>
        </p:nvSpPr>
        <p:spPr/>
        <p:txBody>
          <a:bodyPr/>
          <a:lstStyle/>
          <a:p>
            <a:fld id="{86CB4B4D-7CA3-9044-876B-883B54F8677D}" type="slidenum">
              <a:rPr lang="en-US" altLang="zh-TW" smtClean="0"/>
              <a:t>‹#›</a:t>
            </a:fld>
            <a:endParaRPr lang="zh-TW" altLang="en-US"/>
          </a:p>
        </p:txBody>
      </p:sp>
    </p:spTree>
    <p:extLst>
      <p:ext uri="{BB962C8B-B14F-4D97-AF65-F5344CB8AC3E}">
        <p14:creationId xmlns:p14="http://schemas.microsoft.com/office/powerpoint/2010/main" val="2049265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EC500FF-FCEC-4147-A5FF-AB1EDFF12AD5}"/>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9282338F-B9E3-4074-BAE0-9A155B428173}"/>
              </a:ext>
            </a:extLst>
          </p:cNvPr>
          <p:cNvSpPr>
            <a:spLocks noGrp="1"/>
          </p:cNvSpPr>
          <p:nvPr>
            <p:ph sz="half" idx="1"/>
          </p:nvPr>
        </p:nvSpPr>
        <p:spPr>
          <a:xfrm>
            <a:off x="894080" y="2596444"/>
            <a:ext cx="5527040" cy="618857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74835B86-F872-4767-A8B2-B83177789C19}"/>
              </a:ext>
            </a:extLst>
          </p:cNvPr>
          <p:cNvSpPr>
            <a:spLocks noGrp="1"/>
          </p:cNvSpPr>
          <p:nvPr>
            <p:ph sz="half" idx="2"/>
          </p:nvPr>
        </p:nvSpPr>
        <p:spPr>
          <a:xfrm>
            <a:off x="6583680" y="2596444"/>
            <a:ext cx="5527040" cy="6188570"/>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867CD388-D886-4949-BA05-E1130C0C47A6}"/>
              </a:ext>
            </a:extLst>
          </p:cNvPr>
          <p:cNvSpPr>
            <a:spLocks noGrp="1"/>
          </p:cNvSpPr>
          <p:nvPr>
            <p:ph type="dt" sz="half" idx="10"/>
          </p:nvPr>
        </p:nvSpPr>
        <p:spPr/>
        <p:txBody>
          <a:bodyPr/>
          <a:lstStyle/>
          <a:p>
            <a:endParaRPr lang="zh-TW" altLang="en-US"/>
          </a:p>
        </p:txBody>
      </p:sp>
      <p:sp>
        <p:nvSpPr>
          <p:cNvPr id="6" name="頁尾版面配置區 5">
            <a:extLst>
              <a:ext uri="{FF2B5EF4-FFF2-40B4-BE49-F238E27FC236}">
                <a16:creationId xmlns:a16="http://schemas.microsoft.com/office/drawing/2014/main" id="{EB2872ED-ED90-4650-99F1-9A557F256B76}"/>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0BFEE9B-5D97-49ED-8BB3-74F218DABE7B}"/>
              </a:ext>
            </a:extLst>
          </p:cNvPr>
          <p:cNvSpPr>
            <a:spLocks noGrp="1"/>
          </p:cNvSpPr>
          <p:nvPr>
            <p:ph type="sldNum" sz="quarter" idx="12"/>
          </p:nvPr>
        </p:nvSpPr>
        <p:spPr/>
        <p:txBody>
          <a:bodyPr/>
          <a:lstStyle/>
          <a:p>
            <a:fld id="{86CB4B4D-7CA3-9044-876B-883B54F8677D}" type="slidenum">
              <a:rPr lang="en-US" altLang="zh-TW" smtClean="0"/>
              <a:t>‹#›</a:t>
            </a:fld>
            <a:endParaRPr lang="zh-TW" altLang="en-US"/>
          </a:p>
        </p:txBody>
      </p:sp>
    </p:spTree>
    <p:extLst>
      <p:ext uri="{BB962C8B-B14F-4D97-AF65-F5344CB8AC3E}">
        <p14:creationId xmlns:p14="http://schemas.microsoft.com/office/powerpoint/2010/main" val="3191976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6CB122C-57EE-48CB-90C3-2DA3CCD22DF4}"/>
              </a:ext>
            </a:extLst>
          </p:cNvPr>
          <p:cNvSpPr>
            <a:spLocks noGrp="1"/>
          </p:cNvSpPr>
          <p:nvPr>
            <p:ph type="title"/>
          </p:nvPr>
        </p:nvSpPr>
        <p:spPr>
          <a:xfrm>
            <a:off x="895774" y="519290"/>
            <a:ext cx="11216640" cy="1885245"/>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C41B1A66-37A5-465B-9E6E-A1C76A6BC806}"/>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0E4DFD78-29C4-4A6C-A6DC-D10D4033BE13}"/>
              </a:ext>
            </a:extLst>
          </p:cNvPr>
          <p:cNvSpPr>
            <a:spLocks noGrp="1"/>
          </p:cNvSpPr>
          <p:nvPr>
            <p:ph sz="half" idx="2"/>
          </p:nvPr>
        </p:nvSpPr>
        <p:spPr>
          <a:xfrm>
            <a:off x="895775" y="3562773"/>
            <a:ext cx="5501639" cy="524030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E5A97289-D24D-4E7D-BC3C-CABBF2356DD5}"/>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C87AD068-5322-4C60-A1CC-23A6CDD1198A}"/>
              </a:ext>
            </a:extLst>
          </p:cNvPr>
          <p:cNvSpPr>
            <a:spLocks noGrp="1"/>
          </p:cNvSpPr>
          <p:nvPr>
            <p:ph sz="quarter" idx="4"/>
          </p:nvPr>
        </p:nvSpPr>
        <p:spPr>
          <a:xfrm>
            <a:off x="6583680" y="3562773"/>
            <a:ext cx="5528734" cy="524030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99EC70EE-8346-47EB-B26F-30A55028F991}"/>
              </a:ext>
            </a:extLst>
          </p:cNvPr>
          <p:cNvSpPr>
            <a:spLocks noGrp="1"/>
          </p:cNvSpPr>
          <p:nvPr>
            <p:ph type="dt" sz="half" idx="10"/>
          </p:nvPr>
        </p:nvSpPr>
        <p:spPr/>
        <p:txBody>
          <a:bodyPr/>
          <a:lstStyle/>
          <a:p>
            <a:endParaRPr lang="zh-TW" altLang="en-US"/>
          </a:p>
        </p:txBody>
      </p:sp>
      <p:sp>
        <p:nvSpPr>
          <p:cNvPr id="8" name="頁尾版面配置區 7">
            <a:extLst>
              <a:ext uri="{FF2B5EF4-FFF2-40B4-BE49-F238E27FC236}">
                <a16:creationId xmlns:a16="http://schemas.microsoft.com/office/drawing/2014/main" id="{FD3CCCAA-081B-40DF-8664-DB4186AEBE74}"/>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8ED90E97-17D9-49BA-885C-3ADEFFDDE673}"/>
              </a:ext>
            </a:extLst>
          </p:cNvPr>
          <p:cNvSpPr>
            <a:spLocks noGrp="1"/>
          </p:cNvSpPr>
          <p:nvPr>
            <p:ph type="sldNum" sz="quarter" idx="12"/>
          </p:nvPr>
        </p:nvSpPr>
        <p:spPr/>
        <p:txBody>
          <a:bodyPr/>
          <a:lstStyle/>
          <a:p>
            <a:fld id="{86CB4B4D-7CA3-9044-876B-883B54F8677D}" type="slidenum">
              <a:rPr lang="en-US" altLang="zh-TW" smtClean="0"/>
              <a:t>‹#›</a:t>
            </a:fld>
            <a:endParaRPr lang="zh-TW" altLang="en-US"/>
          </a:p>
        </p:txBody>
      </p:sp>
    </p:spTree>
    <p:extLst>
      <p:ext uri="{BB962C8B-B14F-4D97-AF65-F5344CB8AC3E}">
        <p14:creationId xmlns:p14="http://schemas.microsoft.com/office/powerpoint/2010/main" val="1650280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6ABA8DD-7916-4EF3-A041-FA261173A3E3}"/>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727F0259-CDDF-421D-BCC4-662C047D6C95}"/>
              </a:ext>
            </a:extLst>
          </p:cNvPr>
          <p:cNvSpPr>
            <a:spLocks noGrp="1"/>
          </p:cNvSpPr>
          <p:nvPr>
            <p:ph type="dt" sz="half" idx="10"/>
          </p:nvPr>
        </p:nvSpPr>
        <p:spPr/>
        <p:txBody>
          <a:bodyPr/>
          <a:lstStyle/>
          <a:p>
            <a:endParaRPr lang="zh-TW" altLang="en-US"/>
          </a:p>
        </p:txBody>
      </p:sp>
      <p:sp>
        <p:nvSpPr>
          <p:cNvPr id="4" name="頁尾版面配置區 3">
            <a:extLst>
              <a:ext uri="{FF2B5EF4-FFF2-40B4-BE49-F238E27FC236}">
                <a16:creationId xmlns:a16="http://schemas.microsoft.com/office/drawing/2014/main" id="{C699E096-FE06-497D-97BD-55BB5EB4B587}"/>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F917DD81-D091-4301-83D1-FBFE9838FA94}"/>
              </a:ext>
            </a:extLst>
          </p:cNvPr>
          <p:cNvSpPr>
            <a:spLocks noGrp="1"/>
          </p:cNvSpPr>
          <p:nvPr>
            <p:ph type="sldNum" sz="quarter" idx="12"/>
          </p:nvPr>
        </p:nvSpPr>
        <p:spPr/>
        <p:txBody>
          <a:bodyPr/>
          <a:lstStyle/>
          <a:p>
            <a:fld id="{86CB4B4D-7CA3-9044-876B-883B54F8677D}" type="slidenum">
              <a:rPr lang="en-US" altLang="zh-TW" smtClean="0"/>
              <a:t>‹#›</a:t>
            </a:fld>
            <a:endParaRPr lang="zh-TW" altLang="en-US"/>
          </a:p>
        </p:txBody>
      </p:sp>
    </p:spTree>
    <p:extLst>
      <p:ext uri="{BB962C8B-B14F-4D97-AF65-F5344CB8AC3E}">
        <p14:creationId xmlns:p14="http://schemas.microsoft.com/office/powerpoint/2010/main" val="3739413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829B22BA-FAE9-4161-9054-1B93204EF8A8}"/>
              </a:ext>
            </a:extLst>
          </p:cNvPr>
          <p:cNvSpPr>
            <a:spLocks noGrp="1"/>
          </p:cNvSpPr>
          <p:nvPr>
            <p:ph type="dt" sz="half" idx="10"/>
          </p:nvPr>
        </p:nvSpPr>
        <p:spPr/>
        <p:txBody>
          <a:bodyPr/>
          <a:lstStyle/>
          <a:p>
            <a:endParaRPr lang="zh-TW" altLang="en-US"/>
          </a:p>
        </p:txBody>
      </p:sp>
      <p:sp>
        <p:nvSpPr>
          <p:cNvPr id="3" name="頁尾版面配置區 2">
            <a:extLst>
              <a:ext uri="{FF2B5EF4-FFF2-40B4-BE49-F238E27FC236}">
                <a16:creationId xmlns:a16="http://schemas.microsoft.com/office/drawing/2014/main" id="{333195C7-D45C-4E77-A892-D78CCE37EC78}"/>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57CD24AF-AD5C-465D-A964-A8A70F2461B2}"/>
              </a:ext>
            </a:extLst>
          </p:cNvPr>
          <p:cNvSpPr>
            <a:spLocks noGrp="1"/>
          </p:cNvSpPr>
          <p:nvPr>
            <p:ph type="sldNum" sz="quarter" idx="12"/>
          </p:nvPr>
        </p:nvSpPr>
        <p:spPr/>
        <p:txBody>
          <a:bodyPr/>
          <a:lstStyle/>
          <a:p>
            <a:fld id="{86CB4B4D-7CA3-9044-876B-883B54F8677D}" type="slidenum">
              <a:rPr lang="en-US" altLang="zh-TW" smtClean="0"/>
              <a:t>‹#›</a:t>
            </a:fld>
            <a:endParaRPr lang="zh-TW" altLang="en-US"/>
          </a:p>
        </p:txBody>
      </p:sp>
    </p:spTree>
    <p:extLst>
      <p:ext uri="{BB962C8B-B14F-4D97-AF65-F5344CB8AC3E}">
        <p14:creationId xmlns:p14="http://schemas.microsoft.com/office/powerpoint/2010/main" val="3836917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A1D038C-E266-495E-91A0-816F3CA71703}"/>
              </a:ext>
            </a:extLst>
          </p:cNvPr>
          <p:cNvSpPr>
            <a:spLocks noGrp="1"/>
          </p:cNvSpPr>
          <p:nvPr>
            <p:ph type="title"/>
          </p:nvPr>
        </p:nvSpPr>
        <p:spPr>
          <a:xfrm>
            <a:off x="895774" y="650240"/>
            <a:ext cx="4194386" cy="2275840"/>
          </a:xfrm>
        </p:spPr>
        <p:txBody>
          <a:bodyPr anchor="b"/>
          <a:lstStyle>
            <a:lvl1pPr>
              <a:defRPr sz="3413"/>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4C11C9E1-22D3-43C4-A314-928BD6F1C56D}"/>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CFB9AE01-E87E-45E7-A98C-DCBDCF285B4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zh-TW" altLang="en-US"/>
              <a:t>編輯母片文字樣式</a:t>
            </a:r>
          </a:p>
        </p:txBody>
      </p:sp>
      <p:sp>
        <p:nvSpPr>
          <p:cNvPr id="5" name="日期版面配置區 4">
            <a:extLst>
              <a:ext uri="{FF2B5EF4-FFF2-40B4-BE49-F238E27FC236}">
                <a16:creationId xmlns:a16="http://schemas.microsoft.com/office/drawing/2014/main" id="{D1AFFC76-371C-4FC9-B6B3-3608CA610FEA}"/>
              </a:ext>
            </a:extLst>
          </p:cNvPr>
          <p:cNvSpPr>
            <a:spLocks noGrp="1"/>
          </p:cNvSpPr>
          <p:nvPr>
            <p:ph type="dt" sz="half" idx="10"/>
          </p:nvPr>
        </p:nvSpPr>
        <p:spPr/>
        <p:txBody>
          <a:bodyPr/>
          <a:lstStyle/>
          <a:p>
            <a:endParaRPr lang="zh-TW" altLang="en-US"/>
          </a:p>
        </p:txBody>
      </p:sp>
      <p:sp>
        <p:nvSpPr>
          <p:cNvPr id="6" name="頁尾版面配置區 5">
            <a:extLst>
              <a:ext uri="{FF2B5EF4-FFF2-40B4-BE49-F238E27FC236}">
                <a16:creationId xmlns:a16="http://schemas.microsoft.com/office/drawing/2014/main" id="{B90B724C-BE98-4849-B081-77DA6CA38801}"/>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8653CA4-58F9-45E2-AF07-9A7ACCE968BE}"/>
              </a:ext>
            </a:extLst>
          </p:cNvPr>
          <p:cNvSpPr>
            <a:spLocks noGrp="1"/>
          </p:cNvSpPr>
          <p:nvPr>
            <p:ph type="sldNum" sz="quarter" idx="12"/>
          </p:nvPr>
        </p:nvSpPr>
        <p:spPr/>
        <p:txBody>
          <a:bodyPr/>
          <a:lstStyle/>
          <a:p>
            <a:fld id="{86CB4B4D-7CA3-9044-876B-883B54F8677D}" type="slidenum">
              <a:rPr lang="en-US" altLang="zh-TW" smtClean="0"/>
              <a:t>‹#›</a:t>
            </a:fld>
            <a:endParaRPr lang="zh-TW" altLang="en-US"/>
          </a:p>
        </p:txBody>
      </p:sp>
    </p:spTree>
    <p:extLst>
      <p:ext uri="{BB962C8B-B14F-4D97-AF65-F5344CB8AC3E}">
        <p14:creationId xmlns:p14="http://schemas.microsoft.com/office/powerpoint/2010/main" val="546516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FC95E42-CA0C-46DE-856E-8836795B9B72}"/>
              </a:ext>
            </a:extLst>
          </p:cNvPr>
          <p:cNvSpPr>
            <a:spLocks noGrp="1"/>
          </p:cNvSpPr>
          <p:nvPr>
            <p:ph type="title"/>
          </p:nvPr>
        </p:nvSpPr>
        <p:spPr>
          <a:xfrm>
            <a:off x="895774" y="650240"/>
            <a:ext cx="4194386" cy="2275840"/>
          </a:xfrm>
        </p:spPr>
        <p:txBody>
          <a:bodyPr anchor="b"/>
          <a:lstStyle>
            <a:lvl1pPr>
              <a:defRPr sz="3413"/>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8FE89A97-F3A8-4BE4-9317-CEFCCEC7AF21}"/>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zh-TW" altLang="en-US"/>
          </a:p>
        </p:txBody>
      </p:sp>
      <p:sp>
        <p:nvSpPr>
          <p:cNvPr id="4" name="文字版面配置區 3">
            <a:extLst>
              <a:ext uri="{FF2B5EF4-FFF2-40B4-BE49-F238E27FC236}">
                <a16:creationId xmlns:a16="http://schemas.microsoft.com/office/drawing/2014/main" id="{8C8D3A01-FD3E-40F0-BA45-55E171E9C9C2}"/>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zh-TW" altLang="en-US"/>
              <a:t>編輯母片文字樣式</a:t>
            </a:r>
          </a:p>
        </p:txBody>
      </p:sp>
      <p:sp>
        <p:nvSpPr>
          <p:cNvPr id="5" name="日期版面配置區 4">
            <a:extLst>
              <a:ext uri="{FF2B5EF4-FFF2-40B4-BE49-F238E27FC236}">
                <a16:creationId xmlns:a16="http://schemas.microsoft.com/office/drawing/2014/main" id="{5E3373E4-B482-4340-AEFB-109D6DBA34F6}"/>
              </a:ext>
            </a:extLst>
          </p:cNvPr>
          <p:cNvSpPr>
            <a:spLocks noGrp="1"/>
          </p:cNvSpPr>
          <p:nvPr>
            <p:ph type="dt" sz="half" idx="10"/>
          </p:nvPr>
        </p:nvSpPr>
        <p:spPr/>
        <p:txBody>
          <a:bodyPr/>
          <a:lstStyle/>
          <a:p>
            <a:endParaRPr lang="zh-TW" altLang="en-US"/>
          </a:p>
        </p:txBody>
      </p:sp>
      <p:sp>
        <p:nvSpPr>
          <p:cNvPr id="6" name="頁尾版面配置區 5">
            <a:extLst>
              <a:ext uri="{FF2B5EF4-FFF2-40B4-BE49-F238E27FC236}">
                <a16:creationId xmlns:a16="http://schemas.microsoft.com/office/drawing/2014/main" id="{B5631AEE-F45D-48C7-A6BC-63EE880CB072}"/>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5EDAC749-F404-4C13-9C0D-92FBFE7EC541}"/>
              </a:ext>
            </a:extLst>
          </p:cNvPr>
          <p:cNvSpPr>
            <a:spLocks noGrp="1"/>
          </p:cNvSpPr>
          <p:nvPr>
            <p:ph type="sldNum" sz="quarter" idx="12"/>
          </p:nvPr>
        </p:nvSpPr>
        <p:spPr/>
        <p:txBody>
          <a:bodyPr/>
          <a:lstStyle/>
          <a:p>
            <a:fld id="{86CB4B4D-7CA3-9044-876B-883B54F8677D}" type="slidenum">
              <a:rPr lang="en-US" altLang="zh-TW" smtClean="0"/>
              <a:t>‹#›</a:t>
            </a:fld>
            <a:endParaRPr lang="zh-TW" altLang="en-US"/>
          </a:p>
        </p:txBody>
      </p:sp>
    </p:spTree>
    <p:extLst>
      <p:ext uri="{BB962C8B-B14F-4D97-AF65-F5344CB8AC3E}">
        <p14:creationId xmlns:p14="http://schemas.microsoft.com/office/powerpoint/2010/main" val="1482614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B37F4284-80E9-48E4-B7B4-FB13281CA852}"/>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19BDE58D-BDF0-4D48-8EA9-B7375D106A9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80853A7-78AB-4348-A644-C0118407158A}"/>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endParaRPr lang="zh-TW" altLang="en-US"/>
          </a:p>
        </p:txBody>
      </p:sp>
      <p:sp>
        <p:nvSpPr>
          <p:cNvPr id="5" name="頁尾版面配置區 4">
            <a:extLst>
              <a:ext uri="{FF2B5EF4-FFF2-40B4-BE49-F238E27FC236}">
                <a16:creationId xmlns:a16="http://schemas.microsoft.com/office/drawing/2014/main" id="{04EAE26C-2E31-4ED4-B7B9-1EB11ADB9EED}"/>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66562246-54C0-45C7-9960-AADAAAF748BE}"/>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86CB4B4D-7CA3-9044-876B-883B54F8677D}" type="slidenum">
              <a:rPr lang="en-US" altLang="zh-TW" smtClean="0"/>
              <a:t>‹#›</a:t>
            </a:fld>
            <a:endParaRPr lang="zh-TW" altLang="en-US"/>
          </a:p>
        </p:txBody>
      </p:sp>
    </p:spTree>
    <p:extLst>
      <p:ext uri="{BB962C8B-B14F-4D97-AF65-F5344CB8AC3E}">
        <p14:creationId xmlns:p14="http://schemas.microsoft.com/office/powerpoint/2010/main" val="82630376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zh-TW"/>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tif"/></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0.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tif"/></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7.tif"/><Relationship Id="rId3" Type="http://schemas.openxmlformats.org/officeDocument/2006/relationships/image" Target="../media/image27.png"/><Relationship Id="rId7" Type="http://schemas.openxmlformats.org/officeDocument/2006/relationships/image" Target="../media/image26.t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5.tif"/><Relationship Id="rId5" Type="http://schemas.openxmlformats.org/officeDocument/2006/relationships/image" Target="../media/image24.tif"/><Relationship Id="rId4" Type="http://schemas.openxmlformats.org/officeDocument/2006/relationships/image" Target="../media/image23.tif"/><Relationship Id="rId9" Type="http://schemas.openxmlformats.org/officeDocument/2006/relationships/image" Target="../media/image28.tif"/></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0.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jpg"/><Relationship Id="rId2" Type="http://schemas.openxmlformats.org/officeDocument/2006/relationships/image" Target="../media/image74.png"/><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jpg"/><Relationship Id="rId2" Type="http://schemas.openxmlformats.org/officeDocument/2006/relationships/image" Target="../media/image74.png"/><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82.png"/><Relationship Id="rId10" Type="http://schemas.openxmlformats.org/officeDocument/2006/relationships/image" Target="../media/image84.png"/><Relationship Id="rId4" Type="http://schemas.openxmlformats.org/officeDocument/2006/relationships/image" Target="../media/image77.png"/><Relationship Id="rId9" Type="http://schemas.openxmlformats.org/officeDocument/2006/relationships/image" Target="../media/image8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3.xml"/><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3.png"/><Relationship Id="rId7"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4.png"/><Relationship Id="rId9" Type="http://schemas.openxmlformats.org/officeDocument/2006/relationships/image" Target="../media/image107.png"/></Relationships>
</file>

<file path=ppt/slides/_rels/slide4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5.png"/></Relationships>
</file>

<file path=ppt/slides/_rels/slide5.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920.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930.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27.tif"/><Relationship Id="rId2" Type="http://schemas.openxmlformats.org/officeDocument/2006/relationships/image" Target="../media/image950.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29.ti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000.png"/><Relationship Id="rId2" Type="http://schemas.openxmlformats.org/officeDocument/2006/relationships/image" Target="../media/image130.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tif"/></Relationships>
</file>

<file path=ppt/slides/_rels/slide6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137.tif"/><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139.gif"/><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120.png"/><Relationship Id="rId2" Type="http://schemas.openxmlformats.org/officeDocument/2006/relationships/image" Target="../media/image1110.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143.tif"/><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46.tif"/><Relationship Id="rId4" Type="http://schemas.openxmlformats.org/officeDocument/2006/relationships/image" Target="../media/image1180.png"/></Relationships>
</file>

<file path=ppt/slides/_rels/slide7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49.png"/></Relationships>
</file>

<file path=ppt/slides/_rels/slide7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152.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153.tif"/><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55.tif"/><Relationship Id="rId2" Type="http://schemas.openxmlformats.org/officeDocument/2006/relationships/image" Target="../media/image154.tif"/><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tif"/><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159.tif"/><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160.tif"/><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2.xml"/><Relationship Id="rId4" Type="http://schemas.openxmlformats.org/officeDocument/2006/relationships/image" Target="../media/image163.png"/></Relationships>
</file>

<file path=ppt/slides/_rels/slide8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2.xml"/><Relationship Id="rId5" Type="http://schemas.openxmlformats.org/officeDocument/2006/relationships/image" Target="../media/image167.png"/><Relationship Id="rId4" Type="http://schemas.openxmlformats.org/officeDocument/2006/relationships/image" Target="../media/image166.png"/></Relationships>
</file>

<file path=ppt/slides/_rels/slide88.xml.rels><?xml version="1.0" encoding="UTF-8" standalone="yes"?>
<Relationships xmlns="http://schemas.openxmlformats.org/package/2006/relationships"><Relationship Id="rId2" Type="http://schemas.openxmlformats.org/officeDocument/2006/relationships/image" Target="../media/image168.tif"/><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6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hyperlink" Target="http://goo.gl/pWBNN0" TargetMode="External"/><Relationship Id="rId2" Type="http://schemas.openxmlformats.org/officeDocument/2006/relationships/image" Target="../media/image173.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hyperlink" Target="https://www.digicamdb.com/specs/pentax_k-7/" TargetMode="External"/><Relationship Id="rId2" Type="http://schemas.openxmlformats.org/officeDocument/2006/relationships/image" Target="../media/image173.png"/><Relationship Id="rId1" Type="http://schemas.openxmlformats.org/officeDocument/2006/relationships/slideLayout" Target="../slideLayouts/slideLayout12.xml"/><Relationship Id="rId4" Type="http://schemas.openxmlformats.org/officeDocument/2006/relationships/image" Target="../media/image174.png"/></Relationships>
</file>

<file path=ppt/slides/_rels/slide9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9" name="Advanced Computer Vision…"/>
          <p:cNvSpPr txBox="1">
            <a:spLocks noGrp="1"/>
          </p:cNvSpPr>
          <p:nvPr>
            <p:ph type="ctrTitle"/>
          </p:nvPr>
        </p:nvSpPr>
        <p:spPr>
          <a:xfrm>
            <a:off x="787400" y="2057399"/>
            <a:ext cx="11430000" cy="3341815"/>
          </a:xfrm>
          <a:prstGeom prst="rect">
            <a:avLst/>
          </a:prstGeom>
        </p:spPr>
        <p:txBody>
          <a:bodyPr/>
          <a:lstStyle/>
          <a:p>
            <a:pPr>
              <a:defRPr sz="4800"/>
            </a:pPr>
            <a:r>
              <a:rPr sz="4400" b="1" dirty="0"/>
              <a:t>Advanced Computer Vision</a:t>
            </a:r>
          </a:p>
          <a:p>
            <a:pPr>
              <a:defRPr sz="2000"/>
            </a:pPr>
            <a:endParaRPr dirty="0"/>
          </a:p>
          <a:p>
            <a:pPr>
              <a:defRPr sz="6600" b="1">
                <a:solidFill>
                  <a:schemeClr val="accent5">
                    <a:satOff val="10649"/>
                    <a:lumOff val="-19636"/>
                  </a:schemeClr>
                </a:solidFill>
              </a:defRPr>
            </a:pPr>
            <a:r>
              <a:rPr sz="6000" dirty="0"/>
              <a:t>Chapter 2  Image Formation</a:t>
            </a:r>
          </a:p>
        </p:txBody>
      </p:sp>
      <p:sp>
        <p:nvSpPr>
          <p:cNvPr id="120" name="Presented by: 傅楸善教授、昝亭甄…"/>
          <p:cNvSpPr txBox="1">
            <a:spLocks noGrp="1"/>
          </p:cNvSpPr>
          <p:nvPr>
            <p:ph type="subTitle" idx="1"/>
          </p:nvPr>
        </p:nvSpPr>
        <p:spPr>
          <a:xfrm>
            <a:off x="787400" y="6475912"/>
            <a:ext cx="11430001" cy="1822353"/>
          </a:xfrm>
          <a:prstGeom prst="rect">
            <a:avLst/>
          </a:prstGeom>
        </p:spPr>
        <p:txBody>
          <a:bodyPr/>
          <a:lstStyle/>
          <a:p>
            <a:pPr>
              <a:spcBef>
                <a:spcPts val="1000"/>
              </a:spcBef>
              <a:defRPr sz="3000">
                <a:solidFill>
                  <a:srgbClr val="000000"/>
                </a:solidFill>
              </a:defRPr>
            </a:pPr>
            <a:r>
              <a:rPr dirty="0"/>
              <a:t>Presented by: </a:t>
            </a:r>
            <a:r>
              <a:rPr dirty="0" err="1"/>
              <a:t>傅楸善教授</a:t>
            </a:r>
            <a:r>
              <a:rPr dirty="0"/>
              <a:t>、</a:t>
            </a:r>
            <a:r>
              <a:rPr lang="zh-TW" altLang="en-US" dirty="0"/>
              <a:t>曾柄元</a:t>
            </a:r>
            <a:endParaRPr lang="en-US" altLang="zh-TW" dirty="0"/>
          </a:p>
          <a:p>
            <a:pPr>
              <a:spcBef>
                <a:spcPts val="1000"/>
              </a:spcBef>
              <a:defRPr sz="3000">
                <a:solidFill>
                  <a:srgbClr val="000000"/>
                </a:solidFill>
              </a:defRPr>
            </a:pPr>
            <a:r>
              <a:rPr dirty="0"/>
              <a:t>r0</a:t>
            </a:r>
            <a:r>
              <a:rPr lang="en-US" altLang="zh-TW" dirty="0"/>
              <a:t>7</a:t>
            </a:r>
            <a:r>
              <a:rPr dirty="0"/>
              <a:t>9220</a:t>
            </a:r>
            <a:r>
              <a:rPr lang="en-US" altLang="zh-TW" dirty="0"/>
              <a:t>34</a:t>
            </a:r>
            <a:r>
              <a:rPr dirty="0"/>
              <a:t>@ntu.edu.tw</a:t>
            </a:r>
          </a:p>
        </p:txBody>
      </p:sp>
      <p:sp>
        <p:nvSpPr>
          <p:cNvPr id="3" name="投影片編號版面配置區 2">
            <a:extLst>
              <a:ext uri="{FF2B5EF4-FFF2-40B4-BE49-F238E27FC236}">
                <a16:creationId xmlns:a16="http://schemas.microsoft.com/office/drawing/2014/main" id="{35BFA4E0-39F8-4DE7-B40D-E8726C6F83A3}"/>
              </a:ext>
            </a:extLst>
          </p:cNvPr>
          <p:cNvSpPr>
            <a:spLocks noGrp="1"/>
          </p:cNvSpPr>
          <p:nvPr>
            <p:ph type="sldNum" sz="quarter" idx="12"/>
          </p:nvPr>
        </p:nvSpPr>
        <p:spPr/>
        <p:txBody>
          <a:bodyPr/>
          <a:lstStyle/>
          <a:p>
            <a:fld id="{86CB4B4D-7CA3-9044-876B-883B54F8677D}" type="slidenum">
              <a:rPr lang="en-US" altLang="zh-TW" smtClean="0"/>
              <a:t>1</a:t>
            </a:fld>
            <a:endParaRPr lang="zh-TW"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2.1.1 Geometric Primitives"/>
          <p:cNvSpPr txBox="1">
            <a:spLocks noGrp="1"/>
          </p:cNvSpPr>
          <p:nvPr>
            <p:ph type="title"/>
          </p:nvPr>
        </p:nvSpPr>
        <p:spPr>
          <a:prstGeom prst="rect">
            <a:avLst/>
          </a:prstGeom>
        </p:spPr>
        <p:txBody>
          <a:bodyPr/>
          <a:lstStyle/>
          <a:p>
            <a:pPr>
              <a:defRPr>
                <a:effectLst/>
              </a:defRPr>
            </a:pPr>
            <a:r>
              <a:t>2.1.1 Geometric Primitives</a:t>
            </a:r>
          </a:p>
        </p:txBody>
      </p:sp>
      <mc:AlternateContent xmlns:mc="http://schemas.openxmlformats.org/markup-compatibility/2006" xmlns:a14="http://schemas.microsoft.com/office/drawing/2010/main">
        <mc:Choice Requires="a14">
          <p:sp>
            <p:nvSpPr>
              <p:cNvPr id="169" name="2D Conics…"/>
              <p:cNvSpPr txBox="1">
                <a:spLocks noGrp="1"/>
              </p:cNvSpPr>
              <p:nvPr>
                <p:ph type="body" idx="1"/>
              </p:nvPr>
            </p:nvSpPr>
            <p:spPr>
              <a:prstGeom prst="rect">
                <a:avLst/>
              </a:prstGeom>
            </p:spPr>
            <p:txBody>
              <a:bodyPr/>
              <a:lstStyle/>
              <a:p>
                <a:pPr>
                  <a:defRPr b="1"/>
                </a:pPr>
                <a:r>
                  <a:rPr dirty="0"/>
                  <a:t>2D Conics</a:t>
                </a:r>
              </a:p>
              <a:p>
                <a:pPr lvl="1"/>
                <a:r>
                  <a:rPr dirty="0"/>
                  <a:t>Conic sections: circle, ellipse, parabola and hyperbola.</a:t>
                </a:r>
              </a:p>
              <a:p>
                <a:pPr lvl="2">
                  <a:spcBef>
                    <a:spcPts val="1200"/>
                  </a:spcBef>
                </a:pPr>
                <a:endParaRPr dirty="0"/>
              </a:p>
              <a:p>
                <a:pPr lvl="2">
                  <a:spcBef>
                    <a:spcPts val="1200"/>
                  </a:spcBef>
                </a:pPr>
                <a:endParaRPr dirty="0"/>
              </a:p>
              <a:p>
                <a:pPr lvl="2">
                  <a:spcBef>
                    <a:spcPts val="1200"/>
                  </a:spcBef>
                </a:pPr>
                <a:endParaRPr dirty="0"/>
              </a:p>
              <a:p>
                <a:pPr lvl="2">
                  <a:spcBef>
                    <a:spcPts val="1200"/>
                  </a:spcBef>
                </a:pPr>
                <a:endParaRPr dirty="0"/>
              </a:p>
              <a:p>
                <a:pPr lvl="2">
                  <a:spcBef>
                    <a:spcPts val="1200"/>
                  </a:spcBef>
                </a:pPr>
                <a:endParaRPr dirty="0"/>
              </a:p>
              <a:p>
                <a:pPr lvl="2">
                  <a:spcBef>
                    <a:spcPts val="1200"/>
                  </a:spcBef>
                </a:pPr>
                <a:endParaRPr dirty="0"/>
              </a:p>
              <a:p>
                <a:pPr lvl="2">
                  <a:spcBef>
                    <a:spcPts val="1200"/>
                  </a:spcBef>
                </a:pPr>
                <a:endParaRPr dirty="0"/>
              </a:p>
              <a:p>
                <a:pPr lvl="2"/>
                <a:r>
                  <a:rPr dirty="0"/>
                  <a:t>Quadric equation: </a:t>
                </a:r>
                <a14:m>
                  <m:oMath xmlns:m="http://schemas.openxmlformats.org/officeDocument/2006/math">
                    <m:sSup>
                      <m:sSupPr>
                        <m:ctrlPr>
                          <a:rPr lang="en-US" altLang="zh-TW" b="1" i="1">
                            <a:latin typeface="Cambria Math" panose="02040503050406030204" pitchFamily="18" charset="0"/>
                            <a:cs typeface="Times New Roman" pitchFamily="18" charset="0"/>
                          </a:rPr>
                        </m:ctrlPr>
                      </m:sSupPr>
                      <m:e>
                        <m:acc>
                          <m:accPr>
                            <m:chr m:val="̃"/>
                            <m:ctrlPr>
                              <a:rPr lang="en-US" altLang="zh-TW" b="1" i="1">
                                <a:latin typeface="Cambria Math" panose="02040503050406030204" pitchFamily="18" charset="0"/>
                                <a:cs typeface="Times New Roman" pitchFamily="18" charset="0"/>
                              </a:rPr>
                            </m:ctrlPr>
                          </m:accPr>
                          <m:e>
                            <m:r>
                              <a:rPr lang="en-US" altLang="zh-TW" b="1" i="1">
                                <a:latin typeface="Cambria Math" panose="02040503050406030204" pitchFamily="18" charset="0"/>
                                <a:cs typeface="Times New Roman" pitchFamily="18" charset="0"/>
                              </a:rPr>
                              <m:t>𝒙</m:t>
                            </m:r>
                          </m:e>
                        </m:acc>
                      </m:e>
                      <m:sup>
                        <m:r>
                          <a:rPr lang="en-US" altLang="zh-TW" b="1" i="1">
                            <a:latin typeface="Cambria Math" panose="02040503050406030204" pitchFamily="18" charset="0"/>
                            <a:cs typeface="Times New Roman" pitchFamily="18" charset="0"/>
                          </a:rPr>
                          <m:t>𝑻</m:t>
                        </m:r>
                      </m:sup>
                    </m:sSup>
                    <m:r>
                      <a:rPr lang="en-US" altLang="zh-TW" i="1">
                        <a:latin typeface="Cambria Math" panose="02040503050406030204" pitchFamily="18" charset="0"/>
                        <a:cs typeface="Times New Roman" pitchFamily="18" charset="0"/>
                      </a:rPr>
                      <m:t>𝑄</m:t>
                    </m:r>
                    <m:acc>
                      <m:accPr>
                        <m:chr m:val="̃"/>
                        <m:ctrlPr>
                          <a:rPr lang="en-US" altLang="zh-TW" i="1">
                            <a:latin typeface="Cambria Math" panose="02040503050406030204" pitchFamily="18" charset="0"/>
                            <a:cs typeface="Times New Roman" pitchFamily="18" charset="0"/>
                          </a:rPr>
                        </m:ctrlPr>
                      </m:accPr>
                      <m:e>
                        <m:r>
                          <a:rPr lang="en-US" altLang="zh-TW" b="1" i="1">
                            <a:latin typeface="Cambria Math" panose="02040503050406030204" pitchFamily="18" charset="0"/>
                            <a:cs typeface="Times New Roman" pitchFamily="18" charset="0"/>
                          </a:rPr>
                          <m:t>𝒙</m:t>
                        </m:r>
                      </m:e>
                    </m:acc>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0</m:t>
                    </m:r>
                  </m:oMath>
                </a14:m>
                <a:r>
                  <a:rPr dirty="0"/>
                  <a:t>.</a:t>
                </a:r>
              </a:p>
            </p:txBody>
          </p:sp>
        </mc:Choice>
        <mc:Fallback xmlns="">
          <p:sp>
            <p:nvSpPr>
              <p:cNvPr id="169" name="2D Conics…"/>
              <p:cNvSpPr txBox="1">
                <a:spLocks noGrp="1" noRot="1" noChangeAspect="1" noMove="1" noResize="1" noEditPoints="1" noAdjustHandles="1" noChangeArrowheads="1" noChangeShapeType="1" noTextEdit="1"/>
              </p:cNvSpPr>
              <p:nvPr>
                <p:ph type="body" idx="1"/>
              </p:nvPr>
            </p:nvSpPr>
            <p:spPr>
              <a:xfrm>
                <a:off x="526719" y="1792758"/>
                <a:ext cx="11951362" cy="7610231"/>
              </a:xfrm>
              <a:prstGeom prst="rect">
                <a:avLst/>
              </a:prstGeom>
              <a:blipFill>
                <a:blip r:embed="rId3"/>
                <a:stretch>
                  <a:fillRect l="-918"/>
                </a:stretch>
              </a:blipFill>
            </p:spPr>
            <p:txBody>
              <a:bodyPr/>
              <a:lstStyle/>
              <a:p>
                <a:r>
                  <a:rPr lang="zh-TW" altLang="en-US">
                    <a:noFill/>
                  </a:rPr>
                  <a:t> </a:t>
                </a:r>
              </a:p>
            </p:txBody>
          </p:sp>
        </mc:Fallback>
      </mc:AlternateContent>
      <p:grpSp>
        <p:nvGrpSpPr>
          <p:cNvPr id="176" name="群組"/>
          <p:cNvGrpSpPr/>
          <p:nvPr/>
        </p:nvGrpSpPr>
        <p:grpSpPr>
          <a:xfrm>
            <a:off x="2184400" y="3419574"/>
            <a:ext cx="8636000" cy="4191000"/>
            <a:chOff x="25400" y="25400"/>
            <a:chExt cx="8635999" cy="4190999"/>
          </a:xfrm>
        </p:grpSpPr>
        <p:graphicFrame>
          <p:nvGraphicFramePr>
            <p:cNvPr id="171" name="表格"/>
            <p:cNvGraphicFramePr/>
            <p:nvPr/>
          </p:nvGraphicFramePr>
          <p:xfrm>
            <a:off x="25400" y="25400"/>
            <a:ext cx="8635999" cy="4190999"/>
          </p:xfrm>
          <a:graphic>
            <a:graphicData uri="http://schemas.openxmlformats.org/drawingml/2006/table">
              <a:tbl>
                <a:tblPr>
                  <a:tableStyleId>{C7B018BB-80A7-4F77-B60F-C8B233D01FF8}</a:tableStyleId>
                </a:tblPr>
                <a:tblGrid>
                  <a:gridCol w="2159000">
                    <a:extLst>
                      <a:ext uri="{9D8B030D-6E8A-4147-A177-3AD203B41FA5}">
                        <a16:colId xmlns:a16="http://schemas.microsoft.com/office/drawing/2014/main" val="20000"/>
                      </a:ext>
                    </a:extLst>
                  </a:gridCol>
                  <a:gridCol w="2159000">
                    <a:extLst>
                      <a:ext uri="{9D8B030D-6E8A-4147-A177-3AD203B41FA5}">
                        <a16:colId xmlns:a16="http://schemas.microsoft.com/office/drawing/2014/main" val="20001"/>
                      </a:ext>
                    </a:extLst>
                  </a:gridCol>
                  <a:gridCol w="2159000">
                    <a:extLst>
                      <a:ext uri="{9D8B030D-6E8A-4147-A177-3AD203B41FA5}">
                        <a16:colId xmlns:a16="http://schemas.microsoft.com/office/drawing/2014/main" val="20002"/>
                      </a:ext>
                    </a:extLst>
                  </a:gridCol>
                  <a:gridCol w="2159000">
                    <a:extLst>
                      <a:ext uri="{9D8B030D-6E8A-4147-A177-3AD203B41FA5}">
                        <a16:colId xmlns:a16="http://schemas.microsoft.com/office/drawing/2014/main" val="20003"/>
                      </a:ext>
                    </a:extLst>
                  </a:gridCol>
                </a:tblGrid>
                <a:tr h="3302000">
                  <a:tc>
                    <a:txBody>
                      <a:bodyPr/>
                      <a:lstStyle/>
                      <a:p>
                        <a:pPr defTabSz="914400">
                          <a:tabLst>
                            <a:tab pos="914400" algn="l"/>
                          </a:tabLst>
                          <a:defRPr sz="3000"/>
                        </a:pPr>
                        <a:endParaRPr/>
                      </a:p>
                    </a:txBody>
                    <a:tcPr marL="50800" marR="50800" marT="50800" marB="50800" anchor="ctr" horzOverflow="overflow">
                      <a:lnL w="12700">
                        <a:solidFill>
                          <a:srgbClr val="5E5E5E"/>
                        </a:solidFill>
                        <a:miter lim="400000"/>
                      </a:lnL>
                      <a:lnR w="12700">
                        <a:solidFill>
                          <a:srgbClr val="5E5E5E"/>
                        </a:solidFill>
                        <a:miter lim="400000"/>
                      </a:lnR>
                      <a:lnT w="12700">
                        <a:solidFill>
                          <a:srgbClr val="5E5E5E"/>
                        </a:solidFill>
                        <a:miter lim="400000"/>
                      </a:lnT>
                      <a:lnB w="12700">
                        <a:solidFill>
                          <a:srgbClr val="5E5E5E"/>
                        </a:solidFill>
                        <a:miter lim="400000"/>
                      </a:lnB>
                      <a:solidFill>
                        <a:srgbClr val="FFFFFF"/>
                      </a:solidFill>
                    </a:tcPr>
                  </a:tc>
                  <a:tc>
                    <a:txBody>
                      <a:bodyPr/>
                      <a:lstStyle/>
                      <a:p>
                        <a:pPr defTabSz="914400">
                          <a:tabLst>
                            <a:tab pos="914400" algn="l"/>
                          </a:tabLst>
                          <a:defRPr sz="3000"/>
                        </a:pPr>
                        <a:endParaRPr/>
                      </a:p>
                    </a:txBody>
                    <a:tcPr marL="50800" marR="50800" marT="50800" marB="50800" anchor="ctr" horzOverflow="overflow">
                      <a:lnL w="12700">
                        <a:solidFill>
                          <a:srgbClr val="5E5E5E"/>
                        </a:solidFill>
                        <a:miter lim="400000"/>
                      </a:lnL>
                      <a:lnR w="12700">
                        <a:solidFill>
                          <a:srgbClr val="5E5E5E"/>
                        </a:solidFill>
                        <a:miter lim="400000"/>
                      </a:lnR>
                      <a:lnT w="12700">
                        <a:solidFill>
                          <a:srgbClr val="5E5E5E"/>
                        </a:solidFill>
                        <a:miter lim="400000"/>
                      </a:lnT>
                      <a:lnB w="12700">
                        <a:solidFill>
                          <a:srgbClr val="5E5E5E"/>
                        </a:solidFill>
                        <a:miter lim="400000"/>
                      </a:lnB>
                      <a:solidFill>
                        <a:srgbClr val="FFFFFF"/>
                      </a:solidFill>
                    </a:tcPr>
                  </a:tc>
                  <a:tc>
                    <a:txBody>
                      <a:bodyPr/>
                      <a:lstStyle/>
                      <a:p>
                        <a:pPr defTabSz="914400">
                          <a:tabLst>
                            <a:tab pos="914400" algn="l"/>
                          </a:tabLst>
                          <a:defRPr sz="3000"/>
                        </a:pPr>
                        <a:endParaRPr/>
                      </a:p>
                    </a:txBody>
                    <a:tcPr marL="50800" marR="50800" marT="50800" marB="50800" anchor="ctr" horzOverflow="overflow">
                      <a:lnL w="12700">
                        <a:solidFill>
                          <a:srgbClr val="5E5E5E"/>
                        </a:solidFill>
                        <a:miter lim="400000"/>
                      </a:lnL>
                      <a:lnR w="12700">
                        <a:solidFill>
                          <a:srgbClr val="5E5E5E"/>
                        </a:solidFill>
                        <a:miter lim="400000"/>
                      </a:lnR>
                      <a:lnT w="12700">
                        <a:solidFill>
                          <a:srgbClr val="5E5E5E"/>
                        </a:solidFill>
                        <a:miter lim="400000"/>
                      </a:lnT>
                      <a:lnB w="12700">
                        <a:solidFill>
                          <a:srgbClr val="5E5E5E"/>
                        </a:solidFill>
                        <a:miter lim="400000"/>
                      </a:lnB>
                      <a:solidFill>
                        <a:srgbClr val="FFFFFF"/>
                      </a:solidFill>
                    </a:tcPr>
                  </a:tc>
                  <a:tc>
                    <a:txBody>
                      <a:bodyPr/>
                      <a:lstStyle/>
                      <a:p>
                        <a:pPr defTabSz="914400">
                          <a:tabLst>
                            <a:tab pos="914400" algn="l"/>
                          </a:tabLst>
                          <a:defRPr sz="3000"/>
                        </a:pPr>
                        <a:endParaRPr/>
                      </a:p>
                    </a:txBody>
                    <a:tcPr marL="50800" marR="50800" marT="50800" marB="50800" anchor="ctr" horzOverflow="overflow">
                      <a:lnL w="12700">
                        <a:solidFill>
                          <a:srgbClr val="5E5E5E"/>
                        </a:solidFill>
                        <a:miter lim="400000"/>
                      </a:lnL>
                      <a:lnR w="12700">
                        <a:solidFill>
                          <a:srgbClr val="5E5E5E"/>
                        </a:solidFill>
                        <a:miter lim="400000"/>
                      </a:lnR>
                      <a:lnT w="12700">
                        <a:solidFill>
                          <a:srgbClr val="5E5E5E"/>
                        </a:solidFill>
                        <a:miter lim="400000"/>
                      </a:lnT>
                      <a:lnB w="12700">
                        <a:solidFill>
                          <a:srgbClr val="5E5E5E"/>
                        </a:solidFill>
                        <a:miter lim="400000"/>
                      </a:lnB>
                      <a:solidFill>
                        <a:srgbClr val="FFFFFF"/>
                      </a:solidFill>
                    </a:tcPr>
                  </a:tc>
                  <a:extLst>
                    <a:ext uri="{0D108BD9-81ED-4DB2-BD59-A6C34878D82A}">
                      <a16:rowId xmlns:a16="http://schemas.microsoft.com/office/drawing/2014/main" val="10000"/>
                    </a:ext>
                  </a:extLst>
                </a:tr>
                <a:tr h="889000">
                  <a:tc>
                    <a:txBody>
                      <a:bodyPr/>
                      <a:lstStyle/>
                      <a:p>
                        <a:pPr>
                          <a:lnSpc>
                            <a:spcPct val="130000"/>
                          </a:lnSpc>
                          <a:spcBef>
                            <a:spcPts val="1600"/>
                          </a:spcBef>
                          <a:defRPr sz="1800">
                            <a:solidFill>
                              <a:srgbClr val="000000"/>
                            </a:solidFill>
                          </a:defRPr>
                        </a:pPr>
                        <a:r>
                          <a:rPr sz="2800"/>
                          <a:t>circle</a:t>
                        </a:r>
                      </a:p>
                    </a:txBody>
                    <a:tcPr marL="50800" marR="50800" marT="50800" marB="50800" anchor="ctr" horzOverflow="overflow">
                      <a:lnL w="12700">
                        <a:solidFill>
                          <a:srgbClr val="5E5E5E"/>
                        </a:solidFill>
                        <a:miter lim="400000"/>
                      </a:lnL>
                      <a:lnR w="12700">
                        <a:solidFill>
                          <a:srgbClr val="5E5E5E"/>
                        </a:solidFill>
                        <a:miter lim="400000"/>
                      </a:lnR>
                      <a:lnT w="12700">
                        <a:solidFill>
                          <a:srgbClr val="5E5E5E"/>
                        </a:solidFill>
                        <a:miter lim="400000"/>
                      </a:lnT>
                      <a:lnB w="12700">
                        <a:solidFill>
                          <a:srgbClr val="5E5E5E"/>
                        </a:solidFill>
                        <a:miter lim="400000"/>
                      </a:lnB>
                      <a:solidFill>
                        <a:srgbClr val="FFFFFF"/>
                      </a:solidFill>
                    </a:tcPr>
                  </a:tc>
                  <a:tc>
                    <a:txBody>
                      <a:bodyPr/>
                      <a:lstStyle/>
                      <a:p>
                        <a:pPr lvl="1" indent="0">
                          <a:lnSpc>
                            <a:spcPct val="130000"/>
                          </a:lnSpc>
                          <a:spcBef>
                            <a:spcPts val="1600"/>
                          </a:spcBef>
                          <a:defRPr sz="2800">
                            <a:solidFill>
                              <a:srgbClr val="000000"/>
                            </a:solidFill>
                          </a:defRPr>
                        </a:pPr>
                        <a:r>
                          <a:t>ellipse</a:t>
                        </a:r>
                      </a:p>
                    </a:txBody>
                    <a:tcPr marL="50800" marR="50800" marT="50800" marB="50800" anchor="ctr" horzOverflow="overflow">
                      <a:lnL w="12700">
                        <a:solidFill>
                          <a:srgbClr val="5E5E5E"/>
                        </a:solidFill>
                        <a:miter lim="400000"/>
                      </a:lnL>
                      <a:lnR w="12700">
                        <a:solidFill>
                          <a:srgbClr val="5E5E5E"/>
                        </a:solidFill>
                        <a:miter lim="400000"/>
                      </a:lnR>
                      <a:lnT w="12700">
                        <a:solidFill>
                          <a:srgbClr val="5E5E5E"/>
                        </a:solidFill>
                        <a:miter lim="400000"/>
                      </a:lnT>
                      <a:lnB w="12700">
                        <a:solidFill>
                          <a:srgbClr val="5E5E5E"/>
                        </a:solidFill>
                        <a:miter lim="400000"/>
                      </a:lnB>
                      <a:solidFill>
                        <a:srgbClr val="FFFFFF"/>
                      </a:solidFill>
                    </a:tcPr>
                  </a:tc>
                  <a:tc>
                    <a:txBody>
                      <a:bodyPr/>
                      <a:lstStyle/>
                      <a:p>
                        <a:pPr lvl="1" indent="0">
                          <a:lnSpc>
                            <a:spcPct val="130000"/>
                          </a:lnSpc>
                          <a:spcBef>
                            <a:spcPts val="1600"/>
                          </a:spcBef>
                          <a:defRPr sz="2800">
                            <a:solidFill>
                              <a:srgbClr val="000000"/>
                            </a:solidFill>
                          </a:defRPr>
                        </a:pPr>
                        <a:r>
                          <a:t>parabola</a:t>
                        </a:r>
                      </a:p>
                    </a:txBody>
                    <a:tcPr marL="50800" marR="50800" marT="50800" marB="50800" anchor="ctr" horzOverflow="overflow">
                      <a:lnL w="12700">
                        <a:solidFill>
                          <a:srgbClr val="5E5E5E"/>
                        </a:solidFill>
                        <a:miter lim="400000"/>
                      </a:lnL>
                      <a:lnR w="12700">
                        <a:solidFill>
                          <a:srgbClr val="5E5E5E"/>
                        </a:solidFill>
                        <a:miter lim="400000"/>
                      </a:lnR>
                      <a:lnT w="12700">
                        <a:solidFill>
                          <a:srgbClr val="5E5E5E"/>
                        </a:solidFill>
                        <a:miter lim="400000"/>
                      </a:lnT>
                      <a:lnB w="12700">
                        <a:solidFill>
                          <a:srgbClr val="5E5E5E"/>
                        </a:solidFill>
                        <a:miter lim="400000"/>
                      </a:lnB>
                      <a:solidFill>
                        <a:srgbClr val="FFFFFF"/>
                      </a:solidFill>
                    </a:tcPr>
                  </a:tc>
                  <a:tc>
                    <a:txBody>
                      <a:bodyPr/>
                      <a:lstStyle/>
                      <a:p>
                        <a:pPr lvl="1" indent="0">
                          <a:lnSpc>
                            <a:spcPct val="130000"/>
                          </a:lnSpc>
                          <a:spcBef>
                            <a:spcPts val="1600"/>
                          </a:spcBef>
                          <a:defRPr sz="2800">
                            <a:solidFill>
                              <a:srgbClr val="000000"/>
                            </a:solidFill>
                          </a:defRPr>
                        </a:pPr>
                        <a:r>
                          <a:t>hyperbola</a:t>
                        </a:r>
                      </a:p>
                    </a:txBody>
                    <a:tcPr marL="50800" marR="50800" marT="50800" marB="50800" anchor="ctr" horzOverflow="overflow">
                      <a:lnL w="12700">
                        <a:solidFill>
                          <a:srgbClr val="5E5E5E"/>
                        </a:solidFill>
                        <a:miter lim="400000"/>
                      </a:lnL>
                      <a:lnR w="12700">
                        <a:solidFill>
                          <a:srgbClr val="5E5E5E"/>
                        </a:solidFill>
                        <a:miter lim="400000"/>
                      </a:lnR>
                      <a:lnT w="12700">
                        <a:solidFill>
                          <a:srgbClr val="5E5E5E"/>
                        </a:solidFill>
                        <a:miter lim="400000"/>
                      </a:lnT>
                      <a:lnB w="12700">
                        <a:solidFill>
                          <a:srgbClr val="5E5E5E"/>
                        </a:solidFill>
                        <a:miter lim="400000"/>
                      </a:lnB>
                      <a:solidFill>
                        <a:srgbClr val="FFFFFF"/>
                      </a:solidFill>
                    </a:tcPr>
                  </a:tc>
                  <a:extLst>
                    <a:ext uri="{0D108BD9-81ED-4DB2-BD59-A6C34878D82A}">
                      <a16:rowId xmlns:a16="http://schemas.microsoft.com/office/drawing/2014/main" val="10001"/>
                    </a:ext>
                  </a:extLst>
                </a:tr>
              </a:tbl>
            </a:graphicData>
          </a:graphic>
        </p:graphicFrame>
        <p:pic>
          <p:nvPicPr>
            <p:cNvPr id="172" name="影像" descr="影像"/>
            <p:cNvPicPr>
              <a:picLocks noChangeAspect="1"/>
            </p:cNvPicPr>
            <p:nvPr/>
          </p:nvPicPr>
          <p:blipFill>
            <a:blip r:embed="rId4">
              <a:extLst/>
            </a:blip>
            <a:srcRect l="476" t="18552" r="80262" b="34979"/>
            <a:stretch>
              <a:fillRect/>
            </a:stretch>
          </p:blipFill>
          <p:spPr>
            <a:xfrm>
              <a:off x="78613" y="508739"/>
              <a:ext cx="2032001" cy="2796256"/>
            </a:xfrm>
            <a:prstGeom prst="rect">
              <a:avLst/>
            </a:prstGeom>
            <a:ln w="12700" cap="flat">
              <a:noFill/>
              <a:miter lim="400000"/>
            </a:ln>
            <a:effectLst/>
          </p:spPr>
        </p:pic>
        <p:pic>
          <p:nvPicPr>
            <p:cNvPr id="173" name="影像" descr="影像"/>
            <p:cNvPicPr>
              <a:picLocks noChangeAspect="1"/>
            </p:cNvPicPr>
            <p:nvPr/>
          </p:nvPicPr>
          <p:blipFill>
            <a:blip r:embed="rId4">
              <a:extLst/>
            </a:blip>
            <a:srcRect l="25485" t="346" r="55253" b="53185"/>
            <a:stretch>
              <a:fillRect/>
            </a:stretch>
          </p:blipFill>
          <p:spPr>
            <a:xfrm>
              <a:off x="2241072" y="508739"/>
              <a:ext cx="2032001" cy="2796256"/>
            </a:xfrm>
            <a:prstGeom prst="rect">
              <a:avLst/>
            </a:prstGeom>
            <a:ln w="12700" cap="flat">
              <a:noFill/>
              <a:miter lim="400000"/>
            </a:ln>
            <a:effectLst/>
          </p:spPr>
        </p:pic>
        <p:pic>
          <p:nvPicPr>
            <p:cNvPr id="174" name="影像" descr="影像"/>
            <p:cNvPicPr>
              <a:picLocks noChangeAspect="1"/>
            </p:cNvPicPr>
            <p:nvPr/>
          </p:nvPicPr>
          <p:blipFill>
            <a:blip r:embed="rId4">
              <a:extLst/>
            </a:blip>
            <a:srcRect l="52613" t="10416" r="28124" b="35722"/>
            <a:stretch>
              <a:fillRect/>
            </a:stretch>
          </p:blipFill>
          <p:spPr>
            <a:xfrm>
              <a:off x="4403531" y="63842"/>
              <a:ext cx="2032001" cy="3241164"/>
            </a:xfrm>
            <a:prstGeom prst="rect">
              <a:avLst/>
            </a:prstGeom>
            <a:ln w="12700" cap="flat">
              <a:noFill/>
              <a:miter lim="400000"/>
            </a:ln>
            <a:effectLst/>
          </p:spPr>
        </p:pic>
        <p:pic>
          <p:nvPicPr>
            <p:cNvPr id="175" name="影像" descr="影像"/>
            <p:cNvPicPr>
              <a:picLocks noChangeAspect="1"/>
            </p:cNvPicPr>
            <p:nvPr/>
          </p:nvPicPr>
          <p:blipFill>
            <a:blip r:embed="rId4">
              <a:extLst/>
            </a:blip>
            <a:srcRect l="78894" t="36387" r="1843" b="17145"/>
            <a:stretch>
              <a:fillRect/>
            </a:stretch>
          </p:blipFill>
          <p:spPr>
            <a:xfrm>
              <a:off x="6565990" y="508739"/>
              <a:ext cx="2032001" cy="2796256"/>
            </a:xfrm>
            <a:prstGeom prst="rect">
              <a:avLst/>
            </a:prstGeom>
            <a:ln w="12700" cap="flat">
              <a:noFill/>
              <a:miter lim="400000"/>
            </a:ln>
            <a:effectLst/>
          </p:spPr>
        </p:pic>
      </p:grpSp>
      <p:pic>
        <p:nvPicPr>
          <p:cNvPr id="4" name="圖片 3"/>
          <p:cNvPicPr>
            <a:picLocks noChangeAspect="1"/>
          </p:cNvPicPr>
          <p:nvPr/>
        </p:nvPicPr>
        <p:blipFill>
          <a:blip r:embed="rId5"/>
          <a:stretch>
            <a:fillRect/>
          </a:stretch>
        </p:blipFill>
        <p:spPr>
          <a:xfrm>
            <a:off x="3314507" y="1965189"/>
            <a:ext cx="6496050" cy="390525"/>
          </a:xfrm>
          <a:prstGeom prst="rect">
            <a:avLst/>
          </a:prstGeom>
        </p:spPr>
      </p:pic>
      <p:pic>
        <p:nvPicPr>
          <p:cNvPr id="5" name="圖片 4"/>
          <p:cNvPicPr>
            <a:picLocks noChangeAspect="1"/>
          </p:cNvPicPr>
          <p:nvPr/>
        </p:nvPicPr>
        <p:blipFill>
          <a:blip r:embed="rId6"/>
          <a:stretch>
            <a:fillRect/>
          </a:stretch>
        </p:blipFill>
        <p:spPr>
          <a:xfrm>
            <a:off x="6789951" y="8095905"/>
            <a:ext cx="4991231" cy="1157058"/>
          </a:xfrm>
          <a:prstGeom prst="rect">
            <a:avLst/>
          </a:prstGeom>
        </p:spPr>
      </p:pic>
      <p:sp>
        <p:nvSpPr>
          <p:cNvPr id="2" name="投影片編號版面配置區 1">
            <a:extLst>
              <a:ext uri="{FF2B5EF4-FFF2-40B4-BE49-F238E27FC236}">
                <a16:creationId xmlns:a16="http://schemas.microsoft.com/office/drawing/2014/main" id="{8C129DC4-A71A-4A3A-B139-ED04C8904142}"/>
              </a:ext>
            </a:extLst>
          </p:cNvPr>
          <p:cNvSpPr>
            <a:spLocks noGrp="1"/>
          </p:cNvSpPr>
          <p:nvPr>
            <p:ph type="sldNum" sz="quarter" idx="2"/>
          </p:nvPr>
        </p:nvSpPr>
        <p:spPr/>
        <p:txBody>
          <a:bodyPr/>
          <a:lstStyle/>
          <a:p>
            <a:fld id="{86CB4B4D-7CA3-9044-876B-883B54F8677D}" type="slidenum">
              <a:rPr lang="en-US" altLang="zh-TW" smtClean="0"/>
              <a:t>10</a:t>
            </a:fld>
            <a:endParaRPr lang="zh-TW" altLang="en-US"/>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2.1.1 Geometric Primitives"/>
          <p:cNvSpPr txBox="1">
            <a:spLocks noGrp="1"/>
          </p:cNvSpPr>
          <p:nvPr>
            <p:ph type="title"/>
          </p:nvPr>
        </p:nvSpPr>
        <p:spPr>
          <a:prstGeom prst="rect">
            <a:avLst/>
          </a:prstGeom>
        </p:spPr>
        <p:txBody>
          <a:bodyPr/>
          <a:lstStyle/>
          <a:p>
            <a:pPr>
              <a:defRPr>
                <a:effectLst/>
              </a:defRPr>
            </a:pPr>
            <a:r>
              <a:t>2.1.1 Geometric Primitives</a:t>
            </a:r>
          </a:p>
        </p:txBody>
      </p:sp>
      <mc:AlternateContent xmlns:mc="http://schemas.openxmlformats.org/markup-compatibility/2006" xmlns:a14="http://schemas.microsoft.com/office/drawing/2010/main">
        <mc:Choice Requires="a14">
          <p:sp>
            <p:nvSpPr>
              <p:cNvPr id="182" name="3D Points (similar to 2D points)…"/>
              <p:cNvSpPr txBox="1">
                <a:spLocks noGrp="1"/>
              </p:cNvSpPr>
              <p:nvPr>
                <p:ph type="body" idx="1"/>
              </p:nvPr>
            </p:nvSpPr>
            <p:spPr>
              <a:prstGeom prst="rect">
                <a:avLst/>
              </a:prstGeom>
            </p:spPr>
            <p:txBody>
              <a:bodyPr/>
              <a:lstStyle/>
              <a:p>
                <a:pPr>
                  <a:defRPr b="1"/>
                </a:pPr>
                <a:r>
                  <a:rPr dirty="0"/>
                  <a:t>3D Points</a:t>
                </a:r>
                <a:r>
                  <a:rPr b="0" dirty="0"/>
                  <a:t> (similar to 2D points)</a:t>
                </a:r>
              </a:p>
              <a:p>
                <a:pPr lvl="1"/>
                <a:r>
                  <a:rPr dirty="0"/>
                  <a:t>inhomogeneous coordinates: </a:t>
                </a:r>
                <a14:m>
                  <m:oMath xmlns:m="http://schemas.openxmlformats.org/officeDocument/2006/math">
                    <m:r>
                      <a:rPr lang="en-US" altLang="zh-TW" b="1" i="1">
                        <a:latin typeface="Cambria Math" panose="02040503050406030204" pitchFamily="18" charset="0"/>
                        <a:ea typeface="Tahoma" pitchFamily="34" charset="0"/>
                        <a:cs typeface="Times New Roman" pitchFamily="18" charset="0"/>
                      </a:rPr>
                      <m:t>𝒙</m:t>
                    </m:r>
                    <m:r>
                      <a:rPr lang="en-US" altLang="zh-TW" i="1">
                        <a:latin typeface="Cambria Math" panose="02040503050406030204" pitchFamily="18" charset="0"/>
                        <a:ea typeface="Tahoma" pitchFamily="34" charset="0"/>
                        <a:cs typeface="Times New Roman" pitchFamily="18" charset="0"/>
                      </a:rPr>
                      <m:t>=</m:t>
                    </m:r>
                    <m:d>
                      <m:dPr>
                        <m:ctrlPr>
                          <a:rPr lang="en-US" altLang="zh-TW" i="1">
                            <a:latin typeface="Cambria Math" panose="02040503050406030204" pitchFamily="18" charset="0"/>
                            <a:ea typeface="Tahoma" pitchFamily="34" charset="0"/>
                            <a:cs typeface="Times New Roman" pitchFamily="18" charset="0"/>
                          </a:rPr>
                        </m:ctrlPr>
                      </m:dPr>
                      <m:e>
                        <m:r>
                          <a:rPr lang="en-US" altLang="zh-TW" i="1">
                            <a:latin typeface="Cambria Math" panose="02040503050406030204" pitchFamily="18" charset="0"/>
                            <a:ea typeface="Tahoma" pitchFamily="34" charset="0"/>
                            <a:cs typeface="Times New Roman" pitchFamily="18" charset="0"/>
                          </a:rPr>
                          <m:t>𝑥</m:t>
                        </m:r>
                        <m:r>
                          <a:rPr lang="en-US" altLang="zh-TW" i="1">
                            <a:latin typeface="Cambria Math" panose="02040503050406030204" pitchFamily="18" charset="0"/>
                            <a:ea typeface="Tahoma" pitchFamily="34" charset="0"/>
                            <a:cs typeface="Times New Roman" pitchFamily="18" charset="0"/>
                          </a:rPr>
                          <m:t>,</m:t>
                        </m:r>
                        <m:r>
                          <a:rPr lang="en-US" altLang="zh-TW" i="1">
                            <a:latin typeface="Cambria Math" panose="02040503050406030204" pitchFamily="18" charset="0"/>
                            <a:ea typeface="Tahoma" pitchFamily="34" charset="0"/>
                            <a:cs typeface="Times New Roman" pitchFamily="18" charset="0"/>
                          </a:rPr>
                          <m:t>𝑦</m:t>
                        </m:r>
                        <m:r>
                          <a:rPr lang="en-US" altLang="zh-TW" i="1">
                            <a:latin typeface="Cambria Math" panose="02040503050406030204" pitchFamily="18" charset="0"/>
                            <a:ea typeface="Tahoma" pitchFamily="34" charset="0"/>
                            <a:cs typeface="Times New Roman" pitchFamily="18" charset="0"/>
                          </a:rPr>
                          <m:t>,</m:t>
                        </m:r>
                        <m:r>
                          <a:rPr lang="en-US" altLang="zh-TW" i="1">
                            <a:latin typeface="Cambria Math" panose="02040503050406030204" pitchFamily="18" charset="0"/>
                            <a:ea typeface="Tahoma" pitchFamily="34" charset="0"/>
                            <a:cs typeface="Times New Roman" pitchFamily="18" charset="0"/>
                          </a:rPr>
                          <m:t>𝑧</m:t>
                        </m:r>
                      </m:e>
                    </m:d>
                    <m:r>
                      <a:rPr lang="en-US" altLang="zh-TW" i="1">
                        <a:latin typeface="Cambria Math" panose="02040503050406030204" pitchFamily="18" charset="0"/>
                        <a:ea typeface="Tahoma" pitchFamily="34" charset="0"/>
                        <a:cs typeface="Times New Roman" pitchFamily="18" charset="0"/>
                      </a:rPr>
                      <m:t>∈</m:t>
                    </m:r>
                    <m:sSup>
                      <m:sSupPr>
                        <m:ctrlPr>
                          <a:rPr lang="en-US" altLang="zh-TW" i="1">
                            <a:latin typeface="Cambria Math" panose="02040503050406030204" pitchFamily="18" charset="0"/>
                            <a:ea typeface="Cambria Math" panose="02040503050406030204" pitchFamily="18" charset="0"/>
                            <a:cs typeface="Times New Roman" pitchFamily="18" charset="0"/>
                          </a:rPr>
                        </m:ctrlPr>
                      </m:sSupPr>
                      <m:e>
                        <m:r>
                          <a:rPr lang="en-US" altLang="zh-TW" i="1">
                            <a:latin typeface="Cambria Math" panose="02040503050406030204" pitchFamily="18" charset="0"/>
                            <a:ea typeface="Cambria Math" panose="02040503050406030204" pitchFamily="18" charset="0"/>
                            <a:cs typeface="Times New Roman" pitchFamily="18" charset="0"/>
                          </a:rPr>
                          <m:t>ℛ</m:t>
                        </m:r>
                      </m:e>
                      <m:sup>
                        <m:r>
                          <a:rPr lang="en-US" altLang="zh-TW" i="1">
                            <a:latin typeface="Cambria Math" panose="02040503050406030204" pitchFamily="18" charset="0"/>
                            <a:ea typeface="Cambria Math" panose="02040503050406030204" pitchFamily="18" charset="0"/>
                            <a:cs typeface="Times New Roman" pitchFamily="18" charset="0"/>
                          </a:rPr>
                          <m:t>3</m:t>
                        </m:r>
                      </m:sup>
                    </m:sSup>
                  </m:oMath>
                </a14:m>
                <a:endParaRPr dirty="0"/>
              </a:p>
              <a:p>
                <a:pPr lvl="1"/>
                <a:r>
                  <a:rPr dirty="0"/>
                  <a:t>homogeneous coordinates: </a:t>
                </a:r>
                <a14:m>
                  <m:oMath xmlns:m="http://schemas.openxmlformats.org/officeDocument/2006/math">
                    <m:acc>
                      <m:accPr>
                        <m:chr m:val="̃"/>
                        <m:ctrlPr>
                          <a:rPr lang="en-US" altLang="zh-TW" i="1">
                            <a:latin typeface="Cambria Math" panose="02040503050406030204" pitchFamily="18" charset="0"/>
                            <a:ea typeface="Tahoma" pitchFamily="34" charset="0"/>
                            <a:cs typeface="Times New Roman" pitchFamily="18" charset="0"/>
                          </a:rPr>
                        </m:ctrlPr>
                      </m:accPr>
                      <m:e>
                        <m:r>
                          <a:rPr lang="en-US" altLang="zh-TW" b="1" i="1">
                            <a:latin typeface="Cambria Math" panose="02040503050406030204" pitchFamily="18" charset="0"/>
                            <a:ea typeface="Tahoma" pitchFamily="34" charset="0"/>
                            <a:cs typeface="Times New Roman" pitchFamily="18" charset="0"/>
                          </a:rPr>
                          <m:t>𝒙</m:t>
                        </m:r>
                      </m:e>
                    </m:acc>
                    <m:r>
                      <a:rPr lang="en-US" altLang="zh-TW" i="1">
                        <a:latin typeface="Cambria Math" panose="02040503050406030204" pitchFamily="18" charset="0"/>
                        <a:ea typeface="Tahoma" pitchFamily="34" charset="0"/>
                        <a:cs typeface="Times New Roman" pitchFamily="18" charset="0"/>
                      </a:rPr>
                      <m:t>=</m:t>
                    </m:r>
                    <m:d>
                      <m:dPr>
                        <m:ctrlPr>
                          <a:rPr lang="en-US" altLang="zh-TW" i="1">
                            <a:latin typeface="Cambria Math" panose="02040503050406030204" pitchFamily="18" charset="0"/>
                            <a:ea typeface="Tahoma" pitchFamily="34" charset="0"/>
                            <a:cs typeface="Times New Roman" pitchFamily="18" charset="0"/>
                          </a:rPr>
                        </m:ctrlPr>
                      </m:dPr>
                      <m:e>
                        <m:acc>
                          <m:accPr>
                            <m:chr m:val="̃"/>
                            <m:ctrlPr>
                              <a:rPr lang="en-US" altLang="zh-TW" i="1">
                                <a:latin typeface="Cambria Math" panose="02040503050406030204" pitchFamily="18" charset="0"/>
                                <a:ea typeface="Tahoma" pitchFamily="34" charset="0"/>
                                <a:cs typeface="Times New Roman" pitchFamily="18" charset="0"/>
                              </a:rPr>
                            </m:ctrlPr>
                          </m:accPr>
                          <m:e>
                            <m:r>
                              <a:rPr lang="en-US" altLang="zh-TW" i="1">
                                <a:latin typeface="Cambria Math" panose="02040503050406030204" pitchFamily="18" charset="0"/>
                                <a:ea typeface="Tahoma" pitchFamily="34" charset="0"/>
                                <a:cs typeface="Times New Roman" pitchFamily="18" charset="0"/>
                              </a:rPr>
                              <m:t>𝑥</m:t>
                            </m:r>
                          </m:e>
                        </m:acc>
                        <m:r>
                          <a:rPr lang="en-US" altLang="zh-TW" i="1">
                            <a:latin typeface="Cambria Math" panose="02040503050406030204" pitchFamily="18" charset="0"/>
                            <a:ea typeface="Tahoma" pitchFamily="34" charset="0"/>
                            <a:cs typeface="Times New Roman" pitchFamily="18" charset="0"/>
                          </a:rPr>
                          <m:t>,</m:t>
                        </m:r>
                        <m:acc>
                          <m:accPr>
                            <m:chr m:val="̃"/>
                            <m:ctrlPr>
                              <a:rPr lang="en-US" altLang="zh-TW" i="1">
                                <a:latin typeface="Cambria Math" panose="02040503050406030204" pitchFamily="18" charset="0"/>
                                <a:ea typeface="Tahoma" pitchFamily="34" charset="0"/>
                                <a:cs typeface="Times New Roman" pitchFamily="18" charset="0"/>
                              </a:rPr>
                            </m:ctrlPr>
                          </m:accPr>
                          <m:e>
                            <m:r>
                              <a:rPr lang="en-US" altLang="zh-TW" i="1">
                                <a:latin typeface="Cambria Math" panose="02040503050406030204" pitchFamily="18" charset="0"/>
                                <a:ea typeface="Tahoma" pitchFamily="34" charset="0"/>
                                <a:cs typeface="Times New Roman" pitchFamily="18" charset="0"/>
                              </a:rPr>
                              <m:t>𝑦</m:t>
                            </m:r>
                          </m:e>
                        </m:acc>
                        <m:r>
                          <a:rPr lang="en-US" altLang="zh-TW" i="1">
                            <a:latin typeface="Cambria Math" panose="02040503050406030204" pitchFamily="18" charset="0"/>
                            <a:ea typeface="Tahoma" pitchFamily="34" charset="0"/>
                            <a:cs typeface="Times New Roman" pitchFamily="18" charset="0"/>
                          </a:rPr>
                          <m:t>,</m:t>
                        </m:r>
                        <m:acc>
                          <m:accPr>
                            <m:chr m:val="̃"/>
                            <m:ctrlPr>
                              <a:rPr lang="en-US" altLang="zh-TW" i="1">
                                <a:latin typeface="Cambria Math" panose="02040503050406030204" pitchFamily="18" charset="0"/>
                                <a:ea typeface="Tahoma" pitchFamily="34" charset="0"/>
                                <a:cs typeface="Times New Roman" pitchFamily="18" charset="0"/>
                              </a:rPr>
                            </m:ctrlPr>
                          </m:accPr>
                          <m:e>
                            <m:r>
                              <a:rPr lang="en-US" altLang="zh-TW" i="1">
                                <a:latin typeface="Cambria Math" panose="02040503050406030204" pitchFamily="18" charset="0"/>
                                <a:ea typeface="Tahoma" pitchFamily="34" charset="0"/>
                                <a:cs typeface="Times New Roman" pitchFamily="18" charset="0"/>
                              </a:rPr>
                              <m:t>𝑧</m:t>
                            </m:r>
                          </m:e>
                        </m:acc>
                        <m:r>
                          <a:rPr lang="en-US" altLang="zh-TW" i="1">
                            <a:latin typeface="Cambria Math" panose="02040503050406030204" pitchFamily="18" charset="0"/>
                            <a:ea typeface="Tahoma" pitchFamily="34" charset="0"/>
                            <a:cs typeface="Times New Roman" pitchFamily="18" charset="0"/>
                          </a:rPr>
                          <m:t>,</m:t>
                        </m:r>
                        <m:acc>
                          <m:accPr>
                            <m:chr m:val="̃"/>
                            <m:ctrlPr>
                              <a:rPr lang="en-US" altLang="zh-TW" i="1">
                                <a:latin typeface="Cambria Math" panose="02040503050406030204" pitchFamily="18" charset="0"/>
                                <a:ea typeface="Tahoma" pitchFamily="34" charset="0"/>
                                <a:cs typeface="Times New Roman" pitchFamily="18" charset="0"/>
                              </a:rPr>
                            </m:ctrlPr>
                          </m:accPr>
                          <m:e>
                            <m:r>
                              <a:rPr lang="en-US" altLang="zh-TW" i="1">
                                <a:latin typeface="Cambria Math" panose="02040503050406030204" pitchFamily="18" charset="0"/>
                                <a:ea typeface="Tahoma" pitchFamily="34" charset="0"/>
                                <a:cs typeface="Times New Roman" pitchFamily="18" charset="0"/>
                              </a:rPr>
                              <m:t>𝑤</m:t>
                            </m:r>
                          </m:e>
                        </m:acc>
                      </m:e>
                    </m:d>
                    <m:r>
                      <a:rPr lang="en-US" altLang="zh-TW" i="1">
                        <a:latin typeface="Cambria Math" panose="02040503050406030204" pitchFamily="18" charset="0"/>
                        <a:ea typeface="Tahoma" pitchFamily="34" charset="0"/>
                        <a:cs typeface="Times New Roman" pitchFamily="18" charset="0"/>
                      </a:rPr>
                      <m:t>∈</m:t>
                    </m:r>
                    <m:sSup>
                      <m:sSupPr>
                        <m:ctrlPr>
                          <a:rPr lang="en-US" altLang="zh-TW" i="1">
                            <a:latin typeface="Cambria Math" panose="02040503050406030204" pitchFamily="18" charset="0"/>
                            <a:ea typeface="Tahoma" pitchFamily="34" charset="0"/>
                            <a:cs typeface="Times New Roman" pitchFamily="18" charset="0"/>
                          </a:rPr>
                        </m:ctrlPr>
                      </m:sSupPr>
                      <m:e>
                        <m:r>
                          <a:rPr lang="zh-TW" altLang="en-US" i="1">
                            <a:latin typeface="Cambria Math" panose="02040503050406030204" pitchFamily="18" charset="0"/>
                            <a:ea typeface="Tahoma" pitchFamily="34" charset="0"/>
                            <a:cs typeface="Times New Roman" pitchFamily="18" charset="0"/>
                          </a:rPr>
                          <m:t>𝒫</m:t>
                        </m:r>
                      </m:e>
                      <m:sup>
                        <m:r>
                          <a:rPr lang="en-US" altLang="zh-TW" i="1">
                            <a:latin typeface="Cambria Math" panose="02040503050406030204" pitchFamily="18" charset="0"/>
                            <a:ea typeface="Tahoma" pitchFamily="34" charset="0"/>
                            <a:cs typeface="Times New Roman" pitchFamily="18" charset="0"/>
                          </a:rPr>
                          <m:t>3</m:t>
                        </m:r>
                      </m:sup>
                    </m:sSup>
                  </m:oMath>
                </a14:m>
                <a:endParaRPr dirty="0"/>
              </a:p>
              <a:p>
                <a:pPr lvl="1"/>
                <a:r>
                  <a:rPr dirty="0"/>
                  <a:t>augmented vector: </a:t>
                </a:r>
                <a14:m>
                  <m:oMath xmlns:m="http://schemas.openxmlformats.org/officeDocument/2006/math">
                    <m:bar>
                      <m:barPr>
                        <m:pos m:val="top"/>
                        <m:ctrlPr>
                          <a:rPr lang="en-US" altLang="zh-TW" i="1">
                            <a:latin typeface="Cambria Math" panose="02040503050406030204" pitchFamily="18" charset="0"/>
                            <a:ea typeface="Tahoma" pitchFamily="34" charset="0"/>
                            <a:cs typeface="Times New Roman" pitchFamily="18" charset="0"/>
                          </a:rPr>
                        </m:ctrlPr>
                      </m:barPr>
                      <m:e>
                        <m:r>
                          <a:rPr lang="en-US" altLang="zh-TW" b="1" i="1">
                            <a:latin typeface="Cambria Math" panose="02040503050406030204" pitchFamily="18" charset="0"/>
                            <a:ea typeface="Tahoma" pitchFamily="34" charset="0"/>
                            <a:cs typeface="Times New Roman" pitchFamily="18" charset="0"/>
                          </a:rPr>
                          <m:t>𝒙</m:t>
                        </m:r>
                      </m:e>
                    </m:bar>
                    <m:r>
                      <a:rPr lang="en-US" altLang="zh-TW" i="1">
                        <a:latin typeface="Cambria Math" panose="02040503050406030204" pitchFamily="18" charset="0"/>
                        <a:ea typeface="Tahoma" pitchFamily="34" charset="0"/>
                        <a:cs typeface="Times New Roman" pitchFamily="18" charset="0"/>
                      </a:rPr>
                      <m:t>=</m:t>
                    </m:r>
                    <m:d>
                      <m:dPr>
                        <m:ctrlPr>
                          <a:rPr lang="en-US" altLang="zh-TW" i="1">
                            <a:latin typeface="Cambria Math" panose="02040503050406030204" pitchFamily="18" charset="0"/>
                            <a:ea typeface="Tahoma" pitchFamily="34" charset="0"/>
                            <a:cs typeface="Times New Roman" pitchFamily="18" charset="0"/>
                          </a:rPr>
                        </m:ctrlPr>
                      </m:dPr>
                      <m:e>
                        <m:r>
                          <a:rPr lang="en-US" altLang="zh-TW" i="1">
                            <a:latin typeface="Cambria Math" panose="02040503050406030204" pitchFamily="18" charset="0"/>
                            <a:ea typeface="Tahoma" pitchFamily="34" charset="0"/>
                            <a:cs typeface="Times New Roman" pitchFamily="18" charset="0"/>
                          </a:rPr>
                          <m:t>𝑥</m:t>
                        </m:r>
                        <m:r>
                          <a:rPr lang="en-US" altLang="zh-TW" i="1">
                            <a:latin typeface="Cambria Math" panose="02040503050406030204" pitchFamily="18" charset="0"/>
                            <a:ea typeface="Tahoma" pitchFamily="34" charset="0"/>
                            <a:cs typeface="Times New Roman" pitchFamily="18" charset="0"/>
                          </a:rPr>
                          <m:t>,</m:t>
                        </m:r>
                        <m:r>
                          <a:rPr lang="en-US" altLang="zh-TW" i="1">
                            <a:latin typeface="Cambria Math" panose="02040503050406030204" pitchFamily="18" charset="0"/>
                            <a:ea typeface="Tahoma" pitchFamily="34" charset="0"/>
                            <a:cs typeface="Times New Roman" pitchFamily="18" charset="0"/>
                          </a:rPr>
                          <m:t>𝑦</m:t>
                        </m:r>
                        <m:r>
                          <a:rPr lang="en-US" altLang="zh-TW" i="1">
                            <a:latin typeface="Cambria Math" panose="02040503050406030204" pitchFamily="18" charset="0"/>
                            <a:ea typeface="Tahoma" pitchFamily="34" charset="0"/>
                            <a:cs typeface="Times New Roman" pitchFamily="18" charset="0"/>
                          </a:rPr>
                          <m:t>,</m:t>
                        </m:r>
                        <m:r>
                          <a:rPr lang="en-US" altLang="zh-TW" i="1">
                            <a:latin typeface="Cambria Math" panose="02040503050406030204" pitchFamily="18" charset="0"/>
                            <a:ea typeface="Tahoma" pitchFamily="34" charset="0"/>
                            <a:cs typeface="Times New Roman" pitchFamily="18" charset="0"/>
                          </a:rPr>
                          <m:t>𝑧</m:t>
                        </m:r>
                        <m:r>
                          <a:rPr lang="en-US" altLang="zh-TW" i="1">
                            <a:latin typeface="Cambria Math" panose="02040503050406030204" pitchFamily="18" charset="0"/>
                            <a:ea typeface="Tahoma" pitchFamily="34" charset="0"/>
                            <a:cs typeface="Times New Roman" pitchFamily="18" charset="0"/>
                          </a:rPr>
                          <m:t>,</m:t>
                        </m:r>
                        <m:r>
                          <a:rPr lang="en-US" altLang="zh-TW" i="1">
                            <a:latin typeface="Cambria Math" panose="02040503050406030204" pitchFamily="18" charset="0"/>
                            <a:ea typeface="Tahoma" pitchFamily="34" charset="0"/>
                            <a:cs typeface="Times New Roman" pitchFamily="18" charset="0"/>
                          </a:rPr>
                          <m:t>1</m:t>
                        </m:r>
                      </m:e>
                    </m:d>
                  </m:oMath>
                </a14:m>
                <a:endParaRPr dirty="0"/>
              </a:p>
            </p:txBody>
          </p:sp>
        </mc:Choice>
        <mc:Fallback xmlns="">
          <p:sp>
            <p:nvSpPr>
              <p:cNvPr id="182" name="3D Points (similar to 2D points)…"/>
              <p:cNvSpPr txBox="1">
                <a:spLocks noGrp="1" noRot="1" noChangeAspect="1" noMove="1" noResize="1" noEditPoints="1" noAdjustHandles="1" noChangeArrowheads="1" noChangeShapeType="1" noTextEdit="1"/>
              </p:cNvSpPr>
              <p:nvPr>
                <p:ph type="body" idx="1"/>
              </p:nvPr>
            </p:nvSpPr>
            <p:spPr>
              <a:xfrm>
                <a:off x="526719" y="1792758"/>
                <a:ext cx="11951362" cy="7610231"/>
              </a:xfrm>
              <a:prstGeom prst="rect">
                <a:avLst/>
              </a:prstGeom>
              <a:blipFill>
                <a:blip r:embed="rId2"/>
                <a:stretch>
                  <a:fillRect l="-918"/>
                </a:stretch>
              </a:blipFill>
            </p:spPr>
            <p:txBody>
              <a:bodyPr/>
              <a:lstStyle/>
              <a:p>
                <a:r>
                  <a:rPr lang="zh-TW" altLang="en-US">
                    <a:noFill/>
                  </a:rPr>
                  <a:t> </a:t>
                </a:r>
              </a:p>
            </p:txBody>
          </p:sp>
        </mc:Fallback>
      </mc:AlternateContent>
      <p:pic>
        <p:nvPicPr>
          <p:cNvPr id="184" name="Picture 2" descr="Picture 2"/>
          <p:cNvPicPr>
            <a:picLocks noChangeAspect="1"/>
          </p:cNvPicPr>
          <p:nvPr/>
        </p:nvPicPr>
        <p:blipFill>
          <a:blip r:embed="rId3">
            <a:extLst/>
          </a:blip>
          <a:stretch>
            <a:fillRect/>
          </a:stretch>
        </p:blipFill>
        <p:spPr>
          <a:xfrm>
            <a:off x="8383612" y="6120016"/>
            <a:ext cx="3882459" cy="3224600"/>
          </a:xfrm>
          <a:prstGeom prst="rect">
            <a:avLst/>
          </a:prstGeom>
          <a:ln w="12700">
            <a:miter lim="400000"/>
          </a:ln>
        </p:spPr>
      </p:pic>
      <p:sp>
        <p:nvSpPr>
          <p:cNvPr id="2" name="投影片編號版面配置區 1">
            <a:extLst>
              <a:ext uri="{FF2B5EF4-FFF2-40B4-BE49-F238E27FC236}">
                <a16:creationId xmlns:a16="http://schemas.microsoft.com/office/drawing/2014/main" id="{A8F8ADC9-2C94-4E97-9ECA-223097EB6B7F}"/>
              </a:ext>
            </a:extLst>
          </p:cNvPr>
          <p:cNvSpPr>
            <a:spLocks noGrp="1"/>
          </p:cNvSpPr>
          <p:nvPr>
            <p:ph type="sldNum" sz="quarter" idx="2"/>
          </p:nvPr>
        </p:nvSpPr>
        <p:spPr/>
        <p:txBody>
          <a:bodyPr/>
          <a:lstStyle/>
          <a:p>
            <a:fld id="{86CB4B4D-7CA3-9044-876B-883B54F8677D}" type="slidenum">
              <a:rPr lang="en-US" altLang="zh-TW" smtClean="0"/>
              <a:t>11</a:t>
            </a:fld>
            <a:endParaRPr lang="zh-TW" altLang="en-US"/>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2.1.1 Geometric Primitives"/>
          <p:cNvSpPr txBox="1">
            <a:spLocks noGrp="1"/>
          </p:cNvSpPr>
          <p:nvPr>
            <p:ph type="title"/>
          </p:nvPr>
        </p:nvSpPr>
        <p:spPr>
          <a:prstGeom prst="rect">
            <a:avLst/>
          </a:prstGeom>
        </p:spPr>
        <p:txBody>
          <a:bodyPr/>
          <a:lstStyle/>
          <a:p>
            <a:pPr>
              <a:defRPr>
                <a:effectLst/>
              </a:defRPr>
            </a:pPr>
            <a:r>
              <a:t>2.1.1 Geometric Primitives</a:t>
            </a:r>
          </a:p>
        </p:txBody>
      </p:sp>
      <mc:AlternateContent xmlns:mc="http://schemas.openxmlformats.org/markup-compatibility/2006" xmlns:a14="http://schemas.microsoft.com/office/drawing/2010/main">
        <mc:Choice Requires="a14">
          <p:sp>
            <p:nvSpPr>
              <p:cNvPr id="190" name="3D Planes…"/>
              <p:cNvSpPr txBox="1">
                <a:spLocks noGrp="1"/>
              </p:cNvSpPr>
              <p:nvPr>
                <p:ph type="body" idx="1"/>
              </p:nvPr>
            </p:nvSpPr>
            <p:spPr>
              <a:prstGeom prst="rect">
                <a:avLst/>
              </a:prstGeom>
            </p:spPr>
            <p:txBody>
              <a:bodyPr/>
              <a:lstStyle/>
              <a:p>
                <a:pPr>
                  <a:defRPr b="1"/>
                </a:pPr>
                <a:r>
                  <a:rPr dirty="0"/>
                  <a:t>3D Planes</a:t>
                </a:r>
              </a:p>
              <a:p>
                <a:pPr lvl="1"/>
                <a:r>
                  <a:rPr dirty="0"/>
                  <a:t>3D planes can be represented as homogeneous coordinates</a:t>
                </a:r>
                <a:r>
                  <a:rPr lang="en-US" dirty="0"/>
                  <a:t> </a:t>
                </a:r>
                <a14:m>
                  <m:oMath xmlns:m="http://schemas.openxmlformats.org/officeDocument/2006/math">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i="1">
                            <a:latin typeface="Cambria Math" panose="02040503050406030204" pitchFamily="18" charset="0"/>
                            <a:ea typeface="Cambria Math" panose="02040503050406030204" pitchFamily="18" charset="0"/>
                            <a:cs typeface="Times New Roman" pitchFamily="18" charset="0"/>
                          </a:rPr>
                          <m:t>𝑚</m:t>
                        </m:r>
                      </m:e>
                    </m:acc>
                    <m:r>
                      <a:rPr lang="en-US" altLang="zh-TW" i="1">
                        <a:latin typeface="Cambria Math" panose="02040503050406030204" pitchFamily="18" charset="0"/>
                        <a:ea typeface="Cambria Math" panose="02040503050406030204" pitchFamily="18" charset="0"/>
                        <a:cs typeface="Times New Roman" pitchFamily="18" charset="0"/>
                      </a:rPr>
                      <m:t>=(</m:t>
                    </m:r>
                    <m:r>
                      <a:rPr lang="en-US" altLang="zh-TW" i="1">
                        <a:latin typeface="Cambria Math" panose="02040503050406030204" pitchFamily="18" charset="0"/>
                        <a:ea typeface="Cambria Math" panose="02040503050406030204" pitchFamily="18" charset="0"/>
                        <a:cs typeface="Times New Roman" pitchFamily="18" charset="0"/>
                      </a:rPr>
                      <m:t>𝑎</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i="1">
                        <a:latin typeface="Cambria Math" panose="02040503050406030204" pitchFamily="18" charset="0"/>
                        <a:ea typeface="Cambria Math" panose="02040503050406030204" pitchFamily="18" charset="0"/>
                        <a:cs typeface="Times New Roman" pitchFamily="18" charset="0"/>
                      </a:rPr>
                      <m:t>𝑏</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i="1">
                        <a:latin typeface="Cambria Math" panose="02040503050406030204" pitchFamily="18" charset="0"/>
                        <a:ea typeface="Cambria Math" panose="02040503050406030204" pitchFamily="18" charset="0"/>
                        <a:cs typeface="Times New Roman" pitchFamily="18" charset="0"/>
                      </a:rPr>
                      <m:t>𝑐</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i="1">
                        <a:latin typeface="Cambria Math" panose="02040503050406030204" pitchFamily="18" charset="0"/>
                        <a:ea typeface="Cambria Math" panose="02040503050406030204" pitchFamily="18" charset="0"/>
                        <a:cs typeface="Times New Roman" pitchFamily="18" charset="0"/>
                      </a:rPr>
                      <m:t>𝑑</m:t>
                    </m:r>
                    <m:r>
                      <a:rPr lang="en-US" altLang="zh-TW" i="1">
                        <a:latin typeface="Cambria Math" panose="02040503050406030204" pitchFamily="18" charset="0"/>
                        <a:ea typeface="Cambria Math" panose="02040503050406030204" pitchFamily="18" charset="0"/>
                        <a:cs typeface="Times New Roman" pitchFamily="18" charset="0"/>
                      </a:rPr>
                      <m:t>)</m:t>
                    </m:r>
                  </m:oMath>
                </a14:m>
                <a:r>
                  <a:rPr dirty="0"/>
                  <a:t>.</a:t>
                </a:r>
              </a:p>
              <a:p>
                <a:pPr lvl="2"/>
                <a:r>
                  <a:rPr dirty="0"/>
                  <a:t>The corresponding plane equation:</a:t>
                </a:r>
                <a:r>
                  <a:rPr lang="en-US" dirty="0"/>
                  <a:t> </a:t>
                </a:r>
                <a14:m>
                  <m:oMath xmlns:m="http://schemas.openxmlformats.org/officeDocument/2006/math">
                    <m:bar>
                      <m:barPr>
                        <m:pos m:val="top"/>
                        <m:ctrlPr>
                          <a:rPr lang="en-US" altLang="zh-TW" i="1">
                            <a:latin typeface="Cambria Math" panose="02040503050406030204" pitchFamily="18" charset="0"/>
                            <a:ea typeface="Tahoma" pitchFamily="34" charset="0"/>
                            <a:cs typeface="Times New Roman" pitchFamily="18" charset="0"/>
                          </a:rPr>
                        </m:ctrlPr>
                      </m:barPr>
                      <m:e>
                        <m:r>
                          <a:rPr lang="en-US" altLang="zh-TW" b="1" i="1">
                            <a:latin typeface="Cambria Math" panose="02040503050406030204" pitchFamily="18" charset="0"/>
                            <a:ea typeface="Tahoma" pitchFamily="34" charset="0"/>
                            <a:cs typeface="Times New Roman" pitchFamily="18" charset="0"/>
                          </a:rPr>
                          <m:t>𝒙</m:t>
                        </m:r>
                      </m:e>
                    </m:bar>
                    <m:r>
                      <a:rPr lang="en-US" altLang="zh-TW" i="1">
                        <a:latin typeface="Cambria Math" panose="02040503050406030204" pitchFamily="18" charset="0"/>
                        <a:ea typeface="Cambria Math" panose="02040503050406030204" pitchFamily="18" charset="0"/>
                        <a:cs typeface="Times New Roman" pitchFamily="18" charset="0"/>
                      </a:rPr>
                      <m:t>∙</m:t>
                    </m:r>
                    <m:acc>
                      <m:accPr>
                        <m:chr m:val="̃"/>
                        <m:ctrlPr>
                          <a:rPr lang="en-US" altLang="zh-TW" i="1">
                            <a:latin typeface="Cambria Math" panose="02040503050406030204" pitchFamily="18" charset="0"/>
                            <a:ea typeface="Cambria Math" panose="02040503050406030204" pitchFamily="18" charset="0"/>
                            <a:cs typeface="Times New Roman" pitchFamily="18" charset="0"/>
                          </a:rPr>
                        </m:ctrlPr>
                      </m:accPr>
                      <m:e>
                        <m:r>
                          <a:rPr lang="en-US" altLang="zh-TW" b="1" i="1">
                            <a:latin typeface="Cambria Math" panose="02040503050406030204" pitchFamily="18" charset="0"/>
                            <a:ea typeface="Cambria Math" panose="02040503050406030204" pitchFamily="18" charset="0"/>
                            <a:cs typeface="Times New Roman" pitchFamily="18" charset="0"/>
                          </a:rPr>
                          <m:t>𝒎</m:t>
                        </m:r>
                      </m:e>
                    </m:acc>
                    <m:r>
                      <a:rPr lang="en-US" altLang="zh-TW" i="1">
                        <a:latin typeface="Cambria Math" panose="02040503050406030204" pitchFamily="18" charset="0"/>
                        <a:ea typeface="Tahoma" pitchFamily="34" charset="0"/>
                        <a:cs typeface="Times New Roman" pitchFamily="18" charset="0"/>
                      </a:rPr>
                      <m:t>=</m:t>
                    </m:r>
                    <m:r>
                      <a:rPr lang="en-US" altLang="zh-TW" i="1">
                        <a:latin typeface="Cambria Math" panose="02040503050406030204" pitchFamily="18" charset="0"/>
                        <a:ea typeface="Tahoma" pitchFamily="34" charset="0"/>
                        <a:cs typeface="Times New Roman" pitchFamily="18" charset="0"/>
                      </a:rPr>
                      <m:t>𝑎𝑥</m:t>
                    </m:r>
                    <m:r>
                      <a:rPr lang="en-US" altLang="zh-TW" i="1">
                        <a:latin typeface="Cambria Math" panose="02040503050406030204" pitchFamily="18" charset="0"/>
                        <a:ea typeface="Tahoma" pitchFamily="34" charset="0"/>
                        <a:cs typeface="Times New Roman" pitchFamily="18" charset="0"/>
                      </a:rPr>
                      <m:t>+</m:t>
                    </m:r>
                    <m:r>
                      <a:rPr lang="en-US" altLang="zh-TW" i="1">
                        <a:latin typeface="Cambria Math" panose="02040503050406030204" pitchFamily="18" charset="0"/>
                        <a:ea typeface="Tahoma" pitchFamily="34" charset="0"/>
                        <a:cs typeface="Times New Roman" pitchFamily="18" charset="0"/>
                      </a:rPr>
                      <m:t>𝑏𝑦</m:t>
                    </m:r>
                    <m:r>
                      <a:rPr lang="en-US" altLang="zh-TW" i="1">
                        <a:latin typeface="Cambria Math" panose="02040503050406030204" pitchFamily="18" charset="0"/>
                        <a:ea typeface="Tahoma" pitchFamily="34" charset="0"/>
                        <a:cs typeface="Times New Roman" pitchFamily="18" charset="0"/>
                      </a:rPr>
                      <m:t>+</m:t>
                    </m:r>
                    <m:r>
                      <a:rPr lang="en-US" altLang="zh-TW" i="1">
                        <a:latin typeface="Cambria Math" panose="02040503050406030204" pitchFamily="18" charset="0"/>
                        <a:ea typeface="Tahoma" pitchFamily="34" charset="0"/>
                        <a:cs typeface="Times New Roman" pitchFamily="18" charset="0"/>
                      </a:rPr>
                      <m:t>𝑐𝑧</m:t>
                    </m:r>
                    <m:r>
                      <a:rPr lang="en-US" altLang="zh-TW" i="1">
                        <a:latin typeface="Cambria Math" panose="02040503050406030204" pitchFamily="18" charset="0"/>
                        <a:ea typeface="Tahoma" pitchFamily="34" charset="0"/>
                        <a:cs typeface="Times New Roman" pitchFamily="18" charset="0"/>
                      </a:rPr>
                      <m:t>+</m:t>
                    </m:r>
                    <m:r>
                      <a:rPr lang="en-US" altLang="zh-TW" i="1">
                        <a:latin typeface="Cambria Math" panose="02040503050406030204" pitchFamily="18" charset="0"/>
                        <a:ea typeface="Tahoma" pitchFamily="34" charset="0"/>
                        <a:cs typeface="Times New Roman" pitchFamily="18" charset="0"/>
                      </a:rPr>
                      <m:t>𝑑</m:t>
                    </m:r>
                    <m:r>
                      <a:rPr lang="en-US" altLang="zh-TW" i="1">
                        <a:latin typeface="Cambria Math" panose="02040503050406030204" pitchFamily="18" charset="0"/>
                        <a:ea typeface="Tahoma" pitchFamily="34" charset="0"/>
                        <a:cs typeface="Times New Roman" pitchFamily="18" charset="0"/>
                      </a:rPr>
                      <m:t>=</m:t>
                    </m:r>
                    <m:r>
                      <a:rPr lang="en-US" altLang="zh-TW" i="1">
                        <a:latin typeface="Cambria Math" panose="02040503050406030204" pitchFamily="18" charset="0"/>
                        <a:ea typeface="Tahoma" pitchFamily="34" charset="0"/>
                        <a:cs typeface="Times New Roman" pitchFamily="18" charset="0"/>
                      </a:rPr>
                      <m:t>0</m:t>
                    </m:r>
                  </m:oMath>
                </a14:m>
                <a:r>
                  <a:rPr dirty="0"/>
                  <a:t>. </a:t>
                </a:r>
              </a:p>
              <a:p>
                <a:pPr lvl="1"/>
                <a:r>
                  <a:rPr dirty="0"/>
                  <a:t>Normalize the plane equation:</a:t>
                </a:r>
                <a:r>
                  <a:rPr lang="en-US" dirty="0"/>
                  <a:t> </a:t>
                </a:r>
                <a14:m>
                  <m:oMath xmlns:m="http://schemas.openxmlformats.org/officeDocument/2006/math">
                    <m:r>
                      <a:rPr lang="en-US" altLang="zh-TW" b="1" i="1">
                        <a:latin typeface="Cambria Math" panose="02040503050406030204" pitchFamily="18" charset="0"/>
                        <a:ea typeface="Tahoma" pitchFamily="34" charset="0"/>
                        <a:cs typeface="Times New Roman" pitchFamily="18" charset="0"/>
                      </a:rPr>
                      <m:t>𝒎</m:t>
                    </m:r>
                    <m:r>
                      <a:rPr lang="en-US" altLang="zh-TW" i="1">
                        <a:latin typeface="Cambria Math" panose="02040503050406030204" pitchFamily="18" charset="0"/>
                        <a:ea typeface="Tahoma" pitchFamily="34" charset="0"/>
                        <a:cs typeface="Times New Roman" pitchFamily="18" charset="0"/>
                      </a:rPr>
                      <m:t>=</m:t>
                    </m:r>
                    <m:d>
                      <m:dPr>
                        <m:ctrlPr>
                          <a:rPr lang="en-US" altLang="zh-TW" i="1">
                            <a:latin typeface="Cambria Math" panose="02040503050406030204" pitchFamily="18" charset="0"/>
                            <a:ea typeface="Tahoma" pitchFamily="34" charset="0"/>
                            <a:cs typeface="Times New Roman" pitchFamily="18" charset="0"/>
                          </a:rPr>
                        </m:ctrlPr>
                      </m:dPr>
                      <m:e>
                        <m:sSub>
                          <m:sSubPr>
                            <m:ctrlPr>
                              <a:rPr lang="en-US" altLang="zh-TW" i="1">
                                <a:latin typeface="Cambria Math" panose="02040503050406030204" pitchFamily="18" charset="0"/>
                                <a:ea typeface="Tahoma" pitchFamily="34" charset="0"/>
                                <a:cs typeface="Times New Roman" pitchFamily="18" charset="0"/>
                              </a:rPr>
                            </m:ctrlPr>
                          </m:sSubPr>
                          <m:e>
                            <m:acc>
                              <m:accPr>
                                <m:chr m:val="̂"/>
                                <m:ctrlPr>
                                  <a:rPr lang="en-US" altLang="zh-TW" i="1">
                                    <a:latin typeface="Cambria Math" panose="02040503050406030204" pitchFamily="18" charset="0"/>
                                    <a:ea typeface="Tahoma" pitchFamily="34" charset="0"/>
                                    <a:cs typeface="Times New Roman" pitchFamily="18" charset="0"/>
                                  </a:rPr>
                                </m:ctrlPr>
                              </m:accPr>
                              <m:e>
                                <m:r>
                                  <a:rPr lang="en-US" altLang="zh-TW" i="1">
                                    <a:latin typeface="Cambria Math" panose="02040503050406030204" pitchFamily="18" charset="0"/>
                                    <a:ea typeface="Tahoma" pitchFamily="34" charset="0"/>
                                    <a:cs typeface="Times New Roman" pitchFamily="18" charset="0"/>
                                  </a:rPr>
                                  <m:t>𝑛</m:t>
                                </m:r>
                              </m:e>
                            </m:acc>
                          </m:e>
                          <m:sub>
                            <m:r>
                              <a:rPr lang="en-US" altLang="zh-TW" i="1">
                                <a:latin typeface="Cambria Math" panose="02040503050406030204" pitchFamily="18" charset="0"/>
                                <a:ea typeface="Tahoma" pitchFamily="34" charset="0"/>
                                <a:cs typeface="Times New Roman" pitchFamily="18" charset="0"/>
                              </a:rPr>
                              <m:t>𝑥</m:t>
                            </m:r>
                          </m:sub>
                        </m:sSub>
                        <m:r>
                          <a:rPr lang="en-US" altLang="zh-TW" i="1">
                            <a:latin typeface="Cambria Math" panose="02040503050406030204" pitchFamily="18" charset="0"/>
                            <a:ea typeface="Tahoma" pitchFamily="34" charset="0"/>
                            <a:cs typeface="Times New Roman" pitchFamily="18" charset="0"/>
                          </a:rPr>
                          <m:t>,</m:t>
                        </m:r>
                        <m:sSub>
                          <m:sSubPr>
                            <m:ctrlPr>
                              <a:rPr lang="en-US" altLang="zh-TW" i="1">
                                <a:latin typeface="Cambria Math" panose="02040503050406030204" pitchFamily="18" charset="0"/>
                                <a:ea typeface="Tahoma" pitchFamily="34" charset="0"/>
                                <a:cs typeface="Times New Roman" pitchFamily="18" charset="0"/>
                              </a:rPr>
                            </m:ctrlPr>
                          </m:sSubPr>
                          <m:e>
                            <m:acc>
                              <m:accPr>
                                <m:chr m:val="̂"/>
                                <m:ctrlPr>
                                  <a:rPr lang="en-US" altLang="zh-TW" i="1">
                                    <a:latin typeface="Cambria Math" panose="02040503050406030204" pitchFamily="18" charset="0"/>
                                    <a:ea typeface="Tahoma" pitchFamily="34" charset="0"/>
                                    <a:cs typeface="Times New Roman" pitchFamily="18" charset="0"/>
                                  </a:rPr>
                                </m:ctrlPr>
                              </m:accPr>
                              <m:e>
                                <m:r>
                                  <a:rPr lang="en-US" altLang="zh-TW" i="1">
                                    <a:latin typeface="Cambria Math" panose="02040503050406030204" pitchFamily="18" charset="0"/>
                                    <a:ea typeface="Tahoma" pitchFamily="34" charset="0"/>
                                    <a:cs typeface="Times New Roman" pitchFamily="18" charset="0"/>
                                  </a:rPr>
                                  <m:t>𝑛</m:t>
                                </m:r>
                              </m:e>
                            </m:acc>
                          </m:e>
                          <m:sub>
                            <m:r>
                              <a:rPr lang="en-US" altLang="zh-TW" i="1">
                                <a:latin typeface="Cambria Math" panose="02040503050406030204" pitchFamily="18" charset="0"/>
                                <a:ea typeface="Tahoma" pitchFamily="34" charset="0"/>
                                <a:cs typeface="Times New Roman" pitchFamily="18" charset="0"/>
                              </a:rPr>
                              <m:t>𝑦</m:t>
                            </m:r>
                          </m:sub>
                        </m:sSub>
                        <m:r>
                          <a:rPr lang="en-US" altLang="zh-TW" i="1">
                            <a:latin typeface="Cambria Math" panose="02040503050406030204" pitchFamily="18" charset="0"/>
                            <a:ea typeface="Tahoma" pitchFamily="34" charset="0"/>
                            <a:cs typeface="Times New Roman" pitchFamily="18" charset="0"/>
                          </a:rPr>
                          <m:t>,</m:t>
                        </m:r>
                        <m:sSub>
                          <m:sSubPr>
                            <m:ctrlPr>
                              <a:rPr lang="en-US" altLang="zh-TW" i="1">
                                <a:latin typeface="Cambria Math" panose="02040503050406030204" pitchFamily="18" charset="0"/>
                                <a:ea typeface="Tahoma" pitchFamily="34" charset="0"/>
                                <a:cs typeface="Times New Roman" pitchFamily="18" charset="0"/>
                              </a:rPr>
                            </m:ctrlPr>
                          </m:sSubPr>
                          <m:e>
                            <m:acc>
                              <m:accPr>
                                <m:chr m:val="̂"/>
                                <m:ctrlPr>
                                  <a:rPr lang="en-US" altLang="zh-TW" i="1">
                                    <a:latin typeface="Cambria Math" panose="02040503050406030204" pitchFamily="18" charset="0"/>
                                    <a:ea typeface="Tahoma" pitchFamily="34" charset="0"/>
                                    <a:cs typeface="Times New Roman" pitchFamily="18" charset="0"/>
                                  </a:rPr>
                                </m:ctrlPr>
                              </m:accPr>
                              <m:e>
                                <m:r>
                                  <a:rPr lang="en-US" altLang="zh-TW" i="1">
                                    <a:latin typeface="Cambria Math" panose="02040503050406030204" pitchFamily="18" charset="0"/>
                                    <a:ea typeface="Tahoma" pitchFamily="34" charset="0"/>
                                    <a:cs typeface="Times New Roman" pitchFamily="18" charset="0"/>
                                  </a:rPr>
                                  <m:t>𝑛</m:t>
                                </m:r>
                              </m:e>
                            </m:acc>
                          </m:e>
                          <m:sub>
                            <m:r>
                              <a:rPr lang="en-US" altLang="zh-TW" i="1">
                                <a:latin typeface="Cambria Math" panose="02040503050406030204" pitchFamily="18" charset="0"/>
                                <a:ea typeface="Tahoma" pitchFamily="34" charset="0"/>
                                <a:cs typeface="Times New Roman" pitchFamily="18" charset="0"/>
                              </a:rPr>
                              <m:t>𝑧</m:t>
                            </m:r>
                          </m:sub>
                        </m:sSub>
                        <m:r>
                          <a:rPr lang="en-US" altLang="zh-TW" i="1">
                            <a:latin typeface="Cambria Math" panose="02040503050406030204" pitchFamily="18" charset="0"/>
                            <a:ea typeface="Tahoma" pitchFamily="34" charset="0"/>
                            <a:cs typeface="Times New Roman" pitchFamily="18" charset="0"/>
                          </a:rPr>
                          <m:t>,</m:t>
                        </m:r>
                        <m:r>
                          <a:rPr lang="en-US" altLang="zh-TW" i="1">
                            <a:latin typeface="Cambria Math" panose="02040503050406030204" pitchFamily="18" charset="0"/>
                            <a:ea typeface="Tahoma" pitchFamily="34" charset="0"/>
                            <a:cs typeface="Times New Roman" pitchFamily="18" charset="0"/>
                          </a:rPr>
                          <m:t>𝑑</m:t>
                        </m:r>
                      </m:e>
                    </m:d>
                    <m:r>
                      <a:rPr lang="en-US" altLang="zh-TW" i="1">
                        <a:latin typeface="Cambria Math" panose="02040503050406030204" pitchFamily="18" charset="0"/>
                        <a:ea typeface="Tahoma" pitchFamily="34" charset="0"/>
                        <a:cs typeface="Times New Roman" pitchFamily="18" charset="0"/>
                      </a:rPr>
                      <m:t>=</m:t>
                    </m:r>
                    <m:d>
                      <m:dPr>
                        <m:ctrlPr>
                          <a:rPr lang="en-US" altLang="zh-TW" i="1">
                            <a:latin typeface="Cambria Math" panose="02040503050406030204" pitchFamily="18" charset="0"/>
                            <a:ea typeface="Tahoma" pitchFamily="34" charset="0"/>
                            <a:cs typeface="Times New Roman" pitchFamily="18" charset="0"/>
                          </a:rPr>
                        </m:ctrlPr>
                      </m:dPr>
                      <m:e>
                        <m:acc>
                          <m:accPr>
                            <m:chr m:val="̂"/>
                            <m:ctrlPr>
                              <a:rPr lang="en-US" altLang="zh-TW" b="1" i="1">
                                <a:latin typeface="Cambria Math" panose="02040503050406030204" pitchFamily="18" charset="0"/>
                                <a:ea typeface="Tahoma" pitchFamily="34" charset="0"/>
                                <a:cs typeface="Times New Roman" pitchFamily="18" charset="0"/>
                              </a:rPr>
                            </m:ctrlPr>
                          </m:accPr>
                          <m:e>
                            <m:r>
                              <a:rPr lang="en-US" altLang="zh-TW" b="1" i="1">
                                <a:latin typeface="Cambria Math" panose="02040503050406030204" pitchFamily="18" charset="0"/>
                                <a:ea typeface="Tahoma" pitchFamily="34" charset="0"/>
                                <a:cs typeface="Times New Roman" pitchFamily="18" charset="0"/>
                              </a:rPr>
                              <m:t>𝒏</m:t>
                            </m:r>
                          </m:e>
                        </m:acc>
                        <m:r>
                          <a:rPr lang="en-US" altLang="zh-TW" i="1">
                            <a:latin typeface="Cambria Math" panose="02040503050406030204" pitchFamily="18" charset="0"/>
                            <a:ea typeface="Tahoma" pitchFamily="34" charset="0"/>
                            <a:cs typeface="Times New Roman" pitchFamily="18" charset="0"/>
                          </a:rPr>
                          <m:t>,</m:t>
                        </m:r>
                        <m:r>
                          <a:rPr lang="en-US" altLang="zh-TW" i="1">
                            <a:latin typeface="Cambria Math" panose="02040503050406030204" pitchFamily="18" charset="0"/>
                            <a:ea typeface="Tahoma" pitchFamily="34" charset="0"/>
                            <a:cs typeface="Times New Roman" pitchFamily="18" charset="0"/>
                          </a:rPr>
                          <m:t>𝑑</m:t>
                        </m:r>
                      </m:e>
                    </m:d>
                  </m:oMath>
                </a14:m>
                <a:r>
                  <a:rPr lang="en-US" dirty="0"/>
                  <a:t> with </a:t>
                </a:r>
                <a14:m>
                  <m:oMath xmlns:m="http://schemas.openxmlformats.org/officeDocument/2006/math">
                    <m:d>
                      <m:dPr>
                        <m:begChr m:val="‖"/>
                        <m:endChr m:val="‖"/>
                        <m:ctrlPr>
                          <a:rPr lang="en-US" altLang="zh-TW" i="1">
                            <a:latin typeface="Cambria Math" panose="02040503050406030204" pitchFamily="18" charset="0"/>
                            <a:ea typeface="Tahoma" pitchFamily="34" charset="0"/>
                            <a:cs typeface="Times New Roman" pitchFamily="18" charset="0"/>
                          </a:rPr>
                        </m:ctrlPr>
                      </m:dPr>
                      <m:e>
                        <m:acc>
                          <m:accPr>
                            <m:chr m:val="̂"/>
                            <m:ctrlPr>
                              <a:rPr lang="en-US" altLang="zh-TW" i="1">
                                <a:latin typeface="Cambria Math" panose="02040503050406030204" pitchFamily="18" charset="0"/>
                                <a:ea typeface="Tahoma" pitchFamily="34" charset="0"/>
                                <a:cs typeface="Times New Roman" pitchFamily="18" charset="0"/>
                              </a:rPr>
                            </m:ctrlPr>
                          </m:accPr>
                          <m:e>
                            <m:r>
                              <a:rPr lang="en-US" altLang="zh-TW" b="1" i="1">
                                <a:latin typeface="Cambria Math" panose="02040503050406030204" pitchFamily="18" charset="0"/>
                                <a:ea typeface="Tahoma" pitchFamily="34" charset="0"/>
                                <a:cs typeface="Times New Roman" pitchFamily="18" charset="0"/>
                              </a:rPr>
                              <m:t>𝒏</m:t>
                            </m:r>
                          </m:e>
                        </m:acc>
                      </m:e>
                    </m:d>
                    <m:r>
                      <a:rPr lang="en-US" altLang="zh-TW" i="1">
                        <a:latin typeface="Cambria Math" panose="02040503050406030204" pitchFamily="18" charset="0"/>
                        <a:ea typeface="Tahoma" pitchFamily="34" charset="0"/>
                        <a:cs typeface="Times New Roman" pitchFamily="18" charset="0"/>
                      </a:rPr>
                      <m:t>=</m:t>
                    </m:r>
                    <m:r>
                      <a:rPr lang="en-US" altLang="zh-TW" i="1">
                        <a:latin typeface="Cambria Math" panose="02040503050406030204" pitchFamily="18" charset="0"/>
                        <a:ea typeface="Tahoma" pitchFamily="34" charset="0"/>
                        <a:cs typeface="Times New Roman" pitchFamily="18" charset="0"/>
                      </a:rPr>
                      <m:t>1</m:t>
                    </m:r>
                  </m:oMath>
                </a14:m>
                <a:r>
                  <a:rPr lang="en-US" dirty="0"/>
                  <a:t>.</a:t>
                </a:r>
                <a:endParaRPr dirty="0"/>
              </a:p>
              <a:p>
                <a:pPr lvl="2"/>
                <a14:m>
                  <m:oMath xmlns:m="http://schemas.openxmlformats.org/officeDocument/2006/math">
                    <m:acc>
                      <m:accPr>
                        <m:chr m:val="̂"/>
                        <m:ctrlPr>
                          <a:rPr lang="ar-AE" altLang="zh-TW" i="1">
                            <a:latin typeface="Cambria Math" panose="02040503050406030204" pitchFamily="18" charset="0"/>
                            <a:cs typeface="Times New Roman" pitchFamily="18" charset="0"/>
                          </a:rPr>
                        </m:ctrlPr>
                      </m:accPr>
                      <m:e>
                        <m:r>
                          <a:rPr lang="zh-TW" altLang="ar-AE" b="1" i="1">
                            <a:latin typeface="Cambria Math" panose="02040503050406030204" pitchFamily="18" charset="0"/>
                            <a:cs typeface="Times New Roman" pitchFamily="18" charset="0"/>
                          </a:rPr>
                          <m:t>𝒏</m:t>
                        </m:r>
                      </m:e>
                    </m:acc>
                  </m:oMath>
                </a14:m>
                <a:r>
                  <a:rPr dirty="0"/>
                  <a:t> is </a:t>
                </a:r>
                <a:r>
                  <a:rPr dirty="0">
                    <a:solidFill>
                      <a:srgbClr val="2F6FBA"/>
                    </a:solidFill>
                  </a:rPr>
                  <a:t>the normal vector</a:t>
                </a:r>
                <a:r>
                  <a:rPr dirty="0"/>
                  <a:t> perpendicular to the </a:t>
                </a:r>
                <a:r>
                  <a:rPr lang="en-US" dirty="0"/>
                  <a:t>plane</a:t>
                </a:r>
                <a:r>
                  <a:rPr dirty="0"/>
                  <a:t>.</a:t>
                </a:r>
              </a:p>
              <a:p>
                <a:pPr lvl="2"/>
                <a14:m>
                  <m:oMath xmlns:m="http://schemas.openxmlformats.org/officeDocument/2006/math">
                    <m:r>
                      <a:rPr lang="zh-TW" altLang="ar-AE" i="1">
                        <a:latin typeface="Cambria Math" panose="02040503050406030204" pitchFamily="18" charset="0"/>
                        <a:cs typeface="Times New Roman" pitchFamily="18" charset="0"/>
                      </a:rPr>
                      <m:t>𝑑</m:t>
                    </m:r>
                  </m:oMath>
                </a14:m>
                <a:r>
                  <a:rPr lang="en-US" altLang="zh-TW" dirty="0"/>
                  <a:t> is </a:t>
                </a:r>
                <a:r>
                  <a:rPr dirty="0">
                    <a:solidFill>
                      <a:srgbClr val="2F6FBA"/>
                    </a:solidFill>
                  </a:rPr>
                  <a:t>the distance to the origin</a:t>
                </a:r>
                <a:r>
                  <a:rPr dirty="0"/>
                  <a:t>.</a:t>
                </a:r>
              </a:p>
            </p:txBody>
          </p:sp>
        </mc:Choice>
        <mc:Fallback xmlns="">
          <p:sp>
            <p:nvSpPr>
              <p:cNvPr id="190" name="3D Planes…"/>
              <p:cNvSpPr txBox="1">
                <a:spLocks noGrp="1" noRot="1" noChangeAspect="1" noMove="1" noResize="1" noEditPoints="1" noAdjustHandles="1" noChangeArrowheads="1" noChangeShapeType="1" noTextEdit="1"/>
              </p:cNvSpPr>
              <p:nvPr>
                <p:ph type="body" idx="1"/>
              </p:nvPr>
            </p:nvSpPr>
            <p:spPr>
              <a:xfrm>
                <a:off x="526719" y="1792758"/>
                <a:ext cx="11951362" cy="7610231"/>
              </a:xfrm>
              <a:prstGeom prst="rect">
                <a:avLst/>
              </a:prstGeom>
              <a:blipFill>
                <a:blip r:embed="rId2"/>
                <a:stretch>
                  <a:fillRect l="-918"/>
                </a:stretch>
              </a:blipFill>
            </p:spPr>
            <p:txBody>
              <a:bodyPr/>
              <a:lstStyle/>
              <a:p>
                <a:r>
                  <a:rPr lang="zh-TW" altLang="en-US">
                    <a:noFill/>
                  </a:rPr>
                  <a:t> </a:t>
                </a:r>
              </a:p>
            </p:txBody>
          </p:sp>
        </mc:Fallback>
      </mc:AlternateContent>
      <p:pic>
        <p:nvPicPr>
          <p:cNvPr id="3" name="圖片 2"/>
          <p:cNvPicPr>
            <a:picLocks noChangeAspect="1"/>
          </p:cNvPicPr>
          <p:nvPr/>
        </p:nvPicPr>
        <p:blipFill>
          <a:blip r:embed="rId3"/>
          <a:stretch>
            <a:fillRect/>
          </a:stretch>
        </p:blipFill>
        <p:spPr>
          <a:xfrm>
            <a:off x="1984375" y="6638014"/>
            <a:ext cx="3067050" cy="2905125"/>
          </a:xfrm>
          <a:prstGeom prst="rect">
            <a:avLst/>
          </a:prstGeom>
        </p:spPr>
      </p:pic>
      <p:grpSp>
        <p:nvGrpSpPr>
          <p:cNvPr id="201" name="群組"/>
          <p:cNvGrpSpPr/>
          <p:nvPr/>
        </p:nvGrpSpPr>
        <p:grpSpPr>
          <a:xfrm>
            <a:off x="8870182" y="5808169"/>
            <a:ext cx="2752875" cy="3594820"/>
            <a:chOff x="0" y="0"/>
            <a:chExt cx="2752873" cy="3594818"/>
          </a:xfrm>
        </p:grpSpPr>
        <p:sp>
          <p:nvSpPr>
            <p:cNvPr id="199" name="spherical coordinates"/>
            <p:cNvSpPr txBox="1"/>
            <p:nvPr/>
          </p:nvSpPr>
          <p:spPr>
            <a:xfrm>
              <a:off x="0" y="3124918"/>
              <a:ext cx="2752874" cy="4699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gn="l" defTabSz="457200">
                <a:lnSpc>
                  <a:spcPts val="4300"/>
                </a:lnSpc>
                <a:spcBef>
                  <a:spcPts val="1200"/>
                </a:spcBef>
                <a:defRPr sz="2400" i="1">
                  <a:solidFill>
                    <a:srgbClr val="000000"/>
                  </a:solidFill>
                  <a:latin typeface="Times"/>
                  <a:ea typeface="Times"/>
                  <a:cs typeface="Times"/>
                  <a:sym typeface="Times"/>
                </a:defRPr>
              </a:lvl1pPr>
            </a:lstStyle>
            <a:p>
              <a:r>
                <a:t>spherical coordinates</a:t>
              </a:r>
            </a:p>
          </p:txBody>
        </p:sp>
        <p:pic>
          <p:nvPicPr>
            <p:cNvPr id="200" name="影像" descr="影像"/>
            <p:cNvPicPr>
              <a:picLocks noChangeAspect="1"/>
            </p:cNvPicPr>
            <p:nvPr/>
          </p:nvPicPr>
          <p:blipFill>
            <a:blip r:embed="rId4">
              <a:extLst/>
            </a:blip>
            <a:stretch>
              <a:fillRect/>
            </a:stretch>
          </p:blipFill>
          <p:spPr>
            <a:xfrm>
              <a:off x="0" y="0"/>
              <a:ext cx="2752874" cy="3159036"/>
            </a:xfrm>
            <a:prstGeom prst="rect">
              <a:avLst/>
            </a:prstGeom>
            <a:ln w="12700" cap="flat">
              <a:noFill/>
              <a:miter lim="400000"/>
            </a:ln>
            <a:effectLst/>
          </p:spPr>
        </p:pic>
      </p:grpSp>
      <mc:AlternateContent xmlns:mc="http://schemas.openxmlformats.org/markup-compatibility/2006" xmlns:a14="http://schemas.microsoft.com/office/drawing/2010/main">
        <mc:Choice Requires="a14">
          <p:sp>
            <p:nvSpPr>
              <p:cNvPr id="2" name="矩形 1"/>
              <p:cNvSpPr/>
              <p:nvPr/>
            </p:nvSpPr>
            <p:spPr>
              <a:xfrm>
                <a:off x="4000432" y="6638014"/>
                <a:ext cx="4628996" cy="461665"/>
              </a:xfrm>
              <a:prstGeom prst="rect">
                <a:avLst/>
              </a:prstGeom>
            </p:spPr>
            <p:txBody>
              <a:bodyPr wrap="square">
                <a:spAutoFit/>
              </a:bodyPr>
              <a:lstStyle/>
              <a:p>
                <a:pPr lvl="1"/>
                <a14:m>
                  <m:oMathPara xmlns:m="http://schemas.openxmlformats.org/officeDocument/2006/math">
                    <m:oMathParaPr>
                      <m:jc m:val="centerGroup"/>
                    </m:oMathParaPr>
                    <m:oMath xmlns:m="http://schemas.openxmlformats.org/officeDocument/2006/math">
                      <m:acc>
                        <m:accPr>
                          <m:chr m:val="̂"/>
                          <m:ctrlPr>
                            <a:rPr lang="en-US" altLang="zh-TW" sz="2400" i="1" smtClean="0">
                              <a:solidFill>
                                <a:srgbClr val="000000"/>
                              </a:solidFill>
                              <a:latin typeface="Cambria Math" panose="02040503050406030204" pitchFamily="18" charset="0"/>
                              <a:ea typeface="Tahoma" pitchFamily="34" charset="0"/>
                              <a:cs typeface="Times New Roman" pitchFamily="18" charset="0"/>
                            </a:rPr>
                          </m:ctrlPr>
                        </m:accPr>
                        <m:e>
                          <m:r>
                            <a:rPr lang="en-US" altLang="zh-TW" sz="2400" b="1" i="1">
                              <a:solidFill>
                                <a:srgbClr val="000000"/>
                              </a:solidFill>
                              <a:latin typeface="Cambria Math" panose="02040503050406030204" pitchFamily="18" charset="0"/>
                              <a:ea typeface="Tahoma" pitchFamily="34" charset="0"/>
                              <a:cs typeface="Times New Roman" pitchFamily="18" charset="0"/>
                            </a:rPr>
                            <m:t>𝒏</m:t>
                          </m:r>
                        </m:e>
                      </m:acc>
                      <m:r>
                        <a:rPr lang="en-US" altLang="zh-TW" sz="2400" i="1">
                          <a:solidFill>
                            <a:srgbClr val="000000"/>
                          </a:solidFill>
                          <a:latin typeface="Cambria Math" panose="02040503050406030204" pitchFamily="18" charset="0"/>
                          <a:ea typeface="Tahoma" pitchFamily="34" charset="0"/>
                          <a:cs typeface="Times New Roman" pitchFamily="18" charset="0"/>
                        </a:rPr>
                        <m:t>=(</m:t>
                      </m:r>
                      <m:r>
                        <a:rPr lang="en-US" altLang="zh-TW" sz="2400" i="1">
                          <a:solidFill>
                            <a:srgbClr val="000000"/>
                          </a:solidFill>
                          <a:latin typeface="Cambria Math" panose="02040503050406030204" pitchFamily="18" charset="0"/>
                          <a:ea typeface="Tahoma" pitchFamily="34" charset="0"/>
                          <a:cs typeface="Times New Roman" pitchFamily="18" charset="0"/>
                        </a:rPr>
                        <m:t>𝑐𝑜𝑠</m:t>
                      </m:r>
                      <m:r>
                        <a:rPr lang="en-US" altLang="zh-TW" sz="2400" i="1">
                          <a:solidFill>
                            <a:srgbClr val="000000"/>
                          </a:solidFill>
                          <a:latin typeface="Cambria Math" panose="02040503050406030204" pitchFamily="18" charset="0"/>
                          <a:ea typeface="Tahoma" pitchFamily="34" charset="0"/>
                          <a:cs typeface="Times New Roman" pitchFamily="18" charset="0"/>
                        </a:rPr>
                        <m:t>𝜃</m:t>
                      </m:r>
                      <m:r>
                        <a:rPr lang="en-US" altLang="zh-TW" sz="2400" i="1">
                          <a:solidFill>
                            <a:srgbClr val="000000"/>
                          </a:solidFill>
                          <a:latin typeface="Cambria Math" panose="02040503050406030204" pitchFamily="18" charset="0"/>
                          <a:ea typeface="Tahoma" pitchFamily="34" charset="0"/>
                          <a:cs typeface="Times New Roman" pitchFamily="18" charset="0"/>
                        </a:rPr>
                        <m:t>𝑠𝑖𝑛</m:t>
                      </m:r>
                      <m:r>
                        <a:rPr lang="en-US" altLang="zh-TW" sz="2400" i="1">
                          <a:solidFill>
                            <a:srgbClr val="000000"/>
                          </a:solidFill>
                          <a:latin typeface="Cambria Math" panose="02040503050406030204" pitchFamily="18" charset="0"/>
                          <a:ea typeface="Tahoma" pitchFamily="34" charset="0"/>
                          <a:cs typeface="Times New Roman" pitchFamily="18" charset="0"/>
                        </a:rPr>
                        <m:t>𝜙</m:t>
                      </m:r>
                      <m:r>
                        <a:rPr lang="en-US" altLang="zh-TW" sz="2400" i="1">
                          <a:solidFill>
                            <a:srgbClr val="000000"/>
                          </a:solidFill>
                          <a:latin typeface="Cambria Math" panose="02040503050406030204" pitchFamily="18" charset="0"/>
                          <a:ea typeface="Tahoma" pitchFamily="34" charset="0"/>
                          <a:cs typeface="Times New Roman" pitchFamily="18" charset="0"/>
                        </a:rPr>
                        <m:t>,</m:t>
                      </m:r>
                      <m:r>
                        <a:rPr lang="en-US" altLang="zh-TW" sz="2400" i="1">
                          <a:solidFill>
                            <a:srgbClr val="000000"/>
                          </a:solidFill>
                          <a:latin typeface="Cambria Math" panose="02040503050406030204" pitchFamily="18" charset="0"/>
                          <a:ea typeface="Tahoma" pitchFamily="34" charset="0"/>
                          <a:cs typeface="Times New Roman" pitchFamily="18" charset="0"/>
                        </a:rPr>
                        <m:t>𝑠𝑖𝑛</m:t>
                      </m:r>
                      <m:r>
                        <a:rPr lang="en-US" altLang="zh-TW" sz="2400" i="1">
                          <a:solidFill>
                            <a:srgbClr val="000000"/>
                          </a:solidFill>
                          <a:latin typeface="Cambria Math" panose="02040503050406030204" pitchFamily="18" charset="0"/>
                          <a:ea typeface="Tahoma" pitchFamily="34" charset="0"/>
                          <a:cs typeface="Times New Roman" pitchFamily="18" charset="0"/>
                        </a:rPr>
                        <m:t>𝜃</m:t>
                      </m:r>
                      <m:r>
                        <a:rPr lang="en-US" altLang="zh-TW" sz="2400" i="1">
                          <a:solidFill>
                            <a:srgbClr val="000000"/>
                          </a:solidFill>
                          <a:latin typeface="Cambria Math" panose="02040503050406030204" pitchFamily="18" charset="0"/>
                          <a:ea typeface="Tahoma" pitchFamily="34" charset="0"/>
                          <a:cs typeface="Times New Roman" pitchFamily="18" charset="0"/>
                        </a:rPr>
                        <m:t>𝑠𝑖𝑛</m:t>
                      </m:r>
                      <m:r>
                        <a:rPr lang="en-US" altLang="zh-TW" sz="2400" i="1">
                          <a:solidFill>
                            <a:srgbClr val="000000"/>
                          </a:solidFill>
                          <a:latin typeface="Cambria Math" panose="02040503050406030204" pitchFamily="18" charset="0"/>
                          <a:ea typeface="Tahoma" pitchFamily="34" charset="0"/>
                          <a:cs typeface="Times New Roman" pitchFamily="18" charset="0"/>
                        </a:rPr>
                        <m:t>𝜙</m:t>
                      </m:r>
                      <m:r>
                        <a:rPr lang="en-US" altLang="zh-TW" sz="2400" i="1">
                          <a:solidFill>
                            <a:srgbClr val="000000"/>
                          </a:solidFill>
                          <a:latin typeface="Cambria Math" panose="02040503050406030204" pitchFamily="18" charset="0"/>
                          <a:ea typeface="Tahoma" pitchFamily="34" charset="0"/>
                          <a:cs typeface="Times New Roman" pitchFamily="18" charset="0"/>
                        </a:rPr>
                        <m:t>,</m:t>
                      </m:r>
                      <m:r>
                        <a:rPr lang="en-US" altLang="zh-TW" sz="2400" i="1">
                          <a:solidFill>
                            <a:srgbClr val="000000"/>
                          </a:solidFill>
                          <a:latin typeface="Cambria Math" panose="02040503050406030204" pitchFamily="18" charset="0"/>
                          <a:ea typeface="Tahoma" pitchFamily="34" charset="0"/>
                          <a:cs typeface="Times New Roman" pitchFamily="18" charset="0"/>
                        </a:rPr>
                        <m:t>𝑐𝑜𝑠</m:t>
                      </m:r>
                      <m:r>
                        <a:rPr lang="en-US" altLang="zh-TW" sz="2400" i="1">
                          <a:solidFill>
                            <a:srgbClr val="000000"/>
                          </a:solidFill>
                          <a:latin typeface="Cambria Math" panose="02040503050406030204" pitchFamily="18" charset="0"/>
                          <a:ea typeface="Tahoma" pitchFamily="34" charset="0"/>
                          <a:cs typeface="Times New Roman" pitchFamily="18" charset="0"/>
                        </a:rPr>
                        <m:t>𝜙</m:t>
                      </m:r>
                      <m:r>
                        <a:rPr lang="en-US" altLang="zh-TW" sz="2400" i="1">
                          <a:solidFill>
                            <a:srgbClr val="000000"/>
                          </a:solidFill>
                          <a:latin typeface="Cambria Math" panose="02040503050406030204" pitchFamily="18" charset="0"/>
                          <a:ea typeface="Tahoma" pitchFamily="34" charset="0"/>
                          <a:cs typeface="Times New Roman" pitchFamily="18" charset="0"/>
                        </a:rPr>
                        <m:t>)</m:t>
                      </m:r>
                    </m:oMath>
                  </m:oMathPara>
                </a14:m>
                <a:endParaRPr lang="en-US" altLang="zh-TW" sz="2400" dirty="0">
                  <a:solidFill>
                    <a:srgbClr val="000000"/>
                  </a:solidFill>
                  <a:latin typeface="Times New Roman" pitchFamily="18" charset="0"/>
                  <a:ea typeface="Tahoma" pitchFamily="34" charset="0"/>
                  <a:cs typeface="Times New Roman"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4000432" y="6638014"/>
                <a:ext cx="4628996" cy="461665"/>
              </a:xfrm>
              <a:prstGeom prst="rect">
                <a:avLst/>
              </a:prstGeom>
              <a:blipFill>
                <a:blip r:embed="rId5"/>
                <a:stretch>
                  <a:fillRect t="-3947" b="-18421"/>
                </a:stretch>
              </a:blipFill>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1A16CDA8-C05B-4C3B-B4BF-2C110A94C9DA}"/>
              </a:ext>
            </a:extLst>
          </p:cNvPr>
          <p:cNvSpPr>
            <a:spLocks noGrp="1"/>
          </p:cNvSpPr>
          <p:nvPr>
            <p:ph type="sldNum" sz="quarter" idx="2"/>
          </p:nvPr>
        </p:nvSpPr>
        <p:spPr>
          <a:xfrm>
            <a:off x="12125739" y="9145624"/>
            <a:ext cx="699951" cy="469901"/>
          </a:xfrm>
        </p:spPr>
        <p:txBody>
          <a:bodyPr/>
          <a:lstStyle/>
          <a:p>
            <a:fld id="{86CB4B4D-7CA3-9044-876B-883B54F8677D}" type="slidenum">
              <a:rPr lang="en-US" altLang="zh-TW" smtClean="0"/>
              <a:t>12</a:t>
            </a:fld>
            <a:endParaRPr lang="zh-TW" altLang="en-US"/>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2.1.1 Geometric Primitives"/>
          <p:cNvSpPr txBox="1">
            <a:spLocks noGrp="1"/>
          </p:cNvSpPr>
          <p:nvPr>
            <p:ph type="title"/>
          </p:nvPr>
        </p:nvSpPr>
        <p:spPr>
          <a:prstGeom prst="rect">
            <a:avLst/>
          </a:prstGeom>
        </p:spPr>
        <p:txBody>
          <a:bodyPr/>
          <a:lstStyle/>
          <a:p>
            <a:pPr>
              <a:defRPr>
                <a:effectLst/>
              </a:defRPr>
            </a:pPr>
            <a:r>
              <a:t>2.1.1 Geometric Primitives</a:t>
            </a:r>
          </a:p>
        </p:txBody>
      </p:sp>
      <mc:AlternateContent xmlns:mc="http://schemas.openxmlformats.org/markup-compatibility/2006" xmlns:a14="http://schemas.microsoft.com/office/drawing/2010/main">
        <mc:Choice Requires="a14">
          <p:sp>
            <p:nvSpPr>
              <p:cNvPr id="204" name="3D Lines…"/>
              <p:cNvSpPr txBox="1">
                <a:spLocks noGrp="1"/>
              </p:cNvSpPr>
              <p:nvPr>
                <p:ph type="body" idx="1"/>
              </p:nvPr>
            </p:nvSpPr>
            <p:spPr>
              <a:prstGeom prst="rect">
                <a:avLst/>
              </a:prstGeom>
            </p:spPr>
            <p:txBody>
              <a:bodyPr/>
              <a:lstStyle/>
              <a:p>
                <a:pPr>
                  <a:defRPr b="1"/>
                </a:pPr>
                <a:r>
                  <a:rPr dirty="0"/>
                  <a:t>3D Lines</a:t>
                </a:r>
              </a:p>
              <a:p>
                <a:pPr lvl="1"/>
                <a:r>
                  <a:rPr dirty="0"/>
                  <a:t>Use two points on the line </a:t>
                </a:r>
                <a14:m>
                  <m:oMath xmlns:m="http://schemas.openxmlformats.org/officeDocument/2006/math">
                    <m:d>
                      <m:dPr>
                        <m:ctrlPr>
                          <a:rPr lang="en-US" altLang="zh-TW" i="1">
                            <a:latin typeface="Cambria Math" panose="02040503050406030204" pitchFamily="18" charset="0"/>
                            <a:ea typeface="Tahoma" pitchFamily="34" charset="0"/>
                            <a:cs typeface="Times New Roman" pitchFamily="18" charset="0"/>
                          </a:rPr>
                        </m:ctrlPr>
                      </m:dPr>
                      <m:e>
                        <m:r>
                          <a:rPr lang="en-US" altLang="zh-TW" i="1">
                            <a:latin typeface="Cambria Math" panose="02040503050406030204" pitchFamily="18" charset="0"/>
                            <a:ea typeface="Tahoma" pitchFamily="34" charset="0"/>
                            <a:cs typeface="Times New Roman" pitchFamily="18" charset="0"/>
                          </a:rPr>
                          <m:t>𝑝</m:t>
                        </m:r>
                        <m:r>
                          <a:rPr lang="en-US" altLang="zh-TW" i="1">
                            <a:latin typeface="Cambria Math" panose="02040503050406030204" pitchFamily="18" charset="0"/>
                            <a:ea typeface="Tahoma" pitchFamily="34" charset="0"/>
                            <a:cs typeface="Times New Roman" pitchFamily="18" charset="0"/>
                          </a:rPr>
                          <m:t>, </m:t>
                        </m:r>
                        <m:r>
                          <a:rPr lang="en-US" altLang="zh-TW" i="1">
                            <a:latin typeface="Cambria Math" panose="02040503050406030204" pitchFamily="18" charset="0"/>
                            <a:ea typeface="Tahoma" pitchFamily="34" charset="0"/>
                            <a:cs typeface="Times New Roman" pitchFamily="18" charset="0"/>
                          </a:rPr>
                          <m:t>𝑞</m:t>
                        </m:r>
                      </m:e>
                    </m:d>
                  </m:oMath>
                </a14:m>
                <a:r>
                  <a:rPr dirty="0"/>
                  <a:t>, and any other point on the line can be expressed as a linear combination of these two points:</a:t>
                </a:r>
              </a:p>
            </p:txBody>
          </p:sp>
        </mc:Choice>
        <mc:Fallback xmlns="">
          <p:sp>
            <p:nvSpPr>
              <p:cNvPr id="204" name="3D Lines…"/>
              <p:cNvSpPr txBox="1">
                <a:spLocks noGrp="1" noRot="1" noChangeAspect="1" noMove="1" noResize="1" noEditPoints="1" noAdjustHandles="1" noChangeArrowheads="1" noChangeShapeType="1" noTextEdit="1"/>
              </p:cNvSpPr>
              <p:nvPr>
                <p:ph type="body" idx="1"/>
              </p:nvPr>
            </p:nvSpPr>
            <p:spPr>
              <a:xfrm>
                <a:off x="526719" y="1792758"/>
                <a:ext cx="11951362" cy="7610231"/>
              </a:xfrm>
              <a:prstGeom prst="rect">
                <a:avLst/>
              </a:prstGeom>
              <a:blipFill>
                <a:blip r:embed="rId2"/>
                <a:stretch>
                  <a:fillRect l="-918"/>
                </a:stretch>
              </a:blipFill>
            </p:spPr>
            <p:txBody>
              <a:bodyPr/>
              <a:lstStyle/>
              <a:p>
                <a:r>
                  <a:rPr lang="zh-TW" altLang="en-US">
                    <a:noFill/>
                  </a:rPr>
                  <a:t> </a:t>
                </a:r>
              </a:p>
            </p:txBody>
          </p:sp>
        </mc:Fallback>
      </mc:AlternateContent>
      <p:grpSp>
        <p:nvGrpSpPr>
          <p:cNvPr id="212" name="群組"/>
          <p:cNvGrpSpPr/>
          <p:nvPr/>
        </p:nvGrpSpPr>
        <p:grpSpPr>
          <a:xfrm>
            <a:off x="3105150" y="5116661"/>
            <a:ext cx="6794500" cy="3657601"/>
            <a:chOff x="0" y="0"/>
            <a:chExt cx="6794500" cy="3657600"/>
          </a:xfrm>
        </p:grpSpPr>
        <p:pic>
          <p:nvPicPr>
            <p:cNvPr id="207" name="螢幕快照 2018-03-05 上午2.37.22.png" descr="螢幕快照 2018-03-05 上午2.37.22.png"/>
            <p:cNvPicPr>
              <a:picLocks noChangeAspect="1"/>
            </p:cNvPicPr>
            <p:nvPr/>
          </p:nvPicPr>
          <p:blipFill>
            <a:blip r:embed="rId3">
              <a:extLst/>
            </a:blip>
            <a:stretch>
              <a:fillRect/>
            </a:stretch>
          </p:blipFill>
          <p:spPr>
            <a:xfrm>
              <a:off x="0" y="0"/>
              <a:ext cx="6794500" cy="3657600"/>
            </a:xfrm>
            <a:prstGeom prst="rect">
              <a:avLst/>
            </a:prstGeom>
            <a:ln w="12700" cap="flat">
              <a:noFill/>
              <a:miter lim="400000"/>
            </a:ln>
            <a:effectLst/>
          </p:spPr>
        </p:pic>
        <mc:AlternateContent xmlns:mc="http://schemas.openxmlformats.org/markup-compatibility/2006" xmlns:a14="http://schemas.microsoft.com/office/drawing/2010/main">
          <mc:Choice Requires="a14">
            <p:sp>
              <p:nvSpPr>
                <p:cNvPr id="208" name="(λ=1)"/>
                <p:cNvSpPr txBox="1"/>
                <p:nvPr/>
              </p:nvSpPr>
              <p:spPr>
                <a:xfrm>
                  <a:off x="2939668" y="1907090"/>
                  <a:ext cx="1170064" cy="471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400">
                      <a:solidFill>
                        <a:srgbClr val="FF2600"/>
                      </a:solidFill>
                    </a:defRPr>
                  </a:lvl1pPr>
                </a:lstStyle>
                <a:p>
                  <a:pPr/>
                  <a14:m>
                    <m:oMathPara xmlns:m="http://schemas.openxmlformats.org/officeDocument/2006/math">
                      <m:oMathParaPr>
                        <m:jc m:val="centerGroup"/>
                      </m:oMathParaPr>
                      <m:oMath xmlns:m="http://schemas.openxmlformats.org/officeDocument/2006/math">
                        <m:r>
                          <a:rPr lang="en-US" altLang="zh-TW" i="1" smtClean="0">
                            <a:solidFill>
                              <a:srgbClr val="FF0000"/>
                            </a:solidFill>
                            <a:latin typeface="Cambria Math" panose="02040503050406030204" pitchFamily="18" charset="0"/>
                            <a:ea typeface="Tahoma" pitchFamily="34" charset="0"/>
                            <a:cs typeface="Times New Roman" pitchFamily="18" charset="0"/>
                          </a:rPr>
                          <m:t>(</m:t>
                        </m:r>
                        <m:r>
                          <a:rPr lang="zh-TW" altLang="en-US" i="1">
                            <a:solidFill>
                              <a:srgbClr val="FF0000"/>
                            </a:solidFill>
                            <a:latin typeface="Cambria Math" panose="02040503050406030204" pitchFamily="18" charset="0"/>
                            <a:ea typeface="Tahoma" pitchFamily="34" charset="0"/>
                            <a:cs typeface="Times New Roman" pitchFamily="18" charset="0"/>
                          </a:rPr>
                          <m:t>𝜆</m:t>
                        </m:r>
                        <m:r>
                          <a:rPr lang="en-US" altLang="zh-TW" i="1">
                            <a:solidFill>
                              <a:srgbClr val="FF0000"/>
                            </a:solidFill>
                            <a:latin typeface="Cambria Math" panose="02040503050406030204" pitchFamily="18" charset="0"/>
                            <a:ea typeface="Tahoma" pitchFamily="34" charset="0"/>
                            <a:cs typeface="Times New Roman" pitchFamily="18" charset="0"/>
                          </a:rPr>
                          <m:t>=</m:t>
                        </m:r>
                        <m:r>
                          <a:rPr lang="en-US" altLang="zh-TW" b="0" i="1" smtClean="0">
                            <a:solidFill>
                              <a:srgbClr val="FF0000"/>
                            </a:solidFill>
                            <a:latin typeface="Cambria Math" panose="02040503050406030204" pitchFamily="18" charset="0"/>
                            <a:ea typeface="Tahoma" pitchFamily="34" charset="0"/>
                            <a:cs typeface="Times New Roman" pitchFamily="18" charset="0"/>
                          </a:rPr>
                          <m:t>1</m:t>
                        </m:r>
                        <m:r>
                          <a:rPr lang="en-US" altLang="zh-TW" i="1">
                            <a:solidFill>
                              <a:srgbClr val="FF0000"/>
                            </a:solidFill>
                            <a:latin typeface="Cambria Math" panose="02040503050406030204" pitchFamily="18" charset="0"/>
                            <a:ea typeface="Tahoma" pitchFamily="34" charset="0"/>
                            <a:cs typeface="Times New Roman" pitchFamily="18" charset="0"/>
                          </a:rPr>
                          <m:t>)</m:t>
                        </m:r>
                      </m:oMath>
                    </m:oMathPara>
                  </a14:m>
                  <a:endParaRPr lang="en-US" altLang="zh-TW" dirty="0">
                    <a:solidFill>
                      <a:srgbClr val="FF0000"/>
                    </a:solidFill>
                  </a:endParaRPr>
                </a:p>
              </p:txBody>
            </p:sp>
          </mc:Choice>
          <mc:Fallback xmlns="">
            <p:sp>
              <p:nvSpPr>
                <p:cNvPr id="208" name="(λ=1)"/>
                <p:cNvSpPr txBox="1">
                  <a:spLocks noRot="1" noChangeAspect="1" noMove="1" noResize="1" noEditPoints="1" noAdjustHandles="1" noChangeArrowheads="1" noChangeShapeType="1" noTextEdit="1"/>
                </p:cNvSpPr>
                <p:nvPr/>
              </p:nvSpPr>
              <p:spPr>
                <a:xfrm>
                  <a:off x="2939668" y="1907090"/>
                  <a:ext cx="1170064" cy="471924"/>
                </a:xfrm>
                <a:prstGeom prst="rect">
                  <a:avLst/>
                </a:prstGeom>
                <a:blipFill>
                  <a:blip r:embed="rId4"/>
                  <a:stretch>
                    <a:fillRect l="-7813" r="-1042" b="-16667"/>
                  </a:stretch>
                </a:blipFill>
                <a:ln w="12700" cap="flat">
                  <a:noFill/>
                  <a:miter lim="400000"/>
                </a:ln>
                <a:effectLst/>
                <a:extLst>
                  <a:ext uri="{C572A759-6A51-4108-AA02-DFA0A04FC94B}">
                    <ma14:wrappingTextBoxFlag xmlns:ma14="http://schemas.microsoft.com/office/mac/drawingml/2011/main" xmlns="" val="1"/>
                  </a:ext>
                </a:extLst>
              </p:spPr>
              <p:txBody>
                <a:bodyPr/>
                <a:lstStyle/>
                <a:p>
                  <a:r>
                    <a:rPr lang="zh-TW" altLang="en-US">
                      <a:noFill/>
                    </a:rPr>
                    <a:t> </a:t>
                  </a:r>
                </a:p>
              </p:txBody>
            </p:sp>
          </mc:Fallback>
        </mc:AlternateContent>
        <p:sp>
          <p:nvSpPr>
            <p:cNvPr id="209" name="圓形"/>
            <p:cNvSpPr/>
            <p:nvPr/>
          </p:nvSpPr>
          <p:spPr>
            <a:xfrm>
              <a:off x="2945713" y="1279288"/>
              <a:ext cx="124904" cy="124903"/>
            </a:xfrm>
            <a:prstGeom prst="ellipse">
              <a:avLst/>
            </a:prstGeom>
            <a:solidFill>
              <a:srgbClr val="FF2600"/>
            </a:solidFill>
            <a:ln w="12700" cap="flat">
              <a:noFill/>
              <a:miter lim="400000"/>
            </a:ln>
            <a:effectLst/>
          </p:spPr>
          <p:txBody>
            <a:bodyPr wrap="square" lIns="50800" tIns="50800" rIns="50800" bIns="50800" numCol="1" anchor="ctr">
              <a:noAutofit/>
            </a:bodyPr>
            <a:lstStyle/>
            <a:p>
              <a:pPr>
                <a:defRPr sz="4000">
                  <a:solidFill>
                    <a:srgbClr val="FFFFFF"/>
                  </a:solidFill>
                </a:defRPr>
              </a:pPr>
              <a:endParaRPr/>
            </a:p>
          </p:txBody>
        </p:sp>
        <mc:AlternateContent xmlns:mc="http://schemas.openxmlformats.org/markup-compatibility/2006" xmlns:a14="http://schemas.microsoft.com/office/drawing/2010/main">
          <mc:Choice Requires="a14">
            <p:sp>
              <p:nvSpPr>
                <p:cNvPr id="210" name="(λ=0)"/>
                <p:cNvSpPr txBox="1"/>
                <p:nvPr/>
              </p:nvSpPr>
              <p:spPr>
                <a:xfrm>
                  <a:off x="3586276" y="305386"/>
                  <a:ext cx="1170064" cy="471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400">
                      <a:solidFill>
                        <a:srgbClr val="FF2600"/>
                      </a:solidFill>
                    </a:defRPr>
                  </a:lvl1pPr>
                </a:lstStyle>
                <a:p>
                  <a:pPr/>
                  <a14:m>
                    <m:oMathPara xmlns:m="http://schemas.openxmlformats.org/officeDocument/2006/math">
                      <m:oMathParaPr>
                        <m:jc m:val="centerGroup"/>
                      </m:oMathParaPr>
                      <m:oMath xmlns:m="http://schemas.openxmlformats.org/officeDocument/2006/math">
                        <m:r>
                          <a:rPr lang="en-US" altLang="zh-TW" b="0" i="1" smtClean="0">
                            <a:solidFill>
                              <a:srgbClr val="FF0000"/>
                            </a:solidFill>
                            <a:latin typeface="Cambria Math" panose="02040503050406030204" pitchFamily="18" charset="0"/>
                            <a:ea typeface="Tahoma" pitchFamily="34" charset="0"/>
                            <a:cs typeface="Times New Roman" pitchFamily="18" charset="0"/>
                          </a:rPr>
                          <m:t>(</m:t>
                        </m:r>
                        <m:r>
                          <a:rPr lang="zh-TW" altLang="en-US" i="1">
                            <a:solidFill>
                              <a:srgbClr val="FF0000"/>
                            </a:solidFill>
                            <a:latin typeface="Cambria Math" panose="02040503050406030204" pitchFamily="18" charset="0"/>
                            <a:ea typeface="Tahoma" pitchFamily="34" charset="0"/>
                            <a:cs typeface="Times New Roman" pitchFamily="18" charset="0"/>
                          </a:rPr>
                          <m:t>𝜆</m:t>
                        </m:r>
                        <m:r>
                          <a:rPr lang="en-US" altLang="zh-TW" b="0" i="1" smtClean="0">
                            <a:solidFill>
                              <a:srgbClr val="FF0000"/>
                            </a:solidFill>
                            <a:latin typeface="Cambria Math" panose="02040503050406030204" pitchFamily="18" charset="0"/>
                            <a:ea typeface="Tahoma" pitchFamily="34" charset="0"/>
                            <a:cs typeface="Times New Roman" pitchFamily="18" charset="0"/>
                          </a:rPr>
                          <m:t>=</m:t>
                        </m:r>
                        <m:r>
                          <a:rPr lang="en-US" altLang="zh-TW" b="0" i="1" smtClean="0">
                            <a:solidFill>
                              <a:srgbClr val="FF0000"/>
                            </a:solidFill>
                            <a:latin typeface="Cambria Math" panose="02040503050406030204" pitchFamily="18" charset="0"/>
                            <a:ea typeface="Tahoma" pitchFamily="34" charset="0"/>
                            <a:cs typeface="Times New Roman" pitchFamily="18" charset="0"/>
                          </a:rPr>
                          <m:t>0</m:t>
                        </m:r>
                        <m:r>
                          <a:rPr lang="en-US" altLang="zh-TW" b="0" i="1" smtClean="0">
                            <a:solidFill>
                              <a:srgbClr val="FF0000"/>
                            </a:solidFill>
                            <a:latin typeface="Cambria Math" panose="02040503050406030204" pitchFamily="18" charset="0"/>
                            <a:ea typeface="Tahoma" pitchFamily="34" charset="0"/>
                            <a:cs typeface="Times New Roman" pitchFamily="18" charset="0"/>
                          </a:rPr>
                          <m:t>)</m:t>
                        </m:r>
                      </m:oMath>
                    </m:oMathPara>
                  </a14:m>
                  <a:endParaRPr lang="en-US" dirty="0">
                    <a:solidFill>
                      <a:srgbClr val="FF0000"/>
                    </a:solidFill>
                  </a:endParaRPr>
                </a:p>
              </p:txBody>
            </p:sp>
          </mc:Choice>
          <mc:Fallback xmlns="">
            <p:sp>
              <p:nvSpPr>
                <p:cNvPr id="210" name="(λ=0)"/>
                <p:cNvSpPr txBox="1">
                  <a:spLocks noRot="1" noChangeAspect="1" noMove="1" noResize="1" noEditPoints="1" noAdjustHandles="1" noChangeArrowheads="1" noChangeShapeType="1" noTextEdit="1"/>
                </p:cNvSpPr>
                <p:nvPr/>
              </p:nvSpPr>
              <p:spPr>
                <a:xfrm>
                  <a:off x="3586276" y="305386"/>
                  <a:ext cx="1170064" cy="471924"/>
                </a:xfrm>
                <a:prstGeom prst="rect">
                  <a:avLst/>
                </a:prstGeom>
                <a:blipFill>
                  <a:blip r:embed="rId5"/>
                  <a:stretch>
                    <a:fillRect l="-7813" r="-1042" b="-17949"/>
                  </a:stretch>
                </a:blipFill>
                <a:ln w="12700" cap="flat">
                  <a:noFill/>
                  <a:miter lim="400000"/>
                </a:ln>
                <a:effectLst/>
                <a:extLst>
                  <a:ext uri="{C572A759-6A51-4108-AA02-DFA0A04FC94B}">
                    <ma14:wrappingTextBoxFlag xmlns:ma14="http://schemas.microsoft.com/office/mac/drawingml/2011/main" xmlns="" val="1"/>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1" name="midpoint (λ=0.5)"/>
                <p:cNvSpPr txBox="1"/>
                <p:nvPr/>
              </p:nvSpPr>
              <p:spPr>
                <a:xfrm>
                  <a:off x="2939668" y="1335598"/>
                  <a:ext cx="2511778" cy="4719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r>
                    <a:rPr lang="en-US" sz="2400" dirty="0">
                      <a:solidFill>
                        <a:srgbClr val="FF0000"/>
                      </a:solidFill>
                    </a:rPr>
                    <a:t>midpoint</a:t>
                  </a:r>
                  <a:r>
                    <a:rPr lang="en-US" sz="2400" dirty="0"/>
                    <a:t> </a:t>
                  </a:r>
                  <a14:m>
                    <m:oMath xmlns:m="http://schemas.openxmlformats.org/officeDocument/2006/math">
                      <m:r>
                        <a:rPr lang="en-US" altLang="zh-TW" sz="2400" i="1">
                          <a:solidFill>
                            <a:srgbClr val="FF0000"/>
                          </a:solidFill>
                          <a:latin typeface="Cambria Math" panose="02040503050406030204" pitchFamily="18" charset="0"/>
                          <a:ea typeface="Tahoma" pitchFamily="34" charset="0"/>
                          <a:cs typeface="Times New Roman" pitchFamily="18" charset="0"/>
                        </a:rPr>
                        <m:t>(</m:t>
                      </m:r>
                      <m:r>
                        <a:rPr lang="zh-TW" altLang="en-US" sz="2400" i="1">
                          <a:solidFill>
                            <a:srgbClr val="FF0000"/>
                          </a:solidFill>
                          <a:latin typeface="Cambria Math" panose="02040503050406030204" pitchFamily="18" charset="0"/>
                          <a:ea typeface="Tahoma" pitchFamily="34" charset="0"/>
                          <a:cs typeface="Times New Roman" pitchFamily="18" charset="0"/>
                        </a:rPr>
                        <m:t>𝜆</m:t>
                      </m:r>
                      <m:r>
                        <a:rPr lang="en-US" altLang="zh-TW" sz="2400" i="1">
                          <a:solidFill>
                            <a:srgbClr val="FF0000"/>
                          </a:solidFill>
                          <a:latin typeface="Cambria Math" panose="02040503050406030204" pitchFamily="18" charset="0"/>
                          <a:ea typeface="Tahoma" pitchFamily="34" charset="0"/>
                          <a:cs typeface="Times New Roman" pitchFamily="18" charset="0"/>
                        </a:rPr>
                        <m:t>=</m:t>
                      </m:r>
                      <m:r>
                        <a:rPr lang="en-US" altLang="zh-TW" sz="2400" i="1">
                          <a:solidFill>
                            <a:srgbClr val="FF0000"/>
                          </a:solidFill>
                          <a:latin typeface="Cambria Math" panose="02040503050406030204" pitchFamily="18" charset="0"/>
                          <a:ea typeface="Tahoma" pitchFamily="34" charset="0"/>
                          <a:cs typeface="Times New Roman" pitchFamily="18" charset="0"/>
                        </a:rPr>
                        <m:t>0</m:t>
                      </m:r>
                      <m:r>
                        <a:rPr lang="en-US" altLang="zh-TW" sz="2400" b="0" i="1" smtClean="0">
                          <a:solidFill>
                            <a:srgbClr val="FF0000"/>
                          </a:solidFill>
                          <a:latin typeface="Cambria Math" panose="02040503050406030204" pitchFamily="18" charset="0"/>
                          <a:ea typeface="Tahoma" pitchFamily="34" charset="0"/>
                          <a:cs typeface="Times New Roman" pitchFamily="18" charset="0"/>
                        </a:rPr>
                        <m:t>.</m:t>
                      </m:r>
                      <m:r>
                        <a:rPr lang="en-US" altLang="zh-TW" sz="2400" b="0" i="1" smtClean="0">
                          <a:solidFill>
                            <a:srgbClr val="FF0000"/>
                          </a:solidFill>
                          <a:latin typeface="Cambria Math" panose="02040503050406030204" pitchFamily="18" charset="0"/>
                          <a:ea typeface="Tahoma" pitchFamily="34" charset="0"/>
                          <a:cs typeface="Times New Roman" pitchFamily="18" charset="0"/>
                        </a:rPr>
                        <m:t>5</m:t>
                      </m:r>
                      <m:r>
                        <a:rPr lang="en-US" altLang="zh-TW" sz="2400" i="1">
                          <a:solidFill>
                            <a:srgbClr val="FF0000"/>
                          </a:solidFill>
                          <a:latin typeface="Cambria Math" panose="02040503050406030204" pitchFamily="18" charset="0"/>
                          <a:ea typeface="Tahoma" pitchFamily="34" charset="0"/>
                          <a:cs typeface="Times New Roman" pitchFamily="18" charset="0"/>
                        </a:rPr>
                        <m:t>)</m:t>
                      </m:r>
                    </m:oMath>
                  </a14:m>
                  <a:endParaRPr lang="en-US" altLang="zh-TW" sz="2400" dirty="0">
                    <a:solidFill>
                      <a:srgbClr val="FF0000"/>
                    </a:solidFill>
                  </a:endParaRPr>
                </a:p>
              </p:txBody>
            </p:sp>
          </mc:Choice>
          <mc:Fallback xmlns="">
            <p:sp>
              <p:nvSpPr>
                <p:cNvPr id="211" name="midpoint (λ=0.5)"/>
                <p:cNvSpPr txBox="1">
                  <a:spLocks noRot="1" noChangeAspect="1" noMove="1" noResize="1" noEditPoints="1" noAdjustHandles="1" noChangeArrowheads="1" noChangeShapeType="1" noTextEdit="1"/>
                </p:cNvSpPr>
                <p:nvPr/>
              </p:nvSpPr>
              <p:spPr>
                <a:xfrm>
                  <a:off x="2939668" y="1335598"/>
                  <a:ext cx="2511778" cy="471924"/>
                </a:xfrm>
                <a:prstGeom prst="rect">
                  <a:avLst/>
                </a:prstGeom>
                <a:blipFill>
                  <a:blip r:embed="rId6"/>
                  <a:stretch>
                    <a:fillRect l="-5340" t="-7692" r="-2913" b="-28205"/>
                  </a:stretch>
                </a:blipFill>
                <a:ln w="12700" cap="flat">
                  <a:noFill/>
                  <a:miter lim="400000"/>
                </a:ln>
                <a:effectLst/>
                <a:extLst>
                  <a:ext uri="{C572A759-6A51-4108-AA02-DFA0A04FC94B}">
                    <ma14:wrappingTextBoxFlag xmlns:ma14="http://schemas.microsoft.com/office/mac/drawingml/2011/main" xmlns="" val="1"/>
                  </a:ext>
                </a:extLst>
              </p:spPr>
              <p:txBody>
                <a:bodyPr/>
                <a:lstStyle/>
                <a:p>
                  <a:r>
                    <a:rPr lang="zh-TW" altLang="en-US">
                      <a:noFill/>
                    </a:rPr>
                    <a:t> </a:t>
                  </a:r>
                </a:p>
              </p:txBody>
            </p:sp>
          </mc:Fallback>
        </mc:AlternateContent>
      </p:grpSp>
      <mc:AlternateContent xmlns:mc="http://schemas.openxmlformats.org/markup-compatibility/2006" xmlns:a14="http://schemas.microsoft.com/office/drawing/2010/main">
        <mc:Choice Requires="a14">
          <p:sp>
            <p:nvSpPr>
              <p:cNvPr id="2" name="矩形 1"/>
              <p:cNvSpPr/>
              <p:nvPr/>
            </p:nvSpPr>
            <p:spPr>
              <a:xfrm>
                <a:off x="4951109" y="3933426"/>
                <a:ext cx="3102581" cy="52322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altLang="zh-TW" sz="2800" b="1" i="1" smtClean="0">
                          <a:solidFill>
                            <a:srgbClr val="000000"/>
                          </a:solidFill>
                          <a:latin typeface="Cambria Math" panose="02040503050406030204" pitchFamily="18" charset="0"/>
                          <a:ea typeface="Tahoma" pitchFamily="34" charset="0"/>
                          <a:cs typeface="Times New Roman" pitchFamily="18" charset="0"/>
                        </a:rPr>
                        <m:t>𝒓</m:t>
                      </m:r>
                      <m:r>
                        <a:rPr lang="en-US" altLang="zh-TW" sz="2800" i="1">
                          <a:solidFill>
                            <a:srgbClr val="000000"/>
                          </a:solidFill>
                          <a:latin typeface="Cambria Math" panose="02040503050406030204" pitchFamily="18" charset="0"/>
                          <a:ea typeface="Tahoma" pitchFamily="34" charset="0"/>
                          <a:cs typeface="Times New Roman" pitchFamily="18" charset="0"/>
                        </a:rPr>
                        <m:t>=</m:t>
                      </m:r>
                      <m:d>
                        <m:dPr>
                          <m:ctrlPr>
                            <a:rPr lang="en-US" altLang="zh-TW" sz="2800" i="1">
                              <a:solidFill>
                                <a:srgbClr val="000000"/>
                              </a:solidFill>
                              <a:latin typeface="Cambria Math" panose="02040503050406030204" pitchFamily="18" charset="0"/>
                              <a:ea typeface="Tahoma" pitchFamily="34" charset="0"/>
                              <a:cs typeface="Times New Roman" pitchFamily="18" charset="0"/>
                            </a:rPr>
                          </m:ctrlPr>
                        </m:dPr>
                        <m:e>
                          <m:r>
                            <a:rPr lang="en-US" altLang="zh-TW" sz="2800" i="1">
                              <a:solidFill>
                                <a:srgbClr val="000000"/>
                              </a:solidFill>
                              <a:latin typeface="Cambria Math" panose="02040503050406030204" pitchFamily="18" charset="0"/>
                              <a:ea typeface="Tahoma" pitchFamily="34" charset="0"/>
                              <a:cs typeface="Times New Roman" pitchFamily="18" charset="0"/>
                            </a:rPr>
                            <m:t>1</m:t>
                          </m:r>
                          <m:r>
                            <a:rPr lang="en-US" altLang="zh-TW" sz="2800" i="1">
                              <a:solidFill>
                                <a:srgbClr val="000000"/>
                              </a:solidFill>
                              <a:latin typeface="Cambria Math" panose="02040503050406030204" pitchFamily="18" charset="0"/>
                              <a:ea typeface="Tahoma" pitchFamily="34" charset="0"/>
                              <a:cs typeface="Times New Roman" pitchFamily="18" charset="0"/>
                            </a:rPr>
                            <m:t>−</m:t>
                          </m:r>
                          <m:r>
                            <a:rPr lang="en-US" altLang="zh-TW" sz="2800" i="1">
                              <a:solidFill>
                                <a:srgbClr val="000000"/>
                              </a:solidFill>
                              <a:latin typeface="Cambria Math" panose="02040503050406030204" pitchFamily="18" charset="0"/>
                              <a:ea typeface="Tahoma" pitchFamily="34" charset="0"/>
                              <a:cs typeface="Times New Roman" pitchFamily="18" charset="0"/>
                            </a:rPr>
                            <m:t>𝜆</m:t>
                          </m:r>
                        </m:e>
                      </m:d>
                      <m:r>
                        <a:rPr lang="en-US" altLang="zh-TW" sz="2800" b="1" i="1">
                          <a:solidFill>
                            <a:srgbClr val="000000"/>
                          </a:solidFill>
                          <a:latin typeface="Cambria Math" panose="02040503050406030204" pitchFamily="18" charset="0"/>
                          <a:ea typeface="Tahoma" pitchFamily="34" charset="0"/>
                          <a:cs typeface="Times New Roman" pitchFamily="18" charset="0"/>
                        </a:rPr>
                        <m:t>𝒑</m:t>
                      </m:r>
                      <m:r>
                        <a:rPr lang="en-US" altLang="zh-TW" sz="2800" i="1">
                          <a:solidFill>
                            <a:srgbClr val="000000"/>
                          </a:solidFill>
                          <a:latin typeface="Cambria Math" panose="02040503050406030204" pitchFamily="18" charset="0"/>
                          <a:ea typeface="Tahoma" pitchFamily="34" charset="0"/>
                          <a:cs typeface="Times New Roman" pitchFamily="18" charset="0"/>
                        </a:rPr>
                        <m:t>+</m:t>
                      </m:r>
                      <m:r>
                        <a:rPr lang="en-US" altLang="zh-TW" sz="2800" i="1">
                          <a:solidFill>
                            <a:srgbClr val="000000"/>
                          </a:solidFill>
                          <a:latin typeface="Cambria Math" panose="02040503050406030204" pitchFamily="18" charset="0"/>
                          <a:ea typeface="Tahoma" pitchFamily="34" charset="0"/>
                          <a:cs typeface="Times New Roman" pitchFamily="18" charset="0"/>
                        </a:rPr>
                        <m:t>𝜆</m:t>
                      </m:r>
                      <m:r>
                        <a:rPr lang="en-US" altLang="zh-TW" sz="2800" b="1" i="1">
                          <a:solidFill>
                            <a:srgbClr val="000000"/>
                          </a:solidFill>
                          <a:latin typeface="Cambria Math" panose="02040503050406030204" pitchFamily="18" charset="0"/>
                          <a:ea typeface="Tahoma" pitchFamily="34" charset="0"/>
                          <a:cs typeface="Times New Roman" pitchFamily="18" charset="0"/>
                        </a:rPr>
                        <m:t>𝒒</m:t>
                      </m:r>
                    </m:oMath>
                  </m:oMathPara>
                </a14:m>
                <a:endParaRPr lang="en-US" altLang="zh-TW" sz="2800" b="1" dirty="0">
                  <a:solidFill>
                    <a:srgbClr val="000000"/>
                  </a:solidFill>
                  <a:latin typeface="Times New Roman" pitchFamily="18" charset="0"/>
                  <a:ea typeface="Tahoma" pitchFamily="34" charset="0"/>
                  <a:cs typeface="Times New Roman"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4951109" y="3933426"/>
                <a:ext cx="3102581" cy="523220"/>
              </a:xfrm>
              <a:prstGeom prst="rect">
                <a:avLst/>
              </a:prstGeom>
              <a:blipFill>
                <a:blip r:embed="rId7"/>
                <a:stretch>
                  <a:fillRect/>
                </a:stretch>
              </a:blipFill>
            </p:spPr>
            <p:txBody>
              <a:bodyPr/>
              <a:lstStyle/>
              <a:p>
                <a:r>
                  <a:rPr lang="zh-TW" altLang="en-US">
                    <a:noFill/>
                  </a:rPr>
                  <a:t> </a:t>
                </a:r>
              </a:p>
            </p:txBody>
          </p:sp>
        </mc:Fallback>
      </mc:AlternateContent>
      <p:sp>
        <p:nvSpPr>
          <p:cNvPr id="3" name="投影片編號版面配置區 2">
            <a:extLst>
              <a:ext uri="{FF2B5EF4-FFF2-40B4-BE49-F238E27FC236}">
                <a16:creationId xmlns:a16="http://schemas.microsoft.com/office/drawing/2014/main" id="{6BEB5A69-BEA5-48F5-AC63-7AAADD025D41}"/>
              </a:ext>
            </a:extLst>
          </p:cNvPr>
          <p:cNvSpPr>
            <a:spLocks noGrp="1"/>
          </p:cNvSpPr>
          <p:nvPr>
            <p:ph type="sldNum" sz="quarter" idx="2"/>
          </p:nvPr>
        </p:nvSpPr>
        <p:spPr/>
        <p:txBody>
          <a:bodyPr/>
          <a:lstStyle/>
          <a:p>
            <a:fld id="{86CB4B4D-7CA3-9044-876B-883B54F8677D}" type="slidenum">
              <a:rPr lang="en-US" altLang="zh-TW" smtClean="0"/>
              <a:t>13</a:t>
            </a:fld>
            <a:endParaRPr lang="zh-TW" altLang="en-US"/>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2.1.1 Geometric Primitives"/>
          <p:cNvSpPr txBox="1">
            <a:spLocks noGrp="1"/>
          </p:cNvSpPr>
          <p:nvPr>
            <p:ph type="title"/>
          </p:nvPr>
        </p:nvSpPr>
        <p:spPr>
          <a:prstGeom prst="rect">
            <a:avLst/>
          </a:prstGeom>
        </p:spPr>
        <p:txBody>
          <a:bodyPr/>
          <a:lstStyle/>
          <a:p>
            <a:pPr>
              <a:defRPr>
                <a:effectLst/>
              </a:defRPr>
            </a:pPr>
            <a:r>
              <a:t>2.1.1 Geometric Primitives</a:t>
            </a:r>
          </a:p>
        </p:txBody>
      </p:sp>
      <mc:AlternateContent xmlns:mc="http://schemas.openxmlformats.org/markup-compatibility/2006" xmlns:a14="http://schemas.microsoft.com/office/drawing/2010/main">
        <mc:Choice Requires="a14">
          <p:sp>
            <p:nvSpPr>
              <p:cNvPr id="215" name="3D Quadrics…"/>
              <p:cNvSpPr txBox="1">
                <a:spLocks noGrp="1"/>
              </p:cNvSpPr>
              <p:nvPr>
                <p:ph type="body" idx="1"/>
              </p:nvPr>
            </p:nvSpPr>
            <p:spPr>
              <a:prstGeom prst="rect">
                <a:avLst/>
              </a:prstGeom>
            </p:spPr>
            <p:txBody>
              <a:bodyPr/>
              <a:lstStyle/>
              <a:p>
                <a:pPr>
                  <a:defRPr b="1"/>
                </a:pPr>
                <a:r>
                  <a:rPr dirty="0"/>
                  <a:t>3D Quadrics</a:t>
                </a:r>
              </a:p>
              <a:p>
                <a:pPr lvl="1"/>
                <a:r>
                  <a:rPr dirty="0"/>
                  <a:t>The 3D analog of a conic section is a quadric surface</a:t>
                </a:r>
                <a:r>
                  <a:rPr lang="en-US" dirty="0"/>
                  <a:t> </a:t>
                </a:r>
                <a14:m>
                  <m:oMath xmlns:m="http://schemas.openxmlformats.org/officeDocument/2006/math">
                    <m:sSup>
                      <m:sSupPr>
                        <m:ctrlPr>
                          <a:rPr lang="en-US" altLang="zh-TW" b="1" i="1">
                            <a:latin typeface="Cambria Math" panose="02040503050406030204" pitchFamily="18" charset="0"/>
                            <a:cs typeface="Times New Roman" pitchFamily="18" charset="0"/>
                          </a:rPr>
                        </m:ctrlPr>
                      </m:sSupPr>
                      <m:e>
                        <m:acc>
                          <m:accPr>
                            <m:chr m:val="̃"/>
                            <m:ctrlPr>
                              <a:rPr lang="en-US" altLang="zh-TW" b="1" i="1">
                                <a:latin typeface="Cambria Math" panose="02040503050406030204" pitchFamily="18" charset="0"/>
                                <a:cs typeface="Times New Roman" pitchFamily="18" charset="0"/>
                              </a:rPr>
                            </m:ctrlPr>
                          </m:accPr>
                          <m:e>
                            <m:r>
                              <a:rPr lang="en-US" altLang="zh-TW" b="1" i="1">
                                <a:latin typeface="Cambria Math" panose="02040503050406030204" pitchFamily="18" charset="0"/>
                                <a:cs typeface="Times New Roman" pitchFamily="18" charset="0"/>
                              </a:rPr>
                              <m:t>𝒙</m:t>
                            </m:r>
                          </m:e>
                        </m:acc>
                      </m:e>
                      <m:sup>
                        <m:r>
                          <a:rPr lang="en-US" altLang="zh-TW" b="1" i="1">
                            <a:latin typeface="Cambria Math" panose="02040503050406030204" pitchFamily="18" charset="0"/>
                            <a:cs typeface="Times New Roman" pitchFamily="18" charset="0"/>
                          </a:rPr>
                          <m:t>𝑻</m:t>
                        </m:r>
                      </m:sup>
                    </m:sSup>
                    <m:r>
                      <a:rPr lang="en-US" altLang="zh-TW" i="1">
                        <a:latin typeface="Cambria Math" panose="02040503050406030204" pitchFamily="18" charset="0"/>
                        <a:cs typeface="Times New Roman" pitchFamily="18" charset="0"/>
                      </a:rPr>
                      <m:t>𝑄</m:t>
                    </m:r>
                    <m:acc>
                      <m:accPr>
                        <m:chr m:val="̃"/>
                        <m:ctrlPr>
                          <a:rPr lang="en-US" altLang="zh-TW" i="1">
                            <a:latin typeface="Cambria Math" panose="02040503050406030204" pitchFamily="18" charset="0"/>
                            <a:cs typeface="Times New Roman" pitchFamily="18" charset="0"/>
                          </a:rPr>
                        </m:ctrlPr>
                      </m:accPr>
                      <m:e>
                        <m:r>
                          <a:rPr lang="en-US" altLang="zh-TW" b="1" i="1">
                            <a:latin typeface="Cambria Math" panose="02040503050406030204" pitchFamily="18" charset="0"/>
                            <a:cs typeface="Times New Roman" pitchFamily="18" charset="0"/>
                          </a:rPr>
                          <m:t>𝒙</m:t>
                        </m:r>
                      </m:e>
                    </m:acc>
                    <m:r>
                      <a:rPr lang="en-US"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0</m:t>
                    </m:r>
                  </m:oMath>
                </a14:m>
                <a:r>
                  <a:rPr dirty="0"/>
                  <a:t>.</a:t>
                </a:r>
              </a:p>
              <a:p>
                <a:pPr lvl="1"/>
                <a:r>
                  <a:rPr dirty="0"/>
                  <a:t>Spheres, Ellipsoids, Cylinders</a:t>
                </a:r>
              </a:p>
            </p:txBody>
          </p:sp>
        </mc:Choice>
        <mc:Fallback xmlns="">
          <p:sp>
            <p:nvSpPr>
              <p:cNvPr id="215" name="3D Quadrics…"/>
              <p:cNvSpPr txBox="1">
                <a:spLocks noGrp="1" noRot="1" noChangeAspect="1" noMove="1" noResize="1" noEditPoints="1" noAdjustHandles="1" noChangeArrowheads="1" noChangeShapeType="1" noTextEdit="1"/>
              </p:cNvSpPr>
              <p:nvPr>
                <p:ph type="body" idx="1"/>
              </p:nvPr>
            </p:nvSpPr>
            <p:spPr>
              <a:xfrm>
                <a:off x="526719" y="1792758"/>
                <a:ext cx="11951362" cy="7610231"/>
              </a:xfrm>
              <a:prstGeom prst="rect">
                <a:avLst/>
              </a:prstGeom>
              <a:blipFill>
                <a:blip r:embed="rId3"/>
                <a:stretch>
                  <a:fillRect l="-918"/>
                </a:stretch>
              </a:blipFill>
            </p:spPr>
            <p:txBody>
              <a:bodyPr/>
              <a:lstStyle/>
              <a:p>
                <a:r>
                  <a:rPr lang="zh-TW" altLang="en-US">
                    <a:noFill/>
                  </a:rPr>
                  <a:t> </a:t>
                </a:r>
              </a:p>
            </p:txBody>
          </p:sp>
        </mc:Fallback>
      </mc:AlternateContent>
      <p:pic>
        <p:nvPicPr>
          <p:cNvPr id="218" name="影像" descr="影像"/>
          <p:cNvPicPr>
            <a:picLocks noChangeAspect="1"/>
          </p:cNvPicPr>
          <p:nvPr/>
        </p:nvPicPr>
        <p:blipFill>
          <a:blip r:embed="rId4">
            <a:extLst/>
          </a:blip>
          <a:stretch>
            <a:fillRect/>
          </a:stretch>
        </p:blipFill>
        <p:spPr>
          <a:xfrm>
            <a:off x="2304378" y="4125917"/>
            <a:ext cx="1905001" cy="2105661"/>
          </a:xfrm>
          <a:prstGeom prst="rect">
            <a:avLst/>
          </a:prstGeom>
          <a:ln w="12700">
            <a:miter lim="400000"/>
          </a:ln>
        </p:spPr>
      </p:pic>
      <p:pic>
        <p:nvPicPr>
          <p:cNvPr id="219" name="影像" descr="影像"/>
          <p:cNvPicPr>
            <a:picLocks noChangeAspect="1"/>
          </p:cNvPicPr>
          <p:nvPr/>
        </p:nvPicPr>
        <p:blipFill>
          <a:blip r:embed="rId5">
            <a:extLst/>
          </a:blip>
          <a:stretch>
            <a:fillRect/>
          </a:stretch>
        </p:blipFill>
        <p:spPr>
          <a:xfrm>
            <a:off x="2304378" y="6918575"/>
            <a:ext cx="1905001" cy="2105661"/>
          </a:xfrm>
          <a:prstGeom prst="rect">
            <a:avLst/>
          </a:prstGeom>
          <a:ln w="12700">
            <a:miter lim="400000"/>
          </a:ln>
        </p:spPr>
      </p:pic>
      <p:pic>
        <p:nvPicPr>
          <p:cNvPr id="220" name="影像" descr="影像"/>
          <p:cNvPicPr>
            <a:picLocks noChangeAspect="1"/>
          </p:cNvPicPr>
          <p:nvPr/>
        </p:nvPicPr>
        <p:blipFill>
          <a:blip r:embed="rId6">
            <a:extLst/>
          </a:blip>
          <a:stretch>
            <a:fillRect/>
          </a:stretch>
        </p:blipFill>
        <p:spPr>
          <a:xfrm>
            <a:off x="5549899" y="4123377"/>
            <a:ext cx="1905001" cy="2108201"/>
          </a:xfrm>
          <a:prstGeom prst="rect">
            <a:avLst/>
          </a:prstGeom>
          <a:ln w="12700">
            <a:miter lim="400000"/>
          </a:ln>
        </p:spPr>
      </p:pic>
      <p:pic>
        <p:nvPicPr>
          <p:cNvPr id="221" name="影像" descr="影像"/>
          <p:cNvPicPr>
            <a:picLocks noChangeAspect="1"/>
          </p:cNvPicPr>
          <p:nvPr/>
        </p:nvPicPr>
        <p:blipFill>
          <a:blip r:embed="rId7">
            <a:extLst/>
          </a:blip>
          <a:stretch>
            <a:fillRect/>
          </a:stretch>
        </p:blipFill>
        <p:spPr>
          <a:xfrm>
            <a:off x="5549900" y="6916035"/>
            <a:ext cx="1905001" cy="2108201"/>
          </a:xfrm>
          <a:prstGeom prst="rect">
            <a:avLst/>
          </a:prstGeom>
          <a:ln w="12700">
            <a:miter lim="400000"/>
          </a:ln>
        </p:spPr>
      </p:pic>
      <p:pic>
        <p:nvPicPr>
          <p:cNvPr id="222" name="影像" descr="影像"/>
          <p:cNvPicPr>
            <a:picLocks noChangeAspect="1"/>
          </p:cNvPicPr>
          <p:nvPr/>
        </p:nvPicPr>
        <p:blipFill>
          <a:blip r:embed="rId8">
            <a:extLst/>
          </a:blip>
          <a:stretch>
            <a:fillRect/>
          </a:stretch>
        </p:blipFill>
        <p:spPr>
          <a:xfrm>
            <a:off x="8795421" y="6916035"/>
            <a:ext cx="1905001" cy="2108201"/>
          </a:xfrm>
          <a:prstGeom prst="rect">
            <a:avLst/>
          </a:prstGeom>
          <a:ln w="12700">
            <a:miter lim="400000"/>
          </a:ln>
        </p:spPr>
      </p:pic>
      <p:pic>
        <p:nvPicPr>
          <p:cNvPr id="223" name="影像" descr="影像"/>
          <p:cNvPicPr>
            <a:picLocks noChangeAspect="1"/>
          </p:cNvPicPr>
          <p:nvPr/>
        </p:nvPicPr>
        <p:blipFill>
          <a:blip r:embed="rId9">
            <a:extLst/>
          </a:blip>
          <a:stretch>
            <a:fillRect/>
          </a:stretch>
        </p:blipFill>
        <p:spPr>
          <a:xfrm>
            <a:off x="8795421" y="4123377"/>
            <a:ext cx="1905001" cy="2108201"/>
          </a:xfrm>
          <a:prstGeom prst="rect">
            <a:avLst/>
          </a:prstGeom>
          <a:ln w="12700">
            <a:miter lim="400000"/>
          </a:ln>
        </p:spPr>
      </p:pic>
      <p:sp>
        <p:nvSpPr>
          <p:cNvPr id="224" name="Parabolic cylinder"/>
          <p:cNvSpPr txBox="1"/>
          <p:nvPr/>
        </p:nvSpPr>
        <p:spPr>
          <a:xfrm>
            <a:off x="8498546" y="6219244"/>
            <a:ext cx="2498751"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solidFill>
                  <a:srgbClr val="000000"/>
                </a:solidFill>
              </a:defRPr>
            </a:lvl1pPr>
          </a:lstStyle>
          <a:p>
            <a:r>
              <a:t>Parabolic cylinder</a:t>
            </a:r>
          </a:p>
        </p:txBody>
      </p:sp>
      <p:sp>
        <p:nvSpPr>
          <p:cNvPr id="225" name="Sphere"/>
          <p:cNvSpPr txBox="1"/>
          <p:nvPr/>
        </p:nvSpPr>
        <p:spPr>
          <a:xfrm>
            <a:off x="2751063" y="6219244"/>
            <a:ext cx="1011632"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solidFill>
                  <a:srgbClr val="000000"/>
                </a:solidFill>
              </a:defRPr>
            </a:lvl1pPr>
          </a:lstStyle>
          <a:p>
            <a:r>
              <a:t>Sphere</a:t>
            </a:r>
          </a:p>
        </p:txBody>
      </p:sp>
      <p:sp>
        <p:nvSpPr>
          <p:cNvPr id="226" name="Ellipsoid"/>
          <p:cNvSpPr txBox="1"/>
          <p:nvPr/>
        </p:nvSpPr>
        <p:spPr>
          <a:xfrm>
            <a:off x="2638287" y="9013172"/>
            <a:ext cx="1237184"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solidFill>
                  <a:srgbClr val="000000"/>
                </a:solidFill>
              </a:defRPr>
            </a:lvl1pPr>
          </a:lstStyle>
          <a:p>
            <a:r>
              <a:rPr dirty="0"/>
              <a:t>Ellipsoid</a:t>
            </a:r>
          </a:p>
        </p:txBody>
      </p:sp>
      <p:sp>
        <p:nvSpPr>
          <p:cNvPr id="227" name="Circular cylinder"/>
          <p:cNvSpPr txBox="1"/>
          <p:nvPr/>
        </p:nvSpPr>
        <p:spPr>
          <a:xfrm>
            <a:off x="5329224" y="6219244"/>
            <a:ext cx="2346352"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solidFill>
                  <a:srgbClr val="000000"/>
                </a:solidFill>
              </a:defRPr>
            </a:lvl1pPr>
          </a:lstStyle>
          <a:p>
            <a:r>
              <a:rPr dirty="0"/>
              <a:t>Circular cylinder</a:t>
            </a:r>
          </a:p>
        </p:txBody>
      </p:sp>
      <p:sp>
        <p:nvSpPr>
          <p:cNvPr id="228" name="Elliptic cylinder"/>
          <p:cNvSpPr txBox="1"/>
          <p:nvPr/>
        </p:nvSpPr>
        <p:spPr>
          <a:xfrm>
            <a:off x="5394299" y="9013172"/>
            <a:ext cx="2216202"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solidFill>
                  <a:srgbClr val="000000"/>
                </a:solidFill>
              </a:defRPr>
            </a:lvl1pPr>
          </a:lstStyle>
          <a:p>
            <a:r>
              <a:t>Elliptic cylinder</a:t>
            </a:r>
          </a:p>
        </p:txBody>
      </p:sp>
      <p:sp>
        <p:nvSpPr>
          <p:cNvPr id="229" name="Hyperbolic cylinder"/>
          <p:cNvSpPr txBox="1"/>
          <p:nvPr/>
        </p:nvSpPr>
        <p:spPr>
          <a:xfrm>
            <a:off x="8383026" y="9013172"/>
            <a:ext cx="2729790" cy="457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400">
                <a:solidFill>
                  <a:srgbClr val="000000"/>
                </a:solidFill>
              </a:defRPr>
            </a:lvl1pPr>
          </a:lstStyle>
          <a:p>
            <a:r>
              <a:t>Hyperbolic cylinder</a:t>
            </a:r>
          </a:p>
        </p:txBody>
      </p:sp>
      <p:sp>
        <p:nvSpPr>
          <p:cNvPr id="2" name="投影片編號版面配置區 1">
            <a:extLst>
              <a:ext uri="{FF2B5EF4-FFF2-40B4-BE49-F238E27FC236}">
                <a16:creationId xmlns:a16="http://schemas.microsoft.com/office/drawing/2014/main" id="{164875BE-C35B-4017-A6D4-8344D9564B62}"/>
              </a:ext>
            </a:extLst>
          </p:cNvPr>
          <p:cNvSpPr>
            <a:spLocks noGrp="1"/>
          </p:cNvSpPr>
          <p:nvPr>
            <p:ph type="sldNum" sz="quarter" idx="2"/>
          </p:nvPr>
        </p:nvSpPr>
        <p:spPr/>
        <p:txBody>
          <a:bodyPr/>
          <a:lstStyle/>
          <a:p>
            <a:fld id="{86CB4B4D-7CA3-9044-876B-883B54F8677D}" type="slidenum">
              <a:rPr lang="en-US" altLang="zh-TW" smtClean="0"/>
              <a:t>14</a:t>
            </a:fld>
            <a:endParaRPr lang="zh-TW" altLang="en-US"/>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2.1.2 2D Transformations"/>
          <p:cNvSpPr>
            <a:spLocks noGrp="1"/>
          </p:cNvSpPr>
          <p:nvPr>
            <p:ph type="title"/>
          </p:nvPr>
        </p:nvSpPr>
        <p:spPr>
          <a:prstGeom prst="rect">
            <a:avLst/>
          </a:prstGeom>
        </p:spPr>
        <p:txBody>
          <a:bodyPr/>
          <a:lstStyle/>
          <a:p>
            <a:pPr>
              <a:defRPr>
                <a:effectLst/>
              </a:defRPr>
            </a:pPr>
            <a:r>
              <a:t>2.1.2 2D Transformations</a:t>
            </a:r>
          </a:p>
        </p:txBody>
      </p:sp>
      <p:sp>
        <p:nvSpPr>
          <p:cNvPr id="234" name="Having defined our basic primitives, we can now turn our attention to how they can be transformed."/>
          <p:cNvSpPr txBox="1">
            <a:spLocks noGrp="1"/>
          </p:cNvSpPr>
          <p:nvPr>
            <p:ph type="body" idx="1"/>
          </p:nvPr>
        </p:nvSpPr>
        <p:spPr>
          <a:prstGeom prst="rect">
            <a:avLst/>
          </a:prstGeom>
        </p:spPr>
        <p:txBody>
          <a:bodyPr/>
          <a:lstStyle/>
          <a:p>
            <a:r>
              <a:rPr dirty="0"/>
              <a:t>Having defined our basic primitives, we can now turn our attention to how they can be transformed.</a:t>
            </a:r>
          </a:p>
        </p:txBody>
      </p:sp>
      <p:pic>
        <p:nvPicPr>
          <p:cNvPr id="236" name="螢幕快照 2018-03-05 上午2.57.21.png" descr="螢幕快照 2018-03-05 上午2.57.21.png"/>
          <p:cNvPicPr>
            <a:picLocks noChangeAspect="1"/>
          </p:cNvPicPr>
          <p:nvPr/>
        </p:nvPicPr>
        <p:blipFill>
          <a:blip r:embed="rId2">
            <a:extLst/>
          </a:blip>
          <a:srcRect b="21860"/>
          <a:stretch>
            <a:fillRect/>
          </a:stretch>
        </p:blipFill>
        <p:spPr>
          <a:xfrm>
            <a:off x="1777997" y="3050604"/>
            <a:ext cx="9448804" cy="3214946"/>
          </a:xfrm>
          <a:prstGeom prst="rect">
            <a:avLst/>
          </a:prstGeom>
          <a:ln w="12700">
            <a:miter lim="400000"/>
          </a:ln>
        </p:spPr>
      </p:pic>
      <p:pic>
        <p:nvPicPr>
          <p:cNvPr id="237" name="螢幕快照 2018-03-05 上午2.57.21.png" descr="螢幕快照 2018-03-05 上午2.57.21.png"/>
          <p:cNvPicPr>
            <a:picLocks noChangeAspect="1"/>
          </p:cNvPicPr>
          <p:nvPr/>
        </p:nvPicPr>
        <p:blipFill>
          <a:blip r:embed="rId2">
            <a:extLst/>
          </a:blip>
          <a:srcRect l="7868" t="85928" r="10202"/>
          <a:stretch>
            <a:fillRect/>
          </a:stretch>
        </p:blipFill>
        <p:spPr>
          <a:xfrm>
            <a:off x="3037523" y="6058213"/>
            <a:ext cx="6929751" cy="518245"/>
          </a:xfrm>
          <a:prstGeom prst="rect">
            <a:avLst/>
          </a:prstGeom>
          <a:ln w="12700">
            <a:miter lim="400000"/>
          </a:ln>
        </p:spPr>
      </p:pic>
      <p:graphicFrame>
        <p:nvGraphicFramePr>
          <p:cNvPr id="11" name="表格 10"/>
          <p:cNvGraphicFramePr>
            <a:graphicFrameLocks noGrp="1"/>
          </p:cNvGraphicFramePr>
          <p:nvPr>
            <p:extLst>
              <p:ext uri="{D42A27DB-BD31-4B8C-83A1-F6EECF244321}">
                <p14:modId xmlns:p14="http://schemas.microsoft.com/office/powerpoint/2010/main" val="1968744373"/>
              </p:ext>
            </p:extLst>
          </p:nvPr>
        </p:nvGraphicFramePr>
        <p:xfrm>
          <a:off x="1102400" y="7113159"/>
          <a:ext cx="10800000" cy="2160000"/>
        </p:xfrm>
        <a:graphic>
          <a:graphicData uri="http://schemas.openxmlformats.org/drawingml/2006/table">
            <a:tbl>
              <a:tblPr firstRow="1" bandRow="1">
                <a:tableStyleId>{69012ECD-51FC-41F1-AA8D-1B2483CD663E}</a:tableStyleId>
              </a:tblPr>
              <a:tblGrid>
                <a:gridCol w="1800000">
                  <a:extLst>
                    <a:ext uri="{9D8B030D-6E8A-4147-A177-3AD203B41FA5}">
                      <a16:colId xmlns:a16="http://schemas.microsoft.com/office/drawing/2014/main" val="1929538247"/>
                    </a:ext>
                  </a:extLst>
                </a:gridCol>
                <a:gridCol w="1800000">
                  <a:extLst>
                    <a:ext uri="{9D8B030D-6E8A-4147-A177-3AD203B41FA5}">
                      <a16:colId xmlns:a16="http://schemas.microsoft.com/office/drawing/2014/main" val="2513949416"/>
                    </a:ext>
                  </a:extLst>
                </a:gridCol>
                <a:gridCol w="1800000">
                  <a:extLst>
                    <a:ext uri="{9D8B030D-6E8A-4147-A177-3AD203B41FA5}">
                      <a16:colId xmlns:a16="http://schemas.microsoft.com/office/drawing/2014/main" val="2155766547"/>
                    </a:ext>
                  </a:extLst>
                </a:gridCol>
                <a:gridCol w="1800000">
                  <a:extLst>
                    <a:ext uri="{9D8B030D-6E8A-4147-A177-3AD203B41FA5}">
                      <a16:colId xmlns:a16="http://schemas.microsoft.com/office/drawing/2014/main" val="59796341"/>
                    </a:ext>
                  </a:extLst>
                </a:gridCol>
                <a:gridCol w="1800000">
                  <a:extLst>
                    <a:ext uri="{9D8B030D-6E8A-4147-A177-3AD203B41FA5}">
                      <a16:colId xmlns:a16="http://schemas.microsoft.com/office/drawing/2014/main" val="4257028771"/>
                    </a:ext>
                  </a:extLst>
                </a:gridCol>
                <a:gridCol w="1800000">
                  <a:extLst>
                    <a:ext uri="{9D8B030D-6E8A-4147-A177-3AD203B41FA5}">
                      <a16:colId xmlns:a16="http://schemas.microsoft.com/office/drawing/2014/main" val="1146027050"/>
                    </a:ext>
                  </a:extLst>
                </a:gridCol>
              </a:tblGrid>
              <a:tr h="540000">
                <a:tc>
                  <a:txBody>
                    <a:bodyPr/>
                    <a:lstStyle/>
                    <a:p>
                      <a:endParaRPr lang="zh-TW" altLang="en-US" sz="2400" dirty="0">
                        <a:solidFill>
                          <a:srgbClr val="FFFFFF"/>
                        </a:solidFill>
                      </a:endParaRPr>
                    </a:p>
                  </a:txBody>
                  <a:tcPr anchor="ctr"/>
                </a:tc>
                <a:tc>
                  <a:txBody>
                    <a:bodyPr/>
                    <a:lstStyle/>
                    <a:p>
                      <a:pPr marL="0" marR="0" indent="0" algn="ctr" defTabSz="584200" rtl="0" eaLnBrk="1" fontAlgn="auto" latinLnBrk="0" hangingPunct="1">
                        <a:lnSpc>
                          <a:spcPct val="100000"/>
                        </a:lnSpc>
                        <a:spcBef>
                          <a:spcPts val="0"/>
                        </a:spcBef>
                        <a:spcAft>
                          <a:spcPts val="0"/>
                        </a:spcAft>
                        <a:buClrTx/>
                        <a:buSzTx/>
                        <a:buFontTx/>
                        <a:buNone/>
                        <a:tabLst/>
                        <a:defRPr/>
                      </a:pPr>
                      <a:r>
                        <a:rPr lang="en-US" altLang="zh-TW" sz="2400" dirty="0">
                          <a:solidFill>
                            <a:srgbClr val="FFFFFF"/>
                          </a:solidFill>
                        </a:rPr>
                        <a:t>Translation</a:t>
                      </a:r>
                      <a:endParaRPr lang="zh-TW" altLang="en-US" sz="2400" b="1" dirty="0">
                        <a:solidFill>
                          <a:srgbClr val="FFFFFF"/>
                        </a:solidFill>
                      </a:endParaRPr>
                    </a:p>
                  </a:txBody>
                  <a:tcPr anchor="ctr"/>
                </a:tc>
                <a:tc>
                  <a:txBody>
                    <a:bodyPr/>
                    <a:lstStyle/>
                    <a:p>
                      <a:pPr marL="0" marR="0" indent="0" algn="ctr" defTabSz="584200" rtl="0" eaLnBrk="1" fontAlgn="auto" latinLnBrk="0" hangingPunct="1">
                        <a:lnSpc>
                          <a:spcPct val="100000"/>
                        </a:lnSpc>
                        <a:spcBef>
                          <a:spcPts val="0"/>
                        </a:spcBef>
                        <a:spcAft>
                          <a:spcPts val="0"/>
                        </a:spcAft>
                        <a:buClrTx/>
                        <a:buSzTx/>
                        <a:buFontTx/>
                        <a:buNone/>
                        <a:tabLst/>
                        <a:defRPr/>
                      </a:pPr>
                      <a:r>
                        <a:rPr lang="en-US" altLang="zh-TW" sz="2400" dirty="0">
                          <a:solidFill>
                            <a:srgbClr val="FFFFFF"/>
                          </a:solidFill>
                        </a:rPr>
                        <a:t>Euclidean</a:t>
                      </a:r>
                      <a:endParaRPr lang="zh-TW" altLang="en-US" sz="2400" dirty="0">
                        <a:solidFill>
                          <a:srgbClr val="FFFFFF"/>
                        </a:solidFill>
                      </a:endParaRPr>
                    </a:p>
                  </a:txBody>
                  <a:tcPr anchor="ctr"/>
                </a:tc>
                <a:tc>
                  <a:txBody>
                    <a:bodyPr/>
                    <a:lstStyle/>
                    <a:p>
                      <a:pPr marL="0" marR="0" indent="0" algn="ctr" defTabSz="584200" rtl="0" eaLnBrk="1" fontAlgn="auto" latinLnBrk="0" hangingPunct="1">
                        <a:lnSpc>
                          <a:spcPct val="100000"/>
                        </a:lnSpc>
                        <a:spcBef>
                          <a:spcPts val="0"/>
                        </a:spcBef>
                        <a:spcAft>
                          <a:spcPts val="0"/>
                        </a:spcAft>
                        <a:buClrTx/>
                        <a:buSzTx/>
                        <a:buFontTx/>
                        <a:buNone/>
                        <a:tabLst/>
                        <a:defRPr/>
                      </a:pPr>
                      <a:r>
                        <a:rPr lang="en-US" altLang="zh-TW" sz="2400" dirty="0">
                          <a:solidFill>
                            <a:srgbClr val="FFFFFF"/>
                          </a:solidFill>
                        </a:rPr>
                        <a:t>Similarity</a:t>
                      </a:r>
                      <a:endParaRPr lang="zh-TW" altLang="en-US" sz="2400" dirty="0">
                        <a:solidFill>
                          <a:srgbClr val="FFFFFF"/>
                        </a:solidFill>
                      </a:endParaRPr>
                    </a:p>
                  </a:txBody>
                  <a:tcPr anchor="ctr"/>
                </a:tc>
                <a:tc>
                  <a:txBody>
                    <a:bodyPr/>
                    <a:lstStyle/>
                    <a:p>
                      <a:pPr marL="0" marR="0" indent="0" algn="ctr" defTabSz="584200" rtl="0" eaLnBrk="1" fontAlgn="auto" latinLnBrk="0" hangingPunct="1">
                        <a:lnSpc>
                          <a:spcPct val="100000"/>
                        </a:lnSpc>
                        <a:spcBef>
                          <a:spcPts val="0"/>
                        </a:spcBef>
                        <a:spcAft>
                          <a:spcPts val="0"/>
                        </a:spcAft>
                        <a:buClrTx/>
                        <a:buSzTx/>
                        <a:buFontTx/>
                        <a:buNone/>
                        <a:tabLst/>
                        <a:defRPr/>
                      </a:pPr>
                      <a:r>
                        <a:rPr lang="en-US" altLang="zh-TW" sz="2400" dirty="0">
                          <a:solidFill>
                            <a:srgbClr val="FFFFFF"/>
                          </a:solidFill>
                        </a:rPr>
                        <a:t>Affine</a:t>
                      </a:r>
                      <a:endParaRPr lang="zh-TW" altLang="en-US" sz="2400" dirty="0">
                        <a:solidFill>
                          <a:srgbClr val="FFFFFF"/>
                        </a:solidFill>
                      </a:endParaRPr>
                    </a:p>
                  </a:txBody>
                  <a:tcPr anchor="ctr"/>
                </a:tc>
                <a:tc>
                  <a:txBody>
                    <a:bodyPr/>
                    <a:lstStyle/>
                    <a:p>
                      <a:pPr marL="0" marR="0" indent="0" algn="ctr" defTabSz="584200" rtl="0" eaLnBrk="1" fontAlgn="auto" latinLnBrk="0" hangingPunct="1">
                        <a:lnSpc>
                          <a:spcPct val="100000"/>
                        </a:lnSpc>
                        <a:spcBef>
                          <a:spcPts val="0"/>
                        </a:spcBef>
                        <a:spcAft>
                          <a:spcPts val="0"/>
                        </a:spcAft>
                        <a:buClrTx/>
                        <a:buSzTx/>
                        <a:buFontTx/>
                        <a:buNone/>
                        <a:tabLst/>
                        <a:defRPr/>
                      </a:pPr>
                      <a:r>
                        <a:rPr lang="en-US" altLang="zh-TW" sz="2400" dirty="0">
                          <a:solidFill>
                            <a:srgbClr val="FFFFFF"/>
                          </a:solidFill>
                        </a:rPr>
                        <a:t>Projective</a:t>
                      </a:r>
                      <a:endParaRPr lang="zh-TW" altLang="en-US" sz="2400" dirty="0">
                        <a:solidFill>
                          <a:srgbClr val="FFFFFF"/>
                        </a:solidFill>
                      </a:endParaRPr>
                    </a:p>
                  </a:txBody>
                  <a:tcPr anchor="ctr"/>
                </a:tc>
                <a:extLst>
                  <a:ext uri="{0D108BD9-81ED-4DB2-BD59-A6C34878D82A}">
                    <a16:rowId xmlns:a16="http://schemas.microsoft.com/office/drawing/2014/main" val="292592040"/>
                  </a:ext>
                </a:extLst>
              </a:tr>
              <a:tr h="540000">
                <a:tc>
                  <a:txBody>
                    <a:bodyPr/>
                    <a:lstStyle/>
                    <a:p>
                      <a:r>
                        <a:rPr lang="zh-TW" altLang="en-US" sz="2400" dirty="0"/>
                        <a:t>保長</a:t>
                      </a:r>
                    </a:p>
                  </a:txBody>
                  <a:tcPr anchor="ctr">
                    <a:solidFill>
                      <a:srgbClr val="FFFFFF"/>
                    </a:solidFill>
                  </a:tcPr>
                </a:tc>
                <a:tc>
                  <a:txBody>
                    <a:bodyPr/>
                    <a:lstStyle/>
                    <a:p>
                      <a:pPr marL="0" marR="0" indent="0" algn="ctr" defTabSz="584200" rtl="0" latinLnBrk="0">
                        <a:lnSpc>
                          <a:spcPct val="100000"/>
                        </a:lnSpc>
                        <a:spcBef>
                          <a:spcPts val="0"/>
                        </a:spcBef>
                        <a:spcAft>
                          <a:spcPts val="0"/>
                        </a:spcAft>
                        <a:buClrTx/>
                        <a:buSzTx/>
                        <a:buFontTx/>
                        <a:buNone/>
                        <a:tabLst/>
                      </a:pPr>
                      <a:r>
                        <a:rPr lang="en-US" altLang="zh-TW" sz="2000" b="0" i="0" u="none" strike="noStrike" cap="none" spc="0" baseline="0" dirty="0">
                          <a:ln>
                            <a:noFill/>
                          </a:ln>
                          <a:solidFill>
                            <a:srgbClr val="C00000"/>
                          </a:solidFill>
                          <a:uFillTx/>
                          <a:latin typeface="Arial" panose="020B0604020202020204" pitchFamily="34" charset="0"/>
                          <a:ea typeface="+mn-ea"/>
                          <a:cs typeface="Arial" panose="020B0604020202020204" pitchFamily="34" charset="0"/>
                          <a:sym typeface="Cochin"/>
                        </a:rPr>
                        <a:t>O</a:t>
                      </a:r>
                      <a:endParaRPr lang="zh-TW" altLang="en-US" sz="2000" b="0" i="0" u="none" strike="noStrike" cap="none" spc="0" baseline="0" dirty="0">
                        <a:ln>
                          <a:noFill/>
                        </a:ln>
                        <a:solidFill>
                          <a:srgbClr val="C00000"/>
                        </a:solidFill>
                        <a:uFillTx/>
                        <a:latin typeface="Arial" panose="020B0604020202020204" pitchFamily="34" charset="0"/>
                        <a:ea typeface="+mn-ea"/>
                        <a:cs typeface="Arial" panose="020B0604020202020204" pitchFamily="34" charset="0"/>
                        <a:sym typeface="Cochin"/>
                      </a:endParaRPr>
                    </a:p>
                  </a:txBody>
                  <a:tcPr anchor="ctr">
                    <a:solidFill>
                      <a:srgbClr val="FFFFFF"/>
                    </a:solidFill>
                  </a:tcPr>
                </a:tc>
                <a:tc>
                  <a:txBody>
                    <a:bodyPr/>
                    <a:lstStyle/>
                    <a:p>
                      <a:r>
                        <a:rPr lang="en-US" altLang="zh-TW" sz="2000" b="0" i="0" u="none" strike="noStrike" cap="none" spc="0" baseline="0" dirty="0">
                          <a:ln>
                            <a:noFill/>
                          </a:ln>
                          <a:solidFill>
                            <a:srgbClr val="C00000"/>
                          </a:solidFill>
                          <a:uFillTx/>
                          <a:latin typeface="Arial" panose="020B0604020202020204" pitchFamily="34" charset="0"/>
                          <a:ea typeface="+mn-ea"/>
                          <a:cs typeface="Arial" panose="020B0604020202020204" pitchFamily="34" charset="0"/>
                          <a:sym typeface="Cochin"/>
                        </a:rPr>
                        <a:t>O</a:t>
                      </a:r>
                      <a:endParaRPr lang="zh-TW" altLang="en-US" sz="2000" dirty="0">
                        <a:solidFill>
                          <a:srgbClr val="C00000"/>
                        </a:solidFill>
                        <a:latin typeface="Arial" panose="020B0604020202020204" pitchFamily="34" charset="0"/>
                        <a:ea typeface="+mn-ea"/>
                        <a:cs typeface="Arial" panose="020B0604020202020204" pitchFamily="34" charset="0"/>
                      </a:endParaRPr>
                    </a:p>
                  </a:txBody>
                  <a:tcPr anchor="ctr">
                    <a:solidFill>
                      <a:srgbClr val="FFFFFF"/>
                    </a:solidFill>
                  </a:tcPr>
                </a:tc>
                <a:tc>
                  <a:txBody>
                    <a:bodyPr/>
                    <a:lstStyle/>
                    <a:p>
                      <a:r>
                        <a:rPr lang="zh-TW" altLang="en-US" sz="2000" b="0" i="0" u="none" strike="noStrike" cap="none" spc="0" baseline="0" dirty="0">
                          <a:ln>
                            <a:noFill/>
                          </a:ln>
                          <a:solidFill>
                            <a:schemeClr val="tx1"/>
                          </a:solidFill>
                          <a:uFillTx/>
                          <a:latin typeface="Arial" panose="020B0604020202020204" pitchFamily="34" charset="0"/>
                          <a:ea typeface="+mn-ea"/>
                          <a:cs typeface="Arial" panose="020B0604020202020204" pitchFamily="34" charset="0"/>
                          <a:sym typeface="Cochin"/>
                        </a:rPr>
                        <a:t>✕</a:t>
                      </a:r>
                      <a:endParaRPr lang="zh-TW" altLang="en-US" sz="2000" dirty="0">
                        <a:latin typeface="Arial" panose="020B0604020202020204" pitchFamily="34" charset="0"/>
                        <a:ea typeface="+mn-ea"/>
                        <a:cs typeface="Arial" panose="020B0604020202020204" pitchFamily="34" charset="0"/>
                      </a:endParaRPr>
                    </a:p>
                  </a:txBody>
                  <a:tcPr anchor="ctr">
                    <a:solidFill>
                      <a:srgbClr val="FFFFFF"/>
                    </a:solidFill>
                  </a:tcPr>
                </a:tc>
                <a:tc>
                  <a:txBody>
                    <a:bodyPr/>
                    <a:lstStyle/>
                    <a:p>
                      <a:r>
                        <a:rPr lang="zh-TW" altLang="en-US" sz="2000" b="0" i="0" u="none" strike="noStrike" cap="none" spc="0" baseline="0" dirty="0">
                          <a:ln>
                            <a:noFill/>
                          </a:ln>
                          <a:solidFill>
                            <a:schemeClr val="tx1"/>
                          </a:solidFill>
                          <a:uFillTx/>
                          <a:latin typeface="Arial" panose="020B0604020202020204" pitchFamily="34" charset="0"/>
                          <a:ea typeface="+mn-ea"/>
                          <a:cs typeface="Arial" panose="020B0604020202020204" pitchFamily="34" charset="0"/>
                          <a:sym typeface="Cochin"/>
                        </a:rPr>
                        <a:t>✕</a:t>
                      </a:r>
                      <a:endParaRPr lang="zh-TW" altLang="en-US" sz="2000" dirty="0">
                        <a:latin typeface="Arial" panose="020B0604020202020204" pitchFamily="34" charset="0"/>
                        <a:ea typeface="+mn-ea"/>
                        <a:cs typeface="Arial" panose="020B0604020202020204" pitchFamily="34" charset="0"/>
                      </a:endParaRPr>
                    </a:p>
                  </a:txBody>
                  <a:tcPr anchor="ctr">
                    <a:solidFill>
                      <a:srgbClr val="FFFFFF"/>
                    </a:solidFill>
                  </a:tcPr>
                </a:tc>
                <a:tc>
                  <a:txBody>
                    <a:bodyPr/>
                    <a:lstStyle/>
                    <a:p>
                      <a:r>
                        <a:rPr lang="zh-TW" altLang="en-US" sz="2000" b="0" i="0" u="none" strike="noStrike" cap="none" spc="0" baseline="0" dirty="0">
                          <a:ln>
                            <a:noFill/>
                          </a:ln>
                          <a:solidFill>
                            <a:schemeClr val="tx1"/>
                          </a:solidFill>
                          <a:uFillTx/>
                          <a:latin typeface="Arial" panose="020B0604020202020204" pitchFamily="34" charset="0"/>
                          <a:ea typeface="+mn-ea"/>
                          <a:cs typeface="Arial" panose="020B0604020202020204" pitchFamily="34" charset="0"/>
                          <a:sym typeface="Cochin"/>
                        </a:rPr>
                        <a:t>✕</a:t>
                      </a:r>
                      <a:endParaRPr lang="zh-TW" altLang="en-US" sz="2000" dirty="0">
                        <a:latin typeface="Arial" panose="020B0604020202020204" pitchFamily="34" charset="0"/>
                        <a:ea typeface="+mn-ea"/>
                        <a:cs typeface="Arial" panose="020B0604020202020204" pitchFamily="34" charset="0"/>
                      </a:endParaRPr>
                    </a:p>
                  </a:txBody>
                  <a:tcPr anchor="ctr">
                    <a:solidFill>
                      <a:srgbClr val="FFFFFF"/>
                    </a:solidFill>
                  </a:tcPr>
                </a:tc>
                <a:extLst>
                  <a:ext uri="{0D108BD9-81ED-4DB2-BD59-A6C34878D82A}">
                    <a16:rowId xmlns:a16="http://schemas.microsoft.com/office/drawing/2014/main" val="1940291528"/>
                  </a:ext>
                </a:extLst>
              </a:tr>
              <a:tr h="540000">
                <a:tc>
                  <a:txBody>
                    <a:bodyPr/>
                    <a:lstStyle/>
                    <a:p>
                      <a:r>
                        <a:rPr lang="zh-TW" altLang="en-US" sz="2400" dirty="0"/>
                        <a:t>保角</a:t>
                      </a:r>
                    </a:p>
                  </a:txBody>
                  <a:tcPr anchor="ctr">
                    <a:solidFill>
                      <a:srgbClr val="FFFFFF"/>
                    </a:solidFill>
                  </a:tcPr>
                </a:tc>
                <a:tc>
                  <a:txBody>
                    <a:bodyPr/>
                    <a:lstStyle/>
                    <a:p>
                      <a:pPr marL="0" marR="0" indent="0" algn="ctr" defTabSz="584200" rtl="0" eaLnBrk="1" fontAlgn="auto" latinLnBrk="0" hangingPunct="1">
                        <a:lnSpc>
                          <a:spcPct val="100000"/>
                        </a:lnSpc>
                        <a:spcBef>
                          <a:spcPts val="0"/>
                        </a:spcBef>
                        <a:spcAft>
                          <a:spcPts val="0"/>
                        </a:spcAft>
                        <a:buClrTx/>
                        <a:buSzTx/>
                        <a:buFontTx/>
                        <a:buNone/>
                        <a:tabLst/>
                        <a:defRPr/>
                      </a:pPr>
                      <a:r>
                        <a:rPr lang="en-US" altLang="zh-TW" sz="2000" b="0" i="0" u="none" strike="noStrike" cap="none" spc="0" baseline="0" dirty="0">
                          <a:ln>
                            <a:noFill/>
                          </a:ln>
                          <a:solidFill>
                            <a:srgbClr val="C00000"/>
                          </a:solidFill>
                          <a:uFillTx/>
                          <a:latin typeface="Arial" panose="020B0604020202020204" pitchFamily="34" charset="0"/>
                          <a:ea typeface="+mn-ea"/>
                          <a:cs typeface="Arial" panose="020B0604020202020204" pitchFamily="34" charset="0"/>
                          <a:sym typeface="Cochin"/>
                        </a:rPr>
                        <a:t>O</a:t>
                      </a:r>
                      <a:endParaRPr lang="zh-TW" altLang="en-US" sz="2000" b="0" i="0" u="none" strike="noStrike" cap="none" spc="0" baseline="0" dirty="0">
                        <a:ln>
                          <a:noFill/>
                        </a:ln>
                        <a:solidFill>
                          <a:srgbClr val="C00000"/>
                        </a:solidFill>
                        <a:uFillTx/>
                        <a:latin typeface="Arial" panose="020B0604020202020204" pitchFamily="34" charset="0"/>
                        <a:ea typeface="+mn-ea"/>
                        <a:cs typeface="Arial" panose="020B0604020202020204" pitchFamily="34" charset="0"/>
                        <a:sym typeface="Cochin"/>
                      </a:endParaRPr>
                    </a:p>
                  </a:txBody>
                  <a:tcPr anchor="ctr">
                    <a:solidFill>
                      <a:srgbClr val="FFFFFF"/>
                    </a:solidFill>
                  </a:tcPr>
                </a:tc>
                <a:tc>
                  <a:txBody>
                    <a:bodyPr/>
                    <a:lstStyle/>
                    <a:p>
                      <a:r>
                        <a:rPr lang="en-US" altLang="zh-TW" sz="2000" b="0" i="0" u="none" strike="noStrike" cap="none" spc="0" baseline="0" dirty="0">
                          <a:ln>
                            <a:noFill/>
                          </a:ln>
                          <a:solidFill>
                            <a:srgbClr val="C00000"/>
                          </a:solidFill>
                          <a:uFillTx/>
                          <a:latin typeface="Arial" panose="020B0604020202020204" pitchFamily="34" charset="0"/>
                          <a:ea typeface="+mn-ea"/>
                          <a:cs typeface="Arial" panose="020B0604020202020204" pitchFamily="34" charset="0"/>
                          <a:sym typeface="Cochin"/>
                        </a:rPr>
                        <a:t>O</a:t>
                      </a:r>
                      <a:endParaRPr lang="zh-TW" altLang="en-US" sz="2000" dirty="0">
                        <a:solidFill>
                          <a:srgbClr val="C00000"/>
                        </a:solidFill>
                        <a:latin typeface="Arial" panose="020B0604020202020204" pitchFamily="34" charset="0"/>
                        <a:ea typeface="+mn-ea"/>
                        <a:cs typeface="Arial" panose="020B0604020202020204" pitchFamily="34" charset="0"/>
                      </a:endParaRPr>
                    </a:p>
                  </a:txBody>
                  <a:tcPr anchor="ctr">
                    <a:solidFill>
                      <a:srgbClr val="FFFFFF"/>
                    </a:solidFill>
                  </a:tcPr>
                </a:tc>
                <a:tc>
                  <a:txBody>
                    <a:bodyPr/>
                    <a:lstStyle/>
                    <a:p>
                      <a:r>
                        <a:rPr lang="en-US" altLang="zh-TW" sz="2000" b="0" i="0" u="none" strike="noStrike" cap="none" spc="0" baseline="0" dirty="0">
                          <a:ln>
                            <a:noFill/>
                          </a:ln>
                          <a:solidFill>
                            <a:srgbClr val="C00000"/>
                          </a:solidFill>
                          <a:uFillTx/>
                          <a:latin typeface="Arial" panose="020B0604020202020204" pitchFamily="34" charset="0"/>
                          <a:ea typeface="+mn-ea"/>
                          <a:cs typeface="Arial" panose="020B0604020202020204" pitchFamily="34" charset="0"/>
                          <a:sym typeface="Cochin"/>
                        </a:rPr>
                        <a:t>O</a:t>
                      </a:r>
                      <a:endParaRPr lang="zh-TW" altLang="en-US" sz="2000" dirty="0">
                        <a:solidFill>
                          <a:srgbClr val="C00000"/>
                        </a:solidFill>
                        <a:latin typeface="Arial" panose="020B0604020202020204" pitchFamily="34" charset="0"/>
                        <a:ea typeface="+mn-ea"/>
                        <a:cs typeface="Arial" panose="020B0604020202020204" pitchFamily="34" charset="0"/>
                      </a:endParaRPr>
                    </a:p>
                  </a:txBody>
                  <a:tcPr anchor="ctr">
                    <a:solidFill>
                      <a:srgbClr val="FFFFFF"/>
                    </a:solidFill>
                  </a:tcPr>
                </a:tc>
                <a:tc>
                  <a:txBody>
                    <a:bodyPr/>
                    <a:lstStyle/>
                    <a:p>
                      <a:r>
                        <a:rPr lang="zh-TW" altLang="en-US" sz="2000" b="0" i="0" u="none" strike="noStrike" cap="none" spc="0" baseline="0" dirty="0">
                          <a:ln>
                            <a:noFill/>
                          </a:ln>
                          <a:solidFill>
                            <a:schemeClr val="tx1"/>
                          </a:solidFill>
                          <a:uFillTx/>
                          <a:latin typeface="Arial" panose="020B0604020202020204" pitchFamily="34" charset="0"/>
                          <a:ea typeface="+mn-ea"/>
                          <a:cs typeface="Arial" panose="020B0604020202020204" pitchFamily="34" charset="0"/>
                          <a:sym typeface="Cochin"/>
                        </a:rPr>
                        <a:t>✕</a:t>
                      </a:r>
                      <a:endParaRPr lang="zh-TW" altLang="en-US" sz="2000" dirty="0">
                        <a:latin typeface="Arial" panose="020B0604020202020204" pitchFamily="34" charset="0"/>
                        <a:ea typeface="+mn-ea"/>
                        <a:cs typeface="Arial" panose="020B0604020202020204" pitchFamily="34" charset="0"/>
                      </a:endParaRPr>
                    </a:p>
                  </a:txBody>
                  <a:tcPr anchor="ctr">
                    <a:solidFill>
                      <a:srgbClr val="FFFFFF"/>
                    </a:solidFill>
                  </a:tcPr>
                </a:tc>
                <a:tc>
                  <a:txBody>
                    <a:bodyPr/>
                    <a:lstStyle/>
                    <a:p>
                      <a:r>
                        <a:rPr lang="zh-TW" altLang="en-US" sz="2000" b="0" i="0" u="none" strike="noStrike" cap="none" spc="0" baseline="0" dirty="0">
                          <a:ln>
                            <a:noFill/>
                          </a:ln>
                          <a:solidFill>
                            <a:schemeClr val="tx1"/>
                          </a:solidFill>
                          <a:uFillTx/>
                          <a:latin typeface="Arial" panose="020B0604020202020204" pitchFamily="34" charset="0"/>
                          <a:ea typeface="+mn-ea"/>
                          <a:cs typeface="Arial" panose="020B0604020202020204" pitchFamily="34" charset="0"/>
                          <a:sym typeface="Cochin"/>
                        </a:rPr>
                        <a:t>✕</a:t>
                      </a:r>
                      <a:endParaRPr lang="zh-TW" altLang="en-US" sz="2000" dirty="0">
                        <a:latin typeface="Arial" panose="020B0604020202020204" pitchFamily="34" charset="0"/>
                        <a:ea typeface="+mn-ea"/>
                        <a:cs typeface="Arial" panose="020B0604020202020204" pitchFamily="34" charset="0"/>
                      </a:endParaRPr>
                    </a:p>
                  </a:txBody>
                  <a:tcPr anchor="ctr">
                    <a:solidFill>
                      <a:srgbClr val="FFFFFF"/>
                    </a:solidFill>
                  </a:tcPr>
                </a:tc>
                <a:extLst>
                  <a:ext uri="{0D108BD9-81ED-4DB2-BD59-A6C34878D82A}">
                    <a16:rowId xmlns:a16="http://schemas.microsoft.com/office/drawing/2014/main" val="4189897602"/>
                  </a:ext>
                </a:extLst>
              </a:tr>
              <a:tr h="540000">
                <a:tc>
                  <a:txBody>
                    <a:bodyPr/>
                    <a:lstStyle/>
                    <a:p>
                      <a:r>
                        <a:rPr lang="zh-TW" altLang="en-US" sz="2400" dirty="0"/>
                        <a:t>保平行</a:t>
                      </a:r>
                    </a:p>
                  </a:txBody>
                  <a:tcPr anchor="ctr">
                    <a:solidFill>
                      <a:srgbClr val="FFFFFF"/>
                    </a:solidFill>
                  </a:tcPr>
                </a:tc>
                <a:tc>
                  <a:txBody>
                    <a:bodyPr/>
                    <a:lstStyle/>
                    <a:p>
                      <a:pPr marL="0" marR="0" indent="0" algn="ctr" defTabSz="584200" rtl="0" eaLnBrk="1" fontAlgn="auto" latinLnBrk="0" hangingPunct="1">
                        <a:lnSpc>
                          <a:spcPct val="100000"/>
                        </a:lnSpc>
                        <a:spcBef>
                          <a:spcPts val="0"/>
                        </a:spcBef>
                        <a:spcAft>
                          <a:spcPts val="0"/>
                        </a:spcAft>
                        <a:buClrTx/>
                        <a:buSzTx/>
                        <a:buFontTx/>
                        <a:buNone/>
                        <a:tabLst/>
                        <a:defRPr/>
                      </a:pPr>
                      <a:r>
                        <a:rPr lang="en-US" altLang="zh-TW" sz="2000" b="0" i="0" u="none" strike="noStrike" cap="none" spc="0" baseline="0" dirty="0">
                          <a:ln>
                            <a:noFill/>
                          </a:ln>
                          <a:solidFill>
                            <a:srgbClr val="C00000"/>
                          </a:solidFill>
                          <a:uFillTx/>
                          <a:latin typeface="Arial" panose="020B0604020202020204" pitchFamily="34" charset="0"/>
                          <a:ea typeface="+mn-ea"/>
                          <a:cs typeface="Arial" panose="020B0604020202020204" pitchFamily="34" charset="0"/>
                          <a:sym typeface="Cochin"/>
                        </a:rPr>
                        <a:t>O</a:t>
                      </a:r>
                      <a:endParaRPr lang="zh-TW" altLang="en-US" sz="2000" b="0" i="0" u="none" strike="noStrike" cap="none" spc="0" baseline="0" dirty="0">
                        <a:ln>
                          <a:noFill/>
                        </a:ln>
                        <a:solidFill>
                          <a:srgbClr val="C00000"/>
                        </a:solidFill>
                        <a:uFillTx/>
                        <a:latin typeface="Arial" panose="020B0604020202020204" pitchFamily="34" charset="0"/>
                        <a:ea typeface="+mn-ea"/>
                        <a:cs typeface="Arial" panose="020B0604020202020204" pitchFamily="34" charset="0"/>
                        <a:sym typeface="Cochin"/>
                      </a:endParaRPr>
                    </a:p>
                  </a:txBody>
                  <a:tcPr anchor="ctr">
                    <a:solidFill>
                      <a:srgbClr val="FFFFFF"/>
                    </a:solidFill>
                  </a:tcPr>
                </a:tc>
                <a:tc>
                  <a:txBody>
                    <a:bodyPr/>
                    <a:lstStyle/>
                    <a:p>
                      <a:r>
                        <a:rPr lang="en-US" altLang="zh-TW" sz="2000" b="0" i="0" u="none" strike="noStrike" cap="none" spc="0" baseline="0" dirty="0">
                          <a:ln>
                            <a:noFill/>
                          </a:ln>
                          <a:solidFill>
                            <a:srgbClr val="C00000"/>
                          </a:solidFill>
                          <a:uFillTx/>
                          <a:latin typeface="Arial" panose="020B0604020202020204" pitchFamily="34" charset="0"/>
                          <a:ea typeface="+mn-ea"/>
                          <a:cs typeface="Arial" panose="020B0604020202020204" pitchFamily="34" charset="0"/>
                          <a:sym typeface="Cochin"/>
                        </a:rPr>
                        <a:t>O</a:t>
                      </a:r>
                      <a:endParaRPr lang="zh-TW" altLang="en-US" sz="2000" dirty="0">
                        <a:solidFill>
                          <a:srgbClr val="C00000"/>
                        </a:solidFill>
                        <a:latin typeface="Arial" panose="020B0604020202020204" pitchFamily="34" charset="0"/>
                        <a:ea typeface="+mn-ea"/>
                        <a:cs typeface="Arial" panose="020B0604020202020204" pitchFamily="34" charset="0"/>
                      </a:endParaRPr>
                    </a:p>
                  </a:txBody>
                  <a:tcPr anchor="ctr">
                    <a:solidFill>
                      <a:srgbClr val="FFFFFF"/>
                    </a:solidFill>
                  </a:tcPr>
                </a:tc>
                <a:tc>
                  <a:txBody>
                    <a:bodyPr/>
                    <a:lstStyle/>
                    <a:p>
                      <a:r>
                        <a:rPr lang="en-US" altLang="zh-TW" sz="2000" b="0" i="0" u="none" strike="noStrike" cap="none" spc="0" baseline="0" dirty="0">
                          <a:ln>
                            <a:noFill/>
                          </a:ln>
                          <a:solidFill>
                            <a:srgbClr val="C00000"/>
                          </a:solidFill>
                          <a:uFillTx/>
                          <a:latin typeface="Arial" panose="020B0604020202020204" pitchFamily="34" charset="0"/>
                          <a:ea typeface="+mn-ea"/>
                          <a:cs typeface="Arial" panose="020B0604020202020204" pitchFamily="34" charset="0"/>
                          <a:sym typeface="Cochin"/>
                        </a:rPr>
                        <a:t>O</a:t>
                      </a:r>
                      <a:endParaRPr lang="zh-TW" altLang="en-US" sz="2000" dirty="0">
                        <a:solidFill>
                          <a:srgbClr val="C00000"/>
                        </a:solidFill>
                        <a:latin typeface="Arial" panose="020B0604020202020204" pitchFamily="34" charset="0"/>
                        <a:ea typeface="+mn-ea"/>
                        <a:cs typeface="Arial" panose="020B0604020202020204" pitchFamily="34" charset="0"/>
                      </a:endParaRPr>
                    </a:p>
                  </a:txBody>
                  <a:tcPr anchor="ctr">
                    <a:solidFill>
                      <a:srgbClr val="FFFFFF"/>
                    </a:solidFill>
                  </a:tcPr>
                </a:tc>
                <a:tc>
                  <a:txBody>
                    <a:bodyPr/>
                    <a:lstStyle/>
                    <a:p>
                      <a:r>
                        <a:rPr lang="en-US" altLang="zh-TW" sz="2000" b="0" i="0" u="none" strike="noStrike" cap="none" spc="0" baseline="0" dirty="0">
                          <a:ln>
                            <a:noFill/>
                          </a:ln>
                          <a:solidFill>
                            <a:srgbClr val="C00000"/>
                          </a:solidFill>
                          <a:uFillTx/>
                          <a:latin typeface="Arial" panose="020B0604020202020204" pitchFamily="34" charset="0"/>
                          <a:ea typeface="+mn-ea"/>
                          <a:cs typeface="Arial" panose="020B0604020202020204" pitchFamily="34" charset="0"/>
                          <a:sym typeface="Cochin"/>
                        </a:rPr>
                        <a:t>O</a:t>
                      </a:r>
                      <a:endParaRPr lang="zh-TW" altLang="en-US" sz="2000" dirty="0">
                        <a:solidFill>
                          <a:srgbClr val="C00000"/>
                        </a:solidFill>
                        <a:latin typeface="Arial" panose="020B0604020202020204" pitchFamily="34" charset="0"/>
                        <a:ea typeface="+mn-ea"/>
                        <a:cs typeface="Arial" panose="020B0604020202020204" pitchFamily="34" charset="0"/>
                      </a:endParaRPr>
                    </a:p>
                  </a:txBody>
                  <a:tcPr anchor="ctr">
                    <a:solidFill>
                      <a:srgbClr val="FFFFFF"/>
                    </a:solidFill>
                  </a:tcPr>
                </a:tc>
                <a:tc>
                  <a:txBody>
                    <a:bodyPr/>
                    <a:lstStyle/>
                    <a:p>
                      <a:r>
                        <a:rPr lang="zh-TW" altLang="en-US" sz="2000" b="0" i="0" u="none" strike="noStrike" cap="none" spc="0" baseline="0" dirty="0">
                          <a:ln>
                            <a:noFill/>
                          </a:ln>
                          <a:solidFill>
                            <a:schemeClr val="tx1"/>
                          </a:solidFill>
                          <a:uFillTx/>
                          <a:latin typeface="Arial" panose="020B0604020202020204" pitchFamily="34" charset="0"/>
                          <a:ea typeface="+mn-ea"/>
                          <a:cs typeface="Arial" panose="020B0604020202020204" pitchFamily="34" charset="0"/>
                          <a:sym typeface="Cochin"/>
                        </a:rPr>
                        <a:t>✕</a:t>
                      </a:r>
                      <a:endParaRPr lang="zh-TW" altLang="en-US" sz="2000" dirty="0">
                        <a:latin typeface="Arial" panose="020B0604020202020204" pitchFamily="34" charset="0"/>
                        <a:ea typeface="+mn-ea"/>
                        <a:cs typeface="Arial" panose="020B0604020202020204" pitchFamily="34" charset="0"/>
                      </a:endParaRPr>
                    </a:p>
                  </a:txBody>
                  <a:tcPr anchor="ctr">
                    <a:solidFill>
                      <a:srgbClr val="FFFFFF"/>
                    </a:solidFill>
                  </a:tcPr>
                </a:tc>
                <a:extLst>
                  <a:ext uri="{0D108BD9-81ED-4DB2-BD59-A6C34878D82A}">
                    <a16:rowId xmlns:a16="http://schemas.microsoft.com/office/drawing/2014/main" val="381279541"/>
                  </a:ext>
                </a:extLst>
              </a:tr>
            </a:tbl>
          </a:graphicData>
        </a:graphic>
      </p:graphicFrame>
      <p:sp>
        <p:nvSpPr>
          <p:cNvPr id="2" name="投影片編號版面配置區 1">
            <a:extLst>
              <a:ext uri="{FF2B5EF4-FFF2-40B4-BE49-F238E27FC236}">
                <a16:creationId xmlns:a16="http://schemas.microsoft.com/office/drawing/2014/main" id="{778FE24A-76CC-4510-B625-CBDDFAAFF374}"/>
              </a:ext>
            </a:extLst>
          </p:cNvPr>
          <p:cNvSpPr>
            <a:spLocks noGrp="1"/>
          </p:cNvSpPr>
          <p:nvPr>
            <p:ph type="sldNum" sz="quarter" idx="2"/>
          </p:nvPr>
        </p:nvSpPr>
        <p:spPr/>
        <p:txBody>
          <a:bodyPr/>
          <a:lstStyle/>
          <a:p>
            <a:fld id="{86CB4B4D-7CA3-9044-876B-883B54F8677D}" type="slidenum">
              <a:rPr lang="en-US" altLang="zh-TW" smtClean="0"/>
              <a:t>15</a:t>
            </a:fld>
            <a:endParaRPr lang="zh-TW" altLang="en-US"/>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2.1.2 2D Transformations"/>
          <p:cNvSpPr>
            <a:spLocks noGrp="1"/>
          </p:cNvSpPr>
          <p:nvPr>
            <p:ph type="title"/>
          </p:nvPr>
        </p:nvSpPr>
        <p:spPr>
          <a:prstGeom prst="rect">
            <a:avLst/>
          </a:prstGeom>
        </p:spPr>
        <p:txBody>
          <a:bodyPr/>
          <a:lstStyle/>
          <a:p>
            <a:pPr>
              <a:defRPr>
                <a:effectLst/>
              </a:defRPr>
            </a:pPr>
            <a:r>
              <a:t>2.1.2 2D Transformations</a:t>
            </a:r>
          </a:p>
        </p:txBody>
      </p:sp>
      <mc:AlternateContent xmlns:mc="http://schemas.openxmlformats.org/markup-compatibility/2006" xmlns:a14="http://schemas.microsoft.com/office/drawing/2010/main">
        <mc:Choice Requires="a14">
          <p:sp>
            <p:nvSpPr>
              <p:cNvPr id="240" name="Translation…"/>
              <p:cNvSpPr txBox="1">
                <a:spLocks noGrp="1"/>
              </p:cNvSpPr>
              <p:nvPr>
                <p:ph type="body" idx="1"/>
              </p:nvPr>
            </p:nvSpPr>
            <p:spPr>
              <a:prstGeom prst="rect">
                <a:avLst/>
              </a:prstGeom>
            </p:spPr>
            <p:txBody>
              <a:bodyPr/>
              <a:lstStyle/>
              <a:p>
                <a:pPr>
                  <a:defRPr b="1"/>
                </a:pPr>
                <a:r>
                  <a:rPr lang="en-US" dirty="0"/>
                  <a:t>Translation</a:t>
                </a:r>
              </a:p>
              <a:p>
                <a:pPr lvl="1"/>
                <a:r>
                  <a:rPr lang="en-US" b="1" dirty="0">
                    <a:solidFill>
                      <a:srgbClr val="FF2600"/>
                    </a:solidFill>
                  </a:rPr>
                  <a:t>2D translations</a:t>
                </a:r>
                <a:r>
                  <a:rPr lang="en-US" dirty="0"/>
                  <a:t> can be written as </a:t>
                </a:r>
                <a14:m>
                  <m:oMath xmlns:m="http://schemas.openxmlformats.org/officeDocument/2006/math">
                    <m:sSup>
                      <m:sSupPr>
                        <m:ctrlPr>
                          <a:rPr lang="ar-AE" altLang="zh-TW" b="1" i="1">
                            <a:latin typeface="Cambria Math" panose="02040503050406030204" pitchFamily="18" charset="0"/>
                          </a:rPr>
                        </m:ctrlPr>
                      </m:sSupPr>
                      <m:e>
                        <m:r>
                          <a:rPr lang="zh-TW" altLang="ar-AE" b="1" i="1">
                            <a:latin typeface="Cambria Math" panose="02040503050406030204" pitchFamily="18" charset="0"/>
                          </a:rPr>
                          <m:t>𝒙</m:t>
                        </m:r>
                      </m:e>
                      <m:sup>
                        <m:r>
                          <a:rPr lang="ar-AE" altLang="zh-TW" b="1" i="1">
                            <a:latin typeface="Cambria Math" panose="02040503050406030204" pitchFamily="18" charset="0"/>
                          </a:rPr>
                          <m:t>′</m:t>
                        </m:r>
                      </m:sup>
                    </m:sSup>
                    <m:r>
                      <a:rPr lang="ar-AE" altLang="zh-TW" b="1" i="1">
                        <a:latin typeface="Cambria Math" panose="02040503050406030204" pitchFamily="18" charset="0"/>
                      </a:rPr>
                      <m:t>=</m:t>
                    </m:r>
                    <m:r>
                      <a:rPr lang="zh-TW" altLang="ar-AE" b="1" i="1">
                        <a:latin typeface="Cambria Math" panose="02040503050406030204" pitchFamily="18" charset="0"/>
                      </a:rPr>
                      <m:t>𝒙</m:t>
                    </m:r>
                    <m:r>
                      <a:rPr lang="ar-AE" altLang="zh-TW" b="1" i="1">
                        <a:latin typeface="Cambria Math" panose="02040503050406030204" pitchFamily="18" charset="0"/>
                      </a:rPr>
                      <m:t>+</m:t>
                    </m:r>
                    <m:r>
                      <a:rPr lang="zh-TW" altLang="ar-AE" b="1" i="1">
                        <a:latin typeface="Cambria Math" panose="02040503050406030204" pitchFamily="18" charset="0"/>
                      </a:rPr>
                      <m:t>𝒕</m:t>
                    </m:r>
                  </m:oMath>
                </a14:m>
                <a:r>
                  <a:rPr lang="ar-AE" dirty="0"/>
                  <a:t> </a:t>
                </a:r>
                <a:r>
                  <a:rPr lang="en-US" dirty="0"/>
                  <a:t>or </a:t>
                </a:r>
                <a14:m>
                  <m:oMath xmlns:m="http://schemas.openxmlformats.org/officeDocument/2006/math">
                    <m:sSup>
                      <m:sSupPr>
                        <m:ctrlPr>
                          <a:rPr lang="ar-AE" altLang="zh-TW" b="1" i="1">
                            <a:latin typeface="Cambria Math" panose="02040503050406030204" pitchFamily="18" charset="0"/>
                          </a:rPr>
                        </m:ctrlPr>
                      </m:sSupPr>
                      <m:e>
                        <m:r>
                          <a:rPr lang="zh-TW" altLang="ar-AE" b="1" i="1">
                            <a:latin typeface="Cambria Math" panose="02040503050406030204" pitchFamily="18" charset="0"/>
                          </a:rPr>
                          <m:t>𝒙</m:t>
                        </m:r>
                      </m:e>
                      <m:sup>
                        <m:r>
                          <a:rPr lang="ar-AE" altLang="zh-TW" b="1" i="1">
                            <a:latin typeface="Cambria Math" panose="02040503050406030204" pitchFamily="18" charset="0"/>
                          </a:rPr>
                          <m:t>′</m:t>
                        </m:r>
                      </m:sup>
                    </m:sSup>
                    <m:r>
                      <a:rPr lang="ar-AE" altLang="zh-TW" b="1" i="1">
                        <a:latin typeface="Cambria Math" panose="02040503050406030204" pitchFamily="18" charset="0"/>
                      </a:rPr>
                      <m:t>=</m:t>
                    </m:r>
                    <m:d>
                      <m:dPr>
                        <m:begChr m:val="["/>
                        <m:endChr m:val="]"/>
                        <m:ctrlPr>
                          <a:rPr lang="ar-AE" altLang="zh-TW" b="1" i="1">
                            <a:latin typeface="Cambria Math" panose="02040503050406030204" pitchFamily="18" charset="0"/>
                          </a:rPr>
                        </m:ctrlPr>
                      </m:dPr>
                      <m:e>
                        <m:r>
                          <a:rPr lang="ar-AE" altLang="zh-TW" b="1" i="1" smtClean="0">
                            <a:latin typeface="Cambria Math" panose="02040503050406030204" pitchFamily="18" charset="0"/>
                          </a:rPr>
                          <m:t> </m:t>
                        </m:r>
                        <m:m>
                          <m:mPr>
                            <m:mcs>
                              <m:mc>
                                <m:mcPr>
                                  <m:count m:val="2"/>
                                  <m:mcJc m:val="center"/>
                                </m:mcPr>
                              </m:mc>
                            </m:mcs>
                            <m:ctrlPr>
                              <a:rPr lang="ar-AE" altLang="zh-TW" b="1" i="1">
                                <a:latin typeface="Cambria Math" panose="02040503050406030204" pitchFamily="18" charset="0"/>
                              </a:rPr>
                            </m:ctrlPr>
                          </m:mPr>
                          <m:mr>
                            <m:e>
                              <m:r>
                                <m:rPr>
                                  <m:brk m:alnAt="7"/>
                                </m:rPr>
                                <a:rPr lang="zh-TW" altLang="ar-AE" b="1" i="1">
                                  <a:latin typeface="Cambria Math" panose="02040503050406030204" pitchFamily="18" charset="0"/>
                                </a:rPr>
                                <m:t>𝑰</m:t>
                              </m:r>
                            </m:e>
                            <m:e>
                              <m:r>
                                <a:rPr lang="zh-TW" altLang="ar-AE" b="1" i="1">
                                  <a:latin typeface="Cambria Math" panose="02040503050406030204" pitchFamily="18" charset="0"/>
                                </a:rPr>
                                <m:t>𝒕</m:t>
                              </m:r>
                              <m:r>
                                <a:rPr lang="en-US" altLang="zh-TW" b="1" i="1" smtClean="0">
                                  <a:latin typeface="Cambria Math" panose="02040503050406030204" pitchFamily="18" charset="0"/>
                                </a:rPr>
                                <m:t> </m:t>
                              </m:r>
                            </m:e>
                          </m:mr>
                        </m:m>
                      </m:e>
                    </m:d>
                    <m:acc>
                      <m:accPr>
                        <m:chr m:val="̅"/>
                        <m:ctrlPr>
                          <a:rPr lang="ar-AE" altLang="zh-TW" b="1" i="1">
                            <a:latin typeface="Cambria Math" panose="02040503050406030204" pitchFamily="18" charset="0"/>
                          </a:rPr>
                        </m:ctrlPr>
                      </m:accPr>
                      <m:e>
                        <m:r>
                          <a:rPr lang="zh-TW" altLang="ar-AE" b="1" i="1">
                            <a:latin typeface="Cambria Math" panose="02040503050406030204" pitchFamily="18" charset="0"/>
                          </a:rPr>
                          <m:t>𝒙</m:t>
                        </m:r>
                      </m:e>
                    </m:acc>
                  </m:oMath>
                </a14:m>
                <a:r>
                  <a:rPr lang="ar-AE" dirty="0"/>
                  <a:t/>
                </a:r>
                <a:br>
                  <a:rPr lang="ar-AE" dirty="0"/>
                </a:br>
                <a:r>
                  <a:rPr lang="en-US" dirty="0"/>
                  <a:t>where </a:t>
                </a:r>
                <a14:m>
                  <m:oMath xmlns:m="http://schemas.openxmlformats.org/officeDocument/2006/math">
                    <m:r>
                      <m:rPr>
                        <m:brk m:alnAt="7"/>
                      </m:rPr>
                      <a:rPr lang="zh-TW" altLang="en-US" b="1" i="1">
                        <a:latin typeface="Cambria Math" panose="02040503050406030204" pitchFamily="18" charset="0"/>
                      </a:rPr>
                      <m:t>𝑰</m:t>
                    </m:r>
                  </m:oMath>
                </a14:m>
                <a:r>
                  <a:rPr lang="en-US" dirty="0"/>
                  <a:t> is the (2×2) identity matrix.</a:t>
                </a:r>
              </a:p>
              <a:p>
                <a:pPr marL="0" lvl="4" indent="914400">
                  <a:spcBef>
                    <a:spcPts val="3000"/>
                  </a:spcBef>
                  <a:buClrTx/>
                  <a:buSzTx/>
                  <a:buNone/>
                </a:pPr>
                <a:endParaRPr lang="en-US" dirty="0"/>
              </a:p>
              <a:p>
                <a:pPr lvl="1"/>
                <a:r>
                  <a:rPr lang="en-US" dirty="0"/>
                  <a:t>augmented vector:</a:t>
                </a:r>
                <a:endParaRPr dirty="0"/>
              </a:p>
            </p:txBody>
          </p:sp>
        </mc:Choice>
        <mc:Fallback xmlns="">
          <p:sp>
            <p:nvSpPr>
              <p:cNvPr id="240" name="Translation…"/>
              <p:cNvSpPr txBox="1">
                <a:spLocks noGrp="1" noRot="1" noChangeAspect="1" noMove="1" noResize="1" noEditPoints="1" noAdjustHandles="1" noChangeArrowheads="1" noChangeShapeType="1" noTextEdit="1"/>
              </p:cNvSpPr>
              <p:nvPr>
                <p:ph type="body" idx="1"/>
              </p:nvPr>
            </p:nvSpPr>
            <p:spPr>
              <a:prstGeom prst="rect">
                <a:avLst/>
              </a:prstGeom>
              <a:blipFill>
                <a:blip r:embed="rId2"/>
                <a:stretch>
                  <a:fillRect l="-918"/>
                </a:stretch>
              </a:blipFill>
            </p:spPr>
            <p:txBody>
              <a:bodyPr/>
              <a:lstStyle/>
              <a:p>
                <a:r>
                  <a:rPr lang="zh-TW" altLang="en-US">
                    <a:noFill/>
                  </a:rPr>
                  <a:t> </a:t>
                </a:r>
              </a:p>
            </p:txBody>
          </p:sp>
        </mc:Fallback>
      </mc:AlternateContent>
      <p:pic>
        <p:nvPicPr>
          <p:cNvPr id="244" name="equ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9544" y="3807219"/>
            <a:ext cx="5925698" cy="1231746"/>
          </a:xfrm>
          <a:prstGeom prst="rect">
            <a:avLst/>
          </a:prstGeom>
          <a:ln w="12700">
            <a:miter lim="400000"/>
          </a:ln>
        </p:spPr>
      </p:pic>
      <p:pic>
        <p:nvPicPr>
          <p:cNvPr id="248" name="1.png" descr="1.png"/>
          <p:cNvPicPr>
            <a:picLocks noChangeAspect="1"/>
          </p:cNvPicPr>
          <p:nvPr/>
        </p:nvPicPr>
        <p:blipFill>
          <a:blip r:embed="rId4">
            <a:extLst/>
          </a:blip>
          <a:srcRect l="110" r="110"/>
          <a:stretch>
            <a:fillRect/>
          </a:stretch>
        </p:blipFill>
        <p:spPr>
          <a:xfrm>
            <a:off x="3135709" y="7053426"/>
            <a:ext cx="6733369" cy="2284897"/>
          </a:xfrm>
          <a:prstGeom prst="rect">
            <a:avLst/>
          </a:prstGeom>
          <a:ln w="12700">
            <a:miter lim="400000"/>
          </a:ln>
        </p:spPr>
      </p:pic>
      <p:pic>
        <p:nvPicPr>
          <p:cNvPr id="12" name="equation.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4358" y="5349873"/>
            <a:ext cx="6256070" cy="1420460"/>
          </a:xfrm>
          <a:prstGeom prst="rect">
            <a:avLst/>
          </a:prstGeom>
          <a:ln w="12700">
            <a:miter lim="400000"/>
          </a:ln>
        </p:spPr>
      </p:pic>
      <p:sp>
        <p:nvSpPr>
          <p:cNvPr id="2" name="投影片編號版面配置區 1">
            <a:extLst>
              <a:ext uri="{FF2B5EF4-FFF2-40B4-BE49-F238E27FC236}">
                <a16:creationId xmlns:a16="http://schemas.microsoft.com/office/drawing/2014/main" id="{2C11BF84-1BBC-42D7-B2C0-B27895A28914}"/>
              </a:ext>
            </a:extLst>
          </p:cNvPr>
          <p:cNvSpPr>
            <a:spLocks noGrp="1"/>
          </p:cNvSpPr>
          <p:nvPr>
            <p:ph type="sldNum" sz="quarter" idx="2"/>
          </p:nvPr>
        </p:nvSpPr>
        <p:spPr/>
        <p:txBody>
          <a:bodyPr/>
          <a:lstStyle/>
          <a:p>
            <a:fld id="{86CB4B4D-7CA3-9044-876B-883B54F8677D}" type="slidenum">
              <a:rPr lang="en-US" altLang="zh-TW" smtClean="0"/>
              <a:t>16</a:t>
            </a:fld>
            <a:endParaRPr lang="zh-TW" altLang="en-US"/>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2.1.2 2D Transformations"/>
          <p:cNvSpPr>
            <a:spLocks noGrp="1"/>
          </p:cNvSpPr>
          <p:nvPr>
            <p:ph type="title"/>
          </p:nvPr>
        </p:nvSpPr>
        <p:spPr>
          <a:prstGeom prst="rect">
            <a:avLst/>
          </a:prstGeom>
        </p:spPr>
        <p:txBody>
          <a:bodyPr/>
          <a:lstStyle/>
          <a:p>
            <a:pPr>
              <a:defRPr>
                <a:effectLst/>
              </a:defRPr>
            </a:pPr>
            <a:r>
              <a:t>2.1.2 2D Transformations</a:t>
            </a:r>
          </a:p>
        </p:txBody>
      </p:sp>
      <mc:AlternateContent xmlns:mc="http://schemas.openxmlformats.org/markup-compatibility/2006" xmlns:a14="http://schemas.microsoft.com/office/drawing/2010/main">
        <mc:Choice Requires="a14">
          <p:sp>
            <p:nvSpPr>
              <p:cNvPr id="251" name="Euclidean (Rotation + Translation)…"/>
              <p:cNvSpPr txBox="1">
                <a:spLocks noGrp="1"/>
              </p:cNvSpPr>
              <p:nvPr>
                <p:ph type="body" idx="1"/>
              </p:nvPr>
            </p:nvSpPr>
            <p:spPr>
              <a:prstGeom prst="rect">
                <a:avLst/>
              </a:prstGeom>
            </p:spPr>
            <p:txBody>
              <a:bodyPr/>
              <a:lstStyle/>
              <a:p>
                <a:pPr>
                  <a:defRPr b="1"/>
                </a:pPr>
                <a:r>
                  <a:rPr lang="en-US" dirty="0"/>
                  <a:t>Euclidean (Rotation + Translation)</a:t>
                </a:r>
              </a:p>
              <a:p>
                <a:pPr lvl="1"/>
                <a:r>
                  <a:rPr lang="en-US" dirty="0"/>
                  <a:t>This transformation is also known as </a:t>
                </a:r>
                <a:r>
                  <a:rPr lang="en-US" b="1" dirty="0">
                    <a:solidFill>
                      <a:srgbClr val="2F6FBA"/>
                    </a:solidFill>
                  </a:rPr>
                  <a:t>2D rigid body motion</a:t>
                </a:r>
                <a:r>
                  <a:rPr lang="en-US" dirty="0"/>
                  <a:t>.</a:t>
                </a:r>
              </a:p>
              <a:p>
                <a:pPr lvl="1"/>
                <a:r>
                  <a:rPr lang="en-US" b="1" dirty="0">
                    <a:solidFill>
                      <a:srgbClr val="FF2600"/>
                    </a:solidFill>
                  </a:rPr>
                  <a:t>2D Euclidean </a:t>
                </a:r>
                <a:r>
                  <a:rPr lang="en-US" dirty="0"/>
                  <a:t>can be written as </a:t>
                </a:r>
                <a14:m>
                  <m:oMath xmlns:m="http://schemas.openxmlformats.org/officeDocument/2006/math">
                    <m:sSup>
                      <m:sSupPr>
                        <m:ctrlPr>
                          <a:rPr lang="ar-AE" altLang="zh-TW" b="1" i="1">
                            <a:latin typeface="Cambria Math" panose="02040503050406030204" pitchFamily="18" charset="0"/>
                          </a:rPr>
                        </m:ctrlPr>
                      </m:sSupPr>
                      <m:e>
                        <m:r>
                          <a:rPr lang="zh-TW" altLang="ar-AE" b="1" i="1">
                            <a:latin typeface="Cambria Math" panose="02040503050406030204" pitchFamily="18" charset="0"/>
                          </a:rPr>
                          <m:t>𝒙</m:t>
                        </m:r>
                      </m:e>
                      <m:sup>
                        <m:r>
                          <a:rPr lang="ar-AE" altLang="zh-TW" b="1" i="1">
                            <a:latin typeface="Cambria Math" panose="02040503050406030204" pitchFamily="18" charset="0"/>
                          </a:rPr>
                          <m:t>′</m:t>
                        </m:r>
                      </m:sup>
                    </m:sSup>
                    <m:r>
                      <a:rPr lang="ar-AE" altLang="zh-TW" b="1" i="1">
                        <a:latin typeface="Cambria Math" panose="02040503050406030204" pitchFamily="18" charset="0"/>
                      </a:rPr>
                      <m:t>=</m:t>
                    </m:r>
                    <m:r>
                      <a:rPr lang="zh-TW" altLang="ar-AE" b="1" i="1">
                        <a:latin typeface="Cambria Math" panose="02040503050406030204" pitchFamily="18" charset="0"/>
                      </a:rPr>
                      <m:t>𝑹𝒙</m:t>
                    </m:r>
                    <m:r>
                      <a:rPr lang="ar-AE" altLang="zh-TW" b="1" i="1">
                        <a:latin typeface="Cambria Math" panose="02040503050406030204" pitchFamily="18" charset="0"/>
                      </a:rPr>
                      <m:t>+</m:t>
                    </m:r>
                    <m:r>
                      <a:rPr lang="zh-TW" altLang="ar-AE" b="1" i="1">
                        <a:latin typeface="Cambria Math" panose="02040503050406030204" pitchFamily="18" charset="0"/>
                      </a:rPr>
                      <m:t>𝒕</m:t>
                    </m:r>
                  </m:oMath>
                </a14:m>
                <a:r>
                  <a:rPr lang="en-US" dirty="0"/>
                  <a:t> or </a:t>
                </a:r>
                <a14:m>
                  <m:oMath xmlns:m="http://schemas.openxmlformats.org/officeDocument/2006/math">
                    <m:sSup>
                      <m:sSupPr>
                        <m:ctrlPr>
                          <a:rPr lang="en-US" altLang="zh-TW" b="1" i="1">
                            <a:latin typeface="Cambria Math" panose="02040503050406030204" pitchFamily="18" charset="0"/>
                          </a:rPr>
                        </m:ctrlPr>
                      </m:sSupPr>
                      <m:e>
                        <m:r>
                          <a:rPr lang="en-US" altLang="zh-TW" b="1" i="1">
                            <a:latin typeface="Cambria Math" panose="02040503050406030204" pitchFamily="18" charset="0"/>
                          </a:rPr>
                          <m:t>𝒙</m:t>
                        </m:r>
                      </m:e>
                      <m:sup>
                        <m:r>
                          <a:rPr lang="en-US" altLang="zh-TW" b="1" i="1">
                            <a:latin typeface="Cambria Math" panose="02040503050406030204" pitchFamily="18" charset="0"/>
                          </a:rPr>
                          <m:t>′</m:t>
                        </m:r>
                      </m:sup>
                    </m:sSup>
                    <m:r>
                      <a:rPr lang="en-US" altLang="zh-TW" b="1" i="1">
                        <a:latin typeface="Cambria Math" panose="02040503050406030204" pitchFamily="18" charset="0"/>
                      </a:rPr>
                      <m:t>=</m:t>
                    </m:r>
                    <m:d>
                      <m:dPr>
                        <m:begChr m:val="["/>
                        <m:endChr m:val="]"/>
                        <m:ctrlPr>
                          <a:rPr lang="en-US" altLang="zh-TW" b="1" i="1">
                            <a:latin typeface="Cambria Math" panose="02040503050406030204" pitchFamily="18" charset="0"/>
                          </a:rPr>
                        </m:ctrlPr>
                      </m:dPr>
                      <m:e>
                        <m:m>
                          <m:mPr>
                            <m:mcs>
                              <m:mc>
                                <m:mcPr>
                                  <m:count m:val="2"/>
                                  <m:mcJc m:val="center"/>
                                </m:mcPr>
                              </m:mc>
                            </m:mcs>
                            <m:ctrlPr>
                              <a:rPr lang="en-US" altLang="zh-TW" b="1" i="1">
                                <a:latin typeface="Cambria Math" panose="02040503050406030204" pitchFamily="18" charset="0"/>
                              </a:rPr>
                            </m:ctrlPr>
                          </m:mPr>
                          <m:mr>
                            <m:e>
                              <m:r>
                                <m:rPr>
                                  <m:brk m:alnAt="7"/>
                                </m:rPr>
                                <a:rPr lang="en-US" altLang="zh-TW" b="1" i="1" smtClean="0">
                                  <a:latin typeface="Cambria Math" panose="02040503050406030204" pitchFamily="18" charset="0"/>
                                </a:rPr>
                                <m:t> </m:t>
                              </m:r>
                              <m:r>
                                <a:rPr lang="en-US" altLang="zh-TW" b="1" i="1">
                                  <a:latin typeface="Cambria Math" panose="02040503050406030204" pitchFamily="18" charset="0"/>
                                </a:rPr>
                                <m:t>𝑹</m:t>
                              </m:r>
                            </m:e>
                            <m:e>
                              <m:r>
                                <a:rPr lang="en-US" altLang="zh-TW" b="1" i="1">
                                  <a:latin typeface="Cambria Math" panose="02040503050406030204" pitchFamily="18" charset="0"/>
                                </a:rPr>
                                <m:t>𝒕</m:t>
                              </m:r>
                              <m:r>
                                <a:rPr lang="en-US" altLang="zh-TW" b="1" i="1" smtClean="0">
                                  <a:latin typeface="Cambria Math" panose="02040503050406030204" pitchFamily="18" charset="0"/>
                                </a:rPr>
                                <m:t> </m:t>
                              </m:r>
                            </m:e>
                          </m:mr>
                        </m:m>
                      </m:e>
                    </m:d>
                    <m:acc>
                      <m:accPr>
                        <m:chr m:val="̅"/>
                        <m:ctrlPr>
                          <a:rPr lang="en-US" altLang="zh-TW" b="1" i="1">
                            <a:latin typeface="Cambria Math" panose="02040503050406030204" pitchFamily="18" charset="0"/>
                          </a:rPr>
                        </m:ctrlPr>
                      </m:accPr>
                      <m:e>
                        <m:r>
                          <a:rPr lang="en-US" altLang="zh-TW" b="1" i="1">
                            <a:latin typeface="Cambria Math" panose="02040503050406030204" pitchFamily="18" charset="0"/>
                          </a:rPr>
                          <m:t>𝒙</m:t>
                        </m:r>
                      </m:e>
                    </m:acc>
                  </m:oMath>
                </a14:m>
                <a:r>
                  <a:rPr lang="en-US" dirty="0"/>
                  <a:t/>
                </a:r>
                <a:br>
                  <a:rPr lang="en-US" dirty="0"/>
                </a:br>
                <a:r>
                  <a:rPr lang="en-US" dirty="0"/>
                  <a:t>where</a:t>
                </a:r>
              </a:p>
              <a:p>
                <a:pPr lvl="1"/>
                <a:endParaRPr lang="en-US" dirty="0"/>
              </a:p>
              <a:p>
                <a:pPr lvl="1"/>
                <a:r>
                  <a:rPr lang="en-US" b="1" i="1" dirty="0"/>
                  <a:t>R</a:t>
                </a:r>
                <a:r>
                  <a:rPr lang="en-US" dirty="0"/>
                  <a:t> is an </a:t>
                </a:r>
                <a:r>
                  <a:rPr lang="en-US" dirty="0">
                    <a:solidFill>
                      <a:srgbClr val="2F6FBA"/>
                    </a:solidFill>
                  </a:rPr>
                  <a:t>orthonormal rotation matrix</a:t>
                </a:r>
                <a:r>
                  <a:rPr lang="en-US" dirty="0"/>
                  <a:t> with </a:t>
                </a:r>
                <a14:m>
                  <m:oMath xmlns:m="http://schemas.openxmlformats.org/officeDocument/2006/math">
                    <m:r>
                      <a:rPr lang="en-US" altLang="zh-TW" b="1" i="1">
                        <a:latin typeface="Cambria Math" panose="02040503050406030204" pitchFamily="18" charset="0"/>
                      </a:rPr>
                      <m:t>𝑹</m:t>
                    </m:r>
                    <m:sSup>
                      <m:sSupPr>
                        <m:ctrlPr>
                          <a:rPr lang="en-US" altLang="zh-TW" i="1">
                            <a:latin typeface="Cambria Math" panose="02040503050406030204" pitchFamily="18" charset="0"/>
                          </a:rPr>
                        </m:ctrlPr>
                      </m:sSupPr>
                      <m:e>
                        <m:r>
                          <a:rPr lang="en-US" altLang="zh-TW" b="1" i="1">
                            <a:latin typeface="Cambria Math" panose="02040503050406030204" pitchFamily="18" charset="0"/>
                          </a:rPr>
                          <m:t>𝑹</m:t>
                        </m:r>
                      </m:e>
                      <m:sup>
                        <m:r>
                          <a:rPr lang="en-US" altLang="zh-TW" i="1">
                            <a:latin typeface="Cambria Math" panose="02040503050406030204" pitchFamily="18" charset="0"/>
                          </a:rPr>
                          <m:t>𝑇</m:t>
                        </m:r>
                      </m:sup>
                    </m:sSup>
                    <m:r>
                      <a:rPr lang="en-US" altLang="zh-TW" i="1">
                        <a:latin typeface="Cambria Math" panose="02040503050406030204" pitchFamily="18" charset="0"/>
                      </a:rPr>
                      <m:t>=</m:t>
                    </m:r>
                    <m:r>
                      <a:rPr lang="en-US" altLang="zh-TW" i="1">
                        <a:latin typeface="Cambria Math" panose="02040503050406030204" pitchFamily="18" charset="0"/>
                      </a:rPr>
                      <m:t>𝐼</m:t>
                    </m:r>
                  </m:oMath>
                </a14:m>
                <a:r>
                  <a:rPr lang="en-US" dirty="0"/>
                  <a:t> and </a:t>
                </a:r>
                <a14:m>
                  <m:oMath xmlns:m="http://schemas.openxmlformats.org/officeDocument/2006/math">
                    <m:d>
                      <m:dPr>
                        <m:begChr m:val="|"/>
                        <m:endChr m:val="|"/>
                        <m:ctrlPr>
                          <a:rPr lang="en-US" altLang="zh-TW" i="1">
                            <a:latin typeface="Cambria Math" panose="02040503050406030204" pitchFamily="18" charset="0"/>
                          </a:rPr>
                        </m:ctrlPr>
                      </m:dPr>
                      <m:e>
                        <m:r>
                          <a:rPr lang="en-US" altLang="zh-TW" b="1" i="1">
                            <a:latin typeface="Cambria Math" panose="02040503050406030204" pitchFamily="18" charset="0"/>
                          </a:rPr>
                          <m:t>𝑹</m:t>
                        </m:r>
                      </m:e>
                    </m:d>
                    <m:r>
                      <a:rPr lang="en-US" altLang="zh-TW" i="1">
                        <a:latin typeface="Cambria Math" panose="02040503050406030204" pitchFamily="18" charset="0"/>
                      </a:rPr>
                      <m:t>=</m:t>
                    </m:r>
                    <m:r>
                      <a:rPr lang="en-US" altLang="zh-TW" i="1">
                        <a:latin typeface="Cambria Math" panose="02040503050406030204" pitchFamily="18" charset="0"/>
                      </a:rPr>
                      <m:t>1</m:t>
                    </m:r>
                  </m:oMath>
                </a14:m>
                <a:r>
                  <a:rPr lang="en-US" dirty="0"/>
                  <a:t>.</a:t>
                </a:r>
              </a:p>
              <a:p>
                <a:pPr lvl="2"/>
                <a:r>
                  <a:rPr lang="en-US" dirty="0"/>
                  <a:t>orthonormal matrix: </a:t>
                </a:r>
                <a14:m>
                  <m:oMath xmlns:m="http://schemas.openxmlformats.org/officeDocument/2006/math">
                    <m:sSup>
                      <m:sSupPr>
                        <m:ctrlPr>
                          <a:rPr lang="en-US" altLang="zh-TW" i="1">
                            <a:latin typeface="Cambria Math" panose="02040503050406030204" pitchFamily="18" charset="0"/>
                          </a:rPr>
                        </m:ctrlPr>
                      </m:sSupPr>
                      <m:e>
                        <m:r>
                          <a:rPr lang="en-US" altLang="zh-TW" b="0" i="1" smtClean="0">
                            <a:latin typeface="Cambria Math" panose="02040503050406030204" pitchFamily="18" charset="0"/>
                          </a:rPr>
                          <m:t>𝑄</m:t>
                        </m:r>
                      </m:e>
                      <m:sup>
                        <m:r>
                          <a:rPr lang="en-US" altLang="zh-TW" i="1">
                            <a:latin typeface="Cambria Math" panose="02040503050406030204" pitchFamily="18" charset="0"/>
                          </a:rPr>
                          <m:t>𝑇</m:t>
                        </m:r>
                      </m:sup>
                    </m:sSup>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𝑄</m:t>
                        </m:r>
                      </m:e>
                      <m:sup>
                        <m:r>
                          <a:rPr lang="en-US" altLang="zh-TW" b="0" i="1" smtClean="0">
                            <a:latin typeface="Cambria Math" panose="02040503050406030204" pitchFamily="18" charset="0"/>
                          </a:rPr>
                          <m:t>−</m:t>
                        </m:r>
                        <m:r>
                          <a:rPr lang="en-US" altLang="zh-TW" b="0" i="1" smtClean="0">
                            <a:latin typeface="Cambria Math" panose="02040503050406030204" pitchFamily="18" charset="0"/>
                          </a:rPr>
                          <m:t>1</m:t>
                        </m:r>
                      </m:sup>
                    </m:sSup>
                    <m:r>
                      <a:rPr lang="en-US" altLang="zh-TW"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𝑄</m:t>
                        </m:r>
                      </m:e>
                      <m:sup>
                        <m:r>
                          <a:rPr lang="en-US" altLang="zh-TW" i="1">
                            <a:latin typeface="Cambria Math" panose="02040503050406030204" pitchFamily="18" charset="0"/>
                          </a:rPr>
                          <m:t>𝑇</m:t>
                        </m:r>
                      </m:sup>
                    </m:sSup>
                    <m:r>
                      <a:rPr lang="en-US" altLang="zh-TW" b="0" i="1" smtClean="0">
                        <a:latin typeface="Cambria Math" panose="02040503050406030204" pitchFamily="18" charset="0"/>
                      </a:rPr>
                      <m:t>𝑄</m:t>
                    </m:r>
                    <m:r>
                      <a:rPr lang="en-US" altLang="zh-TW" b="0" i="1" smtClean="0">
                        <a:latin typeface="Cambria Math" panose="02040503050406030204" pitchFamily="18" charset="0"/>
                      </a:rPr>
                      <m:t>=</m:t>
                    </m:r>
                    <m:r>
                      <a:rPr lang="en-US" altLang="zh-TW" b="0" i="1" smtClean="0">
                        <a:latin typeface="Cambria Math" panose="02040503050406030204" pitchFamily="18" charset="0"/>
                      </a:rPr>
                      <m:t>𝑄</m:t>
                    </m:r>
                    <m:sSup>
                      <m:sSupPr>
                        <m:ctrlPr>
                          <a:rPr lang="en-US" altLang="zh-TW" i="1">
                            <a:latin typeface="Cambria Math" panose="02040503050406030204" pitchFamily="18" charset="0"/>
                          </a:rPr>
                        </m:ctrlPr>
                      </m:sSupPr>
                      <m:e>
                        <m:r>
                          <a:rPr lang="en-US" altLang="zh-TW" i="1">
                            <a:latin typeface="Cambria Math" panose="02040503050406030204" pitchFamily="18" charset="0"/>
                          </a:rPr>
                          <m:t>𝑄</m:t>
                        </m:r>
                      </m:e>
                      <m:sup>
                        <m:r>
                          <a:rPr lang="en-US" altLang="zh-TW" i="1">
                            <a:latin typeface="Cambria Math" panose="02040503050406030204" pitchFamily="18" charset="0"/>
                          </a:rPr>
                          <m:t>𝑇</m:t>
                        </m:r>
                      </m:sup>
                    </m:sSup>
                    <m:r>
                      <a:rPr lang="en-US" altLang="zh-TW" b="0" i="1" smtClean="0">
                        <a:latin typeface="Cambria Math" panose="02040503050406030204" pitchFamily="18" charset="0"/>
                      </a:rPr>
                      <m:t>=</m:t>
                    </m:r>
                    <m:r>
                      <a:rPr lang="en-US" altLang="zh-TW" b="0" i="1" smtClean="0">
                        <a:latin typeface="Cambria Math" panose="02040503050406030204" pitchFamily="18" charset="0"/>
                      </a:rPr>
                      <m:t>𝐼</m:t>
                    </m:r>
                  </m:oMath>
                </a14:m>
                <a:r>
                  <a:rPr lang="en-US" dirty="0"/>
                  <a:t>.</a:t>
                </a:r>
                <a:endParaRPr dirty="0"/>
              </a:p>
            </p:txBody>
          </p:sp>
        </mc:Choice>
        <mc:Fallback xmlns="">
          <p:sp>
            <p:nvSpPr>
              <p:cNvPr id="251" name="Euclidean (Rotation + Translation)…"/>
              <p:cNvSpPr txBox="1">
                <a:spLocks noGrp="1" noRot="1" noChangeAspect="1" noMove="1" noResize="1" noEditPoints="1" noAdjustHandles="1" noChangeArrowheads="1" noChangeShapeType="1" noTextEdit="1"/>
              </p:cNvSpPr>
              <p:nvPr>
                <p:ph type="body" idx="1"/>
              </p:nvPr>
            </p:nvSpPr>
            <p:spPr>
              <a:xfrm>
                <a:off x="526719" y="1792758"/>
                <a:ext cx="11951362" cy="7610231"/>
              </a:xfrm>
              <a:prstGeom prst="rect">
                <a:avLst/>
              </a:prstGeom>
              <a:blipFill>
                <a:blip r:embed="rId2"/>
                <a:stretch>
                  <a:fillRect l="-918"/>
                </a:stretch>
              </a:blipFill>
            </p:spPr>
            <p:txBody>
              <a:bodyPr/>
              <a:lstStyle/>
              <a:p>
                <a:r>
                  <a:rPr lang="zh-TW" altLang="en-US">
                    <a:noFill/>
                  </a:rPr>
                  <a:t> </a:t>
                </a:r>
              </a:p>
            </p:txBody>
          </p:sp>
        </mc:Fallback>
      </mc:AlternateContent>
      <p:pic>
        <p:nvPicPr>
          <p:cNvPr id="258" name="2.png" descr="2.png"/>
          <p:cNvPicPr>
            <a:picLocks noChangeAspect="1"/>
          </p:cNvPicPr>
          <p:nvPr/>
        </p:nvPicPr>
        <p:blipFill>
          <a:blip r:embed="rId3">
            <a:extLst/>
          </a:blip>
          <a:srcRect l="110" r="110"/>
          <a:stretch>
            <a:fillRect/>
          </a:stretch>
        </p:blipFill>
        <p:spPr>
          <a:xfrm>
            <a:off x="3135709" y="7053426"/>
            <a:ext cx="6733368" cy="2284897"/>
          </a:xfrm>
          <a:prstGeom prst="rect">
            <a:avLst/>
          </a:prstGeom>
          <a:ln w="12700">
            <a:miter lim="400000"/>
          </a:ln>
        </p:spPr>
      </p:pic>
      <mc:AlternateContent xmlns:mc="http://schemas.openxmlformats.org/markup-compatibility/2006" xmlns:a14="http://schemas.microsoft.com/office/drawing/2010/main">
        <mc:Choice Requires="a14">
          <p:sp>
            <p:nvSpPr>
              <p:cNvPr id="2" name="矩形 1"/>
              <p:cNvSpPr/>
              <p:nvPr/>
            </p:nvSpPr>
            <p:spPr>
              <a:xfrm>
                <a:off x="4831745" y="4288908"/>
                <a:ext cx="3341299" cy="8144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800" b="1" i="1" smtClean="0">
                          <a:solidFill>
                            <a:srgbClr val="000000"/>
                          </a:solidFill>
                          <a:latin typeface="Cambria Math" panose="02040503050406030204" pitchFamily="18" charset="0"/>
                        </a:rPr>
                        <m:t>𝑹</m:t>
                      </m:r>
                      <m:r>
                        <a:rPr lang="en-US" altLang="zh-TW" sz="2800" i="1">
                          <a:solidFill>
                            <a:srgbClr val="000000"/>
                          </a:solidFill>
                          <a:latin typeface="Cambria Math" panose="02040503050406030204" pitchFamily="18" charset="0"/>
                        </a:rPr>
                        <m:t>=</m:t>
                      </m:r>
                      <m:d>
                        <m:dPr>
                          <m:begChr m:val="["/>
                          <m:endChr m:val="]"/>
                          <m:ctrlPr>
                            <a:rPr lang="en-US" altLang="zh-TW" sz="2800" i="1" smtClean="0">
                              <a:solidFill>
                                <a:srgbClr val="000000"/>
                              </a:solidFill>
                              <a:latin typeface="Cambria Math" panose="02040503050406030204" pitchFamily="18" charset="0"/>
                            </a:rPr>
                          </m:ctrlPr>
                        </m:dPr>
                        <m:e>
                          <m:m>
                            <m:mPr>
                              <m:mcs>
                                <m:mc>
                                  <m:mcPr>
                                    <m:count m:val="2"/>
                                    <m:mcJc m:val="center"/>
                                  </m:mcPr>
                                </m:mc>
                              </m:mcs>
                              <m:ctrlPr>
                                <a:rPr lang="en-US" altLang="zh-TW" sz="2800" i="1">
                                  <a:solidFill>
                                    <a:srgbClr val="000000"/>
                                  </a:solidFill>
                                  <a:latin typeface="Cambria Math" panose="02040503050406030204" pitchFamily="18" charset="0"/>
                                </a:rPr>
                              </m:ctrlPr>
                            </m:mPr>
                            <m:mr>
                              <m:e>
                                <m:r>
                                  <m:rPr>
                                    <m:sty m:val="p"/>
                                    <m:brk m:alnAt="7"/>
                                  </m:rPr>
                                  <a:rPr lang="en-US" altLang="zh-TW" sz="2800">
                                    <a:solidFill>
                                      <a:srgbClr val="000000"/>
                                    </a:solidFill>
                                    <a:latin typeface="Cambria Math" panose="02040503050406030204" pitchFamily="18" charset="0"/>
                                  </a:rPr>
                                  <m:t>c</m:t>
                                </m:r>
                                <m:r>
                                  <m:rPr>
                                    <m:sty m:val="p"/>
                                  </m:rPr>
                                  <a:rPr lang="en-US" altLang="zh-TW" sz="2800">
                                    <a:solidFill>
                                      <a:srgbClr val="000000"/>
                                    </a:solidFill>
                                    <a:latin typeface="Cambria Math" panose="02040503050406030204" pitchFamily="18" charset="0"/>
                                  </a:rPr>
                                  <m:t>os</m:t>
                                </m:r>
                                <m:r>
                                  <a:rPr lang="en-US" altLang="zh-TW" sz="2800" i="1">
                                    <a:solidFill>
                                      <a:srgbClr val="000000"/>
                                    </a:solidFill>
                                    <a:latin typeface="Cambria Math" panose="02040503050406030204" pitchFamily="18" charset="0"/>
                                  </a:rPr>
                                  <m:t>𝜃</m:t>
                                </m:r>
                              </m:e>
                              <m:e>
                                <m:r>
                                  <a:rPr lang="en-US" altLang="zh-TW" sz="2800">
                                    <a:solidFill>
                                      <a:srgbClr val="000000"/>
                                    </a:solidFill>
                                    <a:latin typeface="Cambria Math" panose="02040503050406030204" pitchFamily="18" charset="0"/>
                                  </a:rPr>
                                  <m:t>−</m:t>
                                </m:r>
                                <m:r>
                                  <m:rPr>
                                    <m:sty m:val="p"/>
                                  </m:rPr>
                                  <a:rPr lang="en-US" altLang="zh-TW" sz="2800">
                                    <a:solidFill>
                                      <a:srgbClr val="000000"/>
                                    </a:solidFill>
                                    <a:latin typeface="Cambria Math" panose="02040503050406030204" pitchFamily="18" charset="0"/>
                                  </a:rPr>
                                  <m:t>sin</m:t>
                                </m:r>
                                <m:r>
                                  <a:rPr lang="en-US" altLang="zh-TW" sz="2800" i="1">
                                    <a:solidFill>
                                      <a:srgbClr val="000000"/>
                                    </a:solidFill>
                                    <a:latin typeface="Cambria Math" panose="02040503050406030204" pitchFamily="18" charset="0"/>
                                  </a:rPr>
                                  <m:t>𝜃</m:t>
                                </m:r>
                              </m:e>
                            </m:mr>
                            <m:mr>
                              <m:e>
                                <m:r>
                                  <m:rPr>
                                    <m:sty m:val="p"/>
                                  </m:rPr>
                                  <a:rPr lang="en-US" altLang="zh-TW" sz="2800">
                                    <a:solidFill>
                                      <a:srgbClr val="000000"/>
                                    </a:solidFill>
                                    <a:latin typeface="Cambria Math" panose="02040503050406030204" pitchFamily="18" charset="0"/>
                                  </a:rPr>
                                  <m:t>sin</m:t>
                                </m:r>
                                <m:r>
                                  <a:rPr lang="en-US" altLang="zh-TW" sz="2800" i="1">
                                    <a:solidFill>
                                      <a:srgbClr val="000000"/>
                                    </a:solidFill>
                                    <a:latin typeface="Cambria Math" panose="02040503050406030204" pitchFamily="18" charset="0"/>
                                  </a:rPr>
                                  <m:t>𝜃</m:t>
                                </m:r>
                              </m:e>
                              <m:e>
                                <m:r>
                                  <m:rPr>
                                    <m:sty m:val="p"/>
                                  </m:rPr>
                                  <a:rPr lang="en-US" altLang="zh-TW" sz="2800">
                                    <a:solidFill>
                                      <a:srgbClr val="000000"/>
                                    </a:solidFill>
                                    <a:latin typeface="Cambria Math" panose="02040503050406030204" pitchFamily="18" charset="0"/>
                                  </a:rPr>
                                  <m:t>cos</m:t>
                                </m:r>
                                <m:r>
                                  <a:rPr lang="en-US" altLang="zh-TW" sz="2800" i="1">
                                    <a:solidFill>
                                      <a:srgbClr val="000000"/>
                                    </a:solidFill>
                                    <a:latin typeface="Cambria Math" panose="02040503050406030204" pitchFamily="18" charset="0"/>
                                  </a:rPr>
                                  <m:t>𝜃</m:t>
                                </m:r>
                              </m:e>
                            </m:mr>
                          </m:m>
                        </m:e>
                      </m:d>
                    </m:oMath>
                  </m:oMathPara>
                </a14:m>
                <a:endParaRPr lang="en-US" altLang="zh-TW" sz="2800" dirty="0">
                  <a:solidFill>
                    <a:srgbClr val="000000"/>
                  </a:solidFill>
                </a:endParaRPr>
              </a:p>
            </p:txBody>
          </p:sp>
        </mc:Choice>
        <mc:Fallback xmlns="">
          <p:sp>
            <p:nvSpPr>
              <p:cNvPr id="2" name="矩形 1"/>
              <p:cNvSpPr>
                <a:spLocks noRot="1" noChangeAspect="1" noMove="1" noResize="1" noEditPoints="1" noAdjustHandles="1" noChangeArrowheads="1" noChangeShapeType="1" noTextEdit="1"/>
              </p:cNvSpPr>
              <p:nvPr/>
            </p:nvSpPr>
            <p:spPr>
              <a:xfrm>
                <a:off x="4831745" y="4288908"/>
                <a:ext cx="3341299" cy="814454"/>
              </a:xfrm>
              <a:prstGeom prst="rect">
                <a:avLst/>
              </a:prstGeom>
              <a:blipFill>
                <a:blip r:embed="rId4"/>
                <a:stretch>
                  <a:fillRect/>
                </a:stretch>
              </a:blipFill>
            </p:spPr>
            <p:txBody>
              <a:bodyPr/>
              <a:lstStyle/>
              <a:p>
                <a:r>
                  <a:rPr lang="zh-TW" altLang="en-US">
                    <a:noFill/>
                  </a:rPr>
                  <a:t> </a:t>
                </a:r>
              </a:p>
            </p:txBody>
          </p:sp>
        </mc:Fallback>
      </mc:AlternateContent>
      <p:sp>
        <p:nvSpPr>
          <p:cNvPr id="3" name="投影片編號版面配置區 2">
            <a:extLst>
              <a:ext uri="{FF2B5EF4-FFF2-40B4-BE49-F238E27FC236}">
                <a16:creationId xmlns:a16="http://schemas.microsoft.com/office/drawing/2014/main" id="{9BCC4DBC-D93B-442B-A5FD-DB5437A58069}"/>
              </a:ext>
            </a:extLst>
          </p:cNvPr>
          <p:cNvSpPr>
            <a:spLocks noGrp="1"/>
          </p:cNvSpPr>
          <p:nvPr>
            <p:ph type="sldNum" sz="quarter" idx="2"/>
          </p:nvPr>
        </p:nvSpPr>
        <p:spPr/>
        <p:txBody>
          <a:bodyPr/>
          <a:lstStyle/>
          <a:p>
            <a:fld id="{86CB4B4D-7CA3-9044-876B-883B54F8677D}" type="slidenum">
              <a:rPr lang="en-US" altLang="zh-TW" smtClean="0"/>
              <a:t>17</a:t>
            </a:fld>
            <a:endParaRPr lang="zh-TW" altLang="en-US"/>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2.1.2 2D Transformations"/>
          <p:cNvSpPr>
            <a:spLocks noGrp="1"/>
          </p:cNvSpPr>
          <p:nvPr>
            <p:ph type="title"/>
          </p:nvPr>
        </p:nvSpPr>
        <p:spPr>
          <a:prstGeom prst="rect">
            <a:avLst/>
          </a:prstGeom>
        </p:spPr>
        <p:txBody>
          <a:bodyPr/>
          <a:lstStyle/>
          <a:p>
            <a:pPr>
              <a:defRPr>
                <a:effectLst/>
              </a:defRPr>
            </a:pPr>
            <a:r>
              <a:t>2.1.2 2D Transformations</a:t>
            </a:r>
          </a:p>
        </p:txBody>
      </p:sp>
      <mc:AlternateContent xmlns:mc="http://schemas.openxmlformats.org/markup-compatibility/2006" xmlns:a14="http://schemas.microsoft.com/office/drawing/2010/main">
        <mc:Choice Requires="a14">
          <p:sp>
            <p:nvSpPr>
              <p:cNvPr id="261" name="Similarity (Scaled Rotation)…"/>
              <p:cNvSpPr txBox="1">
                <a:spLocks noGrp="1"/>
              </p:cNvSpPr>
              <p:nvPr>
                <p:ph type="body" idx="1"/>
              </p:nvPr>
            </p:nvSpPr>
            <p:spPr>
              <a:prstGeom prst="rect">
                <a:avLst/>
              </a:prstGeom>
            </p:spPr>
            <p:txBody>
              <a:bodyPr/>
              <a:lstStyle/>
              <a:p>
                <a:pPr>
                  <a:defRPr b="1"/>
                </a:pPr>
                <a:r>
                  <a:rPr lang="en-US" dirty="0"/>
                  <a:t>Similarity (Scaled Rotation)</a:t>
                </a:r>
              </a:p>
              <a:p>
                <a:pPr lvl="1"/>
                <a:r>
                  <a:rPr lang="en-US" b="1" dirty="0">
                    <a:solidFill>
                      <a:srgbClr val="FF2600"/>
                    </a:solidFill>
                  </a:rPr>
                  <a:t>2D Similarity </a:t>
                </a:r>
                <a:r>
                  <a:rPr lang="en-US" dirty="0"/>
                  <a:t>can be written as </a:t>
                </a:r>
                <a14:m>
                  <m:oMath xmlns:m="http://schemas.openxmlformats.org/officeDocument/2006/math">
                    <m:sSup>
                      <m:sSupPr>
                        <m:ctrlPr>
                          <a:rPr lang="ar-AE" altLang="zh-TW" i="1">
                            <a:latin typeface="Cambria Math" panose="02040503050406030204" pitchFamily="18" charset="0"/>
                          </a:rPr>
                        </m:ctrlPr>
                      </m:sSupPr>
                      <m:e>
                        <m:r>
                          <a:rPr lang="zh-TW" altLang="ar-AE" i="1">
                            <a:latin typeface="Cambria Math" panose="02040503050406030204" pitchFamily="18" charset="0"/>
                          </a:rPr>
                          <m:t>𝑥</m:t>
                        </m:r>
                      </m:e>
                      <m:sup>
                        <m:r>
                          <a:rPr lang="ar-AE" altLang="zh-TW" i="1">
                            <a:latin typeface="Cambria Math" panose="02040503050406030204" pitchFamily="18" charset="0"/>
                          </a:rPr>
                          <m:t>′</m:t>
                        </m:r>
                      </m:sup>
                    </m:sSup>
                    <m:r>
                      <a:rPr lang="ar-AE" altLang="zh-TW" i="1">
                        <a:latin typeface="Cambria Math" panose="02040503050406030204" pitchFamily="18" charset="0"/>
                      </a:rPr>
                      <m:t>=</m:t>
                    </m:r>
                    <m:r>
                      <a:rPr lang="zh-TW" altLang="ar-AE" i="1">
                        <a:latin typeface="Cambria Math" panose="02040503050406030204" pitchFamily="18" charset="0"/>
                      </a:rPr>
                      <m:t>𝑠𝑅𝑥</m:t>
                    </m:r>
                    <m:r>
                      <a:rPr lang="ar-AE" altLang="zh-TW" i="1">
                        <a:latin typeface="Cambria Math" panose="02040503050406030204" pitchFamily="18" charset="0"/>
                      </a:rPr>
                      <m:t>+</m:t>
                    </m:r>
                    <m:r>
                      <a:rPr lang="zh-TW" altLang="ar-AE" i="1">
                        <a:latin typeface="Cambria Math" panose="02040503050406030204" pitchFamily="18" charset="0"/>
                      </a:rPr>
                      <m:t>𝑡</m:t>
                    </m:r>
                  </m:oMath>
                </a14:m>
                <a:r>
                  <a:rPr lang="en-US" dirty="0"/>
                  <a:t> or</a:t>
                </a:r>
                <a:br>
                  <a:rPr lang="en-US" dirty="0"/>
                </a:br>
                <a:r>
                  <a:rPr lang="en-US" dirty="0"/>
                  <a:t/>
                </a:r>
                <a:br>
                  <a:rPr lang="en-US" dirty="0"/>
                </a:br>
                <a:r>
                  <a:rPr lang="en-US" dirty="0"/>
                  <a:t/>
                </a:r>
                <a:br>
                  <a:rPr lang="en-US" dirty="0"/>
                </a:br>
                <a:r>
                  <a:rPr lang="en-US" dirty="0"/>
                  <a:t>where </a:t>
                </a:r>
                <a14:m>
                  <m:oMath xmlns:m="http://schemas.openxmlformats.org/officeDocument/2006/math">
                    <m:r>
                      <a:rPr lang="en-US" altLang="zh-TW" i="1">
                        <a:latin typeface="Cambria Math" panose="02040503050406030204" pitchFamily="18" charset="0"/>
                      </a:rPr>
                      <m:t>𝑠</m:t>
                    </m:r>
                  </m:oMath>
                </a14:m>
                <a:r>
                  <a:rPr lang="en-US" dirty="0"/>
                  <a:t> is an arbitrary scale factor.</a:t>
                </a:r>
              </a:p>
              <a:p>
                <a:pPr lvl="1"/>
                <a:r>
                  <a:rPr lang="en-US" b="1" dirty="0">
                    <a:solidFill>
                      <a:srgbClr val="2F6FBA"/>
                    </a:solidFill>
                  </a:rPr>
                  <a:t>Preserves</a:t>
                </a:r>
                <a:r>
                  <a:rPr lang="en-US" dirty="0"/>
                  <a:t>: angles.</a:t>
                </a:r>
                <a:endParaRPr dirty="0"/>
              </a:p>
            </p:txBody>
          </p:sp>
        </mc:Choice>
        <mc:Fallback xmlns="">
          <p:sp>
            <p:nvSpPr>
              <p:cNvPr id="261" name="Similarity (Scaled Rotation)…"/>
              <p:cNvSpPr txBox="1">
                <a:spLocks noGrp="1" noRot="1" noChangeAspect="1" noMove="1" noResize="1" noEditPoints="1" noAdjustHandles="1" noChangeArrowheads="1" noChangeShapeType="1" noTextEdit="1"/>
              </p:cNvSpPr>
              <p:nvPr>
                <p:ph type="body" idx="1"/>
              </p:nvPr>
            </p:nvSpPr>
            <p:spPr>
              <a:xfrm>
                <a:off x="526719" y="1792758"/>
                <a:ext cx="11951362" cy="7610231"/>
              </a:xfrm>
              <a:prstGeom prst="rect">
                <a:avLst/>
              </a:prstGeom>
              <a:blipFill>
                <a:blip r:embed="rId3"/>
                <a:stretch>
                  <a:fillRect l="-918"/>
                </a:stretch>
              </a:blipFill>
            </p:spPr>
            <p:txBody>
              <a:bodyPr/>
              <a:lstStyle/>
              <a:p>
                <a:r>
                  <a:rPr lang="zh-TW" altLang="en-US">
                    <a:noFill/>
                  </a:rPr>
                  <a:t> </a:t>
                </a:r>
              </a:p>
            </p:txBody>
          </p:sp>
        </mc:Fallback>
      </mc:AlternateContent>
      <p:pic>
        <p:nvPicPr>
          <p:cNvPr id="265" name="3.png" descr="3.png"/>
          <p:cNvPicPr>
            <a:picLocks noChangeAspect="1"/>
          </p:cNvPicPr>
          <p:nvPr/>
        </p:nvPicPr>
        <p:blipFill>
          <a:blip r:embed="rId4">
            <a:extLst/>
          </a:blip>
          <a:srcRect l="110" r="110"/>
          <a:stretch>
            <a:fillRect/>
          </a:stretch>
        </p:blipFill>
        <p:spPr>
          <a:xfrm>
            <a:off x="3135709" y="7053426"/>
            <a:ext cx="6733369" cy="2284897"/>
          </a:xfrm>
          <a:prstGeom prst="rect">
            <a:avLst/>
          </a:prstGeom>
          <a:ln w="12700">
            <a:miter lim="400000"/>
          </a:ln>
        </p:spPr>
      </p:pic>
      <mc:AlternateContent xmlns:mc="http://schemas.openxmlformats.org/markup-compatibility/2006" xmlns:a14="http://schemas.microsoft.com/office/drawing/2010/main">
        <mc:Choice Requires="a14">
          <p:sp>
            <p:nvSpPr>
              <p:cNvPr id="2" name="矩形 1"/>
              <p:cNvSpPr/>
              <p:nvPr/>
            </p:nvSpPr>
            <p:spPr>
              <a:xfrm>
                <a:off x="3920944" y="3318642"/>
                <a:ext cx="5162898" cy="96007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sz="2800" i="1" smtClean="0">
                              <a:solidFill>
                                <a:srgbClr val="000000"/>
                              </a:solidFill>
                              <a:latin typeface="Cambria Math" panose="02040503050406030204" pitchFamily="18" charset="0"/>
                            </a:rPr>
                          </m:ctrlPr>
                        </m:sSupPr>
                        <m:e>
                          <m:r>
                            <a:rPr lang="en-US" altLang="zh-TW" sz="2800" b="1" i="1">
                              <a:solidFill>
                                <a:srgbClr val="000000"/>
                              </a:solidFill>
                              <a:latin typeface="Cambria Math" panose="02040503050406030204" pitchFamily="18" charset="0"/>
                            </a:rPr>
                            <m:t>𝒙</m:t>
                          </m:r>
                        </m:e>
                        <m:sup>
                          <m:r>
                            <a:rPr lang="en-US" altLang="zh-TW" sz="2800" i="1">
                              <a:solidFill>
                                <a:srgbClr val="000000"/>
                              </a:solidFill>
                              <a:latin typeface="Cambria Math" panose="02040503050406030204" pitchFamily="18" charset="0"/>
                            </a:rPr>
                            <m:t>′</m:t>
                          </m:r>
                        </m:sup>
                      </m:sSup>
                      <m:r>
                        <a:rPr lang="en-US" altLang="zh-TW" sz="2800" i="1">
                          <a:solidFill>
                            <a:srgbClr val="000000"/>
                          </a:solidFill>
                          <a:latin typeface="Cambria Math" panose="02040503050406030204" pitchFamily="18" charset="0"/>
                        </a:rPr>
                        <m:t>=</m:t>
                      </m:r>
                      <m:d>
                        <m:dPr>
                          <m:begChr m:val="["/>
                          <m:endChr m:val="]"/>
                          <m:ctrlPr>
                            <a:rPr lang="en-US" altLang="zh-TW" sz="2800" i="1">
                              <a:solidFill>
                                <a:srgbClr val="000000"/>
                              </a:solidFill>
                              <a:latin typeface="Cambria Math" panose="02040503050406030204" pitchFamily="18" charset="0"/>
                            </a:rPr>
                          </m:ctrlPr>
                        </m:dPr>
                        <m:e>
                          <m:r>
                            <a:rPr lang="en-US" altLang="zh-TW" sz="2800" i="1">
                              <a:solidFill>
                                <a:srgbClr val="000000"/>
                              </a:solidFill>
                              <a:latin typeface="Cambria Math" panose="02040503050406030204" pitchFamily="18" charset="0"/>
                            </a:rPr>
                            <m:t>𝑠</m:t>
                          </m:r>
                          <m:m>
                            <m:mPr>
                              <m:mcs>
                                <m:mc>
                                  <m:mcPr>
                                    <m:count m:val="2"/>
                                    <m:mcJc m:val="center"/>
                                  </m:mcPr>
                                </m:mc>
                              </m:mcs>
                              <m:ctrlPr>
                                <a:rPr lang="en-US" altLang="zh-TW" sz="2800" i="1">
                                  <a:solidFill>
                                    <a:srgbClr val="000000"/>
                                  </a:solidFill>
                                  <a:latin typeface="Cambria Math" panose="02040503050406030204" pitchFamily="18" charset="0"/>
                                </a:rPr>
                              </m:ctrlPr>
                            </m:mPr>
                            <m:mr>
                              <m:e>
                                <m:r>
                                  <a:rPr lang="en-US" altLang="zh-TW" sz="2800" b="1" i="1">
                                    <a:solidFill>
                                      <a:srgbClr val="000000"/>
                                    </a:solidFill>
                                    <a:latin typeface="Cambria Math" panose="02040503050406030204" pitchFamily="18" charset="0"/>
                                  </a:rPr>
                                  <m:t>𝑹</m:t>
                                </m:r>
                              </m:e>
                              <m:e>
                                <m:r>
                                  <a:rPr lang="en-US" altLang="zh-TW" sz="2800" b="1" i="1">
                                    <a:solidFill>
                                      <a:srgbClr val="000000"/>
                                    </a:solidFill>
                                    <a:latin typeface="Cambria Math" panose="02040503050406030204" pitchFamily="18" charset="0"/>
                                  </a:rPr>
                                  <m:t>𝒕</m:t>
                                </m:r>
                              </m:e>
                            </m:mr>
                          </m:m>
                        </m:e>
                      </m:d>
                      <m:acc>
                        <m:accPr>
                          <m:chr m:val="̅"/>
                          <m:ctrlPr>
                            <a:rPr lang="en-US" altLang="zh-TW" sz="2800" i="1">
                              <a:solidFill>
                                <a:srgbClr val="000000"/>
                              </a:solidFill>
                              <a:latin typeface="Cambria Math" panose="02040503050406030204" pitchFamily="18" charset="0"/>
                            </a:rPr>
                          </m:ctrlPr>
                        </m:accPr>
                        <m:e>
                          <m:r>
                            <a:rPr lang="en-US" altLang="zh-TW" sz="2800" b="1" i="1">
                              <a:solidFill>
                                <a:srgbClr val="000000"/>
                              </a:solidFill>
                              <a:latin typeface="Cambria Math" panose="02040503050406030204" pitchFamily="18" charset="0"/>
                            </a:rPr>
                            <m:t>𝒙</m:t>
                          </m:r>
                        </m:e>
                      </m:acc>
                      <m:r>
                        <a:rPr lang="en-US" altLang="zh-TW" sz="2800" i="1">
                          <a:solidFill>
                            <a:srgbClr val="000000"/>
                          </a:solidFill>
                          <a:latin typeface="Cambria Math" panose="02040503050406030204" pitchFamily="18" charset="0"/>
                        </a:rPr>
                        <m:t>=</m:t>
                      </m:r>
                      <m:d>
                        <m:dPr>
                          <m:begChr m:val="["/>
                          <m:endChr m:val="]"/>
                          <m:ctrlPr>
                            <a:rPr lang="en-US" altLang="zh-TW" sz="2800" i="1">
                              <a:solidFill>
                                <a:srgbClr val="000000"/>
                              </a:solidFill>
                              <a:latin typeface="Cambria Math" panose="02040503050406030204" pitchFamily="18" charset="0"/>
                            </a:rPr>
                          </m:ctrlPr>
                        </m:dPr>
                        <m:e>
                          <m:m>
                            <m:mPr>
                              <m:mcs>
                                <m:mc>
                                  <m:mcPr>
                                    <m:count m:val="3"/>
                                    <m:mcJc m:val="center"/>
                                  </m:mcPr>
                                </m:mc>
                              </m:mcs>
                              <m:ctrlPr>
                                <a:rPr lang="en-US" altLang="zh-TW" sz="2800" i="1">
                                  <a:solidFill>
                                    <a:srgbClr val="000000"/>
                                  </a:solidFill>
                                  <a:latin typeface="Cambria Math" panose="02040503050406030204" pitchFamily="18" charset="0"/>
                                </a:rPr>
                              </m:ctrlPr>
                            </m:mPr>
                            <m:mr>
                              <m:e>
                                <m:r>
                                  <m:rPr>
                                    <m:brk m:alnAt="7"/>
                                  </m:rPr>
                                  <a:rPr lang="en-US" altLang="zh-TW" sz="2800" i="1">
                                    <a:solidFill>
                                      <a:srgbClr val="000000"/>
                                    </a:solidFill>
                                    <a:latin typeface="Cambria Math" panose="02040503050406030204" pitchFamily="18" charset="0"/>
                                  </a:rPr>
                                  <m:t>𝑎</m:t>
                                </m:r>
                              </m:e>
                              <m:e>
                                <m:r>
                                  <a:rPr lang="en-US" altLang="zh-TW" sz="2800" i="1">
                                    <a:solidFill>
                                      <a:srgbClr val="000000"/>
                                    </a:solidFill>
                                    <a:latin typeface="Cambria Math" panose="02040503050406030204" pitchFamily="18" charset="0"/>
                                  </a:rPr>
                                  <m:t>−</m:t>
                                </m:r>
                                <m:r>
                                  <a:rPr lang="en-US" altLang="zh-TW" sz="2800" i="1">
                                    <a:solidFill>
                                      <a:srgbClr val="000000"/>
                                    </a:solidFill>
                                    <a:latin typeface="Cambria Math" panose="02040503050406030204" pitchFamily="18" charset="0"/>
                                  </a:rPr>
                                  <m:t>𝑏</m:t>
                                </m:r>
                              </m:e>
                              <m:e>
                                <m:sSub>
                                  <m:sSubPr>
                                    <m:ctrlPr>
                                      <a:rPr lang="en-US" altLang="zh-TW" sz="2800" i="1">
                                        <a:solidFill>
                                          <a:srgbClr val="000000"/>
                                        </a:solidFill>
                                        <a:latin typeface="Cambria Math" panose="02040503050406030204" pitchFamily="18" charset="0"/>
                                      </a:rPr>
                                    </m:ctrlPr>
                                  </m:sSubPr>
                                  <m:e>
                                    <m:r>
                                      <a:rPr lang="en-US" altLang="zh-TW" sz="2800" i="1">
                                        <a:solidFill>
                                          <a:srgbClr val="000000"/>
                                        </a:solidFill>
                                        <a:latin typeface="Cambria Math" panose="02040503050406030204" pitchFamily="18" charset="0"/>
                                      </a:rPr>
                                      <m:t>𝑡</m:t>
                                    </m:r>
                                  </m:e>
                                  <m:sub>
                                    <m:r>
                                      <a:rPr lang="en-US" altLang="zh-TW" sz="2800" i="1">
                                        <a:solidFill>
                                          <a:srgbClr val="000000"/>
                                        </a:solidFill>
                                        <a:latin typeface="Cambria Math" panose="02040503050406030204" pitchFamily="18" charset="0"/>
                                      </a:rPr>
                                      <m:t>𝑥</m:t>
                                    </m:r>
                                  </m:sub>
                                </m:sSub>
                              </m:e>
                            </m:mr>
                            <m:mr>
                              <m:e>
                                <m:r>
                                  <a:rPr lang="en-US" altLang="zh-TW" sz="2800" i="1">
                                    <a:solidFill>
                                      <a:srgbClr val="000000"/>
                                    </a:solidFill>
                                    <a:latin typeface="Cambria Math" panose="02040503050406030204" pitchFamily="18" charset="0"/>
                                  </a:rPr>
                                  <m:t>𝑏</m:t>
                                </m:r>
                              </m:e>
                              <m:e>
                                <m:r>
                                  <a:rPr lang="en-US" altLang="zh-TW" sz="2800" i="1">
                                    <a:solidFill>
                                      <a:srgbClr val="000000"/>
                                    </a:solidFill>
                                    <a:latin typeface="Cambria Math" panose="02040503050406030204" pitchFamily="18" charset="0"/>
                                  </a:rPr>
                                  <m:t>𝑎</m:t>
                                </m:r>
                              </m:e>
                              <m:e>
                                <m:sSub>
                                  <m:sSubPr>
                                    <m:ctrlPr>
                                      <a:rPr lang="en-US" altLang="zh-TW" sz="2800" i="1">
                                        <a:solidFill>
                                          <a:srgbClr val="000000"/>
                                        </a:solidFill>
                                        <a:latin typeface="Cambria Math" panose="02040503050406030204" pitchFamily="18" charset="0"/>
                                      </a:rPr>
                                    </m:ctrlPr>
                                  </m:sSubPr>
                                  <m:e>
                                    <m:r>
                                      <a:rPr lang="en-US" altLang="zh-TW" sz="2800" i="1">
                                        <a:solidFill>
                                          <a:srgbClr val="000000"/>
                                        </a:solidFill>
                                        <a:latin typeface="Cambria Math" panose="02040503050406030204" pitchFamily="18" charset="0"/>
                                      </a:rPr>
                                      <m:t>𝑡</m:t>
                                    </m:r>
                                  </m:e>
                                  <m:sub>
                                    <m:r>
                                      <a:rPr lang="en-US" altLang="zh-TW" sz="2800" i="1">
                                        <a:solidFill>
                                          <a:srgbClr val="000000"/>
                                        </a:solidFill>
                                        <a:latin typeface="Cambria Math" panose="02040503050406030204" pitchFamily="18" charset="0"/>
                                      </a:rPr>
                                      <m:t>𝑦</m:t>
                                    </m:r>
                                  </m:sub>
                                </m:sSub>
                              </m:e>
                            </m:mr>
                          </m:m>
                        </m:e>
                      </m:d>
                      <m:acc>
                        <m:accPr>
                          <m:chr m:val="̅"/>
                          <m:ctrlPr>
                            <a:rPr lang="en-US" altLang="zh-TW" sz="2800" i="1">
                              <a:solidFill>
                                <a:srgbClr val="000000"/>
                              </a:solidFill>
                              <a:latin typeface="Cambria Math" panose="02040503050406030204" pitchFamily="18" charset="0"/>
                            </a:rPr>
                          </m:ctrlPr>
                        </m:accPr>
                        <m:e>
                          <m:r>
                            <a:rPr lang="en-US" altLang="zh-TW" sz="2800" b="1" i="1">
                              <a:solidFill>
                                <a:srgbClr val="000000"/>
                              </a:solidFill>
                              <a:latin typeface="Cambria Math" panose="02040503050406030204" pitchFamily="18" charset="0"/>
                            </a:rPr>
                            <m:t>𝒙</m:t>
                          </m:r>
                        </m:e>
                      </m:acc>
                    </m:oMath>
                  </m:oMathPara>
                </a14:m>
                <a:endParaRPr lang="zh-TW" altLang="en-US" sz="2800" dirty="0">
                  <a:solidFill>
                    <a:srgbClr val="000000"/>
                  </a:solidFill>
                </a:endParaRPr>
              </a:p>
            </p:txBody>
          </p:sp>
        </mc:Choice>
        <mc:Fallback xmlns="">
          <p:sp>
            <p:nvSpPr>
              <p:cNvPr id="2" name="矩形 1"/>
              <p:cNvSpPr>
                <a:spLocks noRot="1" noChangeAspect="1" noMove="1" noResize="1" noEditPoints="1" noAdjustHandles="1" noChangeArrowheads="1" noChangeShapeType="1" noTextEdit="1"/>
              </p:cNvSpPr>
              <p:nvPr/>
            </p:nvSpPr>
            <p:spPr>
              <a:xfrm>
                <a:off x="3920944" y="3318642"/>
                <a:ext cx="5162898" cy="960071"/>
              </a:xfrm>
              <a:prstGeom prst="rect">
                <a:avLst/>
              </a:prstGeom>
              <a:blipFill>
                <a:blip r:embed="rId5"/>
                <a:stretch>
                  <a:fillRect/>
                </a:stretch>
              </a:blipFill>
            </p:spPr>
            <p:txBody>
              <a:bodyPr/>
              <a:lstStyle/>
              <a:p>
                <a:r>
                  <a:rPr lang="zh-TW" altLang="en-US">
                    <a:noFill/>
                  </a:rPr>
                  <a:t> </a:t>
                </a:r>
              </a:p>
            </p:txBody>
          </p:sp>
        </mc:Fallback>
      </mc:AlternateContent>
      <p:sp>
        <p:nvSpPr>
          <p:cNvPr id="3" name="投影片編號版面配置區 2">
            <a:extLst>
              <a:ext uri="{FF2B5EF4-FFF2-40B4-BE49-F238E27FC236}">
                <a16:creationId xmlns:a16="http://schemas.microsoft.com/office/drawing/2014/main" id="{51E50EB7-A7BF-4379-AB72-7D7AC0DD73B4}"/>
              </a:ext>
            </a:extLst>
          </p:cNvPr>
          <p:cNvSpPr>
            <a:spLocks noGrp="1"/>
          </p:cNvSpPr>
          <p:nvPr>
            <p:ph type="sldNum" sz="quarter" idx="2"/>
          </p:nvPr>
        </p:nvSpPr>
        <p:spPr/>
        <p:txBody>
          <a:bodyPr/>
          <a:lstStyle/>
          <a:p>
            <a:fld id="{86CB4B4D-7CA3-9044-876B-883B54F8677D}" type="slidenum">
              <a:rPr lang="en-US" altLang="zh-TW" smtClean="0"/>
              <a:t>18</a:t>
            </a:fld>
            <a:endParaRPr lang="zh-TW" altLang="en-US"/>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2.1.2 2D Transformations"/>
          <p:cNvSpPr>
            <a:spLocks noGrp="1"/>
          </p:cNvSpPr>
          <p:nvPr>
            <p:ph type="title"/>
          </p:nvPr>
        </p:nvSpPr>
        <p:spPr>
          <a:prstGeom prst="rect">
            <a:avLst/>
          </a:prstGeom>
        </p:spPr>
        <p:txBody>
          <a:bodyPr/>
          <a:lstStyle/>
          <a:p>
            <a:pPr>
              <a:defRPr>
                <a:effectLst/>
              </a:defRPr>
            </a:pPr>
            <a:r>
              <a:t>2.1.2 2D Transformations</a:t>
            </a:r>
          </a:p>
        </p:txBody>
      </p:sp>
      <mc:AlternateContent xmlns:mc="http://schemas.openxmlformats.org/markup-compatibility/2006" xmlns:a14="http://schemas.microsoft.com/office/drawing/2010/main">
        <mc:Choice Requires="a14">
          <p:sp>
            <p:nvSpPr>
              <p:cNvPr id="268" name="Affine…"/>
              <p:cNvSpPr txBox="1">
                <a:spLocks noGrp="1"/>
              </p:cNvSpPr>
              <p:nvPr>
                <p:ph type="body" idx="1"/>
              </p:nvPr>
            </p:nvSpPr>
            <p:spPr>
              <a:prstGeom prst="rect">
                <a:avLst/>
              </a:prstGeom>
            </p:spPr>
            <p:txBody>
              <a:bodyPr/>
              <a:lstStyle/>
              <a:p>
                <a:pPr>
                  <a:defRPr b="1"/>
                </a:pPr>
                <a:r>
                  <a:rPr dirty="0"/>
                  <a:t>Affine</a:t>
                </a:r>
              </a:p>
              <a:p>
                <a:pPr lvl="1"/>
                <a:r>
                  <a:rPr b="1" dirty="0">
                    <a:solidFill>
                      <a:srgbClr val="FF2600"/>
                    </a:solidFill>
                  </a:rPr>
                  <a:t>2D Affine </a:t>
                </a:r>
                <a:r>
                  <a:rPr dirty="0"/>
                  <a:t>can be written as</a:t>
                </a:r>
                <a:r>
                  <a:rPr lang="en-US" dirty="0"/>
                  <a:t> </a:t>
                </a:r>
                <a14:m>
                  <m:oMath xmlns:m="http://schemas.openxmlformats.org/officeDocument/2006/math">
                    <m:sSup>
                      <m:sSupPr>
                        <m:ctrlPr>
                          <a:rPr lang="en-US" altLang="zh-TW" i="1">
                            <a:latin typeface="Cambria Math" panose="02040503050406030204" pitchFamily="18" charset="0"/>
                          </a:rPr>
                        </m:ctrlPr>
                      </m:sSupPr>
                      <m:e>
                        <m:r>
                          <a:rPr lang="en-US" altLang="zh-TW" i="1">
                            <a:latin typeface="Cambria Math" panose="02040503050406030204" pitchFamily="18" charset="0"/>
                          </a:rPr>
                          <m:t>𝑥</m:t>
                        </m:r>
                      </m:e>
                      <m:sup>
                        <m:r>
                          <a:rPr lang="en-US" altLang="zh-TW" i="1">
                            <a:latin typeface="Cambria Math" panose="02040503050406030204" pitchFamily="18" charset="0"/>
                          </a:rPr>
                          <m:t>′</m:t>
                        </m:r>
                      </m:sup>
                    </m:sSup>
                    <m:r>
                      <a:rPr lang="en-US" altLang="zh-TW" i="1">
                        <a:latin typeface="Cambria Math" panose="02040503050406030204" pitchFamily="18" charset="0"/>
                      </a:rPr>
                      <m:t>=</m:t>
                    </m:r>
                    <m:r>
                      <a:rPr lang="en-US" altLang="zh-TW" b="1" i="1">
                        <a:latin typeface="Cambria Math" panose="02040503050406030204" pitchFamily="18" charset="0"/>
                      </a:rPr>
                      <m:t>𝑨</m:t>
                    </m:r>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𝑥</m:t>
                        </m:r>
                      </m:e>
                    </m:acc>
                  </m:oMath>
                </a14:m>
                <a:r>
                  <a:rPr dirty="0"/>
                  <a:t>, where </a:t>
                </a:r>
                <a14:m>
                  <m:oMath xmlns:m="http://schemas.openxmlformats.org/officeDocument/2006/math">
                    <m:r>
                      <a:rPr lang="en-US" altLang="zh-TW" b="1" i="1">
                        <a:latin typeface="Cambria Math" panose="02040503050406030204" pitchFamily="18" charset="0"/>
                      </a:rPr>
                      <m:t>𝑨</m:t>
                    </m:r>
                  </m:oMath>
                </a14:m>
                <a:r>
                  <a:rPr dirty="0"/>
                  <a:t> is an arbitrary 2 × 3 matrix, i.e.,</a:t>
                </a:r>
              </a:p>
              <a:p>
                <a:pPr marL="431800" lvl="1" indent="0">
                  <a:buNone/>
                </a:pPr>
                <a:endParaRPr dirty="0"/>
              </a:p>
              <a:p>
                <a:pPr lvl="1"/>
                <a:r>
                  <a:rPr b="1" dirty="0">
                    <a:solidFill>
                      <a:srgbClr val="2F6FBA"/>
                    </a:solidFill>
                  </a:rPr>
                  <a:t>Preserves</a:t>
                </a:r>
                <a:r>
                  <a:rPr dirty="0"/>
                  <a:t>: parallelism.</a:t>
                </a:r>
                <a:endParaRPr lang="en-US" dirty="0"/>
              </a:p>
              <a:p>
                <a:pPr lvl="2">
                  <a:spcBef>
                    <a:spcPts val="600"/>
                  </a:spcBef>
                </a:pPr>
                <a:r>
                  <a:rPr lang="en-US" altLang="zh-TW" dirty="0"/>
                  <a:t>square 		     </a:t>
                </a:r>
                <a:r>
                  <a:rPr lang="en-US" altLang="zh-TW" dirty="0">
                    <a:sym typeface="Symbol" panose="05050102010706020507" pitchFamily="18" charset="2"/>
                  </a:rPr>
                  <a:t> parallelogram</a:t>
                </a:r>
              </a:p>
              <a:p>
                <a:pPr lvl="2">
                  <a:spcBef>
                    <a:spcPts val="600"/>
                  </a:spcBef>
                </a:pPr>
                <a:r>
                  <a:rPr lang="en-US" altLang="zh-TW" dirty="0">
                    <a:sym typeface="Symbol" panose="05050102010706020507" pitchFamily="18" charset="2"/>
                  </a:rPr>
                  <a:t>parallelogram</a:t>
                </a:r>
                <a:r>
                  <a:rPr lang="en-US" altLang="zh-TW" dirty="0"/>
                  <a:t> </a:t>
                </a:r>
                <a:r>
                  <a:rPr lang="en-US" altLang="zh-TW" dirty="0">
                    <a:sym typeface="Symbol" panose="05050102010706020507" pitchFamily="18" charset="2"/>
                  </a:rPr>
                  <a:t> parallelogram</a:t>
                </a:r>
                <a:endParaRPr lang="en-US" altLang="zh-TW" dirty="0"/>
              </a:p>
              <a:p>
                <a:pPr lvl="2"/>
                <a:endParaRPr dirty="0"/>
              </a:p>
            </p:txBody>
          </p:sp>
        </mc:Choice>
        <mc:Fallback xmlns="">
          <p:sp>
            <p:nvSpPr>
              <p:cNvPr id="268" name="Affine…"/>
              <p:cNvSpPr txBox="1">
                <a:spLocks noGrp="1" noRot="1" noChangeAspect="1" noMove="1" noResize="1" noEditPoints="1" noAdjustHandles="1" noChangeArrowheads="1" noChangeShapeType="1" noTextEdit="1"/>
              </p:cNvSpPr>
              <p:nvPr>
                <p:ph type="body" idx="1"/>
              </p:nvPr>
            </p:nvSpPr>
            <p:spPr>
              <a:xfrm>
                <a:off x="526719" y="1792758"/>
                <a:ext cx="11951362" cy="7610231"/>
              </a:xfrm>
              <a:prstGeom prst="rect">
                <a:avLst/>
              </a:prstGeom>
              <a:blipFill>
                <a:blip r:embed="rId3"/>
                <a:stretch>
                  <a:fillRect l="-918"/>
                </a:stretch>
              </a:blipFill>
            </p:spPr>
            <p:txBody>
              <a:bodyPr/>
              <a:lstStyle/>
              <a:p>
                <a:r>
                  <a:rPr lang="zh-TW" altLang="en-US">
                    <a:noFill/>
                  </a:rPr>
                  <a:t> </a:t>
                </a:r>
              </a:p>
            </p:txBody>
          </p:sp>
        </mc:Fallback>
      </mc:AlternateContent>
      <p:pic>
        <p:nvPicPr>
          <p:cNvPr id="272" name="4.png" descr="4.png"/>
          <p:cNvPicPr>
            <a:picLocks noChangeAspect="1"/>
          </p:cNvPicPr>
          <p:nvPr/>
        </p:nvPicPr>
        <p:blipFill>
          <a:blip r:embed="rId4">
            <a:extLst/>
          </a:blip>
          <a:srcRect l="110" r="110"/>
          <a:stretch>
            <a:fillRect/>
          </a:stretch>
        </p:blipFill>
        <p:spPr>
          <a:xfrm>
            <a:off x="3135710" y="7053426"/>
            <a:ext cx="6733368" cy="2284897"/>
          </a:xfrm>
          <a:prstGeom prst="rect">
            <a:avLst/>
          </a:prstGeom>
          <a:ln w="12700">
            <a:miter lim="400000"/>
          </a:ln>
        </p:spPr>
      </p:pic>
      <mc:AlternateContent xmlns:mc="http://schemas.openxmlformats.org/markup-compatibility/2006" xmlns:a14="http://schemas.microsoft.com/office/drawing/2010/main">
        <mc:Choice Requires="a14">
          <p:sp>
            <p:nvSpPr>
              <p:cNvPr id="2" name="矩形 1"/>
              <p:cNvSpPr/>
              <p:nvPr/>
            </p:nvSpPr>
            <p:spPr>
              <a:xfrm>
                <a:off x="4571737" y="3458615"/>
                <a:ext cx="3861313" cy="8124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TW" sz="2800" i="1" smtClean="0">
                              <a:solidFill>
                                <a:srgbClr val="000000"/>
                              </a:solidFill>
                              <a:latin typeface="Cambria Math" panose="02040503050406030204" pitchFamily="18" charset="0"/>
                            </a:rPr>
                          </m:ctrlPr>
                        </m:sSupPr>
                        <m:e>
                          <m:r>
                            <a:rPr lang="en-US" altLang="zh-TW" sz="2800" b="1" i="1">
                              <a:solidFill>
                                <a:srgbClr val="000000"/>
                              </a:solidFill>
                              <a:latin typeface="Cambria Math" panose="02040503050406030204" pitchFamily="18" charset="0"/>
                            </a:rPr>
                            <m:t>𝒙</m:t>
                          </m:r>
                        </m:e>
                        <m:sup>
                          <m:r>
                            <a:rPr lang="en-US" altLang="zh-TW" sz="2800" i="1">
                              <a:solidFill>
                                <a:srgbClr val="000000"/>
                              </a:solidFill>
                              <a:latin typeface="Cambria Math" panose="02040503050406030204" pitchFamily="18" charset="0"/>
                            </a:rPr>
                            <m:t>′</m:t>
                          </m:r>
                        </m:sup>
                      </m:sSup>
                      <m:r>
                        <a:rPr lang="en-US" altLang="zh-TW" sz="2800" i="1">
                          <a:solidFill>
                            <a:srgbClr val="000000"/>
                          </a:solidFill>
                          <a:latin typeface="Cambria Math" panose="02040503050406030204" pitchFamily="18" charset="0"/>
                        </a:rPr>
                        <m:t>=</m:t>
                      </m:r>
                      <m:d>
                        <m:dPr>
                          <m:begChr m:val="["/>
                          <m:endChr m:val="]"/>
                          <m:ctrlPr>
                            <a:rPr lang="en-US" altLang="zh-TW" sz="2800" i="1">
                              <a:solidFill>
                                <a:srgbClr val="000000"/>
                              </a:solidFill>
                              <a:latin typeface="Cambria Math" panose="02040503050406030204" pitchFamily="18" charset="0"/>
                            </a:rPr>
                          </m:ctrlPr>
                        </m:dPr>
                        <m:e>
                          <m:m>
                            <m:mPr>
                              <m:mcs>
                                <m:mc>
                                  <m:mcPr>
                                    <m:count m:val="3"/>
                                    <m:mcJc m:val="center"/>
                                  </m:mcPr>
                                </m:mc>
                              </m:mcs>
                              <m:ctrlPr>
                                <a:rPr lang="en-US" altLang="zh-TW" sz="2800" i="1">
                                  <a:solidFill>
                                    <a:srgbClr val="000000"/>
                                  </a:solidFill>
                                  <a:latin typeface="Cambria Math" panose="02040503050406030204" pitchFamily="18" charset="0"/>
                                </a:rPr>
                              </m:ctrlPr>
                            </m:mPr>
                            <m:mr>
                              <m:e>
                                <m:sSub>
                                  <m:sSubPr>
                                    <m:ctrlPr>
                                      <a:rPr lang="en-US" altLang="zh-TW" sz="2800" i="1">
                                        <a:solidFill>
                                          <a:srgbClr val="000000"/>
                                        </a:solidFill>
                                        <a:latin typeface="Cambria Math" panose="02040503050406030204" pitchFamily="18" charset="0"/>
                                      </a:rPr>
                                    </m:ctrlPr>
                                  </m:sSubPr>
                                  <m:e>
                                    <m:r>
                                      <m:rPr>
                                        <m:brk m:alnAt="7"/>
                                      </m:rPr>
                                      <a:rPr lang="en-US" altLang="zh-TW" sz="2800" i="1">
                                        <a:solidFill>
                                          <a:srgbClr val="000000"/>
                                        </a:solidFill>
                                        <a:latin typeface="Cambria Math" panose="02040503050406030204" pitchFamily="18" charset="0"/>
                                      </a:rPr>
                                      <m:t>𝑎</m:t>
                                    </m:r>
                                  </m:e>
                                  <m:sub>
                                    <m:r>
                                      <m:rPr>
                                        <m:brk m:alnAt="7"/>
                                      </m:rPr>
                                      <a:rPr lang="en-US" altLang="zh-TW" sz="2800" i="1">
                                        <a:solidFill>
                                          <a:srgbClr val="000000"/>
                                        </a:solidFill>
                                        <a:latin typeface="Cambria Math" panose="02040503050406030204" pitchFamily="18" charset="0"/>
                                      </a:rPr>
                                      <m:t>0</m:t>
                                    </m:r>
                                    <m:r>
                                      <a:rPr lang="en-US" altLang="zh-TW" sz="2800" i="1">
                                        <a:solidFill>
                                          <a:srgbClr val="000000"/>
                                        </a:solidFill>
                                        <a:latin typeface="Cambria Math" panose="02040503050406030204" pitchFamily="18" charset="0"/>
                                      </a:rPr>
                                      <m:t>0</m:t>
                                    </m:r>
                                  </m:sub>
                                </m:sSub>
                              </m:e>
                              <m:e>
                                <m:sSub>
                                  <m:sSubPr>
                                    <m:ctrlPr>
                                      <a:rPr lang="en-US" altLang="zh-TW" sz="2800" i="1">
                                        <a:solidFill>
                                          <a:srgbClr val="000000"/>
                                        </a:solidFill>
                                        <a:latin typeface="Cambria Math" panose="02040503050406030204" pitchFamily="18" charset="0"/>
                                      </a:rPr>
                                    </m:ctrlPr>
                                  </m:sSubPr>
                                  <m:e>
                                    <m:r>
                                      <a:rPr lang="en-US" altLang="zh-TW" sz="2800" i="1">
                                        <a:solidFill>
                                          <a:srgbClr val="000000"/>
                                        </a:solidFill>
                                        <a:latin typeface="Cambria Math" panose="02040503050406030204" pitchFamily="18" charset="0"/>
                                      </a:rPr>
                                      <m:t>𝑎</m:t>
                                    </m:r>
                                  </m:e>
                                  <m:sub>
                                    <m:r>
                                      <a:rPr lang="en-US" altLang="zh-TW" sz="2800" i="1">
                                        <a:solidFill>
                                          <a:srgbClr val="000000"/>
                                        </a:solidFill>
                                        <a:latin typeface="Cambria Math" panose="02040503050406030204" pitchFamily="18" charset="0"/>
                                      </a:rPr>
                                      <m:t>01</m:t>
                                    </m:r>
                                  </m:sub>
                                </m:sSub>
                              </m:e>
                              <m:e>
                                <m:sSub>
                                  <m:sSubPr>
                                    <m:ctrlPr>
                                      <a:rPr lang="en-US" altLang="zh-TW" sz="2800" i="1">
                                        <a:solidFill>
                                          <a:srgbClr val="000000"/>
                                        </a:solidFill>
                                        <a:latin typeface="Cambria Math" panose="02040503050406030204" pitchFamily="18" charset="0"/>
                                      </a:rPr>
                                    </m:ctrlPr>
                                  </m:sSubPr>
                                  <m:e>
                                    <m:r>
                                      <a:rPr lang="en-US" altLang="zh-TW" sz="2800" i="1">
                                        <a:solidFill>
                                          <a:srgbClr val="000000"/>
                                        </a:solidFill>
                                        <a:latin typeface="Cambria Math" panose="02040503050406030204" pitchFamily="18" charset="0"/>
                                      </a:rPr>
                                      <m:t>𝑎</m:t>
                                    </m:r>
                                  </m:e>
                                  <m:sub>
                                    <m:r>
                                      <a:rPr lang="en-US" altLang="zh-TW" sz="2800" i="1">
                                        <a:solidFill>
                                          <a:srgbClr val="000000"/>
                                        </a:solidFill>
                                        <a:latin typeface="Cambria Math" panose="02040503050406030204" pitchFamily="18" charset="0"/>
                                      </a:rPr>
                                      <m:t>02</m:t>
                                    </m:r>
                                  </m:sub>
                                </m:sSub>
                              </m:e>
                            </m:mr>
                            <m:mr>
                              <m:e>
                                <m:sSub>
                                  <m:sSubPr>
                                    <m:ctrlPr>
                                      <a:rPr lang="en-US" altLang="zh-TW" sz="2800" i="1">
                                        <a:solidFill>
                                          <a:srgbClr val="000000"/>
                                        </a:solidFill>
                                        <a:latin typeface="Cambria Math" panose="02040503050406030204" pitchFamily="18" charset="0"/>
                                      </a:rPr>
                                    </m:ctrlPr>
                                  </m:sSubPr>
                                  <m:e>
                                    <m:r>
                                      <a:rPr lang="en-US" altLang="zh-TW" sz="2800" i="1">
                                        <a:solidFill>
                                          <a:srgbClr val="000000"/>
                                        </a:solidFill>
                                        <a:latin typeface="Cambria Math" panose="02040503050406030204" pitchFamily="18" charset="0"/>
                                      </a:rPr>
                                      <m:t>𝑎</m:t>
                                    </m:r>
                                  </m:e>
                                  <m:sub>
                                    <m:r>
                                      <a:rPr lang="en-US" altLang="zh-TW" sz="2800" i="1">
                                        <a:solidFill>
                                          <a:srgbClr val="000000"/>
                                        </a:solidFill>
                                        <a:latin typeface="Cambria Math" panose="02040503050406030204" pitchFamily="18" charset="0"/>
                                      </a:rPr>
                                      <m:t>10</m:t>
                                    </m:r>
                                  </m:sub>
                                </m:sSub>
                              </m:e>
                              <m:e>
                                <m:sSub>
                                  <m:sSubPr>
                                    <m:ctrlPr>
                                      <a:rPr lang="en-US" altLang="zh-TW" sz="2800" i="1">
                                        <a:solidFill>
                                          <a:srgbClr val="000000"/>
                                        </a:solidFill>
                                        <a:latin typeface="Cambria Math" panose="02040503050406030204" pitchFamily="18" charset="0"/>
                                      </a:rPr>
                                    </m:ctrlPr>
                                  </m:sSubPr>
                                  <m:e>
                                    <m:r>
                                      <a:rPr lang="en-US" altLang="zh-TW" sz="2800" i="1">
                                        <a:solidFill>
                                          <a:srgbClr val="000000"/>
                                        </a:solidFill>
                                        <a:latin typeface="Cambria Math" panose="02040503050406030204" pitchFamily="18" charset="0"/>
                                      </a:rPr>
                                      <m:t>𝑎</m:t>
                                    </m:r>
                                  </m:e>
                                  <m:sub>
                                    <m:r>
                                      <a:rPr lang="en-US" altLang="zh-TW" sz="2800" i="1">
                                        <a:solidFill>
                                          <a:srgbClr val="000000"/>
                                        </a:solidFill>
                                        <a:latin typeface="Cambria Math" panose="02040503050406030204" pitchFamily="18" charset="0"/>
                                      </a:rPr>
                                      <m:t>11</m:t>
                                    </m:r>
                                  </m:sub>
                                </m:sSub>
                              </m:e>
                              <m:e>
                                <m:sSub>
                                  <m:sSubPr>
                                    <m:ctrlPr>
                                      <a:rPr lang="en-US" altLang="zh-TW" sz="2800" i="1">
                                        <a:solidFill>
                                          <a:srgbClr val="000000"/>
                                        </a:solidFill>
                                        <a:latin typeface="Cambria Math" panose="02040503050406030204" pitchFamily="18" charset="0"/>
                                      </a:rPr>
                                    </m:ctrlPr>
                                  </m:sSubPr>
                                  <m:e>
                                    <m:r>
                                      <a:rPr lang="en-US" altLang="zh-TW" sz="2800" i="1">
                                        <a:solidFill>
                                          <a:srgbClr val="000000"/>
                                        </a:solidFill>
                                        <a:latin typeface="Cambria Math" panose="02040503050406030204" pitchFamily="18" charset="0"/>
                                      </a:rPr>
                                      <m:t>𝑎</m:t>
                                    </m:r>
                                  </m:e>
                                  <m:sub>
                                    <m:r>
                                      <a:rPr lang="en-US" altLang="zh-TW" sz="2800" i="1">
                                        <a:solidFill>
                                          <a:srgbClr val="000000"/>
                                        </a:solidFill>
                                        <a:latin typeface="Cambria Math" panose="02040503050406030204" pitchFamily="18" charset="0"/>
                                      </a:rPr>
                                      <m:t>12</m:t>
                                    </m:r>
                                  </m:sub>
                                </m:sSub>
                              </m:e>
                            </m:mr>
                          </m:m>
                        </m:e>
                      </m:d>
                      <m:acc>
                        <m:accPr>
                          <m:chr m:val="̅"/>
                          <m:ctrlPr>
                            <a:rPr lang="en-US" altLang="zh-TW" sz="2800" i="1">
                              <a:solidFill>
                                <a:srgbClr val="000000"/>
                              </a:solidFill>
                              <a:latin typeface="Cambria Math" panose="02040503050406030204" pitchFamily="18" charset="0"/>
                            </a:rPr>
                          </m:ctrlPr>
                        </m:accPr>
                        <m:e>
                          <m:r>
                            <a:rPr lang="en-US" altLang="zh-TW" sz="2800" b="1" i="1">
                              <a:solidFill>
                                <a:srgbClr val="000000"/>
                              </a:solidFill>
                              <a:latin typeface="Cambria Math" panose="02040503050406030204" pitchFamily="18" charset="0"/>
                            </a:rPr>
                            <m:t>𝒙</m:t>
                          </m:r>
                        </m:e>
                      </m:acc>
                    </m:oMath>
                  </m:oMathPara>
                </a14:m>
                <a:endParaRPr lang="zh-TW" altLang="en-US" sz="2800" dirty="0">
                  <a:solidFill>
                    <a:srgbClr val="000000"/>
                  </a:solidFill>
                </a:endParaRPr>
              </a:p>
            </p:txBody>
          </p:sp>
        </mc:Choice>
        <mc:Fallback xmlns="">
          <p:sp>
            <p:nvSpPr>
              <p:cNvPr id="2" name="矩形 1"/>
              <p:cNvSpPr>
                <a:spLocks noRot="1" noChangeAspect="1" noMove="1" noResize="1" noEditPoints="1" noAdjustHandles="1" noChangeArrowheads="1" noChangeShapeType="1" noTextEdit="1"/>
              </p:cNvSpPr>
              <p:nvPr/>
            </p:nvSpPr>
            <p:spPr>
              <a:xfrm>
                <a:off x="4571737" y="3458615"/>
                <a:ext cx="3861313" cy="812467"/>
              </a:xfrm>
              <a:prstGeom prst="rect">
                <a:avLst/>
              </a:prstGeom>
              <a:blipFill>
                <a:blip r:embed="rId5"/>
                <a:stretch>
                  <a:fillRect/>
                </a:stretch>
              </a:blipFill>
            </p:spPr>
            <p:txBody>
              <a:bodyPr/>
              <a:lstStyle/>
              <a:p>
                <a:r>
                  <a:rPr lang="zh-TW" altLang="en-US">
                    <a:noFill/>
                  </a:rPr>
                  <a:t> </a:t>
                </a:r>
              </a:p>
            </p:txBody>
          </p:sp>
        </mc:Fallback>
      </mc:AlternateContent>
      <p:sp>
        <p:nvSpPr>
          <p:cNvPr id="3" name="投影片編號版面配置區 2">
            <a:extLst>
              <a:ext uri="{FF2B5EF4-FFF2-40B4-BE49-F238E27FC236}">
                <a16:creationId xmlns:a16="http://schemas.microsoft.com/office/drawing/2014/main" id="{95049187-21E9-4270-AE52-06B02499DEB3}"/>
              </a:ext>
            </a:extLst>
          </p:cNvPr>
          <p:cNvSpPr>
            <a:spLocks noGrp="1"/>
          </p:cNvSpPr>
          <p:nvPr>
            <p:ph type="sldNum" sz="quarter" idx="2"/>
          </p:nvPr>
        </p:nvSpPr>
        <p:spPr/>
        <p:txBody>
          <a:bodyPr/>
          <a:lstStyle/>
          <a:p>
            <a:fld id="{86CB4B4D-7CA3-9044-876B-883B54F8677D}" type="slidenum">
              <a:rPr lang="en-US" altLang="zh-TW" smtClean="0"/>
              <a:t>19</a:t>
            </a:fld>
            <a:endParaRPr lang="zh-TW" altLang="en-US"/>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Outline"/>
          <p:cNvSpPr txBox="1">
            <a:spLocks noGrp="1"/>
          </p:cNvSpPr>
          <p:nvPr>
            <p:ph type="title"/>
          </p:nvPr>
        </p:nvSpPr>
        <p:spPr>
          <a:prstGeom prst="rect">
            <a:avLst/>
          </a:prstGeom>
        </p:spPr>
        <p:txBody>
          <a:bodyPr/>
          <a:lstStyle/>
          <a:p>
            <a:pPr>
              <a:defRPr>
                <a:effectLst/>
              </a:defRPr>
            </a:pPr>
            <a:r>
              <a:t>Outline</a:t>
            </a:r>
          </a:p>
        </p:txBody>
      </p:sp>
      <p:sp>
        <p:nvSpPr>
          <p:cNvPr id="123" name="2.1 Geometric primitives and transformations…"/>
          <p:cNvSpPr txBox="1">
            <a:spLocks noGrp="1"/>
          </p:cNvSpPr>
          <p:nvPr>
            <p:ph type="body" idx="1"/>
          </p:nvPr>
        </p:nvSpPr>
        <p:spPr>
          <a:prstGeom prst="rect">
            <a:avLst/>
          </a:prstGeom>
        </p:spPr>
        <p:txBody>
          <a:bodyPr/>
          <a:lstStyle/>
          <a:p>
            <a:pPr>
              <a:defRPr sz="3300" b="1"/>
            </a:pPr>
            <a:endParaRPr/>
          </a:p>
          <a:p>
            <a:pPr>
              <a:defRPr sz="3300" b="1"/>
            </a:pPr>
            <a:r>
              <a:t>2.1 Geometric primitives and transformations</a:t>
            </a:r>
          </a:p>
          <a:p>
            <a:pPr>
              <a:defRPr sz="3300" b="1"/>
            </a:pPr>
            <a:r>
              <a:t>2.2 Photometric image formation</a:t>
            </a:r>
          </a:p>
          <a:p>
            <a:pPr>
              <a:defRPr sz="3300" b="1"/>
            </a:pPr>
            <a:r>
              <a:t>2.3 The digital camera</a:t>
            </a:r>
          </a:p>
        </p:txBody>
      </p:sp>
      <p:sp>
        <p:nvSpPr>
          <p:cNvPr id="2" name="投影片編號版面配置區 1">
            <a:extLst>
              <a:ext uri="{FF2B5EF4-FFF2-40B4-BE49-F238E27FC236}">
                <a16:creationId xmlns:a16="http://schemas.microsoft.com/office/drawing/2014/main" id="{D4AD0DE4-36B8-4B4A-8E7D-693953E05318}"/>
              </a:ext>
            </a:extLst>
          </p:cNvPr>
          <p:cNvSpPr>
            <a:spLocks noGrp="1"/>
          </p:cNvSpPr>
          <p:nvPr>
            <p:ph type="sldNum" sz="quarter" idx="2"/>
          </p:nvPr>
        </p:nvSpPr>
        <p:spPr/>
        <p:txBody>
          <a:bodyPr/>
          <a:lstStyle/>
          <a:p>
            <a:fld id="{86CB4B4D-7CA3-9044-876B-883B54F8677D}" type="slidenum">
              <a:rPr lang="en-US" altLang="zh-TW" smtClean="0"/>
              <a:t>2</a:t>
            </a:fld>
            <a:endParaRPr lang="zh-TW" alt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2.1.2 2D Transformations"/>
          <p:cNvSpPr>
            <a:spLocks noGrp="1"/>
          </p:cNvSpPr>
          <p:nvPr>
            <p:ph type="title"/>
          </p:nvPr>
        </p:nvSpPr>
        <p:spPr>
          <a:prstGeom prst="rect">
            <a:avLst/>
          </a:prstGeom>
        </p:spPr>
        <p:txBody>
          <a:bodyPr/>
          <a:lstStyle/>
          <a:p>
            <a:pPr>
              <a:defRPr>
                <a:effectLst/>
              </a:defRPr>
            </a:pPr>
            <a:r>
              <a:rPr dirty="0"/>
              <a:t>2.1.2 2D Transformations</a:t>
            </a:r>
          </a:p>
        </p:txBody>
      </p:sp>
      <mc:AlternateContent xmlns:mc="http://schemas.openxmlformats.org/markup-compatibility/2006" xmlns:a14="http://schemas.microsoft.com/office/drawing/2010/main">
        <mc:Choice Requires="a14">
          <p:sp>
            <p:nvSpPr>
              <p:cNvPr id="275" name="Projective…"/>
              <p:cNvSpPr txBox="1">
                <a:spLocks noGrp="1"/>
              </p:cNvSpPr>
              <p:nvPr>
                <p:ph type="body" idx="1"/>
              </p:nvPr>
            </p:nvSpPr>
            <p:spPr>
              <a:prstGeom prst="rect">
                <a:avLst/>
              </a:prstGeom>
            </p:spPr>
            <p:txBody>
              <a:bodyPr/>
              <a:lstStyle/>
              <a:p>
                <a:pPr>
                  <a:defRPr b="1"/>
                </a:pPr>
                <a:r>
                  <a:rPr dirty="0"/>
                  <a:t>Projective</a:t>
                </a:r>
              </a:p>
              <a:p>
                <a:pPr lvl="1"/>
                <a:r>
                  <a:rPr dirty="0"/>
                  <a:t>This transformation is also known as </a:t>
                </a:r>
                <a:r>
                  <a:rPr b="1" dirty="0">
                    <a:solidFill>
                      <a:srgbClr val="2F6FBA"/>
                    </a:solidFill>
                  </a:rPr>
                  <a:t>perspective transform</a:t>
                </a:r>
                <a:r>
                  <a:rPr lang="en-US" altLang="zh-TW" b="1" dirty="0">
                    <a:solidFill>
                      <a:srgbClr val="2F6FBA"/>
                    </a:solidFill>
                  </a:rPr>
                  <a:t> or </a:t>
                </a:r>
                <a:r>
                  <a:rPr lang="en-US" altLang="zh-TW" b="1" dirty="0" err="1">
                    <a:solidFill>
                      <a:srgbClr val="2F6FBA"/>
                    </a:solidFill>
                  </a:rPr>
                  <a:t>homography</a:t>
                </a:r>
                <a:r>
                  <a:rPr dirty="0"/>
                  <a:t>.</a:t>
                </a:r>
              </a:p>
              <a:p>
                <a:pPr lvl="1"/>
                <a:r>
                  <a:rPr b="1" dirty="0">
                    <a:solidFill>
                      <a:srgbClr val="FF2600"/>
                    </a:solidFill>
                  </a:rPr>
                  <a:t>2D Projective </a:t>
                </a:r>
                <a:r>
                  <a:rPr dirty="0"/>
                  <a:t>operates on homogeneous coordinates</a:t>
                </a:r>
                <a:r>
                  <a:rPr lang="en-US" dirty="0"/>
                  <a:t> </a:t>
                </a:r>
                <a14:m>
                  <m:oMath xmlns:m="http://schemas.openxmlformats.org/officeDocument/2006/math">
                    <m:sSup>
                      <m:sSupPr>
                        <m:ctrlPr>
                          <a:rPr lang="en-US" altLang="zh-TW" i="1">
                            <a:latin typeface="Cambria Math" panose="02040503050406030204" pitchFamily="18" charset="0"/>
                          </a:rPr>
                        </m:ctrlPr>
                      </m:sSupPr>
                      <m:e>
                        <m:acc>
                          <m:accPr>
                            <m:chr m:val="̃"/>
                            <m:ctrlPr>
                              <a:rPr lang="en-US" altLang="zh-TW" i="1">
                                <a:latin typeface="Cambria Math" panose="02040503050406030204" pitchFamily="18" charset="0"/>
                              </a:rPr>
                            </m:ctrlPr>
                          </m:accPr>
                          <m:e>
                            <m:r>
                              <a:rPr lang="en-US" altLang="zh-TW" b="1" i="1" smtClean="0">
                                <a:latin typeface="Cambria Math" panose="02040503050406030204" pitchFamily="18" charset="0"/>
                              </a:rPr>
                              <m:t>𝒙</m:t>
                            </m:r>
                          </m:e>
                        </m:acc>
                      </m:e>
                      <m:sup>
                        <m:r>
                          <a:rPr lang="en-US" altLang="zh-TW" i="1">
                            <a:latin typeface="Cambria Math" panose="02040503050406030204" pitchFamily="18" charset="0"/>
                          </a:rPr>
                          <m:t>′</m:t>
                        </m:r>
                      </m:sup>
                    </m:sSup>
                    <m:r>
                      <a:rPr lang="en-US" altLang="zh-TW" i="1">
                        <a:latin typeface="Cambria Math" panose="02040503050406030204" pitchFamily="18" charset="0"/>
                      </a:rPr>
                      <m:t>=</m:t>
                    </m:r>
                    <m:acc>
                      <m:accPr>
                        <m:chr m:val="̃"/>
                        <m:ctrlPr>
                          <a:rPr lang="en-US" altLang="zh-TW" i="1">
                            <a:latin typeface="Cambria Math" panose="02040503050406030204" pitchFamily="18" charset="0"/>
                          </a:rPr>
                        </m:ctrlPr>
                      </m:accPr>
                      <m:e>
                        <m:r>
                          <a:rPr lang="en-US" altLang="zh-TW" b="1" i="1">
                            <a:latin typeface="Cambria Math" panose="02040503050406030204" pitchFamily="18" charset="0"/>
                          </a:rPr>
                          <m:t>𝑯</m:t>
                        </m:r>
                      </m:e>
                    </m:acc>
                    <m:acc>
                      <m:accPr>
                        <m:chr m:val="̃"/>
                        <m:ctrlPr>
                          <a:rPr lang="en-US" altLang="zh-TW" i="1">
                            <a:latin typeface="Cambria Math" panose="02040503050406030204" pitchFamily="18" charset="0"/>
                          </a:rPr>
                        </m:ctrlPr>
                      </m:accPr>
                      <m:e>
                        <m:r>
                          <a:rPr lang="en-US" altLang="zh-TW" b="1" i="1">
                            <a:latin typeface="Cambria Math" panose="02040503050406030204" pitchFamily="18" charset="0"/>
                          </a:rPr>
                          <m:t>𝒙</m:t>
                        </m:r>
                      </m:e>
                    </m:acc>
                  </m:oMath>
                </a14:m>
                <a:r>
                  <a:rPr dirty="0"/>
                  <a:t>,</a:t>
                </a:r>
                <a:br>
                  <a:rPr dirty="0"/>
                </a:br>
                <a:r>
                  <a:rPr dirty="0"/>
                  <a:t>where </a:t>
                </a:r>
                <a14:m>
                  <m:oMath xmlns:m="http://schemas.openxmlformats.org/officeDocument/2006/math">
                    <m:acc>
                      <m:accPr>
                        <m:chr m:val="̃"/>
                        <m:ctrlPr>
                          <a:rPr lang="en-US" altLang="zh-TW" i="1">
                            <a:latin typeface="Cambria Math" panose="02040503050406030204" pitchFamily="18" charset="0"/>
                          </a:rPr>
                        </m:ctrlPr>
                      </m:accPr>
                      <m:e>
                        <m:r>
                          <a:rPr lang="en-US" altLang="zh-TW" b="1" i="1">
                            <a:latin typeface="Cambria Math" panose="02040503050406030204" pitchFamily="18" charset="0"/>
                          </a:rPr>
                          <m:t>𝑯</m:t>
                        </m:r>
                      </m:e>
                    </m:acc>
                  </m:oMath>
                </a14:m>
                <a:r>
                  <a:rPr dirty="0"/>
                  <a:t> is an arbitrary 3 × 3 matrix.</a:t>
                </a:r>
              </a:p>
              <a:p>
                <a:pPr lvl="1"/>
                <a:r>
                  <a:rPr b="1" dirty="0">
                    <a:solidFill>
                      <a:srgbClr val="2F6FBA"/>
                    </a:solidFill>
                  </a:rPr>
                  <a:t>Preserves</a:t>
                </a:r>
                <a:r>
                  <a:rPr dirty="0"/>
                  <a:t>: straight lines.</a:t>
                </a:r>
                <a:endParaRPr lang="en-US" altLang="zh-TW" dirty="0"/>
              </a:p>
              <a:p>
                <a:pPr lvl="2">
                  <a:spcBef>
                    <a:spcPts val="600"/>
                  </a:spcBef>
                </a:pPr>
                <a:r>
                  <a:rPr lang="en-US" altLang="zh-TW" dirty="0"/>
                  <a:t>square 		  </a:t>
                </a:r>
                <a:r>
                  <a:rPr lang="en-US" altLang="zh-TW" dirty="0">
                    <a:sym typeface="Symbol" panose="05050102010706020507" pitchFamily="18" charset="2"/>
                  </a:rPr>
                  <a:t> arbitrary quadrilateral</a:t>
                </a:r>
              </a:p>
              <a:p>
                <a:pPr lvl="2">
                  <a:spcBef>
                    <a:spcPts val="600"/>
                  </a:spcBef>
                </a:pPr>
                <a:r>
                  <a:rPr lang="en-US" altLang="zh-TW" dirty="0"/>
                  <a:t>straight line </a:t>
                </a:r>
                <a:r>
                  <a:rPr lang="en-US" altLang="zh-TW" dirty="0">
                    <a:sym typeface="Symbol" panose="05050102010706020507" pitchFamily="18" charset="2"/>
                  </a:rPr>
                  <a:t> </a:t>
                </a:r>
                <a:r>
                  <a:rPr lang="en-US" altLang="zh-TW" dirty="0"/>
                  <a:t>straight line</a:t>
                </a:r>
              </a:p>
            </p:txBody>
          </p:sp>
        </mc:Choice>
        <mc:Fallback xmlns="">
          <p:sp>
            <p:nvSpPr>
              <p:cNvPr id="275" name="Projective…"/>
              <p:cNvSpPr txBox="1">
                <a:spLocks noGrp="1" noRot="1" noChangeAspect="1" noMove="1" noResize="1" noEditPoints="1" noAdjustHandles="1" noChangeArrowheads="1" noChangeShapeType="1" noTextEdit="1"/>
              </p:cNvSpPr>
              <p:nvPr>
                <p:ph type="body" idx="1"/>
              </p:nvPr>
            </p:nvSpPr>
            <p:spPr>
              <a:prstGeom prst="rect">
                <a:avLst/>
              </a:prstGeom>
              <a:blipFill>
                <a:blip r:embed="rId3"/>
                <a:stretch>
                  <a:fillRect l="-1020"/>
                </a:stretch>
              </a:blipFill>
            </p:spPr>
            <p:txBody>
              <a:bodyPr/>
              <a:lstStyle/>
              <a:p>
                <a:r>
                  <a:rPr lang="zh-TW" altLang="en-US">
                    <a:noFill/>
                  </a:rPr>
                  <a:t> </a:t>
                </a:r>
              </a:p>
            </p:txBody>
          </p:sp>
        </mc:Fallback>
      </mc:AlternateContent>
      <p:pic>
        <p:nvPicPr>
          <p:cNvPr id="279" name="5.png" descr="5.png"/>
          <p:cNvPicPr>
            <a:picLocks noChangeAspect="1"/>
          </p:cNvPicPr>
          <p:nvPr/>
        </p:nvPicPr>
        <p:blipFill>
          <a:blip r:embed="rId4">
            <a:extLst/>
          </a:blip>
          <a:srcRect l="110" r="110"/>
          <a:stretch>
            <a:fillRect/>
          </a:stretch>
        </p:blipFill>
        <p:spPr>
          <a:xfrm>
            <a:off x="3135710" y="7053426"/>
            <a:ext cx="6733368" cy="2284897"/>
          </a:xfrm>
          <a:prstGeom prst="rect">
            <a:avLst/>
          </a:prstGeom>
          <a:ln w="12700">
            <a:miter lim="400000"/>
          </a:ln>
        </p:spPr>
      </p:pic>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507912B5-10A9-4EB9-AC4F-0A7042FDB5C5}"/>
                  </a:ext>
                </a:extLst>
              </p:cNvPr>
              <p:cNvSpPr txBox="1"/>
              <p:nvPr/>
            </p:nvSpPr>
            <p:spPr>
              <a:xfrm>
                <a:off x="3388070" y="1702787"/>
                <a:ext cx="4830449" cy="1019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sSup>
                        <m:sSupPr>
                          <m:ctrlPr>
                            <a:rPr kumimoji="0" lang="en-US" altLang="zh-TW" sz="3200" b="0" i="1" u="none" strike="noStrike" cap="none" spc="0" normalizeH="0" baseline="0" smtClean="0">
                              <a:ln>
                                <a:noFill/>
                              </a:ln>
                              <a:solidFill>
                                <a:srgbClr val="515151"/>
                              </a:solidFill>
                              <a:effectLst/>
                              <a:uFillTx/>
                              <a:latin typeface="Cambria Math" panose="02040503050406030204" pitchFamily="18" charset="0"/>
                              <a:sym typeface="Cochin"/>
                            </a:rPr>
                          </m:ctrlPr>
                        </m:sSupPr>
                        <m:e>
                          <m:r>
                            <a:rPr kumimoji="0" lang="en-US" altLang="zh-TW" sz="3200" b="0" i="1" u="none" strike="noStrike" cap="none" spc="0" normalizeH="0" baseline="0" smtClean="0">
                              <a:ln>
                                <a:noFill/>
                              </a:ln>
                              <a:solidFill>
                                <a:srgbClr val="515151"/>
                              </a:solidFill>
                              <a:effectLst/>
                              <a:uFillTx/>
                              <a:latin typeface="Cambria Math" panose="02040503050406030204" pitchFamily="18" charset="0"/>
                              <a:sym typeface="Cochin"/>
                            </a:rPr>
                            <m:t>𝑥</m:t>
                          </m:r>
                        </m:e>
                        <m:sup>
                          <m:r>
                            <a:rPr kumimoji="0" lang="en-US" altLang="zh-TW" sz="3200" b="0" i="1" u="none" strike="noStrike" cap="none" spc="0" normalizeH="0" baseline="0" smtClean="0">
                              <a:ln>
                                <a:noFill/>
                              </a:ln>
                              <a:solidFill>
                                <a:srgbClr val="515151"/>
                              </a:solidFill>
                              <a:effectLst/>
                              <a:uFillTx/>
                              <a:latin typeface="Cambria Math" panose="02040503050406030204" pitchFamily="18" charset="0"/>
                              <a:sym typeface="Cochin"/>
                            </a:rPr>
                            <m:t>′</m:t>
                          </m:r>
                        </m:sup>
                      </m:sSup>
                      <m:r>
                        <a:rPr kumimoji="0" lang="en-US" altLang="zh-TW" sz="3200" b="0" i="1" u="none" strike="noStrike" cap="none" spc="0" normalizeH="0" baseline="0" smtClean="0">
                          <a:ln>
                            <a:noFill/>
                          </a:ln>
                          <a:solidFill>
                            <a:srgbClr val="515151"/>
                          </a:solidFill>
                          <a:effectLst/>
                          <a:uFillTx/>
                          <a:latin typeface="Cambria Math" panose="02040503050406030204" pitchFamily="18" charset="0"/>
                          <a:sym typeface="Cochin"/>
                        </a:rPr>
                        <m:t>=</m:t>
                      </m:r>
                      <m:f>
                        <m:fPr>
                          <m:ctrlPr>
                            <a:rPr lang="en-US" altLang="zh-TW" sz="3200" i="1" smtClean="0">
                              <a:latin typeface="Cambria Math" panose="02040503050406030204" pitchFamily="18" charset="0"/>
                            </a:rPr>
                          </m:ctrlPr>
                        </m:fPr>
                        <m:num>
                          <m:r>
                            <a:rPr lang="en-US" altLang="zh-TW" sz="3200" i="1">
                              <a:latin typeface="Cambria Math" panose="02040503050406030204" pitchFamily="18" charset="0"/>
                            </a:rPr>
                            <m:t>h</m:t>
                          </m:r>
                          <m:r>
                            <a:rPr lang="en-US" altLang="zh-TW" sz="3200" b="0" i="1" baseline="-25000" smtClean="0">
                              <a:latin typeface="Cambria Math" panose="02040503050406030204" pitchFamily="18" charset="0"/>
                            </a:rPr>
                            <m:t>1</m:t>
                          </m:r>
                          <m:r>
                            <a:rPr lang="en-US" altLang="zh-TW" sz="3200" i="1">
                              <a:latin typeface="Cambria Math" panose="02040503050406030204" pitchFamily="18" charset="0"/>
                            </a:rPr>
                            <m:t>𝑥</m:t>
                          </m:r>
                          <m:r>
                            <a:rPr lang="en-US" altLang="zh-TW" sz="3200" i="1">
                              <a:latin typeface="Cambria Math" panose="02040503050406030204" pitchFamily="18" charset="0"/>
                            </a:rPr>
                            <m:t>+</m:t>
                          </m:r>
                          <m:r>
                            <a:rPr lang="en-US" altLang="zh-TW" sz="3200" i="1">
                              <a:latin typeface="Cambria Math" panose="02040503050406030204" pitchFamily="18" charset="0"/>
                            </a:rPr>
                            <m:t>h</m:t>
                          </m:r>
                          <m:r>
                            <a:rPr lang="en-US" altLang="zh-TW" sz="3200" b="0" i="1" baseline="-25000" smtClean="0">
                              <a:latin typeface="Cambria Math" panose="02040503050406030204" pitchFamily="18" charset="0"/>
                            </a:rPr>
                            <m:t>2</m:t>
                          </m:r>
                          <m:r>
                            <a:rPr lang="en-US" altLang="zh-TW" sz="3200" b="0" i="1" smtClean="0">
                              <a:latin typeface="Cambria Math" panose="02040503050406030204" pitchFamily="18" charset="0"/>
                            </a:rPr>
                            <m:t>𝑦</m:t>
                          </m:r>
                          <m:r>
                            <a:rPr lang="en-US" altLang="zh-TW" sz="3200" b="0" i="1" smtClean="0">
                              <a:latin typeface="Cambria Math" panose="02040503050406030204" pitchFamily="18" charset="0"/>
                            </a:rPr>
                            <m:t>+</m:t>
                          </m:r>
                          <m:r>
                            <m:rPr>
                              <m:nor/>
                            </m:rPr>
                            <a:rPr lang="en-US" altLang="zh-TW" sz="3200" dirty="0"/>
                            <m:t> </m:t>
                          </m:r>
                          <m:r>
                            <a:rPr lang="en-US" altLang="zh-TW" sz="3200" i="1">
                              <a:latin typeface="Cambria Math" panose="02040503050406030204" pitchFamily="18" charset="0"/>
                            </a:rPr>
                            <m:t>h</m:t>
                          </m:r>
                          <m:r>
                            <a:rPr lang="en-US" altLang="zh-TW" sz="3200" b="0" i="1" baseline="-25000" smtClean="0">
                              <a:latin typeface="Cambria Math" panose="02040503050406030204" pitchFamily="18" charset="0"/>
                            </a:rPr>
                            <m:t>3</m:t>
                          </m:r>
                        </m:num>
                        <m:den>
                          <m:r>
                            <a:rPr lang="en-US" altLang="zh-TW" sz="3200" i="1">
                              <a:latin typeface="Cambria Math" panose="02040503050406030204" pitchFamily="18" charset="0"/>
                            </a:rPr>
                            <m:t>h</m:t>
                          </m:r>
                          <m:r>
                            <a:rPr lang="en-US" altLang="zh-TW" sz="3200" b="0" i="1" baseline="-25000" smtClean="0">
                              <a:latin typeface="Cambria Math" panose="02040503050406030204" pitchFamily="18" charset="0"/>
                            </a:rPr>
                            <m:t>7</m:t>
                          </m:r>
                          <m:r>
                            <a:rPr lang="en-US" altLang="zh-TW" sz="3200" i="1">
                              <a:latin typeface="Cambria Math" panose="02040503050406030204" pitchFamily="18" charset="0"/>
                            </a:rPr>
                            <m:t>𝑥</m:t>
                          </m:r>
                          <m:r>
                            <a:rPr lang="en-US" altLang="zh-TW" sz="3200" i="1">
                              <a:latin typeface="Cambria Math" panose="02040503050406030204" pitchFamily="18" charset="0"/>
                            </a:rPr>
                            <m:t>+</m:t>
                          </m:r>
                          <m:r>
                            <a:rPr lang="en-US" altLang="zh-TW" sz="3200" i="1">
                              <a:latin typeface="Cambria Math" panose="02040503050406030204" pitchFamily="18" charset="0"/>
                            </a:rPr>
                            <m:t>h</m:t>
                          </m:r>
                          <m:r>
                            <a:rPr lang="en-US" altLang="zh-TW" sz="3200" b="0" i="1" baseline="-25000" smtClean="0">
                              <a:latin typeface="Cambria Math" panose="02040503050406030204" pitchFamily="18" charset="0"/>
                            </a:rPr>
                            <m:t>8</m:t>
                          </m:r>
                          <m:r>
                            <a:rPr lang="en-US" altLang="zh-TW" sz="3200" b="0" i="1" smtClean="0">
                              <a:latin typeface="Cambria Math" panose="02040503050406030204" pitchFamily="18" charset="0"/>
                            </a:rPr>
                            <m:t>𝑦</m:t>
                          </m:r>
                          <m:r>
                            <m:rPr>
                              <m:nor/>
                            </m:rPr>
                            <a:rPr lang="en-US" altLang="zh-TW" sz="3200" dirty="0"/>
                            <m:t> </m:t>
                          </m:r>
                          <m:r>
                            <a:rPr lang="en-US" altLang="zh-TW" sz="3200" b="0" i="1" dirty="0" smtClean="0">
                              <a:latin typeface="Cambria Math" panose="02040503050406030204" pitchFamily="18" charset="0"/>
                            </a:rPr>
                            <m:t>+</m:t>
                          </m:r>
                          <m:r>
                            <a:rPr lang="en-US" altLang="zh-TW" sz="3200" i="1">
                              <a:latin typeface="Cambria Math" panose="02040503050406030204" pitchFamily="18" charset="0"/>
                            </a:rPr>
                            <m:t>h</m:t>
                          </m:r>
                          <m:r>
                            <a:rPr lang="en-US" altLang="zh-TW" sz="3200" b="0" i="1" baseline="-25000" smtClean="0">
                              <a:latin typeface="Cambria Math" panose="02040503050406030204" pitchFamily="18" charset="0"/>
                            </a:rPr>
                            <m:t>9</m:t>
                          </m:r>
                        </m:den>
                      </m:f>
                    </m:oMath>
                  </m:oMathPara>
                </a14:m>
                <a:endParaRPr kumimoji="0" lang="zh-TW" altLang="en-US" sz="3200" b="0" i="0" u="none" strike="noStrike" cap="none" spc="0" normalizeH="0" baseline="-25000" dirty="0">
                  <a:ln>
                    <a:noFill/>
                  </a:ln>
                  <a:solidFill>
                    <a:srgbClr val="515151"/>
                  </a:solidFill>
                  <a:effectLst/>
                  <a:uFillTx/>
                  <a:sym typeface="Cochin"/>
                </a:endParaRPr>
              </a:p>
            </p:txBody>
          </p:sp>
        </mc:Choice>
        <mc:Fallback xmlns="">
          <p:sp>
            <p:nvSpPr>
              <p:cNvPr id="2" name="文字方塊 1">
                <a:extLst>
                  <a:ext uri="{FF2B5EF4-FFF2-40B4-BE49-F238E27FC236}">
                    <a16:creationId xmlns:a16="http://schemas.microsoft.com/office/drawing/2014/main" id="{507912B5-10A9-4EB9-AC4F-0A7042FDB5C5}"/>
                  </a:ext>
                </a:extLst>
              </p:cNvPr>
              <p:cNvSpPr txBox="1">
                <a:spLocks noRot="1" noChangeAspect="1" noMove="1" noResize="1" noEditPoints="1" noAdjustHandles="1" noChangeArrowheads="1" noChangeShapeType="1" noTextEdit="1"/>
              </p:cNvSpPr>
              <p:nvPr/>
            </p:nvSpPr>
            <p:spPr>
              <a:xfrm>
                <a:off x="3388070" y="1702787"/>
                <a:ext cx="4830449" cy="1019125"/>
              </a:xfrm>
              <a:prstGeom prst="rect">
                <a:avLst/>
              </a:prstGeom>
              <a:blipFill>
                <a:blip r:embed="rId5"/>
                <a:stretch>
                  <a:fillRect b="-1190"/>
                </a:stretch>
              </a:blipFill>
              <a:ln w="12700" cap="flat">
                <a:noFill/>
                <a:miter lim="4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463FAD41-2EB6-41B5-8485-E5AA51308797}"/>
                  </a:ext>
                </a:extLst>
              </p:cNvPr>
              <p:cNvSpPr txBox="1"/>
              <p:nvPr/>
            </p:nvSpPr>
            <p:spPr>
              <a:xfrm>
                <a:off x="7821436" y="1690407"/>
                <a:ext cx="4830449" cy="10191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sSup>
                        <m:sSupPr>
                          <m:ctrlPr>
                            <a:rPr kumimoji="0" lang="en-US" altLang="zh-TW" sz="3200" b="0" i="1" u="none" strike="noStrike" cap="none" spc="0" normalizeH="0" baseline="0" smtClean="0">
                              <a:ln>
                                <a:noFill/>
                              </a:ln>
                              <a:solidFill>
                                <a:srgbClr val="515151"/>
                              </a:solidFill>
                              <a:effectLst/>
                              <a:uFillTx/>
                              <a:latin typeface="Cambria Math" panose="02040503050406030204" pitchFamily="18" charset="0"/>
                              <a:sym typeface="Cochin"/>
                            </a:rPr>
                          </m:ctrlPr>
                        </m:sSupPr>
                        <m:e>
                          <m:r>
                            <a:rPr kumimoji="0" lang="en-US" altLang="zh-TW" sz="3200" b="0" i="1" u="none" strike="noStrike" cap="none" spc="0" normalizeH="0" baseline="0" smtClean="0">
                              <a:ln>
                                <a:noFill/>
                              </a:ln>
                              <a:solidFill>
                                <a:srgbClr val="515151"/>
                              </a:solidFill>
                              <a:effectLst/>
                              <a:uFillTx/>
                              <a:latin typeface="Cambria Math" panose="02040503050406030204" pitchFamily="18" charset="0"/>
                              <a:sym typeface="Cochin"/>
                            </a:rPr>
                            <m:t>𝑦</m:t>
                          </m:r>
                        </m:e>
                        <m:sup>
                          <m:r>
                            <a:rPr kumimoji="0" lang="en-US" altLang="zh-TW" sz="3200" b="0" i="1" u="none" strike="noStrike" cap="none" spc="0" normalizeH="0" baseline="0" smtClean="0">
                              <a:ln>
                                <a:noFill/>
                              </a:ln>
                              <a:solidFill>
                                <a:srgbClr val="515151"/>
                              </a:solidFill>
                              <a:effectLst/>
                              <a:uFillTx/>
                              <a:latin typeface="Cambria Math" panose="02040503050406030204" pitchFamily="18" charset="0"/>
                              <a:sym typeface="Cochin"/>
                            </a:rPr>
                            <m:t>′</m:t>
                          </m:r>
                        </m:sup>
                      </m:sSup>
                      <m:r>
                        <a:rPr kumimoji="0" lang="en-US" altLang="zh-TW" sz="3200" b="0" i="1" u="none" strike="noStrike" cap="none" spc="0" normalizeH="0" baseline="0" smtClean="0">
                          <a:ln>
                            <a:noFill/>
                          </a:ln>
                          <a:solidFill>
                            <a:srgbClr val="515151"/>
                          </a:solidFill>
                          <a:effectLst/>
                          <a:uFillTx/>
                          <a:latin typeface="Cambria Math" panose="02040503050406030204" pitchFamily="18" charset="0"/>
                          <a:sym typeface="Cochin"/>
                        </a:rPr>
                        <m:t>=</m:t>
                      </m:r>
                      <m:f>
                        <m:fPr>
                          <m:ctrlPr>
                            <a:rPr lang="en-US" altLang="zh-TW" sz="3200" i="1" smtClean="0">
                              <a:latin typeface="Cambria Math" panose="02040503050406030204" pitchFamily="18" charset="0"/>
                            </a:rPr>
                          </m:ctrlPr>
                        </m:fPr>
                        <m:num>
                          <m:r>
                            <a:rPr lang="en-US" altLang="zh-TW" sz="3200" i="1">
                              <a:latin typeface="Cambria Math" panose="02040503050406030204" pitchFamily="18" charset="0"/>
                            </a:rPr>
                            <m:t>h</m:t>
                          </m:r>
                          <m:r>
                            <a:rPr lang="en-US" altLang="zh-TW" sz="3200" b="0" i="1" baseline="-25000" smtClean="0">
                              <a:latin typeface="Cambria Math" panose="02040503050406030204" pitchFamily="18" charset="0"/>
                            </a:rPr>
                            <m:t>4</m:t>
                          </m:r>
                          <m:r>
                            <a:rPr lang="en-US" altLang="zh-TW" sz="3200" i="1">
                              <a:latin typeface="Cambria Math" panose="02040503050406030204" pitchFamily="18" charset="0"/>
                            </a:rPr>
                            <m:t>𝑥</m:t>
                          </m:r>
                          <m:r>
                            <a:rPr lang="en-US" altLang="zh-TW" sz="3200" i="1">
                              <a:latin typeface="Cambria Math" panose="02040503050406030204" pitchFamily="18" charset="0"/>
                            </a:rPr>
                            <m:t>+</m:t>
                          </m:r>
                          <m:r>
                            <a:rPr lang="en-US" altLang="zh-TW" sz="3200" i="1">
                              <a:latin typeface="Cambria Math" panose="02040503050406030204" pitchFamily="18" charset="0"/>
                            </a:rPr>
                            <m:t>h</m:t>
                          </m:r>
                          <m:r>
                            <a:rPr lang="en-US" altLang="zh-TW" sz="3200" b="0" i="1" baseline="-25000" smtClean="0">
                              <a:latin typeface="Cambria Math" panose="02040503050406030204" pitchFamily="18" charset="0"/>
                            </a:rPr>
                            <m:t>5</m:t>
                          </m:r>
                          <m:r>
                            <a:rPr lang="en-US" altLang="zh-TW" sz="3200" b="0" i="1" smtClean="0">
                              <a:latin typeface="Cambria Math" panose="02040503050406030204" pitchFamily="18" charset="0"/>
                            </a:rPr>
                            <m:t>𝑦</m:t>
                          </m:r>
                          <m:r>
                            <a:rPr lang="en-US" altLang="zh-TW" sz="3200" b="0" i="1" smtClean="0">
                              <a:latin typeface="Cambria Math" panose="02040503050406030204" pitchFamily="18" charset="0"/>
                            </a:rPr>
                            <m:t>+</m:t>
                          </m:r>
                          <m:r>
                            <m:rPr>
                              <m:nor/>
                            </m:rPr>
                            <a:rPr lang="en-US" altLang="zh-TW" sz="3200" dirty="0"/>
                            <m:t> </m:t>
                          </m:r>
                          <m:r>
                            <a:rPr lang="en-US" altLang="zh-TW" sz="3200" i="1">
                              <a:latin typeface="Cambria Math" panose="02040503050406030204" pitchFamily="18" charset="0"/>
                            </a:rPr>
                            <m:t>h</m:t>
                          </m:r>
                          <m:r>
                            <a:rPr lang="en-US" altLang="zh-TW" sz="3200" b="0" i="1" baseline="-25000" smtClean="0">
                              <a:latin typeface="Cambria Math" panose="02040503050406030204" pitchFamily="18" charset="0"/>
                            </a:rPr>
                            <m:t>6</m:t>
                          </m:r>
                        </m:num>
                        <m:den>
                          <m:r>
                            <a:rPr lang="en-US" altLang="zh-TW" sz="3200" i="1">
                              <a:latin typeface="Cambria Math" panose="02040503050406030204" pitchFamily="18" charset="0"/>
                            </a:rPr>
                            <m:t>h</m:t>
                          </m:r>
                          <m:r>
                            <a:rPr lang="en-US" altLang="zh-TW" sz="3200" b="0" i="1" baseline="-25000" smtClean="0">
                              <a:latin typeface="Cambria Math" panose="02040503050406030204" pitchFamily="18" charset="0"/>
                            </a:rPr>
                            <m:t>7</m:t>
                          </m:r>
                          <m:r>
                            <a:rPr lang="en-US" altLang="zh-TW" sz="3200" i="1">
                              <a:latin typeface="Cambria Math" panose="02040503050406030204" pitchFamily="18" charset="0"/>
                            </a:rPr>
                            <m:t>𝑥</m:t>
                          </m:r>
                          <m:r>
                            <a:rPr lang="en-US" altLang="zh-TW" sz="3200" i="1">
                              <a:latin typeface="Cambria Math" panose="02040503050406030204" pitchFamily="18" charset="0"/>
                            </a:rPr>
                            <m:t>+</m:t>
                          </m:r>
                          <m:r>
                            <a:rPr lang="en-US" altLang="zh-TW" sz="3200" i="1">
                              <a:latin typeface="Cambria Math" panose="02040503050406030204" pitchFamily="18" charset="0"/>
                            </a:rPr>
                            <m:t>h</m:t>
                          </m:r>
                          <m:r>
                            <a:rPr lang="en-US" altLang="zh-TW" sz="3200" b="0" i="1" baseline="-25000" smtClean="0">
                              <a:latin typeface="Cambria Math" panose="02040503050406030204" pitchFamily="18" charset="0"/>
                            </a:rPr>
                            <m:t>8</m:t>
                          </m:r>
                          <m:r>
                            <a:rPr lang="en-US" altLang="zh-TW" sz="3200" b="0" i="1" smtClean="0">
                              <a:latin typeface="Cambria Math" panose="02040503050406030204" pitchFamily="18" charset="0"/>
                            </a:rPr>
                            <m:t>𝑦</m:t>
                          </m:r>
                          <m:r>
                            <m:rPr>
                              <m:nor/>
                            </m:rPr>
                            <a:rPr lang="en-US" altLang="zh-TW" sz="3200" dirty="0"/>
                            <m:t> </m:t>
                          </m:r>
                          <m:r>
                            <a:rPr lang="en-US" altLang="zh-TW" sz="3200" b="0" i="1" dirty="0" smtClean="0">
                              <a:latin typeface="Cambria Math" panose="02040503050406030204" pitchFamily="18" charset="0"/>
                            </a:rPr>
                            <m:t>+</m:t>
                          </m:r>
                          <m:r>
                            <a:rPr lang="en-US" altLang="zh-TW" sz="3200" i="1">
                              <a:latin typeface="Cambria Math" panose="02040503050406030204" pitchFamily="18" charset="0"/>
                            </a:rPr>
                            <m:t>h</m:t>
                          </m:r>
                          <m:r>
                            <a:rPr lang="en-US" altLang="zh-TW" sz="3200" b="0" i="1" baseline="-25000" smtClean="0">
                              <a:latin typeface="Cambria Math" panose="02040503050406030204" pitchFamily="18" charset="0"/>
                            </a:rPr>
                            <m:t>9</m:t>
                          </m:r>
                        </m:den>
                      </m:f>
                    </m:oMath>
                  </m:oMathPara>
                </a14:m>
                <a:endParaRPr kumimoji="0" lang="zh-TW" altLang="en-US" sz="3200" b="0" i="0" u="none" strike="noStrike" cap="none" spc="0" normalizeH="0" baseline="-25000" dirty="0">
                  <a:ln>
                    <a:noFill/>
                  </a:ln>
                  <a:solidFill>
                    <a:srgbClr val="515151"/>
                  </a:solidFill>
                  <a:effectLst/>
                  <a:uFillTx/>
                  <a:sym typeface="Cochin"/>
                </a:endParaRPr>
              </a:p>
            </p:txBody>
          </p:sp>
        </mc:Choice>
        <mc:Fallback xmlns="">
          <p:sp>
            <p:nvSpPr>
              <p:cNvPr id="8" name="文字方塊 7">
                <a:extLst>
                  <a:ext uri="{FF2B5EF4-FFF2-40B4-BE49-F238E27FC236}">
                    <a16:creationId xmlns:a16="http://schemas.microsoft.com/office/drawing/2014/main" id="{463FAD41-2EB6-41B5-8485-E5AA51308797}"/>
                  </a:ext>
                </a:extLst>
              </p:cNvPr>
              <p:cNvSpPr txBox="1">
                <a:spLocks noRot="1" noChangeAspect="1" noMove="1" noResize="1" noEditPoints="1" noAdjustHandles="1" noChangeArrowheads="1" noChangeShapeType="1" noTextEdit="1"/>
              </p:cNvSpPr>
              <p:nvPr/>
            </p:nvSpPr>
            <p:spPr>
              <a:xfrm>
                <a:off x="7821436" y="1690407"/>
                <a:ext cx="4830449" cy="1019125"/>
              </a:xfrm>
              <a:prstGeom prst="rect">
                <a:avLst/>
              </a:prstGeom>
              <a:blipFill>
                <a:blip r:embed="rId6"/>
                <a:stretch>
                  <a:fillRect b="-1796"/>
                </a:stretch>
              </a:blipFill>
              <a:ln w="12700" cap="flat">
                <a:noFill/>
                <a:miter lim="400000"/>
              </a:ln>
              <a:effec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AEB81975-BB4E-4CE1-A6EB-667B7CC80D95}"/>
                  </a:ext>
                </a:extLst>
              </p:cNvPr>
              <p:cNvSpPr txBox="1"/>
              <p:nvPr/>
            </p:nvSpPr>
            <p:spPr>
              <a:xfrm>
                <a:off x="8751240" y="4451468"/>
                <a:ext cx="3657835" cy="1476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acc>
                        <m:accPr>
                          <m:chr m:val="̃"/>
                          <m:ctrlPr>
                            <a:rPr lang="en-US" altLang="zh-TW" sz="3600" i="1">
                              <a:latin typeface="Cambria Math" panose="02040503050406030204" pitchFamily="18" charset="0"/>
                            </a:rPr>
                          </m:ctrlPr>
                        </m:accPr>
                        <m:e>
                          <m:r>
                            <a:rPr lang="en-US" altLang="zh-TW" sz="3600" b="1" i="1">
                              <a:latin typeface="Cambria Math" panose="02040503050406030204" pitchFamily="18" charset="0"/>
                            </a:rPr>
                            <m:t>𝑯</m:t>
                          </m:r>
                        </m:e>
                      </m:acc>
                      <m:r>
                        <a:rPr kumimoji="0" lang="en-US" altLang="zh-TW" sz="3600" b="0" i="1" u="none" strike="noStrike" cap="none" spc="0" normalizeH="0" baseline="0" smtClean="0">
                          <a:ln>
                            <a:noFill/>
                          </a:ln>
                          <a:solidFill>
                            <a:srgbClr val="515151"/>
                          </a:solidFill>
                          <a:effectLst/>
                          <a:uFillTx/>
                          <a:latin typeface="Cambria Math" panose="02040503050406030204" pitchFamily="18" charset="0"/>
                          <a:sym typeface="Cochin"/>
                        </a:rPr>
                        <m:t>=</m:t>
                      </m:r>
                      <m:d>
                        <m:dPr>
                          <m:begChr m:val="["/>
                          <m:endChr m:val="]"/>
                          <m:ctrlPr>
                            <a:rPr kumimoji="0" lang="en-US" altLang="zh-TW" sz="3600" b="0" i="1" u="none" strike="noStrike" cap="none" spc="0" normalizeH="0" baseline="0" smtClean="0">
                              <a:ln>
                                <a:noFill/>
                              </a:ln>
                              <a:solidFill>
                                <a:srgbClr val="515151"/>
                              </a:solidFill>
                              <a:effectLst/>
                              <a:uFillTx/>
                              <a:latin typeface="Cambria Math" panose="02040503050406030204" pitchFamily="18" charset="0"/>
                              <a:sym typeface="Cochin"/>
                            </a:rPr>
                          </m:ctrlPr>
                        </m:dPr>
                        <m:e>
                          <m:m>
                            <m:mPr>
                              <m:mcs>
                                <m:mc>
                                  <m:mcPr>
                                    <m:count m:val="3"/>
                                    <m:mcJc m:val="center"/>
                                  </m:mcPr>
                                </m:mc>
                              </m:mcs>
                              <m:ctrlPr>
                                <a:rPr lang="en-US" altLang="zh-TW" sz="3600" i="1">
                                  <a:latin typeface="Cambria Math" panose="02040503050406030204" pitchFamily="18" charset="0"/>
                                </a:rPr>
                              </m:ctrlPr>
                            </m:mPr>
                            <m:mr>
                              <m:e>
                                <m:r>
                                  <a:rPr lang="en-US" altLang="zh-TW" sz="3600" i="1">
                                    <a:latin typeface="Cambria Math" panose="02040503050406030204" pitchFamily="18" charset="0"/>
                                  </a:rPr>
                                  <m:t>h</m:t>
                                </m:r>
                                <m:r>
                                  <a:rPr lang="en-US" altLang="zh-TW" sz="3600" i="1" baseline="-25000">
                                    <a:latin typeface="Cambria Math" panose="02040503050406030204" pitchFamily="18" charset="0"/>
                                  </a:rPr>
                                  <m:t>1</m:t>
                                </m:r>
                              </m:e>
                              <m:e>
                                <m:r>
                                  <a:rPr lang="en-US" altLang="zh-TW" sz="3600" i="1">
                                    <a:latin typeface="Cambria Math" panose="02040503050406030204" pitchFamily="18" charset="0"/>
                                  </a:rPr>
                                  <m:t>h</m:t>
                                </m:r>
                                <m:r>
                                  <a:rPr lang="en-US" altLang="zh-TW" sz="3600" i="1" baseline="-25000">
                                    <a:latin typeface="Cambria Math" panose="02040503050406030204" pitchFamily="18" charset="0"/>
                                  </a:rPr>
                                  <m:t>2</m:t>
                                </m:r>
                              </m:e>
                              <m:e>
                                <m:r>
                                  <a:rPr lang="en-US" altLang="zh-TW" sz="3600" i="1">
                                    <a:latin typeface="Cambria Math" panose="02040503050406030204" pitchFamily="18" charset="0"/>
                                  </a:rPr>
                                  <m:t>h</m:t>
                                </m:r>
                                <m:r>
                                  <a:rPr lang="en-US" altLang="zh-TW" sz="3600" i="1" baseline="-25000">
                                    <a:latin typeface="Cambria Math" panose="02040503050406030204" pitchFamily="18" charset="0"/>
                                  </a:rPr>
                                  <m:t>3</m:t>
                                </m:r>
                              </m:e>
                            </m:mr>
                            <m:mr>
                              <m:e>
                                <m:r>
                                  <a:rPr lang="en-US" altLang="zh-TW" sz="3600" i="1">
                                    <a:latin typeface="Cambria Math" panose="02040503050406030204" pitchFamily="18" charset="0"/>
                                  </a:rPr>
                                  <m:t>h</m:t>
                                </m:r>
                                <m:r>
                                  <a:rPr lang="en-US" altLang="zh-TW" sz="3600" i="1" baseline="-25000">
                                    <a:latin typeface="Cambria Math" panose="02040503050406030204" pitchFamily="18" charset="0"/>
                                  </a:rPr>
                                  <m:t>4</m:t>
                                </m:r>
                              </m:e>
                              <m:e>
                                <m:r>
                                  <a:rPr lang="en-US" altLang="zh-TW" sz="3600" i="1">
                                    <a:latin typeface="Cambria Math" panose="02040503050406030204" pitchFamily="18" charset="0"/>
                                  </a:rPr>
                                  <m:t>h</m:t>
                                </m:r>
                                <m:r>
                                  <a:rPr lang="en-US" altLang="zh-TW" sz="3600" i="1" baseline="-25000">
                                    <a:latin typeface="Cambria Math" panose="02040503050406030204" pitchFamily="18" charset="0"/>
                                  </a:rPr>
                                  <m:t>5</m:t>
                                </m:r>
                              </m:e>
                              <m:e>
                                <m:r>
                                  <a:rPr lang="en-US" altLang="zh-TW" sz="3600" i="1">
                                    <a:latin typeface="Cambria Math" panose="02040503050406030204" pitchFamily="18" charset="0"/>
                                  </a:rPr>
                                  <m:t>h</m:t>
                                </m:r>
                                <m:r>
                                  <a:rPr lang="en-US" altLang="zh-TW" sz="3600" i="1" baseline="-25000">
                                    <a:latin typeface="Cambria Math" panose="02040503050406030204" pitchFamily="18" charset="0"/>
                                  </a:rPr>
                                  <m:t>6</m:t>
                                </m:r>
                              </m:e>
                            </m:mr>
                            <m:mr>
                              <m:e>
                                <m:r>
                                  <a:rPr lang="en-US" altLang="zh-TW" sz="3600" i="1">
                                    <a:latin typeface="Cambria Math" panose="02040503050406030204" pitchFamily="18" charset="0"/>
                                  </a:rPr>
                                  <m:t>h</m:t>
                                </m:r>
                                <m:r>
                                  <a:rPr lang="en-US" altLang="zh-TW" sz="3600" i="1" baseline="-25000">
                                    <a:latin typeface="Cambria Math" panose="02040503050406030204" pitchFamily="18" charset="0"/>
                                  </a:rPr>
                                  <m:t>7</m:t>
                                </m:r>
                              </m:e>
                              <m:e>
                                <m:r>
                                  <a:rPr lang="en-US" altLang="zh-TW" sz="3600" i="1">
                                    <a:latin typeface="Cambria Math" panose="02040503050406030204" pitchFamily="18" charset="0"/>
                                  </a:rPr>
                                  <m:t>h</m:t>
                                </m:r>
                                <m:r>
                                  <a:rPr lang="en-US" altLang="zh-TW" sz="3600" i="1" baseline="-25000">
                                    <a:latin typeface="Cambria Math" panose="02040503050406030204" pitchFamily="18" charset="0"/>
                                  </a:rPr>
                                  <m:t>8</m:t>
                                </m:r>
                              </m:e>
                              <m:e>
                                <m:r>
                                  <a:rPr lang="en-US" altLang="zh-TW" sz="3600" i="1">
                                    <a:latin typeface="Cambria Math" panose="02040503050406030204" pitchFamily="18" charset="0"/>
                                  </a:rPr>
                                  <m:t>h</m:t>
                                </m:r>
                                <m:r>
                                  <a:rPr lang="en-US" altLang="zh-TW" sz="3600" i="1" baseline="-25000">
                                    <a:latin typeface="Cambria Math" panose="02040503050406030204" pitchFamily="18" charset="0"/>
                                  </a:rPr>
                                  <m:t>9</m:t>
                                </m:r>
                              </m:e>
                            </m:mr>
                          </m:m>
                        </m:e>
                      </m:d>
                    </m:oMath>
                  </m:oMathPara>
                </a14:m>
                <a:endParaRPr kumimoji="0" lang="zh-TW" altLang="en-US" sz="3600" b="0" i="0" u="none" strike="noStrike" cap="none" spc="0" normalizeH="0" baseline="0" dirty="0">
                  <a:ln>
                    <a:noFill/>
                  </a:ln>
                  <a:solidFill>
                    <a:srgbClr val="515151"/>
                  </a:solidFill>
                  <a:effectLst/>
                  <a:uFillTx/>
                  <a:sym typeface="Cochin"/>
                </a:endParaRPr>
              </a:p>
            </p:txBody>
          </p:sp>
        </mc:Choice>
        <mc:Fallback xmlns="">
          <p:sp>
            <p:nvSpPr>
              <p:cNvPr id="3" name="文字方塊 2">
                <a:extLst>
                  <a:ext uri="{FF2B5EF4-FFF2-40B4-BE49-F238E27FC236}">
                    <a16:creationId xmlns:a16="http://schemas.microsoft.com/office/drawing/2014/main" id="{AEB81975-BB4E-4CE1-A6EB-667B7CC80D95}"/>
                  </a:ext>
                </a:extLst>
              </p:cNvPr>
              <p:cNvSpPr txBox="1">
                <a:spLocks noRot="1" noChangeAspect="1" noMove="1" noResize="1" noEditPoints="1" noAdjustHandles="1" noChangeArrowheads="1" noChangeShapeType="1" noTextEdit="1"/>
              </p:cNvSpPr>
              <p:nvPr/>
            </p:nvSpPr>
            <p:spPr>
              <a:xfrm>
                <a:off x="8751240" y="4451468"/>
                <a:ext cx="3657835" cy="1476110"/>
              </a:xfrm>
              <a:prstGeom prst="rect">
                <a:avLst/>
              </a:prstGeom>
              <a:blipFill>
                <a:blip r:embed="rId7"/>
                <a:stretch>
                  <a:fillRect b="-7025"/>
                </a:stretch>
              </a:blipFill>
              <a:ln w="12700" cap="flat">
                <a:noFill/>
                <a:miter lim="400000"/>
              </a:ln>
              <a:effectLst/>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F54193E8-53C5-4FBE-98AC-FA05F4CF6923}"/>
              </a:ext>
            </a:extLst>
          </p:cNvPr>
          <p:cNvSpPr>
            <a:spLocks noGrp="1"/>
          </p:cNvSpPr>
          <p:nvPr>
            <p:ph type="sldNum" sz="quarter" idx="2"/>
          </p:nvPr>
        </p:nvSpPr>
        <p:spPr/>
        <p:txBody>
          <a:bodyPr/>
          <a:lstStyle/>
          <a:p>
            <a:fld id="{86CB4B4D-7CA3-9044-876B-883B54F8677D}" type="slidenum">
              <a:rPr lang="en-US" altLang="zh-TW" smtClean="0"/>
              <a:t>20</a:t>
            </a:fld>
            <a:endParaRPr lang="zh-TW" altLang="en-US"/>
          </a:p>
        </p:txBody>
      </p:sp>
    </p:spTree>
    <p:extLst>
      <p:ext uri="{BB962C8B-B14F-4D97-AF65-F5344CB8AC3E}">
        <p14:creationId xmlns:p14="http://schemas.microsoft.com/office/powerpoint/2010/main" val="2899154205"/>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A7D718-E58F-4275-B5B5-2BB99EEA9EB7}"/>
              </a:ext>
            </a:extLst>
          </p:cNvPr>
          <p:cNvSpPr>
            <a:spLocks noGrp="1"/>
          </p:cNvSpPr>
          <p:nvPr>
            <p:ph type="title"/>
          </p:nvPr>
        </p:nvSpPr>
        <p:spPr/>
        <p:txBody>
          <a:bodyPr/>
          <a:lstStyle/>
          <a:p>
            <a:r>
              <a:rPr lang="en-US" altLang="zh-TW" dirty="0"/>
              <a:t>2.1.2 2D Transformations</a:t>
            </a:r>
            <a:endParaRPr lang="zh-TW" altLang="en-US" dirty="0"/>
          </a:p>
        </p:txBody>
      </p:sp>
      <p:sp>
        <p:nvSpPr>
          <p:cNvPr id="3" name="文字版面配置區 2">
            <a:extLst>
              <a:ext uri="{FF2B5EF4-FFF2-40B4-BE49-F238E27FC236}">
                <a16:creationId xmlns:a16="http://schemas.microsoft.com/office/drawing/2014/main" id="{9C2B7D6B-D0CB-4E9F-B300-C1E41F0DA561}"/>
              </a:ext>
            </a:extLst>
          </p:cNvPr>
          <p:cNvSpPr>
            <a:spLocks noGrp="1"/>
          </p:cNvSpPr>
          <p:nvPr>
            <p:ph type="body" idx="1"/>
          </p:nvPr>
        </p:nvSpPr>
        <p:spPr/>
        <p:txBody>
          <a:bodyPr/>
          <a:lstStyle/>
          <a:p>
            <a:r>
              <a:rPr lang="en-US" altLang="zh-TW" dirty="0"/>
              <a:t>Projective</a:t>
            </a:r>
          </a:p>
          <a:p>
            <a:endParaRPr lang="zh-TW" altLang="en-US" dirty="0"/>
          </a:p>
        </p:txBody>
      </p:sp>
      <p:pic>
        <p:nvPicPr>
          <p:cNvPr id="4" name="圖片 3">
            <a:extLst>
              <a:ext uri="{FF2B5EF4-FFF2-40B4-BE49-F238E27FC236}">
                <a16:creationId xmlns:a16="http://schemas.microsoft.com/office/drawing/2014/main" id="{5C78B854-A012-45A8-AEFF-4D763374BFBA}"/>
              </a:ext>
            </a:extLst>
          </p:cNvPr>
          <p:cNvPicPr>
            <a:picLocks noChangeAspect="1"/>
          </p:cNvPicPr>
          <p:nvPr/>
        </p:nvPicPr>
        <p:blipFill>
          <a:blip r:embed="rId2"/>
          <a:stretch>
            <a:fillRect/>
          </a:stretch>
        </p:blipFill>
        <p:spPr>
          <a:xfrm>
            <a:off x="797697" y="2905125"/>
            <a:ext cx="3505200" cy="1971675"/>
          </a:xfrm>
          <a:prstGeom prst="rect">
            <a:avLst/>
          </a:prstGeom>
        </p:spPr>
      </p:pic>
      <p:pic>
        <p:nvPicPr>
          <p:cNvPr id="6" name="圖片 5">
            <a:extLst>
              <a:ext uri="{FF2B5EF4-FFF2-40B4-BE49-F238E27FC236}">
                <a16:creationId xmlns:a16="http://schemas.microsoft.com/office/drawing/2014/main" id="{C298DBC0-CCA5-490F-A195-228165918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697" y="5211989"/>
            <a:ext cx="5588000" cy="4191000"/>
          </a:xfrm>
          <a:prstGeom prst="rect">
            <a:avLst/>
          </a:prstGeom>
        </p:spPr>
      </p:pic>
      <p:pic>
        <p:nvPicPr>
          <p:cNvPr id="8" name="圖片 7">
            <a:extLst>
              <a:ext uri="{FF2B5EF4-FFF2-40B4-BE49-F238E27FC236}">
                <a16:creationId xmlns:a16="http://schemas.microsoft.com/office/drawing/2014/main" id="{CB1F8BC5-2E0D-424F-8D98-333B300AA4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0081" y="5125754"/>
            <a:ext cx="5588000" cy="4191000"/>
          </a:xfrm>
          <a:prstGeom prst="rect">
            <a:avLst/>
          </a:prstGeom>
        </p:spPr>
      </p:pic>
      <p:pic>
        <p:nvPicPr>
          <p:cNvPr id="10" name="圖片 9">
            <a:extLst>
              <a:ext uri="{FF2B5EF4-FFF2-40B4-BE49-F238E27FC236}">
                <a16:creationId xmlns:a16="http://schemas.microsoft.com/office/drawing/2014/main" id="{48DC20E1-2F68-46CC-8A1E-6028196FD5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8108" y="2019568"/>
            <a:ext cx="4527561" cy="3395672"/>
          </a:xfrm>
          <a:prstGeom prst="rect">
            <a:avLst/>
          </a:prstGeom>
        </p:spPr>
      </p:pic>
    </p:spTree>
    <p:extLst>
      <p:ext uri="{BB962C8B-B14F-4D97-AF65-F5344CB8AC3E}">
        <p14:creationId xmlns:p14="http://schemas.microsoft.com/office/powerpoint/2010/main" val="116231403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2.1.2 2D Transformations"/>
          <p:cNvSpPr>
            <a:spLocks noGrp="1"/>
          </p:cNvSpPr>
          <p:nvPr>
            <p:ph type="title"/>
          </p:nvPr>
        </p:nvSpPr>
        <p:spPr>
          <a:prstGeom prst="rect">
            <a:avLst/>
          </a:prstGeom>
        </p:spPr>
        <p:txBody>
          <a:bodyPr/>
          <a:lstStyle/>
          <a:p>
            <a:pPr>
              <a:defRPr>
                <a:effectLst/>
              </a:defRPr>
            </a:pPr>
            <a:r>
              <a:t>2.1.2 2D Transformations</a:t>
            </a:r>
          </a:p>
        </p:txBody>
      </p:sp>
      <p:pic>
        <p:nvPicPr>
          <p:cNvPr id="283" name="螢幕快照 2018-03-05 上午3.13.22.png" descr="螢幕快照 2018-03-05 上午3.13.22.png"/>
          <p:cNvPicPr>
            <a:picLocks noChangeAspect="1"/>
          </p:cNvPicPr>
          <p:nvPr/>
        </p:nvPicPr>
        <p:blipFill>
          <a:blip r:embed="rId2">
            <a:extLst/>
          </a:blip>
          <a:stretch>
            <a:fillRect/>
          </a:stretch>
        </p:blipFill>
        <p:spPr>
          <a:xfrm>
            <a:off x="1355207" y="2711217"/>
            <a:ext cx="10294386" cy="5880566"/>
          </a:xfrm>
          <a:prstGeom prst="rect">
            <a:avLst/>
          </a:prstGeom>
          <a:ln w="12700">
            <a:miter lim="400000"/>
          </a:ln>
        </p:spPr>
      </p:pic>
      <p:sp>
        <p:nvSpPr>
          <p:cNvPr id="284" name="Hierarchy of 2D coordinate transformations"/>
          <p:cNvSpPr txBox="1"/>
          <p:nvPr/>
        </p:nvSpPr>
        <p:spPr>
          <a:xfrm>
            <a:off x="3185820" y="2089397"/>
            <a:ext cx="6633160" cy="508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defTabSz="457200">
              <a:lnSpc>
                <a:spcPts val="4800"/>
              </a:lnSpc>
              <a:spcBef>
                <a:spcPts val="1200"/>
              </a:spcBef>
              <a:defRPr sz="2800">
                <a:solidFill>
                  <a:srgbClr val="000000"/>
                </a:solidFill>
              </a:defRPr>
            </a:lvl1pPr>
          </a:lstStyle>
          <a:p>
            <a:r>
              <a:t>Hierarchy of 2D coordinate transformations</a:t>
            </a:r>
          </a:p>
        </p:txBody>
      </p:sp>
      <p:sp>
        <p:nvSpPr>
          <p:cNvPr id="285" name="#DoF: Degrees of Freedom"/>
          <p:cNvSpPr txBox="1"/>
          <p:nvPr/>
        </p:nvSpPr>
        <p:spPr>
          <a:xfrm>
            <a:off x="1407913" y="8909166"/>
            <a:ext cx="4897174" cy="47192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defRPr sz="2400">
                <a:solidFill>
                  <a:srgbClr val="000000"/>
                </a:solidFill>
              </a:defRPr>
            </a:lvl1pPr>
          </a:lstStyle>
          <a:p>
            <a:r>
              <a:rPr dirty="0"/>
              <a:t>#</a:t>
            </a:r>
            <a:r>
              <a:rPr dirty="0" err="1"/>
              <a:t>DoF</a:t>
            </a:r>
            <a:r>
              <a:rPr dirty="0"/>
              <a:t>: </a:t>
            </a:r>
            <a:r>
              <a:rPr lang="en-US" dirty="0"/>
              <a:t>Number of </a:t>
            </a:r>
            <a:r>
              <a:rPr dirty="0"/>
              <a:t>Degrees of Freedom</a:t>
            </a:r>
          </a:p>
        </p:txBody>
      </p:sp>
      <p:sp>
        <p:nvSpPr>
          <p:cNvPr id="2" name="投影片編號版面配置區 1">
            <a:extLst>
              <a:ext uri="{FF2B5EF4-FFF2-40B4-BE49-F238E27FC236}">
                <a16:creationId xmlns:a16="http://schemas.microsoft.com/office/drawing/2014/main" id="{E86A1A80-5A5D-4F60-99FB-F3F9AA924A63}"/>
              </a:ext>
            </a:extLst>
          </p:cNvPr>
          <p:cNvSpPr>
            <a:spLocks noGrp="1"/>
          </p:cNvSpPr>
          <p:nvPr>
            <p:ph type="sldNum" sz="quarter" idx="2"/>
          </p:nvPr>
        </p:nvSpPr>
        <p:spPr/>
        <p:txBody>
          <a:bodyPr/>
          <a:lstStyle/>
          <a:p>
            <a:fld id="{86CB4B4D-7CA3-9044-876B-883B54F8677D}" type="slidenum">
              <a:rPr lang="en-US" altLang="zh-TW" smtClean="0"/>
              <a:t>22</a:t>
            </a:fld>
            <a:endParaRPr lang="zh-TW" altLang="en-US"/>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2.1.3 3D Transformations"/>
          <p:cNvSpPr>
            <a:spLocks noGrp="1"/>
          </p:cNvSpPr>
          <p:nvPr>
            <p:ph type="title"/>
          </p:nvPr>
        </p:nvSpPr>
        <p:spPr>
          <a:prstGeom prst="rect">
            <a:avLst/>
          </a:prstGeom>
        </p:spPr>
        <p:txBody>
          <a:bodyPr/>
          <a:lstStyle/>
          <a:p>
            <a:pPr>
              <a:defRPr>
                <a:effectLst/>
              </a:defRPr>
            </a:pPr>
            <a:r>
              <a:t>2.1.3 3D Transformations</a:t>
            </a:r>
          </a:p>
        </p:txBody>
      </p:sp>
      <p:sp>
        <p:nvSpPr>
          <p:cNvPr id="287" name="The 3D transformations are similar to the 2D transformations."/>
          <p:cNvSpPr txBox="1">
            <a:spLocks noGrp="1"/>
          </p:cNvSpPr>
          <p:nvPr>
            <p:ph type="body" idx="1"/>
          </p:nvPr>
        </p:nvSpPr>
        <p:spPr>
          <a:prstGeom prst="rect">
            <a:avLst/>
          </a:prstGeom>
        </p:spPr>
        <p:txBody>
          <a:bodyPr/>
          <a:lstStyle/>
          <a:p>
            <a:r>
              <a:t>The 3D transformations are similar to the 2D transformations.</a:t>
            </a:r>
          </a:p>
        </p:txBody>
      </p:sp>
      <p:pic>
        <p:nvPicPr>
          <p:cNvPr id="290" name="螢幕快照 2018-03-05 上午3.15.23.png" descr="螢幕快照 2018-03-05 上午3.15.23.png"/>
          <p:cNvPicPr>
            <a:picLocks noChangeAspect="1"/>
          </p:cNvPicPr>
          <p:nvPr/>
        </p:nvPicPr>
        <p:blipFill>
          <a:blip r:embed="rId2">
            <a:extLst/>
          </a:blip>
          <a:srcRect t="164" b="164"/>
          <a:stretch>
            <a:fillRect/>
          </a:stretch>
        </p:blipFill>
        <p:spPr>
          <a:xfrm>
            <a:off x="1355129" y="2711251"/>
            <a:ext cx="10294386" cy="5880567"/>
          </a:xfrm>
          <a:prstGeom prst="rect">
            <a:avLst/>
          </a:prstGeom>
          <a:ln w="12700">
            <a:miter lim="400000"/>
          </a:ln>
        </p:spPr>
      </p:pic>
      <p:sp>
        <p:nvSpPr>
          <p:cNvPr id="2" name="投影片編號版面配置區 1">
            <a:extLst>
              <a:ext uri="{FF2B5EF4-FFF2-40B4-BE49-F238E27FC236}">
                <a16:creationId xmlns:a16="http://schemas.microsoft.com/office/drawing/2014/main" id="{D5E20477-30C3-4BE5-870A-FDA41741CF1D}"/>
              </a:ext>
            </a:extLst>
          </p:cNvPr>
          <p:cNvSpPr>
            <a:spLocks noGrp="1"/>
          </p:cNvSpPr>
          <p:nvPr>
            <p:ph type="sldNum" sz="quarter" idx="2"/>
          </p:nvPr>
        </p:nvSpPr>
        <p:spPr/>
        <p:txBody>
          <a:bodyPr/>
          <a:lstStyle/>
          <a:p>
            <a:fld id="{86CB4B4D-7CA3-9044-876B-883B54F8677D}" type="slidenum">
              <a:rPr lang="en-US" altLang="zh-TW" smtClean="0"/>
              <a:t>23</a:t>
            </a:fld>
            <a:endParaRPr lang="zh-TW" altLang="en-US"/>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2.1.4 3D Rotations"/>
          <p:cNvSpPr>
            <a:spLocks noGrp="1"/>
          </p:cNvSpPr>
          <p:nvPr>
            <p:ph type="title"/>
          </p:nvPr>
        </p:nvSpPr>
        <p:spPr>
          <a:prstGeom prst="rect">
            <a:avLst/>
          </a:prstGeom>
        </p:spPr>
        <p:txBody>
          <a:bodyPr/>
          <a:lstStyle/>
          <a:p>
            <a:pPr>
              <a:defRPr>
                <a:effectLst/>
              </a:defRPr>
            </a:pPr>
            <a:r>
              <a:t>2.1.4 3D Rotations</a:t>
            </a:r>
          </a:p>
        </p:txBody>
      </p:sp>
      <mc:AlternateContent xmlns:mc="http://schemas.openxmlformats.org/markup-compatibility/2006" xmlns:a14="http://schemas.microsoft.com/office/drawing/2010/main">
        <mc:Choice Requires="a14">
          <p:sp>
            <p:nvSpPr>
              <p:cNvPr id="293" name="The biggest difference between 2D and 3D coordinate transformations is that the parameterization of the 3D rotation matrix R is not as straightforward.…"/>
              <p:cNvSpPr txBox="1">
                <a:spLocks noGrp="1"/>
              </p:cNvSpPr>
              <p:nvPr>
                <p:ph type="body" idx="1"/>
              </p:nvPr>
            </p:nvSpPr>
            <p:spPr>
              <a:prstGeom prst="rect">
                <a:avLst/>
              </a:prstGeom>
            </p:spPr>
            <p:txBody>
              <a:bodyPr/>
              <a:lstStyle/>
              <a:p>
                <a:r>
                  <a:rPr dirty="0"/>
                  <a:t>The biggest difference between 2D and 3D coordinate transformations is that the parameterization of the </a:t>
                </a:r>
                <a:r>
                  <a:rPr dirty="0">
                    <a:solidFill>
                      <a:srgbClr val="2F6FBA"/>
                    </a:solidFill>
                  </a:rPr>
                  <a:t>3D rotation matrix </a:t>
                </a:r>
                <a:r>
                  <a:rPr b="1" i="1" dirty="0">
                    <a:solidFill>
                      <a:srgbClr val="2F6FBA"/>
                    </a:solidFill>
                  </a:rPr>
                  <a:t>R</a:t>
                </a:r>
                <a:r>
                  <a:rPr dirty="0"/>
                  <a:t> is not as straightforward.</a:t>
                </a:r>
              </a:p>
              <a:p>
                <a:pPr>
                  <a:defRPr b="1"/>
                </a:pPr>
                <a:r>
                  <a:rPr dirty="0"/>
                  <a:t>Axis / Angle</a:t>
                </a:r>
              </a:p>
              <a:p>
                <a:pPr lvl="1"/>
                <a:r>
                  <a:rPr dirty="0"/>
                  <a:t>A rotation can be represented by a rotation axis</a:t>
                </a:r>
                <a:r>
                  <a:rPr lang="en-US" dirty="0"/>
                  <a:t> </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𝑛</m:t>
                        </m:r>
                      </m:e>
                    </m:acc>
                  </m:oMath>
                </a14:m>
                <a:r>
                  <a:rPr lang="en-US" dirty="0"/>
                  <a:t> </a:t>
                </a:r>
                <a:r>
                  <a:rPr dirty="0"/>
                  <a:t>and an angle</a:t>
                </a:r>
                <a:r>
                  <a:rPr lang="en-US" dirty="0"/>
                  <a:t> </a:t>
                </a:r>
                <a14:m>
                  <m:oMath xmlns:m="http://schemas.openxmlformats.org/officeDocument/2006/math">
                    <m:r>
                      <a:rPr lang="en-US" altLang="zh-TW" i="1">
                        <a:latin typeface="Cambria Math" panose="02040503050406030204" pitchFamily="18" charset="0"/>
                      </a:rPr>
                      <m:t>𝜃</m:t>
                    </m:r>
                  </m:oMath>
                </a14:m>
                <a:r>
                  <a:rPr dirty="0"/>
                  <a:t>, or equivalently by a 3D vector</a:t>
                </a:r>
                <a:r>
                  <a:rPr lang="en-US" dirty="0"/>
                  <a:t> </a:t>
                </a:r>
                <a14:m>
                  <m:oMath xmlns:m="http://schemas.openxmlformats.org/officeDocument/2006/math">
                    <m:r>
                      <a:rPr lang="en-US" altLang="zh-TW" i="1">
                        <a:latin typeface="Cambria Math" panose="02040503050406030204" pitchFamily="18" charset="0"/>
                      </a:rPr>
                      <m:t>𝜔</m:t>
                    </m:r>
                    <m:r>
                      <a:rPr lang="en-US" altLang="zh-TW" i="1">
                        <a:latin typeface="Cambria Math" panose="02040503050406030204" pitchFamily="18" charset="0"/>
                      </a:rPr>
                      <m:t>=</m:t>
                    </m:r>
                    <m:r>
                      <a:rPr lang="en-US" altLang="zh-TW" i="1">
                        <a:latin typeface="Cambria Math" panose="02040503050406030204" pitchFamily="18" charset="0"/>
                      </a:rPr>
                      <m:t>𝜃</m:t>
                    </m:r>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𝑛</m:t>
                        </m:r>
                      </m:e>
                    </m:acc>
                  </m:oMath>
                </a14:m>
                <a:r>
                  <a:rPr dirty="0"/>
                  <a:t>.</a:t>
                </a:r>
              </a:p>
            </p:txBody>
          </p:sp>
        </mc:Choice>
        <mc:Fallback xmlns="">
          <p:sp>
            <p:nvSpPr>
              <p:cNvPr id="293" name="The biggest difference between 2D and 3D coordinate transformations is that the parameterization of the 3D rotation matrix R is not as straightforward.…"/>
              <p:cNvSpPr txBox="1">
                <a:spLocks noGrp="1" noRot="1" noChangeAspect="1" noMove="1" noResize="1" noEditPoints="1" noAdjustHandles="1" noChangeArrowheads="1" noChangeShapeType="1" noTextEdit="1"/>
              </p:cNvSpPr>
              <p:nvPr>
                <p:ph type="body" idx="1"/>
              </p:nvPr>
            </p:nvSpPr>
            <p:spPr>
              <a:prstGeom prst="rect">
                <a:avLst/>
              </a:prstGeom>
              <a:blipFill>
                <a:blip r:embed="rId2"/>
                <a:stretch>
                  <a:fillRect l="-918"/>
                </a:stretch>
              </a:blipFill>
            </p:spPr>
            <p:txBody>
              <a:bodyPr/>
              <a:lstStyle/>
              <a:p>
                <a:r>
                  <a:rPr lang="zh-TW" altLang="en-US">
                    <a:noFill/>
                  </a:rPr>
                  <a:t> </a:t>
                </a:r>
              </a:p>
            </p:txBody>
          </p:sp>
        </mc:Fallback>
      </mc:AlternateContent>
      <p:pic>
        <p:nvPicPr>
          <p:cNvPr id="299" name="螢幕快照 2018-03-05 上午11.30.00.png" descr="螢幕快照 2018-03-05 上午11.30.00.png"/>
          <p:cNvPicPr>
            <a:picLocks noChangeAspect="1"/>
          </p:cNvPicPr>
          <p:nvPr/>
        </p:nvPicPr>
        <p:blipFill>
          <a:blip r:embed="rId3">
            <a:extLst/>
          </a:blip>
          <a:srcRect l="24010" r="21845" b="18739"/>
          <a:stretch>
            <a:fillRect/>
          </a:stretch>
        </p:blipFill>
        <p:spPr>
          <a:xfrm>
            <a:off x="4566731" y="5853519"/>
            <a:ext cx="3871337" cy="3292105"/>
          </a:xfrm>
          <a:prstGeom prst="rect">
            <a:avLst/>
          </a:prstGeom>
          <a:ln w="12700">
            <a:miter lim="400000"/>
          </a:ln>
        </p:spPr>
      </p:pic>
      <p:pic>
        <p:nvPicPr>
          <p:cNvPr id="298" name="螢幕快照 2018-03-05 上午11.30.00.png" descr="螢幕快照 2018-03-05 上午11.30.00.png"/>
          <p:cNvPicPr>
            <a:picLocks noChangeAspect="1"/>
          </p:cNvPicPr>
          <p:nvPr/>
        </p:nvPicPr>
        <p:blipFill rotWithShape="1">
          <a:blip r:embed="rId3">
            <a:extLst/>
          </a:blip>
          <a:srcRect l="85" t="91726" r="85"/>
          <a:stretch/>
        </p:blipFill>
        <p:spPr>
          <a:xfrm>
            <a:off x="2933501" y="9095874"/>
            <a:ext cx="7137806" cy="335180"/>
          </a:xfrm>
          <a:prstGeom prst="rect">
            <a:avLst/>
          </a:prstGeom>
          <a:ln w="12700">
            <a:miter lim="400000"/>
          </a:ln>
        </p:spPr>
      </p:pic>
      <p:sp>
        <p:nvSpPr>
          <p:cNvPr id="2" name="投影片編號版面配置區 1">
            <a:extLst>
              <a:ext uri="{FF2B5EF4-FFF2-40B4-BE49-F238E27FC236}">
                <a16:creationId xmlns:a16="http://schemas.microsoft.com/office/drawing/2014/main" id="{C59CCDB9-3114-40DA-BF01-636941E1BA80}"/>
              </a:ext>
            </a:extLst>
          </p:cNvPr>
          <p:cNvSpPr>
            <a:spLocks noGrp="1"/>
          </p:cNvSpPr>
          <p:nvPr>
            <p:ph type="sldNum" sz="quarter" idx="2"/>
          </p:nvPr>
        </p:nvSpPr>
        <p:spPr/>
        <p:txBody>
          <a:bodyPr/>
          <a:lstStyle/>
          <a:p>
            <a:fld id="{86CB4B4D-7CA3-9044-876B-883B54F8677D}" type="slidenum">
              <a:rPr lang="en-US" altLang="zh-TW" smtClean="0"/>
              <a:t>24</a:t>
            </a:fld>
            <a:endParaRPr lang="zh-TW" altLang="en-US"/>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螢幕快照 2018-03-05 上午11.30.00.png" descr="螢幕快照 2018-03-05 上午11.30.00.png">
            <a:extLst>
              <a:ext uri="{FF2B5EF4-FFF2-40B4-BE49-F238E27FC236}">
                <a16:creationId xmlns:a16="http://schemas.microsoft.com/office/drawing/2014/main" id="{FA380A2E-8D66-45C1-8394-71A13A86F115}"/>
              </a:ext>
            </a:extLst>
          </p:cNvPr>
          <p:cNvPicPr>
            <a:picLocks noChangeAspect="1"/>
          </p:cNvPicPr>
          <p:nvPr/>
        </p:nvPicPr>
        <p:blipFill>
          <a:blip r:embed="rId3">
            <a:extLst/>
          </a:blip>
          <a:srcRect l="24010" r="21845" b="18739"/>
          <a:stretch>
            <a:fillRect/>
          </a:stretch>
        </p:blipFill>
        <p:spPr>
          <a:xfrm>
            <a:off x="7723788" y="1725498"/>
            <a:ext cx="5144823" cy="4375050"/>
          </a:xfrm>
          <a:prstGeom prst="rect">
            <a:avLst/>
          </a:prstGeom>
          <a:ln w="12700">
            <a:miter lim="400000"/>
          </a:ln>
        </p:spPr>
      </p:pic>
      <p:sp>
        <p:nvSpPr>
          <p:cNvPr id="301" name="2.1.4 3D Rotations"/>
          <p:cNvSpPr>
            <a:spLocks noGrp="1"/>
          </p:cNvSpPr>
          <p:nvPr>
            <p:ph type="title"/>
          </p:nvPr>
        </p:nvSpPr>
        <p:spPr>
          <a:xfrm>
            <a:off x="-10417" y="-9027"/>
            <a:ext cx="13025634" cy="1490877"/>
          </a:xfrm>
          <a:prstGeom prst="rect">
            <a:avLst/>
          </a:prstGeom>
        </p:spPr>
        <p:txBody>
          <a:bodyPr/>
          <a:lstStyle/>
          <a:p>
            <a:pPr>
              <a:defRPr>
                <a:effectLst/>
              </a:defRPr>
            </a:pPr>
            <a:r>
              <a:t>2.1.4 3D Rotations</a:t>
            </a:r>
          </a:p>
        </p:txBody>
      </p:sp>
      <mc:AlternateContent xmlns:mc="http://schemas.openxmlformats.org/markup-compatibility/2006" xmlns:a14="http://schemas.microsoft.com/office/drawing/2010/main">
        <mc:Choice Requires="a14">
          <p:sp>
            <p:nvSpPr>
              <p:cNvPr id="302" name="Axis / Angle…"/>
              <p:cNvSpPr txBox="1">
                <a:spLocks noGrp="1"/>
              </p:cNvSpPr>
              <p:nvPr>
                <p:ph type="body" idx="1"/>
              </p:nvPr>
            </p:nvSpPr>
            <p:spPr>
              <a:xfrm>
                <a:off x="526719" y="1792758"/>
                <a:ext cx="11951362" cy="7610231"/>
              </a:xfrm>
              <a:prstGeom prst="rect">
                <a:avLst/>
              </a:prstGeom>
            </p:spPr>
            <p:txBody>
              <a:bodyPr/>
              <a:lstStyle/>
              <a:p>
                <a:pPr>
                  <a:defRPr b="1"/>
                </a:pPr>
                <a:r>
                  <a:rPr lang="en-US" dirty="0"/>
                  <a:t>Axis / Angle</a:t>
                </a:r>
              </a:p>
              <a:p>
                <a:pPr lvl="1">
                  <a:buClr>
                    <a:srgbClr val="000000"/>
                  </a:buClr>
                  <a:buSzPct val="97500"/>
                  <a:buAutoNum type="arabicPeriod"/>
                </a:pPr>
                <a:r>
                  <a:rPr lang="en-US" dirty="0"/>
                  <a:t>Project the vector </a:t>
                </a:r>
                <a14:m>
                  <m:oMath xmlns:m="http://schemas.openxmlformats.org/officeDocument/2006/math">
                    <m:r>
                      <a:rPr lang="zh-TW" altLang="en-US" b="1" i="1" smtClean="0">
                        <a:latin typeface="Cambria Math" panose="02040503050406030204" pitchFamily="18" charset="0"/>
                      </a:rPr>
                      <m:t>𝒗</m:t>
                    </m:r>
                  </m:oMath>
                </a14:m>
                <a:r>
                  <a:rPr lang="en-US" b="1" dirty="0"/>
                  <a:t> </a:t>
                </a:r>
                <a:r>
                  <a:rPr lang="en-US" dirty="0"/>
                  <a:t>onto the axis </a:t>
                </a:r>
                <a14:m>
                  <m:oMath xmlns:m="http://schemas.openxmlformats.org/officeDocument/2006/math">
                    <m:acc>
                      <m:accPr>
                        <m:chr m:val="̂"/>
                        <m:ctrlPr>
                          <a:rPr lang="ar-AE" altLang="zh-TW" i="1">
                            <a:latin typeface="Cambria Math" panose="02040503050406030204" pitchFamily="18" charset="0"/>
                          </a:rPr>
                        </m:ctrlPr>
                      </m:accPr>
                      <m:e>
                        <m:r>
                          <a:rPr lang="zh-TW" altLang="ar-AE" b="1" i="1">
                            <a:latin typeface="Cambria Math" panose="02040503050406030204" pitchFamily="18" charset="0"/>
                          </a:rPr>
                          <m:t>𝒏</m:t>
                        </m:r>
                      </m:e>
                    </m:acc>
                  </m:oMath>
                </a14:m>
                <a:r>
                  <a:rPr lang="ar-AE" dirty="0"/>
                  <a:t>:</a:t>
                </a:r>
              </a:p>
              <a:p>
                <a:pPr marL="0" lvl="4" indent="914400">
                  <a:spcBef>
                    <a:spcPts val="1200"/>
                  </a:spcBef>
                  <a:buClrTx/>
                  <a:buSzTx/>
                  <a:buNone/>
                </a:pPr>
                <a:endParaRPr lang="ar-AE" dirty="0"/>
              </a:p>
              <a:p>
                <a:pPr lvl="1">
                  <a:buClr>
                    <a:srgbClr val="000000"/>
                  </a:buClr>
                  <a:buSzPct val="97500"/>
                  <a:buAutoNum type="arabicPeriod"/>
                </a:pPr>
                <a:r>
                  <a:rPr lang="en-US" dirty="0"/>
                  <a:t>Compute the perpendicular residual </a:t>
                </a:r>
                <a:br>
                  <a:rPr lang="en-US" dirty="0"/>
                </a:br>
                <a:r>
                  <a:rPr lang="en-US" dirty="0"/>
                  <a:t>of </a:t>
                </a:r>
                <a14:m>
                  <m:oMath xmlns:m="http://schemas.openxmlformats.org/officeDocument/2006/math">
                    <m:r>
                      <a:rPr lang="en-US" altLang="zh-TW" b="1" i="1" smtClean="0">
                        <a:latin typeface="Cambria Math" panose="02040503050406030204" pitchFamily="18" charset="0"/>
                      </a:rPr>
                      <m:t>𝒗</m:t>
                    </m:r>
                  </m:oMath>
                </a14:m>
                <a:r>
                  <a:rPr lang="en-US" dirty="0"/>
                  <a:t> from </a:t>
                </a:r>
                <a14:m>
                  <m:oMath xmlns:m="http://schemas.openxmlformats.org/officeDocument/2006/math">
                    <m:acc>
                      <m:accPr>
                        <m:chr m:val="̂"/>
                        <m:ctrlPr>
                          <a:rPr lang="ar-AE" altLang="zh-TW" i="1">
                            <a:latin typeface="Cambria Math" panose="02040503050406030204" pitchFamily="18" charset="0"/>
                          </a:rPr>
                        </m:ctrlPr>
                      </m:accPr>
                      <m:e>
                        <m:r>
                          <a:rPr lang="zh-TW" altLang="ar-AE" b="1" i="1">
                            <a:latin typeface="Cambria Math" panose="02040503050406030204" pitchFamily="18" charset="0"/>
                          </a:rPr>
                          <m:t>𝒏</m:t>
                        </m:r>
                      </m:e>
                    </m:acc>
                  </m:oMath>
                </a14:m>
                <a:r>
                  <a:rPr lang="ar-AE" dirty="0"/>
                  <a:t>:</a:t>
                </a:r>
              </a:p>
              <a:p>
                <a:pPr marL="0" lvl="4" indent="914400">
                  <a:spcBef>
                    <a:spcPts val="1200"/>
                  </a:spcBef>
                  <a:buClrTx/>
                  <a:buSzTx/>
                  <a:buNone/>
                </a:pPr>
                <a:endParaRPr lang="ar-AE" dirty="0"/>
              </a:p>
              <a:p>
                <a:pPr lvl="1">
                  <a:buClr>
                    <a:srgbClr val="000000"/>
                  </a:buClr>
                  <a:buSzPct val="97500"/>
                  <a:buAutoNum type="arabicPeriod"/>
                </a:pPr>
                <a:r>
                  <a:rPr lang="en-US" dirty="0"/>
                  <a:t>Rotate this vector by 90</a:t>
                </a:r>
                <a:r>
                  <a:rPr lang="en-US" baseline="31999" dirty="0"/>
                  <a:t>◦</a:t>
                </a:r>
                <a:r>
                  <a:rPr lang="en-US" dirty="0"/>
                  <a:t> using the cross product:</a:t>
                </a:r>
              </a:p>
              <a:p>
                <a:pPr marL="863600" lvl="2" indent="0">
                  <a:spcBef>
                    <a:spcPts val="3600"/>
                  </a:spcBef>
                  <a:buClr>
                    <a:srgbClr val="000000"/>
                  </a:buClr>
                  <a:buSzPct val="97500"/>
                  <a:buNone/>
                </a:pPr>
                <a:r>
                  <a:rPr lang="en-US" dirty="0"/>
                  <a:t/>
                </a:r>
                <a:br>
                  <a:rPr lang="en-US" dirty="0"/>
                </a:br>
                <a:r>
                  <a:rPr lang="en-US" dirty="0"/>
                  <a:t>where </a:t>
                </a:r>
                <a14:m>
                  <m:oMath xmlns:m="http://schemas.openxmlformats.org/officeDocument/2006/math">
                    <m:sSub>
                      <m:sSubPr>
                        <m:ctrlPr>
                          <a:rPr lang="en-US" altLang="zh-TW" i="1">
                            <a:latin typeface="Cambria Math" panose="02040503050406030204" pitchFamily="18" charset="0"/>
                          </a:rPr>
                        </m:ctrlPr>
                      </m:sSubPr>
                      <m:e>
                        <m:d>
                          <m:dPr>
                            <m:begChr m:val="["/>
                            <m:endChr m:val="]"/>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b="1" i="1">
                                    <a:latin typeface="Cambria Math" panose="02040503050406030204" pitchFamily="18" charset="0"/>
                                  </a:rPr>
                                  <m:t>𝒏</m:t>
                                </m:r>
                              </m:e>
                            </m:acc>
                          </m:e>
                        </m:d>
                      </m:e>
                      <m:sub>
                        <m:r>
                          <a:rPr lang="en-US" altLang="zh-TW" i="1">
                            <a:latin typeface="Cambria Math" panose="02040503050406030204" pitchFamily="18" charset="0"/>
                          </a:rPr>
                          <m:t>×</m:t>
                        </m:r>
                      </m:sub>
                    </m:sSub>
                  </m:oMath>
                </a14:m>
                <a:r>
                  <a:rPr lang="en-US" dirty="0"/>
                  <a:t> is the matrix form of </a:t>
                </a:r>
                <a:br>
                  <a:rPr lang="en-US" dirty="0"/>
                </a:br>
                <a:r>
                  <a:rPr lang="en-US" dirty="0"/>
                  <a:t>the cross product operator with the vector </a:t>
                </a:r>
                <a14:m>
                  <m:oMath xmlns:m="http://schemas.openxmlformats.org/officeDocument/2006/math">
                    <m:acc>
                      <m:accPr>
                        <m:chr m:val="̂"/>
                        <m:ctrlPr>
                          <a:rPr lang="en-US" altLang="zh-TW" i="1">
                            <a:latin typeface="Cambria Math" panose="02040503050406030204" pitchFamily="18" charset="0"/>
                          </a:rPr>
                        </m:ctrlPr>
                      </m:accPr>
                      <m:e>
                        <m:r>
                          <a:rPr lang="en-US" altLang="zh-TW" b="1" i="1">
                            <a:latin typeface="Cambria Math" panose="02040503050406030204" pitchFamily="18" charset="0"/>
                          </a:rPr>
                          <m:t>𝒏</m:t>
                        </m:r>
                      </m:e>
                    </m:acc>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𝑛</m:t>
                            </m:r>
                          </m:e>
                        </m:acc>
                      </m:e>
                      <m:sub>
                        <m:r>
                          <a:rPr lang="en-US" altLang="zh-TW" i="1">
                            <a:latin typeface="Cambria Math" panose="02040503050406030204" pitchFamily="18" charset="0"/>
                          </a:rPr>
                          <m:t>𝑥</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𝑛</m:t>
                            </m:r>
                          </m:e>
                        </m:acc>
                      </m:e>
                      <m:sub>
                        <m:r>
                          <a:rPr lang="en-US" altLang="zh-TW" i="1">
                            <a:latin typeface="Cambria Math" panose="02040503050406030204" pitchFamily="18" charset="0"/>
                          </a:rPr>
                          <m:t>𝑦</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acc>
                          <m:accPr>
                            <m:chr m:val="̂"/>
                            <m:ctrlPr>
                              <a:rPr lang="en-US" altLang="zh-TW" i="1">
                                <a:latin typeface="Cambria Math" panose="02040503050406030204" pitchFamily="18" charset="0"/>
                              </a:rPr>
                            </m:ctrlPr>
                          </m:accPr>
                          <m:e>
                            <m:r>
                              <a:rPr lang="en-US" altLang="zh-TW" i="1">
                                <a:latin typeface="Cambria Math" panose="02040503050406030204" pitchFamily="18" charset="0"/>
                              </a:rPr>
                              <m:t>𝑛</m:t>
                            </m:r>
                          </m:e>
                        </m:acc>
                      </m:e>
                      <m:sub>
                        <m:r>
                          <a:rPr lang="en-US" altLang="zh-TW" i="1">
                            <a:latin typeface="Cambria Math" panose="02040503050406030204" pitchFamily="18" charset="0"/>
                          </a:rPr>
                          <m:t>𝑧</m:t>
                        </m:r>
                      </m:sub>
                    </m:sSub>
                    <m:r>
                      <a:rPr lang="en-US" altLang="zh-TW" b="0" i="1" smtClean="0">
                        <a:latin typeface="Cambria Math" panose="02040503050406030204" pitchFamily="18" charset="0"/>
                      </a:rPr>
                      <m:t>)</m:t>
                    </m:r>
                  </m:oMath>
                </a14:m>
                <a:r>
                  <a:rPr lang="en-US" dirty="0"/>
                  <a:t>.</a:t>
                </a:r>
                <a:endParaRPr dirty="0"/>
              </a:p>
            </p:txBody>
          </p:sp>
        </mc:Choice>
        <mc:Fallback xmlns="">
          <p:sp>
            <p:nvSpPr>
              <p:cNvPr id="302" name="Axis / Angle…"/>
              <p:cNvSpPr txBox="1">
                <a:spLocks noGrp="1" noRot="1" noChangeAspect="1" noMove="1" noResize="1" noEditPoints="1" noAdjustHandles="1" noChangeArrowheads="1" noChangeShapeType="1" noTextEdit="1"/>
              </p:cNvSpPr>
              <p:nvPr>
                <p:ph type="body" idx="1"/>
              </p:nvPr>
            </p:nvSpPr>
            <p:spPr>
              <a:xfrm>
                <a:off x="526719" y="1792758"/>
                <a:ext cx="11951362" cy="7610231"/>
              </a:xfrm>
              <a:prstGeom prst="rect">
                <a:avLst/>
              </a:prstGeom>
              <a:blipFill>
                <a:blip r:embed="rId4"/>
                <a:stretch>
                  <a:fillRect l="-918"/>
                </a:stretch>
              </a:blipFill>
            </p:spPr>
            <p:txBody>
              <a:bodyPr/>
              <a:lstStyle/>
              <a:p>
                <a:r>
                  <a:rPr lang="zh-TW" altLang="en-US">
                    <a:noFill/>
                  </a:rPr>
                  <a:t> </a:t>
                </a:r>
              </a:p>
            </p:txBody>
          </p:sp>
        </mc:Fallback>
      </mc:AlternateContent>
      <p:sp>
        <p:nvSpPr>
          <p:cNvPr id="303" name="幻燈片編號"/>
          <p:cNvSpPr txBox="1">
            <a:spLocks noGrp="1"/>
          </p:cNvSpPr>
          <p:nvPr>
            <p:ph type="sldNum" sz="quarter" idx="2"/>
          </p:nvPr>
        </p:nvSpPr>
        <p:spPr>
          <a:xfrm>
            <a:off x="12007517" y="9145624"/>
            <a:ext cx="818174" cy="324626"/>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25</a:t>
            </a:fld>
            <a:endParaRPr dirty="0"/>
          </a:p>
        </p:txBody>
      </p:sp>
      <mc:AlternateContent xmlns:mc="http://schemas.openxmlformats.org/markup-compatibility/2006" xmlns:a14="http://schemas.microsoft.com/office/drawing/2010/main">
        <mc:Choice Requires="a14">
          <p:sp>
            <p:nvSpPr>
              <p:cNvPr id="2" name="矩形 1"/>
              <p:cNvSpPr/>
              <p:nvPr/>
            </p:nvSpPr>
            <p:spPr>
              <a:xfrm>
                <a:off x="2010133" y="3371721"/>
                <a:ext cx="3931269" cy="541302"/>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sSub>
                        <m:sSubPr>
                          <m:ctrlPr>
                            <a:rPr lang="en-US" altLang="zh-TW" sz="2800" i="1" smtClean="0">
                              <a:solidFill>
                                <a:srgbClr val="000000"/>
                              </a:solidFill>
                              <a:latin typeface="Cambria Math" panose="02040503050406030204" pitchFamily="18" charset="0"/>
                            </a:rPr>
                          </m:ctrlPr>
                        </m:sSubPr>
                        <m:e>
                          <m:r>
                            <a:rPr lang="en-US" altLang="zh-TW" sz="2800" b="1" i="1">
                              <a:solidFill>
                                <a:srgbClr val="000000"/>
                              </a:solidFill>
                              <a:latin typeface="Cambria Math" panose="02040503050406030204" pitchFamily="18" charset="0"/>
                            </a:rPr>
                            <m:t>𝒗</m:t>
                          </m:r>
                        </m:e>
                        <m:sub>
                          <m:r>
                            <a:rPr lang="en-US" altLang="zh-TW" sz="2800" i="1">
                              <a:solidFill>
                                <a:srgbClr val="000000"/>
                              </a:solidFill>
                              <a:latin typeface="Cambria Math" panose="02040503050406030204" pitchFamily="18" charset="0"/>
                              <a:ea typeface="Cambria Math" panose="02040503050406030204" pitchFamily="18" charset="0"/>
                            </a:rPr>
                            <m:t>∥</m:t>
                          </m:r>
                        </m:sub>
                      </m:sSub>
                      <m:r>
                        <a:rPr lang="en-US" altLang="zh-TW" sz="2800" i="1">
                          <a:solidFill>
                            <a:srgbClr val="000000"/>
                          </a:solidFill>
                          <a:latin typeface="Cambria Math" panose="02040503050406030204" pitchFamily="18" charset="0"/>
                          <a:ea typeface="Cambria Math" panose="02040503050406030204" pitchFamily="18" charset="0"/>
                        </a:rPr>
                        <m:t>=</m:t>
                      </m:r>
                      <m:acc>
                        <m:accPr>
                          <m:chr m:val="̂"/>
                          <m:ctrlPr>
                            <a:rPr lang="en-US" altLang="zh-TW" sz="2800" i="1">
                              <a:solidFill>
                                <a:srgbClr val="000000"/>
                              </a:solidFill>
                              <a:latin typeface="Cambria Math" panose="02040503050406030204" pitchFamily="18" charset="0"/>
                            </a:rPr>
                          </m:ctrlPr>
                        </m:accPr>
                        <m:e>
                          <m:r>
                            <a:rPr lang="en-US" altLang="zh-TW" sz="2800" b="1" i="1">
                              <a:solidFill>
                                <a:srgbClr val="000000"/>
                              </a:solidFill>
                              <a:latin typeface="Cambria Math" panose="02040503050406030204" pitchFamily="18" charset="0"/>
                            </a:rPr>
                            <m:t>𝒏</m:t>
                          </m:r>
                        </m:e>
                      </m:acc>
                      <m:d>
                        <m:dPr>
                          <m:ctrlPr>
                            <a:rPr lang="en-US" altLang="zh-TW" sz="2800" i="1">
                              <a:solidFill>
                                <a:srgbClr val="000000"/>
                              </a:solidFill>
                              <a:latin typeface="Cambria Math" panose="02040503050406030204" pitchFamily="18" charset="0"/>
                            </a:rPr>
                          </m:ctrlPr>
                        </m:dPr>
                        <m:e>
                          <m:acc>
                            <m:accPr>
                              <m:chr m:val="̂"/>
                              <m:ctrlPr>
                                <a:rPr lang="en-US" altLang="zh-TW" sz="2800" i="1">
                                  <a:solidFill>
                                    <a:srgbClr val="000000"/>
                                  </a:solidFill>
                                  <a:latin typeface="Cambria Math" panose="02040503050406030204" pitchFamily="18" charset="0"/>
                                </a:rPr>
                              </m:ctrlPr>
                            </m:accPr>
                            <m:e>
                              <m:r>
                                <a:rPr lang="en-US" altLang="zh-TW" sz="2800" b="1" i="1">
                                  <a:solidFill>
                                    <a:srgbClr val="000000"/>
                                  </a:solidFill>
                                  <a:latin typeface="Cambria Math" panose="02040503050406030204" pitchFamily="18" charset="0"/>
                                </a:rPr>
                                <m:t>𝒏</m:t>
                              </m:r>
                            </m:e>
                          </m:acc>
                          <m:r>
                            <a:rPr lang="en-US" altLang="zh-TW" sz="2800" i="1">
                              <a:solidFill>
                                <a:srgbClr val="000000"/>
                              </a:solidFill>
                              <a:latin typeface="Cambria Math" panose="02040503050406030204" pitchFamily="18" charset="0"/>
                              <a:ea typeface="Cambria Math" panose="02040503050406030204" pitchFamily="18" charset="0"/>
                            </a:rPr>
                            <m:t>∙</m:t>
                          </m:r>
                          <m:r>
                            <a:rPr lang="en-US" altLang="zh-TW" sz="2800" b="1" i="1">
                              <a:solidFill>
                                <a:srgbClr val="000000"/>
                              </a:solidFill>
                              <a:latin typeface="Cambria Math" panose="02040503050406030204" pitchFamily="18" charset="0"/>
                              <a:ea typeface="Cambria Math" panose="02040503050406030204" pitchFamily="18" charset="0"/>
                            </a:rPr>
                            <m:t>𝒗</m:t>
                          </m:r>
                        </m:e>
                      </m:d>
                      <m:r>
                        <a:rPr lang="en-US" altLang="zh-TW" sz="2800" i="1">
                          <a:solidFill>
                            <a:srgbClr val="000000"/>
                          </a:solidFill>
                          <a:latin typeface="Cambria Math" panose="02040503050406030204" pitchFamily="18" charset="0"/>
                          <a:ea typeface="Cambria Math" panose="02040503050406030204" pitchFamily="18" charset="0"/>
                        </a:rPr>
                        <m:t>=</m:t>
                      </m:r>
                      <m:d>
                        <m:dPr>
                          <m:ctrlPr>
                            <a:rPr lang="en-US" altLang="zh-TW" sz="2800" i="1">
                              <a:solidFill>
                                <a:srgbClr val="000000"/>
                              </a:solidFill>
                              <a:latin typeface="Cambria Math" panose="02040503050406030204" pitchFamily="18" charset="0"/>
                              <a:ea typeface="Cambria Math" panose="02040503050406030204" pitchFamily="18" charset="0"/>
                            </a:rPr>
                          </m:ctrlPr>
                        </m:dPr>
                        <m:e>
                          <m:acc>
                            <m:accPr>
                              <m:chr m:val="̂"/>
                              <m:ctrlPr>
                                <a:rPr lang="en-US" altLang="zh-TW" sz="2800" i="1">
                                  <a:solidFill>
                                    <a:srgbClr val="000000"/>
                                  </a:solidFill>
                                  <a:latin typeface="Cambria Math" panose="02040503050406030204" pitchFamily="18" charset="0"/>
                                </a:rPr>
                              </m:ctrlPr>
                            </m:accPr>
                            <m:e>
                              <m:r>
                                <a:rPr lang="en-US" altLang="zh-TW" sz="2800" b="1" i="1">
                                  <a:solidFill>
                                    <a:srgbClr val="000000"/>
                                  </a:solidFill>
                                  <a:latin typeface="Cambria Math" panose="02040503050406030204" pitchFamily="18" charset="0"/>
                                </a:rPr>
                                <m:t>𝒏</m:t>
                              </m:r>
                            </m:e>
                          </m:acc>
                          <m:sSup>
                            <m:sSupPr>
                              <m:ctrlPr>
                                <a:rPr lang="en-US" altLang="zh-TW" sz="2800" i="1">
                                  <a:solidFill>
                                    <a:srgbClr val="000000"/>
                                  </a:solidFill>
                                  <a:latin typeface="Cambria Math" panose="02040503050406030204" pitchFamily="18" charset="0"/>
                                </a:rPr>
                              </m:ctrlPr>
                            </m:sSupPr>
                            <m:e>
                              <m:acc>
                                <m:accPr>
                                  <m:chr m:val="̂"/>
                                  <m:ctrlPr>
                                    <a:rPr lang="en-US" altLang="zh-TW" sz="2800" i="1">
                                      <a:solidFill>
                                        <a:srgbClr val="000000"/>
                                      </a:solidFill>
                                      <a:latin typeface="Cambria Math" panose="02040503050406030204" pitchFamily="18" charset="0"/>
                                    </a:rPr>
                                  </m:ctrlPr>
                                </m:accPr>
                                <m:e>
                                  <m:r>
                                    <a:rPr lang="en-US" altLang="zh-TW" sz="2800" b="1" i="1">
                                      <a:solidFill>
                                        <a:srgbClr val="000000"/>
                                      </a:solidFill>
                                      <a:latin typeface="Cambria Math" panose="02040503050406030204" pitchFamily="18" charset="0"/>
                                    </a:rPr>
                                    <m:t>𝒏</m:t>
                                  </m:r>
                                </m:e>
                              </m:acc>
                            </m:e>
                            <m:sup>
                              <m:r>
                                <a:rPr lang="en-US" altLang="zh-TW" sz="2800" i="1">
                                  <a:solidFill>
                                    <a:srgbClr val="000000"/>
                                  </a:solidFill>
                                  <a:latin typeface="Cambria Math" panose="02040503050406030204" pitchFamily="18" charset="0"/>
                                </a:rPr>
                                <m:t>𝑇</m:t>
                              </m:r>
                            </m:sup>
                          </m:sSup>
                        </m:e>
                      </m:d>
                      <m:r>
                        <a:rPr lang="en-US" altLang="zh-TW" sz="2800" b="1" i="1">
                          <a:solidFill>
                            <a:srgbClr val="000000"/>
                          </a:solidFill>
                          <a:latin typeface="Cambria Math" panose="02040503050406030204" pitchFamily="18" charset="0"/>
                        </a:rPr>
                        <m:t>𝒗</m:t>
                      </m:r>
                    </m:oMath>
                  </m:oMathPara>
                </a14:m>
                <a:endParaRPr lang="en-US" altLang="zh-TW" sz="2800" b="1" dirty="0">
                  <a:solidFill>
                    <a:srgbClr val="000000"/>
                  </a:solidFill>
                </a:endParaRPr>
              </a:p>
            </p:txBody>
          </p:sp>
        </mc:Choice>
        <mc:Fallback xmlns="">
          <p:sp>
            <p:nvSpPr>
              <p:cNvPr id="2" name="矩形 1"/>
              <p:cNvSpPr>
                <a:spLocks noRot="1" noChangeAspect="1" noMove="1" noResize="1" noEditPoints="1" noAdjustHandles="1" noChangeArrowheads="1" noChangeShapeType="1" noTextEdit="1"/>
              </p:cNvSpPr>
              <p:nvPr/>
            </p:nvSpPr>
            <p:spPr>
              <a:xfrm>
                <a:off x="2010133" y="3371721"/>
                <a:ext cx="3931269" cy="541302"/>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1999425" y="5332197"/>
                <a:ext cx="4361643" cy="541302"/>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sSub>
                        <m:sSubPr>
                          <m:ctrlPr>
                            <a:rPr lang="en-US" altLang="zh-TW" sz="2800" i="1" smtClean="0">
                              <a:solidFill>
                                <a:srgbClr val="000000"/>
                              </a:solidFill>
                              <a:latin typeface="Cambria Math" panose="02040503050406030204" pitchFamily="18" charset="0"/>
                            </a:rPr>
                          </m:ctrlPr>
                        </m:sSubPr>
                        <m:e>
                          <m:r>
                            <a:rPr lang="en-US" altLang="zh-TW" sz="2800" b="1" i="1">
                              <a:solidFill>
                                <a:srgbClr val="000000"/>
                              </a:solidFill>
                              <a:latin typeface="Cambria Math" panose="02040503050406030204" pitchFamily="18" charset="0"/>
                            </a:rPr>
                            <m:t>𝒗</m:t>
                          </m:r>
                        </m:e>
                        <m:sub>
                          <m:r>
                            <a:rPr lang="en-US" altLang="zh-TW" sz="2800" i="1">
                              <a:solidFill>
                                <a:srgbClr val="000000"/>
                              </a:solidFill>
                              <a:latin typeface="Cambria Math" panose="02040503050406030204" pitchFamily="18" charset="0"/>
                              <a:ea typeface="Cambria Math" panose="02040503050406030204" pitchFamily="18" charset="0"/>
                            </a:rPr>
                            <m:t>⊥</m:t>
                          </m:r>
                        </m:sub>
                      </m:sSub>
                      <m:r>
                        <a:rPr lang="en-US" altLang="zh-TW" sz="2800" i="1">
                          <a:solidFill>
                            <a:srgbClr val="000000"/>
                          </a:solidFill>
                          <a:latin typeface="Cambria Math" panose="02040503050406030204" pitchFamily="18" charset="0"/>
                          <a:ea typeface="Cambria Math" panose="02040503050406030204" pitchFamily="18" charset="0"/>
                        </a:rPr>
                        <m:t>=</m:t>
                      </m:r>
                      <m:r>
                        <a:rPr lang="en-US" altLang="zh-TW" sz="2800" b="1" i="1">
                          <a:solidFill>
                            <a:srgbClr val="000000"/>
                          </a:solidFill>
                          <a:latin typeface="Cambria Math" panose="02040503050406030204" pitchFamily="18" charset="0"/>
                          <a:ea typeface="Cambria Math" panose="02040503050406030204" pitchFamily="18" charset="0"/>
                        </a:rPr>
                        <m:t>𝒗</m:t>
                      </m:r>
                      <m:r>
                        <a:rPr lang="en-US" altLang="zh-TW" sz="2800" i="1">
                          <a:solidFill>
                            <a:srgbClr val="000000"/>
                          </a:solidFill>
                          <a:latin typeface="Cambria Math" panose="02040503050406030204" pitchFamily="18" charset="0"/>
                          <a:ea typeface="Cambria Math" panose="02040503050406030204" pitchFamily="18" charset="0"/>
                        </a:rPr>
                        <m:t>−</m:t>
                      </m:r>
                      <m:sSub>
                        <m:sSubPr>
                          <m:ctrlPr>
                            <a:rPr lang="en-US" altLang="zh-TW" sz="2800" i="1">
                              <a:solidFill>
                                <a:srgbClr val="000000"/>
                              </a:solidFill>
                              <a:latin typeface="Cambria Math" panose="02040503050406030204" pitchFamily="18" charset="0"/>
                              <a:ea typeface="Cambria Math" panose="02040503050406030204" pitchFamily="18" charset="0"/>
                            </a:rPr>
                          </m:ctrlPr>
                        </m:sSubPr>
                        <m:e>
                          <m:r>
                            <a:rPr lang="en-US" altLang="zh-TW" sz="2800" b="1" i="1">
                              <a:solidFill>
                                <a:srgbClr val="000000"/>
                              </a:solidFill>
                              <a:latin typeface="Cambria Math" panose="02040503050406030204" pitchFamily="18" charset="0"/>
                              <a:ea typeface="Cambria Math" panose="02040503050406030204" pitchFamily="18" charset="0"/>
                            </a:rPr>
                            <m:t>𝒗</m:t>
                          </m:r>
                        </m:e>
                        <m:sub>
                          <m:r>
                            <a:rPr lang="en-US" altLang="zh-TW" sz="2800" i="1">
                              <a:solidFill>
                                <a:srgbClr val="000000"/>
                              </a:solidFill>
                              <a:latin typeface="Cambria Math" panose="02040503050406030204" pitchFamily="18" charset="0"/>
                              <a:ea typeface="Cambria Math" panose="02040503050406030204" pitchFamily="18" charset="0"/>
                            </a:rPr>
                            <m:t>∥</m:t>
                          </m:r>
                        </m:sub>
                      </m:sSub>
                      <m:r>
                        <a:rPr lang="en-US" altLang="zh-TW" sz="2800" i="1">
                          <a:solidFill>
                            <a:srgbClr val="000000"/>
                          </a:solidFill>
                          <a:latin typeface="Cambria Math" panose="02040503050406030204" pitchFamily="18" charset="0"/>
                          <a:ea typeface="Cambria Math" panose="02040503050406030204" pitchFamily="18" charset="0"/>
                        </a:rPr>
                        <m:t>=</m:t>
                      </m:r>
                      <m:d>
                        <m:dPr>
                          <m:ctrlPr>
                            <a:rPr lang="en-US" altLang="zh-TW" sz="2800" i="1">
                              <a:solidFill>
                                <a:srgbClr val="000000"/>
                              </a:solidFill>
                              <a:latin typeface="Cambria Math" panose="02040503050406030204" pitchFamily="18" charset="0"/>
                              <a:ea typeface="Cambria Math" panose="02040503050406030204" pitchFamily="18" charset="0"/>
                            </a:rPr>
                          </m:ctrlPr>
                        </m:dPr>
                        <m:e>
                          <m:r>
                            <a:rPr lang="en-US" altLang="zh-TW" sz="2800" b="1" i="1">
                              <a:solidFill>
                                <a:srgbClr val="000000"/>
                              </a:solidFill>
                              <a:latin typeface="Cambria Math" panose="02040503050406030204" pitchFamily="18" charset="0"/>
                              <a:ea typeface="Cambria Math" panose="02040503050406030204" pitchFamily="18" charset="0"/>
                            </a:rPr>
                            <m:t>𝑰</m:t>
                          </m:r>
                          <m:r>
                            <a:rPr lang="en-US" altLang="zh-TW" sz="2800" i="1">
                              <a:solidFill>
                                <a:srgbClr val="000000"/>
                              </a:solidFill>
                              <a:latin typeface="Cambria Math" panose="02040503050406030204" pitchFamily="18" charset="0"/>
                              <a:ea typeface="Cambria Math" panose="02040503050406030204" pitchFamily="18" charset="0"/>
                            </a:rPr>
                            <m:t>−</m:t>
                          </m:r>
                          <m:acc>
                            <m:accPr>
                              <m:chr m:val="̂"/>
                              <m:ctrlPr>
                                <a:rPr lang="en-US" altLang="zh-TW" sz="2800" i="1">
                                  <a:solidFill>
                                    <a:srgbClr val="000000"/>
                                  </a:solidFill>
                                  <a:latin typeface="Cambria Math" panose="02040503050406030204" pitchFamily="18" charset="0"/>
                                </a:rPr>
                              </m:ctrlPr>
                            </m:accPr>
                            <m:e>
                              <m:r>
                                <a:rPr lang="en-US" altLang="zh-TW" sz="2800" b="1" i="1" smtClean="0">
                                  <a:solidFill>
                                    <a:srgbClr val="000000"/>
                                  </a:solidFill>
                                  <a:latin typeface="Cambria Math" panose="02040503050406030204" pitchFamily="18" charset="0"/>
                                </a:rPr>
                                <m:t>𝒏</m:t>
                              </m:r>
                            </m:e>
                          </m:acc>
                          <m:sSup>
                            <m:sSupPr>
                              <m:ctrlPr>
                                <a:rPr lang="en-US" altLang="zh-TW" sz="2800" i="1">
                                  <a:solidFill>
                                    <a:srgbClr val="000000"/>
                                  </a:solidFill>
                                  <a:latin typeface="Cambria Math" panose="02040503050406030204" pitchFamily="18" charset="0"/>
                                </a:rPr>
                              </m:ctrlPr>
                            </m:sSupPr>
                            <m:e>
                              <m:acc>
                                <m:accPr>
                                  <m:chr m:val="̂"/>
                                  <m:ctrlPr>
                                    <a:rPr lang="en-US" altLang="zh-TW" sz="2800" i="1">
                                      <a:solidFill>
                                        <a:srgbClr val="000000"/>
                                      </a:solidFill>
                                      <a:latin typeface="Cambria Math" panose="02040503050406030204" pitchFamily="18" charset="0"/>
                                    </a:rPr>
                                  </m:ctrlPr>
                                </m:accPr>
                                <m:e>
                                  <m:r>
                                    <a:rPr lang="en-US" altLang="zh-TW" sz="2800" b="1" i="1">
                                      <a:solidFill>
                                        <a:srgbClr val="000000"/>
                                      </a:solidFill>
                                      <a:latin typeface="Cambria Math" panose="02040503050406030204" pitchFamily="18" charset="0"/>
                                    </a:rPr>
                                    <m:t>𝒏</m:t>
                                  </m:r>
                                </m:e>
                              </m:acc>
                            </m:e>
                            <m:sup>
                              <m:r>
                                <a:rPr lang="en-US" altLang="zh-TW" sz="2800" i="1">
                                  <a:solidFill>
                                    <a:srgbClr val="000000"/>
                                  </a:solidFill>
                                  <a:latin typeface="Cambria Math" panose="02040503050406030204" pitchFamily="18" charset="0"/>
                                </a:rPr>
                                <m:t>𝑇</m:t>
                              </m:r>
                            </m:sup>
                          </m:sSup>
                        </m:e>
                      </m:d>
                      <m:r>
                        <a:rPr lang="en-US" altLang="zh-TW" sz="2800" b="1" i="1">
                          <a:solidFill>
                            <a:srgbClr val="000000"/>
                          </a:solidFill>
                          <a:latin typeface="Cambria Math" panose="02040503050406030204" pitchFamily="18" charset="0"/>
                        </a:rPr>
                        <m:t>𝒗</m:t>
                      </m:r>
                    </m:oMath>
                  </m:oMathPara>
                </a14:m>
                <a:endParaRPr lang="en-US" altLang="zh-TW" sz="2800" b="1" dirty="0">
                  <a:solidFill>
                    <a:srgbClr val="000000"/>
                  </a:solidFill>
                </a:endParaRPr>
              </a:p>
            </p:txBody>
          </p:sp>
        </mc:Choice>
        <mc:Fallback xmlns="">
          <p:sp>
            <p:nvSpPr>
              <p:cNvPr id="3" name="矩形 2"/>
              <p:cNvSpPr>
                <a:spLocks noRot="1" noChangeAspect="1" noMove="1" noResize="1" noEditPoints="1" noAdjustHandles="1" noChangeArrowheads="1" noChangeShapeType="1" noTextEdit="1"/>
              </p:cNvSpPr>
              <p:nvPr/>
            </p:nvSpPr>
            <p:spPr>
              <a:xfrm>
                <a:off x="1999425" y="5332197"/>
                <a:ext cx="4361643" cy="541302"/>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2010133" y="6949670"/>
                <a:ext cx="3390544" cy="52322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sSub>
                        <m:sSubPr>
                          <m:ctrlPr>
                            <a:rPr lang="en-US" altLang="zh-TW" sz="2800" i="1" smtClean="0">
                              <a:solidFill>
                                <a:srgbClr val="000000"/>
                              </a:solidFill>
                              <a:latin typeface="Cambria Math" panose="02040503050406030204" pitchFamily="18" charset="0"/>
                            </a:rPr>
                          </m:ctrlPr>
                        </m:sSubPr>
                        <m:e>
                          <m:r>
                            <a:rPr lang="en-US" altLang="zh-TW" sz="2800" b="1" i="1">
                              <a:solidFill>
                                <a:srgbClr val="000000"/>
                              </a:solidFill>
                              <a:latin typeface="Cambria Math" panose="02040503050406030204" pitchFamily="18" charset="0"/>
                            </a:rPr>
                            <m:t>𝒗</m:t>
                          </m:r>
                        </m:e>
                        <m:sub>
                          <m:r>
                            <a:rPr lang="en-US" altLang="zh-TW" sz="2800" i="1">
                              <a:solidFill>
                                <a:srgbClr val="000000"/>
                              </a:solidFill>
                              <a:latin typeface="Cambria Math" panose="02040503050406030204" pitchFamily="18" charset="0"/>
                            </a:rPr>
                            <m:t>×</m:t>
                          </m:r>
                        </m:sub>
                      </m:sSub>
                      <m:r>
                        <a:rPr lang="en-US" altLang="zh-TW" sz="2800" i="1">
                          <a:solidFill>
                            <a:srgbClr val="000000"/>
                          </a:solidFill>
                          <a:latin typeface="Cambria Math" panose="02040503050406030204" pitchFamily="18" charset="0"/>
                        </a:rPr>
                        <m:t>=</m:t>
                      </m:r>
                      <m:acc>
                        <m:accPr>
                          <m:chr m:val="̂"/>
                          <m:ctrlPr>
                            <a:rPr lang="en-US" altLang="zh-TW" sz="2800" i="1">
                              <a:solidFill>
                                <a:srgbClr val="000000"/>
                              </a:solidFill>
                              <a:latin typeface="Cambria Math" panose="02040503050406030204" pitchFamily="18" charset="0"/>
                            </a:rPr>
                          </m:ctrlPr>
                        </m:accPr>
                        <m:e>
                          <m:r>
                            <a:rPr lang="en-US" altLang="zh-TW" sz="2800" b="1" i="1">
                              <a:solidFill>
                                <a:srgbClr val="000000"/>
                              </a:solidFill>
                              <a:latin typeface="Cambria Math" panose="02040503050406030204" pitchFamily="18" charset="0"/>
                            </a:rPr>
                            <m:t>𝒏</m:t>
                          </m:r>
                        </m:e>
                      </m:acc>
                      <m:r>
                        <a:rPr lang="en-US" altLang="zh-TW" sz="2800" i="1">
                          <a:solidFill>
                            <a:srgbClr val="000000"/>
                          </a:solidFill>
                          <a:latin typeface="Cambria Math" panose="02040503050406030204" pitchFamily="18" charset="0"/>
                        </a:rPr>
                        <m:t>×</m:t>
                      </m:r>
                      <m:r>
                        <a:rPr lang="en-US" altLang="zh-TW" sz="2800" b="1" i="1">
                          <a:solidFill>
                            <a:srgbClr val="000000"/>
                          </a:solidFill>
                          <a:latin typeface="Cambria Math" panose="02040503050406030204" pitchFamily="18" charset="0"/>
                        </a:rPr>
                        <m:t>𝒗</m:t>
                      </m:r>
                      <m:r>
                        <a:rPr lang="en-US" altLang="zh-TW" sz="2800" i="1">
                          <a:solidFill>
                            <a:srgbClr val="000000"/>
                          </a:solidFill>
                          <a:latin typeface="Cambria Math" panose="02040503050406030204" pitchFamily="18" charset="0"/>
                        </a:rPr>
                        <m:t>=</m:t>
                      </m:r>
                      <m:sSub>
                        <m:sSubPr>
                          <m:ctrlPr>
                            <a:rPr lang="en-US" altLang="zh-TW" sz="2800" i="1">
                              <a:solidFill>
                                <a:srgbClr val="000000"/>
                              </a:solidFill>
                              <a:latin typeface="Cambria Math" panose="02040503050406030204" pitchFamily="18" charset="0"/>
                            </a:rPr>
                          </m:ctrlPr>
                        </m:sSubPr>
                        <m:e>
                          <m:d>
                            <m:dPr>
                              <m:begChr m:val="["/>
                              <m:endChr m:val="]"/>
                              <m:ctrlPr>
                                <a:rPr lang="en-US" altLang="zh-TW" sz="2800" i="1">
                                  <a:solidFill>
                                    <a:srgbClr val="000000"/>
                                  </a:solidFill>
                                  <a:latin typeface="Cambria Math" panose="02040503050406030204" pitchFamily="18" charset="0"/>
                                </a:rPr>
                              </m:ctrlPr>
                            </m:dPr>
                            <m:e>
                              <m:acc>
                                <m:accPr>
                                  <m:chr m:val="̂"/>
                                  <m:ctrlPr>
                                    <a:rPr lang="en-US" altLang="zh-TW" sz="2800" i="1">
                                      <a:solidFill>
                                        <a:srgbClr val="000000"/>
                                      </a:solidFill>
                                      <a:latin typeface="Cambria Math" panose="02040503050406030204" pitchFamily="18" charset="0"/>
                                    </a:rPr>
                                  </m:ctrlPr>
                                </m:accPr>
                                <m:e>
                                  <m:r>
                                    <a:rPr lang="en-US" altLang="zh-TW" sz="2800" b="1" i="1">
                                      <a:solidFill>
                                        <a:srgbClr val="000000"/>
                                      </a:solidFill>
                                      <a:latin typeface="Cambria Math" panose="02040503050406030204" pitchFamily="18" charset="0"/>
                                    </a:rPr>
                                    <m:t>𝒏</m:t>
                                  </m:r>
                                </m:e>
                              </m:acc>
                            </m:e>
                          </m:d>
                        </m:e>
                        <m:sub>
                          <m:r>
                            <a:rPr lang="en-US" altLang="zh-TW" sz="2800" i="1">
                              <a:solidFill>
                                <a:srgbClr val="000000"/>
                              </a:solidFill>
                              <a:latin typeface="Cambria Math" panose="02040503050406030204" pitchFamily="18" charset="0"/>
                            </a:rPr>
                            <m:t>×</m:t>
                          </m:r>
                        </m:sub>
                      </m:sSub>
                      <m:r>
                        <a:rPr lang="en-US" altLang="zh-TW" sz="2800" b="1" i="1">
                          <a:solidFill>
                            <a:srgbClr val="000000"/>
                          </a:solidFill>
                          <a:latin typeface="Cambria Math" panose="02040503050406030204" pitchFamily="18" charset="0"/>
                        </a:rPr>
                        <m:t>𝒗</m:t>
                      </m:r>
                    </m:oMath>
                  </m:oMathPara>
                </a14:m>
                <a:endParaRPr lang="en-US" altLang="zh-TW" sz="2800" b="1" dirty="0">
                  <a:solidFill>
                    <a:srgbClr val="000000"/>
                  </a:solidFill>
                </a:endParaRPr>
              </a:p>
            </p:txBody>
          </p:sp>
        </mc:Choice>
        <mc:Fallback xmlns="">
          <p:sp>
            <p:nvSpPr>
              <p:cNvPr id="4" name="矩形 3"/>
              <p:cNvSpPr>
                <a:spLocks noRot="1" noChangeAspect="1" noMove="1" noResize="1" noEditPoints="1" noAdjustHandles="1" noChangeArrowheads="1" noChangeShapeType="1" noTextEdit="1"/>
              </p:cNvSpPr>
              <p:nvPr/>
            </p:nvSpPr>
            <p:spPr>
              <a:xfrm>
                <a:off x="2010133" y="6949670"/>
                <a:ext cx="3390544" cy="523220"/>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8304521" y="6480375"/>
                <a:ext cx="4368825" cy="14618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solidFill>
                                <a:srgbClr val="000000"/>
                              </a:solidFill>
                              <a:latin typeface="Cambria Math" panose="02040503050406030204" pitchFamily="18" charset="0"/>
                            </a:rPr>
                          </m:ctrlPr>
                        </m:sSubPr>
                        <m:e>
                          <m:d>
                            <m:dPr>
                              <m:begChr m:val="["/>
                              <m:endChr m:val="]"/>
                              <m:ctrlPr>
                                <a:rPr lang="en-US" altLang="zh-TW" sz="2800" i="1">
                                  <a:solidFill>
                                    <a:srgbClr val="000000"/>
                                  </a:solidFill>
                                  <a:latin typeface="Cambria Math" panose="02040503050406030204" pitchFamily="18" charset="0"/>
                                </a:rPr>
                              </m:ctrlPr>
                            </m:dPr>
                            <m:e>
                              <m:acc>
                                <m:accPr>
                                  <m:chr m:val="̂"/>
                                  <m:ctrlPr>
                                    <a:rPr lang="en-US" altLang="zh-TW" sz="2800" i="1">
                                      <a:solidFill>
                                        <a:srgbClr val="000000"/>
                                      </a:solidFill>
                                      <a:latin typeface="Cambria Math" panose="02040503050406030204" pitchFamily="18" charset="0"/>
                                    </a:rPr>
                                  </m:ctrlPr>
                                </m:accPr>
                                <m:e>
                                  <m:r>
                                    <a:rPr lang="en-US" altLang="zh-TW" sz="2800" b="1" i="1">
                                      <a:solidFill>
                                        <a:srgbClr val="000000"/>
                                      </a:solidFill>
                                      <a:latin typeface="Cambria Math" panose="02040503050406030204" pitchFamily="18" charset="0"/>
                                    </a:rPr>
                                    <m:t>𝒏</m:t>
                                  </m:r>
                                </m:e>
                              </m:acc>
                            </m:e>
                          </m:d>
                        </m:e>
                        <m:sub>
                          <m:r>
                            <a:rPr lang="en-US" altLang="zh-TW" sz="2800" i="1">
                              <a:solidFill>
                                <a:srgbClr val="000000"/>
                              </a:solidFill>
                              <a:latin typeface="Cambria Math" panose="02040503050406030204" pitchFamily="18" charset="0"/>
                            </a:rPr>
                            <m:t>×</m:t>
                          </m:r>
                        </m:sub>
                      </m:sSub>
                      <m:r>
                        <a:rPr lang="en-US" altLang="zh-TW" sz="2800" i="1">
                          <a:solidFill>
                            <a:srgbClr val="000000"/>
                          </a:solidFill>
                          <a:latin typeface="Cambria Math" panose="02040503050406030204" pitchFamily="18" charset="0"/>
                        </a:rPr>
                        <m:t>=</m:t>
                      </m:r>
                      <m:d>
                        <m:dPr>
                          <m:begChr m:val="["/>
                          <m:endChr m:val="]"/>
                          <m:ctrlPr>
                            <a:rPr lang="en-US" altLang="zh-TW" sz="2800" i="1">
                              <a:solidFill>
                                <a:srgbClr val="000000"/>
                              </a:solidFill>
                              <a:latin typeface="Cambria Math" panose="02040503050406030204" pitchFamily="18" charset="0"/>
                            </a:rPr>
                          </m:ctrlPr>
                        </m:dPr>
                        <m:e>
                          <m:m>
                            <m:mPr>
                              <m:mcs>
                                <m:mc>
                                  <m:mcPr>
                                    <m:count m:val="3"/>
                                    <m:mcJc m:val="center"/>
                                  </m:mcPr>
                                </m:mc>
                              </m:mcs>
                              <m:ctrlPr>
                                <a:rPr lang="en-US" altLang="zh-TW" sz="2800" i="1">
                                  <a:solidFill>
                                    <a:srgbClr val="000000"/>
                                  </a:solidFill>
                                  <a:latin typeface="Cambria Math" panose="02040503050406030204" pitchFamily="18" charset="0"/>
                                </a:rPr>
                              </m:ctrlPr>
                            </m:mPr>
                            <m:mr>
                              <m:e>
                                <m:r>
                                  <m:rPr>
                                    <m:brk m:alnAt="7"/>
                                  </m:rPr>
                                  <a:rPr lang="en-US" altLang="zh-TW" sz="2800" i="1">
                                    <a:solidFill>
                                      <a:srgbClr val="000000"/>
                                    </a:solidFill>
                                    <a:latin typeface="Cambria Math" panose="02040503050406030204" pitchFamily="18" charset="0"/>
                                  </a:rPr>
                                  <m:t>0</m:t>
                                </m:r>
                              </m:e>
                              <m:e>
                                <m:r>
                                  <a:rPr lang="en-US" altLang="zh-TW" sz="2800" i="1">
                                    <a:solidFill>
                                      <a:srgbClr val="000000"/>
                                    </a:solidFill>
                                    <a:latin typeface="Cambria Math" panose="02040503050406030204" pitchFamily="18" charset="0"/>
                                  </a:rPr>
                                  <m:t>−</m:t>
                                </m:r>
                                <m:sSub>
                                  <m:sSubPr>
                                    <m:ctrlPr>
                                      <a:rPr lang="en-US" altLang="zh-TW" sz="2800" i="1">
                                        <a:solidFill>
                                          <a:srgbClr val="000000"/>
                                        </a:solidFill>
                                        <a:latin typeface="Cambria Math" panose="02040503050406030204" pitchFamily="18" charset="0"/>
                                      </a:rPr>
                                    </m:ctrlPr>
                                  </m:sSubPr>
                                  <m:e>
                                    <m:acc>
                                      <m:accPr>
                                        <m:chr m:val="̂"/>
                                        <m:ctrlPr>
                                          <a:rPr lang="en-US" altLang="zh-TW" sz="2800" i="1">
                                            <a:solidFill>
                                              <a:srgbClr val="000000"/>
                                            </a:solidFill>
                                            <a:latin typeface="Cambria Math" panose="02040503050406030204" pitchFamily="18" charset="0"/>
                                          </a:rPr>
                                        </m:ctrlPr>
                                      </m:accPr>
                                      <m:e>
                                        <m:r>
                                          <a:rPr lang="en-US" altLang="zh-TW" sz="2800" i="1">
                                            <a:solidFill>
                                              <a:srgbClr val="000000"/>
                                            </a:solidFill>
                                            <a:latin typeface="Cambria Math" panose="02040503050406030204" pitchFamily="18" charset="0"/>
                                          </a:rPr>
                                          <m:t>𝑛</m:t>
                                        </m:r>
                                      </m:e>
                                    </m:acc>
                                  </m:e>
                                  <m:sub>
                                    <m:r>
                                      <a:rPr lang="en-US" altLang="zh-TW" sz="2800" i="1">
                                        <a:solidFill>
                                          <a:srgbClr val="000000"/>
                                        </a:solidFill>
                                        <a:latin typeface="Cambria Math" panose="02040503050406030204" pitchFamily="18" charset="0"/>
                                      </a:rPr>
                                      <m:t>𝑧</m:t>
                                    </m:r>
                                  </m:sub>
                                </m:sSub>
                              </m:e>
                              <m:e>
                                <m:sSub>
                                  <m:sSubPr>
                                    <m:ctrlPr>
                                      <a:rPr lang="en-US" altLang="zh-TW" sz="2800" i="1">
                                        <a:solidFill>
                                          <a:srgbClr val="000000"/>
                                        </a:solidFill>
                                        <a:latin typeface="Cambria Math" panose="02040503050406030204" pitchFamily="18" charset="0"/>
                                      </a:rPr>
                                    </m:ctrlPr>
                                  </m:sSubPr>
                                  <m:e>
                                    <m:acc>
                                      <m:accPr>
                                        <m:chr m:val="̂"/>
                                        <m:ctrlPr>
                                          <a:rPr lang="en-US" altLang="zh-TW" sz="2800" i="1">
                                            <a:solidFill>
                                              <a:srgbClr val="000000"/>
                                            </a:solidFill>
                                            <a:latin typeface="Cambria Math" panose="02040503050406030204" pitchFamily="18" charset="0"/>
                                          </a:rPr>
                                        </m:ctrlPr>
                                      </m:accPr>
                                      <m:e>
                                        <m:r>
                                          <a:rPr lang="en-US" altLang="zh-TW" sz="2800" i="1">
                                            <a:solidFill>
                                              <a:srgbClr val="000000"/>
                                            </a:solidFill>
                                            <a:latin typeface="Cambria Math" panose="02040503050406030204" pitchFamily="18" charset="0"/>
                                          </a:rPr>
                                          <m:t>𝑛</m:t>
                                        </m:r>
                                      </m:e>
                                    </m:acc>
                                  </m:e>
                                  <m:sub>
                                    <m:r>
                                      <a:rPr lang="en-US" altLang="zh-TW" sz="2800" i="1">
                                        <a:solidFill>
                                          <a:srgbClr val="000000"/>
                                        </a:solidFill>
                                        <a:latin typeface="Cambria Math" panose="02040503050406030204" pitchFamily="18" charset="0"/>
                                      </a:rPr>
                                      <m:t>𝑦</m:t>
                                    </m:r>
                                  </m:sub>
                                </m:sSub>
                              </m:e>
                            </m:mr>
                            <m:mr>
                              <m:e>
                                <m:sSub>
                                  <m:sSubPr>
                                    <m:ctrlPr>
                                      <a:rPr lang="en-US" altLang="zh-TW" sz="2800" i="1">
                                        <a:solidFill>
                                          <a:srgbClr val="000000"/>
                                        </a:solidFill>
                                        <a:latin typeface="Cambria Math" panose="02040503050406030204" pitchFamily="18" charset="0"/>
                                      </a:rPr>
                                    </m:ctrlPr>
                                  </m:sSubPr>
                                  <m:e>
                                    <m:acc>
                                      <m:accPr>
                                        <m:chr m:val="̂"/>
                                        <m:ctrlPr>
                                          <a:rPr lang="en-US" altLang="zh-TW" sz="2800" i="1">
                                            <a:solidFill>
                                              <a:srgbClr val="000000"/>
                                            </a:solidFill>
                                            <a:latin typeface="Cambria Math" panose="02040503050406030204" pitchFamily="18" charset="0"/>
                                          </a:rPr>
                                        </m:ctrlPr>
                                      </m:accPr>
                                      <m:e>
                                        <m:r>
                                          <a:rPr lang="en-US" altLang="zh-TW" sz="2800" i="1">
                                            <a:solidFill>
                                              <a:srgbClr val="000000"/>
                                            </a:solidFill>
                                            <a:latin typeface="Cambria Math" panose="02040503050406030204" pitchFamily="18" charset="0"/>
                                          </a:rPr>
                                          <m:t>𝑛</m:t>
                                        </m:r>
                                      </m:e>
                                    </m:acc>
                                  </m:e>
                                  <m:sub>
                                    <m:r>
                                      <a:rPr lang="en-US" altLang="zh-TW" sz="2800" i="1">
                                        <a:solidFill>
                                          <a:srgbClr val="000000"/>
                                        </a:solidFill>
                                        <a:latin typeface="Cambria Math" panose="02040503050406030204" pitchFamily="18" charset="0"/>
                                      </a:rPr>
                                      <m:t>𝑧</m:t>
                                    </m:r>
                                  </m:sub>
                                </m:sSub>
                              </m:e>
                              <m:e>
                                <m:r>
                                  <a:rPr lang="en-US" altLang="zh-TW" sz="2800" i="1">
                                    <a:solidFill>
                                      <a:srgbClr val="000000"/>
                                    </a:solidFill>
                                    <a:latin typeface="Cambria Math" panose="02040503050406030204" pitchFamily="18" charset="0"/>
                                  </a:rPr>
                                  <m:t>0</m:t>
                                </m:r>
                              </m:e>
                              <m:e>
                                <m:r>
                                  <a:rPr lang="en-US" altLang="zh-TW" sz="2800" i="1">
                                    <a:solidFill>
                                      <a:srgbClr val="000000"/>
                                    </a:solidFill>
                                    <a:latin typeface="Cambria Math" panose="02040503050406030204" pitchFamily="18" charset="0"/>
                                  </a:rPr>
                                  <m:t>−</m:t>
                                </m:r>
                                <m:sSub>
                                  <m:sSubPr>
                                    <m:ctrlPr>
                                      <a:rPr lang="en-US" altLang="zh-TW" sz="2800" i="1">
                                        <a:solidFill>
                                          <a:srgbClr val="000000"/>
                                        </a:solidFill>
                                        <a:latin typeface="Cambria Math" panose="02040503050406030204" pitchFamily="18" charset="0"/>
                                      </a:rPr>
                                    </m:ctrlPr>
                                  </m:sSubPr>
                                  <m:e>
                                    <m:acc>
                                      <m:accPr>
                                        <m:chr m:val="̂"/>
                                        <m:ctrlPr>
                                          <a:rPr lang="en-US" altLang="zh-TW" sz="2800" i="1">
                                            <a:solidFill>
                                              <a:srgbClr val="000000"/>
                                            </a:solidFill>
                                            <a:latin typeface="Cambria Math" panose="02040503050406030204" pitchFamily="18" charset="0"/>
                                          </a:rPr>
                                        </m:ctrlPr>
                                      </m:accPr>
                                      <m:e>
                                        <m:r>
                                          <a:rPr lang="en-US" altLang="zh-TW" sz="2800" i="1">
                                            <a:solidFill>
                                              <a:srgbClr val="000000"/>
                                            </a:solidFill>
                                            <a:latin typeface="Cambria Math" panose="02040503050406030204" pitchFamily="18" charset="0"/>
                                          </a:rPr>
                                          <m:t>𝑛</m:t>
                                        </m:r>
                                      </m:e>
                                    </m:acc>
                                  </m:e>
                                  <m:sub>
                                    <m:r>
                                      <a:rPr lang="en-US" altLang="zh-TW" sz="2800" i="1">
                                        <a:solidFill>
                                          <a:srgbClr val="000000"/>
                                        </a:solidFill>
                                        <a:latin typeface="Cambria Math" panose="02040503050406030204" pitchFamily="18" charset="0"/>
                                      </a:rPr>
                                      <m:t>𝑥</m:t>
                                    </m:r>
                                  </m:sub>
                                </m:sSub>
                              </m:e>
                            </m:mr>
                            <m:mr>
                              <m:e>
                                <m:r>
                                  <a:rPr lang="en-US" altLang="zh-TW" sz="2800" i="1">
                                    <a:solidFill>
                                      <a:srgbClr val="000000"/>
                                    </a:solidFill>
                                    <a:latin typeface="Cambria Math" panose="02040503050406030204" pitchFamily="18" charset="0"/>
                                  </a:rPr>
                                  <m:t>−</m:t>
                                </m:r>
                                <m:sSub>
                                  <m:sSubPr>
                                    <m:ctrlPr>
                                      <a:rPr lang="en-US" altLang="zh-TW" sz="2800" i="1">
                                        <a:solidFill>
                                          <a:srgbClr val="000000"/>
                                        </a:solidFill>
                                        <a:latin typeface="Cambria Math" panose="02040503050406030204" pitchFamily="18" charset="0"/>
                                      </a:rPr>
                                    </m:ctrlPr>
                                  </m:sSubPr>
                                  <m:e>
                                    <m:acc>
                                      <m:accPr>
                                        <m:chr m:val="̂"/>
                                        <m:ctrlPr>
                                          <a:rPr lang="en-US" altLang="zh-TW" sz="2800" i="1">
                                            <a:solidFill>
                                              <a:srgbClr val="000000"/>
                                            </a:solidFill>
                                            <a:latin typeface="Cambria Math" panose="02040503050406030204" pitchFamily="18" charset="0"/>
                                          </a:rPr>
                                        </m:ctrlPr>
                                      </m:accPr>
                                      <m:e>
                                        <m:r>
                                          <a:rPr lang="en-US" altLang="zh-TW" sz="2800" i="1">
                                            <a:solidFill>
                                              <a:srgbClr val="000000"/>
                                            </a:solidFill>
                                            <a:latin typeface="Cambria Math" panose="02040503050406030204" pitchFamily="18" charset="0"/>
                                          </a:rPr>
                                          <m:t>𝑛</m:t>
                                        </m:r>
                                      </m:e>
                                    </m:acc>
                                  </m:e>
                                  <m:sub>
                                    <m:r>
                                      <a:rPr lang="en-US" altLang="zh-TW" sz="2800" i="1">
                                        <a:solidFill>
                                          <a:srgbClr val="000000"/>
                                        </a:solidFill>
                                        <a:latin typeface="Cambria Math" panose="02040503050406030204" pitchFamily="18" charset="0"/>
                                      </a:rPr>
                                      <m:t>𝑦</m:t>
                                    </m:r>
                                  </m:sub>
                                </m:sSub>
                              </m:e>
                              <m:e>
                                <m:sSub>
                                  <m:sSubPr>
                                    <m:ctrlPr>
                                      <a:rPr lang="en-US" altLang="zh-TW" sz="2800" i="1">
                                        <a:solidFill>
                                          <a:srgbClr val="000000"/>
                                        </a:solidFill>
                                        <a:latin typeface="Cambria Math" panose="02040503050406030204" pitchFamily="18" charset="0"/>
                                      </a:rPr>
                                    </m:ctrlPr>
                                  </m:sSubPr>
                                  <m:e>
                                    <m:acc>
                                      <m:accPr>
                                        <m:chr m:val="̂"/>
                                        <m:ctrlPr>
                                          <a:rPr lang="en-US" altLang="zh-TW" sz="2800" i="1">
                                            <a:solidFill>
                                              <a:srgbClr val="000000"/>
                                            </a:solidFill>
                                            <a:latin typeface="Cambria Math" panose="02040503050406030204" pitchFamily="18" charset="0"/>
                                          </a:rPr>
                                        </m:ctrlPr>
                                      </m:accPr>
                                      <m:e>
                                        <m:r>
                                          <a:rPr lang="en-US" altLang="zh-TW" sz="2800" i="1">
                                            <a:solidFill>
                                              <a:srgbClr val="000000"/>
                                            </a:solidFill>
                                            <a:latin typeface="Cambria Math" panose="02040503050406030204" pitchFamily="18" charset="0"/>
                                          </a:rPr>
                                          <m:t>𝑛</m:t>
                                        </m:r>
                                      </m:e>
                                    </m:acc>
                                  </m:e>
                                  <m:sub>
                                    <m:r>
                                      <a:rPr lang="en-US" altLang="zh-TW" sz="2800" i="1">
                                        <a:solidFill>
                                          <a:srgbClr val="000000"/>
                                        </a:solidFill>
                                        <a:latin typeface="Cambria Math" panose="02040503050406030204" pitchFamily="18" charset="0"/>
                                      </a:rPr>
                                      <m:t>𝑥</m:t>
                                    </m:r>
                                  </m:sub>
                                </m:sSub>
                              </m:e>
                              <m:e>
                                <m:r>
                                  <a:rPr lang="en-US" altLang="zh-TW" sz="2800" i="1">
                                    <a:solidFill>
                                      <a:srgbClr val="000000"/>
                                    </a:solidFill>
                                    <a:latin typeface="Cambria Math" panose="02040503050406030204" pitchFamily="18" charset="0"/>
                                  </a:rPr>
                                  <m:t>0</m:t>
                                </m:r>
                              </m:e>
                            </m:mr>
                          </m:m>
                        </m:e>
                      </m:d>
                    </m:oMath>
                  </m:oMathPara>
                </a14:m>
                <a:endParaRPr lang="zh-TW" altLang="en-US" sz="2800" dirty="0">
                  <a:solidFill>
                    <a:srgbClr val="000000"/>
                  </a:solidFill>
                </a:endParaRPr>
              </a:p>
            </p:txBody>
          </p:sp>
        </mc:Choice>
        <mc:Fallback xmlns="">
          <p:sp>
            <p:nvSpPr>
              <p:cNvPr id="5" name="矩形 4"/>
              <p:cNvSpPr>
                <a:spLocks noRot="1" noChangeAspect="1" noMove="1" noResize="1" noEditPoints="1" noAdjustHandles="1" noChangeArrowheads="1" noChangeShapeType="1" noTextEdit="1"/>
              </p:cNvSpPr>
              <p:nvPr/>
            </p:nvSpPr>
            <p:spPr>
              <a:xfrm>
                <a:off x="8304521" y="6480375"/>
                <a:ext cx="4368825" cy="1461810"/>
              </a:xfrm>
              <a:prstGeom prst="rect">
                <a:avLst/>
              </a:prstGeom>
              <a:blipFill>
                <a:blip r:embed="rId8"/>
                <a:stretch>
                  <a:fillRect/>
                </a:stretch>
              </a:blipFill>
            </p:spPr>
            <p:txBody>
              <a:bodyPr/>
              <a:lstStyle/>
              <a:p>
                <a:r>
                  <a:rPr lang="zh-TW" altLang="en-US">
                    <a:noFill/>
                  </a:rPr>
                  <a:t> </a:t>
                </a:r>
              </a:p>
            </p:txBody>
          </p:sp>
        </mc:Fallback>
      </mc:AlternateContent>
      <p:cxnSp>
        <p:nvCxnSpPr>
          <p:cNvPr id="7" name="直線單箭頭接點 6"/>
          <p:cNvCxnSpPr/>
          <p:nvPr/>
        </p:nvCxnSpPr>
        <p:spPr>
          <a:xfrm flipV="1">
            <a:off x="9131968" y="2803358"/>
            <a:ext cx="0" cy="2213810"/>
          </a:xfrm>
          <a:prstGeom prst="straightConnector1">
            <a:avLst/>
          </a:prstGeom>
          <a:noFill/>
          <a:ln w="76200" cap="flat">
            <a:solidFill>
              <a:srgbClr val="2F6FBA"/>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 name="直線單箭頭接點 19"/>
          <p:cNvCxnSpPr/>
          <p:nvPr/>
        </p:nvCxnSpPr>
        <p:spPr>
          <a:xfrm flipH="1">
            <a:off x="9144000" y="4379495"/>
            <a:ext cx="962527" cy="673768"/>
          </a:xfrm>
          <a:prstGeom prst="straightConnector1">
            <a:avLst/>
          </a:prstGeom>
          <a:noFill/>
          <a:ln w="76200" cap="flat">
            <a:solidFill>
              <a:srgbClr val="2F6FBA"/>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4" name="直線單箭頭接點 23"/>
          <p:cNvCxnSpPr/>
          <p:nvPr/>
        </p:nvCxnSpPr>
        <p:spPr>
          <a:xfrm>
            <a:off x="10105303" y="4391818"/>
            <a:ext cx="1300634" cy="673477"/>
          </a:xfrm>
          <a:prstGeom prst="straightConnector1">
            <a:avLst/>
          </a:prstGeom>
          <a:noFill/>
          <a:ln w="76200" cap="flat">
            <a:solidFill>
              <a:srgbClr val="2F6FBA"/>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7" name="直線單箭頭接點 26"/>
          <p:cNvCxnSpPr/>
          <p:nvPr/>
        </p:nvCxnSpPr>
        <p:spPr>
          <a:xfrm flipV="1">
            <a:off x="10094495" y="2129589"/>
            <a:ext cx="1293314" cy="2261938"/>
          </a:xfrm>
          <a:prstGeom prst="straightConnector1">
            <a:avLst/>
          </a:prstGeom>
          <a:noFill/>
          <a:ln w="762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8" name="直線單箭頭接點 27"/>
          <p:cNvCxnSpPr/>
          <p:nvPr/>
        </p:nvCxnSpPr>
        <p:spPr>
          <a:xfrm flipH="1" flipV="1">
            <a:off x="9144000" y="2803358"/>
            <a:ext cx="961304" cy="1588170"/>
          </a:xfrm>
          <a:prstGeom prst="straightConnector1">
            <a:avLst/>
          </a:prstGeom>
          <a:noFill/>
          <a:ln w="76200" cap="flat">
            <a:solidFill>
              <a:srgbClr val="2F6FBA"/>
            </a:solidFill>
            <a:prstDash val="solid"/>
            <a:miter lim="400000"/>
            <a:tailEnd type="triangle"/>
          </a:ln>
          <a:effectLst/>
          <a:sp3d/>
        </p:spPr>
        <p:style>
          <a:lnRef idx="0">
            <a:scrgbClr r="0" g="0" b="0"/>
          </a:lnRef>
          <a:fillRef idx="0">
            <a:scrgbClr r="0" g="0" b="0"/>
          </a:fillRef>
          <a:effectRef idx="0">
            <a:scrgbClr r="0" g="0" b="0"/>
          </a:effectRef>
          <a:fontRef idx="none"/>
        </p:style>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1" presetClass="exit" presetSubtype="0" fill="hold" nodeType="withEffect">
                                  <p:stCondLst>
                                    <p:cond delay="0"/>
                                  </p:stCondLst>
                                  <p:childTnLst>
                                    <p:set>
                                      <p:cBhvr>
                                        <p:cTn id="19" dur="1" fill="hold">
                                          <p:stCondLst>
                                            <p:cond delay="0"/>
                                          </p:stCondLst>
                                        </p:cTn>
                                        <p:tgtEl>
                                          <p:spTgt spid="28"/>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2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par>
                                <p:cTn id="27" presetID="1" presetClass="exit" presetSubtype="0" fill="hold"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up)">
                                      <p:cBhvr>
                                        <p:cTn id="33" dur="500"/>
                                        <p:tgtEl>
                                          <p:spTgt spid="24"/>
                                        </p:tgtEl>
                                      </p:cBhvr>
                                    </p:animEffect>
                                  </p:childTnLst>
                                </p:cTn>
                              </p:par>
                              <p:par>
                                <p:cTn id="34" presetID="1" presetClass="exit" presetSubtype="0" fill="hold" nodeType="withEffect">
                                  <p:stCondLst>
                                    <p:cond delay="0"/>
                                  </p:stCondLst>
                                  <p:childTnLst>
                                    <p:set>
                                      <p:cBhvr>
                                        <p:cTn id="35"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2.1.4 3D Rotations"/>
          <p:cNvSpPr>
            <a:spLocks noGrp="1"/>
          </p:cNvSpPr>
          <p:nvPr>
            <p:ph type="title"/>
          </p:nvPr>
        </p:nvSpPr>
        <p:spPr>
          <a:prstGeom prst="rect">
            <a:avLst/>
          </a:prstGeom>
        </p:spPr>
        <p:txBody>
          <a:bodyPr/>
          <a:lstStyle/>
          <a:p>
            <a:pPr>
              <a:defRPr>
                <a:effectLst/>
              </a:defRPr>
            </a:pPr>
            <a:r>
              <a:t>2.1.4 3D Rotations</a:t>
            </a:r>
          </a:p>
        </p:txBody>
      </p:sp>
      <mc:AlternateContent xmlns:mc="http://schemas.openxmlformats.org/markup-compatibility/2006" xmlns:a14="http://schemas.microsoft.com/office/drawing/2010/main">
        <mc:Choice Requires="a14">
          <p:sp>
            <p:nvSpPr>
              <p:cNvPr id="315" name="Axis / Angle…"/>
              <p:cNvSpPr txBox="1">
                <a:spLocks noGrp="1"/>
              </p:cNvSpPr>
              <p:nvPr>
                <p:ph type="body" idx="1"/>
              </p:nvPr>
            </p:nvSpPr>
            <p:spPr>
              <a:prstGeom prst="rect">
                <a:avLst/>
              </a:prstGeom>
            </p:spPr>
            <p:txBody>
              <a:bodyPr/>
              <a:lstStyle/>
              <a:p>
                <a:pPr>
                  <a:defRPr b="1"/>
                </a:pPr>
                <a:r>
                  <a:rPr dirty="0"/>
                  <a:t>Axis / Angle</a:t>
                </a:r>
              </a:p>
              <a:p>
                <a:pPr lvl="1">
                  <a:buClr>
                    <a:srgbClr val="000000"/>
                  </a:buClr>
                  <a:buSzPct val="97500"/>
                  <a:buAutoNum type="arabicPeriod" startAt="4"/>
                </a:pPr>
                <a:r>
                  <a:rPr dirty="0"/>
                  <a:t>Rotate this vector by  another 90</a:t>
                </a:r>
                <a:r>
                  <a:rPr baseline="31999" dirty="0"/>
                  <a:t>◦</a:t>
                </a:r>
                <a:r>
                  <a:rPr dirty="0"/>
                  <a:t>:</a:t>
                </a:r>
              </a:p>
              <a:p>
                <a:pPr marL="0" lvl="4" indent="914400">
                  <a:spcBef>
                    <a:spcPts val="600"/>
                  </a:spcBef>
                  <a:buClrTx/>
                  <a:buSzTx/>
                  <a:buNone/>
                </a:pPr>
                <a:endParaRPr dirty="0"/>
              </a:p>
              <a:p>
                <a:pPr marL="0" lvl="4" indent="914400">
                  <a:spcBef>
                    <a:spcPts val="600"/>
                  </a:spcBef>
                  <a:buClrTx/>
                  <a:buSzTx/>
                  <a:buNone/>
                </a:pPr>
                <a:endParaRPr dirty="0"/>
              </a:p>
              <a:p>
                <a:pPr lvl="1">
                  <a:buClr>
                    <a:srgbClr val="000000"/>
                  </a:buClr>
                  <a:buSzPct val="97500"/>
                  <a:buAutoNum type="arabicPeriod" startAt="4"/>
                </a:pPr>
                <a:r>
                  <a:rPr dirty="0"/>
                  <a:t>Compute the in-plane component of </a:t>
                </a:r>
                <a:br>
                  <a:rPr dirty="0"/>
                </a:br>
                <a:r>
                  <a:rPr dirty="0"/>
                  <a:t>the rotated vector </a:t>
                </a:r>
                <a14:m>
                  <m:oMath xmlns:m="http://schemas.openxmlformats.org/officeDocument/2006/math">
                    <m:r>
                      <a:rPr lang="en-US" altLang="zh-TW" b="1" i="1">
                        <a:latin typeface="Cambria Math" panose="02040503050406030204" pitchFamily="18" charset="0"/>
                      </a:rPr>
                      <m:t>𝒖</m:t>
                    </m:r>
                    <m:r>
                      <a:rPr lang="en-US" altLang="zh-TW" b="1" i="1">
                        <a:latin typeface="Cambria Math" panose="02040503050406030204" pitchFamily="18" charset="0"/>
                      </a:rPr>
                      <m:t> </m:t>
                    </m:r>
                  </m:oMath>
                </a14:m>
                <a:r>
                  <a:rPr dirty="0"/>
                  <a:t>:</a:t>
                </a:r>
              </a:p>
              <a:p>
                <a:pPr marL="0" lvl="4" indent="914400">
                  <a:buClrTx/>
                  <a:buSzTx/>
                  <a:buNone/>
                </a:pPr>
                <a:endParaRPr dirty="0"/>
              </a:p>
              <a:p>
                <a:pPr lvl="1">
                  <a:buClr>
                    <a:srgbClr val="000000"/>
                  </a:buClr>
                  <a:buSzPct val="97500"/>
                  <a:buAutoNum type="arabicPeriod" startAt="4"/>
                </a:pPr>
                <a:r>
                  <a:rPr dirty="0"/>
                  <a:t>Obtain the final rotated vector:</a:t>
                </a:r>
              </a:p>
              <a:p>
                <a:pPr marL="0" lvl="4" indent="914400">
                  <a:spcBef>
                    <a:spcPts val="3000"/>
                  </a:spcBef>
                  <a:buClrTx/>
                  <a:buSzTx/>
                  <a:buNone/>
                </a:pPr>
                <a:endParaRPr dirty="0"/>
              </a:p>
              <a:p>
                <a:pPr marL="734060" lvl="1" indent="-302260"/>
                <a:r>
                  <a:rPr b="1" dirty="0">
                    <a:solidFill>
                      <a:srgbClr val="FF2600"/>
                    </a:solidFill>
                  </a:rPr>
                  <a:t>Rodriguez’s formula</a:t>
                </a:r>
                <a:r>
                  <a:rPr dirty="0"/>
                  <a:t>: </a:t>
                </a:r>
              </a:p>
            </p:txBody>
          </p:sp>
        </mc:Choice>
        <mc:Fallback xmlns="">
          <p:sp>
            <p:nvSpPr>
              <p:cNvPr id="315" name="Axis / Angle…"/>
              <p:cNvSpPr txBox="1">
                <a:spLocks noGrp="1" noRot="1" noChangeAspect="1" noMove="1" noResize="1" noEditPoints="1" noAdjustHandles="1" noChangeArrowheads="1" noChangeShapeType="1" noTextEdit="1"/>
              </p:cNvSpPr>
              <p:nvPr>
                <p:ph type="body" idx="1"/>
              </p:nvPr>
            </p:nvSpPr>
            <p:spPr>
              <a:xfrm>
                <a:off x="526719" y="1792758"/>
                <a:ext cx="11951362" cy="7610231"/>
              </a:xfrm>
              <a:prstGeom prst="rect">
                <a:avLst/>
              </a:prstGeom>
              <a:blipFill>
                <a:blip r:embed="rId2"/>
                <a:stretch>
                  <a:fillRect l="-918"/>
                </a:stretch>
              </a:blipFill>
            </p:spPr>
            <p:txBody>
              <a:bodyPr/>
              <a:lstStyle/>
              <a:p>
                <a:r>
                  <a:rPr lang="zh-TW" altLang="en-US">
                    <a:noFill/>
                  </a:rPr>
                  <a:t> </a:t>
                </a:r>
              </a:p>
            </p:txBody>
          </p:sp>
        </mc:Fallback>
      </mc:AlternateContent>
      <p:pic>
        <p:nvPicPr>
          <p:cNvPr id="317" name="螢幕快照 2018-03-05 上午11.30.00.png" descr="螢幕快照 2018-03-05 上午11.30.00.png"/>
          <p:cNvPicPr>
            <a:picLocks noChangeAspect="1"/>
          </p:cNvPicPr>
          <p:nvPr/>
        </p:nvPicPr>
        <p:blipFill>
          <a:blip r:embed="rId3">
            <a:extLst/>
          </a:blip>
          <a:srcRect l="24010" r="21845" b="18739"/>
          <a:stretch>
            <a:fillRect/>
          </a:stretch>
        </p:blipFill>
        <p:spPr>
          <a:xfrm>
            <a:off x="7723788" y="1725498"/>
            <a:ext cx="5144823" cy="4375050"/>
          </a:xfrm>
          <a:prstGeom prst="rect">
            <a:avLst/>
          </a:prstGeom>
          <a:ln w="12700">
            <a:miter lim="400000"/>
          </a:ln>
        </p:spPr>
      </p:pic>
      <mc:AlternateContent xmlns:mc="http://schemas.openxmlformats.org/markup-compatibility/2006" xmlns:a14="http://schemas.microsoft.com/office/drawing/2010/main">
        <mc:Choice Requires="a14">
          <p:sp>
            <p:nvSpPr>
              <p:cNvPr id="3" name="矩形 2"/>
              <p:cNvSpPr/>
              <p:nvPr/>
            </p:nvSpPr>
            <p:spPr>
              <a:xfrm>
                <a:off x="1545842" y="3913023"/>
                <a:ext cx="6042423" cy="541046"/>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sSub>
                        <m:sSubPr>
                          <m:ctrlPr>
                            <a:rPr lang="en-US" altLang="zh-TW" sz="2800" i="1" smtClean="0">
                              <a:solidFill>
                                <a:srgbClr val="000000"/>
                              </a:solidFill>
                              <a:latin typeface="Cambria Math" panose="02040503050406030204" pitchFamily="18" charset="0"/>
                            </a:rPr>
                          </m:ctrlPr>
                        </m:sSubPr>
                        <m:e>
                          <m:r>
                            <a:rPr lang="en-US" altLang="zh-TW" sz="2800" b="1" i="1">
                              <a:solidFill>
                                <a:srgbClr val="000000"/>
                              </a:solidFill>
                              <a:latin typeface="Cambria Math" panose="02040503050406030204" pitchFamily="18" charset="0"/>
                            </a:rPr>
                            <m:t>𝒗</m:t>
                          </m:r>
                        </m:e>
                        <m:sub>
                          <m:r>
                            <a:rPr lang="en-US" altLang="zh-TW" sz="2800" i="1">
                              <a:solidFill>
                                <a:srgbClr val="000000"/>
                              </a:solidFill>
                              <a:latin typeface="Cambria Math" panose="02040503050406030204" pitchFamily="18" charset="0"/>
                              <a:ea typeface="Cambria Math" panose="02040503050406030204" pitchFamily="18" charset="0"/>
                            </a:rPr>
                            <m:t>∥</m:t>
                          </m:r>
                        </m:sub>
                      </m:sSub>
                      <m:r>
                        <a:rPr lang="en-US" altLang="zh-TW" sz="2800" i="1">
                          <a:solidFill>
                            <a:srgbClr val="000000"/>
                          </a:solidFill>
                          <a:latin typeface="Cambria Math" panose="02040503050406030204" pitchFamily="18" charset="0"/>
                          <a:ea typeface="Cambria Math" panose="02040503050406030204" pitchFamily="18" charset="0"/>
                        </a:rPr>
                        <m:t>=</m:t>
                      </m:r>
                      <m:r>
                        <a:rPr lang="en-US" altLang="zh-TW" sz="2800" b="1" i="1">
                          <a:solidFill>
                            <a:srgbClr val="000000"/>
                          </a:solidFill>
                          <a:latin typeface="Cambria Math" panose="02040503050406030204" pitchFamily="18" charset="0"/>
                          <a:ea typeface="Cambria Math" panose="02040503050406030204" pitchFamily="18" charset="0"/>
                        </a:rPr>
                        <m:t>𝒗</m:t>
                      </m:r>
                      <m:r>
                        <a:rPr lang="en-US" altLang="zh-TW" sz="2800" i="1">
                          <a:solidFill>
                            <a:srgbClr val="000000"/>
                          </a:solidFill>
                          <a:latin typeface="Cambria Math" panose="02040503050406030204" pitchFamily="18" charset="0"/>
                          <a:ea typeface="Cambria Math" panose="02040503050406030204" pitchFamily="18" charset="0"/>
                        </a:rPr>
                        <m:t>−</m:t>
                      </m:r>
                      <m:sSub>
                        <m:sSubPr>
                          <m:ctrlPr>
                            <a:rPr lang="en-US" altLang="zh-TW" sz="2800" i="1">
                              <a:solidFill>
                                <a:srgbClr val="000000"/>
                              </a:solidFill>
                              <a:latin typeface="Cambria Math" panose="02040503050406030204" pitchFamily="18" charset="0"/>
                              <a:ea typeface="Cambria Math" panose="02040503050406030204" pitchFamily="18" charset="0"/>
                            </a:rPr>
                          </m:ctrlPr>
                        </m:sSubPr>
                        <m:e>
                          <m:r>
                            <a:rPr lang="en-US" altLang="zh-TW" sz="2800" b="1" i="1">
                              <a:solidFill>
                                <a:srgbClr val="000000"/>
                              </a:solidFill>
                              <a:latin typeface="Cambria Math" panose="02040503050406030204" pitchFamily="18" charset="0"/>
                              <a:ea typeface="Cambria Math" panose="02040503050406030204" pitchFamily="18" charset="0"/>
                            </a:rPr>
                            <m:t>𝒗</m:t>
                          </m:r>
                        </m:e>
                        <m:sub>
                          <m:r>
                            <a:rPr lang="en-US" altLang="zh-TW" sz="2800" i="1">
                              <a:solidFill>
                                <a:srgbClr val="000000"/>
                              </a:solidFill>
                              <a:latin typeface="Cambria Math" panose="02040503050406030204" pitchFamily="18" charset="0"/>
                              <a:ea typeface="Cambria Math" panose="02040503050406030204" pitchFamily="18" charset="0"/>
                            </a:rPr>
                            <m:t>⊥</m:t>
                          </m:r>
                        </m:sub>
                      </m:sSub>
                      <m:r>
                        <a:rPr lang="en-US" altLang="zh-TW" sz="2800" i="1">
                          <a:solidFill>
                            <a:srgbClr val="000000"/>
                          </a:solidFill>
                          <a:latin typeface="Cambria Math" panose="02040503050406030204" pitchFamily="18" charset="0"/>
                          <a:ea typeface="Cambria Math" panose="02040503050406030204" pitchFamily="18" charset="0"/>
                        </a:rPr>
                        <m:t>=</m:t>
                      </m:r>
                      <m:r>
                        <a:rPr lang="en-US" altLang="zh-TW" sz="2800" b="1" i="1">
                          <a:solidFill>
                            <a:srgbClr val="000000"/>
                          </a:solidFill>
                          <a:latin typeface="Cambria Math" panose="02040503050406030204" pitchFamily="18" charset="0"/>
                          <a:ea typeface="Cambria Math" panose="02040503050406030204" pitchFamily="18" charset="0"/>
                        </a:rPr>
                        <m:t>𝒗</m:t>
                      </m:r>
                      <m:r>
                        <a:rPr lang="en-US" altLang="zh-TW" sz="2800" i="1">
                          <a:solidFill>
                            <a:srgbClr val="000000"/>
                          </a:solidFill>
                          <a:latin typeface="Cambria Math" panose="02040503050406030204" pitchFamily="18" charset="0"/>
                          <a:ea typeface="Cambria Math" panose="02040503050406030204" pitchFamily="18" charset="0"/>
                        </a:rPr>
                        <m:t>+</m:t>
                      </m:r>
                      <m:sSub>
                        <m:sSubPr>
                          <m:ctrlPr>
                            <a:rPr lang="en-US" altLang="zh-TW" sz="2800" i="1">
                              <a:solidFill>
                                <a:srgbClr val="000000"/>
                              </a:solidFill>
                              <a:latin typeface="Cambria Math" panose="02040503050406030204" pitchFamily="18" charset="0"/>
                              <a:ea typeface="Cambria Math" panose="02040503050406030204" pitchFamily="18" charset="0"/>
                            </a:rPr>
                          </m:ctrlPr>
                        </m:sSubPr>
                        <m:e>
                          <m:r>
                            <a:rPr lang="en-US" altLang="zh-TW" sz="2800" b="1" i="1">
                              <a:solidFill>
                                <a:srgbClr val="000000"/>
                              </a:solidFill>
                              <a:latin typeface="Cambria Math" panose="02040503050406030204" pitchFamily="18" charset="0"/>
                              <a:ea typeface="Cambria Math" panose="02040503050406030204" pitchFamily="18" charset="0"/>
                            </a:rPr>
                            <m:t>𝒗</m:t>
                          </m:r>
                        </m:e>
                        <m:sub>
                          <m:r>
                            <a:rPr lang="en-US" altLang="zh-TW" sz="2800" i="1">
                              <a:solidFill>
                                <a:srgbClr val="000000"/>
                              </a:solidFill>
                              <a:latin typeface="Cambria Math" panose="02040503050406030204" pitchFamily="18" charset="0"/>
                              <a:ea typeface="Cambria Math" panose="02040503050406030204" pitchFamily="18" charset="0"/>
                            </a:rPr>
                            <m:t>××</m:t>
                          </m:r>
                        </m:sub>
                      </m:sSub>
                      <m:r>
                        <a:rPr lang="en-US" altLang="zh-TW" sz="2800" i="1">
                          <a:solidFill>
                            <a:srgbClr val="000000"/>
                          </a:solidFill>
                          <a:latin typeface="Cambria Math" panose="02040503050406030204" pitchFamily="18" charset="0"/>
                          <a:ea typeface="Cambria Math" panose="02040503050406030204" pitchFamily="18" charset="0"/>
                        </a:rPr>
                        <m:t>=</m:t>
                      </m:r>
                      <m:d>
                        <m:dPr>
                          <m:ctrlPr>
                            <a:rPr lang="en-US" altLang="zh-TW" sz="2800" i="1">
                              <a:solidFill>
                                <a:srgbClr val="000000"/>
                              </a:solidFill>
                              <a:latin typeface="Cambria Math" panose="02040503050406030204" pitchFamily="18" charset="0"/>
                              <a:ea typeface="Cambria Math" panose="02040503050406030204" pitchFamily="18" charset="0"/>
                            </a:rPr>
                          </m:ctrlPr>
                        </m:dPr>
                        <m:e>
                          <m:r>
                            <a:rPr lang="en-US" altLang="zh-TW" sz="2800" b="1" i="1">
                              <a:solidFill>
                                <a:srgbClr val="000000"/>
                              </a:solidFill>
                              <a:latin typeface="Cambria Math" panose="02040503050406030204" pitchFamily="18" charset="0"/>
                              <a:ea typeface="Cambria Math" panose="02040503050406030204" pitchFamily="18" charset="0"/>
                            </a:rPr>
                            <m:t>𝑰</m:t>
                          </m:r>
                          <m:r>
                            <a:rPr lang="en-US" altLang="zh-TW" sz="2800" i="1">
                              <a:solidFill>
                                <a:srgbClr val="000000"/>
                              </a:solidFill>
                              <a:latin typeface="Cambria Math" panose="02040503050406030204" pitchFamily="18" charset="0"/>
                              <a:ea typeface="Cambria Math" panose="02040503050406030204" pitchFamily="18" charset="0"/>
                            </a:rPr>
                            <m:t>+</m:t>
                          </m:r>
                          <m:sSubSup>
                            <m:sSubSupPr>
                              <m:ctrlPr>
                                <a:rPr lang="en-US" altLang="zh-TW" sz="2800" i="1">
                                  <a:solidFill>
                                    <a:srgbClr val="000000"/>
                                  </a:solidFill>
                                  <a:latin typeface="Cambria Math" panose="02040503050406030204" pitchFamily="18" charset="0"/>
                                  <a:ea typeface="Cambria Math" panose="02040503050406030204" pitchFamily="18" charset="0"/>
                                </a:rPr>
                              </m:ctrlPr>
                            </m:sSubSupPr>
                            <m:e>
                              <m:d>
                                <m:dPr>
                                  <m:begChr m:val="["/>
                                  <m:endChr m:val="]"/>
                                  <m:ctrlPr>
                                    <a:rPr lang="en-US" altLang="zh-TW" sz="2800" i="1">
                                      <a:solidFill>
                                        <a:srgbClr val="000000"/>
                                      </a:solidFill>
                                      <a:latin typeface="Cambria Math" panose="02040503050406030204" pitchFamily="18" charset="0"/>
                                      <a:ea typeface="Cambria Math" panose="02040503050406030204" pitchFamily="18" charset="0"/>
                                    </a:rPr>
                                  </m:ctrlPr>
                                </m:dPr>
                                <m:e>
                                  <m:acc>
                                    <m:accPr>
                                      <m:chr m:val="̂"/>
                                      <m:ctrlPr>
                                        <a:rPr lang="en-US" altLang="zh-TW" sz="2800" i="1">
                                          <a:solidFill>
                                            <a:srgbClr val="000000"/>
                                          </a:solidFill>
                                          <a:latin typeface="Cambria Math" panose="02040503050406030204" pitchFamily="18" charset="0"/>
                                        </a:rPr>
                                      </m:ctrlPr>
                                    </m:accPr>
                                    <m:e>
                                      <m:r>
                                        <a:rPr lang="en-US" altLang="zh-TW" sz="2800" b="1" i="1">
                                          <a:solidFill>
                                            <a:srgbClr val="000000"/>
                                          </a:solidFill>
                                          <a:latin typeface="Cambria Math" panose="02040503050406030204" pitchFamily="18" charset="0"/>
                                        </a:rPr>
                                        <m:t>𝒏</m:t>
                                      </m:r>
                                    </m:e>
                                  </m:acc>
                                </m:e>
                              </m:d>
                            </m:e>
                            <m:sub>
                              <m:r>
                                <a:rPr lang="en-US" altLang="zh-TW" sz="2800" i="1">
                                  <a:solidFill>
                                    <a:srgbClr val="000000"/>
                                  </a:solidFill>
                                  <a:latin typeface="Cambria Math" panose="02040503050406030204" pitchFamily="18" charset="0"/>
                                </a:rPr>
                                <m:t>×</m:t>
                              </m:r>
                            </m:sub>
                            <m:sup>
                              <m:r>
                                <a:rPr lang="en-US" altLang="zh-TW" sz="2800" i="1">
                                  <a:solidFill>
                                    <a:srgbClr val="000000"/>
                                  </a:solidFill>
                                  <a:latin typeface="Cambria Math" panose="02040503050406030204" pitchFamily="18" charset="0"/>
                                </a:rPr>
                                <m:t>2</m:t>
                              </m:r>
                            </m:sup>
                          </m:sSubSup>
                        </m:e>
                      </m:d>
                      <m:r>
                        <a:rPr lang="en-US" altLang="zh-TW" sz="2800" b="1" i="1">
                          <a:solidFill>
                            <a:srgbClr val="000000"/>
                          </a:solidFill>
                          <a:latin typeface="Cambria Math" panose="02040503050406030204" pitchFamily="18" charset="0"/>
                        </a:rPr>
                        <m:t>𝒗</m:t>
                      </m:r>
                    </m:oMath>
                  </m:oMathPara>
                </a14:m>
                <a:endParaRPr lang="en-US" altLang="zh-TW" sz="2800" b="1" i="1" dirty="0">
                  <a:solidFill>
                    <a:srgbClr val="000000"/>
                  </a:solidFill>
                  <a:latin typeface="Cambria Math" panose="020405030504060302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1545842" y="3913023"/>
                <a:ext cx="6042423" cy="541046"/>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1545842" y="5901274"/>
                <a:ext cx="7975773" cy="52322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sSub>
                        <m:sSubPr>
                          <m:ctrlPr>
                            <a:rPr lang="en-US" altLang="zh-TW" sz="2800" i="1" smtClean="0">
                              <a:solidFill>
                                <a:srgbClr val="000000"/>
                              </a:solidFill>
                              <a:latin typeface="Cambria Math" panose="02040503050406030204" pitchFamily="18" charset="0"/>
                            </a:rPr>
                          </m:ctrlPr>
                        </m:sSubPr>
                        <m:e>
                          <m:r>
                            <a:rPr lang="en-US" altLang="zh-TW" sz="2800" b="1" i="1">
                              <a:solidFill>
                                <a:srgbClr val="000000"/>
                              </a:solidFill>
                              <a:latin typeface="Cambria Math" panose="02040503050406030204" pitchFamily="18" charset="0"/>
                            </a:rPr>
                            <m:t>𝒖</m:t>
                          </m:r>
                        </m:e>
                        <m:sub>
                          <m:r>
                            <a:rPr lang="en-US" altLang="zh-TW" sz="2800" i="1">
                              <a:solidFill>
                                <a:srgbClr val="000000"/>
                              </a:solidFill>
                              <a:latin typeface="Cambria Math" panose="02040503050406030204" pitchFamily="18" charset="0"/>
                              <a:ea typeface="Cambria Math" panose="02040503050406030204" pitchFamily="18" charset="0"/>
                            </a:rPr>
                            <m:t>⊥</m:t>
                          </m:r>
                        </m:sub>
                      </m:sSub>
                      <m:r>
                        <a:rPr lang="en-US" altLang="zh-TW" sz="2800" i="1">
                          <a:solidFill>
                            <a:srgbClr val="000000"/>
                          </a:solidFill>
                          <a:latin typeface="Cambria Math" panose="02040503050406030204" pitchFamily="18" charset="0"/>
                          <a:ea typeface="Cambria Math" panose="02040503050406030204" pitchFamily="18" charset="0"/>
                        </a:rPr>
                        <m:t>=</m:t>
                      </m:r>
                      <m:r>
                        <m:rPr>
                          <m:sty m:val="p"/>
                        </m:rPr>
                        <a:rPr lang="en-US" altLang="zh-TW" sz="2800">
                          <a:solidFill>
                            <a:srgbClr val="000000"/>
                          </a:solidFill>
                          <a:latin typeface="Cambria Math" panose="02040503050406030204" pitchFamily="18" charset="0"/>
                          <a:ea typeface="Cambria Math" panose="02040503050406030204" pitchFamily="18" charset="0"/>
                        </a:rPr>
                        <m:t>cos</m:t>
                      </m:r>
                      <m:r>
                        <a:rPr lang="en-US" altLang="zh-TW" sz="2800" i="1">
                          <a:solidFill>
                            <a:srgbClr val="000000"/>
                          </a:solidFill>
                          <a:latin typeface="Cambria Math" panose="02040503050406030204" pitchFamily="18" charset="0"/>
                          <a:ea typeface="Cambria Math" panose="02040503050406030204" pitchFamily="18" charset="0"/>
                        </a:rPr>
                        <m:t>𝜃</m:t>
                      </m:r>
                      <m:sSub>
                        <m:sSubPr>
                          <m:ctrlPr>
                            <a:rPr lang="en-US" altLang="zh-TW" sz="2800" i="1">
                              <a:solidFill>
                                <a:srgbClr val="000000"/>
                              </a:solidFill>
                              <a:latin typeface="Cambria Math" panose="02040503050406030204" pitchFamily="18" charset="0"/>
                              <a:ea typeface="Cambria Math" panose="02040503050406030204" pitchFamily="18" charset="0"/>
                            </a:rPr>
                          </m:ctrlPr>
                        </m:sSubPr>
                        <m:e>
                          <m:r>
                            <a:rPr lang="en-US" altLang="zh-TW" sz="2800" b="1" i="1">
                              <a:solidFill>
                                <a:srgbClr val="000000"/>
                              </a:solidFill>
                              <a:latin typeface="Cambria Math" panose="02040503050406030204" pitchFamily="18" charset="0"/>
                              <a:ea typeface="Cambria Math" panose="02040503050406030204" pitchFamily="18" charset="0"/>
                            </a:rPr>
                            <m:t>𝒗</m:t>
                          </m:r>
                        </m:e>
                        <m:sub>
                          <m:r>
                            <a:rPr lang="en-US" altLang="zh-TW" sz="2800" i="1">
                              <a:solidFill>
                                <a:srgbClr val="000000"/>
                              </a:solidFill>
                              <a:latin typeface="Cambria Math" panose="02040503050406030204" pitchFamily="18" charset="0"/>
                              <a:ea typeface="Cambria Math" panose="02040503050406030204" pitchFamily="18" charset="0"/>
                            </a:rPr>
                            <m:t>⊥</m:t>
                          </m:r>
                        </m:sub>
                      </m:sSub>
                      <m:r>
                        <a:rPr lang="en-US" altLang="zh-TW" sz="2800" i="1">
                          <a:solidFill>
                            <a:srgbClr val="000000"/>
                          </a:solidFill>
                          <a:latin typeface="Cambria Math" panose="02040503050406030204" pitchFamily="18" charset="0"/>
                          <a:ea typeface="Cambria Math" panose="02040503050406030204" pitchFamily="18" charset="0"/>
                        </a:rPr>
                        <m:t>+</m:t>
                      </m:r>
                      <m:r>
                        <m:rPr>
                          <m:sty m:val="p"/>
                        </m:rPr>
                        <a:rPr lang="en-US" altLang="zh-TW" sz="2800">
                          <a:solidFill>
                            <a:srgbClr val="000000"/>
                          </a:solidFill>
                          <a:latin typeface="Cambria Math" panose="02040503050406030204" pitchFamily="18" charset="0"/>
                          <a:ea typeface="Cambria Math" panose="02040503050406030204" pitchFamily="18" charset="0"/>
                        </a:rPr>
                        <m:t>sin</m:t>
                      </m:r>
                      <m:r>
                        <a:rPr lang="en-US" altLang="zh-TW" sz="2800" i="1">
                          <a:solidFill>
                            <a:srgbClr val="000000"/>
                          </a:solidFill>
                          <a:latin typeface="Cambria Math" panose="02040503050406030204" pitchFamily="18" charset="0"/>
                          <a:ea typeface="Cambria Math" panose="02040503050406030204" pitchFamily="18" charset="0"/>
                        </a:rPr>
                        <m:t>𝜃</m:t>
                      </m:r>
                      <m:sSub>
                        <m:sSubPr>
                          <m:ctrlPr>
                            <a:rPr lang="en-US" altLang="zh-TW" sz="2800" i="1">
                              <a:solidFill>
                                <a:srgbClr val="000000"/>
                              </a:solidFill>
                              <a:latin typeface="Cambria Math" panose="02040503050406030204" pitchFamily="18" charset="0"/>
                              <a:ea typeface="Cambria Math" panose="02040503050406030204" pitchFamily="18" charset="0"/>
                            </a:rPr>
                          </m:ctrlPr>
                        </m:sSubPr>
                        <m:e>
                          <m:r>
                            <a:rPr lang="en-US" altLang="zh-TW" sz="2800" b="1" i="1">
                              <a:solidFill>
                                <a:srgbClr val="000000"/>
                              </a:solidFill>
                              <a:latin typeface="Cambria Math" panose="02040503050406030204" pitchFamily="18" charset="0"/>
                              <a:ea typeface="Cambria Math" panose="02040503050406030204" pitchFamily="18" charset="0"/>
                            </a:rPr>
                            <m:t>𝒗</m:t>
                          </m:r>
                        </m:e>
                        <m:sub>
                          <m:r>
                            <a:rPr lang="en-US" altLang="zh-TW" sz="2800" i="1">
                              <a:solidFill>
                                <a:srgbClr val="000000"/>
                              </a:solidFill>
                              <a:latin typeface="Cambria Math" panose="02040503050406030204" pitchFamily="18" charset="0"/>
                              <a:ea typeface="Cambria Math" panose="02040503050406030204" pitchFamily="18" charset="0"/>
                            </a:rPr>
                            <m:t>×</m:t>
                          </m:r>
                        </m:sub>
                      </m:sSub>
                      <m:r>
                        <a:rPr lang="en-US" altLang="zh-TW" sz="2800" i="1">
                          <a:solidFill>
                            <a:srgbClr val="000000"/>
                          </a:solidFill>
                          <a:latin typeface="Cambria Math" panose="02040503050406030204" pitchFamily="18" charset="0"/>
                          <a:ea typeface="Cambria Math" panose="02040503050406030204" pitchFamily="18" charset="0"/>
                        </a:rPr>
                        <m:t>=</m:t>
                      </m:r>
                      <m:d>
                        <m:dPr>
                          <m:ctrlPr>
                            <a:rPr lang="en-US" altLang="zh-TW" sz="2800" i="1">
                              <a:solidFill>
                                <a:srgbClr val="000000"/>
                              </a:solidFill>
                              <a:latin typeface="Cambria Math" panose="02040503050406030204" pitchFamily="18" charset="0"/>
                              <a:ea typeface="Cambria Math" panose="02040503050406030204" pitchFamily="18" charset="0"/>
                            </a:rPr>
                          </m:ctrlPr>
                        </m:dPr>
                        <m:e>
                          <m:r>
                            <m:rPr>
                              <m:sty m:val="p"/>
                            </m:rPr>
                            <a:rPr lang="en-US" altLang="zh-TW" sz="2800">
                              <a:solidFill>
                                <a:srgbClr val="000000"/>
                              </a:solidFill>
                              <a:latin typeface="Cambria Math" panose="02040503050406030204" pitchFamily="18" charset="0"/>
                              <a:ea typeface="Cambria Math" panose="02040503050406030204" pitchFamily="18" charset="0"/>
                            </a:rPr>
                            <m:t>sin</m:t>
                          </m:r>
                          <m:r>
                            <a:rPr lang="en-US" altLang="zh-TW" sz="2800" i="1">
                              <a:solidFill>
                                <a:srgbClr val="000000"/>
                              </a:solidFill>
                              <a:latin typeface="Cambria Math" panose="02040503050406030204" pitchFamily="18" charset="0"/>
                              <a:ea typeface="Cambria Math" panose="02040503050406030204" pitchFamily="18" charset="0"/>
                            </a:rPr>
                            <m:t>𝜃</m:t>
                          </m:r>
                          <m:sSub>
                            <m:sSubPr>
                              <m:ctrlPr>
                                <a:rPr lang="en-US" altLang="zh-TW" sz="2800" i="1">
                                  <a:solidFill>
                                    <a:srgbClr val="000000"/>
                                  </a:solidFill>
                                  <a:latin typeface="Cambria Math" panose="02040503050406030204" pitchFamily="18" charset="0"/>
                                  <a:ea typeface="Cambria Math" panose="02040503050406030204" pitchFamily="18" charset="0"/>
                                </a:rPr>
                              </m:ctrlPr>
                            </m:sSubPr>
                            <m:e>
                              <m:d>
                                <m:dPr>
                                  <m:begChr m:val="["/>
                                  <m:endChr m:val="]"/>
                                  <m:ctrlPr>
                                    <a:rPr lang="en-US" altLang="zh-TW" sz="2800" i="1">
                                      <a:solidFill>
                                        <a:srgbClr val="000000"/>
                                      </a:solidFill>
                                      <a:latin typeface="Cambria Math" panose="02040503050406030204" pitchFamily="18" charset="0"/>
                                      <a:ea typeface="Cambria Math" panose="02040503050406030204" pitchFamily="18" charset="0"/>
                                    </a:rPr>
                                  </m:ctrlPr>
                                </m:dPr>
                                <m:e>
                                  <m:acc>
                                    <m:accPr>
                                      <m:chr m:val="̂"/>
                                      <m:ctrlPr>
                                        <a:rPr lang="en-US" altLang="zh-TW" sz="2800" i="1">
                                          <a:solidFill>
                                            <a:srgbClr val="000000"/>
                                          </a:solidFill>
                                          <a:latin typeface="Cambria Math" panose="02040503050406030204" pitchFamily="18" charset="0"/>
                                        </a:rPr>
                                      </m:ctrlPr>
                                    </m:accPr>
                                    <m:e>
                                      <m:r>
                                        <a:rPr lang="en-US" altLang="zh-TW" sz="2800" b="1" i="1">
                                          <a:solidFill>
                                            <a:srgbClr val="000000"/>
                                          </a:solidFill>
                                          <a:latin typeface="Cambria Math" panose="02040503050406030204" pitchFamily="18" charset="0"/>
                                        </a:rPr>
                                        <m:t>𝒏</m:t>
                                      </m:r>
                                    </m:e>
                                  </m:acc>
                                </m:e>
                              </m:d>
                            </m:e>
                            <m:sub>
                              <m:r>
                                <a:rPr lang="en-US" altLang="zh-TW" sz="2800" i="1">
                                  <a:solidFill>
                                    <a:srgbClr val="000000"/>
                                  </a:solidFill>
                                  <a:latin typeface="Cambria Math" panose="02040503050406030204" pitchFamily="18" charset="0"/>
                                </a:rPr>
                                <m:t>×</m:t>
                              </m:r>
                            </m:sub>
                          </m:sSub>
                          <m:r>
                            <a:rPr lang="en-US" altLang="zh-TW" sz="2800" i="1">
                              <a:solidFill>
                                <a:srgbClr val="000000"/>
                              </a:solidFill>
                              <a:latin typeface="Cambria Math" panose="02040503050406030204" pitchFamily="18" charset="0"/>
                            </a:rPr>
                            <m:t>−</m:t>
                          </m:r>
                          <m:r>
                            <m:rPr>
                              <m:sty m:val="p"/>
                            </m:rPr>
                            <a:rPr lang="en-US" altLang="zh-TW" sz="2800">
                              <a:solidFill>
                                <a:srgbClr val="000000"/>
                              </a:solidFill>
                              <a:latin typeface="Cambria Math" panose="02040503050406030204" pitchFamily="18" charset="0"/>
                            </a:rPr>
                            <m:t>cos</m:t>
                          </m:r>
                          <m:r>
                            <a:rPr lang="en-US" altLang="zh-TW" sz="2800" i="1">
                              <a:solidFill>
                                <a:srgbClr val="000000"/>
                              </a:solidFill>
                              <a:latin typeface="Cambria Math" panose="02040503050406030204" pitchFamily="18" charset="0"/>
                            </a:rPr>
                            <m:t>𝜃</m:t>
                          </m:r>
                          <m:sSubSup>
                            <m:sSubSupPr>
                              <m:ctrlPr>
                                <a:rPr lang="en-US" altLang="zh-TW" sz="2800" i="1">
                                  <a:solidFill>
                                    <a:srgbClr val="000000"/>
                                  </a:solidFill>
                                  <a:latin typeface="Cambria Math" panose="02040503050406030204" pitchFamily="18" charset="0"/>
                                </a:rPr>
                              </m:ctrlPr>
                            </m:sSubSupPr>
                            <m:e>
                              <m:d>
                                <m:dPr>
                                  <m:begChr m:val="["/>
                                  <m:endChr m:val="]"/>
                                  <m:ctrlPr>
                                    <a:rPr lang="en-US" altLang="zh-TW" sz="2800" i="1">
                                      <a:solidFill>
                                        <a:srgbClr val="000000"/>
                                      </a:solidFill>
                                      <a:latin typeface="Cambria Math" panose="02040503050406030204" pitchFamily="18" charset="0"/>
                                    </a:rPr>
                                  </m:ctrlPr>
                                </m:dPr>
                                <m:e>
                                  <m:acc>
                                    <m:accPr>
                                      <m:chr m:val="̂"/>
                                      <m:ctrlPr>
                                        <a:rPr lang="en-US" altLang="zh-TW" sz="2800" i="1">
                                          <a:solidFill>
                                            <a:srgbClr val="000000"/>
                                          </a:solidFill>
                                          <a:latin typeface="Cambria Math" panose="02040503050406030204" pitchFamily="18" charset="0"/>
                                        </a:rPr>
                                      </m:ctrlPr>
                                    </m:accPr>
                                    <m:e>
                                      <m:r>
                                        <a:rPr lang="en-US" altLang="zh-TW" sz="2800" b="1" i="1">
                                          <a:solidFill>
                                            <a:srgbClr val="000000"/>
                                          </a:solidFill>
                                          <a:latin typeface="Cambria Math" panose="02040503050406030204" pitchFamily="18" charset="0"/>
                                        </a:rPr>
                                        <m:t>𝒏</m:t>
                                      </m:r>
                                    </m:e>
                                  </m:acc>
                                </m:e>
                              </m:d>
                            </m:e>
                            <m:sub>
                              <m:r>
                                <a:rPr lang="en-US" altLang="zh-TW" sz="2800" i="1">
                                  <a:solidFill>
                                    <a:srgbClr val="000000"/>
                                  </a:solidFill>
                                  <a:latin typeface="Cambria Math" panose="02040503050406030204" pitchFamily="18" charset="0"/>
                                </a:rPr>
                                <m:t>×</m:t>
                              </m:r>
                            </m:sub>
                            <m:sup>
                              <m:r>
                                <a:rPr lang="en-US" altLang="zh-TW" sz="2800" i="1">
                                  <a:solidFill>
                                    <a:srgbClr val="000000"/>
                                  </a:solidFill>
                                  <a:latin typeface="Cambria Math" panose="02040503050406030204" pitchFamily="18" charset="0"/>
                                </a:rPr>
                                <m:t>2</m:t>
                              </m:r>
                            </m:sup>
                          </m:sSubSup>
                        </m:e>
                      </m:d>
                      <m:r>
                        <a:rPr lang="en-US" altLang="zh-TW" sz="2800" b="1" i="1">
                          <a:solidFill>
                            <a:srgbClr val="000000"/>
                          </a:solidFill>
                          <a:latin typeface="Cambria Math" panose="02040503050406030204" pitchFamily="18" charset="0"/>
                        </a:rPr>
                        <m:t>𝒗</m:t>
                      </m:r>
                    </m:oMath>
                  </m:oMathPara>
                </a14:m>
                <a:endParaRPr lang="en-US" altLang="zh-TW" sz="2800" b="1" i="1" dirty="0">
                  <a:solidFill>
                    <a:srgbClr val="000000"/>
                  </a:solidFill>
                </a:endParaRPr>
              </a:p>
            </p:txBody>
          </p:sp>
        </mc:Choice>
        <mc:Fallback xmlns="">
          <p:sp>
            <p:nvSpPr>
              <p:cNvPr id="4" name="矩形 3"/>
              <p:cNvSpPr>
                <a:spLocks noRot="1" noChangeAspect="1" noMove="1" noResize="1" noEditPoints="1" noAdjustHandles="1" noChangeArrowheads="1" noChangeShapeType="1" noTextEdit="1"/>
              </p:cNvSpPr>
              <p:nvPr/>
            </p:nvSpPr>
            <p:spPr>
              <a:xfrm>
                <a:off x="1545842" y="5901274"/>
                <a:ext cx="7975773" cy="523220"/>
              </a:xfrm>
              <a:prstGeom prst="rect">
                <a:avLst/>
              </a:prstGeom>
              <a:blipFill>
                <a:blip r:embed="rId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p:cNvSpPr>
                <a:spLocks/>
              </p:cNvSpPr>
              <p:nvPr/>
            </p:nvSpPr>
            <p:spPr>
              <a:xfrm>
                <a:off x="1545842" y="7414661"/>
                <a:ext cx="7845417" cy="541046"/>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altLang="zh-TW" sz="2800" b="1" i="1" smtClean="0">
                          <a:solidFill>
                            <a:srgbClr val="000000"/>
                          </a:solidFill>
                          <a:latin typeface="Cambria Math" panose="02040503050406030204" pitchFamily="18" charset="0"/>
                        </a:rPr>
                        <m:t>𝒖</m:t>
                      </m:r>
                      <m:r>
                        <a:rPr lang="en-US" altLang="zh-TW" sz="2800" i="1" smtClean="0">
                          <a:solidFill>
                            <a:srgbClr val="000000"/>
                          </a:solidFill>
                          <a:latin typeface="Cambria Math" panose="02040503050406030204" pitchFamily="18" charset="0"/>
                        </a:rPr>
                        <m:t>=</m:t>
                      </m:r>
                      <m:sSub>
                        <m:sSubPr>
                          <m:ctrlPr>
                            <a:rPr lang="en-US" altLang="zh-TW" sz="2800" i="1">
                              <a:solidFill>
                                <a:srgbClr val="000000"/>
                              </a:solidFill>
                              <a:latin typeface="Cambria Math" panose="02040503050406030204" pitchFamily="18" charset="0"/>
                            </a:rPr>
                          </m:ctrlPr>
                        </m:sSubPr>
                        <m:e>
                          <m:r>
                            <a:rPr lang="en-US" altLang="zh-TW" sz="2800" b="1" i="1">
                              <a:solidFill>
                                <a:srgbClr val="000000"/>
                              </a:solidFill>
                              <a:latin typeface="Cambria Math" panose="02040503050406030204" pitchFamily="18" charset="0"/>
                            </a:rPr>
                            <m:t>𝒖</m:t>
                          </m:r>
                        </m:e>
                        <m:sub>
                          <m:r>
                            <a:rPr lang="en-US" altLang="zh-TW" sz="2800" i="1">
                              <a:solidFill>
                                <a:srgbClr val="000000"/>
                              </a:solidFill>
                              <a:latin typeface="Cambria Math" panose="02040503050406030204" pitchFamily="18" charset="0"/>
                              <a:ea typeface="Cambria Math" panose="02040503050406030204" pitchFamily="18" charset="0"/>
                            </a:rPr>
                            <m:t>⊥</m:t>
                          </m:r>
                        </m:sub>
                      </m:sSub>
                      <m:r>
                        <a:rPr lang="en-US" altLang="zh-TW" sz="2800" i="1">
                          <a:solidFill>
                            <a:srgbClr val="000000"/>
                          </a:solidFill>
                          <a:latin typeface="Cambria Math" panose="02040503050406030204" pitchFamily="18" charset="0"/>
                          <a:ea typeface="Cambria Math" panose="02040503050406030204" pitchFamily="18" charset="0"/>
                        </a:rPr>
                        <m:t>+</m:t>
                      </m:r>
                      <m:sSub>
                        <m:sSubPr>
                          <m:ctrlPr>
                            <a:rPr lang="en-US" altLang="zh-TW" sz="2800" i="1">
                              <a:solidFill>
                                <a:srgbClr val="000000"/>
                              </a:solidFill>
                              <a:latin typeface="Cambria Math" panose="02040503050406030204" pitchFamily="18" charset="0"/>
                              <a:ea typeface="Cambria Math" panose="02040503050406030204" pitchFamily="18" charset="0"/>
                            </a:rPr>
                          </m:ctrlPr>
                        </m:sSubPr>
                        <m:e>
                          <m:r>
                            <a:rPr lang="en-US" altLang="zh-TW" sz="2800" b="1" i="1">
                              <a:solidFill>
                                <a:srgbClr val="000000"/>
                              </a:solidFill>
                              <a:latin typeface="Cambria Math" panose="02040503050406030204" pitchFamily="18" charset="0"/>
                              <a:ea typeface="Cambria Math" panose="02040503050406030204" pitchFamily="18" charset="0"/>
                            </a:rPr>
                            <m:t>𝒗</m:t>
                          </m:r>
                        </m:e>
                        <m:sub>
                          <m:r>
                            <a:rPr lang="en-US" altLang="zh-TW" sz="2800" i="1">
                              <a:solidFill>
                                <a:srgbClr val="000000"/>
                              </a:solidFill>
                              <a:latin typeface="Cambria Math" panose="02040503050406030204" pitchFamily="18" charset="0"/>
                              <a:ea typeface="Cambria Math" panose="02040503050406030204" pitchFamily="18" charset="0"/>
                            </a:rPr>
                            <m:t>∥</m:t>
                          </m:r>
                        </m:sub>
                      </m:sSub>
                      <m:r>
                        <a:rPr lang="en-US" altLang="zh-TW" sz="2800" i="1">
                          <a:solidFill>
                            <a:srgbClr val="000000"/>
                          </a:solidFill>
                          <a:latin typeface="Cambria Math" panose="02040503050406030204" pitchFamily="18" charset="0"/>
                          <a:ea typeface="Cambria Math" panose="02040503050406030204" pitchFamily="18" charset="0"/>
                        </a:rPr>
                        <m:t>=</m:t>
                      </m:r>
                      <m:d>
                        <m:dPr>
                          <m:ctrlPr>
                            <a:rPr lang="en-US" altLang="zh-TW" sz="2800" i="1">
                              <a:solidFill>
                                <a:srgbClr val="000000"/>
                              </a:solidFill>
                              <a:latin typeface="Cambria Math" panose="02040503050406030204" pitchFamily="18" charset="0"/>
                              <a:ea typeface="Cambria Math" panose="02040503050406030204" pitchFamily="18" charset="0"/>
                            </a:rPr>
                          </m:ctrlPr>
                        </m:dPr>
                        <m:e>
                          <m:r>
                            <a:rPr lang="en-US" altLang="zh-TW" sz="2800" i="1">
                              <a:solidFill>
                                <a:srgbClr val="000000"/>
                              </a:solidFill>
                              <a:latin typeface="Cambria Math" panose="02040503050406030204" pitchFamily="18" charset="0"/>
                              <a:ea typeface="Cambria Math" panose="02040503050406030204" pitchFamily="18" charset="0"/>
                            </a:rPr>
                            <m:t>𝐼</m:t>
                          </m:r>
                          <m:r>
                            <a:rPr lang="en-US" altLang="zh-TW" sz="2800" i="1">
                              <a:solidFill>
                                <a:srgbClr val="000000"/>
                              </a:solidFill>
                              <a:latin typeface="Cambria Math" panose="02040503050406030204" pitchFamily="18" charset="0"/>
                              <a:ea typeface="Cambria Math" panose="02040503050406030204" pitchFamily="18" charset="0"/>
                            </a:rPr>
                            <m:t>+</m:t>
                          </m:r>
                          <m:r>
                            <m:rPr>
                              <m:sty m:val="p"/>
                            </m:rPr>
                            <a:rPr lang="en-US" altLang="zh-TW" sz="2800">
                              <a:solidFill>
                                <a:srgbClr val="000000"/>
                              </a:solidFill>
                              <a:latin typeface="Cambria Math" panose="02040503050406030204" pitchFamily="18" charset="0"/>
                              <a:ea typeface="Cambria Math" panose="02040503050406030204" pitchFamily="18" charset="0"/>
                            </a:rPr>
                            <m:t>sin</m:t>
                          </m:r>
                          <m:r>
                            <a:rPr lang="en-US" altLang="zh-TW" sz="2800" i="1">
                              <a:solidFill>
                                <a:srgbClr val="000000"/>
                              </a:solidFill>
                              <a:latin typeface="Cambria Math" panose="02040503050406030204" pitchFamily="18" charset="0"/>
                              <a:ea typeface="Cambria Math" panose="02040503050406030204" pitchFamily="18" charset="0"/>
                            </a:rPr>
                            <m:t>𝜃</m:t>
                          </m:r>
                          <m:sSub>
                            <m:sSubPr>
                              <m:ctrlPr>
                                <a:rPr lang="en-US" altLang="zh-TW" sz="2800" i="1">
                                  <a:solidFill>
                                    <a:srgbClr val="000000"/>
                                  </a:solidFill>
                                  <a:latin typeface="Cambria Math" panose="02040503050406030204" pitchFamily="18" charset="0"/>
                                  <a:ea typeface="Cambria Math" panose="02040503050406030204" pitchFamily="18" charset="0"/>
                                </a:rPr>
                              </m:ctrlPr>
                            </m:sSubPr>
                            <m:e>
                              <m:d>
                                <m:dPr>
                                  <m:begChr m:val="["/>
                                  <m:endChr m:val="]"/>
                                  <m:ctrlPr>
                                    <a:rPr lang="en-US" altLang="zh-TW" sz="2800" i="1">
                                      <a:solidFill>
                                        <a:srgbClr val="000000"/>
                                      </a:solidFill>
                                      <a:latin typeface="Cambria Math" panose="02040503050406030204" pitchFamily="18" charset="0"/>
                                      <a:ea typeface="Cambria Math" panose="02040503050406030204" pitchFamily="18" charset="0"/>
                                    </a:rPr>
                                  </m:ctrlPr>
                                </m:dPr>
                                <m:e>
                                  <m:acc>
                                    <m:accPr>
                                      <m:chr m:val="̂"/>
                                      <m:ctrlPr>
                                        <a:rPr lang="en-US" altLang="zh-TW" sz="2800" i="1">
                                          <a:solidFill>
                                            <a:srgbClr val="000000"/>
                                          </a:solidFill>
                                          <a:latin typeface="Cambria Math" panose="02040503050406030204" pitchFamily="18" charset="0"/>
                                        </a:rPr>
                                      </m:ctrlPr>
                                    </m:accPr>
                                    <m:e>
                                      <m:r>
                                        <a:rPr lang="en-US" altLang="zh-TW" sz="2800" b="1" i="1">
                                          <a:solidFill>
                                            <a:srgbClr val="000000"/>
                                          </a:solidFill>
                                          <a:latin typeface="Cambria Math" panose="02040503050406030204" pitchFamily="18" charset="0"/>
                                        </a:rPr>
                                        <m:t>𝒏</m:t>
                                      </m:r>
                                    </m:e>
                                  </m:acc>
                                </m:e>
                              </m:d>
                            </m:e>
                            <m:sub>
                              <m:r>
                                <a:rPr lang="en-US" altLang="zh-TW" sz="2800" i="1">
                                  <a:solidFill>
                                    <a:srgbClr val="000000"/>
                                  </a:solidFill>
                                  <a:latin typeface="Cambria Math" panose="02040503050406030204" pitchFamily="18" charset="0"/>
                                </a:rPr>
                                <m:t>×</m:t>
                              </m:r>
                            </m:sub>
                          </m:sSub>
                          <m:r>
                            <a:rPr lang="en-US" altLang="zh-TW" sz="2800" i="1">
                              <a:solidFill>
                                <a:srgbClr val="000000"/>
                              </a:solidFill>
                              <a:latin typeface="Cambria Math" panose="02040503050406030204" pitchFamily="18" charset="0"/>
                            </a:rPr>
                            <m:t>+</m:t>
                          </m:r>
                          <m:d>
                            <m:dPr>
                              <m:ctrlPr>
                                <a:rPr lang="en-US" altLang="zh-TW" sz="2800" i="1">
                                  <a:solidFill>
                                    <a:srgbClr val="000000"/>
                                  </a:solidFill>
                                  <a:latin typeface="Cambria Math" panose="02040503050406030204" pitchFamily="18" charset="0"/>
                                </a:rPr>
                              </m:ctrlPr>
                            </m:dPr>
                            <m:e>
                              <m:r>
                                <a:rPr lang="en-US" altLang="zh-TW" sz="2800" i="1">
                                  <a:solidFill>
                                    <a:srgbClr val="000000"/>
                                  </a:solidFill>
                                  <a:latin typeface="Cambria Math" panose="02040503050406030204" pitchFamily="18" charset="0"/>
                                </a:rPr>
                                <m:t>1</m:t>
                              </m:r>
                              <m:r>
                                <a:rPr lang="en-US" altLang="zh-TW" sz="2800" i="1">
                                  <a:solidFill>
                                    <a:srgbClr val="000000"/>
                                  </a:solidFill>
                                  <a:latin typeface="Cambria Math" panose="02040503050406030204" pitchFamily="18" charset="0"/>
                                </a:rPr>
                                <m:t>−</m:t>
                              </m:r>
                              <m:r>
                                <m:rPr>
                                  <m:sty m:val="p"/>
                                </m:rPr>
                                <a:rPr lang="en-US" altLang="zh-TW" sz="2800">
                                  <a:solidFill>
                                    <a:srgbClr val="000000"/>
                                  </a:solidFill>
                                  <a:latin typeface="Cambria Math" panose="02040503050406030204" pitchFamily="18" charset="0"/>
                                </a:rPr>
                                <m:t>cos</m:t>
                              </m:r>
                              <m:r>
                                <a:rPr lang="en-US" altLang="zh-TW" sz="2800" i="1">
                                  <a:solidFill>
                                    <a:srgbClr val="000000"/>
                                  </a:solidFill>
                                  <a:latin typeface="Cambria Math" panose="02040503050406030204" pitchFamily="18" charset="0"/>
                                </a:rPr>
                                <m:t>𝜃</m:t>
                              </m:r>
                            </m:e>
                          </m:d>
                          <m:sSubSup>
                            <m:sSubSupPr>
                              <m:ctrlPr>
                                <a:rPr lang="en-US" altLang="zh-TW" sz="2800" i="1">
                                  <a:solidFill>
                                    <a:srgbClr val="000000"/>
                                  </a:solidFill>
                                  <a:latin typeface="Cambria Math" panose="02040503050406030204" pitchFamily="18" charset="0"/>
                                </a:rPr>
                              </m:ctrlPr>
                            </m:sSubSupPr>
                            <m:e>
                              <m:d>
                                <m:dPr>
                                  <m:begChr m:val="["/>
                                  <m:endChr m:val="]"/>
                                  <m:ctrlPr>
                                    <a:rPr lang="en-US" altLang="zh-TW" sz="2800" i="1">
                                      <a:solidFill>
                                        <a:srgbClr val="000000"/>
                                      </a:solidFill>
                                      <a:latin typeface="Cambria Math" panose="02040503050406030204" pitchFamily="18" charset="0"/>
                                    </a:rPr>
                                  </m:ctrlPr>
                                </m:dPr>
                                <m:e>
                                  <m:acc>
                                    <m:accPr>
                                      <m:chr m:val="̂"/>
                                      <m:ctrlPr>
                                        <a:rPr lang="en-US" altLang="zh-TW" sz="2800" i="1">
                                          <a:solidFill>
                                            <a:srgbClr val="000000"/>
                                          </a:solidFill>
                                          <a:latin typeface="Cambria Math" panose="02040503050406030204" pitchFamily="18" charset="0"/>
                                        </a:rPr>
                                      </m:ctrlPr>
                                    </m:accPr>
                                    <m:e>
                                      <m:r>
                                        <a:rPr lang="en-US" altLang="zh-TW" sz="2800" b="1" i="1">
                                          <a:solidFill>
                                            <a:srgbClr val="000000"/>
                                          </a:solidFill>
                                          <a:latin typeface="Cambria Math" panose="02040503050406030204" pitchFamily="18" charset="0"/>
                                        </a:rPr>
                                        <m:t>𝒏</m:t>
                                      </m:r>
                                    </m:e>
                                  </m:acc>
                                </m:e>
                              </m:d>
                            </m:e>
                            <m:sub>
                              <m:r>
                                <a:rPr lang="en-US" altLang="zh-TW" sz="2800" i="1">
                                  <a:solidFill>
                                    <a:srgbClr val="000000"/>
                                  </a:solidFill>
                                  <a:latin typeface="Cambria Math" panose="02040503050406030204" pitchFamily="18" charset="0"/>
                                </a:rPr>
                                <m:t>×</m:t>
                              </m:r>
                            </m:sub>
                            <m:sup>
                              <m:r>
                                <a:rPr lang="en-US" altLang="zh-TW" sz="2800" i="1">
                                  <a:solidFill>
                                    <a:srgbClr val="000000"/>
                                  </a:solidFill>
                                  <a:latin typeface="Cambria Math" panose="02040503050406030204" pitchFamily="18" charset="0"/>
                                </a:rPr>
                                <m:t>2</m:t>
                              </m:r>
                            </m:sup>
                          </m:sSubSup>
                        </m:e>
                      </m:d>
                      <m:r>
                        <a:rPr lang="en-US" altLang="zh-TW" sz="2800" b="1" i="1">
                          <a:solidFill>
                            <a:srgbClr val="000000"/>
                          </a:solidFill>
                          <a:latin typeface="Cambria Math" panose="02040503050406030204" pitchFamily="18" charset="0"/>
                        </a:rPr>
                        <m:t>𝒗</m:t>
                      </m:r>
                    </m:oMath>
                  </m:oMathPara>
                </a14:m>
                <a:endParaRPr lang="en-US" altLang="zh-TW" sz="2800" b="1" dirty="0">
                  <a:solidFill>
                    <a:srgbClr val="000000"/>
                  </a:solidFill>
                </a:endParaRPr>
              </a:p>
            </p:txBody>
          </p:sp>
        </mc:Choice>
        <mc:Fallback xmlns="">
          <p:sp>
            <p:nvSpPr>
              <p:cNvPr id="5" name="矩形 4"/>
              <p:cNvSpPr>
                <a:spLocks noRot="1" noChangeAspect="1" noMove="1" noResize="1" noEditPoints="1" noAdjustHandles="1" noChangeArrowheads="1" noChangeShapeType="1" noTextEdit="1"/>
              </p:cNvSpPr>
              <p:nvPr/>
            </p:nvSpPr>
            <p:spPr>
              <a:xfrm>
                <a:off x="1545842" y="7414661"/>
                <a:ext cx="7845417" cy="541046"/>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7" name="矩形 6"/>
              <p:cNvSpPr/>
              <p:nvPr/>
            </p:nvSpPr>
            <p:spPr>
              <a:xfrm>
                <a:off x="1545842" y="3299074"/>
                <a:ext cx="4929491"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800" i="1">
                              <a:solidFill>
                                <a:srgbClr val="000000"/>
                              </a:solidFill>
                              <a:latin typeface="Cambria Math" panose="02040503050406030204" pitchFamily="18" charset="0"/>
                            </a:rPr>
                          </m:ctrlPr>
                        </m:sSubPr>
                        <m:e>
                          <m:r>
                            <a:rPr lang="en-US" altLang="zh-TW" sz="2800" b="1" i="1">
                              <a:solidFill>
                                <a:srgbClr val="000000"/>
                              </a:solidFill>
                              <a:latin typeface="Cambria Math" panose="02040503050406030204" pitchFamily="18" charset="0"/>
                            </a:rPr>
                            <m:t>𝒗</m:t>
                          </m:r>
                        </m:e>
                        <m:sub>
                          <m:r>
                            <a:rPr lang="en-US" altLang="zh-TW" sz="2800" i="1">
                              <a:solidFill>
                                <a:srgbClr val="000000"/>
                              </a:solidFill>
                              <a:latin typeface="Cambria Math" panose="02040503050406030204" pitchFamily="18" charset="0"/>
                            </a:rPr>
                            <m:t>××</m:t>
                          </m:r>
                        </m:sub>
                      </m:sSub>
                      <m:r>
                        <a:rPr lang="en-US" altLang="zh-TW" sz="2800" i="1">
                          <a:solidFill>
                            <a:srgbClr val="000000"/>
                          </a:solidFill>
                          <a:latin typeface="Cambria Math" panose="02040503050406030204" pitchFamily="18" charset="0"/>
                        </a:rPr>
                        <m:t>=</m:t>
                      </m:r>
                      <m:acc>
                        <m:accPr>
                          <m:chr m:val="̂"/>
                          <m:ctrlPr>
                            <a:rPr lang="en-US" altLang="zh-TW" sz="2800" i="1">
                              <a:solidFill>
                                <a:srgbClr val="000000"/>
                              </a:solidFill>
                              <a:latin typeface="Cambria Math" panose="02040503050406030204" pitchFamily="18" charset="0"/>
                            </a:rPr>
                          </m:ctrlPr>
                        </m:accPr>
                        <m:e>
                          <m:r>
                            <a:rPr lang="en-US" altLang="zh-TW" sz="2800" b="1" i="1">
                              <a:solidFill>
                                <a:srgbClr val="000000"/>
                              </a:solidFill>
                              <a:latin typeface="Cambria Math" panose="02040503050406030204" pitchFamily="18" charset="0"/>
                            </a:rPr>
                            <m:t>𝒏</m:t>
                          </m:r>
                        </m:e>
                      </m:acc>
                      <m:r>
                        <a:rPr lang="en-US" altLang="zh-TW" sz="2800" i="1">
                          <a:solidFill>
                            <a:srgbClr val="000000"/>
                          </a:solidFill>
                          <a:latin typeface="Cambria Math" panose="02040503050406030204" pitchFamily="18" charset="0"/>
                        </a:rPr>
                        <m:t>×</m:t>
                      </m:r>
                      <m:sSub>
                        <m:sSubPr>
                          <m:ctrlPr>
                            <a:rPr lang="en-US" altLang="zh-TW" sz="2800" i="1">
                              <a:solidFill>
                                <a:srgbClr val="000000"/>
                              </a:solidFill>
                              <a:latin typeface="Cambria Math" panose="02040503050406030204" pitchFamily="18" charset="0"/>
                            </a:rPr>
                          </m:ctrlPr>
                        </m:sSubPr>
                        <m:e>
                          <m:r>
                            <a:rPr lang="en-US" altLang="zh-TW" sz="2800" b="1" i="1">
                              <a:solidFill>
                                <a:srgbClr val="000000"/>
                              </a:solidFill>
                              <a:latin typeface="Cambria Math" panose="02040503050406030204" pitchFamily="18" charset="0"/>
                            </a:rPr>
                            <m:t>𝒗</m:t>
                          </m:r>
                        </m:e>
                        <m:sub>
                          <m:r>
                            <a:rPr lang="en-US" altLang="zh-TW" sz="2800" i="1">
                              <a:solidFill>
                                <a:srgbClr val="000000"/>
                              </a:solidFill>
                              <a:latin typeface="Cambria Math" panose="02040503050406030204" pitchFamily="18" charset="0"/>
                            </a:rPr>
                            <m:t>×</m:t>
                          </m:r>
                        </m:sub>
                      </m:sSub>
                      <m:r>
                        <a:rPr lang="en-US" altLang="zh-TW" sz="2800" i="1">
                          <a:solidFill>
                            <a:srgbClr val="000000"/>
                          </a:solidFill>
                          <a:latin typeface="Cambria Math" panose="02040503050406030204" pitchFamily="18" charset="0"/>
                        </a:rPr>
                        <m:t>=</m:t>
                      </m:r>
                      <m:sSubSup>
                        <m:sSubSupPr>
                          <m:ctrlPr>
                            <a:rPr lang="en-US" altLang="zh-TW" sz="2800" i="1">
                              <a:solidFill>
                                <a:srgbClr val="000000"/>
                              </a:solidFill>
                              <a:latin typeface="Cambria Math" panose="02040503050406030204" pitchFamily="18" charset="0"/>
                            </a:rPr>
                          </m:ctrlPr>
                        </m:sSubSupPr>
                        <m:e>
                          <m:d>
                            <m:dPr>
                              <m:begChr m:val="["/>
                              <m:endChr m:val="]"/>
                              <m:ctrlPr>
                                <a:rPr lang="en-US" altLang="zh-TW" sz="2800" i="1">
                                  <a:solidFill>
                                    <a:srgbClr val="000000"/>
                                  </a:solidFill>
                                  <a:latin typeface="Cambria Math" panose="02040503050406030204" pitchFamily="18" charset="0"/>
                                </a:rPr>
                              </m:ctrlPr>
                            </m:dPr>
                            <m:e>
                              <m:acc>
                                <m:accPr>
                                  <m:chr m:val="̂"/>
                                  <m:ctrlPr>
                                    <a:rPr lang="en-US" altLang="zh-TW" sz="2800" i="1">
                                      <a:solidFill>
                                        <a:srgbClr val="000000"/>
                                      </a:solidFill>
                                      <a:latin typeface="Cambria Math" panose="02040503050406030204" pitchFamily="18" charset="0"/>
                                    </a:rPr>
                                  </m:ctrlPr>
                                </m:accPr>
                                <m:e>
                                  <m:r>
                                    <a:rPr lang="en-US" altLang="zh-TW" sz="2800" b="1" i="1">
                                      <a:solidFill>
                                        <a:srgbClr val="000000"/>
                                      </a:solidFill>
                                      <a:latin typeface="Cambria Math" panose="02040503050406030204" pitchFamily="18" charset="0"/>
                                    </a:rPr>
                                    <m:t>𝒏</m:t>
                                  </m:r>
                                </m:e>
                              </m:acc>
                            </m:e>
                          </m:d>
                        </m:e>
                        <m:sub>
                          <m:r>
                            <a:rPr lang="en-US" altLang="zh-TW" sz="2800" i="1">
                              <a:solidFill>
                                <a:srgbClr val="000000"/>
                              </a:solidFill>
                              <a:latin typeface="Cambria Math" panose="02040503050406030204" pitchFamily="18" charset="0"/>
                            </a:rPr>
                            <m:t>×</m:t>
                          </m:r>
                        </m:sub>
                        <m:sup>
                          <m:r>
                            <a:rPr lang="en-US" altLang="zh-TW" sz="2800" i="1">
                              <a:solidFill>
                                <a:srgbClr val="000000"/>
                              </a:solidFill>
                              <a:latin typeface="Cambria Math" panose="02040503050406030204" pitchFamily="18" charset="0"/>
                            </a:rPr>
                            <m:t>2</m:t>
                          </m:r>
                        </m:sup>
                      </m:sSubSup>
                      <m:r>
                        <a:rPr lang="en-US" altLang="zh-TW" sz="2800" b="1" i="1">
                          <a:solidFill>
                            <a:srgbClr val="000000"/>
                          </a:solidFill>
                          <a:latin typeface="Cambria Math" panose="02040503050406030204" pitchFamily="18" charset="0"/>
                        </a:rPr>
                        <m:t>𝒗</m:t>
                      </m:r>
                      <m:r>
                        <a:rPr lang="en-US" altLang="zh-TW" sz="2800" i="1">
                          <a:solidFill>
                            <a:srgbClr val="000000"/>
                          </a:solidFill>
                          <a:latin typeface="Cambria Math" panose="02040503050406030204" pitchFamily="18" charset="0"/>
                        </a:rPr>
                        <m:t>=−</m:t>
                      </m:r>
                      <m:sSub>
                        <m:sSubPr>
                          <m:ctrlPr>
                            <a:rPr lang="en-US" altLang="zh-TW" sz="2800" i="1">
                              <a:solidFill>
                                <a:srgbClr val="000000"/>
                              </a:solidFill>
                              <a:latin typeface="Cambria Math" panose="02040503050406030204" pitchFamily="18" charset="0"/>
                            </a:rPr>
                          </m:ctrlPr>
                        </m:sSubPr>
                        <m:e>
                          <m:r>
                            <a:rPr lang="en-US" altLang="zh-TW" sz="2800" b="1" i="1">
                              <a:solidFill>
                                <a:srgbClr val="000000"/>
                              </a:solidFill>
                              <a:latin typeface="Cambria Math" panose="02040503050406030204" pitchFamily="18" charset="0"/>
                            </a:rPr>
                            <m:t>𝒗</m:t>
                          </m:r>
                        </m:e>
                        <m:sub>
                          <m:r>
                            <a:rPr lang="en-US" altLang="zh-TW" sz="2800" i="1">
                              <a:solidFill>
                                <a:srgbClr val="000000"/>
                              </a:solidFill>
                              <a:latin typeface="Cambria Math" panose="02040503050406030204" pitchFamily="18" charset="0"/>
                              <a:ea typeface="Cambria Math" panose="02040503050406030204" pitchFamily="18" charset="0"/>
                            </a:rPr>
                            <m:t>⊥</m:t>
                          </m:r>
                        </m:sub>
                      </m:sSub>
                    </m:oMath>
                  </m:oMathPara>
                </a14:m>
                <a:endParaRPr lang="zh-TW" altLang="en-US" sz="2800" dirty="0">
                  <a:solidFill>
                    <a:srgbClr val="000000"/>
                  </a:solidFill>
                </a:endParaRPr>
              </a:p>
            </p:txBody>
          </p:sp>
        </mc:Choice>
        <mc:Fallback xmlns="">
          <p:sp>
            <p:nvSpPr>
              <p:cNvPr id="7" name="矩形 6"/>
              <p:cNvSpPr>
                <a:spLocks noRot="1" noChangeAspect="1" noMove="1" noResize="1" noEditPoints="1" noAdjustHandles="1" noChangeArrowheads="1" noChangeShapeType="1" noTextEdit="1"/>
              </p:cNvSpPr>
              <p:nvPr/>
            </p:nvSpPr>
            <p:spPr>
              <a:xfrm>
                <a:off x="1545842" y="3299074"/>
                <a:ext cx="4929491" cy="523220"/>
              </a:xfrm>
              <a:prstGeom prst="rect">
                <a:avLst/>
              </a:prstGeom>
              <a:blipFill>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矩形 16"/>
              <p:cNvSpPr>
                <a:spLocks/>
              </p:cNvSpPr>
              <p:nvPr/>
            </p:nvSpPr>
            <p:spPr>
              <a:xfrm>
                <a:off x="4589078" y="8456344"/>
                <a:ext cx="6558527" cy="523220"/>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altLang="zh-TW" sz="2800" b="1" i="1" smtClean="0">
                          <a:solidFill>
                            <a:srgbClr val="000000"/>
                          </a:solidFill>
                          <a:latin typeface="Cambria Math" panose="02040503050406030204" pitchFamily="18" charset="0"/>
                        </a:rPr>
                        <m:t>𝑹</m:t>
                      </m:r>
                      <m:d>
                        <m:dPr>
                          <m:ctrlPr>
                            <a:rPr lang="en-US" altLang="zh-TW" sz="2800" i="1">
                              <a:solidFill>
                                <a:srgbClr val="000000"/>
                              </a:solidFill>
                              <a:latin typeface="Cambria Math" panose="02040503050406030204" pitchFamily="18" charset="0"/>
                            </a:rPr>
                          </m:ctrlPr>
                        </m:dPr>
                        <m:e>
                          <m:acc>
                            <m:accPr>
                              <m:chr m:val="̂"/>
                              <m:ctrlPr>
                                <a:rPr lang="en-US" altLang="zh-TW" sz="2800" i="1">
                                  <a:solidFill>
                                    <a:srgbClr val="000000"/>
                                  </a:solidFill>
                                  <a:latin typeface="Cambria Math" panose="02040503050406030204" pitchFamily="18" charset="0"/>
                                </a:rPr>
                              </m:ctrlPr>
                            </m:accPr>
                            <m:e>
                              <m:r>
                                <a:rPr lang="en-US" altLang="zh-TW" sz="2800" b="1" i="1">
                                  <a:solidFill>
                                    <a:srgbClr val="000000"/>
                                  </a:solidFill>
                                  <a:latin typeface="Cambria Math" panose="02040503050406030204" pitchFamily="18" charset="0"/>
                                </a:rPr>
                                <m:t>𝒏</m:t>
                              </m:r>
                            </m:e>
                          </m:acc>
                          <m:r>
                            <a:rPr lang="en-US" altLang="zh-TW" sz="2800" i="1">
                              <a:solidFill>
                                <a:srgbClr val="000000"/>
                              </a:solidFill>
                              <a:latin typeface="Cambria Math" panose="02040503050406030204" pitchFamily="18" charset="0"/>
                            </a:rPr>
                            <m:t>,</m:t>
                          </m:r>
                          <m:r>
                            <a:rPr lang="en-US" altLang="zh-TW" sz="2800" i="1">
                              <a:solidFill>
                                <a:srgbClr val="000000"/>
                              </a:solidFill>
                              <a:latin typeface="Cambria Math" panose="02040503050406030204" pitchFamily="18" charset="0"/>
                            </a:rPr>
                            <m:t>𝜃</m:t>
                          </m:r>
                        </m:e>
                      </m:d>
                      <m:r>
                        <a:rPr lang="en-US" altLang="zh-TW" sz="2800" i="1">
                          <a:solidFill>
                            <a:srgbClr val="000000"/>
                          </a:solidFill>
                          <a:latin typeface="Cambria Math" panose="02040503050406030204" pitchFamily="18" charset="0"/>
                        </a:rPr>
                        <m:t>=</m:t>
                      </m:r>
                      <m:r>
                        <a:rPr lang="en-US" altLang="zh-TW" sz="2800" b="1" i="1">
                          <a:solidFill>
                            <a:srgbClr val="000000"/>
                          </a:solidFill>
                          <a:latin typeface="Cambria Math" panose="02040503050406030204" pitchFamily="18" charset="0"/>
                        </a:rPr>
                        <m:t>𝑰</m:t>
                      </m:r>
                      <m:r>
                        <a:rPr lang="en-US" altLang="zh-TW" sz="2800" i="1">
                          <a:solidFill>
                            <a:srgbClr val="000000"/>
                          </a:solidFill>
                          <a:latin typeface="Cambria Math" panose="02040503050406030204" pitchFamily="18" charset="0"/>
                        </a:rPr>
                        <m:t>+</m:t>
                      </m:r>
                      <m:r>
                        <m:rPr>
                          <m:sty m:val="p"/>
                        </m:rPr>
                        <a:rPr lang="en-US" altLang="zh-TW" sz="2800">
                          <a:solidFill>
                            <a:srgbClr val="000000"/>
                          </a:solidFill>
                          <a:latin typeface="Cambria Math" panose="02040503050406030204" pitchFamily="18" charset="0"/>
                        </a:rPr>
                        <m:t>sin</m:t>
                      </m:r>
                      <m:r>
                        <a:rPr lang="en-US" altLang="zh-TW" sz="2800" i="1">
                          <a:solidFill>
                            <a:srgbClr val="000000"/>
                          </a:solidFill>
                          <a:latin typeface="Cambria Math" panose="02040503050406030204" pitchFamily="18" charset="0"/>
                        </a:rPr>
                        <m:t>𝜃</m:t>
                      </m:r>
                      <m:sSub>
                        <m:sSubPr>
                          <m:ctrlPr>
                            <a:rPr lang="en-US" altLang="zh-TW" sz="2800" i="1">
                              <a:solidFill>
                                <a:srgbClr val="000000"/>
                              </a:solidFill>
                              <a:latin typeface="Cambria Math" panose="02040503050406030204" pitchFamily="18" charset="0"/>
                            </a:rPr>
                          </m:ctrlPr>
                        </m:sSubPr>
                        <m:e>
                          <m:d>
                            <m:dPr>
                              <m:begChr m:val="["/>
                              <m:endChr m:val="]"/>
                              <m:ctrlPr>
                                <a:rPr lang="en-US" altLang="zh-TW" sz="2800" i="1">
                                  <a:solidFill>
                                    <a:srgbClr val="000000"/>
                                  </a:solidFill>
                                  <a:latin typeface="Cambria Math" panose="02040503050406030204" pitchFamily="18" charset="0"/>
                                </a:rPr>
                              </m:ctrlPr>
                            </m:dPr>
                            <m:e>
                              <m:acc>
                                <m:accPr>
                                  <m:chr m:val="̂"/>
                                  <m:ctrlPr>
                                    <a:rPr lang="en-US" altLang="zh-TW" sz="2800" i="1">
                                      <a:solidFill>
                                        <a:srgbClr val="000000"/>
                                      </a:solidFill>
                                      <a:latin typeface="Cambria Math" panose="02040503050406030204" pitchFamily="18" charset="0"/>
                                    </a:rPr>
                                  </m:ctrlPr>
                                </m:accPr>
                                <m:e>
                                  <m:r>
                                    <a:rPr lang="en-US" altLang="zh-TW" sz="2800" b="1" i="1">
                                      <a:solidFill>
                                        <a:srgbClr val="000000"/>
                                      </a:solidFill>
                                      <a:latin typeface="Cambria Math" panose="02040503050406030204" pitchFamily="18" charset="0"/>
                                    </a:rPr>
                                    <m:t>𝒏</m:t>
                                  </m:r>
                                </m:e>
                              </m:acc>
                            </m:e>
                          </m:d>
                        </m:e>
                        <m:sub>
                          <m:r>
                            <a:rPr lang="en-US" altLang="zh-TW" sz="2800" i="1">
                              <a:solidFill>
                                <a:srgbClr val="000000"/>
                              </a:solidFill>
                              <a:latin typeface="Cambria Math" panose="02040503050406030204" pitchFamily="18" charset="0"/>
                            </a:rPr>
                            <m:t>×</m:t>
                          </m:r>
                        </m:sub>
                      </m:sSub>
                      <m:r>
                        <a:rPr lang="en-US" altLang="zh-TW" sz="2800" i="1">
                          <a:solidFill>
                            <a:srgbClr val="000000"/>
                          </a:solidFill>
                          <a:latin typeface="Cambria Math" panose="02040503050406030204" pitchFamily="18" charset="0"/>
                        </a:rPr>
                        <m:t>+</m:t>
                      </m:r>
                      <m:d>
                        <m:dPr>
                          <m:ctrlPr>
                            <a:rPr lang="en-US" altLang="zh-TW" sz="2800" i="1">
                              <a:solidFill>
                                <a:srgbClr val="000000"/>
                              </a:solidFill>
                              <a:latin typeface="Cambria Math" panose="02040503050406030204" pitchFamily="18" charset="0"/>
                            </a:rPr>
                          </m:ctrlPr>
                        </m:dPr>
                        <m:e>
                          <m:r>
                            <a:rPr lang="en-US" altLang="zh-TW" sz="2800" i="1">
                              <a:solidFill>
                                <a:srgbClr val="000000"/>
                              </a:solidFill>
                              <a:latin typeface="Cambria Math" panose="02040503050406030204" pitchFamily="18" charset="0"/>
                            </a:rPr>
                            <m:t>1</m:t>
                          </m:r>
                          <m:r>
                            <a:rPr lang="en-US" altLang="zh-TW" sz="2800" i="1">
                              <a:solidFill>
                                <a:srgbClr val="000000"/>
                              </a:solidFill>
                              <a:latin typeface="Cambria Math" panose="02040503050406030204" pitchFamily="18" charset="0"/>
                            </a:rPr>
                            <m:t>−</m:t>
                          </m:r>
                          <m:r>
                            <m:rPr>
                              <m:sty m:val="p"/>
                            </m:rPr>
                            <a:rPr lang="en-US" altLang="zh-TW" sz="2800">
                              <a:solidFill>
                                <a:srgbClr val="000000"/>
                              </a:solidFill>
                              <a:latin typeface="Cambria Math" panose="02040503050406030204" pitchFamily="18" charset="0"/>
                            </a:rPr>
                            <m:t>cos</m:t>
                          </m:r>
                          <m:r>
                            <a:rPr lang="en-US" altLang="zh-TW" sz="2800" i="1">
                              <a:solidFill>
                                <a:srgbClr val="000000"/>
                              </a:solidFill>
                              <a:latin typeface="Cambria Math" panose="02040503050406030204" pitchFamily="18" charset="0"/>
                            </a:rPr>
                            <m:t>𝜃</m:t>
                          </m:r>
                        </m:e>
                      </m:d>
                      <m:sSubSup>
                        <m:sSubSupPr>
                          <m:ctrlPr>
                            <a:rPr lang="en-US" altLang="zh-TW" sz="2800" i="1">
                              <a:solidFill>
                                <a:srgbClr val="000000"/>
                              </a:solidFill>
                              <a:latin typeface="Cambria Math" panose="02040503050406030204" pitchFamily="18" charset="0"/>
                            </a:rPr>
                          </m:ctrlPr>
                        </m:sSubSupPr>
                        <m:e>
                          <m:d>
                            <m:dPr>
                              <m:begChr m:val="["/>
                              <m:endChr m:val="]"/>
                              <m:ctrlPr>
                                <a:rPr lang="en-US" altLang="zh-TW" sz="2800" i="1">
                                  <a:solidFill>
                                    <a:srgbClr val="000000"/>
                                  </a:solidFill>
                                  <a:latin typeface="Cambria Math" panose="02040503050406030204" pitchFamily="18" charset="0"/>
                                </a:rPr>
                              </m:ctrlPr>
                            </m:dPr>
                            <m:e>
                              <m:acc>
                                <m:accPr>
                                  <m:chr m:val="̂"/>
                                  <m:ctrlPr>
                                    <a:rPr lang="en-US" altLang="zh-TW" sz="2800" i="1">
                                      <a:solidFill>
                                        <a:srgbClr val="000000"/>
                                      </a:solidFill>
                                      <a:latin typeface="Cambria Math" panose="02040503050406030204" pitchFamily="18" charset="0"/>
                                    </a:rPr>
                                  </m:ctrlPr>
                                </m:accPr>
                                <m:e>
                                  <m:r>
                                    <a:rPr lang="en-US" altLang="zh-TW" sz="2800" b="1" i="1">
                                      <a:solidFill>
                                        <a:srgbClr val="000000"/>
                                      </a:solidFill>
                                      <a:latin typeface="Cambria Math" panose="02040503050406030204" pitchFamily="18" charset="0"/>
                                    </a:rPr>
                                    <m:t>𝒏</m:t>
                                  </m:r>
                                </m:e>
                              </m:acc>
                            </m:e>
                          </m:d>
                        </m:e>
                        <m:sub>
                          <m:r>
                            <a:rPr lang="en-US" altLang="zh-TW" sz="2800" i="1">
                              <a:solidFill>
                                <a:srgbClr val="000000"/>
                              </a:solidFill>
                              <a:latin typeface="Cambria Math" panose="02040503050406030204" pitchFamily="18" charset="0"/>
                            </a:rPr>
                            <m:t>×</m:t>
                          </m:r>
                        </m:sub>
                        <m:sup>
                          <m:r>
                            <a:rPr lang="en-US" altLang="zh-TW" sz="2800" i="1">
                              <a:solidFill>
                                <a:srgbClr val="000000"/>
                              </a:solidFill>
                              <a:latin typeface="Cambria Math" panose="02040503050406030204" pitchFamily="18" charset="0"/>
                            </a:rPr>
                            <m:t>2</m:t>
                          </m:r>
                        </m:sup>
                      </m:sSubSup>
                    </m:oMath>
                  </m:oMathPara>
                </a14:m>
                <a:endParaRPr lang="en-US" altLang="zh-TW" sz="2800" b="1" dirty="0">
                  <a:solidFill>
                    <a:srgbClr val="000000"/>
                  </a:solidFill>
                </a:endParaRPr>
              </a:p>
            </p:txBody>
          </p:sp>
        </mc:Choice>
        <mc:Fallback xmlns="">
          <p:sp>
            <p:nvSpPr>
              <p:cNvPr id="17" name="矩形 16"/>
              <p:cNvSpPr>
                <a:spLocks noRot="1" noChangeAspect="1" noMove="1" noResize="1" noEditPoints="1" noAdjustHandles="1" noChangeArrowheads="1" noChangeShapeType="1" noTextEdit="1"/>
              </p:cNvSpPr>
              <p:nvPr/>
            </p:nvSpPr>
            <p:spPr>
              <a:xfrm>
                <a:off x="4589078" y="8456344"/>
                <a:ext cx="6558527" cy="523220"/>
              </a:xfrm>
              <a:prstGeom prst="rect">
                <a:avLst/>
              </a:prstGeom>
              <a:blipFill>
                <a:blip r:embed="rId8"/>
                <a:stretch>
                  <a:fillRect/>
                </a:stretch>
              </a:blipFill>
            </p:spPr>
            <p:txBody>
              <a:bodyPr/>
              <a:lstStyle/>
              <a:p>
                <a:r>
                  <a:rPr lang="zh-TW" altLang="en-US">
                    <a:noFill/>
                  </a:rPr>
                  <a:t> </a:t>
                </a:r>
              </a:p>
            </p:txBody>
          </p:sp>
        </mc:Fallback>
      </mc:AlternateContent>
      <p:cxnSp>
        <p:nvCxnSpPr>
          <p:cNvPr id="18" name="直線單箭頭接點 17"/>
          <p:cNvCxnSpPr/>
          <p:nvPr/>
        </p:nvCxnSpPr>
        <p:spPr>
          <a:xfrm flipV="1">
            <a:off x="10094495" y="3741822"/>
            <a:ext cx="962526" cy="649704"/>
          </a:xfrm>
          <a:prstGeom prst="straightConnector1">
            <a:avLst/>
          </a:prstGeom>
          <a:noFill/>
          <a:ln w="76200" cap="flat">
            <a:solidFill>
              <a:srgbClr val="2F6FBA"/>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2" name="直線單箭頭接點 21"/>
          <p:cNvCxnSpPr/>
          <p:nvPr/>
        </p:nvCxnSpPr>
        <p:spPr>
          <a:xfrm>
            <a:off x="10154237" y="4391526"/>
            <a:ext cx="1233572" cy="0"/>
          </a:xfrm>
          <a:prstGeom prst="straightConnector1">
            <a:avLst/>
          </a:prstGeom>
          <a:noFill/>
          <a:ln w="76200" cap="flat">
            <a:solidFill>
              <a:srgbClr val="2F6FBA"/>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7" name="直線單箭頭接點 26"/>
          <p:cNvCxnSpPr/>
          <p:nvPr/>
        </p:nvCxnSpPr>
        <p:spPr>
          <a:xfrm flipV="1">
            <a:off x="11387809" y="2129589"/>
            <a:ext cx="0" cy="2261937"/>
          </a:xfrm>
          <a:prstGeom prst="straightConnector1">
            <a:avLst/>
          </a:prstGeom>
          <a:noFill/>
          <a:ln w="76200" cap="flat">
            <a:solidFill>
              <a:srgbClr val="2F6FBA"/>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0" name="直線單箭頭接點 29"/>
          <p:cNvCxnSpPr/>
          <p:nvPr/>
        </p:nvCxnSpPr>
        <p:spPr>
          <a:xfrm flipV="1">
            <a:off x="10094495" y="2129589"/>
            <a:ext cx="1293314" cy="2261938"/>
          </a:xfrm>
          <a:prstGeom prst="straightConnector1">
            <a:avLst/>
          </a:prstGeom>
          <a:noFill/>
          <a:ln w="76200" cap="flat">
            <a:solidFill>
              <a:srgbClr val="FF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 name="投影片編號版面配置區 1">
            <a:extLst>
              <a:ext uri="{FF2B5EF4-FFF2-40B4-BE49-F238E27FC236}">
                <a16:creationId xmlns:a16="http://schemas.microsoft.com/office/drawing/2014/main" id="{BA8212DE-478B-4A41-AE22-9D36E7C83CF7}"/>
              </a:ext>
            </a:extLst>
          </p:cNvPr>
          <p:cNvSpPr>
            <a:spLocks noGrp="1"/>
          </p:cNvSpPr>
          <p:nvPr>
            <p:ph type="sldNum" sz="quarter" idx="2"/>
          </p:nvPr>
        </p:nvSpPr>
        <p:spPr/>
        <p:txBody>
          <a:bodyPr/>
          <a:lstStyle/>
          <a:p>
            <a:fld id="{86CB4B4D-7CA3-9044-876B-883B54F8677D}" type="slidenum">
              <a:rPr lang="en-US" altLang="zh-TW" smtClean="0"/>
              <a:t>26</a:t>
            </a:fld>
            <a:endParaRPr lang="zh-TW"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par>
                                <p:cTn id="13" presetID="1" presetClass="exit" presetSubtype="0" fill="hold"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2.1.5 3D to 2D Projections"/>
          <p:cNvSpPr>
            <a:spLocks noGrp="1"/>
          </p:cNvSpPr>
          <p:nvPr>
            <p:ph type="title"/>
          </p:nvPr>
        </p:nvSpPr>
        <p:spPr>
          <a:prstGeom prst="rect">
            <a:avLst/>
          </a:prstGeom>
        </p:spPr>
        <p:txBody>
          <a:bodyPr/>
          <a:lstStyle/>
          <a:p>
            <a:pPr>
              <a:defRPr>
                <a:effectLst/>
              </a:defRPr>
            </a:pPr>
            <a:r>
              <a:t>2.1.5 3D to 2D Projections</a:t>
            </a:r>
          </a:p>
        </p:txBody>
      </p:sp>
      <p:sp>
        <p:nvSpPr>
          <p:cNvPr id="325" name="We need to specify how 3D primitives are projected onto the image plane.…"/>
          <p:cNvSpPr txBox="1">
            <a:spLocks noGrp="1"/>
          </p:cNvSpPr>
          <p:nvPr>
            <p:ph type="body" idx="1"/>
          </p:nvPr>
        </p:nvSpPr>
        <p:spPr>
          <a:prstGeom prst="rect">
            <a:avLst/>
          </a:prstGeom>
        </p:spPr>
        <p:txBody>
          <a:bodyPr/>
          <a:lstStyle/>
          <a:p>
            <a:r>
              <a:t>We need to specify how 3D primitives are projected onto the image plane.</a:t>
            </a:r>
          </a:p>
          <a:p>
            <a:r>
              <a:t>The simplest model is </a:t>
            </a:r>
            <a:r>
              <a:rPr b="1">
                <a:solidFill>
                  <a:srgbClr val="FF2600"/>
                </a:solidFill>
              </a:rPr>
              <a:t>orthography</a:t>
            </a:r>
            <a:r>
              <a:t>, and the more commonly used model is </a:t>
            </a:r>
            <a:r>
              <a:rPr b="1">
                <a:solidFill>
                  <a:srgbClr val="FF2600"/>
                </a:solidFill>
              </a:rPr>
              <a:t>perspective</a:t>
            </a:r>
            <a:r>
              <a:t>.</a:t>
            </a:r>
          </a:p>
        </p:txBody>
      </p:sp>
      <p:pic>
        <p:nvPicPr>
          <p:cNvPr id="327" name="螢幕快照 2018-03-05 下午12.17.48.png" descr="螢幕快照 2018-03-05 下午12.17.48.png"/>
          <p:cNvPicPr>
            <a:picLocks noChangeAspect="1"/>
          </p:cNvPicPr>
          <p:nvPr/>
        </p:nvPicPr>
        <p:blipFill>
          <a:blip r:embed="rId2">
            <a:extLst/>
          </a:blip>
          <a:stretch>
            <a:fillRect/>
          </a:stretch>
        </p:blipFill>
        <p:spPr>
          <a:xfrm>
            <a:off x="2800417" y="5310771"/>
            <a:ext cx="7403966" cy="3541955"/>
          </a:xfrm>
          <a:prstGeom prst="rect">
            <a:avLst/>
          </a:prstGeom>
          <a:ln w="12700">
            <a:miter lim="400000"/>
          </a:ln>
        </p:spPr>
      </p:pic>
      <p:sp>
        <p:nvSpPr>
          <p:cNvPr id="328" name="3D view"/>
          <p:cNvSpPr txBox="1"/>
          <p:nvPr/>
        </p:nvSpPr>
        <p:spPr>
          <a:xfrm>
            <a:off x="5773699" y="8415311"/>
            <a:ext cx="1457402" cy="508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457200">
              <a:lnSpc>
                <a:spcPts val="4800"/>
              </a:lnSpc>
              <a:spcBef>
                <a:spcPts val="1200"/>
              </a:spcBef>
              <a:defRPr sz="2800">
                <a:solidFill>
                  <a:srgbClr val="000000"/>
                </a:solidFill>
              </a:defRPr>
            </a:lvl1pPr>
          </a:lstStyle>
          <a:p>
            <a:r>
              <a:t>3D view </a:t>
            </a:r>
          </a:p>
        </p:txBody>
      </p:sp>
      <p:sp>
        <p:nvSpPr>
          <p:cNvPr id="329" name="vanishing point(消失點)：3D平行線在2D透視圖中交匯的點。"/>
          <p:cNvSpPr txBox="1"/>
          <p:nvPr/>
        </p:nvSpPr>
        <p:spPr>
          <a:xfrm>
            <a:off x="2016772" y="4890042"/>
            <a:ext cx="9089027" cy="50270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l">
              <a:defRPr sz="2600"/>
            </a:pPr>
            <a:r>
              <a:rPr b="1" dirty="0">
                <a:solidFill>
                  <a:srgbClr val="2F6FBA"/>
                </a:solidFill>
              </a:rPr>
              <a:t>vanishing point</a:t>
            </a:r>
            <a:r>
              <a:rPr lang="en-US" b="1" dirty="0">
                <a:solidFill>
                  <a:srgbClr val="2F6FBA"/>
                </a:solidFill>
              </a:rPr>
              <a:t> </a:t>
            </a:r>
            <a:r>
              <a:rPr b="1" dirty="0">
                <a:solidFill>
                  <a:srgbClr val="2F6FBA"/>
                </a:solidFill>
              </a:rPr>
              <a:t>(</a:t>
            </a:r>
            <a:r>
              <a:rPr b="1" dirty="0" err="1">
                <a:solidFill>
                  <a:srgbClr val="2F6FBA"/>
                </a:solidFill>
              </a:rPr>
              <a:t>消失點</a:t>
            </a:r>
            <a:r>
              <a:rPr b="1" dirty="0">
                <a:solidFill>
                  <a:srgbClr val="2F6FBA"/>
                </a:solidFill>
              </a:rPr>
              <a:t>)</a:t>
            </a:r>
            <a:r>
              <a:rPr dirty="0">
                <a:solidFill>
                  <a:srgbClr val="000000"/>
                </a:solidFill>
              </a:rPr>
              <a:t>：3D平行線在2D透視圖中交匯的點。</a:t>
            </a:r>
          </a:p>
        </p:txBody>
      </p:sp>
      <p:sp>
        <p:nvSpPr>
          <p:cNvPr id="330" name="圓形"/>
          <p:cNvSpPr/>
          <p:nvPr/>
        </p:nvSpPr>
        <p:spPr>
          <a:xfrm>
            <a:off x="8425140" y="5488546"/>
            <a:ext cx="218654" cy="218654"/>
          </a:xfrm>
          <a:prstGeom prst="ellipse">
            <a:avLst/>
          </a:prstGeom>
          <a:solidFill>
            <a:srgbClr val="2F6FBA"/>
          </a:solidFill>
          <a:ln w="12700">
            <a:miter lim="400000"/>
          </a:ln>
        </p:spPr>
        <p:txBody>
          <a:bodyPr lIns="50800" tIns="50800" rIns="50800" bIns="50800" anchor="ctr"/>
          <a:lstStyle/>
          <a:p>
            <a:pPr>
              <a:defRPr sz="4000">
                <a:solidFill>
                  <a:srgbClr val="FFFFFF"/>
                </a:solidFill>
              </a:defRPr>
            </a:pPr>
            <a:endParaRPr/>
          </a:p>
        </p:txBody>
      </p:sp>
      <p:sp>
        <p:nvSpPr>
          <p:cNvPr id="331" name="圓形"/>
          <p:cNvSpPr/>
          <p:nvPr/>
        </p:nvSpPr>
        <p:spPr>
          <a:xfrm>
            <a:off x="2974507" y="5488546"/>
            <a:ext cx="218654" cy="218654"/>
          </a:xfrm>
          <a:prstGeom prst="ellipse">
            <a:avLst/>
          </a:prstGeom>
          <a:solidFill>
            <a:srgbClr val="2F6FBA"/>
          </a:solidFill>
          <a:ln w="12700">
            <a:miter lim="400000"/>
          </a:ln>
        </p:spPr>
        <p:txBody>
          <a:bodyPr lIns="50800" tIns="50800" rIns="50800" bIns="50800" anchor="ctr"/>
          <a:lstStyle/>
          <a:p>
            <a:pPr>
              <a:defRPr sz="4000">
                <a:solidFill>
                  <a:srgbClr val="FFFFFF"/>
                </a:solidFill>
              </a:defRPr>
            </a:pPr>
            <a:endParaRPr/>
          </a:p>
        </p:txBody>
      </p:sp>
      <p:sp>
        <p:nvSpPr>
          <p:cNvPr id="2" name="投影片編號版面配置區 1">
            <a:extLst>
              <a:ext uri="{FF2B5EF4-FFF2-40B4-BE49-F238E27FC236}">
                <a16:creationId xmlns:a16="http://schemas.microsoft.com/office/drawing/2014/main" id="{86C9D221-3B27-44A7-877D-EA16B2248777}"/>
              </a:ext>
            </a:extLst>
          </p:cNvPr>
          <p:cNvSpPr>
            <a:spLocks noGrp="1"/>
          </p:cNvSpPr>
          <p:nvPr>
            <p:ph type="sldNum" sz="quarter" idx="2"/>
          </p:nvPr>
        </p:nvSpPr>
        <p:spPr/>
        <p:txBody>
          <a:bodyPr/>
          <a:lstStyle/>
          <a:p>
            <a:fld id="{86CB4B4D-7CA3-9044-876B-883B54F8677D}" type="slidenum">
              <a:rPr lang="en-US" altLang="zh-TW" smtClean="0"/>
              <a:t>27</a:t>
            </a:fld>
            <a:endParaRPr lang="zh-TW"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31"/>
                                        </p:tgtEl>
                                        <p:attrNameLst>
                                          <p:attrName>style.visibility</p:attrName>
                                        </p:attrNameLst>
                                      </p:cBhvr>
                                      <p:to>
                                        <p:strVal val="visible"/>
                                      </p:to>
                                    </p:set>
                                    <p:animEffect transition="in" filter="wheel(1)">
                                      <p:cBhvr>
                                        <p:cTn id="7" dur="1000"/>
                                        <p:tgtEl>
                                          <p:spTgt spid="33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30"/>
                                        </p:tgtEl>
                                        <p:attrNameLst>
                                          <p:attrName>style.visibility</p:attrName>
                                        </p:attrNameLst>
                                      </p:cBhvr>
                                      <p:to>
                                        <p:strVal val="visible"/>
                                      </p:to>
                                    </p:set>
                                    <p:animEffect transition="in" filter="wheel(1)">
                                      <p:cBhvr>
                                        <p:cTn id="10" dur="1000"/>
                                        <p:tgtEl>
                                          <p:spTgt spid="3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9"/>
                                        </p:tgtEl>
                                        <p:attrNameLst>
                                          <p:attrName>style.visibility</p:attrName>
                                        </p:attrNameLst>
                                      </p:cBhvr>
                                      <p:to>
                                        <p:strVal val="visible"/>
                                      </p:to>
                                    </p:set>
                                    <p:animEffect transition="in" filter="fade">
                                      <p:cBhvr>
                                        <p:cTn id="13"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 grpId="0" animBg="1"/>
      <p:bldP spid="330" grpId="0" animBg="1"/>
      <p:bldP spid="3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2.1.5 3D to 2D Projections"/>
          <p:cNvSpPr>
            <a:spLocks noGrp="1"/>
          </p:cNvSpPr>
          <p:nvPr>
            <p:ph type="title"/>
          </p:nvPr>
        </p:nvSpPr>
        <p:spPr>
          <a:prstGeom prst="rect">
            <a:avLst/>
          </a:prstGeom>
        </p:spPr>
        <p:txBody>
          <a:bodyPr/>
          <a:lstStyle/>
          <a:p>
            <a:pPr>
              <a:defRPr>
                <a:effectLst/>
              </a:defRPr>
            </a:pPr>
            <a:r>
              <a:t>2.1.5 3D to 2D Projections</a:t>
            </a:r>
          </a:p>
        </p:txBody>
      </p:sp>
      <mc:AlternateContent xmlns:mc="http://schemas.openxmlformats.org/markup-compatibility/2006" xmlns:a14="http://schemas.microsoft.com/office/drawing/2010/main">
        <mc:Choice Requires="a14">
          <p:sp>
            <p:nvSpPr>
              <p:cNvPr id="334" name="Orthography…"/>
              <p:cNvSpPr txBox="1">
                <a:spLocks noGrp="1"/>
              </p:cNvSpPr>
              <p:nvPr>
                <p:ph type="body" idx="1"/>
              </p:nvPr>
            </p:nvSpPr>
            <p:spPr>
              <a:xfrm>
                <a:off x="526719" y="1792758"/>
                <a:ext cx="12002246" cy="7610231"/>
              </a:xfrm>
              <a:prstGeom prst="rect">
                <a:avLst/>
              </a:prstGeom>
            </p:spPr>
            <p:txBody>
              <a:bodyPr/>
              <a:lstStyle/>
              <a:p>
                <a:pPr>
                  <a:defRPr b="1"/>
                </a:pPr>
                <a:r>
                  <a:rPr dirty="0"/>
                  <a:t>Orthography</a:t>
                </a:r>
                <a:r>
                  <a:rPr lang="en-US" dirty="0"/>
                  <a:t> (</a:t>
                </a:r>
                <a:r>
                  <a:rPr lang="zh-TW" altLang="en-US" dirty="0"/>
                  <a:t>垂直投影</a:t>
                </a:r>
                <a:r>
                  <a:rPr lang="en-US" dirty="0"/>
                  <a:t>)</a:t>
                </a:r>
                <a:endParaRPr dirty="0"/>
              </a:p>
              <a:p>
                <a:pPr lvl="1"/>
                <a:r>
                  <a:rPr dirty="0"/>
                  <a:t>An </a:t>
                </a:r>
                <a:r>
                  <a:rPr b="1" dirty="0">
                    <a:solidFill>
                      <a:srgbClr val="2F6FBA"/>
                    </a:solidFill>
                  </a:rPr>
                  <a:t>orthographic projection</a:t>
                </a:r>
                <a:r>
                  <a:rPr dirty="0"/>
                  <a:t> simply drops the </a:t>
                </a:r>
                <a:r>
                  <a:rPr i="1" dirty="0"/>
                  <a:t>z</a:t>
                </a:r>
                <a:r>
                  <a:rPr dirty="0"/>
                  <a:t> component of the 3D coordinate </a:t>
                </a:r>
                <a14:m>
                  <m:oMath xmlns:m="http://schemas.openxmlformats.org/officeDocument/2006/math">
                    <m:r>
                      <a:rPr lang="en-US" altLang="zh-TW" b="1" i="1">
                        <a:latin typeface="Cambria Math" panose="02040503050406030204" pitchFamily="18" charset="0"/>
                        <a:cs typeface="Times New Roman" pitchFamily="18" charset="0"/>
                      </a:rPr>
                      <m:t>𝒑</m:t>
                    </m:r>
                  </m:oMath>
                </a14:m>
                <a:r>
                  <a:rPr dirty="0"/>
                  <a:t> to obtain the 2D point </a:t>
                </a:r>
                <a14:m>
                  <m:oMath xmlns:m="http://schemas.openxmlformats.org/officeDocument/2006/math">
                    <m:r>
                      <a:rPr lang="en-US" altLang="zh-TW" b="1" i="1">
                        <a:latin typeface="Cambria Math" panose="02040503050406030204" pitchFamily="18" charset="0"/>
                        <a:cs typeface="Times New Roman" pitchFamily="18" charset="0"/>
                      </a:rPr>
                      <m:t>𝒙</m:t>
                    </m:r>
                  </m:oMath>
                </a14:m>
                <a:r>
                  <a:rPr dirty="0"/>
                  <a:t>. </a:t>
                </a:r>
              </a:p>
              <a:p>
                <a:pPr lvl="1"/>
                <a:endParaRPr dirty="0"/>
              </a:p>
              <a:p>
                <a:pPr lvl="1"/>
                <a:r>
                  <a:rPr dirty="0"/>
                  <a:t>homogeneous (projective) coordinates:</a:t>
                </a:r>
              </a:p>
              <a:p>
                <a:pPr lvl="1">
                  <a:spcBef>
                    <a:spcPts val="2400"/>
                  </a:spcBef>
                </a:pPr>
                <a:endParaRPr dirty="0"/>
              </a:p>
              <a:p>
                <a:pPr lvl="1">
                  <a:spcBef>
                    <a:spcPts val="2400"/>
                  </a:spcBef>
                </a:pPr>
                <a:endParaRPr dirty="0"/>
              </a:p>
              <a:p>
                <a:pPr lvl="1"/>
                <a:r>
                  <a:rPr dirty="0"/>
                  <a:t>In practice, world coordinates need to be scaled to fit onto an image sensor. For this reason, </a:t>
                </a:r>
                <a:r>
                  <a:rPr b="1" dirty="0">
                    <a:solidFill>
                      <a:srgbClr val="2F6FBA"/>
                    </a:solidFill>
                  </a:rPr>
                  <a:t>scaled orthography</a:t>
                </a:r>
                <a:r>
                  <a:rPr dirty="0"/>
                  <a:t> is actually more commonly used.</a:t>
                </a:r>
              </a:p>
            </p:txBody>
          </p:sp>
        </mc:Choice>
        <mc:Fallback xmlns="">
          <p:sp>
            <p:nvSpPr>
              <p:cNvPr id="334" name="Orthography…"/>
              <p:cNvSpPr txBox="1">
                <a:spLocks noGrp="1" noRot="1" noChangeAspect="1" noMove="1" noResize="1" noEditPoints="1" noAdjustHandles="1" noChangeArrowheads="1" noChangeShapeType="1" noTextEdit="1"/>
              </p:cNvSpPr>
              <p:nvPr>
                <p:ph type="body" idx="1"/>
              </p:nvPr>
            </p:nvSpPr>
            <p:spPr>
              <a:xfrm>
                <a:off x="526719" y="1792758"/>
                <a:ext cx="12002246" cy="7610231"/>
              </a:xfrm>
              <a:prstGeom prst="rect">
                <a:avLst/>
              </a:prstGeom>
              <a:blipFill>
                <a:blip r:embed="rId2"/>
                <a:stretch>
                  <a:fillRect l="-91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2789808" y="3944565"/>
                <a:ext cx="2556341"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800" b="1" i="1" smtClean="0">
                          <a:solidFill>
                            <a:srgbClr val="000000"/>
                          </a:solidFill>
                          <a:latin typeface="Cambria Math" panose="02040503050406030204" pitchFamily="18" charset="0"/>
                          <a:cs typeface="Times New Roman" pitchFamily="18" charset="0"/>
                        </a:rPr>
                        <m:t>𝒙</m:t>
                      </m:r>
                      <m:r>
                        <a:rPr lang="en-US" altLang="zh-TW" sz="2800" i="1" smtClean="0">
                          <a:solidFill>
                            <a:srgbClr val="000000"/>
                          </a:solidFill>
                          <a:latin typeface="Cambria Math" panose="02040503050406030204" pitchFamily="18" charset="0"/>
                          <a:cs typeface="Times New Roman" pitchFamily="18" charset="0"/>
                        </a:rPr>
                        <m:t>=</m:t>
                      </m:r>
                      <m:d>
                        <m:dPr>
                          <m:begChr m:val="["/>
                          <m:endChr m:val="]"/>
                          <m:ctrlPr>
                            <a:rPr lang="en-US" altLang="zh-TW" sz="2800" i="1">
                              <a:solidFill>
                                <a:srgbClr val="000000"/>
                              </a:solidFill>
                              <a:latin typeface="Cambria Math" panose="02040503050406030204" pitchFamily="18" charset="0"/>
                              <a:cs typeface="Times New Roman" pitchFamily="18" charset="0"/>
                            </a:rPr>
                          </m:ctrlPr>
                        </m:dPr>
                        <m:e>
                          <m:sSub>
                            <m:sSubPr>
                              <m:ctrlPr>
                                <a:rPr lang="en-US" altLang="zh-TW" sz="2800" i="1">
                                  <a:solidFill>
                                    <a:srgbClr val="000000"/>
                                  </a:solidFill>
                                  <a:latin typeface="Cambria Math" panose="02040503050406030204" pitchFamily="18" charset="0"/>
                                  <a:cs typeface="Times New Roman" pitchFamily="18" charset="0"/>
                                </a:rPr>
                              </m:ctrlPr>
                            </m:sSubPr>
                            <m:e>
                              <m:r>
                                <a:rPr lang="en-US" altLang="zh-TW" sz="2800" b="1" i="1">
                                  <a:solidFill>
                                    <a:srgbClr val="000000"/>
                                  </a:solidFill>
                                  <a:latin typeface="Cambria Math" panose="02040503050406030204" pitchFamily="18" charset="0"/>
                                  <a:cs typeface="Times New Roman" pitchFamily="18" charset="0"/>
                                </a:rPr>
                                <m:t>𝑰</m:t>
                              </m:r>
                            </m:e>
                            <m:sub>
                              <m:r>
                                <a:rPr lang="en-US" altLang="zh-TW" sz="2800" i="1">
                                  <a:solidFill>
                                    <a:srgbClr val="000000"/>
                                  </a:solidFill>
                                  <a:latin typeface="Cambria Math" panose="02040503050406030204" pitchFamily="18" charset="0"/>
                                  <a:cs typeface="Times New Roman" pitchFamily="18" charset="0"/>
                                </a:rPr>
                                <m:t>2</m:t>
                              </m:r>
                              <m:r>
                                <a:rPr lang="en-US" altLang="zh-TW" sz="2800" i="1">
                                  <a:solidFill>
                                    <a:srgbClr val="000000"/>
                                  </a:solidFill>
                                  <a:latin typeface="Cambria Math" panose="02040503050406030204" pitchFamily="18" charset="0"/>
                                  <a:cs typeface="Times New Roman" pitchFamily="18" charset="0"/>
                                </a:rPr>
                                <m:t>×</m:t>
                              </m:r>
                              <m:r>
                                <a:rPr lang="en-US" altLang="zh-TW" sz="2800" i="1">
                                  <a:solidFill>
                                    <a:srgbClr val="000000"/>
                                  </a:solidFill>
                                  <a:latin typeface="Cambria Math" panose="02040503050406030204" pitchFamily="18" charset="0"/>
                                  <a:cs typeface="Times New Roman" pitchFamily="18" charset="0"/>
                                </a:rPr>
                                <m:t>2</m:t>
                              </m:r>
                            </m:sub>
                          </m:sSub>
                          <m:r>
                            <a:rPr lang="en-US" altLang="zh-TW" sz="2800" i="1">
                              <a:solidFill>
                                <a:srgbClr val="000000"/>
                              </a:solidFill>
                              <a:latin typeface="Cambria Math" panose="02040503050406030204" pitchFamily="18" charset="0"/>
                              <a:cs typeface="Times New Roman" pitchFamily="18" charset="0"/>
                            </a:rPr>
                            <m:t> </m:t>
                          </m:r>
                        </m:e>
                        <m:e>
                          <m:r>
                            <a:rPr lang="en-US" altLang="zh-TW" sz="2800" i="1">
                              <a:solidFill>
                                <a:srgbClr val="000000"/>
                              </a:solidFill>
                              <a:latin typeface="Cambria Math" panose="02040503050406030204" pitchFamily="18" charset="0"/>
                              <a:cs typeface="Times New Roman" pitchFamily="18" charset="0"/>
                            </a:rPr>
                            <m:t> </m:t>
                          </m:r>
                          <m:r>
                            <a:rPr lang="en-US" altLang="zh-TW" sz="2800" i="1">
                              <a:solidFill>
                                <a:srgbClr val="000000"/>
                              </a:solidFill>
                              <a:latin typeface="Cambria Math" panose="02040503050406030204" pitchFamily="18" charset="0"/>
                              <a:cs typeface="Times New Roman" pitchFamily="18" charset="0"/>
                            </a:rPr>
                            <m:t>0</m:t>
                          </m:r>
                        </m:e>
                      </m:d>
                      <m:r>
                        <a:rPr lang="en-US" altLang="zh-TW" sz="2800" b="1" i="1">
                          <a:solidFill>
                            <a:srgbClr val="000000"/>
                          </a:solidFill>
                          <a:latin typeface="Cambria Math" panose="02040503050406030204" pitchFamily="18" charset="0"/>
                          <a:cs typeface="Times New Roman" pitchFamily="18" charset="0"/>
                        </a:rPr>
                        <m:t>𝒑</m:t>
                      </m:r>
                    </m:oMath>
                  </m:oMathPara>
                </a14:m>
                <a:endParaRPr lang="en-US" altLang="zh-TW" sz="2800" b="1" dirty="0">
                  <a:solidFill>
                    <a:srgbClr val="000000"/>
                  </a:solidFill>
                  <a:latin typeface="Times New Roman" pitchFamily="18" charset="0"/>
                  <a:cs typeface="Times New Roman"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2789808" y="3944565"/>
                <a:ext cx="2556341" cy="523220"/>
              </a:xfrm>
              <a:prstGeom prst="rect">
                <a:avLst/>
              </a:prstGeo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2822349" y="5564712"/>
                <a:ext cx="3366691" cy="123174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800" i="1" smtClean="0">
                              <a:solidFill>
                                <a:srgbClr val="000000"/>
                              </a:solidFill>
                              <a:latin typeface="Cambria Math" panose="02040503050406030204" pitchFamily="18" charset="0"/>
                              <a:cs typeface="Times New Roman" pitchFamily="18" charset="0"/>
                            </a:rPr>
                          </m:ctrlPr>
                        </m:accPr>
                        <m:e>
                          <m:r>
                            <a:rPr lang="en-US" altLang="zh-TW" sz="2800" b="1" i="1">
                              <a:solidFill>
                                <a:srgbClr val="000000"/>
                              </a:solidFill>
                              <a:latin typeface="Cambria Math" panose="02040503050406030204" pitchFamily="18" charset="0"/>
                              <a:cs typeface="Times New Roman" pitchFamily="18" charset="0"/>
                            </a:rPr>
                            <m:t>𝒙</m:t>
                          </m:r>
                        </m:e>
                      </m:acc>
                      <m:r>
                        <a:rPr lang="en-US" altLang="zh-TW" sz="2800" i="1">
                          <a:solidFill>
                            <a:srgbClr val="000000"/>
                          </a:solidFill>
                          <a:latin typeface="Cambria Math" panose="02040503050406030204" pitchFamily="18" charset="0"/>
                          <a:cs typeface="Times New Roman" pitchFamily="18" charset="0"/>
                        </a:rPr>
                        <m:t>=</m:t>
                      </m:r>
                      <m:d>
                        <m:dPr>
                          <m:begChr m:val="["/>
                          <m:endChr m:val="]"/>
                          <m:ctrlPr>
                            <a:rPr lang="en-US" altLang="zh-TW" sz="2800" i="1">
                              <a:solidFill>
                                <a:srgbClr val="000000"/>
                              </a:solidFill>
                              <a:latin typeface="Cambria Math" panose="02040503050406030204" pitchFamily="18" charset="0"/>
                              <a:cs typeface="Times New Roman" pitchFamily="18" charset="0"/>
                            </a:rPr>
                          </m:ctrlPr>
                        </m:dPr>
                        <m:e>
                          <m:m>
                            <m:mPr>
                              <m:mcs>
                                <m:mc>
                                  <m:mcPr>
                                    <m:count m:val="2"/>
                                    <m:mcJc m:val="center"/>
                                  </m:mcPr>
                                </m:mc>
                              </m:mcs>
                              <m:ctrlPr>
                                <a:rPr lang="en-US" altLang="zh-TW" sz="2800" i="1">
                                  <a:solidFill>
                                    <a:srgbClr val="000000"/>
                                  </a:solidFill>
                                  <a:latin typeface="Cambria Math" panose="02040503050406030204" pitchFamily="18" charset="0"/>
                                  <a:cs typeface="Times New Roman" pitchFamily="18" charset="0"/>
                                </a:rPr>
                              </m:ctrlPr>
                            </m:mPr>
                            <m:mr>
                              <m:e>
                                <m:m>
                                  <m:mPr>
                                    <m:mcs>
                                      <m:mc>
                                        <m:mcPr>
                                          <m:count m:val="2"/>
                                          <m:mcJc m:val="center"/>
                                        </m:mcPr>
                                      </m:mc>
                                    </m:mcs>
                                    <m:ctrlPr>
                                      <a:rPr lang="en-US" altLang="zh-TW" sz="2800" i="1">
                                        <a:solidFill>
                                          <a:srgbClr val="000000"/>
                                        </a:solidFill>
                                        <a:latin typeface="Cambria Math" panose="02040503050406030204" pitchFamily="18" charset="0"/>
                                        <a:cs typeface="Times New Roman" pitchFamily="18" charset="0"/>
                                      </a:rPr>
                                    </m:ctrlPr>
                                  </m:mPr>
                                  <m:mr>
                                    <m:e>
                                      <m:r>
                                        <m:rPr>
                                          <m:brk m:alnAt="7"/>
                                        </m:rPr>
                                        <a:rPr lang="en-US" altLang="zh-TW" sz="2800" i="1">
                                          <a:solidFill>
                                            <a:srgbClr val="000000"/>
                                          </a:solidFill>
                                          <a:latin typeface="Cambria Math" panose="02040503050406030204" pitchFamily="18" charset="0"/>
                                          <a:cs typeface="Times New Roman" pitchFamily="18" charset="0"/>
                                        </a:rPr>
                                        <m:t>1</m:t>
                                      </m:r>
                                    </m:e>
                                    <m:e>
                                      <m:r>
                                        <a:rPr lang="en-US" altLang="zh-TW" sz="2800" i="1">
                                          <a:solidFill>
                                            <a:srgbClr val="000000"/>
                                          </a:solidFill>
                                          <a:latin typeface="Cambria Math" panose="02040503050406030204" pitchFamily="18" charset="0"/>
                                          <a:cs typeface="Times New Roman" pitchFamily="18" charset="0"/>
                                        </a:rPr>
                                        <m:t>0</m:t>
                                      </m:r>
                                    </m:e>
                                  </m:mr>
                                  <m:mr>
                                    <m:e>
                                      <m:r>
                                        <a:rPr lang="en-US" altLang="zh-TW" sz="2800" i="1">
                                          <a:solidFill>
                                            <a:srgbClr val="000000"/>
                                          </a:solidFill>
                                          <a:latin typeface="Cambria Math" panose="02040503050406030204" pitchFamily="18" charset="0"/>
                                          <a:cs typeface="Times New Roman" pitchFamily="18" charset="0"/>
                                        </a:rPr>
                                        <m:t>0</m:t>
                                      </m:r>
                                    </m:e>
                                    <m:e>
                                      <m:r>
                                        <a:rPr lang="en-US" altLang="zh-TW" sz="2800" i="1">
                                          <a:solidFill>
                                            <a:srgbClr val="000000"/>
                                          </a:solidFill>
                                          <a:latin typeface="Cambria Math" panose="02040503050406030204" pitchFamily="18" charset="0"/>
                                          <a:cs typeface="Times New Roman" pitchFamily="18" charset="0"/>
                                        </a:rPr>
                                        <m:t>1</m:t>
                                      </m:r>
                                    </m:e>
                                  </m:mr>
                                  <m:mr>
                                    <m:e>
                                      <m:r>
                                        <a:rPr lang="en-US" altLang="zh-TW" sz="2800" i="1">
                                          <a:solidFill>
                                            <a:srgbClr val="000000"/>
                                          </a:solidFill>
                                          <a:latin typeface="Cambria Math" panose="02040503050406030204" pitchFamily="18" charset="0"/>
                                          <a:cs typeface="Times New Roman" pitchFamily="18" charset="0"/>
                                        </a:rPr>
                                        <m:t>0</m:t>
                                      </m:r>
                                    </m:e>
                                    <m:e>
                                      <m:r>
                                        <a:rPr lang="en-US" altLang="zh-TW" sz="2800" i="1">
                                          <a:solidFill>
                                            <a:srgbClr val="000000"/>
                                          </a:solidFill>
                                          <a:latin typeface="Cambria Math" panose="02040503050406030204" pitchFamily="18" charset="0"/>
                                          <a:cs typeface="Times New Roman" pitchFamily="18" charset="0"/>
                                        </a:rPr>
                                        <m:t>0</m:t>
                                      </m:r>
                                    </m:e>
                                  </m:mr>
                                </m:m>
                              </m:e>
                              <m:e>
                                <m:m>
                                  <m:mPr>
                                    <m:mcs>
                                      <m:mc>
                                        <m:mcPr>
                                          <m:count m:val="2"/>
                                          <m:mcJc m:val="center"/>
                                        </m:mcPr>
                                      </m:mc>
                                    </m:mcs>
                                    <m:ctrlPr>
                                      <a:rPr lang="en-US" altLang="zh-TW" sz="2800" i="1">
                                        <a:solidFill>
                                          <a:srgbClr val="000000"/>
                                        </a:solidFill>
                                        <a:latin typeface="Cambria Math" panose="02040503050406030204" pitchFamily="18" charset="0"/>
                                        <a:cs typeface="Times New Roman" pitchFamily="18" charset="0"/>
                                      </a:rPr>
                                    </m:ctrlPr>
                                  </m:mPr>
                                  <m:mr>
                                    <m:e>
                                      <m:r>
                                        <m:rPr>
                                          <m:brk m:alnAt="7"/>
                                        </m:rPr>
                                        <a:rPr lang="en-US" altLang="zh-TW" sz="2800" i="1">
                                          <a:solidFill>
                                            <a:srgbClr val="000000"/>
                                          </a:solidFill>
                                          <a:latin typeface="Cambria Math" panose="02040503050406030204" pitchFamily="18" charset="0"/>
                                          <a:cs typeface="Times New Roman" pitchFamily="18" charset="0"/>
                                        </a:rPr>
                                        <m:t>0</m:t>
                                      </m:r>
                                    </m:e>
                                    <m:e>
                                      <m:r>
                                        <a:rPr lang="en-US" altLang="zh-TW" sz="2800" i="1">
                                          <a:solidFill>
                                            <a:srgbClr val="000000"/>
                                          </a:solidFill>
                                          <a:latin typeface="Cambria Math" panose="02040503050406030204" pitchFamily="18" charset="0"/>
                                          <a:cs typeface="Times New Roman" pitchFamily="18" charset="0"/>
                                        </a:rPr>
                                        <m:t>0</m:t>
                                      </m:r>
                                    </m:e>
                                  </m:mr>
                                  <m:mr>
                                    <m:e>
                                      <m:r>
                                        <a:rPr lang="en-US" altLang="zh-TW" sz="2800" i="1">
                                          <a:solidFill>
                                            <a:srgbClr val="000000"/>
                                          </a:solidFill>
                                          <a:latin typeface="Cambria Math" panose="02040503050406030204" pitchFamily="18" charset="0"/>
                                          <a:cs typeface="Times New Roman" pitchFamily="18" charset="0"/>
                                        </a:rPr>
                                        <m:t>0</m:t>
                                      </m:r>
                                    </m:e>
                                    <m:e>
                                      <m:r>
                                        <a:rPr lang="en-US" altLang="zh-TW" sz="2800" i="1">
                                          <a:solidFill>
                                            <a:srgbClr val="000000"/>
                                          </a:solidFill>
                                          <a:latin typeface="Cambria Math" panose="02040503050406030204" pitchFamily="18" charset="0"/>
                                          <a:cs typeface="Times New Roman" pitchFamily="18" charset="0"/>
                                        </a:rPr>
                                        <m:t>0</m:t>
                                      </m:r>
                                    </m:e>
                                  </m:mr>
                                  <m:mr>
                                    <m:e>
                                      <m:r>
                                        <a:rPr lang="en-US" altLang="zh-TW" sz="2800" i="1">
                                          <a:solidFill>
                                            <a:srgbClr val="000000"/>
                                          </a:solidFill>
                                          <a:latin typeface="Cambria Math" panose="02040503050406030204" pitchFamily="18" charset="0"/>
                                          <a:cs typeface="Times New Roman" pitchFamily="18" charset="0"/>
                                        </a:rPr>
                                        <m:t>0</m:t>
                                      </m:r>
                                    </m:e>
                                    <m:e>
                                      <m:r>
                                        <a:rPr lang="en-US" altLang="zh-TW" sz="2800" i="1">
                                          <a:solidFill>
                                            <a:srgbClr val="000000"/>
                                          </a:solidFill>
                                          <a:latin typeface="Cambria Math" panose="02040503050406030204" pitchFamily="18" charset="0"/>
                                          <a:cs typeface="Times New Roman" pitchFamily="18" charset="0"/>
                                        </a:rPr>
                                        <m:t>1</m:t>
                                      </m:r>
                                    </m:e>
                                  </m:mr>
                                </m:m>
                              </m:e>
                            </m:mr>
                          </m:m>
                        </m:e>
                      </m:d>
                      <m:acc>
                        <m:accPr>
                          <m:chr m:val="̃"/>
                          <m:ctrlPr>
                            <a:rPr lang="en-US" altLang="zh-TW" sz="2800" i="1">
                              <a:solidFill>
                                <a:srgbClr val="000000"/>
                              </a:solidFill>
                              <a:latin typeface="Cambria Math" panose="02040503050406030204" pitchFamily="18" charset="0"/>
                              <a:cs typeface="Times New Roman" pitchFamily="18" charset="0"/>
                            </a:rPr>
                          </m:ctrlPr>
                        </m:accPr>
                        <m:e>
                          <m:r>
                            <a:rPr lang="en-US" altLang="zh-TW" sz="2800" b="1" i="1" smtClean="0">
                              <a:solidFill>
                                <a:srgbClr val="000000"/>
                              </a:solidFill>
                              <a:latin typeface="Cambria Math" panose="02040503050406030204" pitchFamily="18" charset="0"/>
                              <a:cs typeface="Times New Roman" pitchFamily="18" charset="0"/>
                            </a:rPr>
                            <m:t>𝒑</m:t>
                          </m:r>
                        </m:e>
                      </m:acc>
                    </m:oMath>
                  </m:oMathPara>
                </a14:m>
                <a:endParaRPr lang="zh-TW" altLang="en-US" sz="2800" dirty="0">
                  <a:solidFill>
                    <a:srgbClr val="000000"/>
                  </a:solidFill>
                </a:endParaRPr>
              </a:p>
            </p:txBody>
          </p:sp>
        </mc:Choice>
        <mc:Fallback xmlns="">
          <p:sp>
            <p:nvSpPr>
              <p:cNvPr id="3" name="矩形 2"/>
              <p:cNvSpPr>
                <a:spLocks noRot="1" noChangeAspect="1" noMove="1" noResize="1" noEditPoints="1" noAdjustHandles="1" noChangeArrowheads="1" noChangeShapeType="1" noTextEdit="1"/>
              </p:cNvSpPr>
              <p:nvPr/>
            </p:nvSpPr>
            <p:spPr>
              <a:xfrm>
                <a:off x="2822349" y="5564712"/>
                <a:ext cx="3366691" cy="1231747"/>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2789808" y="8464656"/>
                <a:ext cx="2728824"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800" b="1" i="1" smtClean="0">
                          <a:solidFill>
                            <a:srgbClr val="000000"/>
                          </a:solidFill>
                          <a:latin typeface="Cambria Math" panose="02040503050406030204" pitchFamily="18" charset="0"/>
                          <a:cs typeface="Times New Roman" pitchFamily="18" charset="0"/>
                        </a:rPr>
                        <m:t>𝒙</m:t>
                      </m:r>
                      <m:r>
                        <a:rPr lang="en-US" altLang="zh-TW" sz="2800" i="1" smtClean="0">
                          <a:solidFill>
                            <a:srgbClr val="000000"/>
                          </a:solidFill>
                          <a:latin typeface="Cambria Math" panose="02040503050406030204" pitchFamily="18" charset="0"/>
                          <a:cs typeface="Times New Roman" pitchFamily="18" charset="0"/>
                        </a:rPr>
                        <m:t>=</m:t>
                      </m:r>
                      <m:d>
                        <m:dPr>
                          <m:begChr m:val="["/>
                          <m:endChr m:val="]"/>
                          <m:ctrlPr>
                            <a:rPr lang="en-US" altLang="zh-TW" sz="2800" i="1">
                              <a:solidFill>
                                <a:srgbClr val="000000"/>
                              </a:solidFill>
                              <a:latin typeface="Cambria Math" panose="02040503050406030204" pitchFamily="18" charset="0"/>
                              <a:cs typeface="Times New Roman" pitchFamily="18" charset="0"/>
                            </a:rPr>
                          </m:ctrlPr>
                        </m:dPr>
                        <m:e>
                          <m:r>
                            <a:rPr lang="en-US" altLang="zh-TW" sz="2800" b="0" i="1" smtClean="0">
                              <a:solidFill>
                                <a:srgbClr val="000000"/>
                              </a:solidFill>
                              <a:latin typeface="Cambria Math" panose="02040503050406030204" pitchFamily="18" charset="0"/>
                              <a:cs typeface="Times New Roman" pitchFamily="18" charset="0"/>
                            </a:rPr>
                            <m:t>𝑠</m:t>
                          </m:r>
                          <m:sSub>
                            <m:sSubPr>
                              <m:ctrlPr>
                                <a:rPr lang="en-US" altLang="zh-TW" sz="2800" i="1">
                                  <a:solidFill>
                                    <a:srgbClr val="000000"/>
                                  </a:solidFill>
                                  <a:latin typeface="Cambria Math" panose="02040503050406030204" pitchFamily="18" charset="0"/>
                                  <a:cs typeface="Times New Roman" pitchFamily="18" charset="0"/>
                                </a:rPr>
                              </m:ctrlPr>
                            </m:sSubPr>
                            <m:e>
                              <m:r>
                                <a:rPr lang="en-US" altLang="zh-TW" sz="2800" b="1" i="1">
                                  <a:solidFill>
                                    <a:srgbClr val="000000"/>
                                  </a:solidFill>
                                  <a:latin typeface="Cambria Math" panose="02040503050406030204" pitchFamily="18" charset="0"/>
                                  <a:cs typeface="Times New Roman" pitchFamily="18" charset="0"/>
                                </a:rPr>
                                <m:t>𝑰</m:t>
                              </m:r>
                            </m:e>
                            <m:sub>
                              <m:r>
                                <a:rPr lang="en-US" altLang="zh-TW" sz="2800" i="1">
                                  <a:solidFill>
                                    <a:srgbClr val="000000"/>
                                  </a:solidFill>
                                  <a:latin typeface="Cambria Math" panose="02040503050406030204" pitchFamily="18" charset="0"/>
                                  <a:cs typeface="Times New Roman" pitchFamily="18" charset="0"/>
                                </a:rPr>
                                <m:t>2</m:t>
                              </m:r>
                              <m:r>
                                <a:rPr lang="en-US" altLang="zh-TW" sz="2800" i="1">
                                  <a:solidFill>
                                    <a:srgbClr val="000000"/>
                                  </a:solidFill>
                                  <a:latin typeface="Cambria Math" panose="02040503050406030204" pitchFamily="18" charset="0"/>
                                  <a:cs typeface="Times New Roman" pitchFamily="18" charset="0"/>
                                </a:rPr>
                                <m:t>×</m:t>
                              </m:r>
                              <m:r>
                                <a:rPr lang="en-US" altLang="zh-TW" sz="2800" i="1">
                                  <a:solidFill>
                                    <a:srgbClr val="000000"/>
                                  </a:solidFill>
                                  <a:latin typeface="Cambria Math" panose="02040503050406030204" pitchFamily="18" charset="0"/>
                                  <a:cs typeface="Times New Roman" pitchFamily="18" charset="0"/>
                                </a:rPr>
                                <m:t>2</m:t>
                              </m:r>
                            </m:sub>
                          </m:sSub>
                          <m:r>
                            <a:rPr lang="en-US" altLang="zh-TW" sz="2800" i="1">
                              <a:solidFill>
                                <a:srgbClr val="000000"/>
                              </a:solidFill>
                              <a:latin typeface="Cambria Math" panose="02040503050406030204" pitchFamily="18" charset="0"/>
                              <a:cs typeface="Times New Roman" pitchFamily="18" charset="0"/>
                            </a:rPr>
                            <m:t> </m:t>
                          </m:r>
                        </m:e>
                        <m:e>
                          <m:r>
                            <a:rPr lang="en-US" altLang="zh-TW" sz="2800" i="1">
                              <a:solidFill>
                                <a:srgbClr val="000000"/>
                              </a:solidFill>
                              <a:latin typeface="Cambria Math" panose="02040503050406030204" pitchFamily="18" charset="0"/>
                              <a:cs typeface="Times New Roman" pitchFamily="18" charset="0"/>
                            </a:rPr>
                            <m:t> </m:t>
                          </m:r>
                          <m:r>
                            <a:rPr lang="en-US" altLang="zh-TW" sz="2800" i="1">
                              <a:solidFill>
                                <a:srgbClr val="000000"/>
                              </a:solidFill>
                              <a:latin typeface="Cambria Math" panose="02040503050406030204" pitchFamily="18" charset="0"/>
                              <a:cs typeface="Times New Roman" pitchFamily="18" charset="0"/>
                            </a:rPr>
                            <m:t>0</m:t>
                          </m:r>
                        </m:e>
                      </m:d>
                      <m:r>
                        <a:rPr lang="en-US" altLang="zh-TW" sz="2800" b="1" i="1">
                          <a:solidFill>
                            <a:srgbClr val="000000"/>
                          </a:solidFill>
                          <a:latin typeface="Cambria Math" panose="02040503050406030204" pitchFamily="18" charset="0"/>
                          <a:cs typeface="Times New Roman" pitchFamily="18" charset="0"/>
                        </a:rPr>
                        <m:t>𝒑</m:t>
                      </m:r>
                    </m:oMath>
                  </m:oMathPara>
                </a14:m>
                <a:endParaRPr lang="en-US" altLang="zh-TW" sz="2800" b="1" dirty="0">
                  <a:solidFill>
                    <a:srgbClr val="000000"/>
                  </a:solidFill>
                  <a:latin typeface="Times New Roman" pitchFamily="18" charset="0"/>
                  <a:cs typeface="Times New Roman"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789808" y="8464656"/>
                <a:ext cx="2728824" cy="523220"/>
              </a:xfrm>
              <a:prstGeom prst="rect">
                <a:avLst/>
              </a:prstGeom>
              <a:blipFill>
                <a:blip r:embed="rId5"/>
                <a:stretch>
                  <a:fillRect/>
                </a:stretch>
              </a:blipFill>
            </p:spPr>
            <p:txBody>
              <a:bodyPr/>
              <a:lstStyle/>
              <a:p>
                <a:r>
                  <a:rPr lang="zh-TW" altLang="en-US">
                    <a:noFill/>
                  </a:rPr>
                  <a:t> </a:t>
                </a:r>
              </a:p>
            </p:txBody>
          </p:sp>
        </mc:Fallback>
      </mc:AlternateContent>
      <p:grpSp>
        <p:nvGrpSpPr>
          <p:cNvPr id="8" name="群組 7"/>
          <p:cNvGrpSpPr/>
          <p:nvPr/>
        </p:nvGrpSpPr>
        <p:grpSpPr>
          <a:xfrm>
            <a:off x="7641779" y="3522492"/>
            <a:ext cx="4523809" cy="3089359"/>
            <a:chOff x="7641779" y="3522492"/>
            <a:chExt cx="4523809" cy="3089359"/>
          </a:xfrm>
        </p:grpSpPr>
        <p:pic>
          <p:nvPicPr>
            <p:cNvPr id="6" name="圖片 5"/>
            <p:cNvPicPr>
              <a:picLocks noChangeAspect="1"/>
            </p:cNvPicPr>
            <p:nvPr/>
          </p:nvPicPr>
          <p:blipFill>
            <a:blip r:embed="rId6"/>
            <a:stretch>
              <a:fillRect/>
            </a:stretch>
          </p:blipFill>
          <p:spPr>
            <a:xfrm>
              <a:off x="8813207" y="3522492"/>
              <a:ext cx="2180952" cy="1752381"/>
            </a:xfrm>
            <a:prstGeom prst="rect">
              <a:avLst/>
            </a:prstGeom>
          </p:spPr>
        </p:pic>
        <p:pic>
          <p:nvPicPr>
            <p:cNvPr id="7" name="圖片 6"/>
            <p:cNvPicPr>
              <a:picLocks noChangeAspect="1"/>
            </p:cNvPicPr>
            <p:nvPr/>
          </p:nvPicPr>
          <p:blipFill>
            <a:blip r:embed="rId7"/>
            <a:stretch>
              <a:fillRect/>
            </a:stretch>
          </p:blipFill>
          <p:spPr>
            <a:xfrm>
              <a:off x="7641779" y="5326137"/>
              <a:ext cx="4523809" cy="1285714"/>
            </a:xfrm>
            <a:prstGeom prst="rect">
              <a:avLst/>
            </a:prstGeom>
          </p:spPr>
        </p:pic>
      </p:grpSp>
      <p:sp>
        <p:nvSpPr>
          <p:cNvPr id="4" name="投影片編號版面配置區 3">
            <a:extLst>
              <a:ext uri="{FF2B5EF4-FFF2-40B4-BE49-F238E27FC236}">
                <a16:creationId xmlns:a16="http://schemas.microsoft.com/office/drawing/2014/main" id="{3C59C56D-EEA7-4544-B8C5-5CC05FCD23C4}"/>
              </a:ext>
            </a:extLst>
          </p:cNvPr>
          <p:cNvSpPr>
            <a:spLocks noGrp="1"/>
          </p:cNvSpPr>
          <p:nvPr>
            <p:ph type="sldNum" sz="quarter" idx="2"/>
          </p:nvPr>
        </p:nvSpPr>
        <p:spPr/>
        <p:txBody>
          <a:bodyPr/>
          <a:lstStyle/>
          <a:p>
            <a:fld id="{86CB4B4D-7CA3-9044-876B-883B54F8677D}" type="slidenum">
              <a:rPr lang="en-US" altLang="zh-TW" smtClean="0"/>
              <a:t>28</a:t>
            </a:fld>
            <a:endParaRPr lang="zh-TW" altLang="en-US"/>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2.1.5 3D to 2D Projections"/>
          <p:cNvSpPr>
            <a:spLocks noGrp="1"/>
          </p:cNvSpPr>
          <p:nvPr>
            <p:ph type="title"/>
          </p:nvPr>
        </p:nvSpPr>
        <p:spPr>
          <a:prstGeom prst="rect">
            <a:avLst/>
          </a:prstGeom>
        </p:spPr>
        <p:txBody>
          <a:bodyPr/>
          <a:lstStyle/>
          <a:p>
            <a:pPr>
              <a:defRPr>
                <a:effectLst/>
              </a:defRPr>
            </a:pPr>
            <a:r>
              <a:t>2.1.5 3D to 2D Projections</a:t>
            </a:r>
          </a:p>
        </p:txBody>
      </p:sp>
      <p:sp>
        <p:nvSpPr>
          <p:cNvPr id="349" name="Perspective…"/>
          <p:cNvSpPr txBox="1">
            <a:spLocks noGrp="1"/>
          </p:cNvSpPr>
          <p:nvPr>
            <p:ph type="body" idx="1"/>
          </p:nvPr>
        </p:nvSpPr>
        <p:spPr>
          <a:prstGeom prst="rect">
            <a:avLst/>
          </a:prstGeom>
        </p:spPr>
        <p:txBody>
          <a:bodyPr/>
          <a:lstStyle/>
          <a:p>
            <a:pPr>
              <a:defRPr b="1"/>
            </a:pPr>
            <a:r>
              <a:rPr dirty="0"/>
              <a:t>Perspective</a:t>
            </a:r>
          </a:p>
          <a:p>
            <a:pPr lvl="1"/>
            <a:r>
              <a:rPr dirty="0"/>
              <a:t>The most commonly used projection in computer graphics and computer vision is </a:t>
            </a:r>
            <a:r>
              <a:rPr b="1" dirty="0">
                <a:solidFill>
                  <a:srgbClr val="2F6FBA"/>
                </a:solidFill>
              </a:rPr>
              <a:t>true 3D perspective</a:t>
            </a:r>
            <a:r>
              <a:rPr dirty="0"/>
              <a:t>.</a:t>
            </a:r>
          </a:p>
          <a:p>
            <a:pPr lvl="1"/>
            <a:r>
              <a:rPr dirty="0"/>
              <a:t>Points are projected onto the image plane by dividing them by their z component.</a:t>
            </a:r>
          </a:p>
        </p:txBody>
      </p:sp>
      <mc:AlternateContent xmlns:mc="http://schemas.openxmlformats.org/markup-compatibility/2006" xmlns:a14="http://schemas.microsoft.com/office/drawing/2010/main">
        <mc:Choice Requires="a14">
          <p:sp>
            <p:nvSpPr>
              <p:cNvPr id="2" name="矩形 1"/>
              <p:cNvSpPr/>
              <p:nvPr/>
            </p:nvSpPr>
            <p:spPr>
              <a:xfrm>
                <a:off x="2098631" y="5198307"/>
                <a:ext cx="3120278" cy="12695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zh-TW" altLang="en-US" sz="2800" i="1" smtClean="0">
                              <a:solidFill>
                                <a:srgbClr val="000000"/>
                              </a:solidFill>
                              <a:latin typeface="Cambria Math" panose="02040503050406030204" pitchFamily="18" charset="0"/>
                              <a:cs typeface="Times New Roman" pitchFamily="18" charset="0"/>
                            </a:rPr>
                          </m:ctrlPr>
                        </m:accPr>
                        <m:e>
                          <m:r>
                            <a:rPr lang="en-US" altLang="zh-TW" sz="2800" i="1">
                              <a:solidFill>
                                <a:srgbClr val="000000"/>
                              </a:solidFill>
                              <a:latin typeface="Cambria Math" panose="02040503050406030204" pitchFamily="18" charset="0"/>
                              <a:cs typeface="Times New Roman" pitchFamily="18" charset="0"/>
                            </a:rPr>
                            <m:t>𝑥</m:t>
                          </m:r>
                        </m:e>
                      </m:acc>
                      <m:r>
                        <a:rPr lang="en-US" altLang="zh-TW" sz="2800" i="1">
                          <a:solidFill>
                            <a:srgbClr val="000000"/>
                          </a:solidFill>
                          <a:latin typeface="Cambria Math" panose="02040503050406030204" pitchFamily="18" charset="0"/>
                          <a:cs typeface="Times New Roman" pitchFamily="18" charset="0"/>
                        </a:rPr>
                        <m:t>=</m:t>
                      </m:r>
                      <m:sSub>
                        <m:sSubPr>
                          <m:ctrlPr>
                            <a:rPr lang="en-US" altLang="zh-TW" sz="2800" i="1">
                              <a:solidFill>
                                <a:srgbClr val="000000"/>
                              </a:solidFill>
                              <a:latin typeface="Cambria Math" panose="02040503050406030204" pitchFamily="18" charset="0"/>
                              <a:cs typeface="Times New Roman" pitchFamily="18" charset="0"/>
                            </a:rPr>
                          </m:ctrlPr>
                        </m:sSubPr>
                        <m:e>
                          <m:r>
                            <a:rPr lang="zh-TW" altLang="en-US" sz="2800" i="1">
                              <a:solidFill>
                                <a:srgbClr val="000000"/>
                              </a:solidFill>
                              <a:latin typeface="Cambria Math" panose="02040503050406030204" pitchFamily="18" charset="0"/>
                              <a:cs typeface="Times New Roman" pitchFamily="18" charset="0"/>
                            </a:rPr>
                            <m:t>𝒫</m:t>
                          </m:r>
                        </m:e>
                        <m:sub>
                          <m:r>
                            <a:rPr lang="en-US" altLang="zh-TW" sz="2800" i="1">
                              <a:solidFill>
                                <a:srgbClr val="000000"/>
                              </a:solidFill>
                              <a:latin typeface="Cambria Math" panose="02040503050406030204" pitchFamily="18" charset="0"/>
                              <a:cs typeface="Times New Roman" pitchFamily="18" charset="0"/>
                            </a:rPr>
                            <m:t>𝑧</m:t>
                          </m:r>
                        </m:sub>
                      </m:sSub>
                      <m:d>
                        <m:dPr>
                          <m:ctrlPr>
                            <a:rPr lang="en-US" altLang="zh-TW" sz="2800" i="1">
                              <a:solidFill>
                                <a:srgbClr val="000000"/>
                              </a:solidFill>
                              <a:latin typeface="Cambria Math" panose="02040503050406030204" pitchFamily="18" charset="0"/>
                              <a:cs typeface="Times New Roman" pitchFamily="18" charset="0"/>
                            </a:rPr>
                          </m:ctrlPr>
                        </m:dPr>
                        <m:e>
                          <m:r>
                            <a:rPr lang="en-US" altLang="zh-TW" sz="2800" i="1">
                              <a:solidFill>
                                <a:srgbClr val="000000"/>
                              </a:solidFill>
                              <a:latin typeface="Cambria Math" panose="02040503050406030204" pitchFamily="18" charset="0"/>
                              <a:cs typeface="Times New Roman" pitchFamily="18" charset="0"/>
                            </a:rPr>
                            <m:t>𝑝</m:t>
                          </m:r>
                        </m:e>
                      </m:d>
                      <m:r>
                        <a:rPr lang="en-US" altLang="zh-TW" sz="2800" i="1">
                          <a:solidFill>
                            <a:srgbClr val="000000"/>
                          </a:solidFill>
                          <a:latin typeface="Cambria Math" panose="02040503050406030204" pitchFamily="18" charset="0"/>
                          <a:cs typeface="Times New Roman" pitchFamily="18" charset="0"/>
                        </a:rPr>
                        <m:t>=</m:t>
                      </m:r>
                      <m:d>
                        <m:dPr>
                          <m:begChr m:val="["/>
                          <m:endChr m:val="]"/>
                          <m:ctrlPr>
                            <a:rPr lang="en-US" altLang="zh-TW" sz="2800" i="1">
                              <a:solidFill>
                                <a:srgbClr val="000000"/>
                              </a:solidFill>
                              <a:latin typeface="Cambria Math" panose="02040503050406030204" pitchFamily="18" charset="0"/>
                              <a:cs typeface="Times New Roman" pitchFamily="18" charset="0"/>
                            </a:rPr>
                          </m:ctrlPr>
                        </m:dPr>
                        <m:e>
                          <m:m>
                            <m:mPr>
                              <m:mcs>
                                <m:mc>
                                  <m:mcPr>
                                    <m:count m:val="1"/>
                                    <m:mcJc m:val="center"/>
                                  </m:mcPr>
                                </m:mc>
                              </m:mcs>
                              <m:ctrlPr>
                                <a:rPr lang="en-US" altLang="zh-TW" sz="2800" i="1">
                                  <a:solidFill>
                                    <a:srgbClr val="000000"/>
                                  </a:solidFill>
                                  <a:latin typeface="Cambria Math" panose="02040503050406030204" pitchFamily="18" charset="0"/>
                                  <a:cs typeface="Times New Roman" pitchFamily="18" charset="0"/>
                                </a:rPr>
                              </m:ctrlPr>
                            </m:mPr>
                            <m:mr>
                              <m:e>
                                <m:r>
                                  <m:rPr>
                                    <m:brk m:alnAt="7"/>
                                  </m:rPr>
                                  <a:rPr lang="en-US" altLang="zh-TW" sz="2800" i="1">
                                    <a:solidFill>
                                      <a:srgbClr val="000000"/>
                                    </a:solidFill>
                                    <a:latin typeface="Cambria Math" panose="02040503050406030204" pitchFamily="18" charset="0"/>
                                    <a:cs typeface="Times New Roman" pitchFamily="18" charset="0"/>
                                  </a:rPr>
                                  <m:t>𝑥</m:t>
                                </m:r>
                                <m:r>
                                  <a:rPr lang="en-US" altLang="zh-TW" sz="2800" i="1">
                                    <a:solidFill>
                                      <a:srgbClr val="000000"/>
                                    </a:solidFill>
                                    <a:latin typeface="Cambria Math" panose="02040503050406030204" pitchFamily="18" charset="0"/>
                                    <a:cs typeface="Times New Roman" pitchFamily="18" charset="0"/>
                                  </a:rPr>
                                  <m:t>/</m:t>
                                </m:r>
                                <m:r>
                                  <a:rPr lang="en-US" altLang="zh-TW" sz="2800" i="1">
                                    <a:solidFill>
                                      <a:srgbClr val="000000"/>
                                    </a:solidFill>
                                    <a:latin typeface="Cambria Math" panose="02040503050406030204" pitchFamily="18" charset="0"/>
                                    <a:cs typeface="Times New Roman" pitchFamily="18" charset="0"/>
                                  </a:rPr>
                                  <m:t>𝑧</m:t>
                                </m:r>
                              </m:e>
                            </m:mr>
                            <m:mr>
                              <m:e>
                                <m:r>
                                  <a:rPr lang="en-US" altLang="zh-TW" sz="2800" i="1">
                                    <a:solidFill>
                                      <a:srgbClr val="000000"/>
                                    </a:solidFill>
                                    <a:latin typeface="Cambria Math" panose="02040503050406030204" pitchFamily="18" charset="0"/>
                                    <a:cs typeface="Times New Roman" pitchFamily="18" charset="0"/>
                                  </a:rPr>
                                  <m:t>𝑦</m:t>
                                </m:r>
                                <m:r>
                                  <a:rPr lang="en-US" altLang="zh-TW" sz="2800" i="1">
                                    <a:solidFill>
                                      <a:srgbClr val="000000"/>
                                    </a:solidFill>
                                    <a:latin typeface="Cambria Math" panose="02040503050406030204" pitchFamily="18" charset="0"/>
                                    <a:cs typeface="Times New Roman" pitchFamily="18" charset="0"/>
                                  </a:rPr>
                                  <m:t>/</m:t>
                                </m:r>
                                <m:r>
                                  <a:rPr lang="en-US" altLang="zh-TW" sz="2800" i="1">
                                    <a:solidFill>
                                      <a:srgbClr val="000000"/>
                                    </a:solidFill>
                                    <a:latin typeface="Cambria Math" panose="02040503050406030204" pitchFamily="18" charset="0"/>
                                    <a:cs typeface="Times New Roman" pitchFamily="18" charset="0"/>
                                  </a:rPr>
                                  <m:t>𝑧</m:t>
                                </m:r>
                              </m:e>
                            </m:mr>
                            <m:mr>
                              <m:e>
                                <m:r>
                                  <a:rPr lang="en-US" altLang="zh-TW" sz="2800" i="1">
                                    <a:solidFill>
                                      <a:srgbClr val="000000"/>
                                    </a:solidFill>
                                    <a:latin typeface="Cambria Math" panose="02040503050406030204" pitchFamily="18" charset="0"/>
                                    <a:cs typeface="Times New Roman" pitchFamily="18" charset="0"/>
                                  </a:rPr>
                                  <m:t>1</m:t>
                                </m:r>
                              </m:e>
                            </m:mr>
                          </m:m>
                        </m:e>
                      </m:d>
                    </m:oMath>
                  </m:oMathPara>
                </a14:m>
                <a:endParaRPr lang="zh-TW" altLang="en-US" sz="2800" dirty="0">
                  <a:solidFill>
                    <a:srgbClr val="000000"/>
                  </a:solidFill>
                </a:endParaRPr>
              </a:p>
            </p:txBody>
          </p:sp>
        </mc:Choice>
        <mc:Fallback xmlns="">
          <p:sp>
            <p:nvSpPr>
              <p:cNvPr id="2" name="矩形 1"/>
              <p:cNvSpPr>
                <a:spLocks noRot="1" noChangeAspect="1" noMove="1" noResize="1" noEditPoints="1" noAdjustHandles="1" noChangeArrowheads="1" noChangeShapeType="1" noTextEdit="1"/>
              </p:cNvSpPr>
              <p:nvPr/>
            </p:nvSpPr>
            <p:spPr>
              <a:xfrm>
                <a:off x="2098631" y="5198307"/>
                <a:ext cx="3120278" cy="1269578"/>
              </a:xfrm>
              <a:prstGeom prst="rect">
                <a:avLst/>
              </a:prstGeom>
              <a:blipFill>
                <a:blip r:embed="rId3"/>
                <a:stretch>
                  <a:fillRect/>
                </a:stretch>
              </a:blipFill>
            </p:spPr>
            <p:txBody>
              <a:bodyPr/>
              <a:lstStyle/>
              <a:p>
                <a:r>
                  <a:rPr lang="zh-TW" altLang="en-US">
                    <a:noFill/>
                  </a:rPr>
                  <a:t> </a:t>
                </a:r>
              </a:p>
            </p:txBody>
          </p:sp>
        </mc:Fallback>
      </mc:AlternateContent>
      <p:sp>
        <p:nvSpPr>
          <p:cNvPr id="3" name="投影片編號版面配置區 2">
            <a:extLst>
              <a:ext uri="{FF2B5EF4-FFF2-40B4-BE49-F238E27FC236}">
                <a16:creationId xmlns:a16="http://schemas.microsoft.com/office/drawing/2014/main" id="{B1CB47CA-CC22-4079-BEC5-4979493FD825}"/>
              </a:ext>
            </a:extLst>
          </p:cNvPr>
          <p:cNvSpPr>
            <a:spLocks noGrp="1"/>
          </p:cNvSpPr>
          <p:nvPr>
            <p:ph type="sldNum" sz="quarter" idx="2"/>
          </p:nvPr>
        </p:nvSpPr>
        <p:spPr/>
        <p:txBody>
          <a:bodyPr/>
          <a:lstStyle/>
          <a:p>
            <a:fld id="{86CB4B4D-7CA3-9044-876B-883B54F8677D}" type="slidenum">
              <a:rPr lang="en-US" altLang="zh-TW" smtClean="0"/>
              <a:t>29</a:t>
            </a:fld>
            <a:endParaRPr lang="zh-TW" altLang="en-US"/>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Image Formation"/>
          <p:cNvSpPr>
            <a:spLocks noGrp="1"/>
          </p:cNvSpPr>
          <p:nvPr>
            <p:ph type="title"/>
          </p:nvPr>
        </p:nvSpPr>
        <p:spPr>
          <a:prstGeom prst="rect">
            <a:avLst/>
          </a:prstGeom>
        </p:spPr>
        <p:txBody>
          <a:bodyPr/>
          <a:lstStyle/>
          <a:p>
            <a:pPr>
              <a:defRPr>
                <a:effectLst/>
              </a:defRPr>
            </a:pPr>
            <a:r>
              <a:t>Image Formation</a:t>
            </a:r>
          </a:p>
        </p:txBody>
      </p:sp>
      <p:pic>
        <p:nvPicPr>
          <p:cNvPr id="128" name="螢幕快照 2018-03-05 上午12.27.34.png" descr="螢幕快照 2018-03-05 上午12.27.34.png"/>
          <p:cNvPicPr>
            <a:picLocks noChangeAspect="1"/>
          </p:cNvPicPr>
          <p:nvPr/>
        </p:nvPicPr>
        <p:blipFill>
          <a:blip r:embed="rId2">
            <a:extLst/>
          </a:blip>
          <a:stretch>
            <a:fillRect/>
          </a:stretch>
        </p:blipFill>
        <p:spPr>
          <a:xfrm>
            <a:off x="1133095" y="1928418"/>
            <a:ext cx="10738610" cy="7446164"/>
          </a:xfrm>
          <a:prstGeom prst="rect">
            <a:avLst/>
          </a:prstGeom>
          <a:ln w="12700">
            <a:miter lim="400000"/>
          </a:ln>
        </p:spPr>
      </p:pic>
      <p:sp>
        <p:nvSpPr>
          <p:cNvPr id="2" name="投影片編號版面配置區 1">
            <a:extLst>
              <a:ext uri="{FF2B5EF4-FFF2-40B4-BE49-F238E27FC236}">
                <a16:creationId xmlns:a16="http://schemas.microsoft.com/office/drawing/2014/main" id="{22E6C071-299C-4192-B55C-641E56A79468}"/>
              </a:ext>
            </a:extLst>
          </p:cNvPr>
          <p:cNvSpPr>
            <a:spLocks noGrp="1"/>
          </p:cNvSpPr>
          <p:nvPr>
            <p:ph type="sldNum" sz="quarter" idx="2"/>
          </p:nvPr>
        </p:nvSpPr>
        <p:spPr/>
        <p:txBody>
          <a:bodyPr/>
          <a:lstStyle/>
          <a:p>
            <a:fld id="{86CB4B4D-7CA3-9044-876B-883B54F8677D}" type="slidenum">
              <a:rPr lang="en-US" altLang="zh-TW" smtClean="0"/>
              <a:t>3</a:t>
            </a:fld>
            <a:endParaRPr lang="zh-TW" altLang="en-US"/>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2.1.5 3D to 2D Projections"/>
          <p:cNvSpPr>
            <a:spLocks noGrp="1"/>
          </p:cNvSpPr>
          <p:nvPr>
            <p:ph type="title"/>
          </p:nvPr>
        </p:nvSpPr>
        <p:spPr>
          <a:prstGeom prst="rect">
            <a:avLst/>
          </a:prstGeom>
        </p:spPr>
        <p:txBody>
          <a:bodyPr/>
          <a:lstStyle/>
          <a:p>
            <a:pPr>
              <a:defRPr>
                <a:effectLst/>
              </a:defRPr>
            </a:pPr>
            <a:r>
              <a:t>2.1.5 3D to 2D Projections</a:t>
            </a:r>
          </a:p>
        </p:txBody>
      </p:sp>
      <p:sp>
        <p:nvSpPr>
          <p:cNvPr id="349" name="Perspective…"/>
          <p:cNvSpPr txBox="1">
            <a:spLocks noGrp="1"/>
          </p:cNvSpPr>
          <p:nvPr>
            <p:ph type="body" idx="1"/>
          </p:nvPr>
        </p:nvSpPr>
        <p:spPr>
          <a:prstGeom prst="rect">
            <a:avLst/>
          </a:prstGeom>
        </p:spPr>
        <p:txBody>
          <a:bodyPr/>
          <a:lstStyle/>
          <a:p>
            <a:pPr>
              <a:defRPr b="1"/>
            </a:pPr>
            <a:r>
              <a:rPr lang="en-US" altLang="zh-TW" dirty="0"/>
              <a:t>Orthography vs. </a:t>
            </a:r>
            <a:r>
              <a:rPr dirty="0"/>
              <a:t>Perspective</a:t>
            </a: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819" y="2872847"/>
            <a:ext cx="11307162" cy="5450052"/>
          </a:xfrm>
          <a:prstGeom prst="rect">
            <a:avLst/>
          </a:prstGeom>
        </p:spPr>
      </p:pic>
      <p:sp>
        <p:nvSpPr>
          <p:cNvPr id="2" name="投影片編號版面配置區 1">
            <a:extLst>
              <a:ext uri="{FF2B5EF4-FFF2-40B4-BE49-F238E27FC236}">
                <a16:creationId xmlns:a16="http://schemas.microsoft.com/office/drawing/2014/main" id="{A464D4E4-0084-4E23-A868-90666C190290}"/>
              </a:ext>
            </a:extLst>
          </p:cNvPr>
          <p:cNvSpPr>
            <a:spLocks noGrp="1"/>
          </p:cNvSpPr>
          <p:nvPr>
            <p:ph type="sldNum" sz="quarter" idx="2"/>
          </p:nvPr>
        </p:nvSpPr>
        <p:spPr/>
        <p:txBody>
          <a:bodyPr/>
          <a:lstStyle/>
          <a:p>
            <a:fld id="{86CB4B4D-7CA3-9044-876B-883B54F8677D}" type="slidenum">
              <a:rPr lang="en-US" altLang="zh-TW" smtClean="0"/>
              <a:t>30</a:t>
            </a:fld>
            <a:endParaRPr lang="zh-TW" altLang="en-US"/>
          </a:p>
        </p:txBody>
      </p:sp>
    </p:spTree>
    <p:extLst>
      <p:ext uri="{BB962C8B-B14F-4D97-AF65-F5344CB8AC3E}">
        <p14:creationId xmlns:p14="http://schemas.microsoft.com/office/powerpoint/2010/main" val="212839062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12900" y="635000"/>
            <a:ext cx="9779000" cy="59182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3162300" y="6832600"/>
            <a:ext cx="6686550" cy="1244600"/>
          </a:xfrm>
          <a:prstGeom prst="rect">
            <a:avLst/>
          </a:prstGeom>
        </p:spPr>
        <p:txBody>
          <a:bodyPr vert="horz" wrap="square" lIns="0" tIns="12700" rIns="0" bIns="0" rtlCol="0">
            <a:spAutoFit/>
          </a:bodyPr>
          <a:lstStyle/>
          <a:p>
            <a:pPr marL="12700">
              <a:lnSpc>
                <a:spcPct val="100000"/>
              </a:lnSpc>
              <a:spcBef>
                <a:spcPts val="100"/>
              </a:spcBef>
            </a:pPr>
            <a:r>
              <a:rPr sz="8000" spc="-5" dirty="0">
                <a:latin typeface="Arial"/>
                <a:cs typeface="Arial"/>
              </a:rPr>
              <a:t>Camera</a:t>
            </a:r>
            <a:r>
              <a:rPr sz="8000" spc="-75" dirty="0">
                <a:latin typeface="Arial"/>
                <a:cs typeface="Arial"/>
              </a:rPr>
              <a:t> </a:t>
            </a:r>
            <a:r>
              <a:rPr sz="8000" dirty="0">
                <a:latin typeface="Arial"/>
                <a:cs typeface="Arial"/>
              </a:rPr>
              <a:t>Matrix</a:t>
            </a:r>
            <a:endParaRPr sz="8000">
              <a:latin typeface="Arial"/>
              <a:cs typeface="Arial"/>
            </a:endParaRPr>
          </a:p>
        </p:txBody>
      </p:sp>
      <p:sp>
        <p:nvSpPr>
          <p:cNvPr id="4" name="object 4"/>
          <p:cNvSpPr txBox="1"/>
          <p:nvPr/>
        </p:nvSpPr>
        <p:spPr>
          <a:xfrm>
            <a:off x="3200400" y="8216900"/>
            <a:ext cx="6612890" cy="886460"/>
          </a:xfrm>
          <a:prstGeom prst="rect">
            <a:avLst/>
          </a:prstGeom>
        </p:spPr>
        <p:txBody>
          <a:bodyPr vert="horz" wrap="square" lIns="0" tIns="12700" rIns="0" bIns="0" rtlCol="0">
            <a:spAutoFit/>
          </a:bodyPr>
          <a:lstStyle/>
          <a:p>
            <a:pPr algn="ctr">
              <a:lnSpc>
                <a:spcPct val="100000"/>
              </a:lnSpc>
              <a:spcBef>
                <a:spcPts val="100"/>
              </a:spcBef>
            </a:pPr>
            <a:r>
              <a:rPr sz="3200" spc="-5" dirty="0">
                <a:latin typeface="Arial"/>
                <a:cs typeface="Arial"/>
              </a:rPr>
              <a:t>16-385 </a:t>
            </a:r>
            <a:r>
              <a:rPr sz="3200" spc="20" dirty="0">
                <a:latin typeface="Arial"/>
                <a:cs typeface="Arial"/>
              </a:rPr>
              <a:t>Computer </a:t>
            </a:r>
            <a:r>
              <a:rPr sz="3200" spc="-45" dirty="0">
                <a:latin typeface="Arial"/>
                <a:cs typeface="Arial"/>
              </a:rPr>
              <a:t>Vision </a:t>
            </a:r>
            <a:r>
              <a:rPr sz="3200" dirty="0">
                <a:latin typeface="Arial"/>
                <a:cs typeface="Arial"/>
              </a:rPr>
              <a:t>(Kris</a:t>
            </a:r>
            <a:r>
              <a:rPr sz="3200" spc="30" dirty="0">
                <a:latin typeface="Arial"/>
                <a:cs typeface="Arial"/>
              </a:rPr>
              <a:t> </a:t>
            </a:r>
            <a:r>
              <a:rPr sz="3200" spc="-5" dirty="0">
                <a:latin typeface="Arial"/>
                <a:cs typeface="Arial"/>
              </a:rPr>
              <a:t>Kitani)</a:t>
            </a:r>
            <a:endParaRPr sz="3200" dirty="0">
              <a:latin typeface="Arial"/>
              <a:cs typeface="Arial"/>
            </a:endParaRPr>
          </a:p>
          <a:p>
            <a:pPr algn="ctr">
              <a:lnSpc>
                <a:spcPct val="100000"/>
              </a:lnSpc>
              <a:spcBef>
                <a:spcPts val="60"/>
              </a:spcBef>
            </a:pPr>
            <a:r>
              <a:rPr sz="2400" b="1" spc="-5" dirty="0">
                <a:solidFill>
                  <a:srgbClr val="861001"/>
                </a:solidFill>
                <a:latin typeface="Arial"/>
                <a:cs typeface="Arial"/>
              </a:rPr>
              <a:t>Carnegie Mellon University</a:t>
            </a:r>
            <a:endParaRPr sz="2400" dirty="0">
              <a:latin typeface="Arial"/>
              <a:cs typeface="Arial"/>
            </a:endParaRPr>
          </a:p>
        </p:txBody>
      </p:sp>
      <p:sp>
        <p:nvSpPr>
          <p:cNvPr id="6" name="投影片編號版面配置區 5">
            <a:extLst>
              <a:ext uri="{FF2B5EF4-FFF2-40B4-BE49-F238E27FC236}">
                <a16:creationId xmlns:a16="http://schemas.microsoft.com/office/drawing/2014/main" id="{DD74826A-DF9B-456D-85DA-590371DC1B59}"/>
              </a:ext>
            </a:extLst>
          </p:cNvPr>
          <p:cNvSpPr>
            <a:spLocks noGrp="1"/>
          </p:cNvSpPr>
          <p:nvPr>
            <p:ph type="sldNum" sz="quarter" idx="2"/>
          </p:nvPr>
        </p:nvSpPr>
        <p:spPr/>
        <p:txBody>
          <a:bodyPr/>
          <a:lstStyle/>
          <a:p>
            <a:fld id="{86CB4B4D-7CA3-9044-876B-883B54F8677D}" type="slidenum">
              <a:rPr lang="en-US" altLang="zh-TW" smtClean="0"/>
              <a:t>31</a:t>
            </a:fld>
            <a:endParaRPr lang="zh-TW" altLang="en-US"/>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05965" y="3923972"/>
            <a:ext cx="2282847" cy="228284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49866" y="3942460"/>
            <a:ext cx="2195055" cy="219505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360501" y="4074795"/>
            <a:ext cx="1981200" cy="19812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398601" y="4087495"/>
            <a:ext cx="1905000" cy="190500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933228" y="4662632"/>
            <a:ext cx="809327" cy="809327"/>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971328" y="4675339"/>
            <a:ext cx="733132" cy="733120"/>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3971328" y="4675339"/>
            <a:ext cx="733425" cy="733425"/>
          </a:xfrm>
          <a:custGeom>
            <a:avLst/>
            <a:gdLst/>
            <a:ahLst/>
            <a:cxnLst/>
            <a:rect l="l" t="t" r="r" b="b"/>
            <a:pathLst>
              <a:path w="733425" h="733425">
                <a:moveTo>
                  <a:pt x="0" y="0"/>
                </a:moveTo>
                <a:lnTo>
                  <a:pt x="733132" y="0"/>
                </a:lnTo>
                <a:lnTo>
                  <a:pt x="733132" y="733120"/>
                </a:lnTo>
                <a:lnTo>
                  <a:pt x="0" y="733120"/>
                </a:lnTo>
                <a:lnTo>
                  <a:pt x="0" y="0"/>
                </a:lnTo>
                <a:close/>
              </a:path>
            </a:pathLst>
          </a:custGeom>
          <a:solidFill>
            <a:srgbClr val="009CFD">
              <a:alpha val="50000"/>
            </a:srgbClr>
          </a:solidFill>
        </p:spPr>
        <p:txBody>
          <a:bodyPr wrap="square" lIns="0" tIns="0" rIns="0" bIns="0" rtlCol="0"/>
          <a:lstStyle/>
          <a:p>
            <a:endParaRPr/>
          </a:p>
        </p:txBody>
      </p:sp>
      <p:sp>
        <p:nvSpPr>
          <p:cNvPr id="9" name="object 9"/>
          <p:cNvSpPr/>
          <p:nvPr/>
        </p:nvSpPr>
        <p:spPr>
          <a:xfrm>
            <a:off x="7527340" y="4931072"/>
            <a:ext cx="809327" cy="809327"/>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7565440" y="4943772"/>
            <a:ext cx="733120" cy="733127"/>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7565440" y="4943767"/>
            <a:ext cx="733425" cy="733425"/>
          </a:xfrm>
          <a:custGeom>
            <a:avLst/>
            <a:gdLst/>
            <a:ahLst/>
            <a:cxnLst/>
            <a:rect l="l" t="t" r="r" b="b"/>
            <a:pathLst>
              <a:path w="733425" h="733425">
                <a:moveTo>
                  <a:pt x="0" y="0"/>
                </a:moveTo>
                <a:lnTo>
                  <a:pt x="733120" y="0"/>
                </a:lnTo>
                <a:lnTo>
                  <a:pt x="733120" y="733132"/>
                </a:lnTo>
                <a:lnTo>
                  <a:pt x="0" y="733132"/>
                </a:lnTo>
                <a:lnTo>
                  <a:pt x="0" y="0"/>
                </a:lnTo>
                <a:close/>
              </a:path>
            </a:pathLst>
          </a:custGeom>
          <a:solidFill>
            <a:srgbClr val="009CFD">
              <a:alpha val="50000"/>
            </a:srgbClr>
          </a:solidFill>
        </p:spPr>
        <p:txBody>
          <a:bodyPr wrap="square" lIns="0" tIns="0" rIns="0" bIns="0" rtlCol="0"/>
          <a:lstStyle/>
          <a:p>
            <a:endParaRPr/>
          </a:p>
        </p:txBody>
      </p:sp>
      <p:sp>
        <p:nvSpPr>
          <p:cNvPr id="12" name="object 12"/>
          <p:cNvSpPr/>
          <p:nvPr/>
        </p:nvSpPr>
        <p:spPr>
          <a:xfrm>
            <a:off x="4438132" y="6172987"/>
            <a:ext cx="3933758" cy="1194266"/>
          </a:xfrm>
          <a:prstGeom prst="rect">
            <a:avLst/>
          </a:prstGeom>
          <a:blipFill>
            <a:blip r:embed="rId8" cstate="print"/>
            <a:stretch>
              <a:fillRect/>
            </a:stretch>
          </a:blipFill>
        </p:spPr>
        <p:txBody>
          <a:bodyPr wrap="square" lIns="0" tIns="0" rIns="0" bIns="0" rtlCol="0"/>
          <a:lstStyle/>
          <a:p>
            <a:endParaRPr/>
          </a:p>
        </p:txBody>
      </p:sp>
      <p:sp>
        <p:nvSpPr>
          <p:cNvPr id="13" name="object 13"/>
          <p:cNvSpPr txBox="1"/>
          <p:nvPr/>
        </p:nvSpPr>
        <p:spPr>
          <a:xfrm>
            <a:off x="4737100" y="7645400"/>
            <a:ext cx="2662555" cy="759460"/>
          </a:xfrm>
          <a:prstGeom prst="rect">
            <a:avLst/>
          </a:prstGeom>
        </p:spPr>
        <p:txBody>
          <a:bodyPr vert="horz" wrap="square" lIns="0" tIns="10160" rIns="0" bIns="0" rtlCol="0">
            <a:spAutoFit/>
          </a:bodyPr>
          <a:lstStyle/>
          <a:p>
            <a:pPr marL="431800" marR="5080" indent="-419100">
              <a:lnSpc>
                <a:spcPct val="100699"/>
              </a:lnSpc>
              <a:spcBef>
                <a:spcPts val="80"/>
              </a:spcBef>
            </a:pPr>
            <a:r>
              <a:rPr sz="2400" spc="-5" dirty="0">
                <a:solidFill>
                  <a:srgbClr val="0365C0"/>
                </a:solidFill>
                <a:latin typeface="Arial"/>
                <a:cs typeface="Arial"/>
              </a:rPr>
              <a:t>2D </a:t>
            </a:r>
            <a:r>
              <a:rPr sz="2400" dirty="0">
                <a:solidFill>
                  <a:srgbClr val="0365C0"/>
                </a:solidFill>
                <a:latin typeface="Arial"/>
                <a:cs typeface="Arial"/>
              </a:rPr>
              <a:t>to </a:t>
            </a:r>
            <a:r>
              <a:rPr sz="2400" spc="-5" dirty="0">
                <a:solidFill>
                  <a:srgbClr val="0365C0"/>
                </a:solidFill>
                <a:latin typeface="Arial"/>
                <a:cs typeface="Arial"/>
              </a:rPr>
              <a:t>2D</a:t>
            </a:r>
            <a:r>
              <a:rPr sz="2400" spc="-35" dirty="0">
                <a:solidFill>
                  <a:srgbClr val="0365C0"/>
                </a:solidFill>
                <a:latin typeface="Arial"/>
                <a:cs typeface="Arial"/>
              </a:rPr>
              <a:t> </a:t>
            </a:r>
            <a:r>
              <a:rPr sz="2400" spc="-40" dirty="0">
                <a:solidFill>
                  <a:srgbClr val="0365C0"/>
                </a:solidFill>
                <a:latin typeface="Arial"/>
                <a:cs typeface="Arial"/>
              </a:rPr>
              <a:t>Transform  </a:t>
            </a:r>
            <a:r>
              <a:rPr sz="2400" spc="-5" dirty="0">
                <a:solidFill>
                  <a:srgbClr val="0365C0"/>
                </a:solidFill>
                <a:latin typeface="Arial"/>
                <a:cs typeface="Arial"/>
              </a:rPr>
              <a:t>(last</a:t>
            </a:r>
            <a:r>
              <a:rPr sz="2400" spc="-10" dirty="0">
                <a:solidFill>
                  <a:srgbClr val="0365C0"/>
                </a:solidFill>
                <a:latin typeface="Arial"/>
                <a:cs typeface="Arial"/>
              </a:rPr>
              <a:t> </a:t>
            </a:r>
            <a:r>
              <a:rPr sz="2400" spc="-5" dirty="0">
                <a:solidFill>
                  <a:srgbClr val="0365C0"/>
                </a:solidFill>
                <a:latin typeface="Arial"/>
                <a:cs typeface="Arial"/>
              </a:rPr>
              <a:t>session)</a:t>
            </a:r>
            <a:endParaRPr sz="2400" dirty="0">
              <a:latin typeface="Arial"/>
              <a:cs typeface="Arial"/>
            </a:endParaRPr>
          </a:p>
        </p:txBody>
      </p:sp>
      <p:sp>
        <p:nvSpPr>
          <p:cNvPr id="15" name="投影片編號版面配置區 14">
            <a:extLst>
              <a:ext uri="{FF2B5EF4-FFF2-40B4-BE49-F238E27FC236}">
                <a16:creationId xmlns:a16="http://schemas.microsoft.com/office/drawing/2014/main" id="{A67DAD0F-72A7-4F01-926C-58E975EA73C2}"/>
              </a:ext>
            </a:extLst>
          </p:cNvPr>
          <p:cNvSpPr>
            <a:spLocks noGrp="1"/>
          </p:cNvSpPr>
          <p:nvPr>
            <p:ph type="sldNum" sz="quarter" idx="2"/>
          </p:nvPr>
        </p:nvSpPr>
        <p:spPr/>
        <p:txBody>
          <a:bodyPr/>
          <a:lstStyle/>
          <a:p>
            <a:fld id="{86CB4B4D-7CA3-9044-876B-883B54F8677D}" type="slidenum">
              <a:rPr lang="en-US" altLang="zh-TW" smtClean="0"/>
              <a:t>32</a:t>
            </a:fld>
            <a:endParaRPr lang="zh-TW" altLang="en-US"/>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05965" y="3923972"/>
            <a:ext cx="2282847" cy="228284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049866" y="3942460"/>
            <a:ext cx="2195055" cy="2195055"/>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360501" y="4074795"/>
            <a:ext cx="1981200" cy="19812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7398601" y="4087495"/>
            <a:ext cx="1905000" cy="190500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933228" y="4662632"/>
            <a:ext cx="809327" cy="809327"/>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971328" y="4675339"/>
            <a:ext cx="733132" cy="733120"/>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3971328" y="4675339"/>
            <a:ext cx="733425" cy="733425"/>
          </a:xfrm>
          <a:custGeom>
            <a:avLst/>
            <a:gdLst/>
            <a:ahLst/>
            <a:cxnLst/>
            <a:rect l="l" t="t" r="r" b="b"/>
            <a:pathLst>
              <a:path w="733425" h="733425">
                <a:moveTo>
                  <a:pt x="0" y="0"/>
                </a:moveTo>
                <a:lnTo>
                  <a:pt x="733132" y="0"/>
                </a:lnTo>
                <a:lnTo>
                  <a:pt x="733132" y="733120"/>
                </a:lnTo>
                <a:lnTo>
                  <a:pt x="0" y="733120"/>
                </a:lnTo>
                <a:lnTo>
                  <a:pt x="0" y="0"/>
                </a:lnTo>
                <a:close/>
              </a:path>
            </a:pathLst>
          </a:custGeom>
          <a:solidFill>
            <a:srgbClr val="009CFD">
              <a:alpha val="50000"/>
            </a:srgbClr>
          </a:solidFill>
        </p:spPr>
        <p:txBody>
          <a:bodyPr wrap="square" lIns="0" tIns="0" rIns="0" bIns="0" rtlCol="0"/>
          <a:lstStyle/>
          <a:p>
            <a:endParaRPr/>
          </a:p>
        </p:txBody>
      </p:sp>
      <p:sp>
        <p:nvSpPr>
          <p:cNvPr id="9" name="object 9"/>
          <p:cNvSpPr/>
          <p:nvPr/>
        </p:nvSpPr>
        <p:spPr>
          <a:xfrm>
            <a:off x="7527340" y="4931072"/>
            <a:ext cx="809327" cy="809327"/>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7565440" y="4943772"/>
            <a:ext cx="733120" cy="733127"/>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7565440" y="4943767"/>
            <a:ext cx="733425" cy="733425"/>
          </a:xfrm>
          <a:custGeom>
            <a:avLst/>
            <a:gdLst/>
            <a:ahLst/>
            <a:cxnLst/>
            <a:rect l="l" t="t" r="r" b="b"/>
            <a:pathLst>
              <a:path w="733425" h="733425">
                <a:moveTo>
                  <a:pt x="0" y="0"/>
                </a:moveTo>
                <a:lnTo>
                  <a:pt x="733120" y="0"/>
                </a:lnTo>
                <a:lnTo>
                  <a:pt x="733120" y="733132"/>
                </a:lnTo>
                <a:lnTo>
                  <a:pt x="0" y="733132"/>
                </a:lnTo>
                <a:lnTo>
                  <a:pt x="0" y="0"/>
                </a:lnTo>
                <a:close/>
              </a:path>
            </a:pathLst>
          </a:custGeom>
          <a:solidFill>
            <a:srgbClr val="009CFD">
              <a:alpha val="50000"/>
            </a:srgbClr>
          </a:solidFill>
        </p:spPr>
        <p:txBody>
          <a:bodyPr wrap="square" lIns="0" tIns="0" rIns="0" bIns="0" rtlCol="0"/>
          <a:lstStyle/>
          <a:p>
            <a:endParaRPr/>
          </a:p>
        </p:txBody>
      </p:sp>
      <p:sp>
        <p:nvSpPr>
          <p:cNvPr id="12" name="object 12"/>
          <p:cNvSpPr/>
          <p:nvPr/>
        </p:nvSpPr>
        <p:spPr>
          <a:xfrm>
            <a:off x="4438132" y="6172987"/>
            <a:ext cx="3933758" cy="1194266"/>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6363230" y="2609494"/>
            <a:ext cx="1062953" cy="1059992"/>
          </a:xfrm>
          <a:prstGeom prst="rect">
            <a:avLst/>
          </a:prstGeom>
          <a:blipFill>
            <a:blip r:embed="rId9" cstate="print"/>
            <a:stretch>
              <a:fillRect/>
            </a:stretch>
          </a:blipFill>
        </p:spPr>
        <p:txBody>
          <a:bodyPr wrap="square" lIns="0" tIns="0" rIns="0" bIns="0" rtlCol="0"/>
          <a:lstStyle/>
          <a:p>
            <a:endParaRPr/>
          </a:p>
        </p:txBody>
      </p:sp>
      <p:sp>
        <p:nvSpPr>
          <p:cNvPr id="14" name="object 14"/>
          <p:cNvSpPr txBox="1"/>
          <p:nvPr/>
        </p:nvSpPr>
        <p:spPr>
          <a:xfrm>
            <a:off x="4000500" y="1739900"/>
            <a:ext cx="1346835" cy="391160"/>
          </a:xfrm>
          <a:prstGeom prst="rect">
            <a:avLst/>
          </a:prstGeom>
        </p:spPr>
        <p:txBody>
          <a:bodyPr vert="horz" wrap="square" lIns="0" tIns="12700" rIns="0" bIns="0" rtlCol="0">
            <a:spAutoFit/>
          </a:bodyPr>
          <a:lstStyle/>
          <a:p>
            <a:pPr marL="12700">
              <a:lnSpc>
                <a:spcPct val="100000"/>
              </a:lnSpc>
              <a:spcBef>
                <a:spcPts val="100"/>
              </a:spcBef>
            </a:pPr>
            <a:r>
              <a:rPr sz="2400" spc="-5" dirty="0">
                <a:latin typeface="Arial"/>
                <a:cs typeface="Arial"/>
              </a:rPr>
              <a:t>3D</a:t>
            </a:r>
            <a:r>
              <a:rPr sz="2400" spc="-60" dirty="0">
                <a:latin typeface="Arial"/>
                <a:cs typeface="Arial"/>
              </a:rPr>
              <a:t> </a:t>
            </a:r>
            <a:r>
              <a:rPr sz="2400" spc="40" dirty="0">
                <a:latin typeface="Arial"/>
                <a:cs typeface="Arial"/>
              </a:rPr>
              <a:t>object</a:t>
            </a:r>
            <a:endParaRPr sz="2400">
              <a:latin typeface="Arial"/>
              <a:cs typeface="Arial"/>
            </a:endParaRPr>
          </a:p>
        </p:txBody>
      </p:sp>
      <p:sp>
        <p:nvSpPr>
          <p:cNvPr id="15" name="object 15"/>
          <p:cNvSpPr txBox="1"/>
          <p:nvPr/>
        </p:nvSpPr>
        <p:spPr>
          <a:xfrm>
            <a:off x="4737100" y="7645400"/>
            <a:ext cx="2662555" cy="759460"/>
          </a:xfrm>
          <a:prstGeom prst="rect">
            <a:avLst/>
          </a:prstGeom>
        </p:spPr>
        <p:txBody>
          <a:bodyPr vert="horz" wrap="square" lIns="0" tIns="10160" rIns="0" bIns="0" rtlCol="0">
            <a:spAutoFit/>
          </a:bodyPr>
          <a:lstStyle/>
          <a:p>
            <a:pPr marL="431800" marR="5080" indent="-419100">
              <a:lnSpc>
                <a:spcPct val="100699"/>
              </a:lnSpc>
              <a:spcBef>
                <a:spcPts val="80"/>
              </a:spcBef>
            </a:pPr>
            <a:r>
              <a:rPr sz="2400" spc="-5" dirty="0">
                <a:solidFill>
                  <a:srgbClr val="0365C0"/>
                </a:solidFill>
                <a:latin typeface="Arial"/>
                <a:cs typeface="Arial"/>
              </a:rPr>
              <a:t>2D </a:t>
            </a:r>
            <a:r>
              <a:rPr sz="2400" dirty="0">
                <a:solidFill>
                  <a:srgbClr val="0365C0"/>
                </a:solidFill>
                <a:latin typeface="Arial"/>
                <a:cs typeface="Arial"/>
              </a:rPr>
              <a:t>to </a:t>
            </a:r>
            <a:r>
              <a:rPr sz="2400" spc="-5" dirty="0">
                <a:solidFill>
                  <a:srgbClr val="0365C0"/>
                </a:solidFill>
                <a:latin typeface="Arial"/>
                <a:cs typeface="Arial"/>
              </a:rPr>
              <a:t>2D</a:t>
            </a:r>
            <a:r>
              <a:rPr sz="2400" spc="-35" dirty="0">
                <a:solidFill>
                  <a:srgbClr val="0365C0"/>
                </a:solidFill>
                <a:latin typeface="Arial"/>
                <a:cs typeface="Arial"/>
              </a:rPr>
              <a:t> </a:t>
            </a:r>
            <a:r>
              <a:rPr sz="2400" spc="-40" dirty="0">
                <a:solidFill>
                  <a:srgbClr val="0365C0"/>
                </a:solidFill>
                <a:latin typeface="Arial"/>
                <a:cs typeface="Arial"/>
              </a:rPr>
              <a:t>Transform  </a:t>
            </a:r>
            <a:r>
              <a:rPr sz="2400" spc="-5" dirty="0">
                <a:solidFill>
                  <a:srgbClr val="0365C0"/>
                </a:solidFill>
                <a:latin typeface="Arial"/>
                <a:cs typeface="Arial"/>
              </a:rPr>
              <a:t>(last</a:t>
            </a:r>
            <a:r>
              <a:rPr sz="2400" spc="-10" dirty="0">
                <a:solidFill>
                  <a:srgbClr val="0365C0"/>
                </a:solidFill>
                <a:latin typeface="Arial"/>
                <a:cs typeface="Arial"/>
              </a:rPr>
              <a:t> </a:t>
            </a:r>
            <a:r>
              <a:rPr sz="2400" spc="-5" dirty="0">
                <a:solidFill>
                  <a:srgbClr val="0365C0"/>
                </a:solidFill>
                <a:latin typeface="Arial"/>
                <a:cs typeface="Arial"/>
              </a:rPr>
              <a:t>session)</a:t>
            </a:r>
            <a:endParaRPr sz="2400">
              <a:latin typeface="Arial"/>
              <a:cs typeface="Arial"/>
            </a:endParaRPr>
          </a:p>
        </p:txBody>
      </p:sp>
      <p:sp>
        <p:nvSpPr>
          <p:cNvPr id="16" name="object 16"/>
          <p:cNvSpPr txBox="1"/>
          <p:nvPr/>
        </p:nvSpPr>
        <p:spPr>
          <a:xfrm>
            <a:off x="7200900" y="2413000"/>
            <a:ext cx="2662555" cy="759460"/>
          </a:xfrm>
          <a:prstGeom prst="rect">
            <a:avLst/>
          </a:prstGeom>
        </p:spPr>
        <p:txBody>
          <a:bodyPr vert="horz" wrap="square" lIns="0" tIns="10160" rIns="0" bIns="0" rtlCol="0">
            <a:spAutoFit/>
          </a:bodyPr>
          <a:lstStyle/>
          <a:p>
            <a:pPr marL="850900" marR="5080" indent="-838200">
              <a:lnSpc>
                <a:spcPct val="100699"/>
              </a:lnSpc>
              <a:spcBef>
                <a:spcPts val="80"/>
              </a:spcBef>
            </a:pPr>
            <a:r>
              <a:rPr sz="2400" spc="-5" dirty="0">
                <a:solidFill>
                  <a:srgbClr val="00882B"/>
                </a:solidFill>
                <a:latin typeface="Arial"/>
                <a:cs typeface="Arial"/>
              </a:rPr>
              <a:t>3D </a:t>
            </a:r>
            <a:r>
              <a:rPr sz="2400" dirty="0">
                <a:solidFill>
                  <a:srgbClr val="00882B"/>
                </a:solidFill>
                <a:latin typeface="Arial"/>
                <a:cs typeface="Arial"/>
              </a:rPr>
              <a:t>to </a:t>
            </a:r>
            <a:r>
              <a:rPr sz="2400" spc="-5" dirty="0">
                <a:solidFill>
                  <a:srgbClr val="00882B"/>
                </a:solidFill>
                <a:latin typeface="Arial"/>
                <a:cs typeface="Arial"/>
              </a:rPr>
              <a:t>2D</a:t>
            </a:r>
            <a:r>
              <a:rPr sz="2400" spc="-35" dirty="0">
                <a:solidFill>
                  <a:srgbClr val="00882B"/>
                </a:solidFill>
                <a:latin typeface="Arial"/>
                <a:cs typeface="Arial"/>
              </a:rPr>
              <a:t> </a:t>
            </a:r>
            <a:r>
              <a:rPr sz="2400" spc="-40" dirty="0">
                <a:solidFill>
                  <a:srgbClr val="00882B"/>
                </a:solidFill>
                <a:latin typeface="Arial"/>
                <a:cs typeface="Arial"/>
              </a:rPr>
              <a:t>Transform  </a:t>
            </a:r>
            <a:r>
              <a:rPr sz="2400" spc="15" dirty="0">
                <a:solidFill>
                  <a:srgbClr val="00882B"/>
                </a:solidFill>
                <a:latin typeface="Arial"/>
                <a:cs typeface="Arial"/>
              </a:rPr>
              <a:t>(today)</a:t>
            </a:r>
            <a:endParaRPr sz="2400">
              <a:latin typeface="Arial"/>
              <a:cs typeface="Arial"/>
            </a:endParaRPr>
          </a:p>
        </p:txBody>
      </p:sp>
      <p:sp>
        <p:nvSpPr>
          <p:cNvPr id="17" name="object 17"/>
          <p:cNvSpPr/>
          <p:nvPr/>
        </p:nvSpPr>
        <p:spPr>
          <a:xfrm>
            <a:off x="5600700" y="1612900"/>
            <a:ext cx="1016000" cy="952500"/>
          </a:xfrm>
          <a:prstGeom prst="rect">
            <a:avLst/>
          </a:prstGeom>
          <a:blipFill>
            <a:blip r:embed="rId10" cstate="print"/>
            <a:stretch>
              <a:fillRect/>
            </a:stretch>
          </a:blipFill>
        </p:spPr>
        <p:txBody>
          <a:bodyPr wrap="square" lIns="0" tIns="0" rIns="0" bIns="0" rtlCol="0"/>
          <a:lstStyle/>
          <a:p>
            <a:endParaRPr/>
          </a:p>
        </p:txBody>
      </p:sp>
      <p:sp>
        <p:nvSpPr>
          <p:cNvPr id="19" name="投影片編號版面配置區 18">
            <a:extLst>
              <a:ext uri="{FF2B5EF4-FFF2-40B4-BE49-F238E27FC236}">
                <a16:creationId xmlns:a16="http://schemas.microsoft.com/office/drawing/2014/main" id="{515F7DAF-4364-433E-A814-66E300786309}"/>
              </a:ext>
            </a:extLst>
          </p:cNvPr>
          <p:cNvSpPr>
            <a:spLocks noGrp="1"/>
          </p:cNvSpPr>
          <p:nvPr>
            <p:ph type="sldNum" sz="quarter" idx="2"/>
          </p:nvPr>
        </p:nvSpPr>
        <p:spPr/>
        <p:txBody>
          <a:bodyPr/>
          <a:lstStyle/>
          <a:p>
            <a:fld id="{86CB4B4D-7CA3-9044-876B-883B54F8677D}" type="slidenum">
              <a:rPr lang="en-US" altLang="zh-TW" smtClean="0"/>
              <a:t>33</a:t>
            </a:fld>
            <a:endParaRPr lang="zh-TW" altLang="en-US"/>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62300" y="2933700"/>
            <a:ext cx="6682740" cy="3850640"/>
          </a:xfrm>
          <a:prstGeom prst="rect">
            <a:avLst/>
          </a:prstGeom>
        </p:spPr>
        <p:txBody>
          <a:bodyPr vert="horz" wrap="square" lIns="0" tIns="12700" rIns="0" bIns="0" rtlCol="0">
            <a:spAutoFit/>
          </a:bodyPr>
          <a:lstStyle/>
          <a:p>
            <a:pPr algn="ctr">
              <a:lnSpc>
                <a:spcPct val="100000"/>
              </a:lnSpc>
              <a:spcBef>
                <a:spcPts val="100"/>
              </a:spcBef>
            </a:pPr>
            <a:r>
              <a:rPr sz="3600" dirty="0">
                <a:latin typeface="Arial"/>
                <a:cs typeface="Arial"/>
              </a:rPr>
              <a:t>A </a:t>
            </a:r>
            <a:r>
              <a:rPr sz="3600" spc="30" dirty="0">
                <a:latin typeface="Arial"/>
                <a:cs typeface="Arial"/>
              </a:rPr>
              <a:t>camera </a:t>
            </a:r>
            <a:r>
              <a:rPr sz="3600" spc="-5" dirty="0">
                <a:latin typeface="Arial"/>
                <a:cs typeface="Arial"/>
              </a:rPr>
              <a:t>is a </a:t>
            </a:r>
            <a:r>
              <a:rPr sz="3600" spc="80" dirty="0">
                <a:latin typeface="Arial"/>
                <a:cs typeface="Arial"/>
              </a:rPr>
              <a:t>mapping</a:t>
            </a:r>
            <a:r>
              <a:rPr sz="3600" spc="-35" dirty="0">
                <a:latin typeface="Arial"/>
                <a:cs typeface="Arial"/>
              </a:rPr>
              <a:t> </a:t>
            </a:r>
            <a:r>
              <a:rPr sz="3600" spc="25" dirty="0">
                <a:latin typeface="Arial"/>
                <a:cs typeface="Arial"/>
              </a:rPr>
              <a:t>between</a:t>
            </a:r>
            <a:endParaRPr sz="3600">
              <a:latin typeface="Arial"/>
              <a:cs typeface="Arial"/>
            </a:endParaRPr>
          </a:p>
          <a:p>
            <a:pPr>
              <a:lnSpc>
                <a:spcPct val="100000"/>
              </a:lnSpc>
              <a:spcBef>
                <a:spcPts val="25"/>
              </a:spcBef>
            </a:pPr>
            <a:endParaRPr sz="3700">
              <a:latin typeface="Times New Roman"/>
              <a:cs typeface="Times New Roman"/>
            </a:endParaRPr>
          </a:p>
          <a:p>
            <a:pPr algn="ctr">
              <a:lnSpc>
                <a:spcPct val="100000"/>
              </a:lnSpc>
            </a:pPr>
            <a:r>
              <a:rPr sz="3600" spc="-5" dirty="0">
                <a:latin typeface="Arial"/>
                <a:cs typeface="Arial"/>
              </a:rPr>
              <a:t>the </a:t>
            </a:r>
            <a:r>
              <a:rPr sz="3600" b="1" spc="-5" dirty="0">
                <a:solidFill>
                  <a:srgbClr val="00882B"/>
                </a:solidFill>
                <a:latin typeface="Arial"/>
                <a:cs typeface="Arial"/>
              </a:rPr>
              <a:t>3D </a:t>
            </a:r>
            <a:r>
              <a:rPr sz="3600" b="1" dirty="0">
                <a:solidFill>
                  <a:srgbClr val="00882B"/>
                </a:solidFill>
                <a:latin typeface="Arial"/>
                <a:cs typeface="Arial"/>
              </a:rPr>
              <a:t>world</a:t>
            </a:r>
            <a:endParaRPr sz="3600">
              <a:latin typeface="Arial"/>
              <a:cs typeface="Arial"/>
            </a:endParaRPr>
          </a:p>
          <a:p>
            <a:pPr>
              <a:lnSpc>
                <a:spcPct val="100000"/>
              </a:lnSpc>
              <a:spcBef>
                <a:spcPts val="25"/>
              </a:spcBef>
            </a:pPr>
            <a:endParaRPr sz="3700">
              <a:latin typeface="Times New Roman"/>
              <a:cs typeface="Times New Roman"/>
            </a:endParaRPr>
          </a:p>
          <a:p>
            <a:pPr algn="ctr">
              <a:lnSpc>
                <a:spcPct val="100000"/>
              </a:lnSpc>
            </a:pPr>
            <a:r>
              <a:rPr sz="3600" spc="65" dirty="0">
                <a:latin typeface="Arial"/>
                <a:cs typeface="Arial"/>
              </a:rPr>
              <a:t>and</a:t>
            </a:r>
            <a:endParaRPr sz="3600">
              <a:latin typeface="Arial"/>
              <a:cs typeface="Arial"/>
            </a:endParaRPr>
          </a:p>
          <a:p>
            <a:pPr>
              <a:lnSpc>
                <a:spcPct val="100000"/>
              </a:lnSpc>
              <a:spcBef>
                <a:spcPts val="25"/>
              </a:spcBef>
            </a:pPr>
            <a:endParaRPr sz="3700">
              <a:latin typeface="Times New Roman"/>
              <a:cs typeface="Times New Roman"/>
            </a:endParaRPr>
          </a:p>
          <a:p>
            <a:pPr algn="ctr">
              <a:lnSpc>
                <a:spcPct val="100000"/>
              </a:lnSpc>
            </a:pPr>
            <a:r>
              <a:rPr sz="3600" spc="-5" dirty="0">
                <a:latin typeface="Arial"/>
                <a:cs typeface="Arial"/>
              </a:rPr>
              <a:t>a </a:t>
            </a:r>
            <a:r>
              <a:rPr sz="3600" b="1" spc="-5" dirty="0">
                <a:solidFill>
                  <a:srgbClr val="0365C0"/>
                </a:solidFill>
                <a:latin typeface="Arial"/>
                <a:cs typeface="Arial"/>
              </a:rPr>
              <a:t>2D </a:t>
            </a:r>
            <a:r>
              <a:rPr sz="3600" b="1" dirty="0">
                <a:solidFill>
                  <a:srgbClr val="0365C0"/>
                </a:solidFill>
                <a:latin typeface="Arial"/>
                <a:cs typeface="Arial"/>
              </a:rPr>
              <a:t>image</a:t>
            </a:r>
            <a:endParaRPr sz="3600">
              <a:latin typeface="Arial"/>
              <a:cs typeface="Arial"/>
            </a:endParaRPr>
          </a:p>
        </p:txBody>
      </p:sp>
      <p:sp>
        <p:nvSpPr>
          <p:cNvPr id="4" name="投影片編號版面配置區 3">
            <a:extLst>
              <a:ext uri="{FF2B5EF4-FFF2-40B4-BE49-F238E27FC236}">
                <a16:creationId xmlns:a16="http://schemas.microsoft.com/office/drawing/2014/main" id="{545F3D9D-EC98-4731-8C05-CAAAD3E44608}"/>
              </a:ext>
            </a:extLst>
          </p:cNvPr>
          <p:cNvSpPr>
            <a:spLocks noGrp="1"/>
          </p:cNvSpPr>
          <p:nvPr>
            <p:ph type="sldNum" sz="quarter" idx="2"/>
          </p:nvPr>
        </p:nvSpPr>
        <p:spPr/>
        <p:txBody>
          <a:bodyPr/>
          <a:lstStyle/>
          <a:p>
            <a:fld id="{86CB4B4D-7CA3-9044-876B-883B54F8677D}" type="slidenum">
              <a:rPr lang="en-US" altLang="zh-TW" smtClean="0"/>
              <a:t>34</a:t>
            </a:fld>
            <a:endParaRPr lang="zh-TW" altLang="en-US"/>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3721100" y="1676400"/>
            <a:ext cx="5572760" cy="939800"/>
          </a:xfrm>
          <a:prstGeom prst="rect">
            <a:avLst/>
          </a:prstGeom>
        </p:spPr>
        <p:txBody>
          <a:bodyPr vert="horz" wrap="square" lIns="0" tIns="12700" rIns="0" bIns="0" rtlCol="0">
            <a:spAutoFit/>
          </a:bodyPr>
          <a:lstStyle/>
          <a:p>
            <a:pPr marL="279400" marR="5080" indent="-266700">
              <a:lnSpc>
                <a:spcPct val="100000"/>
              </a:lnSpc>
              <a:spcBef>
                <a:spcPts val="100"/>
              </a:spcBef>
            </a:pPr>
            <a:r>
              <a:rPr sz="3000" b="0" dirty="0">
                <a:latin typeface="Arial"/>
                <a:cs typeface="Arial"/>
              </a:rPr>
              <a:t>A </a:t>
            </a:r>
            <a:r>
              <a:rPr sz="3000" b="0" spc="25" dirty="0">
                <a:latin typeface="Arial"/>
                <a:cs typeface="Arial"/>
              </a:rPr>
              <a:t>camera </a:t>
            </a:r>
            <a:r>
              <a:rPr sz="3000" b="0" spc="-5" dirty="0">
                <a:latin typeface="Arial"/>
                <a:cs typeface="Arial"/>
              </a:rPr>
              <a:t>is a </a:t>
            </a:r>
            <a:r>
              <a:rPr sz="3000" b="0" spc="70" dirty="0">
                <a:latin typeface="Arial"/>
                <a:cs typeface="Arial"/>
              </a:rPr>
              <a:t>mapping</a:t>
            </a:r>
            <a:r>
              <a:rPr sz="3000" b="0" spc="-60" dirty="0">
                <a:latin typeface="Arial"/>
                <a:cs typeface="Arial"/>
              </a:rPr>
              <a:t> </a:t>
            </a:r>
            <a:r>
              <a:rPr sz="3000" b="0" spc="20" dirty="0">
                <a:latin typeface="Arial"/>
                <a:cs typeface="Arial"/>
              </a:rPr>
              <a:t>between  </a:t>
            </a:r>
            <a:r>
              <a:rPr sz="3000" b="0" spc="-5" dirty="0">
                <a:latin typeface="Arial"/>
                <a:cs typeface="Arial"/>
              </a:rPr>
              <a:t>the 3D </a:t>
            </a:r>
            <a:r>
              <a:rPr sz="3000" b="0" spc="30" dirty="0">
                <a:latin typeface="Arial"/>
                <a:cs typeface="Arial"/>
              </a:rPr>
              <a:t>world </a:t>
            </a:r>
            <a:r>
              <a:rPr sz="3000" b="0" spc="50" dirty="0">
                <a:latin typeface="Arial"/>
                <a:cs typeface="Arial"/>
              </a:rPr>
              <a:t>and </a:t>
            </a:r>
            <a:r>
              <a:rPr sz="3000" b="0" spc="-5" dirty="0">
                <a:latin typeface="Arial"/>
                <a:cs typeface="Arial"/>
              </a:rPr>
              <a:t>a 2D</a:t>
            </a:r>
            <a:r>
              <a:rPr sz="3000" b="0" spc="-85" dirty="0">
                <a:latin typeface="Arial"/>
                <a:cs typeface="Arial"/>
              </a:rPr>
              <a:t> </a:t>
            </a:r>
            <a:r>
              <a:rPr sz="3000" b="0" spc="30" dirty="0">
                <a:latin typeface="Arial"/>
                <a:cs typeface="Arial"/>
              </a:rPr>
              <a:t>image</a:t>
            </a:r>
            <a:endParaRPr sz="3000">
              <a:latin typeface="Arial"/>
              <a:cs typeface="Arial"/>
            </a:endParaRPr>
          </a:p>
        </p:txBody>
      </p:sp>
      <p:sp>
        <p:nvSpPr>
          <p:cNvPr id="2" name="object 2"/>
          <p:cNvSpPr txBox="1">
            <a:spLocks noGrp="1"/>
          </p:cNvSpPr>
          <p:nvPr>
            <p:ph idx="1"/>
          </p:nvPr>
        </p:nvSpPr>
        <p:spPr>
          <a:xfrm>
            <a:off x="787400" y="3733859"/>
            <a:ext cx="11430000" cy="1493358"/>
          </a:xfrm>
          <a:prstGeom prst="rect">
            <a:avLst/>
          </a:prstGeom>
        </p:spPr>
        <p:txBody>
          <a:bodyPr vert="horz" wrap="square" lIns="0" tIns="15875" rIns="0" bIns="0" rtlCol="0">
            <a:spAutoFit/>
          </a:bodyPr>
          <a:lstStyle/>
          <a:p>
            <a:pPr marL="0" indent="0">
              <a:lnSpc>
                <a:spcPct val="100000"/>
              </a:lnSpc>
              <a:spcBef>
                <a:spcPts val="125"/>
              </a:spcBef>
              <a:buNone/>
            </a:pPr>
            <a:r>
              <a:rPr lang="en-US" altLang="zh-TW" sz="9600" i="1" spc="2385" dirty="0">
                <a:latin typeface="Times New Roman"/>
                <a:cs typeface="Times New Roman"/>
              </a:rPr>
              <a:t>    </a:t>
            </a:r>
            <a:r>
              <a:rPr sz="9600" i="1" spc="2385" dirty="0">
                <a:latin typeface="Times New Roman"/>
                <a:cs typeface="Times New Roman"/>
              </a:rPr>
              <a:t>x </a:t>
            </a:r>
            <a:r>
              <a:rPr sz="9600" b="0" spc="-560" dirty="0">
                <a:latin typeface="Verdana"/>
                <a:cs typeface="Verdana"/>
              </a:rPr>
              <a:t>=</a:t>
            </a:r>
            <a:r>
              <a:rPr sz="9600" b="0" spc="-3115" dirty="0">
                <a:latin typeface="Verdana"/>
                <a:cs typeface="Verdana"/>
              </a:rPr>
              <a:t> </a:t>
            </a:r>
            <a:r>
              <a:rPr lang="en-US" altLang="zh-TW" sz="9600" b="0" spc="-3115" dirty="0">
                <a:latin typeface="Verdana"/>
                <a:cs typeface="Verdana"/>
              </a:rPr>
              <a:t>                           </a:t>
            </a:r>
            <a:r>
              <a:rPr sz="9600" spc="2420" dirty="0"/>
              <a:t>P</a:t>
            </a:r>
            <a:r>
              <a:rPr lang="en-US" altLang="zh-TW" sz="9600" spc="2420" dirty="0"/>
              <a:t>  </a:t>
            </a:r>
            <a:r>
              <a:rPr sz="9600" spc="2420" dirty="0"/>
              <a:t>X</a:t>
            </a:r>
          </a:p>
        </p:txBody>
      </p:sp>
      <p:sp>
        <p:nvSpPr>
          <p:cNvPr id="3" name="object 3"/>
          <p:cNvSpPr txBox="1"/>
          <p:nvPr/>
        </p:nvSpPr>
        <p:spPr>
          <a:xfrm>
            <a:off x="6642100" y="5664200"/>
            <a:ext cx="1059180" cy="759460"/>
          </a:xfrm>
          <a:prstGeom prst="rect">
            <a:avLst/>
          </a:prstGeom>
        </p:spPr>
        <p:txBody>
          <a:bodyPr vert="horz" wrap="square" lIns="0" tIns="10160" rIns="0" bIns="0" rtlCol="0">
            <a:spAutoFit/>
          </a:bodyPr>
          <a:lstStyle/>
          <a:p>
            <a:pPr marL="114300" marR="5080" indent="-101600">
              <a:lnSpc>
                <a:spcPct val="100699"/>
              </a:lnSpc>
              <a:spcBef>
                <a:spcPts val="80"/>
              </a:spcBef>
            </a:pPr>
            <a:r>
              <a:rPr sz="2400" spc="15" dirty="0">
                <a:latin typeface="Arial"/>
                <a:cs typeface="Arial"/>
              </a:rPr>
              <a:t>camera  </a:t>
            </a:r>
            <a:r>
              <a:rPr sz="2400" spc="-5" dirty="0">
                <a:latin typeface="Arial"/>
                <a:cs typeface="Arial"/>
              </a:rPr>
              <a:t>matrix</a:t>
            </a:r>
            <a:endParaRPr sz="2400">
              <a:latin typeface="Arial"/>
              <a:cs typeface="Arial"/>
            </a:endParaRPr>
          </a:p>
        </p:txBody>
      </p:sp>
      <p:sp>
        <p:nvSpPr>
          <p:cNvPr id="4" name="object 4"/>
          <p:cNvSpPr txBox="1"/>
          <p:nvPr/>
        </p:nvSpPr>
        <p:spPr>
          <a:xfrm>
            <a:off x="8572500" y="5664200"/>
            <a:ext cx="1244600" cy="759460"/>
          </a:xfrm>
          <a:prstGeom prst="rect">
            <a:avLst/>
          </a:prstGeom>
        </p:spPr>
        <p:txBody>
          <a:bodyPr vert="horz" wrap="square" lIns="0" tIns="10160" rIns="0" bIns="0" rtlCol="0">
            <a:spAutoFit/>
          </a:bodyPr>
          <a:lstStyle/>
          <a:p>
            <a:pPr marL="279400" marR="5080" indent="-266700">
              <a:lnSpc>
                <a:spcPct val="100699"/>
              </a:lnSpc>
              <a:spcBef>
                <a:spcPts val="80"/>
              </a:spcBef>
            </a:pPr>
            <a:r>
              <a:rPr sz="2400" spc="-5" dirty="0">
                <a:latin typeface="Arial"/>
                <a:cs typeface="Arial"/>
              </a:rPr>
              <a:t>3D</a:t>
            </a:r>
            <a:r>
              <a:rPr sz="2400" spc="-85" dirty="0">
                <a:latin typeface="Arial"/>
                <a:cs typeface="Arial"/>
              </a:rPr>
              <a:t> </a:t>
            </a:r>
            <a:r>
              <a:rPr sz="2400" spc="25" dirty="0">
                <a:latin typeface="Arial"/>
                <a:cs typeface="Arial"/>
              </a:rPr>
              <a:t>world </a:t>
            </a:r>
            <a:r>
              <a:rPr sz="2400" spc="15" dirty="0">
                <a:latin typeface="Arial"/>
                <a:cs typeface="Arial"/>
              </a:rPr>
              <a:t> </a:t>
            </a:r>
            <a:r>
              <a:rPr sz="2400" spc="25" dirty="0">
                <a:latin typeface="Arial"/>
                <a:cs typeface="Arial"/>
              </a:rPr>
              <a:t>point</a:t>
            </a:r>
            <a:endParaRPr sz="2400">
              <a:latin typeface="Arial"/>
              <a:cs typeface="Arial"/>
            </a:endParaRPr>
          </a:p>
        </p:txBody>
      </p:sp>
      <p:sp>
        <p:nvSpPr>
          <p:cNvPr id="5" name="object 5"/>
          <p:cNvSpPr txBox="1"/>
          <p:nvPr/>
        </p:nvSpPr>
        <p:spPr>
          <a:xfrm>
            <a:off x="2819400" y="5664200"/>
            <a:ext cx="1346835" cy="759460"/>
          </a:xfrm>
          <a:prstGeom prst="rect">
            <a:avLst/>
          </a:prstGeom>
        </p:spPr>
        <p:txBody>
          <a:bodyPr vert="horz" wrap="square" lIns="0" tIns="10160" rIns="0" bIns="0" rtlCol="0">
            <a:spAutoFit/>
          </a:bodyPr>
          <a:lstStyle/>
          <a:p>
            <a:pPr marL="330200" marR="5080" indent="-317500">
              <a:lnSpc>
                <a:spcPct val="100699"/>
              </a:lnSpc>
              <a:spcBef>
                <a:spcPts val="80"/>
              </a:spcBef>
            </a:pPr>
            <a:r>
              <a:rPr sz="2400" spc="-5" dirty="0">
                <a:latin typeface="Arial"/>
                <a:cs typeface="Arial"/>
              </a:rPr>
              <a:t>2D</a:t>
            </a:r>
            <a:r>
              <a:rPr sz="2400" spc="-85" dirty="0">
                <a:latin typeface="Arial"/>
                <a:cs typeface="Arial"/>
              </a:rPr>
              <a:t> </a:t>
            </a:r>
            <a:r>
              <a:rPr sz="2400" spc="25" dirty="0">
                <a:latin typeface="Arial"/>
                <a:cs typeface="Arial"/>
              </a:rPr>
              <a:t>image  point</a:t>
            </a:r>
            <a:endParaRPr sz="2400">
              <a:latin typeface="Arial"/>
              <a:cs typeface="Arial"/>
            </a:endParaRPr>
          </a:p>
        </p:txBody>
      </p:sp>
      <p:sp>
        <p:nvSpPr>
          <p:cNvPr id="6" name="object 6"/>
          <p:cNvSpPr txBox="1"/>
          <p:nvPr/>
        </p:nvSpPr>
        <p:spPr>
          <a:xfrm>
            <a:off x="3860800" y="8140700"/>
            <a:ext cx="5288915" cy="391160"/>
          </a:xfrm>
          <a:prstGeom prst="rect">
            <a:avLst/>
          </a:prstGeom>
        </p:spPr>
        <p:txBody>
          <a:bodyPr vert="horz" wrap="square" lIns="0" tIns="12700" rIns="0" bIns="0" rtlCol="0">
            <a:spAutoFit/>
          </a:bodyPr>
          <a:lstStyle/>
          <a:p>
            <a:pPr marL="12700">
              <a:lnSpc>
                <a:spcPct val="100000"/>
              </a:lnSpc>
              <a:spcBef>
                <a:spcPts val="100"/>
              </a:spcBef>
            </a:pPr>
            <a:r>
              <a:rPr sz="2400" i="1" spc="-35" dirty="0">
                <a:solidFill>
                  <a:srgbClr val="0365C0"/>
                </a:solidFill>
                <a:latin typeface="Arial"/>
                <a:cs typeface="Arial"/>
              </a:rPr>
              <a:t>What </a:t>
            </a:r>
            <a:r>
              <a:rPr sz="2400" i="1" spc="65" dirty="0">
                <a:solidFill>
                  <a:srgbClr val="0365C0"/>
                </a:solidFill>
                <a:latin typeface="Arial"/>
                <a:cs typeface="Arial"/>
              </a:rPr>
              <a:t>do </a:t>
            </a:r>
            <a:r>
              <a:rPr sz="2400" i="1" spc="-5" dirty="0">
                <a:solidFill>
                  <a:srgbClr val="0365C0"/>
                </a:solidFill>
                <a:latin typeface="Arial"/>
                <a:cs typeface="Arial"/>
              </a:rPr>
              <a:t>you think </a:t>
            </a:r>
            <a:r>
              <a:rPr sz="2400" i="1" dirty="0">
                <a:solidFill>
                  <a:srgbClr val="0365C0"/>
                </a:solidFill>
                <a:latin typeface="Arial"/>
                <a:cs typeface="Arial"/>
              </a:rPr>
              <a:t>the </a:t>
            </a:r>
            <a:r>
              <a:rPr sz="2400" i="1" spc="10" dirty="0">
                <a:solidFill>
                  <a:srgbClr val="0365C0"/>
                </a:solidFill>
                <a:latin typeface="Arial"/>
                <a:cs typeface="Arial"/>
              </a:rPr>
              <a:t>dimensions</a:t>
            </a:r>
            <a:r>
              <a:rPr sz="2400" i="1" spc="-25" dirty="0">
                <a:solidFill>
                  <a:srgbClr val="0365C0"/>
                </a:solidFill>
                <a:latin typeface="Arial"/>
                <a:cs typeface="Arial"/>
              </a:rPr>
              <a:t> </a:t>
            </a:r>
            <a:r>
              <a:rPr sz="2400" i="1" spc="-50" dirty="0">
                <a:solidFill>
                  <a:srgbClr val="0365C0"/>
                </a:solidFill>
                <a:latin typeface="Arial"/>
                <a:cs typeface="Arial"/>
              </a:rPr>
              <a:t>are?</a:t>
            </a:r>
            <a:endParaRPr sz="2400">
              <a:latin typeface="Arial"/>
              <a:cs typeface="Arial"/>
            </a:endParaRPr>
          </a:p>
        </p:txBody>
      </p:sp>
      <p:sp>
        <p:nvSpPr>
          <p:cNvPr id="9" name="投影片編號版面配置區 8">
            <a:extLst>
              <a:ext uri="{FF2B5EF4-FFF2-40B4-BE49-F238E27FC236}">
                <a16:creationId xmlns:a16="http://schemas.microsoft.com/office/drawing/2014/main" id="{C58090DF-08D1-4B02-BBBA-85C8B527435B}"/>
              </a:ext>
            </a:extLst>
          </p:cNvPr>
          <p:cNvSpPr>
            <a:spLocks noGrp="1"/>
          </p:cNvSpPr>
          <p:nvPr>
            <p:ph type="sldNum" sz="quarter" idx="12"/>
          </p:nvPr>
        </p:nvSpPr>
        <p:spPr/>
        <p:txBody>
          <a:bodyPr/>
          <a:lstStyle/>
          <a:p>
            <a:fld id="{86CB4B4D-7CA3-9044-876B-883B54F8677D}" type="slidenum">
              <a:rPr lang="en-US" altLang="zh-TW" smtClean="0"/>
              <a:t>35</a:t>
            </a:fld>
            <a:endParaRPr lang="zh-TW"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BA29373-D0C7-4600-AF32-1F240C2E1D7E}"/>
              </a:ext>
            </a:extLst>
          </p:cNvPr>
          <p:cNvPicPr>
            <a:picLocks noChangeAspect="1"/>
          </p:cNvPicPr>
          <p:nvPr/>
        </p:nvPicPr>
        <p:blipFill>
          <a:blip r:embed="rId2"/>
          <a:stretch>
            <a:fillRect/>
          </a:stretch>
        </p:blipFill>
        <p:spPr>
          <a:xfrm>
            <a:off x="926278" y="1085850"/>
            <a:ext cx="11152244" cy="7219950"/>
          </a:xfrm>
          <a:prstGeom prst="rect">
            <a:avLst/>
          </a:prstGeom>
        </p:spPr>
      </p:pic>
      <p:sp>
        <p:nvSpPr>
          <p:cNvPr id="7" name="投影片編號版面配置區 6">
            <a:extLst>
              <a:ext uri="{FF2B5EF4-FFF2-40B4-BE49-F238E27FC236}">
                <a16:creationId xmlns:a16="http://schemas.microsoft.com/office/drawing/2014/main" id="{F7EE1C69-1355-4410-A0E0-415516B7D1F3}"/>
              </a:ext>
            </a:extLst>
          </p:cNvPr>
          <p:cNvSpPr>
            <a:spLocks noGrp="1"/>
          </p:cNvSpPr>
          <p:nvPr>
            <p:ph type="sldNum" sz="quarter" idx="12"/>
          </p:nvPr>
        </p:nvSpPr>
        <p:spPr/>
        <p:txBody>
          <a:bodyPr/>
          <a:lstStyle/>
          <a:p>
            <a:fld id="{86CB4B4D-7CA3-9044-876B-883B54F8677D}" type="slidenum">
              <a:rPr lang="en-US" altLang="zh-TW" smtClean="0"/>
              <a:t>36</a:t>
            </a:fld>
            <a:endParaRPr lang="zh-TW" altLang="en-US"/>
          </a:p>
        </p:txBody>
      </p:sp>
    </p:spTree>
    <p:extLst>
      <p:ext uri="{BB962C8B-B14F-4D97-AF65-F5344CB8AC3E}">
        <p14:creationId xmlns:p14="http://schemas.microsoft.com/office/powerpoint/2010/main" val="2570514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02813" y="4835004"/>
            <a:ext cx="3031490" cy="0"/>
          </a:xfrm>
          <a:custGeom>
            <a:avLst/>
            <a:gdLst/>
            <a:ahLst/>
            <a:cxnLst/>
            <a:rect l="l" t="t" r="r" b="b"/>
            <a:pathLst>
              <a:path w="3031490">
                <a:moveTo>
                  <a:pt x="0" y="0"/>
                </a:moveTo>
                <a:lnTo>
                  <a:pt x="3031121" y="0"/>
                </a:lnTo>
              </a:path>
            </a:pathLst>
          </a:custGeom>
          <a:ln w="12700">
            <a:solidFill>
              <a:srgbClr val="000000"/>
            </a:solidFill>
          </a:ln>
        </p:spPr>
        <p:txBody>
          <a:bodyPr wrap="square" lIns="0" tIns="0" rIns="0" bIns="0" rtlCol="0"/>
          <a:lstStyle/>
          <a:p>
            <a:endParaRPr/>
          </a:p>
        </p:txBody>
      </p:sp>
      <p:sp>
        <p:nvSpPr>
          <p:cNvPr id="3" name="object 3"/>
          <p:cNvSpPr/>
          <p:nvPr/>
        </p:nvSpPr>
        <p:spPr>
          <a:xfrm>
            <a:off x="2829712" y="1963496"/>
            <a:ext cx="0" cy="2857500"/>
          </a:xfrm>
          <a:custGeom>
            <a:avLst/>
            <a:gdLst/>
            <a:ahLst/>
            <a:cxnLst/>
            <a:rect l="l" t="t" r="r" b="b"/>
            <a:pathLst>
              <a:path h="2857500">
                <a:moveTo>
                  <a:pt x="0" y="0"/>
                </a:moveTo>
                <a:lnTo>
                  <a:pt x="0" y="2857309"/>
                </a:lnTo>
              </a:path>
            </a:pathLst>
          </a:custGeom>
          <a:ln w="12700">
            <a:solidFill>
              <a:srgbClr val="000000"/>
            </a:solidFill>
          </a:ln>
        </p:spPr>
        <p:txBody>
          <a:bodyPr wrap="square" lIns="0" tIns="0" rIns="0" bIns="0" rtlCol="0"/>
          <a:lstStyle/>
          <a:p>
            <a:endParaRPr/>
          </a:p>
        </p:txBody>
      </p:sp>
      <p:sp>
        <p:nvSpPr>
          <p:cNvPr id="4" name="object 4"/>
          <p:cNvSpPr/>
          <p:nvPr/>
        </p:nvSpPr>
        <p:spPr>
          <a:xfrm>
            <a:off x="2791612" y="1912696"/>
            <a:ext cx="76200" cy="762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79173" y="3437674"/>
            <a:ext cx="4867275" cy="2810510"/>
          </a:xfrm>
          <a:custGeom>
            <a:avLst/>
            <a:gdLst/>
            <a:ahLst/>
            <a:cxnLst/>
            <a:rect l="l" t="t" r="r" b="b"/>
            <a:pathLst>
              <a:path w="4867275" h="2810510">
                <a:moveTo>
                  <a:pt x="0" y="2810027"/>
                </a:moveTo>
                <a:lnTo>
                  <a:pt x="4861608" y="3175"/>
                </a:lnTo>
                <a:lnTo>
                  <a:pt x="4867107" y="0"/>
                </a:lnTo>
              </a:path>
            </a:pathLst>
          </a:custGeom>
          <a:ln w="12699">
            <a:solidFill>
              <a:srgbClr val="000000"/>
            </a:solidFill>
          </a:ln>
        </p:spPr>
        <p:txBody>
          <a:bodyPr wrap="square" lIns="0" tIns="0" rIns="0" bIns="0" rtlCol="0"/>
          <a:lstStyle/>
          <a:p>
            <a:endParaRPr/>
          </a:p>
        </p:txBody>
      </p:sp>
      <p:sp>
        <p:nvSpPr>
          <p:cNvPr id="6" name="object 6"/>
          <p:cNvSpPr/>
          <p:nvPr/>
        </p:nvSpPr>
        <p:spPr>
          <a:xfrm>
            <a:off x="5205234" y="3412261"/>
            <a:ext cx="85090" cy="71120"/>
          </a:xfrm>
          <a:custGeom>
            <a:avLst/>
            <a:gdLst/>
            <a:ahLst/>
            <a:cxnLst/>
            <a:rect l="l" t="t" r="r" b="b"/>
            <a:pathLst>
              <a:path w="85089" h="71120">
                <a:moveTo>
                  <a:pt x="85051" y="0"/>
                </a:moveTo>
                <a:lnTo>
                  <a:pt x="0" y="5105"/>
                </a:lnTo>
                <a:lnTo>
                  <a:pt x="35560" y="28575"/>
                </a:lnTo>
                <a:lnTo>
                  <a:pt x="38100" y="71094"/>
                </a:lnTo>
                <a:lnTo>
                  <a:pt x="85051" y="0"/>
                </a:lnTo>
                <a:close/>
              </a:path>
            </a:pathLst>
          </a:custGeom>
          <a:solidFill>
            <a:srgbClr val="000000"/>
          </a:solidFill>
        </p:spPr>
        <p:txBody>
          <a:bodyPr wrap="square" lIns="0" tIns="0" rIns="0" bIns="0" rtlCol="0"/>
          <a:lstStyle/>
          <a:p>
            <a:endParaRPr/>
          </a:p>
        </p:txBody>
      </p:sp>
      <p:sp>
        <p:nvSpPr>
          <p:cNvPr id="7" name="object 7"/>
          <p:cNvSpPr/>
          <p:nvPr/>
        </p:nvSpPr>
        <p:spPr>
          <a:xfrm>
            <a:off x="4488560" y="1564233"/>
            <a:ext cx="5269522" cy="6052984"/>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832919" y="2351277"/>
            <a:ext cx="2581275" cy="4428490"/>
          </a:xfrm>
          <a:custGeom>
            <a:avLst/>
            <a:gdLst/>
            <a:ahLst/>
            <a:cxnLst/>
            <a:rect l="l" t="t" r="r" b="b"/>
            <a:pathLst>
              <a:path w="2581275" h="4428490">
                <a:moveTo>
                  <a:pt x="2570035" y="0"/>
                </a:moveTo>
                <a:lnTo>
                  <a:pt x="0" y="1468234"/>
                </a:lnTo>
                <a:lnTo>
                  <a:pt x="10769" y="4428083"/>
                </a:lnTo>
                <a:lnTo>
                  <a:pt x="2580805" y="2959849"/>
                </a:lnTo>
                <a:lnTo>
                  <a:pt x="2570035" y="0"/>
                </a:lnTo>
                <a:close/>
              </a:path>
            </a:pathLst>
          </a:custGeom>
          <a:solidFill>
            <a:srgbClr val="FF9300"/>
          </a:solidFill>
        </p:spPr>
        <p:txBody>
          <a:bodyPr wrap="square" lIns="0" tIns="0" rIns="0" bIns="0" rtlCol="0"/>
          <a:lstStyle/>
          <a:p>
            <a:endParaRPr/>
          </a:p>
        </p:txBody>
      </p:sp>
      <p:sp>
        <p:nvSpPr>
          <p:cNvPr id="9" name="object 9"/>
          <p:cNvSpPr/>
          <p:nvPr/>
        </p:nvSpPr>
        <p:spPr>
          <a:xfrm>
            <a:off x="5832911" y="2351280"/>
            <a:ext cx="2581275" cy="4428490"/>
          </a:xfrm>
          <a:custGeom>
            <a:avLst/>
            <a:gdLst/>
            <a:ahLst/>
            <a:cxnLst/>
            <a:rect l="l" t="t" r="r" b="b"/>
            <a:pathLst>
              <a:path w="2581275" h="4428490">
                <a:moveTo>
                  <a:pt x="0" y="1468232"/>
                </a:moveTo>
                <a:lnTo>
                  <a:pt x="10783" y="4428074"/>
                </a:lnTo>
                <a:lnTo>
                  <a:pt x="2580812" y="2959846"/>
                </a:lnTo>
                <a:lnTo>
                  <a:pt x="2570046" y="0"/>
                </a:lnTo>
                <a:lnTo>
                  <a:pt x="0" y="1468232"/>
                </a:lnTo>
                <a:close/>
              </a:path>
            </a:pathLst>
          </a:custGeom>
          <a:ln w="12700">
            <a:solidFill>
              <a:srgbClr val="000000"/>
            </a:solidFill>
          </a:ln>
        </p:spPr>
        <p:txBody>
          <a:bodyPr wrap="square" lIns="0" tIns="0" rIns="0" bIns="0" rtlCol="0"/>
          <a:lstStyle/>
          <a:p>
            <a:endParaRPr/>
          </a:p>
        </p:txBody>
      </p:sp>
      <p:sp>
        <p:nvSpPr>
          <p:cNvPr id="10" name="object 10"/>
          <p:cNvSpPr/>
          <p:nvPr/>
        </p:nvSpPr>
        <p:spPr>
          <a:xfrm>
            <a:off x="7266622" y="4835004"/>
            <a:ext cx="4518025" cy="0"/>
          </a:xfrm>
          <a:custGeom>
            <a:avLst/>
            <a:gdLst/>
            <a:ahLst/>
            <a:cxnLst/>
            <a:rect l="l" t="t" r="r" b="b"/>
            <a:pathLst>
              <a:path w="4518025">
                <a:moveTo>
                  <a:pt x="0" y="0"/>
                </a:moveTo>
                <a:lnTo>
                  <a:pt x="6350" y="0"/>
                </a:lnTo>
                <a:lnTo>
                  <a:pt x="4511484" y="0"/>
                </a:lnTo>
                <a:lnTo>
                  <a:pt x="4517834" y="0"/>
                </a:lnTo>
              </a:path>
            </a:pathLst>
          </a:custGeom>
          <a:ln w="12700">
            <a:solidFill>
              <a:srgbClr val="000000"/>
            </a:solidFill>
          </a:ln>
        </p:spPr>
        <p:txBody>
          <a:bodyPr wrap="square" lIns="0" tIns="0" rIns="0" bIns="0" rtlCol="0"/>
          <a:lstStyle/>
          <a:p>
            <a:endParaRPr/>
          </a:p>
        </p:txBody>
      </p:sp>
      <p:sp>
        <p:nvSpPr>
          <p:cNvPr id="11" name="object 11"/>
          <p:cNvSpPr/>
          <p:nvPr/>
        </p:nvSpPr>
        <p:spPr>
          <a:xfrm>
            <a:off x="11759069" y="4796904"/>
            <a:ext cx="76200" cy="76200"/>
          </a:xfrm>
          <a:custGeom>
            <a:avLst/>
            <a:gdLst/>
            <a:ahLst/>
            <a:cxnLst/>
            <a:rect l="l" t="t" r="r" b="b"/>
            <a:pathLst>
              <a:path w="76200" h="76200">
                <a:moveTo>
                  <a:pt x="0" y="0"/>
                </a:moveTo>
                <a:lnTo>
                  <a:pt x="19050" y="38100"/>
                </a:lnTo>
                <a:lnTo>
                  <a:pt x="0" y="76200"/>
                </a:lnTo>
                <a:lnTo>
                  <a:pt x="76200" y="38100"/>
                </a:lnTo>
                <a:lnTo>
                  <a:pt x="0" y="0"/>
                </a:lnTo>
                <a:close/>
              </a:path>
            </a:pathLst>
          </a:custGeom>
          <a:solidFill>
            <a:srgbClr val="000000"/>
          </a:solidFill>
        </p:spPr>
        <p:txBody>
          <a:bodyPr wrap="square" lIns="0" tIns="0" rIns="0" bIns="0" rtlCol="0"/>
          <a:lstStyle/>
          <a:p>
            <a:endParaRPr/>
          </a:p>
        </p:txBody>
      </p:sp>
      <p:sp>
        <p:nvSpPr>
          <p:cNvPr id="12" name="object 12"/>
          <p:cNvSpPr/>
          <p:nvPr/>
        </p:nvSpPr>
        <p:spPr>
          <a:xfrm>
            <a:off x="7209472" y="4803254"/>
            <a:ext cx="63500" cy="63500"/>
          </a:xfrm>
          <a:custGeom>
            <a:avLst/>
            <a:gdLst/>
            <a:ahLst/>
            <a:cxnLst/>
            <a:rect l="l" t="t" r="r" b="b"/>
            <a:pathLst>
              <a:path w="63500" h="63500">
                <a:moveTo>
                  <a:pt x="31750" y="0"/>
                </a:moveTo>
                <a:lnTo>
                  <a:pt x="19395" y="2494"/>
                </a:lnTo>
                <a:lnTo>
                  <a:pt x="9302" y="9297"/>
                </a:lnTo>
                <a:lnTo>
                  <a:pt x="2496" y="19389"/>
                </a:lnTo>
                <a:lnTo>
                  <a:pt x="0" y="31750"/>
                </a:lnTo>
                <a:lnTo>
                  <a:pt x="2496" y="44104"/>
                </a:lnTo>
                <a:lnTo>
                  <a:pt x="9302" y="54197"/>
                </a:lnTo>
                <a:lnTo>
                  <a:pt x="19395" y="61003"/>
                </a:lnTo>
                <a:lnTo>
                  <a:pt x="31750" y="63500"/>
                </a:lnTo>
                <a:lnTo>
                  <a:pt x="44110" y="61003"/>
                </a:lnTo>
                <a:lnTo>
                  <a:pt x="54202" y="54197"/>
                </a:lnTo>
                <a:lnTo>
                  <a:pt x="61005" y="44104"/>
                </a:lnTo>
                <a:lnTo>
                  <a:pt x="63500" y="31750"/>
                </a:lnTo>
                <a:lnTo>
                  <a:pt x="61005" y="19389"/>
                </a:lnTo>
                <a:lnTo>
                  <a:pt x="54202" y="9297"/>
                </a:lnTo>
                <a:lnTo>
                  <a:pt x="44110" y="2494"/>
                </a:lnTo>
                <a:lnTo>
                  <a:pt x="31750" y="0"/>
                </a:lnTo>
                <a:close/>
              </a:path>
            </a:pathLst>
          </a:custGeom>
          <a:solidFill>
            <a:srgbClr val="000000"/>
          </a:solidFill>
        </p:spPr>
        <p:txBody>
          <a:bodyPr wrap="square" lIns="0" tIns="0" rIns="0" bIns="0" rtlCol="0"/>
          <a:lstStyle/>
          <a:p>
            <a:endParaRPr/>
          </a:p>
        </p:txBody>
      </p:sp>
      <p:sp>
        <p:nvSpPr>
          <p:cNvPr id="13" name="object 13"/>
          <p:cNvSpPr/>
          <p:nvPr/>
        </p:nvSpPr>
        <p:spPr>
          <a:xfrm>
            <a:off x="2884598" y="4267425"/>
            <a:ext cx="2951480" cy="547370"/>
          </a:xfrm>
          <a:custGeom>
            <a:avLst/>
            <a:gdLst/>
            <a:ahLst/>
            <a:cxnLst/>
            <a:rect l="l" t="t" r="r" b="b"/>
            <a:pathLst>
              <a:path w="2951479" h="547370">
                <a:moveTo>
                  <a:pt x="0" y="547145"/>
                </a:moveTo>
                <a:lnTo>
                  <a:pt x="12487" y="544830"/>
                </a:lnTo>
                <a:lnTo>
                  <a:pt x="2951420" y="0"/>
                </a:lnTo>
              </a:path>
            </a:pathLst>
          </a:custGeom>
          <a:ln w="25399">
            <a:solidFill>
              <a:srgbClr val="000000"/>
            </a:solidFill>
          </a:ln>
        </p:spPr>
        <p:txBody>
          <a:bodyPr wrap="square" lIns="0" tIns="0" rIns="0" bIns="0" rtlCol="0"/>
          <a:lstStyle/>
          <a:p>
            <a:endParaRPr/>
          </a:p>
        </p:txBody>
      </p:sp>
      <p:sp>
        <p:nvSpPr>
          <p:cNvPr id="14" name="object 14"/>
          <p:cNvSpPr/>
          <p:nvPr/>
        </p:nvSpPr>
        <p:spPr>
          <a:xfrm>
            <a:off x="2797187" y="4771567"/>
            <a:ext cx="99898" cy="99898"/>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6482782" y="3047406"/>
            <a:ext cx="6081395" cy="1104900"/>
          </a:xfrm>
          <a:custGeom>
            <a:avLst/>
            <a:gdLst/>
            <a:ahLst/>
            <a:cxnLst/>
            <a:rect l="l" t="t" r="r" b="b"/>
            <a:pathLst>
              <a:path w="6081395" h="1104900">
                <a:moveTo>
                  <a:pt x="0" y="1104603"/>
                </a:moveTo>
                <a:lnTo>
                  <a:pt x="12495" y="1102333"/>
                </a:lnTo>
                <a:lnTo>
                  <a:pt x="6068279" y="2269"/>
                </a:lnTo>
                <a:lnTo>
                  <a:pt x="6080774" y="0"/>
                </a:lnTo>
              </a:path>
            </a:pathLst>
          </a:custGeom>
          <a:ln w="25399">
            <a:solidFill>
              <a:srgbClr val="000000"/>
            </a:solidFill>
          </a:ln>
        </p:spPr>
        <p:txBody>
          <a:bodyPr wrap="square" lIns="0" tIns="0" rIns="0" bIns="0" rtlCol="0"/>
          <a:lstStyle/>
          <a:p>
            <a:endParaRPr/>
          </a:p>
        </p:txBody>
      </p:sp>
      <p:sp>
        <p:nvSpPr>
          <p:cNvPr id="16" name="object 16"/>
          <p:cNvSpPr/>
          <p:nvPr/>
        </p:nvSpPr>
        <p:spPr>
          <a:xfrm>
            <a:off x="12551067" y="2990608"/>
            <a:ext cx="99961" cy="99961"/>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6395313" y="4108830"/>
            <a:ext cx="99961" cy="99961"/>
          </a:xfrm>
          <a:prstGeom prst="rect">
            <a:avLst/>
          </a:prstGeom>
          <a:blipFill>
            <a:blip r:embed="rId6" cstate="print"/>
            <a:stretch>
              <a:fillRect/>
            </a:stretch>
          </a:blipFill>
        </p:spPr>
        <p:txBody>
          <a:bodyPr wrap="square" lIns="0" tIns="0" rIns="0" bIns="0" rtlCol="0"/>
          <a:lstStyle/>
          <a:p>
            <a:endParaRPr/>
          </a:p>
        </p:txBody>
      </p:sp>
      <p:sp>
        <p:nvSpPr>
          <p:cNvPr id="18" name="object 18"/>
          <p:cNvSpPr txBox="1"/>
          <p:nvPr/>
        </p:nvSpPr>
        <p:spPr>
          <a:xfrm>
            <a:off x="2870200" y="4927600"/>
            <a:ext cx="1512570" cy="299720"/>
          </a:xfrm>
          <a:prstGeom prst="rect">
            <a:avLst/>
          </a:prstGeom>
        </p:spPr>
        <p:txBody>
          <a:bodyPr vert="horz" wrap="square" lIns="0" tIns="12700" rIns="0" bIns="0" rtlCol="0">
            <a:spAutoFit/>
          </a:bodyPr>
          <a:lstStyle/>
          <a:p>
            <a:pPr marL="12700">
              <a:lnSpc>
                <a:spcPct val="100000"/>
              </a:lnSpc>
              <a:spcBef>
                <a:spcPts val="100"/>
              </a:spcBef>
            </a:pPr>
            <a:r>
              <a:rPr sz="1800" spc="15" dirty="0">
                <a:latin typeface="Arial"/>
                <a:cs typeface="Arial"/>
              </a:rPr>
              <a:t>camera</a:t>
            </a:r>
            <a:r>
              <a:rPr sz="1800" spc="-70" dirty="0">
                <a:latin typeface="Arial"/>
                <a:cs typeface="Arial"/>
              </a:rPr>
              <a:t> </a:t>
            </a:r>
            <a:r>
              <a:rPr sz="1800" spc="15" dirty="0">
                <a:latin typeface="Arial"/>
                <a:cs typeface="Arial"/>
              </a:rPr>
              <a:t>center</a:t>
            </a:r>
            <a:endParaRPr sz="1800">
              <a:latin typeface="Arial"/>
              <a:cs typeface="Arial"/>
            </a:endParaRPr>
          </a:p>
        </p:txBody>
      </p:sp>
      <p:sp>
        <p:nvSpPr>
          <p:cNvPr id="19" name="object 19"/>
          <p:cNvSpPr txBox="1"/>
          <p:nvPr/>
        </p:nvSpPr>
        <p:spPr>
          <a:xfrm>
            <a:off x="12344422" y="2321304"/>
            <a:ext cx="421640" cy="572135"/>
          </a:xfrm>
          <a:prstGeom prst="rect">
            <a:avLst/>
          </a:prstGeom>
        </p:spPr>
        <p:txBody>
          <a:bodyPr vert="horz" wrap="square" lIns="0" tIns="17145" rIns="0" bIns="0" rtlCol="0">
            <a:spAutoFit/>
          </a:bodyPr>
          <a:lstStyle/>
          <a:p>
            <a:pPr marL="12700">
              <a:lnSpc>
                <a:spcPct val="100000"/>
              </a:lnSpc>
              <a:spcBef>
                <a:spcPts val="135"/>
              </a:spcBef>
            </a:pPr>
            <a:r>
              <a:rPr sz="3550" b="1" spc="745" dirty="0">
                <a:latin typeface="Arial"/>
                <a:cs typeface="Arial"/>
              </a:rPr>
              <a:t>X</a:t>
            </a:r>
            <a:endParaRPr sz="3550">
              <a:latin typeface="Arial"/>
              <a:cs typeface="Arial"/>
            </a:endParaRPr>
          </a:p>
        </p:txBody>
      </p:sp>
      <p:sp>
        <p:nvSpPr>
          <p:cNvPr id="20" name="object 20"/>
          <p:cNvSpPr txBox="1"/>
          <p:nvPr/>
        </p:nvSpPr>
        <p:spPr>
          <a:xfrm>
            <a:off x="8534400" y="2324100"/>
            <a:ext cx="1296035" cy="299720"/>
          </a:xfrm>
          <a:prstGeom prst="rect">
            <a:avLst/>
          </a:prstGeom>
        </p:spPr>
        <p:txBody>
          <a:bodyPr vert="horz" wrap="square" lIns="0" tIns="12700" rIns="0" bIns="0" rtlCol="0">
            <a:spAutoFit/>
          </a:bodyPr>
          <a:lstStyle/>
          <a:p>
            <a:pPr marL="12700">
              <a:lnSpc>
                <a:spcPct val="100000"/>
              </a:lnSpc>
              <a:spcBef>
                <a:spcPts val="100"/>
              </a:spcBef>
            </a:pPr>
            <a:r>
              <a:rPr sz="1800" spc="15" dirty="0">
                <a:latin typeface="Arial"/>
                <a:cs typeface="Arial"/>
              </a:rPr>
              <a:t>image</a:t>
            </a:r>
            <a:r>
              <a:rPr sz="1800" spc="-50" dirty="0">
                <a:latin typeface="Arial"/>
                <a:cs typeface="Arial"/>
              </a:rPr>
              <a:t> </a:t>
            </a:r>
            <a:r>
              <a:rPr sz="1800" spc="15" dirty="0">
                <a:latin typeface="Arial"/>
                <a:cs typeface="Arial"/>
              </a:rPr>
              <a:t>plane</a:t>
            </a:r>
            <a:endParaRPr sz="1800">
              <a:latin typeface="Arial"/>
              <a:cs typeface="Arial"/>
            </a:endParaRPr>
          </a:p>
        </p:txBody>
      </p:sp>
      <p:sp>
        <p:nvSpPr>
          <p:cNvPr id="21" name="object 21"/>
          <p:cNvSpPr txBox="1"/>
          <p:nvPr/>
        </p:nvSpPr>
        <p:spPr>
          <a:xfrm>
            <a:off x="10350500" y="4927600"/>
            <a:ext cx="1384935" cy="299720"/>
          </a:xfrm>
          <a:prstGeom prst="rect">
            <a:avLst/>
          </a:prstGeom>
        </p:spPr>
        <p:txBody>
          <a:bodyPr vert="horz" wrap="square" lIns="0" tIns="12700" rIns="0" bIns="0" rtlCol="0">
            <a:spAutoFit/>
          </a:bodyPr>
          <a:lstStyle/>
          <a:p>
            <a:pPr marL="12700">
              <a:lnSpc>
                <a:spcPct val="100000"/>
              </a:lnSpc>
              <a:spcBef>
                <a:spcPts val="100"/>
              </a:spcBef>
            </a:pPr>
            <a:r>
              <a:rPr sz="1800" spc="30" dirty="0">
                <a:latin typeface="Arial"/>
                <a:cs typeface="Arial"/>
              </a:rPr>
              <a:t>principal</a:t>
            </a:r>
            <a:r>
              <a:rPr sz="1800" spc="-45" dirty="0">
                <a:latin typeface="Arial"/>
                <a:cs typeface="Arial"/>
              </a:rPr>
              <a:t> </a:t>
            </a:r>
            <a:r>
              <a:rPr sz="1800" spc="-5" dirty="0">
                <a:latin typeface="Arial"/>
                <a:cs typeface="Arial"/>
              </a:rPr>
              <a:t>axis</a:t>
            </a:r>
            <a:endParaRPr sz="1800">
              <a:latin typeface="Arial"/>
              <a:cs typeface="Arial"/>
            </a:endParaRPr>
          </a:p>
        </p:txBody>
      </p:sp>
      <p:sp>
        <p:nvSpPr>
          <p:cNvPr id="22" name="object 22"/>
          <p:cNvSpPr txBox="1">
            <a:spLocks noGrp="1"/>
          </p:cNvSpPr>
          <p:nvPr>
            <p:ph type="title"/>
          </p:nvPr>
        </p:nvSpPr>
        <p:spPr>
          <a:xfrm>
            <a:off x="4457700" y="685800"/>
            <a:ext cx="4091304" cy="574040"/>
          </a:xfrm>
          <a:prstGeom prst="rect">
            <a:avLst/>
          </a:prstGeom>
        </p:spPr>
        <p:txBody>
          <a:bodyPr vert="horz" wrap="square" lIns="0" tIns="12700" rIns="0" bIns="0" rtlCol="0">
            <a:spAutoFit/>
          </a:bodyPr>
          <a:lstStyle/>
          <a:p>
            <a:pPr marL="12700">
              <a:lnSpc>
                <a:spcPct val="100000"/>
              </a:lnSpc>
              <a:spcBef>
                <a:spcPts val="100"/>
              </a:spcBef>
            </a:pPr>
            <a:r>
              <a:rPr b="0" spc="-70" dirty="0">
                <a:latin typeface="Arial"/>
                <a:cs typeface="Arial"/>
              </a:rPr>
              <a:t>The </a:t>
            </a:r>
            <a:r>
              <a:rPr b="0" spc="25" dirty="0">
                <a:latin typeface="Arial"/>
                <a:cs typeface="Arial"/>
              </a:rPr>
              <a:t>pinhole</a:t>
            </a:r>
            <a:r>
              <a:rPr b="0" spc="20" dirty="0">
                <a:latin typeface="Arial"/>
                <a:cs typeface="Arial"/>
              </a:rPr>
              <a:t> </a:t>
            </a:r>
            <a:r>
              <a:rPr b="0" spc="30" dirty="0">
                <a:latin typeface="Arial"/>
                <a:cs typeface="Arial"/>
              </a:rPr>
              <a:t>camera</a:t>
            </a:r>
          </a:p>
        </p:txBody>
      </p:sp>
      <p:sp>
        <p:nvSpPr>
          <p:cNvPr id="23" name="object 23"/>
          <p:cNvSpPr txBox="1"/>
          <p:nvPr/>
        </p:nvSpPr>
        <p:spPr>
          <a:xfrm>
            <a:off x="2895063" y="1531363"/>
            <a:ext cx="248920" cy="572135"/>
          </a:xfrm>
          <a:prstGeom prst="rect">
            <a:avLst/>
          </a:prstGeom>
        </p:spPr>
        <p:txBody>
          <a:bodyPr vert="horz" wrap="square" lIns="0" tIns="17145" rIns="0" bIns="0" rtlCol="0">
            <a:spAutoFit/>
          </a:bodyPr>
          <a:lstStyle/>
          <a:p>
            <a:pPr marL="12700">
              <a:lnSpc>
                <a:spcPct val="100000"/>
              </a:lnSpc>
              <a:spcBef>
                <a:spcPts val="135"/>
              </a:spcBef>
            </a:pPr>
            <a:r>
              <a:rPr sz="3550" i="1" spc="180" dirty="0">
                <a:latin typeface="Times New Roman"/>
                <a:cs typeface="Times New Roman"/>
              </a:rPr>
              <a:t>y</a:t>
            </a:r>
            <a:endParaRPr sz="3550">
              <a:latin typeface="Times New Roman"/>
              <a:cs typeface="Times New Roman"/>
            </a:endParaRPr>
          </a:p>
        </p:txBody>
      </p:sp>
      <p:sp>
        <p:nvSpPr>
          <p:cNvPr id="24" name="object 24"/>
          <p:cNvSpPr txBox="1"/>
          <p:nvPr/>
        </p:nvSpPr>
        <p:spPr>
          <a:xfrm>
            <a:off x="6017926" y="5458432"/>
            <a:ext cx="925194" cy="492125"/>
          </a:xfrm>
          <a:prstGeom prst="rect">
            <a:avLst/>
          </a:prstGeom>
        </p:spPr>
        <p:txBody>
          <a:bodyPr vert="horz" wrap="square" lIns="0" tIns="13970" rIns="0" bIns="0" rtlCol="0">
            <a:spAutoFit/>
          </a:bodyPr>
          <a:lstStyle/>
          <a:p>
            <a:pPr marL="12700">
              <a:lnSpc>
                <a:spcPct val="100000"/>
              </a:lnSpc>
              <a:spcBef>
                <a:spcPts val="110"/>
              </a:spcBef>
            </a:pPr>
            <a:r>
              <a:rPr sz="3050" i="1" spc="-114" dirty="0">
                <a:latin typeface="Arial"/>
                <a:cs typeface="Arial"/>
              </a:rPr>
              <a:t>z </a:t>
            </a:r>
            <a:r>
              <a:rPr sz="3050" spc="-140" dirty="0">
                <a:latin typeface="Verdana"/>
                <a:cs typeface="Verdana"/>
              </a:rPr>
              <a:t>=</a:t>
            </a:r>
            <a:r>
              <a:rPr sz="3050" spc="-70" dirty="0">
                <a:latin typeface="Verdana"/>
                <a:cs typeface="Verdana"/>
              </a:rPr>
              <a:t> </a:t>
            </a:r>
            <a:r>
              <a:rPr sz="3050" i="1" spc="635" dirty="0">
                <a:latin typeface="Arial"/>
                <a:cs typeface="Arial"/>
              </a:rPr>
              <a:t>f</a:t>
            </a:r>
            <a:endParaRPr sz="3050">
              <a:latin typeface="Arial"/>
              <a:cs typeface="Arial"/>
            </a:endParaRPr>
          </a:p>
        </p:txBody>
      </p:sp>
      <p:sp>
        <p:nvSpPr>
          <p:cNvPr id="25" name="object 25"/>
          <p:cNvSpPr txBox="1"/>
          <p:nvPr/>
        </p:nvSpPr>
        <p:spPr>
          <a:xfrm>
            <a:off x="2438400" y="8089900"/>
            <a:ext cx="8122920" cy="391160"/>
          </a:xfrm>
          <a:prstGeom prst="rect">
            <a:avLst/>
          </a:prstGeom>
        </p:spPr>
        <p:txBody>
          <a:bodyPr vert="horz" wrap="square" lIns="0" tIns="12700" rIns="0" bIns="0" rtlCol="0">
            <a:spAutoFit/>
          </a:bodyPr>
          <a:lstStyle/>
          <a:p>
            <a:pPr marL="12700">
              <a:lnSpc>
                <a:spcPct val="100000"/>
              </a:lnSpc>
              <a:spcBef>
                <a:spcPts val="100"/>
              </a:spcBef>
            </a:pPr>
            <a:r>
              <a:rPr sz="2400" i="1" spc="-35" dirty="0">
                <a:solidFill>
                  <a:srgbClr val="0365C0"/>
                </a:solidFill>
                <a:latin typeface="Arial"/>
                <a:cs typeface="Arial"/>
              </a:rPr>
              <a:t>What </a:t>
            </a:r>
            <a:r>
              <a:rPr sz="2400" i="1" spc="-5" dirty="0">
                <a:solidFill>
                  <a:srgbClr val="0365C0"/>
                </a:solidFill>
                <a:latin typeface="Arial"/>
                <a:cs typeface="Arial"/>
              </a:rPr>
              <a:t>is </a:t>
            </a:r>
            <a:r>
              <a:rPr sz="2400" i="1" dirty="0">
                <a:solidFill>
                  <a:srgbClr val="0365C0"/>
                </a:solidFill>
                <a:latin typeface="Arial"/>
                <a:cs typeface="Arial"/>
              </a:rPr>
              <a:t>the </a:t>
            </a:r>
            <a:r>
              <a:rPr sz="2400" i="1" spc="15" dirty="0">
                <a:solidFill>
                  <a:srgbClr val="0365C0"/>
                </a:solidFill>
                <a:latin typeface="Arial"/>
                <a:cs typeface="Arial"/>
              </a:rPr>
              <a:t>equation </a:t>
            </a:r>
            <a:r>
              <a:rPr sz="2400" i="1" dirty="0">
                <a:solidFill>
                  <a:srgbClr val="0365C0"/>
                </a:solidFill>
                <a:latin typeface="Arial"/>
                <a:cs typeface="Arial"/>
              </a:rPr>
              <a:t>for </a:t>
            </a:r>
            <a:r>
              <a:rPr sz="2400" i="1" spc="25" dirty="0">
                <a:solidFill>
                  <a:srgbClr val="0365C0"/>
                </a:solidFill>
                <a:latin typeface="Arial"/>
                <a:cs typeface="Arial"/>
              </a:rPr>
              <a:t>image </a:t>
            </a:r>
            <a:r>
              <a:rPr sz="2400" i="1" spc="20" dirty="0">
                <a:solidFill>
                  <a:srgbClr val="0365C0"/>
                </a:solidFill>
                <a:latin typeface="Arial"/>
                <a:cs typeface="Arial"/>
              </a:rPr>
              <a:t>coordinate </a:t>
            </a:r>
            <a:r>
              <a:rPr sz="2400" b="1" i="1" dirty="0">
                <a:solidFill>
                  <a:srgbClr val="0365C0"/>
                </a:solidFill>
                <a:latin typeface="Arial"/>
                <a:cs typeface="Arial"/>
              </a:rPr>
              <a:t>x </a:t>
            </a:r>
            <a:r>
              <a:rPr sz="2400" i="1" spc="-5" dirty="0">
                <a:solidFill>
                  <a:srgbClr val="0365C0"/>
                </a:solidFill>
                <a:latin typeface="Arial"/>
                <a:cs typeface="Arial"/>
              </a:rPr>
              <a:t>(in </a:t>
            </a:r>
            <a:r>
              <a:rPr sz="2400" i="1" spc="5" dirty="0">
                <a:solidFill>
                  <a:srgbClr val="0365C0"/>
                </a:solidFill>
                <a:latin typeface="Arial"/>
                <a:cs typeface="Arial"/>
              </a:rPr>
              <a:t>terms </a:t>
            </a:r>
            <a:r>
              <a:rPr sz="2400" i="1" dirty="0">
                <a:solidFill>
                  <a:srgbClr val="0365C0"/>
                </a:solidFill>
                <a:latin typeface="Arial"/>
                <a:cs typeface="Arial"/>
              </a:rPr>
              <a:t>of</a:t>
            </a:r>
            <a:r>
              <a:rPr sz="2400" i="1" spc="-30" dirty="0">
                <a:solidFill>
                  <a:srgbClr val="0365C0"/>
                </a:solidFill>
                <a:latin typeface="Arial"/>
                <a:cs typeface="Arial"/>
              </a:rPr>
              <a:t> </a:t>
            </a:r>
            <a:r>
              <a:rPr sz="2400" b="1" i="1" spc="-50" dirty="0">
                <a:solidFill>
                  <a:srgbClr val="0365C0"/>
                </a:solidFill>
                <a:latin typeface="Arial"/>
                <a:cs typeface="Arial"/>
              </a:rPr>
              <a:t>X</a:t>
            </a:r>
            <a:r>
              <a:rPr sz="2400" i="1" spc="-50" dirty="0">
                <a:solidFill>
                  <a:srgbClr val="0365C0"/>
                </a:solidFill>
                <a:latin typeface="Arial"/>
                <a:cs typeface="Arial"/>
              </a:rPr>
              <a:t>)?</a:t>
            </a:r>
            <a:endParaRPr sz="2400">
              <a:latin typeface="Arial"/>
              <a:cs typeface="Arial"/>
            </a:endParaRPr>
          </a:p>
        </p:txBody>
      </p:sp>
      <p:sp>
        <p:nvSpPr>
          <p:cNvPr id="26" name="object 26"/>
          <p:cNvSpPr txBox="1"/>
          <p:nvPr/>
        </p:nvSpPr>
        <p:spPr>
          <a:xfrm>
            <a:off x="7683500" y="5918200"/>
            <a:ext cx="1486535" cy="299720"/>
          </a:xfrm>
          <a:prstGeom prst="rect">
            <a:avLst/>
          </a:prstGeom>
        </p:spPr>
        <p:txBody>
          <a:bodyPr vert="horz" wrap="square" lIns="0" tIns="12700" rIns="0" bIns="0" rtlCol="0">
            <a:spAutoFit/>
          </a:bodyPr>
          <a:lstStyle/>
          <a:p>
            <a:pPr marL="12700">
              <a:lnSpc>
                <a:spcPct val="100000"/>
              </a:lnSpc>
              <a:spcBef>
                <a:spcPts val="100"/>
              </a:spcBef>
            </a:pPr>
            <a:r>
              <a:rPr sz="1800" spc="30" dirty="0">
                <a:latin typeface="Arial"/>
                <a:cs typeface="Arial"/>
              </a:rPr>
              <a:t>principal</a:t>
            </a:r>
            <a:r>
              <a:rPr sz="1800" spc="-45" dirty="0">
                <a:latin typeface="Arial"/>
                <a:cs typeface="Arial"/>
              </a:rPr>
              <a:t> </a:t>
            </a:r>
            <a:r>
              <a:rPr sz="1800" spc="15" dirty="0">
                <a:latin typeface="Arial"/>
                <a:cs typeface="Arial"/>
              </a:rPr>
              <a:t>point</a:t>
            </a:r>
            <a:endParaRPr sz="1800">
              <a:latin typeface="Arial"/>
              <a:cs typeface="Arial"/>
            </a:endParaRPr>
          </a:p>
        </p:txBody>
      </p:sp>
      <p:sp>
        <p:nvSpPr>
          <p:cNvPr id="27" name="object 27"/>
          <p:cNvSpPr/>
          <p:nvPr/>
        </p:nvSpPr>
        <p:spPr>
          <a:xfrm>
            <a:off x="7481479" y="4895862"/>
            <a:ext cx="2281518" cy="1217587"/>
          </a:xfrm>
          <a:prstGeom prst="rect">
            <a:avLst/>
          </a:prstGeom>
          <a:blipFill>
            <a:blip r:embed="rId7" cstate="print"/>
            <a:stretch>
              <a:fillRect/>
            </a:stretch>
          </a:blipFill>
        </p:spPr>
        <p:txBody>
          <a:bodyPr wrap="square" lIns="0" tIns="0" rIns="0" bIns="0" rtlCol="0"/>
          <a:lstStyle/>
          <a:p>
            <a:endParaRPr/>
          </a:p>
        </p:txBody>
      </p:sp>
      <p:sp>
        <p:nvSpPr>
          <p:cNvPr id="29" name="投影片編號版面配置區 28">
            <a:extLst>
              <a:ext uri="{FF2B5EF4-FFF2-40B4-BE49-F238E27FC236}">
                <a16:creationId xmlns:a16="http://schemas.microsoft.com/office/drawing/2014/main" id="{5EC03E01-0D99-4910-811C-3CFEAE4DAA62}"/>
              </a:ext>
            </a:extLst>
          </p:cNvPr>
          <p:cNvSpPr>
            <a:spLocks noGrp="1"/>
          </p:cNvSpPr>
          <p:nvPr>
            <p:ph type="sldNum" sz="quarter" idx="12"/>
          </p:nvPr>
        </p:nvSpPr>
        <p:spPr/>
        <p:txBody>
          <a:bodyPr/>
          <a:lstStyle/>
          <a:p>
            <a:fld id="{86CB4B4D-7CA3-9044-876B-883B54F8677D}" type="slidenum">
              <a:rPr lang="en-US" altLang="zh-TW" smtClean="0"/>
              <a:t>37</a:t>
            </a:fld>
            <a:endParaRPr lang="zh-TW" altLang="en-US"/>
          </a:p>
        </p:txBody>
      </p:sp>
    </p:spTree>
    <p:extLst>
      <p:ext uri="{BB962C8B-B14F-4D97-AF65-F5344CB8AC3E}">
        <p14:creationId xmlns:p14="http://schemas.microsoft.com/office/powerpoint/2010/main" val="4508670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8951" y="5903379"/>
            <a:ext cx="11475085" cy="0"/>
          </a:xfrm>
          <a:custGeom>
            <a:avLst/>
            <a:gdLst/>
            <a:ahLst/>
            <a:cxnLst/>
            <a:rect l="l" t="t" r="r" b="b"/>
            <a:pathLst>
              <a:path w="11475085">
                <a:moveTo>
                  <a:pt x="0" y="0"/>
                </a:moveTo>
                <a:lnTo>
                  <a:pt x="11468227" y="0"/>
                </a:lnTo>
                <a:lnTo>
                  <a:pt x="11474577" y="0"/>
                </a:lnTo>
              </a:path>
            </a:pathLst>
          </a:custGeom>
          <a:ln w="12700">
            <a:solidFill>
              <a:srgbClr val="000000"/>
            </a:solidFill>
          </a:ln>
        </p:spPr>
        <p:txBody>
          <a:bodyPr wrap="square" lIns="0" tIns="0" rIns="0" bIns="0" rtlCol="0"/>
          <a:lstStyle/>
          <a:p>
            <a:endParaRPr/>
          </a:p>
        </p:txBody>
      </p:sp>
      <p:sp>
        <p:nvSpPr>
          <p:cNvPr id="3" name="object 3"/>
          <p:cNvSpPr/>
          <p:nvPr/>
        </p:nvSpPr>
        <p:spPr>
          <a:xfrm>
            <a:off x="11828119" y="5865279"/>
            <a:ext cx="76200" cy="76200"/>
          </a:xfrm>
          <a:custGeom>
            <a:avLst/>
            <a:gdLst/>
            <a:ahLst/>
            <a:cxnLst/>
            <a:rect l="l" t="t" r="r" b="b"/>
            <a:pathLst>
              <a:path w="76200" h="76200">
                <a:moveTo>
                  <a:pt x="0" y="0"/>
                </a:moveTo>
                <a:lnTo>
                  <a:pt x="19050" y="38100"/>
                </a:lnTo>
                <a:lnTo>
                  <a:pt x="0" y="76200"/>
                </a:lnTo>
                <a:lnTo>
                  <a:pt x="76200" y="38100"/>
                </a:lnTo>
                <a:lnTo>
                  <a:pt x="0" y="0"/>
                </a:lnTo>
                <a:close/>
              </a:path>
            </a:pathLst>
          </a:custGeom>
          <a:solidFill>
            <a:srgbClr val="000000"/>
          </a:solidFill>
        </p:spPr>
        <p:txBody>
          <a:bodyPr wrap="square" lIns="0" tIns="0" rIns="0" bIns="0" rtlCol="0"/>
          <a:lstStyle/>
          <a:p>
            <a:endParaRPr/>
          </a:p>
        </p:txBody>
      </p:sp>
      <p:sp>
        <p:nvSpPr>
          <p:cNvPr id="4" name="object 4"/>
          <p:cNvSpPr/>
          <p:nvPr/>
        </p:nvSpPr>
        <p:spPr>
          <a:xfrm>
            <a:off x="912990" y="1113675"/>
            <a:ext cx="0" cy="6906895"/>
          </a:xfrm>
          <a:custGeom>
            <a:avLst/>
            <a:gdLst/>
            <a:ahLst/>
            <a:cxnLst/>
            <a:rect l="l" t="t" r="r" b="b"/>
            <a:pathLst>
              <a:path h="6906895">
                <a:moveTo>
                  <a:pt x="0" y="0"/>
                </a:moveTo>
                <a:lnTo>
                  <a:pt x="0" y="6906793"/>
                </a:lnTo>
              </a:path>
            </a:pathLst>
          </a:custGeom>
          <a:ln w="12700">
            <a:solidFill>
              <a:srgbClr val="000000"/>
            </a:solidFill>
          </a:ln>
        </p:spPr>
        <p:txBody>
          <a:bodyPr wrap="square" lIns="0" tIns="0" rIns="0" bIns="0" rtlCol="0"/>
          <a:lstStyle/>
          <a:p>
            <a:endParaRPr/>
          </a:p>
        </p:txBody>
      </p:sp>
      <p:sp>
        <p:nvSpPr>
          <p:cNvPr id="5" name="object 5"/>
          <p:cNvSpPr/>
          <p:nvPr/>
        </p:nvSpPr>
        <p:spPr>
          <a:xfrm>
            <a:off x="874890" y="1062875"/>
            <a:ext cx="76200" cy="7620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949367" y="4129844"/>
            <a:ext cx="8394700" cy="1774825"/>
          </a:xfrm>
          <a:custGeom>
            <a:avLst/>
            <a:gdLst/>
            <a:ahLst/>
            <a:cxnLst/>
            <a:rect l="l" t="t" r="r" b="b"/>
            <a:pathLst>
              <a:path w="8394700" h="1774825">
                <a:moveTo>
                  <a:pt x="0" y="1774415"/>
                </a:moveTo>
                <a:lnTo>
                  <a:pt x="6212" y="1773102"/>
                </a:lnTo>
                <a:lnTo>
                  <a:pt x="8388360" y="1313"/>
                </a:lnTo>
                <a:lnTo>
                  <a:pt x="8394572" y="0"/>
                </a:lnTo>
              </a:path>
            </a:pathLst>
          </a:custGeom>
          <a:ln w="12700">
            <a:solidFill>
              <a:srgbClr val="000000"/>
            </a:solidFill>
          </a:ln>
        </p:spPr>
        <p:txBody>
          <a:bodyPr wrap="square" lIns="0" tIns="0" rIns="0" bIns="0" rtlCol="0"/>
          <a:lstStyle/>
          <a:p>
            <a:endParaRPr/>
          </a:p>
        </p:txBody>
      </p:sp>
      <p:sp>
        <p:nvSpPr>
          <p:cNvPr id="7" name="object 7"/>
          <p:cNvSpPr/>
          <p:nvPr/>
        </p:nvSpPr>
        <p:spPr>
          <a:xfrm>
            <a:off x="9337726" y="4093410"/>
            <a:ext cx="62865" cy="62865"/>
          </a:xfrm>
          <a:custGeom>
            <a:avLst/>
            <a:gdLst/>
            <a:ahLst/>
            <a:cxnLst/>
            <a:rect l="l" t="t" r="r" b="b"/>
            <a:pathLst>
              <a:path w="62865" h="62864">
                <a:moveTo>
                  <a:pt x="37107" y="0"/>
                </a:moveTo>
                <a:lnTo>
                  <a:pt x="99" y="24615"/>
                </a:lnTo>
                <a:lnTo>
                  <a:pt x="0" y="37747"/>
                </a:lnTo>
                <a:lnTo>
                  <a:pt x="4999" y="49322"/>
                </a:lnTo>
                <a:lnTo>
                  <a:pt x="13742" y="57787"/>
                </a:lnTo>
                <a:lnTo>
                  <a:pt x="25022" y="62357"/>
                </a:lnTo>
                <a:lnTo>
                  <a:pt x="37630" y="62245"/>
                </a:lnTo>
                <a:lnTo>
                  <a:pt x="49207" y="57244"/>
                </a:lnTo>
                <a:lnTo>
                  <a:pt x="57675" y="48497"/>
                </a:lnTo>
                <a:lnTo>
                  <a:pt x="62245" y="37217"/>
                </a:lnTo>
                <a:lnTo>
                  <a:pt x="62128" y="24615"/>
                </a:lnTo>
                <a:lnTo>
                  <a:pt x="57134" y="13038"/>
                </a:lnTo>
                <a:lnTo>
                  <a:pt x="48390" y="4570"/>
                </a:lnTo>
                <a:lnTo>
                  <a:pt x="37107" y="0"/>
                </a:lnTo>
                <a:close/>
              </a:path>
            </a:pathLst>
          </a:custGeom>
          <a:solidFill>
            <a:srgbClr val="000000"/>
          </a:solidFill>
        </p:spPr>
        <p:txBody>
          <a:bodyPr wrap="square" lIns="0" tIns="0" rIns="0" bIns="0" rtlCol="0"/>
          <a:lstStyle/>
          <a:p>
            <a:endParaRPr/>
          </a:p>
        </p:txBody>
      </p:sp>
      <p:sp>
        <p:nvSpPr>
          <p:cNvPr id="8" name="object 8"/>
          <p:cNvSpPr/>
          <p:nvPr/>
        </p:nvSpPr>
        <p:spPr>
          <a:xfrm>
            <a:off x="893452" y="5878331"/>
            <a:ext cx="62865" cy="62865"/>
          </a:xfrm>
          <a:custGeom>
            <a:avLst/>
            <a:gdLst/>
            <a:ahLst/>
            <a:cxnLst/>
            <a:rect l="l" t="t" r="r" b="b"/>
            <a:pathLst>
              <a:path w="62865" h="62864">
                <a:moveTo>
                  <a:pt x="37104" y="0"/>
                </a:moveTo>
                <a:lnTo>
                  <a:pt x="96" y="24615"/>
                </a:lnTo>
                <a:lnTo>
                  <a:pt x="0" y="37747"/>
                </a:lnTo>
                <a:lnTo>
                  <a:pt x="4996" y="49322"/>
                </a:lnTo>
                <a:lnTo>
                  <a:pt x="13740" y="57787"/>
                </a:lnTo>
                <a:lnTo>
                  <a:pt x="25021" y="62357"/>
                </a:lnTo>
                <a:lnTo>
                  <a:pt x="37628" y="62245"/>
                </a:lnTo>
                <a:lnTo>
                  <a:pt x="49204" y="57244"/>
                </a:lnTo>
                <a:lnTo>
                  <a:pt x="57671" y="48497"/>
                </a:lnTo>
                <a:lnTo>
                  <a:pt x="62241" y="37217"/>
                </a:lnTo>
                <a:lnTo>
                  <a:pt x="62127" y="24615"/>
                </a:lnTo>
                <a:lnTo>
                  <a:pt x="57129" y="13038"/>
                </a:lnTo>
                <a:lnTo>
                  <a:pt x="48385" y="4570"/>
                </a:lnTo>
                <a:lnTo>
                  <a:pt x="37104" y="0"/>
                </a:lnTo>
                <a:close/>
              </a:path>
            </a:pathLst>
          </a:custGeom>
          <a:solidFill>
            <a:srgbClr val="000000"/>
          </a:solidFill>
        </p:spPr>
        <p:txBody>
          <a:bodyPr wrap="square" lIns="0" tIns="0" rIns="0" bIns="0" rtlCol="0"/>
          <a:lstStyle/>
          <a:p>
            <a:endParaRPr/>
          </a:p>
        </p:txBody>
      </p:sp>
      <p:sp>
        <p:nvSpPr>
          <p:cNvPr id="9" name="object 9"/>
          <p:cNvSpPr/>
          <p:nvPr/>
        </p:nvSpPr>
        <p:spPr>
          <a:xfrm>
            <a:off x="7244905" y="2588336"/>
            <a:ext cx="0" cy="4817110"/>
          </a:xfrm>
          <a:custGeom>
            <a:avLst/>
            <a:gdLst/>
            <a:ahLst/>
            <a:cxnLst/>
            <a:rect l="l" t="t" r="r" b="b"/>
            <a:pathLst>
              <a:path h="4817109">
                <a:moveTo>
                  <a:pt x="0" y="4816983"/>
                </a:moveTo>
                <a:lnTo>
                  <a:pt x="0" y="0"/>
                </a:lnTo>
              </a:path>
            </a:pathLst>
          </a:custGeom>
          <a:ln w="50800">
            <a:solidFill>
              <a:srgbClr val="FF9300"/>
            </a:solidFill>
          </a:ln>
        </p:spPr>
        <p:txBody>
          <a:bodyPr wrap="square" lIns="0" tIns="0" rIns="0" bIns="0" rtlCol="0"/>
          <a:lstStyle/>
          <a:p>
            <a:endParaRPr/>
          </a:p>
        </p:txBody>
      </p:sp>
      <p:sp>
        <p:nvSpPr>
          <p:cNvPr id="10" name="object 10"/>
          <p:cNvSpPr/>
          <p:nvPr/>
        </p:nvSpPr>
        <p:spPr>
          <a:xfrm>
            <a:off x="1162331" y="6987285"/>
            <a:ext cx="8006715" cy="0"/>
          </a:xfrm>
          <a:custGeom>
            <a:avLst/>
            <a:gdLst/>
            <a:ahLst/>
            <a:cxnLst/>
            <a:rect l="l" t="t" r="r" b="b"/>
            <a:pathLst>
              <a:path w="8006715">
                <a:moveTo>
                  <a:pt x="0" y="0"/>
                </a:moveTo>
                <a:lnTo>
                  <a:pt x="12699" y="0"/>
                </a:lnTo>
                <a:lnTo>
                  <a:pt x="7993430" y="0"/>
                </a:lnTo>
                <a:lnTo>
                  <a:pt x="8006118" y="0"/>
                </a:lnTo>
              </a:path>
            </a:pathLst>
          </a:custGeom>
          <a:ln w="25400">
            <a:solidFill>
              <a:srgbClr val="70BF41"/>
            </a:solidFill>
          </a:ln>
        </p:spPr>
        <p:txBody>
          <a:bodyPr wrap="square" lIns="0" tIns="0" rIns="0" bIns="0" rtlCol="0"/>
          <a:lstStyle/>
          <a:p>
            <a:endParaRPr/>
          </a:p>
        </p:txBody>
      </p:sp>
      <p:sp>
        <p:nvSpPr>
          <p:cNvPr id="11" name="object 11"/>
          <p:cNvSpPr/>
          <p:nvPr/>
        </p:nvSpPr>
        <p:spPr>
          <a:xfrm>
            <a:off x="9125280" y="6926326"/>
            <a:ext cx="121920" cy="121920"/>
          </a:xfrm>
          <a:custGeom>
            <a:avLst/>
            <a:gdLst/>
            <a:ahLst/>
            <a:cxnLst/>
            <a:rect l="l" t="t" r="r" b="b"/>
            <a:pathLst>
              <a:path w="121920" h="121920">
                <a:moveTo>
                  <a:pt x="0" y="0"/>
                </a:moveTo>
                <a:lnTo>
                  <a:pt x="30480" y="60960"/>
                </a:lnTo>
                <a:lnTo>
                  <a:pt x="0" y="121919"/>
                </a:lnTo>
                <a:lnTo>
                  <a:pt x="121920" y="60960"/>
                </a:lnTo>
                <a:lnTo>
                  <a:pt x="0" y="0"/>
                </a:lnTo>
                <a:close/>
              </a:path>
            </a:pathLst>
          </a:custGeom>
          <a:solidFill>
            <a:srgbClr val="70BF41"/>
          </a:solidFill>
        </p:spPr>
        <p:txBody>
          <a:bodyPr wrap="square" lIns="0" tIns="0" rIns="0" bIns="0" rtlCol="0"/>
          <a:lstStyle/>
          <a:p>
            <a:endParaRPr/>
          </a:p>
        </p:txBody>
      </p:sp>
      <p:sp>
        <p:nvSpPr>
          <p:cNvPr id="12" name="object 12"/>
          <p:cNvSpPr/>
          <p:nvPr/>
        </p:nvSpPr>
        <p:spPr>
          <a:xfrm>
            <a:off x="1083591" y="6926326"/>
            <a:ext cx="121920" cy="121920"/>
          </a:xfrm>
          <a:custGeom>
            <a:avLst/>
            <a:gdLst/>
            <a:ahLst/>
            <a:cxnLst/>
            <a:rect l="l" t="t" r="r" b="b"/>
            <a:pathLst>
              <a:path w="121919" h="121920">
                <a:moveTo>
                  <a:pt x="121920" y="0"/>
                </a:moveTo>
                <a:lnTo>
                  <a:pt x="0" y="60960"/>
                </a:lnTo>
                <a:lnTo>
                  <a:pt x="121920" y="121919"/>
                </a:lnTo>
                <a:lnTo>
                  <a:pt x="91440" y="60960"/>
                </a:lnTo>
                <a:lnTo>
                  <a:pt x="121920" y="0"/>
                </a:lnTo>
                <a:close/>
              </a:path>
            </a:pathLst>
          </a:custGeom>
          <a:solidFill>
            <a:srgbClr val="70BF41"/>
          </a:solidFill>
        </p:spPr>
        <p:txBody>
          <a:bodyPr wrap="square" lIns="0" tIns="0" rIns="0" bIns="0" rtlCol="0"/>
          <a:lstStyle/>
          <a:p>
            <a:endParaRPr/>
          </a:p>
        </p:txBody>
      </p:sp>
      <p:sp>
        <p:nvSpPr>
          <p:cNvPr id="13" name="object 13"/>
          <p:cNvSpPr/>
          <p:nvPr/>
        </p:nvSpPr>
        <p:spPr>
          <a:xfrm>
            <a:off x="930800" y="4115295"/>
            <a:ext cx="8350884" cy="0"/>
          </a:xfrm>
          <a:custGeom>
            <a:avLst/>
            <a:gdLst/>
            <a:ahLst/>
            <a:cxnLst/>
            <a:rect l="l" t="t" r="r" b="b"/>
            <a:pathLst>
              <a:path w="8350884">
                <a:moveTo>
                  <a:pt x="0" y="0"/>
                </a:moveTo>
                <a:lnTo>
                  <a:pt x="8350542" y="0"/>
                </a:lnTo>
              </a:path>
            </a:pathLst>
          </a:custGeom>
          <a:ln w="12700">
            <a:solidFill>
              <a:srgbClr val="000000"/>
            </a:solidFill>
            <a:prstDash val="dash"/>
          </a:ln>
        </p:spPr>
        <p:txBody>
          <a:bodyPr wrap="square" lIns="0" tIns="0" rIns="0" bIns="0" rtlCol="0"/>
          <a:lstStyle/>
          <a:p>
            <a:endParaRPr/>
          </a:p>
        </p:txBody>
      </p:sp>
      <p:sp>
        <p:nvSpPr>
          <p:cNvPr id="14" name="object 14"/>
          <p:cNvSpPr/>
          <p:nvPr/>
        </p:nvSpPr>
        <p:spPr>
          <a:xfrm>
            <a:off x="9345320" y="4221886"/>
            <a:ext cx="0" cy="1630680"/>
          </a:xfrm>
          <a:custGeom>
            <a:avLst/>
            <a:gdLst/>
            <a:ahLst/>
            <a:cxnLst/>
            <a:rect l="l" t="t" r="r" b="b"/>
            <a:pathLst>
              <a:path h="1630679">
                <a:moveTo>
                  <a:pt x="0" y="0"/>
                </a:moveTo>
                <a:lnTo>
                  <a:pt x="0" y="1630311"/>
                </a:lnTo>
              </a:path>
            </a:pathLst>
          </a:custGeom>
          <a:ln w="12700">
            <a:solidFill>
              <a:srgbClr val="000000"/>
            </a:solidFill>
            <a:prstDash val="dash"/>
          </a:ln>
        </p:spPr>
        <p:txBody>
          <a:bodyPr wrap="square" lIns="0" tIns="0" rIns="0" bIns="0" rtlCol="0"/>
          <a:lstStyle/>
          <a:p>
            <a:endParaRPr/>
          </a:p>
        </p:txBody>
      </p:sp>
      <p:sp>
        <p:nvSpPr>
          <p:cNvPr id="15" name="object 15"/>
          <p:cNvSpPr txBox="1"/>
          <p:nvPr/>
        </p:nvSpPr>
        <p:spPr>
          <a:xfrm>
            <a:off x="1193294" y="789991"/>
            <a:ext cx="236220" cy="527050"/>
          </a:xfrm>
          <a:prstGeom prst="rect">
            <a:avLst/>
          </a:prstGeom>
        </p:spPr>
        <p:txBody>
          <a:bodyPr vert="horz" wrap="square" lIns="0" tIns="17145" rIns="0" bIns="0" rtlCol="0">
            <a:spAutoFit/>
          </a:bodyPr>
          <a:lstStyle/>
          <a:p>
            <a:pPr marL="12700">
              <a:lnSpc>
                <a:spcPct val="100000"/>
              </a:lnSpc>
              <a:spcBef>
                <a:spcPts val="135"/>
              </a:spcBef>
            </a:pPr>
            <a:r>
              <a:rPr sz="3250" i="1" spc="215" dirty="0">
                <a:latin typeface="Times New Roman"/>
                <a:cs typeface="Times New Roman"/>
              </a:rPr>
              <a:t>y</a:t>
            </a:r>
            <a:endParaRPr sz="3250">
              <a:latin typeface="Times New Roman"/>
              <a:cs typeface="Times New Roman"/>
            </a:endParaRPr>
          </a:p>
        </p:txBody>
      </p:sp>
      <p:sp>
        <p:nvSpPr>
          <p:cNvPr id="16" name="object 16"/>
          <p:cNvSpPr txBox="1">
            <a:spLocks noGrp="1"/>
          </p:cNvSpPr>
          <p:nvPr>
            <p:ph type="title"/>
          </p:nvPr>
        </p:nvSpPr>
        <p:spPr>
          <a:xfrm>
            <a:off x="9808851" y="3474762"/>
            <a:ext cx="680720" cy="922019"/>
          </a:xfrm>
          <a:prstGeom prst="rect">
            <a:avLst/>
          </a:prstGeom>
        </p:spPr>
        <p:txBody>
          <a:bodyPr vert="horz" wrap="square" lIns="0" tIns="16510" rIns="0" bIns="0" rtlCol="0">
            <a:spAutoFit/>
          </a:bodyPr>
          <a:lstStyle/>
          <a:p>
            <a:pPr marL="12700">
              <a:lnSpc>
                <a:spcPct val="100000"/>
              </a:lnSpc>
              <a:spcBef>
                <a:spcPts val="130"/>
              </a:spcBef>
            </a:pPr>
            <a:r>
              <a:rPr sz="5850" spc="1255" dirty="0"/>
              <a:t>X</a:t>
            </a:r>
            <a:endParaRPr sz="5850"/>
          </a:p>
        </p:txBody>
      </p:sp>
      <p:sp>
        <p:nvSpPr>
          <p:cNvPr id="17" name="object 17"/>
          <p:cNvSpPr/>
          <p:nvPr/>
        </p:nvSpPr>
        <p:spPr>
          <a:xfrm>
            <a:off x="7536942" y="4740973"/>
            <a:ext cx="0" cy="1031240"/>
          </a:xfrm>
          <a:custGeom>
            <a:avLst/>
            <a:gdLst/>
            <a:ahLst/>
            <a:cxnLst/>
            <a:rect l="l" t="t" r="r" b="b"/>
            <a:pathLst>
              <a:path h="1031239">
                <a:moveTo>
                  <a:pt x="0" y="0"/>
                </a:moveTo>
                <a:lnTo>
                  <a:pt x="0" y="1031101"/>
                </a:lnTo>
              </a:path>
            </a:pathLst>
          </a:custGeom>
          <a:ln w="25400">
            <a:solidFill>
              <a:srgbClr val="70BF41"/>
            </a:solidFill>
          </a:ln>
        </p:spPr>
        <p:txBody>
          <a:bodyPr wrap="square" lIns="0" tIns="0" rIns="0" bIns="0" rtlCol="0"/>
          <a:lstStyle/>
          <a:p>
            <a:endParaRPr/>
          </a:p>
        </p:txBody>
      </p:sp>
      <p:sp>
        <p:nvSpPr>
          <p:cNvPr id="18" name="object 18"/>
          <p:cNvSpPr/>
          <p:nvPr/>
        </p:nvSpPr>
        <p:spPr>
          <a:xfrm>
            <a:off x="7475981" y="5728893"/>
            <a:ext cx="121920" cy="121920"/>
          </a:xfrm>
          <a:prstGeom prst="rect">
            <a:avLst/>
          </a:prstGeom>
          <a:blipFill>
            <a:blip r:embed="rId3" cstate="print"/>
            <a:stretch>
              <a:fillRect/>
            </a:stretch>
          </a:blipFill>
        </p:spPr>
        <p:txBody>
          <a:bodyPr wrap="square" lIns="0" tIns="0" rIns="0" bIns="0" rtlCol="0"/>
          <a:lstStyle/>
          <a:p>
            <a:endParaRPr/>
          </a:p>
        </p:txBody>
      </p:sp>
      <p:sp>
        <p:nvSpPr>
          <p:cNvPr id="19" name="object 19"/>
          <p:cNvSpPr/>
          <p:nvPr/>
        </p:nvSpPr>
        <p:spPr>
          <a:xfrm>
            <a:off x="7475981" y="4662233"/>
            <a:ext cx="121920" cy="121919"/>
          </a:xfrm>
          <a:prstGeom prst="rect">
            <a:avLst/>
          </a:prstGeom>
          <a:blipFill>
            <a:blip r:embed="rId4" cstate="print"/>
            <a:stretch>
              <a:fillRect/>
            </a:stretch>
          </a:blipFill>
        </p:spPr>
        <p:txBody>
          <a:bodyPr wrap="square" lIns="0" tIns="0" rIns="0" bIns="0" rtlCol="0"/>
          <a:lstStyle/>
          <a:p>
            <a:endParaRPr/>
          </a:p>
        </p:txBody>
      </p:sp>
      <p:sp>
        <p:nvSpPr>
          <p:cNvPr id="20" name="object 20"/>
          <p:cNvSpPr/>
          <p:nvPr/>
        </p:nvSpPr>
        <p:spPr>
          <a:xfrm>
            <a:off x="7261288" y="4596447"/>
            <a:ext cx="526415" cy="0"/>
          </a:xfrm>
          <a:custGeom>
            <a:avLst/>
            <a:gdLst/>
            <a:ahLst/>
            <a:cxnLst/>
            <a:rect l="l" t="t" r="r" b="b"/>
            <a:pathLst>
              <a:path w="526415">
                <a:moveTo>
                  <a:pt x="0" y="0"/>
                </a:moveTo>
                <a:lnTo>
                  <a:pt x="525907" y="0"/>
                </a:lnTo>
              </a:path>
            </a:pathLst>
          </a:custGeom>
          <a:ln w="12700">
            <a:solidFill>
              <a:srgbClr val="000000"/>
            </a:solidFill>
            <a:prstDash val="dash"/>
          </a:ln>
        </p:spPr>
        <p:txBody>
          <a:bodyPr wrap="square" lIns="0" tIns="0" rIns="0" bIns="0" rtlCol="0"/>
          <a:lstStyle/>
          <a:p>
            <a:endParaRPr/>
          </a:p>
        </p:txBody>
      </p:sp>
      <p:sp>
        <p:nvSpPr>
          <p:cNvPr id="21" name="object 21"/>
          <p:cNvSpPr txBox="1"/>
          <p:nvPr/>
        </p:nvSpPr>
        <p:spPr>
          <a:xfrm>
            <a:off x="7647320" y="4895525"/>
            <a:ext cx="335915" cy="317500"/>
          </a:xfrm>
          <a:prstGeom prst="rect">
            <a:avLst/>
          </a:prstGeom>
        </p:spPr>
        <p:txBody>
          <a:bodyPr vert="horz" wrap="square" lIns="0" tIns="13970" rIns="0" bIns="0" rtlCol="0">
            <a:spAutoFit/>
          </a:bodyPr>
          <a:lstStyle/>
          <a:p>
            <a:pPr marL="12700">
              <a:lnSpc>
                <a:spcPct val="100000"/>
              </a:lnSpc>
              <a:spcBef>
                <a:spcPts val="110"/>
              </a:spcBef>
            </a:pPr>
            <a:r>
              <a:rPr sz="1900" i="1" spc="325" dirty="0">
                <a:latin typeface="Times New Roman"/>
                <a:cs typeface="Times New Roman"/>
              </a:rPr>
              <a:t>fY</a:t>
            </a:r>
            <a:r>
              <a:rPr sz="1900" i="1" spc="-270" dirty="0">
                <a:latin typeface="Times New Roman"/>
                <a:cs typeface="Times New Roman"/>
              </a:rPr>
              <a:t> </a:t>
            </a:r>
            <a:endParaRPr sz="1900">
              <a:latin typeface="Times New Roman"/>
              <a:cs typeface="Times New Roman"/>
            </a:endParaRPr>
          </a:p>
        </p:txBody>
      </p:sp>
      <p:sp>
        <p:nvSpPr>
          <p:cNvPr id="22" name="object 22"/>
          <p:cNvSpPr/>
          <p:nvPr/>
        </p:nvSpPr>
        <p:spPr>
          <a:xfrm>
            <a:off x="7660030" y="5254752"/>
            <a:ext cx="337820" cy="0"/>
          </a:xfrm>
          <a:custGeom>
            <a:avLst/>
            <a:gdLst/>
            <a:ahLst/>
            <a:cxnLst/>
            <a:rect l="l" t="t" r="r" b="b"/>
            <a:pathLst>
              <a:path w="337820">
                <a:moveTo>
                  <a:pt x="0" y="0"/>
                </a:moveTo>
                <a:lnTo>
                  <a:pt x="337606" y="0"/>
                </a:lnTo>
              </a:path>
            </a:pathLst>
          </a:custGeom>
          <a:ln w="9704">
            <a:solidFill>
              <a:srgbClr val="000000"/>
            </a:solidFill>
          </a:ln>
        </p:spPr>
        <p:txBody>
          <a:bodyPr wrap="square" lIns="0" tIns="0" rIns="0" bIns="0" rtlCol="0"/>
          <a:lstStyle/>
          <a:p>
            <a:endParaRPr/>
          </a:p>
        </p:txBody>
      </p:sp>
      <p:sp>
        <p:nvSpPr>
          <p:cNvPr id="23" name="object 23"/>
          <p:cNvSpPr txBox="1"/>
          <p:nvPr/>
        </p:nvSpPr>
        <p:spPr>
          <a:xfrm>
            <a:off x="7725187" y="5226513"/>
            <a:ext cx="189865" cy="317500"/>
          </a:xfrm>
          <a:prstGeom prst="rect">
            <a:avLst/>
          </a:prstGeom>
        </p:spPr>
        <p:txBody>
          <a:bodyPr vert="horz" wrap="square" lIns="0" tIns="13970" rIns="0" bIns="0" rtlCol="0">
            <a:spAutoFit/>
          </a:bodyPr>
          <a:lstStyle/>
          <a:p>
            <a:pPr marL="12700">
              <a:lnSpc>
                <a:spcPct val="100000"/>
              </a:lnSpc>
              <a:spcBef>
                <a:spcPts val="110"/>
              </a:spcBef>
            </a:pPr>
            <a:r>
              <a:rPr sz="1900" i="1" spc="235" dirty="0">
                <a:latin typeface="Times New Roman"/>
                <a:cs typeface="Times New Roman"/>
              </a:rPr>
              <a:t>Z</a:t>
            </a:r>
            <a:endParaRPr sz="1900">
              <a:latin typeface="Times New Roman"/>
              <a:cs typeface="Times New Roman"/>
            </a:endParaRPr>
          </a:p>
        </p:txBody>
      </p:sp>
      <p:sp>
        <p:nvSpPr>
          <p:cNvPr id="24" name="object 24"/>
          <p:cNvSpPr txBox="1"/>
          <p:nvPr/>
        </p:nvSpPr>
        <p:spPr>
          <a:xfrm>
            <a:off x="9476702" y="4721604"/>
            <a:ext cx="290195" cy="572135"/>
          </a:xfrm>
          <a:prstGeom prst="rect">
            <a:avLst/>
          </a:prstGeom>
        </p:spPr>
        <p:txBody>
          <a:bodyPr vert="horz" wrap="square" lIns="0" tIns="17145" rIns="0" bIns="0" rtlCol="0">
            <a:spAutoFit/>
          </a:bodyPr>
          <a:lstStyle/>
          <a:p>
            <a:pPr marL="12700">
              <a:lnSpc>
                <a:spcPct val="100000"/>
              </a:lnSpc>
              <a:spcBef>
                <a:spcPts val="135"/>
              </a:spcBef>
            </a:pPr>
            <a:r>
              <a:rPr sz="3550" i="1" spc="-290" dirty="0">
                <a:latin typeface="Arial"/>
                <a:cs typeface="Arial"/>
              </a:rPr>
              <a:t>Y</a:t>
            </a:r>
            <a:endParaRPr sz="3550">
              <a:latin typeface="Arial"/>
              <a:cs typeface="Arial"/>
            </a:endParaRPr>
          </a:p>
        </p:txBody>
      </p:sp>
      <p:sp>
        <p:nvSpPr>
          <p:cNvPr id="25" name="object 25"/>
          <p:cNvSpPr/>
          <p:nvPr/>
        </p:nvSpPr>
        <p:spPr>
          <a:xfrm>
            <a:off x="1103012" y="6086131"/>
            <a:ext cx="5952490" cy="0"/>
          </a:xfrm>
          <a:custGeom>
            <a:avLst/>
            <a:gdLst/>
            <a:ahLst/>
            <a:cxnLst/>
            <a:rect l="l" t="t" r="r" b="b"/>
            <a:pathLst>
              <a:path w="5952490">
                <a:moveTo>
                  <a:pt x="0" y="0"/>
                </a:moveTo>
                <a:lnTo>
                  <a:pt x="12699" y="0"/>
                </a:lnTo>
                <a:lnTo>
                  <a:pt x="5939180" y="0"/>
                </a:lnTo>
                <a:lnTo>
                  <a:pt x="5951880" y="0"/>
                </a:lnTo>
              </a:path>
            </a:pathLst>
          </a:custGeom>
          <a:ln w="25400">
            <a:solidFill>
              <a:srgbClr val="70BF41"/>
            </a:solidFill>
          </a:ln>
        </p:spPr>
        <p:txBody>
          <a:bodyPr wrap="square" lIns="0" tIns="0" rIns="0" bIns="0" rtlCol="0"/>
          <a:lstStyle/>
          <a:p>
            <a:endParaRPr/>
          </a:p>
        </p:txBody>
      </p:sp>
      <p:sp>
        <p:nvSpPr>
          <p:cNvPr id="26" name="object 26"/>
          <p:cNvSpPr/>
          <p:nvPr/>
        </p:nvSpPr>
        <p:spPr>
          <a:xfrm>
            <a:off x="7011708" y="6025172"/>
            <a:ext cx="121920" cy="121920"/>
          </a:xfrm>
          <a:custGeom>
            <a:avLst/>
            <a:gdLst/>
            <a:ahLst/>
            <a:cxnLst/>
            <a:rect l="l" t="t" r="r" b="b"/>
            <a:pathLst>
              <a:path w="121920" h="121920">
                <a:moveTo>
                  <a:pt x="0" y="0"/>
                </a:moveTo>
                <a:lnTo>
                  <a:pt x="30480" y="60960"/>
                </a:lnTo>
                <a:lnTo>
                  <a:pt x="0" y="121920"/>
                </a:lnTo>
                <a:lnTo>
                  <a:pt x="121920" y="60960"/>
                </a:lnTo>
                <a:lnTo>
                  <a:pt x="0" y="0"/>
                </a:lnTo>
                <a:close/>
              </a:path>
            </a:pathLst>
          </a:custGeom>
          <a:solidFill>
            <a:srgbClr val="70BF41"/>
          </a:solidFill>
        </p:spPr>
        <p:txBody>
          <a:bodyPr wrap="square" lIns="0" tIns="0" rIns="0" bIns="0" rtlCol="0"/>
          <a:lstStyle/>
          <a:p>
            <a:endParaRPr/>
          </a:p>
        </p:txBody>
      </p:sp>
      <p:sp>
        <p:nvSpPr>
          <p:cNvPr id="27" name="object 27"/>
          <p:cNvSpPr/>
          <p:nvPr/>
        </p:nvSpPr>
        <p:spPr>
          <a:xfrm>
            <a:off x="1024272" y="6025172"/>
            <a:ext cx="121920" cy="121920"/>
          </a:xfrm>
          <a:custGeom>
            <a:avLst/>
            <a:gdLst/>
            <a:ahLst/>
            <a:cxnLst/>
            <a:rect l="l" t="t" r="r" b="b"/>
            <a:pathLst>
              <a:path w="121919" h="121920">
                <a:moveTo>
                  <a:pt x="121920" y="0"/>
                </a:moveTo>
                <a:lnTo>
                  <a:pt x="0" y="60960"/>
                </a:lnTo>
                <a:lnTo>
                  <a:pt x="121920" y="121920"/>
                </a:lnTo>
                <a:lnTo>
                  <a:pt x="91440" y="60960"/>
                </a:lnTo>
                <a:lnTo>
                  <a:pt x="121920" y="0"/>
                </a:lnTo>
                <a:close/>
              </a:path>
            </a:pathLst>
          </a:custGeom>
          <a:solidFill>
            <a:srgbClr val="70BF41"/>
          </a:solidFill>
        </p:spPr>
        <p:txBody>
          <a:bodyPr wrap="square" lIns="0" tIns="0" rIns="0" bIns="0" rtlCol="0"/>
          <a:lstStyle/>
          <a:p>
            <a:endParaRPr/>
          </a:p>
        </p:txBody>
      </p:sp>
      <p:sp>
        <p:nvSpPr>
          <p:cNvPr id="28" name="object 28"/>
          <p:cNvSpPr txBox="1"/>
          <p:nvPr/>
        </p:nvSpPr>
        <p:spPr>
          <a:xfrm>
            <a:off x="4252233" y="6118832"/>
            <a:ext cx="1322705" cy="1499235"/>
          </a:xfrm>
          <a:prstGeom prst="rect">
            <a:avLst/>
          </a:prstGeom>
        </p:spPr>
        <p:txBody>
          <a:bodyPr vert="horz" wrap="square" lIns="0" tIns="13970" rIns="0" bIns="0" rtlCol="0">
            <a:spAutoFit/>
          </a:bodyPr>
          <a:lstStyle/>
          <a:p>
            <a:pPr marL="12700">
              <a:lnSpc>
                <a:spcPct val="100000"/>
              </a:lnSpc>
              <a:spcBef>
                <a:spcPts val="110"/>
              </a:spcBef>
            </a:pPr>
            <a:r>
              <a:rPr sz="3050" i="1" spc="720" dirty="0">
                <a:latin typeface="Arial"/>
                <a:cs typeface="Arial"/>
              </a:rPr>
              <a:t>f</a:t>
            </a:r>
            <a:endParaRPr sz="3050">
              <a:latin typeface="Arial"/>
              <a:cs typeface="Arial"/>
            </a:endParaRPr>
          </a:p>
          <a:p>
            <a:pPr>
              <a:lnSpc>
                <a:spcPct val="100000"/>
              </a:lnSpc>
              <a:spcBef>
                <a:spcPts val="40"/>
              </a:spcBef>
            </a:pPr>
            <a:endParaRPr sz="3150">
              <a:latin typeface="Times New Roman"/>
              <a:cs typeface="Times New Roman"/>
            </a:endParaRPr>
          </a:p>
          <a:p>
            <a:pPr marR="5080" algn="r">
              <a:lnSpc>
                <a:spcPct val="100000"/>
              </a:lnSpc>
            </a:pPr>
            <a:r>
              <a:rPr sz="3550" i="1" spc="470" dirty="0">
                <a:latin typeface="Times New Roman"/>
                <a:cs typeface="Times New Roman"/>
              </a:rPr>
              <a:t>Z</a:t>
            </a:r>
            <a:endParaRPr sz="3550">
              <a:latin typeface="Times New Roman"/>
              <a:cs typeface="Times New Roman"/>
            </a:endParaRPr>
          </a:p>
        </p:txBody>
      </p:sp>
      <p:sp>
        <p:nvSpPr>
          <p:cNvPr id="29" name="object 29"/>
          <p:cNvSpPr txBox="1"/>
          <p:nvPr/>
        </p:nvSpPr>
        <p:spPr>
          <a:xfrm>
            <a:off x="7404100" y="2641600"/>
            <a:ext cx="1719580" cy="391160"/>
          </a:xfrm>
          <a:prstGeom prst="rect">
            <a:avLst/>
          </a:prstGeom>
        </p:spPr>
        <p:txBody>
          <a:bodyPr vert="horz" wrap="square" lIns="0" tIns="12700" rIns="0" bIns="0" rtlCol="0">
            <a:spAutoFit/>
          </a:bodyPr>
          <a:lstStyle/>
          <a:p>
            <a:pPr marL="12700">
              <a:lnSpc>
                <a:spcPct val="100000"/>
              </a:lnSpc>
              <a:spcBef>
                <a:spcPts val="100"/>
              </a:spcBef>
            </a:pPr>
            <a:r>
              <a:rPr sz="2400" spc="25" dirty="0">
                <a:latin typeface="Arial"/>
                <a:cs typeface="Arial"/>
              </a:rPr>
              <a:t>image</a:t>
            </a:r>
            <a:r>
              <a:rPr sz="2400" spc="-80" dirty="0">
                <a:latin typeface="Arial"/>
                <a:cs typeface="Arial"/>
              </a:rPr>
              <a:t> </a:t>
            </a:r>
            <a:r>
              <a:rPr sz="2400" spc="25" dirty="0">
                <a:latin typeface="Arial"/>
                <a:cs typeface="Arial"/>
              </a:rPr>
              <a:t>plane</a:t>
            </a:r>
            <a:endParaRPr sz="2400">
              <a:latin typeface="Arial"/>
              <a:cs typeface="Arial"/>
            </a:endParaRPr>
          </a:p>
        </p:txBody>
      </p:sp>
      <p:sp>
        <p:nvSpPr>
          <p:cNvPr id="30" name="object 30"/>
          <p:cNvSpPr txBox="1"/>
          <p:nvPr/>
        </p:nvSpPr>
        <p:spPr>
          <a:xfrm>
            <a:off x="3164844" y="8432544"/>
            <a:ext cx="7541254" cy="1153521"/>
          </a:xfrm>
          <a:prstGeom prst="rect">
            <a:avLst/>
          </a:prstGeom>
        </p:spPr>
        <p:txBody>
          <a:bodyPr vert="horz" wrap="square" lIns="0" tIns="17145" rIns="0" bIns="0" rtlCol="0">
            <a:spAutoFit/>
          </a:bodyPr>
          <a:lstStyle/>
          <a:p>
            <a:pPr marL="12700">
              <a:spcBef>
                <a:spcPts val="135"/>
              </a:spcBef>
              <a:tabLst>
                <a:tab pos="1007110" algn="l"/>
                <a:tab pos="1828800" algn="l"/>
              </a:tabLst>
            </a:pPr>
            <a:r>
              <a:rPr sz="3550" spc="145" dirty="0">
                <a:latin typeface="Trebuchet MS"/>
                <a:cs typeface="Trebuchet MS"/>
              </a:rPr>
              <a:t>[</a:t>
            </a:r>
            <a:r>
              <a:rPr sz="3550" i="1" spc="145" dirty="0">
                <a:latin typeface="Arial"/>
                <a:cs typeface="Arial"/>
              </a:rPr>
              <a:t>X	</a:t>
            </a:r>
            <a:r>
              <a:rPr sz="3550" i="1" spc="-290" dirty="0">
                <a:latin typeface="Arial"/>
                <a:cs typeface="Arial"/>
              </a:rPr>
              <a:t>Y	</a:t>
            </a:r>
            <a:r>
              <a:rPr sz="3550" i="1" spc="135" dirty="0">
                <a:latin typeface="Arial"/>
                <a:cs typeface="Arial"/>
              </a:rPr>
              <a:t>Z</a:t>
            </a:r>
            <a:r>
              <a:rPr sz="3550" spc="135" dirty="0">
                <a:latin typeface="Trebuchet MS"/>
                <a:cs typeface="Trebuchet MS"/>
              </a:rPr>
              <a:t>]</a:t>
            </a:r>
            <a:r>
              <a:rPr lang="en-US" sz="3750" i="1" spc="202" baseline="33333" dirty="0">
                <a:latin typeface="Verdana"/>
                <a:cs typeface="Verdana"/>
              </a:rPr>
              <a:t>T </a:t>
            </a:r>
            <a:r>
              <a:rPr lang="en-US" sz="3750" i="1" spc="202" dirty="0">
                <a:latin typeface="Verdana"/>
                <a:cs typeface="Verdana"/>
                <a:sym typeface="Wingdings" panose="05000000000000000000" pitchFamily="2" charset="2"/>
              </a:rPr>
              <a:t>  </a:t>
            </a:r>
            <a:r>
              <a:rPr sz="3550" spc="225" dirty="0">
                <a:latin typeface="Trebuchet MS"/>
                <a:cs typeface="Trebuchet MS"/>
              </a:rPr>
              <a:t>[</a:t>
            </a:r>
            <a:r>
              <a:rPr sz="3550" i="1" spc="225" dirty="0">
                <a:latin typeface="Arial"/>
                <a:cs typeface="Arial"/>
              </a:rPr>
              <a:t>f</a:t>
            </a:r>
            <a:r>
              <a:rPr sz="3550" i="1" spc="-610" dirty="0">
                <a:latin typeface="Arial"/>
                <a:cs typeface="Arial"/>
              </a:rPr>
              <a:t> </a:t>
            </a:r>
            <a:r>
              <a:rPr sz="3550" i="1" spc="484" dirty="0">
                <a:latin typeface="Arial"/>
                <a:cs typeface="Arial"/>
              </a:rPr>
              <a:t>X/Z</a:t>
            </a:r>
            <a:r>
              <a:rPr lang="en-US" altLang="zh-TW" sz="3550" i="1" spc="484" dirty="0">
                <a:latin typeface="Arial"/>
                <a:cs typeface="Arial"/>
              </a:rPr>
              <a:t>  </a:t>
            </a:r>
            <a:r>
              <a:rPr lang="en-US" altLang="zh-TW" sz="3550" i="1" spc="484" dirty="0" err="1">
                <a:latin typeface="Arial"/>
                <a:cs typeface="Arial"/>
              </a:rPr>
              <a:t>f</a:t>
            </a:r>
            <a:r>
              <a:rPr lang="en-US" altLang="zh-TW" sz="3550" i="1" spc="-290" dirty="0" err="1">
                <a:latin typeface="Arial"/>
                <a:cs typeface="Arial"/>
              </a:rPr>
              <a:t>Y</a:t>
            </a:r>
            <a:r>
              <a:rPr lang="en-US" altLang="zh-TW" sz="3550" i="1" spc="-290" dirty="0">
                <a:latin typeface="Arial"/>
                <a:cs typeface="Arial"/>
              </a:rPr>
              <a:t> </a:t>
            </a:r>
            <a:r>
              <a:rPr lang="en-US" altLang="zh-TW" sz="3550" i="1" spc="-630" dirty="0">
                <a:latin typeface="Arial"/>
                <a:cs typeface="Arial"/>
              </a:rPr>
              <a:t> </a:t>
            </a:r>
            <a:r>
              <a:rPr lang="en-US" altLang="zh-TW" sz="3550" i="1" spc="254" dirty="0">
                <a:latin typeface="Arial"/>
                <a:cs typeface="Arial"/>
              </a:rPr>
              <a:t>/Z</a:t>
            </a:r>
            <a:r>
              <a:rPr lang="en-US" altLang="zh-TW" sz="3550" spc="254" dirty="0">
                <a:latin typeface="Trebuchet MS"/>
                <a:cs typeface="Trebuchet MS"/>
              </a:rPr>
              <a:t>]</a:t>
            </a:r>
            <a:r>
              <a:rPr lang="en-US" altLang="zh-TW" sz="3750" i="1" spc="382" baseline="33333" dirty="0">
                <a:latin typeface="Verdana"/>
                <a:cs typeface="Verdana"/>
              </a:rPr>
              <a:t>T</a:t>
            </a:r>
            <a:endParaRPr lang="en-US" altLang="zh-TW" sz="3750" baseline="33333" dirty="0">
              <a:latin typeface="Verdana"/>
              <a:cs typeface="Verdana"/>
            </a:endParaRPr>
          </a:p>
          <a:p>
            <a:pPr marL="12700">
              <a:lnSpc>
                <a:spcPct val="100000"/>
              </a:lnSpc>
              <a:spcBef>
                <a:spcPts val="135"/>
              </a:spcBef>
              <a:tabLst>
                <a:tab pos="1007110" algn="l"/>
                <a:tab pos="1828800" algn="l"/>
              </a:tabLst>
            </a:pPr>
            <a:endParaRPr sz="3550" dirty="0">
              <a:latin typeface="Arial"/>
              <a:cs typeface="Arial"/>
            </a:endParaRPr>
          </a:p>
        </p:txBody>
      </p:sp>
      <p:sp>
        <p:nvSpPr>
          <p:cNvPr id="33" name="投影片編號版面配置區 32">
            <a:extLst>
              <a:ext uri="{FF2B5EF4-FFF2-40B4-BE49-F238E27FC236}">
                <a16:creationId xmlns:a16="http://schemas.microsoft.com/office/drawing/2014/main" id="{B241A94E-F61E-4772-8815-EC3B0D4D6788}"/>
              </a:ext>
            </a:extLst>
          </p:cNvPr>
          <p:cNvSpPr>
            <a:spLocks noGrp="1"/>
          </p:cNvSpPr>
          <p:nvPr>
            <p:ph type="sldNum" sz="quarter" idx="12"/>
          </p:nvPr>
        </p:nvSpPr>
        <p:spPr/>
        <p:txBody>
          <a:bodyPr/>
          <a:lstStyle/>
          <a:p>
            <a:fld id="{86CB4B4D-7CA3-9044-876B-883B54F8677D}" type="slidenum">
              <a:rPr lang="en-US" altLang="zh-TW" smtClean="0"/>
              <a:t>38</a:t>
            </a:fld>
            <a:endParaRPr lang="zh-TW" alt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130AE12-EB65-4929-AB75-65DEAB81FCF5}"/>
              </a:ext>
            </a:extLst>
          </p:cNvPr>
          <p:cNvPicPr>
            <a:picLocks noChangeAspect="1"/>
          </p:cNvPicPr>
          <p:nvPr/>
        </p:nvPicPr>
        <p:blipFill>
          <a:blip r:embed="rId2"/>
          <a:stretch>
            <a:fillRect/>
          </a:stretch>
        </p:blipFill>
        <p:spPr>
          <a:xfrm>
            <a:off x="334111" y="1147345"/>
            <a:ext cx="12336578" cy="8632756"/>
          </a:xfrm>
          <a:prstGeom prst="rect">
            <a:avLst/>
          </a:prstGeom>
        </p:spPr>
      </p:pic>
      <p:sp>
        <p:nvSpPr>
          <p:cNvPr id="9" name="投影片編號版面配置區 8">
            <a:extLst>
              <a:ext uri="{FF2B5EF4-FFF2-40B4-BE49-F238E27FC236}">
                <a16:creationId xmlns:a16="http://schemas.microsoft.com/office/drawing/2014/main" id="{79F9158B-8523-48EF-AE65-5FCFCC959F0C}"/>
              </a:ext>
            </a:extLst>
          </p:cNvPr>
          <p:cNvSpPr>
            <a:spLocks noGrp="1"/>
          </p:cNvSpPr>
          <p:nvPr>
            <p:ph type="sldNum" sz="quarter" idx="12"/>
          </p:nvPr>
        </p:nvSpPr>
        <p:spPr/>
        <p:txBody>
          <a:bodyPr/>
          <a:lstStyle/>
          <a:p>
            <a:fld id="{86CB4B4D-7CA3-9044-876B-883B54F8677D}" type="slidenum">
              <a:rPr lang="en-US" altLang="zh-TW" smtClean="0"/>
              <a:t>39</a:t>
            </a:fld>
            <a:endParaRPr lang="zh-TW" altLang="en-US"/>
          </a:p>
        </p:txBody>
      </p:sp>
    </p:spTree>
    <p:extLst>
      <p:ext uri="{BB962C8B-B14F-4D97-AF65-F5344CB8AC3E}">
        <p14:creationId xmlns:p14="http://schemas.microsoft.com/office/powerpoint/2010/main" val="1966461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2.1 Geometric Primitives and Transformations"/>
          <p:cNvSpPr txBox="1">
            <a:spLocks noGrp="1"/>
          </p:cNvSpPr>
          <p:nvPr>
            <p:ph type="title"/>
          </p:nvPr>
        </p:nvSpPr>
        <p:spPr>
          <a:prstGeom prst="rect">
            <a:avLst/>
          </a:prstGeom>
        </p:spPr>
        <p:txBody>
          <a:bodyPr/>
          <a:lstStyle/>
          <a:p>
            <a:pPr>
              <a:defRPr>
                <a:effectLst/>
              </a:defRPr>
            </a:pPr>
            <a:r>
              <a:t>2.1 Geometric Primitives and Transformations</a:t>
            </a:r>
          </a:p>
        </p:txBody>
      </p:sp>
      <p:sp>
        <p:nvSpPr>
          <p:cNvPr id="131" name="2.1.1 Geometric Primitives…"/>
          <p:cNvSpPr txBox="1">
            <a:spLocks noGrp="1"/>
          </p:cNvSpPr>
          <p:nvPr>
            <p:ph type="body" idx="1"/>
          </p:nvPr>
        </p:nvSpPr>
        <p:spPr>
          <a:prstGeom prst="rect">
            <a:avLst/>
          </a:prstGeom>
        </p:spPr>
        <p:txBody>
          <a:bodyPr/>
          <a:lstStyle/>
          <a:p>
            <a:pPr>
              <a:defRPr sz="3300"/>
            </a:pPr>
            <a:endParaRPr/>
          </a:p>
          <a:p>
            <a:pPr>
              <a:defRPr sz="3300"/>
            </a:pPr>
            <a:r>
              <a:t>2.1.1 Geometric Primitives</a:t>
            </a:r>
          </a:p>
          <a:p>
            <a:pPr>
              <a:defRPr sz="3300"/>
            </a:pPr>
            <a:r>
              <a:t>2.1.2 2D Transformations</a:t>
            </a:r>
          </a:p>
          <a:p>
            <a:pPr>
              <a:defRPr sz="3300"/>
            </a:pPr>
            <a:r>
              <a:t>2.1.3 3D Transformations</a:t>
            </a:r>
          </a:p>
          <a:p>
            <a:pPr>
              <a:defRPr sz="3300"/>
            </a:pPr>
            <a:r>
              <a:t>2.1.4 3D Rotations</a:t>
            </a:r>
          </a:p>
          <a:p>
            <a:pPr>
              <a:defRPr sz="3300"/>
            </a:pPr>
            <a:r>
              <a:t>2.1.5 3D to 2D Projections</a:t>
            </a:r>
          </a:p>
          <a:p>
            <a:pPr>
              <a:defRPr sz="3300"/>
            </a:pPr>
            <a:r>
              <a:t>2.1.6 Lens Distortions</a:t>
            </a:r>
          </a:p>
        </p:txBody>
      </p:sp>
      <p:sp>
        <p:nvSpPr>
          <p:cNvPr id="2" name="投影片編號版面配置區 1">
            <a:extLst>
              <a:ext uri="{FF2B5EF4-FFF2-40B4-BE49-F238E27FC236}">
                <a16:creationId xmlns:a16="http://schemas.microsoft.com/office/drawing/2014/main" id="{3D5557E6-0BFE-42D3-8B31-3B34270B5F1E}"/>
              </a:ext>
            </a:extLst>
          </p:cNvPr>
          <p:cNvSpPr>
            <a:spLocks noGrp="1"/>
          </p:cNvSpPr>
          <p:nvPr>
            <p:ph type="sldNum" sz="quarter" idx="2"/>
          </p:nvPr>
        </p:nvSpPr>
        <p:spPr/>
        <p:txBody>
          <a:bodyPr/>
          <a:lstStyle/>
          <a:p>
            <a:fld id="{86CB4B4D-7CA3-9044-876B-883B54F8677D}" type="slidenum">
              <a:rPr lang="en-US" altLang="zh-TW" smtClean="0"/>
              <a:t>4</a:t>
            </a:fld>
            <a:endParaRPr lang="zh-TW" altLang="en-US"/>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3318AF1F-DF68-46ED-BD0B-B76DF2DDA739}"/>
              </a:ext>
            </a:extLst>
          </p:cNvPr>
          <p:cNvPicPr>
            <a:picLocks noChangeAspect="1"/>
          </p:cNvPicPr>
          <p:nvPr/>
        </p:nvPicPr>
        <p:blipFill>
          <a:blip r:embed="rId2"/>
          <a:stretch>
            <a:fillRect/>
          </a:stretch>
        </p:blipFill>
        <p:spPr>
          <a:xfrm>
            <a:off x="393746" y="974033"/>
            <a:ext cx="11998727" cy="8242852"/>
          </a:xfrm>
          <a:prstGeom prst="rect">
            <a:avLst/>
          </a:prstGeom>
        </p:spPr>
      </p:pic>
      <p:sp>
        <p:nvSpPr>
          <p:cNvPr id="8" name="投影片編號版面配置區 7">
            <a:extLst>
              <a:ext uri="{FF2B5EF4-FFF2-40B4-BE49-F238E27FC236}">
                <a16:creationId xmlns:a16="http://schemas.microsoft.com/office/drawing/2014/main" id="{7ACE5AA3-DBB8-4627-93A5-DE96E4B9B148}"/>
              </a:ext>
            </a:extLst>
          </p:cNvPr>
          <p:cNvSpPr>
            <a:spLocks noGrp="1"/>
          </p:cNvSpPr>
          <p:nvPr>
            <p:ph type="sldNum" sz="quarter" idx="12"/>
          </p:nvPr>
        </p:nvSpPr>
        <p:spPr/>
        <p:txBody>
          <a:bodyPr/>
          <a:lstStyle/>
          <a:p>
            <a:fld id="{86CB4B4D-7CA3-9044-876B-883B54F8677D}" type="slidenum">
              <a:rPr lang="en-US" altLang="zh-TW" smtClean="0"/>
              <a:t>40</a:t>
            </a:fld>
            <a:endParaRPr lang="zh-TW" altLang="en-US"/>
          </a:p>
        </p:txBody>
      </p:sp>
    </p:spTree>
    <p:extLst>
      <p:ext uri="{BB962C8B-B14F-4D97-AF65-F5344CB8AC3E}">
        <p14:creationId xmlns:p14="http://schemas.microsoft.com/office/powerpoint/2010/main" val="2057122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397000" y="3810000"/>
            <a:ext cx="10222230" cy="574040"/>
          </a:xfrm>
          <a:prstGeom prst="rect">
            <a:avLst/>
          </a:prstGeom>
        </p:spPr>
        <p:txBody>
          <a:bodyPr vert="horz" wrap="square" lIns="0" tIns="12700" rIns="0" bIns="0" rtlCol="0">
            <a:spAutoFit/>
          </a:bodyPr>
          <a:lstStyle/>
          <a:p>
            <a:pPr marL="12700">
              <a:lnSpc>
                <a:spcPct val="100000"/>
              </a:lnSpc>
              <a:spcBef>
                <a:spcPts val="100"/>
              </a:spcBef>
            </a:pPr>
            <a:r>
              <a:rPr sz="3600" spc="-5" dirty="0">
                <a:latin typeface="Arial"/>
                <a:cs typeface="Arial"/>
              </a:rPr>
              <a:t>Camera </a:t>
            </a:r>
            <a:r>
              <a:rPr sz="3600" spc="30" dirty="0">
                <a:latin typeface="Arial"/>
                <a:cs typeface="Arial"/>
              </a:rPr>
              <a:t>origin </a:t>
            </a:r>
            <a:r>
              <a:rPr sz="3600" spc="65" dirty="0">
                <a:latin typeface="Arial"/>
                <a:cs typeface="Arial"/>
              </a:rPr>
              <a:t>and </a:t>
            </a:r>
            <a:r>
              <a:rPr sz="3600" spc="35" dirty="0">
                <a:latin typeface="Arial"/>
                <a:cs typeface="Arial"/>
              </a:rPr>
              <a:t>image </a:t>
            </a:r>
            <a:r>
              <a:rPr sz="3600" spc="30" dirty="0">
                <a:latin typeface="Arial"/>
                <a:cs typeface="Arial"/>
              </a:rPr>
              <a:t>origin </a:t>
            </a:r>
            <a:r>
              <a:rPr sz="3600" spc="35" dirty="0">
                <a:latin typeface="Arial"/>
                <a:cs typeface="Arial"/>
              </a:rPr>
              <a:t>might </a:t>
            </a:r>
            <a:r>
              <a:rPr sz="3600" spc="95" dirty="0">
                <a:latin typeface="Arial"/>
                <a:cs typeface="Arial"/>
              </a:rPr>
              <a:t>be</a:t>
            </a:r>
            <a:r>
              <a:rPr sz="3600" spc="-160" dirty="0">
                <a:latin typeface="Arial"/>
                <a:cs typeface="Arial"/>
              </a:rPr>
              <a:t> </a:t>
            </a:r>
            <a:r>
              <a:rPr sz="3600" spc="5" dirty="0">
                <a:latin typeface="Arial"/>
                <a:cs typeface="Arial"/>
              </a:rPr>
              <a:t>different</a:t>
            </a:r>
            <a:endParaRPr sz="3600">
              <a:latin typeface="Arial"/>
              <a:cs typeface="Arial"/>
            </a:endParaRPr>
          </a:p>
        </p:txBody>
      </p:sp>
      <p:sp>
        <p:nvSpPr>
          <p:cNvPr id="6" name="object 6"/>
          <p:cNvSpPr/>
          <p:nvPr/>
        </p:nvSpPr>
        <p:spPr>
          <a:xfrm>
            <a:off x="4203700" y="5422900"/>
            <a:ext cx="4597400" cy="3138170"/>
          </a:xfrm>
          <a:custGeom>
            <a:avLst/>
            <a:gdLst/>
            <a:ahLst/>
            <a:cxnLst/>
            <a:rect l="l" t="t" r="r" b="b"/>
            <a:pathLst>
              <a:path w="4597400" h="3138170">
                <a:moveTo>
                  <a:pt x="0" y="0"/>
                </a:moveTo>
                <a:lnTo>
                  <a:pt x="4597400" y="0"/>
                </a:lnTo>
                <a:lnTo>
                  <a:pt x="4597400" y="3137545"/>
                </a:lnTo>
                <a:lnTo>
                  <a:pt x="0" y="3137545"/>
                </a:lnTo>
                <a:lnTo>
                  <a:pt x="0" y="0"/>
                </a:lnTo>
                <a:close/>
              </a:path>
            </a:pathLst>
          </a:custGeom>
          <a:solidFill>
            <a:srgbClr val="F39019"/>
          </a:solidFill>
        </p:spPr>
        <p:txBody>
          <a:bodyPr wrap="square" lIns="0" tIns="0" rIns="0" bIns="0" rtlCol="0"/>
          <a:lstStyle/>
          <a:p>
            <a:endParaRPr/>
          </a:p>
        </p:txBody>
      </p:sp>
      <p:sp>
        <p:nvSpPr>
          <p:cNvPr id="7" name="object 7"/>
          <p:cNvSpPr/>
          <p:nvPr/>
        </p:nvSpPr>
        <p:spPr>
          <a:xfrm>
            <a:off x="4203700" y="5422900"/>
            <a:ext cx="4597400" cy="3138170"/>
          </a:xfrm>
          <a:custGeom>
            <a:avLst/>
            <a:gdLst/>
            <a:ahLst/>
            <a:cxnLst/>
            <a:rect l="l" t="t" r="r" b="b"/>
            <a:pathLst>
              <a:path w="4597400" h="3138170">
                <a:moveTo>
                  <a:pt x="0" y="0"/>
                </a:moveTo>
                <a:lnTo>
                  <a:pt x="4597400" y="0"/>
                </a:lnTo>
                <a:lnTo>
                  <a:pt x="4597400" y="3137547"/>
                </a:lnTo>
                <a:lnTo>
                  <a:pt x="0" y="3137547"/>
                </a:lnTo>
                <a:lnTo>
                  <a:pt x="0" y="0"/>
                </a:lnTo>
                <a:close/>
              </a:path>
            </a:pathLst>
          </a:custGeom>
          <a:ln w="25400">
            <a:solidFill>
              <a:srgbClr val="85888D"/>
            </a:solidFill>
          </a:ln>
        </p:spPr>
        <p:txBody>
          <a:bodyPr wrap="square" lIns="0" tIns="0" rIns="0" bIns="0" rtlCol="0"/>
          <a:lstStyle/>
          <a:p>
            <a:endParaRPr/>
          </a:p>
        </p:txBody>
      </p:sp>
      <p:sp>
        <p:nvSpPr>
          <p:cNvPr id="8" name="object 8"/>
          <p:cNvSpPr/>
          <p:nvPr/>
        </p:nvSpPr>
        <p:spPr>
          <a:xfrm>
            <a:off x="6477000" y="7004367"/>
            <a:ext cx="1870710" cy="0"/>
          </a:xfrm>
          <a:custGeom>
            <a:avLst/>
            <a:gdLst/>
            <a:ahLst/>
            <a:cxnLst/>
            <a:rect l="l" t="t" r="r" b="b"/>
            <a:pathLst>
              <a:path w="1870709">
                <a:moveTo>
                  <a:pt x="0" y="0"/>
                </a:moveTo>
                <a:lnTo>
                  <a:pt x="12700" y="0"/>
                </a:lnTo>
                <a:lnTo>
                  <a:pt x="1857717" y="0"/>
                </a:lnTo>
                <a:lnTo>
                  <a:pt x="1870417" y="0"/>
                </a:lnTo>
              </a:path>
            </a:pathLst>
          </a:custGeom>
          <a:ln w="25400">
            <a:solidFill>
              <a:srgbClr val="000000"/>
            </a:solidFill>
          </a:ln>
        </p:spPr>
        <p:txBody>
          <a:bodyPr wrap="square" lIns="0" tIns="0" rIns="0" bIns="0" rtlCol="0"/>
          <a:lstStyle/>
          <a:p>
            <a:endParaRPr/>
          </a:p>
        </p:txBody>
      </p:sp>
      <p:sp>
        <p:nvSpPr>
          <p:cNvPr id="9" name="object 9"/>
          <p:cNvSpPr/>
          <p:nvPr/>
        </p:nvSpPr>
        <p:spPr>
          <a:xfrm>
            <a:off x="8334730" y="6943407"/>
            <a:ext cx="121920" cy="121920"/>
          </a:xfrm>
          <a:custGeom>
            <a:avLst/>
            <a:gdLst/>
            <a:ahLst/>
            <a:cxnLst/>
            <a:rect l="l" t="t" r="r" b="b"/>
            <a:pathLst>
              <a:path w="121920" h="121920">
                <a:moveTo>
                  <a:pt x="0" y="0"/>
                </a:moveTo>
                <a:lnTo>
                  <a:pt x="0" y="121919"/>
                </a:lnTo>
                <a:lnTo>
                  <a:pt x="121907" y="60959"/>
                </a:lnTo>
                <a:lnTo>
                  <a:pt x="0" y="0"/>
                </a:lnTo>
                <a:close/>
              </a:path>
            </a:pathLst>
          </a:custGeom>
          <a:solidFill>
            <a:srgbClr val="000000"/>
          </a:solidFill>
        </p:spPr>
        <p:txBody>
          <a:bodyPr wrap="square" lIns="0" tIns="0" rIns="0" bIns="0" rtlCol="0"/>
          <a:lstStyle/>
          <a:p>
            <a:endParaRPr/>
          </a:p>
        </p:txBody>
      </p:sp>
      <p:sp>
        <p:nvSpPr>
          <p:cNvPr id="10" name="object 10"/>
          <p:cNvSpPr/>
          <p:nvPr/>
        </p:nvSpPr>
        <p:spPr>
          <a:xfrm>
            <a:off x="6388100" y="6953567"/>
            <a:ext cx="101600" cy="101600"/>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6438900" y="5795289"/>
            <a:ext cx="0" cy="1171575"/>
          </a:xfrm>
          <a:custGeom>
            <a:avLst/>
            <a:gdLst/>
            <a:ahLst/>
            <a:cxnLst/>
            <a:rect l="l" t="t" r="r" b="b"/>
            <a:pathLst>
              <a:path h="1171575">
                <a:moveTo>
                  <a:pt x="0" y="0"/>
                </a:moveTo>
                <a:lnTo>
                  <a:pt x="0" y="1170978"/>
                </a:lnTo>
              </a:path>
            </a:pathLst>
          </a:custGeom>
          <a:ln w="25400">
            <a:solidFill>
              <a:srgbClr val="000000"/>
            </a:solidFill>
          </a:ln>
        </p:spPr>
        <p:txBody>
          <a:bodyPr wrap="square" lIns="0" tIns="0" rIns="0" bIns="0" rtlCol="0"/>
          <a:lstStyle/>
          <a:p>
            <a:endParaRPr/>
          </a:p>
        </p:txBody>
      </p:sp>
      <p:sp>
        <p:nvSpPr>
          <p:cNvPr id="12" name="object 12"/>
          <p:cNvSpPr/>
          <p:nvPr/>
        </p:nvSpPr>
        <p:spPr>
          <a:xfrm>
            <a:off x="6377940" y="5686069"/>
            <a:ext cx="121920" cy="121920"/>
          </a:xfrm>
          <a:custGeom>
            <a:avLst/>
            <a:gdLst/>
            <a:ahLst/>
            <a:cxnLst/>
            <a:rect l="l" t="t" r="r" b="b"/>
            <a:pathLst>
              <a:path w="121920" h="121920">
                <a:moveTo>
                  <a:pt x="60960" y="0"/>
                </a:moveTo>
                <a:lnTo>
                  <a:pt x="0" y="121920"/>
                </a:lnTo>
                <a:lnTo>
                  <a:pt x="121920" y="121920"/>
                </a:lnTo>
                <a:lnTo>
                  <a:pt x="60960" y="0"/>
                </a:lnTo>
                <a:close/>
              </a:path>
            </a:pathLst>
          </a:custGeom>
          <a:solidFill>
            <a:srgbClr val="000000"/>
          </a:solidFill>
        </p:spPr>
        <p:txBody>
          <a:bodyPr wrap="square" lIns="0" tIns="0" rIns="0" bIns="0" rtlCol="0"/>
          <a:lstStyle/>
          <a:p>
            <a:endParaRPr/>
          </a:p>
        </p:txBody>
      </p:sp>
      <p:sp>
        <p:nvSpPr>
          <p:cNvPr id="13" name="object 13"/>
          <p:cNvSpPr/>
          <p:nvPr/>
        </p:nvSpPr>
        <p:spPr>
          <a:xfrm>
            <a:off x="6388100" y="6953567"/>
            <a:ext cx="101600" cy="101600"/>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4241800" y="8566472"/>
            <a:ext cx="1870710" cy="0"/>
          </a:xfrm>
          <a:custGeom>
            <a:avLst/>
            <a:gdLst/>
            <a:ahLst/>
            <a:cxnLst/>
            <a:rect l="l" t="t" r="r" b="b"/>
            <a:pathLst>
              <a:path w="1870710">
                <a:moveTo>
                  <a:pt x="0" y="0"/>
                </a:moveTo>
                <a:lnTo>
                  <a:pt x="12700" y="0"/>
                </a:lnTo>
                <a:lnTo>
                  <a:pt x="1857717" y="0"/>
                </a:lnTo>
                <a:lnTo>
                  <a:pt x="1870417" y="0"/>
                </a:lnTo>
              </a:path>
            </a:pathLst>
          </a:custGeom>
          <a:ln w="25400">
            <a:solidFill>
              <a:srgbClr val="000000"/>
            </a:solidFill>
          </a:ln>
        </p:spPr>
        <p:txBody>
          <a:bodyPr wrap="square" lIns="0" tIns="0" rIns="0" bIns="0" rtlCol="0"/>
          <a:lstStyle/>
          <a:p>
            <a:endParaRPr/>
          </a:p>
        </p:txBody>
      </p:sp>
      <p:sp>
        <p:nvSpPr>
          <p:cNvPr id="15" name="object 15"/>
          <p:cNvSpPr/>
          <p:nvPr/>
        </p:nvSpPr>
        <p:spPr>
          <a:xfrm>
            <a:off x="6099518" y="8505512"/>
            <a:ext cx="121920" cy="121920"/>
          </a:xfrm>
          <a:custGeom>
            <a:avLst/>
            <a:gdLst/>
            <a:ahLst/>
            <a:cxnLst/>
            <a:rect l="l" t="t" r="r" b="b"/>
            <a:pathLst>
              <a:path w="121920" h="121920">
                <a:moveTo>
                  <a:pt x="0" y="0"/>
                </a:moveTo>
                <a:lnTo>
                  <a:pt x="0" y="121919"/>
                </a:lnTo>
                <a:lnTo>
                  <a:pt x="121920" y="60959"/>
                </a:lnTo>
                <a:lnTo>
                  <a:pt x="0" y="0"/>
                </a:lnTo>
                <a:close/>
              </a:path>
            </a:pathLst>
          </a:custGeom>
          <a:solidFill>
            <a:srgbClr val="000000"/>
          </a:solidFill>
        </p:spPr>
        <p:txBody>
          <a:bodyPr wrap="square" lIns="0" tIns="0" rIns="0" bIns="0" rtlCol="0"/>
          <a:lstStyle/>
          <a:p>
            <a:endParaRPr/>
          </a:p>
        </p:txBody>
      </p:sp>
      <p:sp>
        <p:nvSpPr>
          <p:cNvPr id="16" name="object 16"/>
          <p:cNvSpPr/>
          <p:nvPr/>
        </p:nvSpPr>
        <p:spPr>
          <a:xfrm>
            <a:off x="4152900" y="8515672"/>
            <a:ext cx="101600" cy="101600"/>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4203700" y="7357394"/>
            <a:ext cx="0" cy="1171575"/>
          </a:xfrm>
          <a:custGeom>
            <a:avLst/>
            <a:gdLst/>
            <a:ahLst/>
            <a:cxnLst/>
            <a:rect l="l" t="t" r="r" b="b"/>
            <a:pathLst>
              <a:path h="1171575">
                <a:moveTo>
                  <a:pt x="0" y="0"/>
                </a:moveTo>
                <a:lnTo>
                  <a:pt x="0" y="1170978"/>
                </a:lnTo>
              </a:path>
            </a:pathLst>
          </a:custGeom>
          <a:ln w="25400">
            <a:solidFill>
              <a:srgbClr val="000000"/>
            </a:solidFill>
          </a:ln>
        </p:spPr>
        <p:txBody>
          <a:bodyPr wrap="square" lIns="0" tIns="0" rIns="0" bIns="0" rtlCol="0"/>
          <a:lstStyle/>
          <a:p>
            <a:endParaRPr/>
          </a:p>
        </p:txBody>
      </p:sp>
      <p:sp>
        <p:nvSpPr>
          <p:cNvPr id="18" name="object 18"/>
          <p:cNvSpPr/>
          <p:nvPr/>
        </p:nvSpPr>
        <p:spPr>
          <a:xfrm>
            <a:off x="4142740" y="7248169"/>
            <a:ext cx="121920" cy="121920"/>
          </a:xfrm>
          <a:custGeom>
            <a:avLst/>
            <a:gdLst/>
            <a:ahLst/>
            <a:cxnLst/>
            <a:rect l="l" t="t" r="r" b="b"/>
            <a:pathLst>
              <a:path w="121920" h="121920">
                <a:moveTo>
                  <a:pt x="60960" y="0"/>
                </a:moveTo>
                <a:lnTo>
                  <a:pt x="0" y="121920"/>
                </a:lnTo>
                <a:lnTo>
                  <a:pt x="121920" y="121920"/>
                </a:lnTo>
                <a:lnTo>
                  <a:pt x="60960" y="0"/>
                </a:lnTo>
                <a:close/>
              </a:path>
            </a:pathLst>
          </a:custGeom>
          <a:solidFill>
            <a:srgbClr val="000000"/>
          </a:solidFill>
        </p:spPr>
        <p:txBody>
          <a:bodyPr wrap="square" lIns="0" tIns="0" rIns="0" bIns="0" rtlCol="0"/>
          <a:lstStyle/>
          <a:p>
            <a:endParaRPr/>
          </a:p>
        </p:txBody>
      </p:sp>
      <p:sp>
        <p:nvSpPr>
          <p:cNvPr id="19" name="object 19"/>
          <p:cNvSpPr/>
          <p:nvPr/>
        </p:nvSpPr>
        <p:spPr>
          <a:xfrm>
            <a:off x="4152900" y="8515672"/>
            <a:ext cx="101600" cy="101600"/>
          </a:xfrm>
          <a:prstGeom prst="rect">
            <a:avLst/>
          </a:prstGeom>
          <a:blipFill>
            <a:blip r:embed="rId3" cstate="print"/>
            <a:stretch>
              <a:fillRect/>
            </a:stretch>
          </a:blipFill>
        </p:spPr>
        <p:txBody>
          <a:bodyPr wrap="square" lIns="0" tIns="0" rIns="0" bIns="0" rtlCol="0"/>
          <a:lstStyle/>
          <a:p>
            <a:endParaRPr/>
          </a:p>
        </p:txBody>
      </p:sp>
      <p:sp>
        <p:nvSpPr>
          <p:cNvPr id="20" name="object 20"/>
          <p:cNvSpPr txBox="1"/>
          <p:nvPr/>
        </p:nvSpPr>
        <p:spPr>
          <a:xfrm>
            <a:off x="6426200" y="7010400"/>
            <a:ext cx="1952625" cy="579120"/>
          </a:xfrm>
          <a:prstGeom prst="rect">
            <a:avLst/>
          </a:prstGeom>
        </p:spPr>
        <p:txBody>
          <a:bodyPr vert="horz" wrap="square" lIns="0" tIns="6985" rIns="0" bIns="0" rtlCol="0">
            <a:spAutoFit/>
          </a:bodyPr>
          <a:lstStyle/>
          <a:p>
            <a:pPr marL="622300" marR="5080" indent="-609600">
              <a:lnSpc>
                <a:spcPct val="101899"/>
              </a:lnSpc>
              <a:spcBef>
                <a:spcPts val="55"/>
              </a:spcBef>
            </a:pPr>
            <a:r>
              <a:rPr sz="1800" spc="15" dirty="0">
                <a:latin typeface="Arial"/>
                <a:cs typeface="Arial"/>
              </a:rPr>
              <a:t>camera</a:t>
            </a:r>
            <a:r>
              <a:rPr sz="1800" spc="-75" dirty="0">
                <a:latin typeface="Arial"/>
                <a:cs typeface="Arial"/>
              </a:rPr>
              <a:t> </a:t>
            </a:r>
            <a:r>
              <a:rPr sz="1800" spc="15" dirty="0">
                <a:latin typeface="Arial"/>
                <a:cs typeface="Arial"/>
              </a:rPr>
              <a:t>coordinate  </a:t>
            </a:r>
            <a:r>
              <a:rPr sz="1800" dirty="0">
                <a:latin typeface="Arial"/>
                <a:cs typeface="Arial"/>
              </a:rPr>
              <a:t>system</a:t>
            </a:r>
            <a:endParaRPr sz="1800">
              <a:latin typeface="Arial"/>
              <a:cs typeface="Arial"/>
            </a:endParaRPr>
          </a:p>
        </p:txBody>
      </p:sp>
      <p:sp>
        <p:nvSpPr>
          <p:cNvPr id="21" name="object 21"/>
          <p:cNvSpPr txBox="1"/>
          <p:nvPr/>
        </p:nvSpPr>
        <p:spPr>
          <a:xfrm>
            <a:off x="4216400" y="8686800"/>
            <a:ext cx="2600325" cy="299720"/>
          </a:xfrm>
          <a:prstGeom prst="rect">
            <a:avLst/>
          </a:prstGeom>
        </p:spPr>
        <p:txBody>
          <a:bodyPr vert="horz" wrap="square" lIns="0" tIns="12700" rIns="0" bIns="0" rtlCol="0">
            <a:spAutoFit/>
          </a:bodyPr>
          <a:lstStyle/>
          <a:p>
            <a:pPr marL="12700">
              <a:lnSpc>
                <a:spcPct val="100000"/>
              </a:lnSpc>
              <a:spcBef>
                <a:spcPts val="100"/>
              </a:spcBef>
            </a:pPr>
            <a:r>
              <a:rPr sz="1800" spc="15" dirty="0">
                <a:latin typeface="Arial"/>
                <a:cs typeface="Arial"/>
              </a:rPr>
              <a:t>image coordinate</a:t>
            </a:r>
            <a:r>
              <a:rPr sz="1800" spc="-75" dirty="0">
                <a:latin typeface="Arial"/>
                <a:cs typeface="Arial"/>
              </a:rPr>
              <a:t> </a:t>
            </a:r>
            <a:r>
              <a:rPr sz="1800" dirty="0">
                <a:latin typeface="Arial"/>
                <a:cs typeface="Arial"/>
              </a:rPr>
              <a:t>system</a:t>
            </a:r>
            <a:endParaRPr sz="1800">
              <a:latin typeface="Arial"/>
              <a:cs typeface="Arial"/>
            </a:endParaRPr>
          </a:p>
        </p:txBody>
      </p:sp>
      <p:sp>
        <p:nvSpPr>
          <p:cNvPr id="22" name="object 22"/>
          <p:cNvSpPr txBox="1"/>
          <p:nvPr/>
        </p:nvSpPr>
        <p:spPr>
          <a:xfrm>
            <a:off x="4254500" y="5461000"/>
            <a:ext cx="110490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a:cs typeface="Arial"/>
              </a:rPr>
              <a:t>CCD</a:t>
            </a:r>
            <a:r>
              <a:rPr sz="1800" spc="-55" dirty="0">
                <a:latin typeface="Arial"/>
                <a:cs typeface="Arial"/>
              </a:rPr>
              <a:t> </a:t>
            </a:r>
            <a:r>
              <a:rPr sz="1800" spc="-5" dirty="0">
                <a:latin typeface="Arial"/>
                <a:cs typeface="Arial"/>
              </a:rPr>
              <a:t>array</a:t>
            </a:r>
            <a:endParaRPr sz="1800">
              <a:latin typeface="Arial"/>
              <a:cs typeface="Arial"/>
            </a:endParaRPr>
          </a:p>
        </p:txBody>
      </p:sp>
      <p:sp>
        <p:nvSpPr>
          <p:cNvPr id="23" name="object 23"/>
          <p:cNvSpPr/>
          <p:nvPr/>
        </p:nvSpPr>
        <p:spPr>
          <a:xfrm>
            <a:off x="4374910" y="7063485"/>
            <a:ext cx="1988185" cy="1351280"/>
          </a:xfrm>
          <a:custGeom>
            <a:avLst/>
            <a:gdLst/>
            <a:ahLst/>
            <a:cxnLst/>
            <a:rect l="l" t="t" r="r" b="b"/>
            <a:pathLst>
              <a:path w="1988185" h="1351279">
                <a:moveTo>
                  <a:pt x="1987675" y="0"/>
                </a:moveTo>
                <a:lnTo>
                  <a:pt x="5252" y="1347216"/>
                </a:lnTo>
                <a:lnTo>
                  <a:pt x="0" y="1350785"/>
                </a:lnTo>
              </a:path>
            </a:pathLst>
          </a:custGeom>
          <a:ln w="12700">
            <a:solidFill>
              <a:srgbClr val="000000"/>
            </a:solidFill>
            <a:prstDash val="dash"/>
          </a:ln>
        </p:spPr>
        <p:txBody>
          <a:bodyPr wrap="square" lIns="0" tIns="0" rIns="0" bIns="0" rtlCol="0"/>
          <a:lstStyle/>
          <a:p>
            <a:endParaRPr/>
          </a:p>
        </p:txBody>
      </p:sp>
      <p:sp>
        <p:nvSpPr>
          <p:cNvPr id="24" name="object 24"/>
          <p:cNvSpPr/>
          <p:nvPr/>
        </p:nvSpPr>
        <p:spPr>
          <a:xfrm>
            <a:off x="4332884" y="8368474"/>
            <a:ext cx="84455" cy="74930"/>
          </a:xfrm>
          <a:custGeom>
            <a:avLst/>
            <a:gdLst/>
            <a:ahLst/>
            <a:cxnLst/>
            <a:rect l="l" t="t" r="r" b="b"/>
            <a:pathLst>
              <a:path w="84454" h="74929">
                <a:moveTo>
                  <a:pt x="41617" y="0"/>
                </a:moveTo>
                <a:lnTo>
                  <a:pt x="0" y="74345"/>
                </a:lnTo>
                <a:lnTo>
                  <a:pt x="84442" y="63030"/>
                </a:lnTo>
                <a:lnTo>
                  <a:pt x="47269" y="42227"/>
                </a:lnTo>
                <a:lnTo>
                  <a:pt x="41617" y="0"/>
                </a:lnTo>
                <a:close/>
              </a:path>
            </a:pathLst>
          </a:custGeom>
          <a:solidFill>
            <a:srgbClr val="000000"/>
          </a:solidFill>
        </p:spPr>
        <p:txBody>
          <a:bodyPr wrap="square" lIns="0" tIns="0" rIns="0" bIns="0" rtlCol="0"/>
          <a:lstStyle/>
          <a:p>
            <a:endParaRPr/>
          </a:p>
        </p:txBody>
      </p:sp>
      <p:sp>
        <p:nvSpPr>
          <p:cNvPr id="25" name="object 25"/>
          <p:cNvSpPr txBox="1"/>
          <p:nvPr/>
        </p:nvSpPr>
        <p:spPr>
          <a:xfrm>
            <a:off x="5209776" y="7017763"/>
            <a:ext cx="299085" cy="572135"/>
          </a:xfrm>
          <a:prstGeom prst="rect">
            <a:avLst/>
          </a:prstGeom>
        </p:spPr>
        <p:txBody>
          <a:bodyPr vert="horz" wrap="square" lIns="0" tIns="17145" rIns="0" bIns="0" rtlCol="0">
            <a:spAutoFit/>
          </a:bodyPr>
          <a:lstStyle/>
          <a:p>
            <a:pPr marL="12700">
              <a:lnSpc>
                <a:spcPct val="100000"/>
              </a:lnSpc>
              <a:spcBef>
                <a:spcPts val="135"/>
              </a:spcBef>
            </a:pPr>
            <a:r>
              <a:rPr sz="3550" b="1" i="1" spc="-20" dirty="0">
                <a:latin typeface="Arial"/>
                <a:cs typeface="Arial"/>
              </a:rPr>
              <a:t>p</a:t>
            </a:r>
            <a:endParaRPr sz="3550">
              <a:latin typeface="Arial"/>
              <a:cs typeface="Arial"/>
            </a:endParaRPr>
          </a:p>
        </p:txBody>
      </p:sp>
      <p:pic>
        <p:nvPicPr>
          <p:cNvPr id="28" name="圖片 27">
            <a:extLst>
              <a:ext uri="{FF2B5EF4-FFF2-40B4-BE49-F238E27FC236}">
                <a16:creationId xmlns:a16="http://schemas.microsoft.com/office/drawing/2014/main" id="{27B6549F-F178-40B2-B879-48265F8253E7}"/>
              </a:ext>
            </a:extLst>
          </p:cNvPr>
          <p:cNvPicPr>
            <a:picLocks noChangeAspect="1"/>
          </p:cNvPicPr>
          <p:nvPr/>
        </p:nvPicPr>
        <p:blipFill>
          <a:blip r:embed="rId4"/>
          <a:stretch>
            <a:fillRect/>
          </a:stretch>
        </p:blipFill>
        <p:spPr>
          <a:xfrm>
            <a:off x="3440134" y="706819"/>
            <a:ext cx="5875612" cy="2437604"/>
          </a:xfrm>
          <a:prstGeom prst="rect">
            <a:avLst/>
          </a:prstGeom>
        </p:spPr>
      </p:pic>
      <p:sp>
        <p:nvSpPr>
          <p:cNvPr id="30" name="投影片編號版面配置區 29">
            <a:extLst>
              <a:ext uri="{FF2B5EF4-FFF2-40B4-BE49-F238E27FC236}">
                <a16:creationId xmlns:a16="http://schemas.microsoft.com/office/drawing/2014/main" id="{FAB2A2FC-BCFA-4645-8456-4265E55C3C72}"/>
              </a:ext>
            </a:extLst>
          </p:cNvPr>
          <p:cNvSpPr>
            <a:spLocks noGrp="1"/>
          </p:cNvSpPr>
          <p:nvPr>
            <p:ph type="sldNum" sz="quarter" idx="12"/>
          </p:nvPr>
        </p:nvSpPr>
        <p:spPr/>
        <p:txBody>
          <a:bodyPr/>
          <a:lstStyle/>
          <a:p>
            <a:fld id="{86CB4B4D-7CA3-9044-876B-883B54F8677D}" type="slidenum">
              <a:rPr lang="en-US" altLang="zh-TW" smtClean="0"/>
              <a:t>41</a:t>
            </a:fld>
            <a:endParaRPr lang="zh-TW"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505200" y="8204200"/>
            <a:ext cx="5904230" cy="574040"/>
          </a:xfrm>
          <a:prstGeom prst="rect">
            <a:avLst/>
          </a:prstGeom>
        </p:spPr>
        <p:txBody>
          <a:bodyPr vert="horz" wrap="square" lIns="0" tIns="12700" rIns="0" bIns="0" rtlCol="0">
            <a:spAutoFit/>
          </a:bodyPr>
          <a:lstStyle/>
          <a:p>
            <a:pPr marL="12700">
              <a:lnSpc>
                <a:spcPct val="100000"/>
              </a:lnSpc>
              <a:spcBef>
                <a:spcPts val="100"/>
              </a:spcBef>
            </a:pPr>
            <a:r>
              <a:rPr sz="3600" spc="50" dirty="0">
                <a:latin typeface="Arial"/>
                <a:cs typeface="Arial"/>
              </a:rPr>
              <a:t>Accounts </a:t>
            </a:r>
            <a:r>
              <a:rPr sz="3600" dirty="0">
                <a:latin typeface="Arial"/>
                <a:cs typeface="Arial"/>
              </a:rPr>
              <a:t>for </a:t>
            </a:r>
            <a:r>
              <a:rPr sz="3600" spc="5" dirty="0">
                <a:latin typeface="Arial"/>
                <a:cs typeface="Arial"/>
              </a:rPr>
              <a:t>different</a:t>
            </a:r>
            <a:r>
              <a:rPr sz="3600" spc="-105" dirty="0">
                <a:latin typeface="Arial"/>
                <a:cs typeface="Arial"/>
              </a:rPr>
              <a:t> </a:t>
            </a:r>
            <a:r>
              <a:rPr sz="3600" spc="25" dirty="0">
                <a:latin typeface="Arial"/>
                <a:cs typeface="Arial"/>
              </a:rPr>
              <a:t>origins</a:t>
            </a:r>
            <a:endParaRPr sz="3600">
              <a:latin typeface="Arial"/>
              <a:cs typeface="Arial"/>
            </a:endParaRPr>
          </a:p>
        </p:txBody>
      </p:sp>
      <p:sp>
        <p:nvSpPr>
          <p:cNvPr id="6" name="object 6"/>
          <p:cNvSpPr/>
          <p:nvPr/>
        </p:nvSpPr>
        <p:spPr>
          <a:xfrm>
            <a:off x="4227829" y="1219200"/>
            <a:ext cx="4597400" cy="3138170"/>
          </a:xfrm>
          <a:custGeom>
            <a:avLst/>
            <a:gdLst/>
            <a:ahLst/>
            <a:cxnLst/>
            <a:rect l="l" t="t" r="r" b="b"/>
            <a:pathLst>
              <a:path w="4597400" h="3138170">
                <a:moveTo>
                  <a:pt x="0" y="0"/>
                </a:moveTo>
                <a:lnTo>
                  <a:pt x="4597400" y="0"/>
                </a:lnTo>
                <a:lnTo>
                  <a:pt x="4597400" y="3137547"/>
                </a:lnTo>
                <a:lnTo>
                  <a:pt x="0" y="3137547"/>
                </a:lnTo>
                <a:lnTo>
                  <a:pt x="0" y="0"/>
                </a:lnTo>
                <a:close/>
              </a:path>
            </a:pathLst>
          </a:custGeom>
          <a:solidFill>
            <a:srgbClr val="F39019"/>
          </a:solidFill>
        </p:spPr>
        <p:txBody>
          <a:bodyPr wrap="square" lIns="0" tIns="0" rIns="0" bIns="0" rtlCol="0"/>
          <a:lstStyle/>
          <a:p>
            <a:endParaRPr/>
          </a:p>
        </p:txBody>
      </p:sp>
      <p:sp>
        <p:nvSpPr>
          <p:cNvPr id="7" name="object 7"/>
          <p:cNvSpPr/>
          <p:nvPr/>
        </p:nvSpPr>
        <p:spPr>
          <a:xfrm>
            <a:off x="4227829" y="1219200"/>
            <a:ext cx="4597400" cy="3138170"/>
          </a:xfrm>
          <a:custGeom>
            <a:avLst/>
            <a:gdLst/>
            <a:ahLst/>
            <a:cxnLst/>
            <a:rect l="l" t="t" r="r" b="b"/>
            <a:pathLst>
              <a:path w="4597400" h="3138170">
                <a:moveTo>
                  <a:pt x="0" y="0"/>
                </a:moveTo>
                <a:lnTo>
                  <a:pt x="4597400" y="0"/>
                </a:lnTo>
                <a:lnTo>
                  <a:pt x="4597400" y="3137547"/>
                </a:lnTo>
                <a:lnTo>
                  <a:pt x="0" y="3137547"/>
                </a:lnTo>
                <a:lnTo>
                  <a:pt x="0" y="0"/>
                </a:lnTo>
                <a:close/>
              </a:path>
            </a:pathLst>
          </a:custGeom>
          <a:ln w="25400">
            <a:solidFill>
              <a:srgbClr val="85888D"/>
            </a:solidFill>
          </a:ln>
        </p:spPr>
        <p:txBody>
          <a:bodyPr wrap="square" lIns="0" tIns="0" rIns="0" bIns="0" rtlCol="0"/>
          <a:lstStyle/>
          <a:p>
            <a:endParaRPr/>
          </a:p>
        </p:txBody>
      </p:sp>
      <p:sp>
        <p:nvSpPr>
          <p:cNvPr id="8" name="object 8"/>
          <p:cNvSpPr/>
          <p:nvPr/>
        </p:nvSpPr>
        <p:spPr>
          <a:xfrm>
            <a:off x="6501129" y="2800667"/>
            <a:ext cx="1870710" cy="0"/>
          </a:xfrm>
          <a:custGeom>
            <a:avLst/>
            <a:gdLst/>
            <a:ahLst/>
            <a:cxnLst/>
            <a:rect l="l" t="t" r="r" b="b"/>
            <a:pathLst>
              <a:path w="1870709">
                <a:moveTo>
                  <a:pt x="0" y="0"/>
                </a:moveTo>
                <a:lnTo>
                  <a:pt x="12700" y="0"/>
                </a:lnTo>
                <a:lnTo>
                  <a:pt x="1857717" y="0"/>
                </a:lnTo>
                <a:lnTo>
                  <a:pt x="1870417" y="0"/>
                </a:lnTo>
              </a:path>
            </a:pathLst>
          </a:custGeom>
          <a:ln w="25400">
            <a:solidFill>
              <a:srgbClr val="000000"/>
            </a:solidFill>
          </a:ln>
        </p:spPr>
        <p:txBody>
          <a:bodyPr wrap="square" lIns="0" tIns="0" rIns="0" bIns="0" rtlCol="0"/>
          <a:lstStyle/>
          <a:p>
            <a:endParaRPr/>
          </a:p>
        </p:txBody>
      </p:sp>
      <p:sp>
        <p:nvSpPr>
          <p:cNvPr id="9" name="object 9"/>
          <p:cNvSpPr/>
          <p:nvPr/>
        </p:nvSpPr>
        <p:spPr>
          <a:xfrm>
            <a:off x="8358860" y="2739707"/>
            <a:ext cx="121920" cy="121920"/>
          </a:xfrm>
          <a:custGeom>
            <a:avLst/>
            <a:gdLst/>
            <a:ahLst/>
            <a:cxnLst/>
            <a:rect l="l" t="t" r="r" b="b"/>
            <a:pathLst>
              <a:path w="121920" h="121919">
                <a:moveTo>
                  <a:pt x="0" y="0"/>
                </a:moveTo>
                <a:lnTo>
                  <a:pt x="0" y="121920"/>
                </a:lnTo>
                <a:lnTo>
                  <a:pt x="121920" y="60959"/>
                </a:lnTo>
                <a:lnTo>
                  <a:pt x="0" y="0"/>
                </a:lnTo>
                <a:close/>
              </a:path>
            </a:pathLst>
          </a:custGeom>
          <a:solidFill>
            <a:srgbClr val="000000"/>
          </a:solidFill>
        </p:spPr>
        <p:txBody>
          <a:bodyPr wrap="square" lIns="0" tIns="0" rIns="0" bIns="0" rtlCol="0"/>
          <a:lstStyle/>
          <a:p>
            <a:endParaRPr/>
          </a:p>
        </p:txBody>
      </p:sp>
      <p:sp>
        <p:nvSpPr>
          <p:cNvPr id="10" name="object 10"/>
          <p:cNvSpPr/>
          <p:nvPr/>
        </p:nvSpPr>
        <p:spPr>
          <a:xfrm>
            <a:off x="6412229" y="2749867"/>
            <a:ext cx="101600" cy="101600"/>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6463029" y="1591589"/>
            <a:ext cx="0" cy="1171575"/>
          </a:xfrm>
          <a:custGeom>
            <a:avLst/>
            <a:gdLst/>
            <a:ahLst/>
            <a:cxnLst/>
            <a:rect l="l" t="t" r="r" b="b"/>
            <a:pathLst>
              <a:path h="1171575">
                <a:moveTo>
                  <a:pt x="0" y="0"/>
                </a:moveTo>
                <a:lnTo>
                  <a:pt x="0" y="1170978"/>
                </a:lnTo>
              </a:path>
            </a:pathLst>
          </a:custGeom>
          <a:ln w="25400">
            <a:solidFill>
              <a:srgbClr val="000000"/>
            </a:solidFill>
          </a:ln>
        </p:spPr>
        <p:txBody>
          <a:bodyPr wrap="square" lIns="0" tIns="0" rIns="0" bIns="0" rtlCol="0"/>
          <a:lstStyle/>
          <a:p>
            <a:endParaRPr/>
          </a:p>
        </p:txBody>
      </p:sp>
      <p:sp>
        <p:nvSpPr>
          <p:cNvPr id="12" name="object 12"/>
          <p:cNvSpPr/>
          <p:nvPr/>
        </p:nvSpPr>
        <p:spPr>
          <a:xfrm>
            <a:off x="6402070" y="1482369"/>
            <a:ext cx="121920" cy="121920"/>
          </a:xfrm>
          <a:custGeom>
            <a:avLst/>
            <a:gdLst/>
            <a:ahLst/>
            <a:cxnLst/>
            <a:rect l="l" t="t" r="r" b="b"/>
            <a:pathLst>
              <a:path w="121920" h="121919">
                <a:moveTo>
                  <a:pt x="60959" y="0"/>
                </a:moveTo>
                <a:lnTo>
                  <a:pt x="0" y="121920"/>
                </a:lnTo>
                <a:lnTo>
                  <a:pt x="121920" y="121920"/>
                </a:lnTo>
                <a:lnTo>
                  <a:pt x="60959" y="0"/>
                </a:lnTo>
                <a:close/>
              </a:path>
            </a:pathLst>
          </a:custGeom>
          <a:solidFill>
            <a:srgbClr val="000000"/>
          </a:solidFill>
        </p:spPr>
        <p:txBody>
          <a:bodyPr wrap="square" lIns="0" tIns="0" rIns="0" bIns="0" rtlCol="0"/>
          <a:lstStyle/>
          <a:p>
            <a:endParaRPr/>
          </a:p>
        </p:txBody>
      </p:sp>
      <p:sp>
        <p:nvSpPr>
          <p:cNvPr id="13" name="object 13"/>
          <p:cNvSpPr/>
          <p:nvPr/>
        </p:nvSpPr>
        <p:spPr>
          <a:xfrm>
            <a:off x="6412229" y="2749867"/>
            <a:ext cx="101600" cy="101600"/>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4265929" y="4362767"/>
            <a:ext cx="1870710" cy="0"/>
          </a:xfrm>
          <a:custGeom>
            <a:avLst/>
            <a:gdLst/>
            <a:ahLst/>
            <a:cxnLst/>
            <a:rect l="l" t="t" r="r" b="b"/>
            <a:pathLst>
              <a:path w="1870710">
                <a:moveTo>
                  <a:pt x="0" y="0"/>
                </a:moveTo>
                <a:lnTo>
                  <a:pt x="12700" y="0"/>
                </a:lnTo>
                <a:lnTo>
                  <a:pt x="1857717" y="0"/>
                </a:lnTo>
                <a:lnTo>
                  <a:pt x="1870417" y="0"/>
                </a:lnTo>
              </a:path>
            </a:pathLst>
          </a:custGeom>
          <a:ln w="25400">
            <a:solidFill>
              <a:srgbClr val="000000"/>
            </a:solidFill>
          </a:ln>
        </p:spPr>
        <p:txBody>
          <a:bodyPr wrap="square" lIns="0" tIns="0" rIns="0" bIns="0" rtlCol="0"/>
          <a:lstStyle/>
          <a:p>
            <a:endParaRPr/>
          </a:p>
        </p:txBody>
      </p:sp>
      <p:sp>
        <p:nvSpPr>
          <p:cNvPr id="15" name="object 15"/>
          <p:cNvSpPr/>
          <p:nvPr/>
        </p:nvSpPr>
        <p:spPr>
          <a:xfrm>
            <a:off x="6123647" y="4301807"/>
            <a:ext cx="121920" cy="121920"/>
          </a:xfrm>
          <a:custGeom>
            <a:avLst/>
            <a:gdLst/>
            <a:ahLst/>
            <a:cxnLst/>
            <a:rect l="l" t="t" r="r" b="b"/>
            <a:pathLst>
              <a:path w="121920" h="121920">
                <a:moveTo>
                  <a:pt x="0" y="0"/>
                </a:moveTo>
                <a:lnTo>
                  <a:pt x="0" y="121919"/>
                </a:lnTo>
                <a:lnTo>
                  <a:pt x="121919" y="60959"/>
                </a:lnTo>
                <a:lnTo>
                  <a:pt x="0" y="0"/>
                </a:lnTo>
                <a:close/>
              </a:path>
            </a:pathLst>
          </a:custGeom>
          <a:solidFill>
            <a:srgbClr val="000000"/>
          </a:solidFill>
        </p:spPr>
        <p:txBody>
          <a:bodyPr wrap="square" lIns="0" tIns="0" rIns="0" bIns="0" rtlCol="0"/>
          <a:lstStyle/>
          <a:p>
            <a:endParaRPr/>
          </a:p>
        </p:txBody>
      </p:sp>
      <p:sp>
        <p:nvSpPr>
          <p:cNvPr id="16" name="object 16"/>
          <p:cNvSpPr/>
          <p:nvPr/>
        </p:nvSpPr>
        <p:spPr>
          <a:xfrm>
            <a:off x="4177029" y="4311967"/>
            <a:ext cx="101600" cy="101600"/>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4227829" y="3153689"/>
            <a:ext cx="0" cy="1171575"/>
          </a:xfrm>
          <a:custGeom>
            <a:avLst/>
            <a:gdLst/>
            <a:ahLst/>
            <a:cxnLst/>
            <a:rect l="l" t="t" r="r" b="b"/>
            <a:pathLst>
              <a:path h="1171575">
                <a:moveTo>
                  <a:pt x="0" y="0"/>
                </a:moveTo>
                <a:lnTo>
                  <a:pt x="0" y="1170978"/>
                </a:lnTo>
              </a:path>
            </a:pathLst>
          </a:custGeom>
          <a:ln w="25400">
            <a:solidFill>
              <a:srgbClr val="000000"/>
            </a:solidFill>
          </a:ln>
        </p:spPr>
        <p:txBody>
          <a:bodyPr wrap="square" lIns="0" tIns="0" rIns="0" bIns="0" rtlCol="0"/>
          <a:lstStyle/>
          <a:p>
            <a:endParaRPr/>
          </a:p>
        </p:txBody>
      </p:sp>
      <p:sp>
        <p:nvSpPr>
          <p:cNvPr id="18" name="object 18"/>
          <p:cNvSpPr/>
          <p:nvPr/>
        </p:nvSpPr>
        <p:spPr>
          <a:xfrm>
            <a:off x="4166870" y="3044469"/>
            <a:ext cx="121920" cy="121920"/>
          </a:xfrm>
          <a:custGeom>
            <a:avLst/>
            <a:gdLst/>
            <a:ahLst/>
            <a:cxnLst/>
            <a:rect l="l" t="t" r="r" b="b"/>
            <a:pathLst>
              <a:path w="121920" h="121919">
                <a:moveTo>
                  <a:pt x="60959" y="0"/>
                </a:moveTo>
                <a:lnTo>
                  <a:pt x="0" y="121920"/>
                </a:lnTo>
                <a:lnTo>
                  <a:pt x="121919" y="121920"/>
                </a:lnTo>
                <a:lnTo>
                  <a:pt x="60959" y="0"/>
                </a:lnTo>
                <a:close/>
              </a:path>
            </a:pathLst>
          </a:custGeom>
          <a:solidFill>
            <a:srgbClr val="000000"/>
          </a:solidFill>
        </p:spPr>
        <p:txBody>
          <a:bodyPr wrap="square" lIns="0" tIns="0" rIns="0" bIns="0" rtlCol="0"/>
          <a:lstStyle/>
          <a:p>
            <a:endParaRPr/>
          </a:p>
        </p:txBody>
      </p:sp>
      <p:sp>
        <p:nvSpPr>
          <p:cNvPr id="19" name="object 19"/>
          <p:cNvSpPr/>
          <p:nvPr/>
        </p:nvSpPr>
        <p:spPr>
          <a:xfrm>
            <a:off x="4177029" y="4311967"/>
            <a:ext cx="101600" cy="101600"/>
          </a:xfrm>
          <a:prstGeom prst="rect">
            <a:avLst/>
          </a:prstGeom>
          <a:blipFill>
            <a:blip r:embed="rId3" cstate="print"/>
            <a:stretch>
              <a:fillRect/>
            </a:stretch>
          </a:blipFill>
        </p:spPr>
        <p:txBody>
          <a:bodyPr wrap="square" lIns="0" tIns="0" rIns="0" bIns="0" rtlCol="0"/>
          <a:lstStyle/>
          <a:p>
            <a:endParaRPr/>
          </a:p>
        </p:txBody>
      </p:sp>
      <p:sp>
        <p:nvSpPr>
          <p:cNvPr id="20" name="object 20"/>
          <p:cNvSpPr txBox="1"/>
          <p:nvPr/>
        </p:nvSpPr>
        <p:spPr>
          <a:xfrm>
            <a:off x="6451600" y="2806700"/>
            <a:ext cx="1952625" cy="579120"/>
          </a:xfrm>
          <a:prstGeom prst="rect">
            <a:avLst/>
          </a:prstGeom>
        </p:spPr>
        <p:txBody>
          <a:bodyPr vert="horz" wrap="square" lIns="0" tIns="6985" rIns="0" bIns="0" rtlCol="0">
            <a:spAutoFit/>
          </a:bodyPr>
          <a:lstStyle/>
          <a:p>
            <a:pPr marL="609600" marR="5080" indent="-596900">
              <a:lnSpc>
                <a:spcPct val="101899"/>
              </a:lnSpc>
              <a:spcBef>
                <a:spcPts val="55"/>
              </a:spcBef>
            </a:pPr>
            <a:r>
              <a:rPr sz="1800" spc="15" dirty="0">
                <a:latin typeface="Arial"/>
                <a:cs typeface="Arial"/>
              </a:rPr>
              <a:t>camera</a:t>
            </a:r>
            <a:r>
              <a:rPr sz="1800" spc="-75" dirty="0">
                <a:latin typeface="Arial"/>
                <a:cs typeface="Arial"/>
              </a:rPr>
              <a:t> </a:t>
            </a:r>
            <a:r>
              <a:rPr sz="1800" spc="15" dirty="0">
                <a:latin typeface="Arial"/>
                <a:cs typeface="Arial"/>
              </a:rPr>
              <a:t>coordinate  </a:t>
            </a:r>
            <a:r>
              <a:rPr sz="1800" dirty="0">
                <a:latin typeface="Arial"/>
                <a:cs typeface="Arial"/>
              </a:rPr>
              <a:t>system</a:t>
            </a:r>
            <a:endParaRPr sz="1800">
              <a:latin typeface="Arial"/>
              <a:cs typeface="Arial"/>
            </a:endParaRPr>
          </a:p>
        </p:txBody>
      </p:sp>
      <p:sp>
        <p:nvSpPr>
          <p:cNvPr id="21" name="object 21"/>
          <p:cNvSpPr txBox="1"/>
          <p:nvPr/>
        </p:nvSpPr>
        <p:spPr>
          <a:xfrm>
            <a:off x="4241800" y="4483100"/>
            <a:ext cx="2600325" cy="299720"/>
          </a:xfrm>
          <a:prstGeom prst="rect">
            <a:avLst/>
          </a:prstGeom>
        </p:spPr>
        <p:txBody>
          <a:bodyPr vert="horz" wrap="square" lIns="0" tIns="12700" rIns="0" bIns="0" rtlCol="0">
            <a:spAutoFit/>
          </a:bodyPr>
          <a:lstStyle/>
          <a:p>
            <a:pPr marL="12700">
              <a:lnSpc>
                <a:spcPct val="100000"/>
              </a:lnSpc>
              <a:spcBef>
                <a:spcPts val="100"/>
              </a:spcBef>
            </a:pPr>
            <a:r>
              <a:rPr sz="1800" spc="15" dirty="0">
                <a:latin typeface="Arial"/>
                <a:cs typeface="Arial"/>
              </a:rPr>
              <a:t>image coordinate</a:t>
            </a:r>
            <a:r>
              <a:rPr sz="1800" spc="-75" dirty="0">
                <a:latin typeface="Arial"/>
                <a:cs typeface="Arial"/>
              </a:rPr>
              <a:t> </a:t>
            </a:r>
            <a:r>
              <a:rPr sz="1800" dirty="0">
                <a:latin typeface="Arial"/>
                <a:cs typeface="Arial"/>
              </a:rPr>
              <a:t>system</a:t>
            </a:r>
            <a:endParaRPr sz="1800">
              <a:latin typeface="Arial"/>
              <a:cs typeface="Arial"/>
            </a:endParaRPr>
          </a:p>
        </p:txBody>
      </p:sp>
      <p:sp>
        <p:nvSpPr>
          <p:cNvPr id="22" name="object 22"/>
          <p:cNvSpPr txBox="1"/>
          <p:nvPr/>
        </p:nvSpPr>
        <p:spPr>
          <a:xfrm>
            <a:off x="4267200" y="1257300"/>
            <a:ext cx="110490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a:cs typeface="Arial"/>
              </a:rPr>
              <a:t>CCD</a:t>
            </a:r>
            <a:r>
              <a:rPr sz="1800" spc="-55" dirty="0">
                <a:latin typeface="Arial"/>
                <a:cs typeface="Arial"/>
              </a:rPr>
              <a:t> </a:t>
            </a:r>
            <a:r>
              <a:rPr sz="1800" spc="-5" dirty="0">
                <a:latin typeface="Arial"/>
                <a:cs typeface="Arial"/>
              </a:rPr>
              <a:t>array</a:t>
            </a:r>
            <a:endParaRPr sz="1800">
              <a:latin typeface="Arial"/>
              <a:cs typeface="Arial"/>
            </a:endParaRPr>
          </a:p>
        </p:txBody>
      </p:sp>
      <p:sp>
        <p:nvSpPr>
          <p:cNvPr id="23" name="object 23"/>
          <p:cNvSpPr/>
          <p:nvPr/>
        </p:nvSpPr>
        <p:spPr>
          <a:xfrm>
            <a:off x="4399027" y="2859785"/>
            <a:ext cx="1988185" cy="1351280"/>
          </a:xfrm>
          <a:custGeom>
            <a:avLst/>
            <a:gdLst/>
            <a:ahLst/>
            <a:cxnLst/>
            <a:rect l="l" t="t" r="r" b="b"/>
            <a:pathLst>
              <a:path w="1988185" h="1351279">
                <a:moveTo>
                  <a:pt x="1987675" y="0"/>
                </a:moveTo>
                <a:lnTo>
                  <a:pt x="5252" y="1347216"/>
                </a:lnTo>
                <a:lnTo>
                  <a:pt x="0" y="1350785"/>
                </a:lnTo>
              </a:path>
            </a:pathLst>
          </a:custGeom>
          <a:ln w="12700">
            <a:solidFill>
              <a:srgbClr val="000000"/>
            </a:solidFill>
            <a:prstDash val="dash"/>
          </a:ln>
        </p:spPr>
        <p:txBody>
          <a:bodyPr wrap="square" lIns="0" tIns="0" rIns="0" bIns="0" rtlCol="0"/>
          <a:lstStyle/>
          <a:p>
            <a:endParaRPr/>
          </a:p>
        </p:txBody>
      </p:sp>
      <p:sp>
        <p:nvSpPr>
          <p:cNvPr id="24" name="object 24"/>
          <p:cNvSpPr/>
          <p:nvPr/>
        </p:nvSpPr>
        <p:spPr>
          <a:xfrm>
            <a:off x="4357014" y="4164774"/>
            <a:ext cx="84455" cy="74930"/>
          </a:xfrm>
          <a:custGeom>
            <a:avLst/>
            <a:gdLst/>
            <a:ahLst/>
            <a:cxnLst/>
            <a:rect l="l" t="t" r="r" b="b"/>
            <a:pathLst>
              <a:path w="84454" h="74929">
                <a:moveTo>
                  <a:pt x="41617" y="0"/>
                </a:moveTo>
                <a:lnTo>
                  <a:pt x="0" y="74345"/>
                </a:lnTo>
                <a:lnTo>
                  <a:pt x="84442" y="63030"/>
                </a:lnTo>
                <a:lnTo>
                  <a:pt x="47269" y="42227"/>
                </a:lnTo>
                <a:lnTo>
                  <a:pt x="41617" y="0"/>
                </a:lnTo>
                <a:close/>
              </a:path>
            </a:pathLst>
          </a:custGeom>
          <a:solidFill>
            <a:srgbClr val="000000"/>
          </a:solidFill>
        </p:spPr>
        <p:txBody>
          <a:bodyPr wrap="square" lIns="0" tIns="0" rIns="0" bIns="0" rtlCol="0"/>
          <a:lstStyle/>
          <a:p>
            <a:endParaRPr/>
          </a:p>
        </p:txBody>
      </p:sp>
      <p:sp>
        <p:nvSpPr>
          <p:cNvPr id="25" name="object 25"/>
          <p:cNvSpPr txBox="1"/>
          <p:nvPr/>
        </p:nvSpPr>
        <p:spPr>
          <a:xfrm>
            <a:off x="5235176" y="2814063"/>
            <a:ext cx="299085" cy="572135"/>
          </a:xfrm>
          <a:prstGeom prst="rect">
            <a:avLst/>
          </a:prstGeom>
        </p:spPr>
        <p:txBody>
          <a:bodyPr vert="horz" wrap="square" lIns="0" tIns="17145" rIns="0" bIns="0" rtlCol="0">
            <a:spAutoFit/>
          </a:bodyPr>
          <a:lstStyle/>
          <a:p>
            <a:pPr marL="12700">
              <a:lnSpc>
                <a:spcPct val="100000"/>
              </a:lnSpc>
              <a:spcBef>
                <a:spcPts val="135"/>
              </a:spcBef>
            </a:pPr>
            <a:r>
              <a:rPr sz="3550" b="1" i="1" spc="-20" dirty="0">
                <a:latin typeface="Arial"/>
                <a:cs typeface="Arial"/>
              </a:rPr>
              <a:t>p</a:t>
            </a:r>
            <a:endParaRPr sz="3550">
              <a:latin typeface="Arial"/>
              <a:cs typeface="Arial"/>
            </a:endParaRPr>
          </a:p>
        </p:txBody>
      </p:sp>
      <p:pic>
        <p:nvPicPr>
          <p:cNvPr id="26" name="圖片 25">
            <a:extLst>
              <a:ext uri="{FF2B5EF4-FFF2-40B4-BE49-F238E27FC236}">
                <a16:creationId xmlns:a16="http://schemas.microsoft.com/office/drawing/2014/main" id="{FE5696F3-A85D-4551-8BAE-174865A16775}"/>
              </a:ext>
            </a:extLst>
          </p:cNvPr>
          <p:cNvPicPr>
            <a:picLocks noChangeAspect="1"/>
          </p:cNvPicPr>
          <p:nvPr/>
        </p:nvPicPr>
        <p:blipFill>
          <a:blip r:embed="rId4"/>
          <a:stretch>
            <a:fillRect/>
          </a:stretch>
        </p:blipFill>
        <p:spPr>
          <a:xfrm>
            <a:off x="3306122" y="5418101"/>
            <a:ext cx="6137430" cy="2471177"/>
          </a:xfrm>
          <a:prstGeom prst="rect">
            <a:avLst/>
          </a:prstGeom>
        </p:spPr>
      </p:pic>
      <p:sp>
        <p:nvSpPr>
          <p:cNvPr id="28" name="投影片編號版面配置區 27">
            <a:extLst>
              <a:ext uri="{FF2B5EF4-FFF2-40B4-BE49-F238E27FC236}">
                <a16:creationId xmlns:a16="http://schemas.microsoft.com/office/drawing/2014/main" id="{747470F6-ED3B-4B9F-BE3B-190F11FBC0AC}"/>
              </a:ext>
            </a:extLst>
          </p:cNvPr>
          <p:cNvSpPr>
            <a:spLocks noGrp="1"/>
          </p:cNvSpPr>
          <p:nvPr>
            <p:ph type="sldNum" sz="quarter" idx="2"/>
          </p:nvPr>
        </p:nvSpPr>
        <p:spPr/>
        <p:txBody>
          <a:bodyPr/>
          <a:lstStyle/>
          <a:p>
            <a:fld id="{86CB4B4D-7CA3-9044-876B-883B54F8677D}" type="slidenum">
              <a:rPr lang="en-US" altLang="zh-TW" smtClean="0"/>
              <a:t>42</a:t>
            </a:fld>
            <a:endParaRPr lang="zh-TW" altLang="en-US"/>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36166" y="7569200"/>
            <a:ext cx="9504680" cy="0"/>
          </a:xfrm>
          <a:custGeom>
            <a:avLst/>
            <a:gdLst/>
            <a:ahLst/>
            <a:cxnLst/>
            <a:rect l="l" t="t" r="r" b="b"/>
            <a:pathLst>
              <a:path w="9504680">
                <a:moveTo>
                  <a:pt x="0" y="0"/>
                </a:moveTo>
                <a:lnTo>
                  <a:pt x="19049" y="0"/>
                </a:lnTo>
                <a:lnTo>
                  <a:pt x="9485477" y="0"/>
                </a:lnTo>
                <a:lnTo>
                  <a:pt x="9504527" y="0"/>
                </a:lnTo>
              </a:path>
            </a:pathLst>
          </a:custGeom>
          <a:ln w="38100">
            <a:solidFill>
              <a:srgbClr val="FF2600"/>
            </a:solidFill>
          </a:ln>
        </p:spPr>
        <p:txBody>
          <a:bodyPr wrap="square" lIns="0" tIns="0" rIns="0" bIns="0" rtlCol="0"/>
          <a:lstStyle/>
          <a:p>
            <a:endParaRPr/>
          </a:p>
        </p:txBody>
      </p:sp>
      <p:sp>
        <p:nvSpPr>
          <p:cNvPr id="3" name="object 3"/>
          <p:cNvSpPr/>
          <p:nvPr/>
        </p:nvSpPr>
        <p:spPr>
          <a:xfrm>
            <a:off x="11221643" y="7485380"/>
            <a:ext cx="167640" cy="167640"/>
          </a:xfrm>
          <a:custGeom>
            <a:avLst/>
            <a:gdLst/>
            <a:ahLst/>
            <a:cxnLst/>
            <a:rect l="l" t="t" r="r" b="b"/>
            <a:pathLst>
              <a:path w="167640" h="167640">
                <a:moveTo>
                  <a:pt x="0" y="0"/>
                </a:moveTo>
                <a:lnTo>
                  <a:pt x="0" y="167640"/>
                </a:lnTo>
                <a:lnTo>
                  <a:pt x="167639" y="83820"/>
                </a:lnTo>
                <a:lnTo>
                  <a:pt x="0" y="0"/>
                </a:lnTo>
                <a:close/>
              </a:path>
            </a:pathLst>
          </a:custGeom>
          <a:solidFill>
            <a:srgbClr val="FF2600"/>
          </a:solidFill>
        </p:spPr>
        <p:txBody>
          <a:bodyPr wrap="square" lIns="0" tIns="0" rIns="0" bIns="0" rtlCol="0"/>
          <a:lstStyle/>
          <a:p>
            <a:endParaRPr/>
          </a:p>
        </p:txBody>
      </p:sp>
      <p:sp>
        <p:nvSpPr>
          <p:cNvPr id="4" name="object 4"/>
          <p:cNvSpPr/>
          <p:nvPr/>
        </p:nvSpPr>
        <p:spPr>
          <a:xfrm>
            <a:off x="1615516" y="7499350"/>
            <a:ext cx="139699" cy="1397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152900" y="3943362"/>
            <a:ext cx="0" cy="3619500"/>
          </a:xfrm>
          <a:custGeom>
            <a:avLst/>
            <a:gdLst/>
            <a:ahLst/>
            <a:cxnLst/>
            <a:rect l="l" t="t" r="r" b="b"/>
            <a:pathLst>
              <a:path h="3619500">
                <a:moveTo>
                  <a:pt x="0" y="3619487"/>
                </a:moveTo>
                <a:lnTo>
                  <a:pt x="0" y="0"/>
                </a:lnTo>
              </a:path>
            </a:pathLst>
          </a:custGeom>
          <a:ln w="25400">
            <a:solidFill>
              <a:srgbClr val="000000"/>
            </a:solidFill>
          </a:ln>
        </p:spPr>
        <p:txBody>
          <a:bodyPr wrap="square" lIns="0" tIns="0" rIns="0" bIns="0" rtlCol="0"/>
          <a:lstStyle/>
          <a:p>
            <a:endParaRPr/>
          </a:p>
        </p:txBody>
      </p:sp>
      <p:sp>
        <p:nvSpPr>
          <p:cNvPr id="6" name="object 6"/>
          <p:cNvSpPr/>
          <p:nvPr/>
        </p:nvSpPr>
        <p:spPr>
          <a:xfrm>
            <a:off x="10071100" y="4191000"/>
            <a:ext cx="101600" cy="101600"/>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10386222" y="3862509"/>
            <a:ext cx="1704339" cy="572135"/>
          </a:xfrm>
          <a:prstGeom prst="rect">
            <a:avLst/>
          </a:prstGeom>
        </p:spPr>
        <p:txBody>
          <a:bodyPr vert="horz" wrap="square" lIns="0" tIns="17145" rIns="0" bIns="0" rtlCol="0">
            <a:spAutoFit/>
          </a:bodyPr>
          <a:lstStyle/>
          <a:p>
            <a:pPr marL="12700">
              <a:lnSpc>
                <a:spcPct val="100000"/>
              </a:lnSpc>
              <a:spcBef>
                <a:spcPts val="135"/>
              </a:spcBef>
            </a:pPr>
            <a:r>
              <a:rPr sz="5325" b="1" i="1" spc="1537" baseline="-8607" dirty="0">
                <a:latin typeface="Arial"/>
                <a:cs typeface="Arial"/>
              </a:rPr>
              <a:t>X</a:t>
            </a:r>
            <a:r>
              <a:rPr sz="5325" b="1" i="1" spc="-195" baseline="-8607" dirty="0">
                <a:latin typeface="Arial"/>
                <a:cs typeface="Arial"/>
              </a:rPr>
              <a:t> </a:t>
            </a:r>
            <a:r>
              <a:rPr sz="1800" spc="15" dirty="0">
                <a:latin typeface="Arial"/>
                <a:cs typeface="Arial"/>
              </a:rPr>
              <a:t>world point</a:t>
            </a:r>
            <a:endParaRPr sz="1800">
              <a:latin typeface="Arial"/>
              <a:cs typeface="Arial"/>
            </a:endParaRPr>
          </a:p>
        </p:txBody>
      </p:sp>
      <p:sp>
        <p:nvSpPr>
          <p:cNvPr id="8" name="object 8"/>
          <p:cNvSpPr/>
          <p:nvPr/>
        </p:nvSpPr>
        <p:spPr>
          <a:xfrm>
            <a:off x="1691716" y="5224246"/>
            <a:ext cx="0" cy="2287905"/>
          </a:xfrm>
          <a:custGeom>
            <a:avLst/>
            <a:gdLst/>
            <a:ahLst/>
            <a:cxnLst/>
            <a:rect l="l" t="t" r="r" b="b"/>
            <a:pathLst>
              <a:path h="2287904">
                <a:moveTo>
                  <a:pt x="0" y="0"/>
                </a:moveTo>
                <a:lnTo>
                  <a:pt x="0" y="2287803"/>
                </a:lnTo>
              </a:path>
            </a:pathLst>
          </a:custGeom>
          <a:ln w="38100">
            <a:solidFill>
              <a:srgbClr val="FF2600"/>
            </a:solidFill>
          </a:ln>
        </p:spPr>
        <p:txBody>
          <a:bodyPr wrap="square" lIns="0" tIns="0" rIns="0" bIns="0" rtlCol="0"/>
          <a:lstStyle/>
          <a:p>
            <a:endParaRPr/>
          </a:p>
        </p:txBody>
      </p:sp>
      <p:sp>
        <p:nvSpPr>
          <p:cNvPr id="9" name="object 9"/>
          <p:cNvSpPr/>
          <p:nvPr/>
        </p:nvSpPr>
        <p:spPr>
          <a:xfrm>
            <a:off x="1607896" y="5075656"/>
            <a:ext cx="167640" cy="167640"/>
          </a:xfrm>
          <a:custGeom>
            <a:avLst/>
            <a:gdLst/>
            <a:ahLst/>
            <a:cxnLst/>
            <a:rect l="l" t="t" r="r" b="b"/>
            <a:pathLst>
              <a:path w="167639" h="167639">
                <a:moveTo>
                  <a:pt x="83819" y="0"/>
                </a:moveTo>
                <a:lnTo>
                  <a:pt x="0" y="167639"/>
                </a:lnTo>
                <a:lnTo>
                  <a:pt x="167640" y="167639"/>
                </a:lnTo>
                <a:lnTo>
                  <a:pt x="83819" y="0"/>
                </a:lnTo>
                <a:close/>
              </a:path>
            </a:pathLst>
          </a:custGeom>
          <a:solidFill>
            <a:srgbClr val="FF2600"/>
          </a:solidFill>
        </p:spPr>
        <p:txBody>
          <a:bodyPr wrap="square" lIns="0" tIns="0" rIns="0" bIns="0" rtlCol="0"/>
          <a:lstStyle/>
          <a:p>
            <a:endParaRPr/>
          </a:p>
        </p:txBody>
      </p:sp>
      <p:sp>
        <p:nvSpPr>
          <p:cNvPr id="10" name="object 10"/>
          <p:cNvSpPr/>
          <p:nvPr/>
        </p:nvSpPr>
        <p:spPr>
          <a:xfrm>
            <a:off x="1621866" y="7493000"/>
            <a:ext cx="139699" cy="139700"/>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4206075" y="5588000"/>
            <a:ext cx="937260" cy="0"/>
          </a:xfrm>
          <a:custGeom>
            <a:avLst/>
            <a:gdLst/>
            <a:ahLst/>
            <a:cxnLst/>
            <a:rect l="l" t="t" r="r" b="b"/>
            <a:pathLst>
              <a:path w="937260">
                <a:moveTo>
                  <a:pt x="0" y="0"/>
                </a:moveTo>
                <a:lnTo>
                  <a:pt x="19050" y="0"/>
                </a:lnTo>
                <a:lnTo>
                  <a:pt x="918210" y="0"/>
                </a:lnTo>
                <a:lnTo>
                  <a:pt x="937260" y="0"/>
                </a:lnTo>
              </a:path>
            </a:pathLst>
          </a:custGeom>
          <a:ln w="38100">
            <a:solidFill>
              <a:srgbClr val="00F900"/>
            </a:solidFill>
          </a:ln>
        </p:spPr>
        <p:txBody>
          <a:bodyPr wrap="square" lIns="0" tIns="0" rIns="0" bIns="0" rtlCol="0"/>
          <a:lstStyle/>
          <a:p>
            <a:endParaRPr/>
          </a:p>
        </p:txBody>
      </p:sp>
      <p:sp>
        <p:nvSpPr>
          <p:cNvPr id="12" name="object 12"/>
          <p:cNvSpPr/>
          <p:nvPr/>
        </p:nvSpPr>
        <p:spPr>
          <a:xfrm>
            <a:off x="5124284" y="5504179"/>
            <a:ext cx="167640" cy="167640"/>
          </a:xfrm>
          <a:custGeom>
            <a:avLst/>
            <a:gdLst/>
            <a:ahLst/>
            <a:cxnLst/>
            <a:rect l="l" t="t" r="r" b="b"/>
            <a:pathLst>
              <a:path w="167639" h="167639">
                <a:moveTo>
                  <a:pt x="0" y="0"/>
                </a:moveTo>
                <a:lnTo>
                  <a:pt x="0" y="167640"/>
                </a:lnTo>
                <a:lnTo>
                  <a:pt x="167639" y="83820"/>
                </a:lnTo>
                <a:lnTo>
                  <a:pt x="0" y="0"/>
                </a:lnTo>
                <a:close/>
              </a:path>
            </a:pathLst>
          </a:custGeom>
          <a:solidFill>
            <a:srgbClr val="00F900"/>
          </a:solidFill>
        </p:spPr>
        <p:txBody>
          <a:bodyPr wrap="square" lIns="0" tIns="0" rIns="0" bIns="0" rtlCol="0"/>
          <a:lstStyle/>
          <a:p>
            <a:endParaRPr/>
          </a:p>
        </p:txBody>
      </p:sp>
      <p:sp>
        <p:nvSpPr>
          <p:cNvPr id="13" name="object 13"/>
          <p:cNvSpPr/>
          <p:nvPr/>
        </p:nvSpPr>
        <p:spPr>
          <a:xfrm>
            <a:off x="4085425" y="5518150"/>
            <a:ext cx="139700" cy="139700"/>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4161625" y="4585970"/>
            <a:ext cx="0" cy="944880"/>
          </a:xfrm>
          <a:custGeom>
            <a:avLst/>
            <a:gdLst/>
            <a:ahLst/>
            <a:cxnLst/>
            <a:rect l="l" t="t" r="r" b="b"/>
            <a:pathLst>
              <a:path h="944879">
                <a:moveTo>
                  <a:pt x="0" y="0"/>
                </a:moveTo>
                <a:lnTo>
                  <a:pt x="0" y="944879"/>
                </a:lnTo>
              </a:path>
            </a:pathLst>
          </a:custGeom>
          <a:ln w="38100">
            <a:solidFill>
              <a:srgbClr val="00F900"/>
            </a:solidFill>
          </a:ln>
        </p:spPr>
        <p:txBody>
          <a:bodyPr wrap="square" lIns="0" tIns="0" rIns="0" bIns="0" rtlCol="0"/>
          <a:lstStyle/>
          <a:p>
            <a:endParaRPr/>
          </a:p>
        </p:txBody>
      </p:sp>
      <p:sp>
        <p:nvSpPr>
          <p:cNvPr id="15" name="object 15"/>
          <p:cNvSpPr/>
          <p:nvPr/>
        </p:nvSpPr>
        <p:spPr>
          <a:xfrm>
            <a:off x="4077804" y="4437379"/>
            <a:ext cx="167640" cy="167640"/>
          </a:xfrm>
          <a:custGeom>
            <a:avLst/>
            <a:gdLst/>
            <a:ahLst/>
            <a:cxnLst/>
            <a:rect l="l" t="t" r="r" b="b"/>
            <a:pathLst>
              <a:path w="167639" h="167639">
                <a:moveTo>
                  <a:pt x="83820" y="0"/>
                </a:moveTo>
                <a:lnTo>
                  <a:pt x="0" y="167640"/>
                </a:lnTo>
                <a:lnTo>
                  <a:pt x="167639" y="167640"/>
                </a:lnTo>
                <a:lnTo>
                  <a:pt x="83820" y="0"/>
                </a:lnTo>
                <a:close/>
              </a:path>
            </a:pathLst>
          </a:custGeom>
          <a:solidFill>
            <a:srgbClr val="00F900"/>
          </a:solidFill>
        </p:spPr>
        <p:txBody>
          <a:bodyPr wrap="square" lIns="0" tIns="0" rIns="0" bIns="0" rtlCol="0"/>
          <a:lstStyle/>
          <a:p>
            <a:endParaRPr/>
          </a:p>
        </p:txBody>
      </p:sp>
      <p:sp>
        <p:nvSpPr>
          <p:cNvPr id="16" name="object 16"/>
          <p:cNvSpPr/>
          <p:nvPr/>
        </p:nvSpPr>
        <p:spPr>
          <a:xfrm>
            <a:off x="4091775" y="5511800"/>
            <a:ext cx="139700" cy="139700"/>
          </a:xfrm>
          <a:prstGeom prst="rect">
            <a:avLst/>
          </a:prstGeom>
          <a:blipFill>
            <a:blip r:embed="rId6" cstate="print"/>
            <a:stretch>
              <a:fillRect/>
            </a:stretch>
          </a:blipFill>
        </p:spPr>
        <p:txBody>
          <a:bodyPr wrap="square" lIns="0" tIns="0" rIns="0" bIns="0" rtlCol="0"/>
          <a:lstStyle/>
          <a:p>
            <a:endParaRPr/>
          </a:p>
        </p:txBody>
      </p:sp>
      <p:sp>
        <p:nvSpPr>
          <p:cNvPr id="17" name="object 17"/>
          <p:cNvSpPr txBox="1"/>
          <p:nvPr/>
        </p:nvSpPr>
        <p:spPr>
          <a:xfrm>
            <a:off x="1779568" y="7131364"/>
            <a:ext cx="1091565" cy="418465"/>
          </a:xfrm>
          <a:prstGeom prst="rect">
            <a:avLst/>
          </a:prstGeom>
        </p:spPr>
        <p:txBody>
          <a:bodyPr vert="horz" wrap="square" lIns="0" tIns="15875" rIns="0" bIns="0" rtlCol="0">
            <a:spAutoFit/>
          </a:bodyPr>
          <a:lstStyle/>
          <a:p>
            <a:pPr marL="12700">
              <a:lnSpc>
                <a:spcPct val="100000"/>
              </a:lnSpc>
              <a:spcBef>
                <a:spcPts val="125"/>
              </a:spcBef>
            </a:pPr>
            <a:r>
              <a:rPr sz="3825" i="1" spc="135" baseline="8714" dirty="0">
                <a:latin typeface="Trebuchet MS"/>
                <a:cs typeface="Trebuchet MS"/>
              </a:rPr>
              <a:t>O</a:t>
            </a:r>
            <a:r>
              <a:rPr sz="1800" spc="90" dirty="0">
                <a:latin typeface="Arial"/>
                <a:cs typeface="Arial"/>
              </a:rPr>
              <a:t>camera</a:t>
            </a:r>
            <a:endParaRPr sz="1800">
              <a:latin typeface="Arial"/>
              <a:cs typeface="Arial"/>
            </a:endParaRPr>
          </a:p>
        </p:txBody>
      </p:sp>
      <p:sp>
        <p:nvSpPr>
          <p:cNvPr id="18" name="object 18"/>
          <p:cNvSpPr txBox="1"/>
          <p:nvPr/>
        </p:nvSpPr>
        <p:spPr>
          <a:xfrm>
            <a:off x="4241728" y="5140154"/>
            <a:ext cx="883919" cy="394970"/>
          </a:xfrm>
          <a:prstGeom prst="rect">
            <a:avLst/>
          </a:prstGeom>
        </p:spPr>
        <p:txBody>
          <a:bodyPr vert="horz" wrap="square" lIns="0" tIns="15240" rIns="0" bIns="0" rtlCol="0">
            <a:spAutoFit/>
          </a:bodyPr>
          <a:lstStyle/>
          <a:p>
            <a:pPr marL="12700">
              <a:lnSpc>
                <a:spcPct val="100000"/>
              </a:lnSpc>
              <a:spcBef>
                <a:spcPts val="120"/>
              </a:spcBef>
            </a:pPr>
            <a:r>
              <a:rPr sz="3600" i="1" spc="330" baseline="8101" dirty="0">
                <a:latin typeface="Trebuchet MS"/>
                <a:cs typeface="Trebuchet MS"/>
              </a:rPr>
              <a:t>O</a:t>
            </a:r>
            <a:r>
              <a:rPr sz="1700" spc="55" dirty="0">
                <a:latin typeface="Arial"/>
                <a:cs typeface="Arial"/>
              </a:rPr>
              <a:t>image</a:t>
            </a:r>
            <a:endParaRPr sz="1700">
              <a:latin typeface="Arial"/>
              <a:cs typeface="Arial"/>
            </a:endParaRPr>
          </a:p>
        </p:txBody>
      </p:sp>
      <p:sp>
        <p:nvSpPr>
          <p:cNvPr id="19" name="object 19"/>
          <p:cNvSpPr txBox="1">
            <a:spLocks noGrp="1"/>
          </p:cNvSpPr>
          <p:nvPr>
            <p:ph type="title"/>
          </p:nvPr>
        </p:nvSpPr>
        <p:spPr>
          <a:xfrm>
            <a:off x="2273300" y="1333500"/>
            <a:ext cx="8462010" cy="1120140"/>
          </a:xfrm>
          <a:prstGeom prst="rect">
            <a:avLst/>
          </a:prstGeom>
        </p:spPr>
        <p:txBody>
          <a:bodyPr vert="horz" wrap="square" lIns="0" tIns="33020" rIns="0" bIns="0" rtlCol="0">
            <a:spAutoFit/>
          </a:bodyPr>
          <a:lstStyle/>
          <a:p>
            <a:pPr marL="698500" marR="5080" indent="-685800">
              <a:lnSpc>
                <a:spcPts val="4300"/>
              </a:lnSpc>
              <a:spcBef>
                <a:spcPts val="260"/>
              </a:spcBef>
            </a:pPr>
            <a:r>
              <a:rPr b="0" dirty="0">
                <a:latin typeface="Arial"/>
                <a:cs typeface="Arial"/>
              </a:rPr>
              <a:t>In </a:t>
            </a:r>
            <a:r>
              <a:rPr b="0" spc="20" dirty="0">
                <a:latin typeface="Arial"/>
                <a:cs typeface="Arial"/>
              </a:rPr>
              <a:t>general, </a:t>
            </a:r>
            <a:r>
              <a:rPr b="0" dirty="0">
                <a:latin typeface="Arial"/>
                <a:cs typeface="Arial"/>
              </a:rPr>
              <a:t>the </a:t>
            </a:r>
            <a:r>
              <a:rPr b="0" spc="30" dirty="0">
                <a:latin typeface="Arial"/>
                <a:cs typeface="Arial"/>
              </a:rPr>
              <a:t>camera </a:t>
            </a:r>
            <a:r>
              <a:rPr b="0" spc="65" dirty="0">
                <a:latin typeface="Arial"/>
                <a:cs typeface="Arial"/>
              </a:rPr>
              <a:t>and </a:t>
            </a:r>
            <a:r>
              <a:rPr b="0" spc="35" dirty="0">
                <a:latin typeface="Arial"/>
                <a:cs typeface="Arial"/>
              </a:rPr>
              <a:t>image</a:t>
            </a:r>
            <a:r>
              <a:rPr b="0" spc="-110" dirty="0">
                <a:latin typeface="Arial"/>
                <a:cs typeface="Arial"/>
              </a:rPr>
              <a:t> </a:t>
            </a:r>
            <a:r>
              <a:rPr b="0" spc="-5" dirty="0">
                <a:latin typeface="Arial"/>
                <a:cs typeface="Arial"/>
              </a:rPr>
              <a:t>sensor  have </a:t>
            </a:r>
            <a:r>
              <a:rPr spc="-5" dirty="0"/>
              <a:t>different </a:t>
            </a:r>
            <a:r>
              <a:rPr b="0" spc="30" dirty="0">
                <a:latin typeface="Arial"/>
                <a:cs typeface="Arial"/>
              </a:rPr>
              <a:t>coordinate</a:t>
            </a:r>
            <a:r>
              <a:rPr b="0" dirty="0">
                <a:latin typeface="Arial"/>
                <a:cs typeface="Arial"/>
              </a:rPr>
              <a:t> systems</a:t>
            </a:r>
          </a:p>
        </p:txBody>
      </p:sp>
      <p:sp>
        <p:nvSpPr>
          <p:cNvPr id="20" name="object 20"/>
          <p:cNvSpPr/>
          <p:nvPr/>
        </p:nvSpPr>
        <p:spPr>
          <a:xfrm>
            <a:off x="4102100" y="6527800"/>
            <a:ext cx="101600" cy="101600"/>
          </a:xfrm>
          <a:prstGeom prst="rect">
            <a:avLst/>
          </a:prstGeom>
          <a:blipFill>
            <a:blip r:embed="rId7" cstate="print"/>
            <a:stretch>
              <a:fillRect/>
            </a:stretch>
          </a:blipFill>
        </p:spPr>
        <p:txBody>
          <a:bodyPr wrap="square" lIns="0" tIns="0" rIns="0" bIns="0" rtlCol="0"/>
          <a:lstStyle/>
          <a:p>
            <a:endParaRPr/>
          </a:p>
        </p:txBody>
      </p:sp>
      <p:sp>
        <p:nvSpPr>
          <p:cNvPr id="21" name="object 21"/>
          <p:cNvSpPr txBox="1"/>
          <p:nvPr/>
        </p:nvSpPr>
        <p:spPr>
          <a:xfrm>
            <a:off x="4622800" y="6807200"/>
            <a:ext cx="1232535" cy="299720"/>
          </a:xfrm>
          <a:prstGeom prst="rect">
            <a:avLst/>
          </a:prstGeom>
        </p:spPr>
        <p:txBody>
          <a:bodyPr vert="horz" wrap="square" lIns="0" tIns="12700" rIns="0" bIns="0" rtlCol="0">
            <a:spAutoFit/>
          </a:bodyPr>
          <a:lstStyle/>
          <a:p>
            <a:pPr marL="12700">
              <a:lnSpc>
                <a:spcPct val="100000"/>
              </a:lnSpc>
              <a:spcBef>
                <a:spcPts val="100"/>
              </a:spcBef>
            </a:pPr>
            <a:r>
              <a:rPr sz="1800" spc="15" dirty="0">
                <a:latin typeface="Arial"/>
                <a:cs typeface="Arial"/>
              </a:rPr>
              <a:t>image</a:t>
            </a:r>
            <a:r>
              <a:rPr sz="1800" spc="-45" dirty="0">
                <a:latin typeface="Arial"/>
                <a:cs typeface="Arial"/>
              </a:rPr>
              <a:t> </a:t>
            </a:r>
            <a:r>
              <a:rPr sz="1800" spc="15" dirty="0">
                <a:latin typeface="Arial"/>
                <a:cs typeface="Arial"/>
              </a:rPr>
              <a:t>point</a:t>
            </a:r>
            <a:endParaRPr sz="1800">
              <a:latin typeface="Arial"/>
              <a:cs typeface="Arial"/>
            </a:endParaRPr>
          </a:p>
        </p:txBody>
      </p:sp>
      <p:sp>
        <p:nvSpPr>
          <p:cNvPr id="23" name="投影片編號版面配置區 22">
            <a:extLst>
              <a:ext uri="{FF2B5EF4-FFF2-40B4-BE49-F238E27FC236}">
                <a16:creationId xmlns:a16="http://schemas.microsoft.com/office/drawing/2014/main" id="{29FB9727-22AE-44DF-B7E9-F02D9E12488D}"/>
              </a:ext>
            </a:extLst>
          </p:cNvPr>
          <p:cNvSpPr>
            <a:spLocks noGrp="1"/>
          </p:cNvSpPr>
          <p:nvPr>
            <p:ph type="sldNum" sz="quarter" idx="12"/>
          </p:nvPr>
        </p:nvSpPr>
        <p:spPr/>
        <p:txBody>
          <a:bodyPr/>
          <a:lstStyle/>
          <a:p>
            <a:fld id="{86CB4B4D-7CA3-9044-876B-883B54F8677D}" type="slidenum">
              <a:rPr lang="en-US" altLang="zh-TW" smtClean="0"/>
              <a:t>43</a:t>
            </a:fld>
            <a:endParaRPr lang="zh-TW"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36166" y="7569200"/>
            <a:ext cx="9504680" cy="0"/>
          </a:xfrm>
          <a:custGeom>
            <a:avLst/>
            <a:gdLst/>
            <a:ahLst/>
            <a:cxnLst/>
            <a:rect l="l" t="t" r="r" b="b"/>
            <a:pathLst>
              <a:path w="9504680">
                <a:moveTo>
                  <a:pt x="0" y="0"/>
                </a:moveTo>
                <a:lnTo>
                  <a:pt x="19049" y="0"/>
                </a:lnTo>
                <a:lnTo>
                  <a:pt x="9485477" y="0"/>
                </a:lnTo>
                <a:lnTo>
                  <a:pt x="9504527" y="0"/>
                </a:lnTo>
              </a:path>
            </a:pathLst>
          </a:custGeom>
          <a:ln w="38100">
            <a:solidFill>
              <a:srgbClr val="FF2600"/>
            </a:solidFill>
          </a:ln>
        </p:spPr>
        <p:txBody>
          <a:bodyPr wrap="square" lIns="0" tIns="0" rIns="0" bIns="0" rtlCol="0"/>
          <a:lstStyle/>
          <a:p>
            <a:endParaRPr/>
          </a:p>
        </p:txBody>
      </p:sp>
      <p:sp>
        <p:nvSpPr>
          <p:cNvPr id="3" name="object 3"/>
          <p:cNvSpPr/>
          <p:nvPr/>
        </p:nvSpPr>
        <p:spPr>
          <a:xfrm>
            <a:off x="11221643" y="7485380"/>
            <a:ext cx="167640" cy="167640"/>
          </a:xfrm>
          <a:custGeom>
            <a:avLst/>
            <a:gdLst/>
            <a:ahLst/>
            <a:cxnLst/>
            <a:rect l="l" t="t" r="r" b="b"/>
            <a:pathLst>
              <a:path w="167640" h="167640">
                <a:moveTo>
                  <a:pt x="0" y="0"/>
                </a:moveTo>
                <a:lnTo>
                  <a:pt x="0" y="167640"/>
                </a:lnTo>
                <a:lnTo>
                  <a:pt x="167639" y="83820"/>
                </a:lnTo>
                <a:lnTo>
                  <a:pt x="0" y="0"/>
                </a:lnTo>
                <a:close/>
              </a:path>
            </a:pathLst>
          </a:custGeom>
          <a:solidFill>
            <a:srgbClr val="FF2600"/>
          </a:solidFill>
        </p:spPr>
        <p:txBody>
          <a:bodyPr wrap="square" lIns="0" tIns="0" rIns="0" bIns="0" rtlCol="0"/>
          <a:lstStyle/>
          <a:p>
            <a:endParaRPr/>
          </a:p>
        </p:txBody>
      </p:sp>
      <p:sp>
        <p:nvSpPr>
          <p:cNvPr id="4" name="object 4"/>
          <p:cNvSpPr/>
          <p:nvPr/>
        </p:nvSpPr>
        <p:spPr>
          <a:xfrm>
            <a:off x="1615516" y="7499350"/>
            <a:ext cx="139699" cy="13970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152900" y="3943362"/>
            <a:ext cx="0" cy="3619500"/>
          </a:xfrm>
          <a:custGeom>
            <a:avLst/>
            <a:gdLst/>
            <a:ahLst/>
            <a:cxnLst/>
            <a:rect l="l" t="t" r="r" b="b"/>
            <a:pathLst>
              <a:path h="3619500">
                <a:moveTo>
                  <a:pt x="0" y="3619487"/>
                </a:moveTo>
                <a:lnTo>
                  <a:pt x="0" y="0"/>
                </a:lnTo>
              </a:path>
            </a:pathLst>
          </a:custGeom>
          <a:ln w="25400">
            <a:solidFill>
              <a:srgbClr val="000000"/>
            </a:solidFill>
          </a:ln>
        </p:spPr>
        <p:txBody>
          <a:bodyPr wrap="square" lIns="0" tIns="0" rIns="0" bIns="0" rtlCol="0"/>
          <a:lstStyle/>
          <a:p>
            <a:endParaRPr/>
          </a:p>
        </p:txBody>
      </p:sp>
      <p:sp>
        <p:nvSpPr>
          <p:cNvPr id="6" name="object 6"/>
          <p:cNvSpPr/>
          <p:nvPr/>
        </p:nvSpPr>
        <p:spPr>
          <a:xfrm>
            <a:off x="10071100" y="4191000"/>
            <a:ext cx="101600" cy="101600"/>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10386222" y="3862509"/>
            <a:ext cx="1704339" cy="572135"/>
          </a:xfrm>
          <a:prstGeom prst="rect">
            <a:avLst/>
          </a:prstGeom>
        </p:spPr>
        <p:txBody>
          <a:bodyPr vert="horz" wrap="square" lIns="0" tIns="17145" rIns="0" bIns="0" rtlCol="0">
            <a:spAutoFit/>
          </a:bodyPr>
          <a:lstStyle/>
          <a:p>
            <a:pPr marL="12700">
              <a:lnSpc>
                <a:spcPct val="100000"/>
              </a:lnSpc>
              <a:spcBef>
                <a:spcPts val="135"/>
              </a:spcBef>
            </a:pPr>
            <a:r>
              <a:rPr sz="5325" b="1" i="1" spc="1537" baseline="-8607" dirty="0">
                <a:latin typeface="Arial"/>
                <a:cs typeface="Arial"/>
              </a:rPr>
              <a:t>X</a:t>
            </a:r>
            <a:r>
              <a:rPr sz="5325" b="1" i="1" spc="-195" baseline="-8607" dirty="0">
                <a:latin typeface="Arial"/>
                <a:cs typeface="Arial"/>
              </a:rPr>
              <a:t> </a:t>
            </a:r>
            <a:r>
              <a:rPr sz="1800" spc="15" dirty="0">
                <a:latin typeface="Arial"/>
                <a:cs typeface="Arial"/>
              </a:rPr>
              <a:t>world point</a:t>
            </a:r>
            <a:endParaRPr sz="1800">
              <a:latin typeface="Arial"/>
              <a:cs typeface="Arial"/>
            </a:endParaRPr>
          </a:p>
        </p:txBody>
      </p:sp>
      <p:sp>
        <p:nvSpPr>
          <p:cNvPr id="8" name="object 8"/>
          <p:cNvSpPr/>
          <p:nvPr/>
        </p:nvSpPr>
        <p:spPr>
          <a:xfrm>
            <a:off x="1691716" y="5224246"/>
            <a:ext cx="0" cy="2287905"/>
          </a:xfrm>
          <a:custGeom>
            <a:avLst/>
            <a:gdLst/>
            <a:ahLst/>
            <a:cxnLst/>
            <a:rect l="l" t="t" r="r" b="b"/>
            <a:pathLst>
              <a:path h="2287904">
                <a:moveTo>
                  <a:pt x="0" y="0"/>
                </a:moveTo>
                <a:lnTo>
                  <a:pt x="0" y="2287803"/>
                </a:lnTo>
              </a:path>
            </a:pathLst>
          </a:custGeom>
          <a:ln w="38100">
            <a:solidFill>
              <a:srgbClr val="FF2600"/>
            </a:solidFill>
          </a:ln>
        </p:spPr>
        <p:txBody>
          <a:bodyPr wrap="square" lIns="0" tIns="0" rIns="0" bIns="0" rtlCol="0"/>
          <a:lstStyle/>
          <a:p>
            <a:endParaRPr/>
          </a:p>
        </p:txBody>
      </p:sp>
      <p:sp>
        <p:nvSpPr>
          <p:cNvPr id="9" name="object 9"/>
          <p:cNvSpPr/>
          <p:nvPr/>
        </p:nvSpPr>
        <p:spPr>
          <a:xfrm>
            <a:off x="1607896" y="5075656"/>
            <a:ext cx="167640" cy="167640"/>
          </a:xfrm>
          <a:custGeom>
            <a:avLst/>
            <a:gdLst/>
            <a:ahLst/>
            <a:cxnLst/>
            <a:rect l="l" t="t" r="r" b="b"/>
            <a:pathLst>
              <a:path w="167639" h="167639">
                <a:moveTo>
                  <a:pt x="83819" y="0"/>
                </a:moveTo>
                <a:lnTo>
                  <a:pt x="0" y="167639"/>
                </a:lnTo>
                <a:lnTo>
                  <a:pt x="167640" y="167639"/>
                </a:lnTo>
                <a:lnTo>
                  <a:pt x="83819" y="0"/>
                </a:lnTo>
                <a:close/>
              </a:path>
            </a:pathLst>
          </a:custGeom>
          <a:solidFill>
            <a:srgbClr val="FF2600"/>
          </a:solidFill>
        </p:spPr>
        <p:txBody>
          <a:bodyPr wrap="square" lIns="0" tIns="0" rIns="0" bIns="0" rtlCol="0"/>
          <a:lstStyle/>
          <a:p>
            <a:endParaRPr/>
          </a:p>
        </p:txBody>
      </p:sp>
      <p:sp>
        <p:nvSpPr>
          <p:cNvPr id="10" name="object 10"/>
          <p:cNvSpPr/>
          <p:nvPr/>
        </p:nvSpPr>
        <p:spPr>
          <a:xfrm>
            <a:off x="1621866" y="7493000"/>
            <a:ext cx="139699" cy="139700"/>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6720687" y="6449961"/>
            <a:ext cx="2479040" cy="0"/>
          </a:xfrm>
          <a:custGeom>
            <a:avLst/>
            <a:gdLst/>
            <a:ahLst/>
            <a:cxnLst/>
            <a:rect l="l" t="t" r="r" b="b"/>
            <a:pathLst>
              <a:path w="2479040">
                <a:moveTo>
                  <a:pt x="0" y="0"/>
                </a:moveTo>
                <a:lnTo>
                  <a:pt x="19050" y="0"/>
                </a:lnTo>
                <a:lnTo>
                  <a:pt x="2459990" y="0"/>
                </a:lnTo>
                <a:lnTo>
                  <a:pt x="2479040" y="0"/>
                </a:lnTo>
              </a:path>
            </a:pathLst>
          </a:custGeom>
          <a:ln w="38100">
            <a:solidFill>
              <a:srgbClr val="0433FF"/>
            </a:solidFill>
          </a:ln>
        </p:spPr>
        <p:txBody>
          <a:bodyPr wrap="square" lIns="0" tIns="0" rIns="0" bIns="0" rtlCol="0"/>
          <a:lstStyle/>
          <a:p>
            <a:endParaRPr/>
          </a:p>
        </p:txBody>
      </p:sp>
      <p:sp>
        <p:nvSpPr>
          <p:cNvPr id="12" name="object 12"/>
          <p:cNvSpPr/>
          <p:nvPr/>
        </p:nvSpPr>
        <p:spPr>
          <a:xfrm>
            <a:off x="9180677" y="6366141"/>
            <a:ext cx="167640" cy="167640"/>
          </a:xfrm>
          <a:custGeom>
            <a:avLst/>
            <a:gdLst/>
            <a:ahLst/>
            <a:cxnLst/>
            <a:rect l="l" t="t" r="r" b="b"/>
            <a:pathLst>
              <a:path w="167640" h="167640">
                <a:moveTo>
                  <a:pt x="0" y="0"/>
                </a:moveTo>
                <a:lnTo>
                  <a:pt x="0" y="167639"/>
                </a:lnTo>
                <a:lnTo>
                  <a:pt x="167639" y="83819"/>
                </a:lnTo>
                <a:lnTo>
                  <a:pt x="0" y="0"/>
                </a:lnTo>
                <a:close/>
              </a:path>
            </a:pathLst>
          </a:custGeom>
          <a:solidFill>
            <a:srgbClr val="0433FF"/>
          </a:solidFill>
        </p:spPr>
        <p:txBody>
          <a:bodyPr wrap="square" lIns="0" tIns="0" rIns="0" bIns="0" rtlCol="0"/>
          <a:lstStyle/>
          <a:p>
            <a:endParaRPr/>
          </a:p>
        </p:txBody>
      </p:sp>
      <p:sp>
        <p:nvSpPr>
          <p:cNvPr id="13" name="object 13"/>
          <p:cNvSpPr/>
          <p:nvPr/>
        </p:nvSpPr>
        <p:spPr>
          <a:xfrm>
            <a:off x="6600037" y="6380111"/>
            <a:ext cx="139687" cy="139700"/>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6676225" y="4105008"/>
            <a:ext cx="0" cy="2287905"/>
          </a:xfrm>
          <a:custGeom>
            <a:avLst/>
            <a:gdLst/>
            <a:ahLst/>
            <a:cxnLst/>
            <a:rect l="l" t="t" r="r" b="b"/>
            <a:pathLst>
              <a:path h="2287904">
                <a:moveTo>
                  <a:pt x="0" y="0"/>
                </a:moveTo>
                <a:lnTo>
                  <a:pt x="0" y="2287803"/>
                </a:lnTo>
              </a:path>
            </a:pathLst>
          </a:custGeom>
          <a:ln w="38100">
            <a:solidFill>
              <a:srgbClr val="0433FF"/>
            </a:solidFill>
          </a:ln>
        </p:spPr>
        <p:txBody>
          <a:bodyPr wrap="square" lIns="0" tIns="0" rIns="0" bIns="0" rtlCol="0"/>
          <a:lstStyle/>
          <a:p>
            <a:endParaRPr/>
          </a:p>
        </p:txBody>
      </p:sp>
      <p:sp>
        <p:nvSpPr>
          <p:cNvPr id="15" name="object 15"/>
          <p:cNvSpPr/>
          <p:nvPr/>
        </p:nvSpPr>
        <p:spPr>
          <a:xfrm>
            <a:off x="6592404" y="3956418"/>
            <a:ext cx="167640" cy="167640"/>
          </a:xfrm>
          <a:custGeom>
            <a:avLst/>
            <a:gdLst/>
            <a:ahLst/>
            <a:cxnLst/>
            <a:rect l="l" t="t" r="r" b="b"/>
            <a:pathLst>
              <a:path w="167640" h="167639">
                <a:moveTo>
                  <a:pt x="83820" y="0"/>
                </a:moveTo>
                <a:lnTo>
                  <a:pt x="0" y="167639"/>
                </a:lnTo>
                <a:lnTo>
                  <a:pt x="167640" y="167639"/>
                </a:lnTo>
                <a:lnTo>
                  <a:pt x="83820" y="0"/>
                </a:lnTo>
                <a:close/>
              </a:path>
            </a:pathLst>
          </a:custGeom>
          <a:solidFill>
            <a:srgbClr val="0433FF"/>
          </a:solidFill>
        </p:spPr>
        <p:txBody>
          <a:bodyPr wrap="square" lIns="0" tIns="0" rIns="0" bIns="0" rtlCol="0"/>
          <a:lstStyle/>
          <a:p>
            <a:endParaRPr/>
          </a:p>
        </p:txBody>
      </p:sp>
      <p:sp>
        <p:nvSpPr>
          <p:cNvPr id="16" name="object 16"/>
          <p:cNvSpPr/>
          <p:nvPr/>
        </p:nvSpPr>
        <p:spPr>
          <a:xfrm>
            <a:off x="6606375" y="6373761"/>
            <a:ext cx="139700" cy="139700"/>
          </a:xfrm>
          <a:prstGeom prst="rect">
            <a:avLst/>
          </a:prstGeom>
          <a:blipFill>
            <a:blip r:embed="rId6" cstate="print"/>
            <a:stretch>
              <a:fillRect/>
            </a:stretch>
          </a:blipFill>
        </p:spPr>
        <p:txBody>
          <a:bodyPr wrap="square" lIns="0" tIns="0" rIns="0" bIns="0" rtlCol="0"/>
          <a:lstStyle/>
          <a:p>
            <a:endParaRPr/>
          </a:p>
        </p:txBody>
      </p:sp>
      <p:sp>
        <p:nvSpPr>
          <p:cNvPr id="17" name="object 17"/>
          <p:cNvSpPr/>
          <p:nvPr/>
        </p:nvSpPr>
        <p:spPr>
          <a:xfrm>
            <a:off x="4206075" y="5588000"/>
            <a:ext cx="937260" cy="0"/>
          </a:xfrm>
          <a:custGeom>
            <a:avLst/>
            <a:gdLst/>
            <a:ahLst/>
            <a:cxnLst/>
            <a:rect l="l" t="t" r="r" b="b"/>
            <a:pathLst>
              <a:path w="937260">
                <a:moveTo>
                  <a:pt x="0" y="0"/>
                </a:moveTo>
                <a:lnTo>
                  <a:pt x="19050" y="0"/>
                </a:lnTo>
                <a:lnTo>
                  <a:pt x="918210" y="0"/>
                </a:lnTo>
                <a:lnTo>
                  <a:pt x="937260" y="0"/>
                </a:lnTo>
              </a:path>
            </a:pathLst>
          </a:custGeom>
          <a:ln w="38100">
            <a:solidFill>
              <a:srgbClr val="00F900"/>
            </a:solidFill>
          </a:ln>
        </p:spPr>
        <p:txBody>
          <a:bodyPr wrap="square" lIns="0" tIns="0" rIns="0" bIns="0" rtlCol="0"/>
          <a:lstStyle/>
          <a:p>
            <a:endParaRPr/>
          </a:p>
        </p:txBody>
      </p:sp>
      <p:sp>
        <p:nvSpPr>
          <p:cNvPr id="18" name="object 18"/>
          <p:cNvSpPr/>
          <p:nvPr/>
        </p:nvSpPr>
        <p:spPr>
          <a:xfrm>
            <a:off x="5124284" y="5504179"/>
            <a:ext cx="167640" cy="167640"/>
          </a:xfrm>
          <a:custGeom>
            <a:avLst/>
            <a:gdLst/>
            <a:ahLst/>
            <a:cxnLst/>
            <a:rect l="l" t="t" r="r" b="b"/>
            <a:pathLst>
              <a:path w="167639" h="167639">
                <a:moveTo>
                  <a:pt x="0" y="0"/>
                </a:moveTo>
                <a:lnTo>
                  <a:pt x="0" y="167640"/>
                </a:lnTo>
                <a:lnTo>
                  <a:pt x="167639" y="83820"/>
                </a:lnTo>
                <a:lnTo>
                  <a:pt x="0" y="0"/>
                </a:lnTo>
                <a:close/>
              </a:path>
            </a:pathLst>
          </a:custGeom>
          <a:solidFill>
            <a:srgbClr val="00F900"/>
          </a:solidFill>
        </p:spPr>
        <p:txBody>
          <a:bodyPr wrap="square" lIns="0" tIns="0" rIns="0" bIns="0" rtlCol="0"/>
          <a:lstStyle/>
          <a:p>
            <a:endParaRPr/>
          </a:p>
        </p:txBody>
      </p:sp>
      <p:sp>
        <p:nvSpPr>
          <p:cNvPr id="19" name="object 19"/>
          <p:cNvSpPr/>
          <p:nvPr/>
        </p:nvSpPr>
        <p:spPr>
          <a:xfrm>
            <a:off x="4085425" y="5518150"/>
            <a:ext cx="139700" cy="139700"/>
          </a:xfrm>
          <a:prstGeom prst="rect">
            <a:avLst/>
          </a:prstGeom>
          <a:blipFill>
            <a:blip r:embed="rId7" cstate="print"/>
            <a:stretch>
              <a:fillRect/>
            </a:stretch>
          </a:blipFill>
        </p:spPr>
        <p:txBody>
          <a:bodyPr wrap="square" lIns="0" tIns="0" rIns="0" bIns="0" rtlCol="0"/>
          <a:lstStyle/>
          <a:p>
            <a:endParaRPr/>
          </a:p>
        </p:txBody>
      </p:sp>
      <p:sp>
        <p:nvSpPr>
          <p:cNvPr id="20" name="object 20"/>
          <p:cNvSpPr/>
          <p:nvPr/>
        </p:nvSpPr>
        <p:spPr>
          <a:xfrm>
            <a:off x="4161625" y="4585970"/>
            <a:ext cx="0" cy="944880"/>
          </a:xfrm>
          <a:custGeom>
            <a:avLst/>
            <a:gdLst/>
            <a:ahLst/>
            <a:cxnLst/>
            <a:rect l="l" t="t" r="r" b="b"/>
            <a:pathLst>
              <a:path h="944879">
                <a:moveTo>
                  <a:pt x="0" y="0"/>
                </a:moveTo>
                <a:lnTo>
                  <a:pt x="0" y="944879"/>
                </a:lnTo>
              </a:path>
            </a:pathLst>
          </a:custGeom>
          <a:ln w="38100">
            <a:solidFill>
              <a:srgbClr val="00F900"/>
            </a:solidFill>
          </a:ln>
        </p:spPr>
        <p:txBody>
          <a:bodyPr wrap="square" lIns="0" tIns="0" rIns="0" bIns="0" rtlCol="0"/>
          <a:lstStyle/>
          <a:p>
            <a:endParaRPr/>
          </a:p>
        </p:txBody>
      </p:sp>
      <p:sp>
        <p:nvSpPr>
          <p:cNvPr id="21" name="object 21"/>
          <p:cNvSpPr/>
          <p:nvPr/>
        </p:nvSpPr>
        <p:spPr>
          <a:xfrm>
            <a:off x="4077804" y="4437379"/>
            <a:ext cx="167640" cy="167640"/>
          </a:xfrm>
          <a:custGeom>
            <a:avLst/>
            <a:gdLst/>
            <a:ahLst/>
            <a:cxnLst/>
            <a:rect l="l" t="t" r="r" b="b"/>
            <a:pathLst>
              <a:path w="167639" h="167639">
                <a:moveTo>
                  <a:pt x="83820" y="0"/>
                </a:moveTo>
                <a:lnTo>
                  <a:pt x="0" y="167640"/>
                </a:lnTo>
                <a:lnTo>
                  <a:pt x="167639" y="167640"/>
                </a:lnTo>
                <a:lnTo>
                  <a:pt x="83820" y="0"/>
                </a:lnTo>
                <a:close/>
              </a:path>
            </a:pathLst>
          </a:custGeom>
          <a:solidFill>
            <a:srgbClr val="00F900"/>
          </a:solidFill>
        </p:spPr>
        <p:txBody>
          <a:bodyPr wrap="square" lIns="0" tIns="0" rIns="0" bIns="0" rtlCol="0"/>
          <a:lstStyle/>
          <a:p>
            <a:endParaRPr/>
          </a:p>
        </p:txBody>
      </p:sp>
      <p:sp>
        <p:nvSpPr>
          <p:cNvPr id="22" name="object 22"/>
          <p:cNvSpPr/>
          <p:nvPr/>
        </p:nvSpPr>
        <p:spPr>
          <a:xfrm>
            <a:off x="4091775" y="5511800"/>
            <a:ext cx="139700" cy="139700"/>
          </a:xfrm>
          <a:prstGeom prst="rect">
            <a:avLst/>
          </a:prstGeom>
          <a:blipFill>
            <a:blip r:embed="rId8" cstate="print"/>
            <a:stretch>
              <a:fillRect/>
            </a:stretch>
          </a:blipFill>
        </p:spPr>
        <p:txBody>
          <a:bodyPr wrap="square" lIns="0" tIns="0" rIns="0" bIns="0" rtlCol="0"/>
          <a:lstStyle/>
          <a:p>
            <a:endParaRPr/>
          </a:p>
        </p:txBody>
      </p:sp>
      <p:sp>
        <p:nvSpPr>
          <p:cNvPr id="23" name="object 23"/>
          <p:cNvSpPr txBox="1"/>
          <p:nvPr/>
        </p:nvSpPr>
        <p:spPr>
          <a:xfrm>
            <a:off x="1779568" y="7131364"/>
            <a:ext cx="1091565" cy="418465"/>
          </a:xfrm>
          <a:prstGeom prst="rect">
            <a:avLst/>
          </a:prstGeom>
        </p:spPr>
        <p:txBody>
          <a:bodyPr vert="horz" wrap="square" lIns="0" tIns="15875" rIns="0" bIns="0" rtlCol="0">
            <a:spAutoFit/>
          </a:bodyPr>
          <a:lstStyle/>
          <a:p>
            <a:pPr marL="12700">
              <a:lnSpc>
                <a:spcPct val="100000"/>
              </a:lnSpc>
              <a:spcBef>
                <a:spcPts val="125"/>
              </a:spcBef>
            </a:pPr>
            <a:r>
              <a:rPr sz="3825" i="1" spc="135" baseline="8714" dirty="0">
                <a:latin typeface="Trebuchet MS"/>
                <a:cs typeface="Trebuchet MS"/>
              </a:rPr>
              <a:t>O</a:t>
            </a:r>
            <a:r>
              <a:rPr sz="1800" spc="90" dirty="0">
                <a:latin typeface="Arial"/>
                <a:cs typeface="Arial"/>
              </a:rPr>
              <a:t>camera</a:t>
            </a:r>
            <a:endParaRPr sz="1800">
              <a:latin typeface="Arial"/>
              <a:cs typeface="Arial"/>
            </a:endParaRPr>
          </a:p>
        </p:txBody>
      </p:sp>
      <p:sp>
        <p:nvSpPr>
          <p:cNvPr id="24" name="object 24"/>
          <p:cNvSpPr txBox="1"/>
          <p:nvPr/>
        </p:nvSpPr>
        <p:spPr>
          <a:xfrm>
            <a:off x="4241728" y="5140154"/>
            <a:ext cx="883919" cy="394970"/>
          </a:xfrm>
          <a:prstGeom prst="rect">
            <a:avLst/>
          </a:prstGeom>
        </p:spPr>
        <p:txBody>
          <a:bodyPr vert="horz" wrap="square" lIns="0" tIns="15240" rIns="0" bIns="0" rtlCol="0">
            <a:spAutoFit/>
          </a:bodyPr>
          <a:lstStyle/>
          <a:p>
            <a:pPr marL="12700">
              <a:lnSpc>
                <a:spcPct val="100000"/>
              </a:lnSpc>
              <a:spcBef>
                <a:spcPts val="120"/>
              </a:spcBef>
            </a:pPr>
            <a:r>
              <a:rPr sz="3600" i="1" spc="330" baseline="8101" dirty="0">
                <a:latin typeface="Trebuchet MS"/>
                <a:cs typeface="Trebuchet MS"/>
              </a:rPr>
              <a:t>O</a:t>
            </a:r>
            <a:r>
              <a:rPr sz="1700" spc="55" dirty="0">
                <a:latin typeface="Arial"/>
                <a:cs typeface="Arial"/>
              </a:rPr>
              <a:t>image</a:t>
            </a:r>
            <a:endParaRPr sz="1700">
              <a:latin typeface="Arial"/>
              <a:cs typeface="Arial"/>
            </a:endParaRPr>
          </a:p>
        </p:txBody>
      </p:sp>
      <p:sp>
        <p:nvSpPr>
          <p:cNvPr id="25" name="object 25"/>
          <p:cNvSpPr txBox="1">
            <a:spLocks noGrp="1"/>
          </p:cNvSpPr>
          <p:nvPr>
            <p:ph type="title"/>
          </p:nvPr>
        </p:nvSpPr>
        <p:spPr>
          <a:xfrm>
            <a:off x="546100" y="1701800"/>
            <a:ext cx="11917680" cy="574040"/>
          </a:xfrm>
          <a:prstGeom prst="rect">
            <a:avLst/>
          </a:prstGeom>
        </p:spPr>
        <p:txBody>
          <a:bodyPr vert="horz" wrap="square" lIns="0" tIns="12700" rIns="0" bIns="0" rtlCol="0">
            <a:spAutoFit/>
          </a:bodyPr>
          <a:lstStyle/>
          <a:p>
            <a:pPr marL="12700">
              <a:lnSpc>
                <a:spcPct val="100000"/>
              </a:lnSpc>
              <a:spcBef>
                <a:spcPts val="100"/>
              </a:spcBef>
            </a:pPr>
            <a:r>
              <a:rPr b="0" dirty="0">
                <a:latin typeface="Arial"/>
                <a:cs typeface="Arial"/>
              </a:rPr>
              <a:t>In </a:t>
            </a:r>
            <a:r>
              <a:rPr b="0" spc="20" dirty="0">
                <a:latin typeface="Arial"/>
                <a:cs typeface="Arial"/>
              </a:rPr>
              <a:t>general, </a:t>
            </a:r>
            <a:r>
              <a:rPr b="0" spc="-15" dirty="0">
                <a:latin typeface="Arial"/>
                <a:cs typeface="Arial"/>
              </a:rPr>
              <a:t>there </a:t>
            </a:r>
            <a:r>
              <a:rPr b="0" spc="-25" dirty="0">
                <a:latin typeface="Arial"/>
                <a:cs typeface="Arial"/>
              </a:rPr>
              <a:t>are </a:t>
            </a:r>
            <a:r>
              <a:rPr spc="-5" dirty="0"/>
              <a:t>three different </a:t>
            </a:r>
            <a:r>
              <a:rPr b="0" spc="30" dirty="0">
                <a:latin typeface="Arial"/>
                <a:cs typeface="Arial"/>
              </a:rPr>
              <a:t>coordinate</a:t>
            </a:r>
            <a:r>
              <a:rPr b="0" spc="60" dirty="0">
                <a:latin typeface="Arial"/>
                <a:cs typeface="Arial"/>
              </a:rPr>
              <a:t> </a:t>
            </a:r>
            <a:r>
              <a:rPr b="0" dirty="0">
                <a:latin typeface="Arial"/>
                <a:cs typeface="Arial"/>
              </a:rPr>
              <a:t>systems…</a:t>
            </a:r>
          </a:p>
        </p:txBody>
      </p:sp>
      <p:sp>
        <p:nvSpPr>
          <p:cNvPr id="26" name="object 26"/>
          <p:cNvSpPr/>
          <p:nvPr/>
        </p:nvSpPr>
        <p:spPr>
          <a:xfrm>
            <a:off x="4102100" y="6527800"/>
            <a:ext cx="101600" cy="101600"/>
          </a:xfrm>
          <a:prstGeom prst="rect">
            <a:avLst/>
          </a:prstGeom>
          <a:blipFill>
            <a:blip r:embed="rId9" cstate="print"/>
            <a:stretch>
              <a:fillRect/>
            </a:stretch>
          </a:blipFill>
        </p:spPr>
        <p:txBody>
          <a:bodyPr wrap="square" lIns="0" tIns="0" rIns="0" bIns="0" rtlCol="0"/>
          <a:lstStyle/>
          <a:p>
            <a:endParaRPr/>
          </a:p>
        </p:txBody>
      </p:sp>
      <p:sp>
        <p:nvSpPr>
          <p:cNvPr id="27" name="object 27"/>
          <p:cNvSpPr txBox="1"/>
          <p:nvPr/>
        </p:nvSpPr>
        <p:spPr>
          <a:xfrm>
            <a:off x="4622800" y="5895631"/>
            <a:ext cx="3280410" cy="1211580"/>
          </a:xfrm>
          <a:prstGeom prst="rect">
            <a:avLst/>
          </a:prstGeom>
        </p:spPr>
        <p:txBody>
          <a:bodyPr vert="horz" wrap="square" lIns="0" tIns="12700" rIns="0" bIns="0" rtlCol="0">
            <a:spAutoFit/>
          </a:bodyPr>
          <a:lstStyle/>
          <a:p>
            <a:pPr marR="5080" algn="r">
              <a:lnSpc>
                <a:spcPct val="100000"/>
              </a:lnSpc>
              <a:spcBef>
                <a:spcPts val="100"/>
              </a:spcBef>
            </a:pPr>
            <a:r>
              <a:rPr sz="4200" i="1" spc="405" baseline="7936" dirty="0">
                <a:latin typeface="Trebuchet MS"/>
                <a:cs typeface="Trebuchet MS"/>
              </a:rPr>
              <a:t>O</a:t>
            </a:r>
            <a:r>
              <a:rPr sz="1950" spc="145" dirty="0">
                <a:latin typeface="Times New Roman"/>
                <a:cs typeface="Times New Roman"/>
              </a:rPr>
              <a:t>wo</a:t>
            </a:r>
            <a:r>
              <a:rPr sz="1950" spc="229" dirty="0">
                <a:latin typeface="Times New Roman"/>
                <a:cs typeface="Times New Roman"/>
              </a:rPr>
              <a:t>r</a:t>
            </a:r>
            <a:r>
              <a:rPr sz="1950" spc="95" dirty="0">
                <a:latin typeface="Times New Roman"/>
                <a:cs typeface="Times New Roman"/>
              </a:rPr>
              <a:t>l</a:t>
            </a:r>
            <a:r>
              <a:rPr sz="1950" spc="270" dirty="0">
                <a:latin typeface="Times New Roman"/>
                <a:cs typeface="Times New Roman"/>
              </a:rPr>
              <a:t>d</a:t>
            </a:r>
            <a:endParaRPr sz="1950">
              <a:latin typeface="Times New Roman"/>
              <a:cs typeface="Times New Roman"/>
            </a:endParaRPr>
          </a:p>
          <a:p>
            <a:pPr>
              <a:lnSpc>
                <a:spcPct val="100000"/>
              </a:lnSpc>
              <a:spcBef>
                <a:spcPts val="20"/>
              </a:spcBef>
            </a:pPr>
            <a:endParaRPr sz="3300">
              <a:latin typeface="Times New Roman"/>
              <a:cs typeface="Times New Roman"/>
            </a:endParaRPr>
          </a:p>
          <a:p>
            <a:pPr marL="12700">
              <a:lnSpc>
                <a:spcPct val="100000"/>
              </a:lnSpc>
            </a:pPr>
            <a:r>
              <a:rPr sz="1800" spc="15" dirty="0">
                <a:latin typeface="Arial"/>
                <a:cs typeface="Arial"/>
              </a:rPr>
              <a:t>image</a:t>
            </a:r>
            <a:r>
              <a:rPr sz="1800" spc="-5" dirty="0">
                <a:latin typeface="Arial"/>
                <a:cs typeface="Arial"/>
              </a:rPr>
              <a:t> </a:t>
            </a:r>
            <a:r>
              <a:rPr sz="1800" spc="15" dirty="0">
                <a:latin typeface="Arial"/>
                <a:cs typeface="Arial"/>
              </a:rPr>
              <a:t>point</a:t>
            </a:r>
            <a:endParaRPr sz="1800">
              <a:latin typeface="Arial"/>
              <a:cs typeface="Arial"/>
            </a:endParaRPr>
          </a:p>
        </p:txBody>
      </p:sp>
      <p:sp>
        <p:nvSpPr>
          <p:cNvPr id="28" name="object 28"/>
          <p:cNvSpPr txBox="1"/>
          <p:nvPr/>
        </p:nvSpPr>
        <p:spPr>
          <a:xfrm>
            <a:off x="711200" y="8394700"/>
            <a:ext cx="11570970" cy="574040"/>
          </a:xfrm>
          <a:prstGeom prst="rect">
            <a:avLst/>
          </a:prstGeom>
        </p:spPr>
        <p:txBody>
          <a:bodyPr vert="horz" wrap="square" lIns="0" tIns="12700" rIns="0" bIns="0" rtlCol="0">
            <a:spAutoFit/>
          </a:bodyPr>
          <a:lstStyle/>
          <a:p>
            <a:pPr marL="12700">
              <a:lnSpc>
                <a:spcPct val="100000"/>
              </a:lnSpc>
              <a:spcBef>
                <a:spcPts val="100"/>
              </a:spcBef>
            </a:pPr>
            <a:r>
              <a:rPr sz="3600" spc="-5" dirty="0">
                <a:latin typeface="Arial"/>
                <a:cs typeface="Arial"/>
              </a:rPr>
              <a:t>so you </a:t>
            </a:r>
            <a:r>
              <a:rPr sz="3600" spc="45" dirty="0">
                <a:latin typeface="Arial"/>
                <a:cs typeface="Arial"/>
              </a:rPr>
              <a:t>need </a:t>
            </a:r>
            <a:r>
              <a:rPr sz="3600" dirty="0">
                <a:latin typeface="Arial"/>
                <a:cs typeface="Arial"/>
              </a:rPr>
              <a:t>the </a:t>
            </a:r>
            <a:r>
              <a:rPr sz="3600" spc="-5" dirty="0">
                <a:latin typeface="Arial"/>
                <a:cs typeface="Arial"/>
              </a:rPr>
              <a:t>know </a:t>
            </a:r>
            <a:r>
              <a:rPr sz="3600" dirty="0">
                <a:latin typeface="Arial"/>
                <a:cs typeface="Arial"/>
              </a:rPr>
              <a:t>the transformations </a:t>
            </a:r>
            <a:r>
              <a:rPr sz="3600" spc="25" dirty="0">
                <a:latin typeface="Arial"/>
                <a:cs typeface="Arial"/>
              </a:rPr>
              <a:t>between</a:t>
            </a:r>
            <a:r>
              <a:rPr sz="3600" spc="5" dirty="0">
                <a:latin typeface="Arial"/>
                <a:cs typeface="Arial"/>
              </a:rPr>
              <a:t> </a:t>
            </a:r>
            <a:r>
              <a:rPr sz="3600" dirty="0">
                <a:latin typeface="Arial"/>
                <a:cs typeface="Arial"/>
              </a:rPr>
              <a:t>them</a:t>
            </a:r>
            <a:endParaRPr sz="3600">
              <a:latin typeface="Arial"/>
              <a:cs typeface="Arial"/>
            </a:endParaRPr>
          </a:p>
        </p:txBody>
      </p:sp>
      <p:sp>
        <p:nvSpPr>
          <p:cNvPr id="30" name="投影片編號版面配置區 29">
            <a:extLst>
              <a:ext uri="{FF2B5EF4-FFF2-40B4-BE49-F238E27FC236}">
                <a16:creationId xmlns:a16="http://schemas.microsoft.com/office/drawing/2014/main" id="{28FB0F80-C8E7-4D68-92E3-6984970A5D86}"/>
              </a:ext>
            </a:extLst>
          </p:cNvPr>
          <p:cNvSpPr>
            <a:spLocks noGrp="1"/>
          </p:cNvSpPr>
          <p:nvPr>
            <p:ph type="sldNum" sz="quarter" idx="12"/>
          </p:nvPr>
        </p:nvSpPr>
        <p:spPr/>
        <p:txBody>
          <a:bodyPr/>
          <a:lstStyle/>
          <a:p>
            <a:fld id="{86CB4B4D-7CA3-9044-876B-883B54F8677D}" type="slidenum">
              <a:rPr lang="en-US" altLang="zh-TW" smtClean="0"/>
              <a:t>44</a:t>
            </a:fld>
            <a:endParaRPr lang="zh-TW"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B28DBEF-A4D5-4D94-B0B6-A174738F6A19}"/>
              </a:ext>
            </a:extLst>
          </p:cNvPr>
          <p:cNvPicPr>
            <a:picLocks noChangeAspect="1"/>
          </p:cNvPicPr>
          <p:nvPr/>
        </p:nvPicPr>
        <p:blipFill>
          <a:blip r:embed="rId2"/>
          <a:stretch>
            <a:fillRect/>
          </a:stretch>
        </p:blipFill>
        <p:spPr>
          <a:xfrm>
            <a:off x="1382920" y="633355"/>
            <a:ext cx="10664580" cy="8486889"/>
          </a:xfrm>
          <a:prstGeom prst="rect">
            <a:avLst/>
          </a:prstGeom>
        </p:spPr>
      </p:pic>
      <p:sp>
        <p:nvSpPr>
          <p:cNvPr id="6" name="投影片編號版面配置區 5">
            <a:extLst>
              <a:ext uri="{FF2B5EF4-FFF2-40B4-BE49-F238E27FC236}">
                <a16:creationId xmlns:a16="http://schemas.microsoft.com/office/drawing/2014/main" id="{2365EBC8-41FE-462B-943D-33312479B425}"/>
              </a:ext>
            </a:extLst>
          </p:cNvPr>
          <p:cNvSpPr>
            <a:spLocks noGrp="1"/>
          </p:cNvSpPr>
          <p:nvPr>
            <p:ph type="sldNum" sz="quarter" idx="12"/>
          </p:nvPr>
        </p:nvSpPr>
        <p:spPr/>
        <p:txBody>
          <a:bodyPr/>
          <a:lstStyle/>
          <a:p>
            <a:fld id="{86CB4B4D-7CA3-9044-876B-883B54F8677D}" type="slidenum">
              <a:rPr lang="en-US" altLang="zh-TW" smtClean="0"/>
              <a:t>45</a:t>
            </a:fld>
            <a:endParaRPr lang="zh-TW" altLang="en-US"/>
          </a:p>
        </p:txBody>
      </p:sp>
    </p:spTree>
    <p:extLst>
      <p:ext uri="{BB962C8B-B14F-4D97-AF65-F5344CB8AC3E}">
        <p14:creationId xmlns:p14="http://schemas.microsoft.com/office/powerpoint/2010/main" val="681064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5C01456E-2C52-4090-8CEB-720C1C51DC68}"/>
              </a:ext>
            </a:extLst>
          </p:cNvPr>
          <p:cNvPicPr>
            <a:picLocks noChangeAspect="1"/>
          </p:cNvPicPr>
          <p:nvPr/>
        </p:nvPicPr>
        <p:blipFill>
          <a:blip r:embed="rId2"/>
          <a:stretch>
            <a:fillRect/>
          </a:stretch>
        </p:blipFill>
        <p:spPr>
          <a:xfrm>
            <a:off x="975852" y="599265"/>
            <a:ext cx="11053096" cy="8555069"/>
          </a:xfrm>
          <a:prstGeom prst="rect">
            <a:avLst/>
          </a:prstGeom>
        </p:spPr>
      </p:pic>
      <p:sp>
        <p:nvSpPr>
          <p:cNvPr id="9" name="投影片編號版面配置區 8">
            <a:extLst>
              <a:ext uri="{FF2B5EF4-FFF2-40B4-BE49-F238E27FC236}">
                <a16:creationId xmlns:a16="http://schemas.microsoft.com/office/drawing/2014/main" id="{9A3AEC32-22A6-4FA0-A254-6077D02ABCA1}"/>
              </a:ext>
            </a:extLst>
          </p:cNvPr>
          <p:cNvSpPr>
            <a:spLocks noGrp="1"/>
          </p:cNvSpPr>
          <p:nvPr>
            <p:ph type="sldNum" sz="quarter" idx="12"/>
          </p:nvPr>
        </p:nvSpPr>
        <p:spPr/>
        <p:txBody>
          <a:bodyPr/>
          <a:lstStyle/>
          <a:p>
            <a:fld id="{86CB4B4D-7CA3-9044-876B-883B54F8677D}" type="slidenum">
              <a:rPr lang="en-US" altLang="zh-TW" smtClean="0"/>
              <a:t>46</a:t>
            </a:fld>
            <a:endParaRPr lang="zh-TW" altLang="en-US"/>
          </a:p>
        </p:txBody>
      </p:sp>
    </p:spTree>
    <p:extLst>
      <p:ext uri="{BB962C8B-B14F-4D97-AF65-F5344CB8AC3E}">
        <p14:creationId xmlns:p14="http://schemas.microsoft.com/office/powerpoint/2010/main" val="20395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87F64414-5626-4FA6-8450-25F2A61CC443}"/>
              </a:ext>
            </a:extLst>
          </p:cNvPr>
          <p:cNvPicPr>
            <a:picLocks noChangeAspect="1"/>
          </p:cNvPicPr>
          <p:nvPr/>
        </p:nvPicPr>
        <p:blipFill>
          <a:blip r:embed="rId2"/>
          <a:stretch>
            <a:fillRect/>
          </a:stretch>
        </p:blipFill>
        <p:spPr>
          <a:xfrm>
            <a:off x="975600" y="601200"/>
            <a:ext cx="10550339" cy="8553600"/>
          </a:xfrm>
          <a:prstGeom prst="rect">
            <a:avLst/>
          </a:prstGeom>
        </p:spPr>
      </p:pic>
      <p:sp>
        <p:nvSpPr>
          <p:cNvPr id="8" name="投影片編號版面配置區 7">
            <a:extLst>
              <a:ext uri="{FF2B5EF4-FFF2-40B4-BE49-F238E27FC236}">
                <a16:creationId xmlns:a16="http://schemas.microsoft.com/office/drawing/2014/main" id="{CAB36DE2-355B-4F92-AAA7-E10371F405CD}"/>
              </a:ext>
            </a:extLst>
          </p:cNvPr>
          <p:cNvSpPr>
            <a:spLocks noGrp="1"/>
          </p:cNvSpPr>
          <p:nvPr>
            <p:ph type="sldNum" sz="quarter" idx="12"/>
          </p:nvPr>
        </p:nvSpPr>
        <p:spPr/>
        <p:txBody>
          <a:bodyPr/>
          <a:lstStyle/>
          <a:p>
            <a:fld id="{86CB4B4D-7CA3-9044-876B-883B54F8677D}" type="slidenum">
              <a:rPr lang="en-US" altLang="zh-TW" smtClean="0"/>
              <a:t>47</a:t>
            </a:fld>
            <a:endParaRPr lang="zh-TW" altLang="en-US"/>
          </a:p>
        </p:txBody>
      </p:sp>
    </p:spTree>
    <p:extLst>
      <p:ext uri="{BB962C8B-B14F-4D97-AF65-F5344CB8AC3E}">
        <p14:creationId xmlns:p14="http://schemas.microsoft.com/office/powerpoint/2010/main" val="42451132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04112" y="5038523"/>
            <a:ext cx="5414010" cy="866140"/>
          </a:xfrm>
          <a:custGeom>
            <a:avLst/>
            <a:gdLst/>
            <a:ahLst/>
            <a:cxnLst/>
            <a:rect l="l" t="t" r="r" b="b"/>
            <a:pathLst>
              <a:path w="5414009" h="866139">
                <a:moveTo>
                  <a:pt x="5413598" y="865998"/>
                </a:moveTo>
                <a:lnTo>
                  <a:pt x="6270" y="1003"/>
                </a:lnTo>
                <a:lnTo>
                  <a:pt x="0" y="0"/>
                </a:lnTo>
              </a:path>
            </a:pathLst>
          </a:custGeom>
          <a:ln w="12700">
            <a:solidFill>
              <a:srgbClr val="0365C0"/>
            </a:solidFill>
            <a:prstDash val="dash"/>
          </a:ln>
        </p:spPr>
        <p:txBody>
          <a:bodyPr wrap="square" lIns="0" tIns="0" rIns="0" bIns="0" rtlCol="0"/>
          <a:lstStyle/>
          <a:p>
            <a:endParaRPr/>
          </a:p>
        </p:txBody>
      </p:sp>
      <p:sp>
        <p:nvSpPr>
          <p:cNvPr id="3" name="object 3"/>
          <p:cNvSpPr/>
          <p:nvPr/>
        </p:nvSpPr>
        <p:spPr>
          <a:xfrm>
            <a:off x="3735146" y="5001907"/>
            <a:ext cx="81280" cy="75565"/>
          </a:xfrm>
          <a:custGeom>
            <a:avLst/>
            <a:gdLst/>
            <a:ahLst/>
            <a:cxnLst/>
            <a:rect l="l" t="t" r="r" b="b"/>
            <a:pathLst>
              <a:path w="81279" h="75564">
                <a:moveTo>
                  <a:pt x="81267" y="0"/>
                </a:moveTo>
                <a:lnTo>
                  <a:pt x="0" y="25577"/>
                </a:lnTo>
                <a:lnTo>
                  <a:pt x="69227" y="75234"/>
                </a:lnTo>
                <a:lnTo>
                  <a:pt x="81267" y="0"/>
                </a:lnTo>
                <a:close/>
              </a:path>
            </a:pathLst>
          </a:custGeom>
          <a:solidFill>
            <a:srgbClr val="0365C0"/>
          </a:solidFill>
        </p:spPr>
        <p:txBody>
          <a:bodyPr wrap="square" lIns="0" tIns="0" rIns="0" bIns="0" rtlCol="0"/>
          <a:lstStyle/>
          <a:p>
            <a:endParaRPr/>
          </a:p>
        </p:txBody>
      </p:sp>
      <p:sp>
        <p:nvSpPr>
          <p:cNvPr id="4" name="object 4"/>
          <p:cNvSpPr/>
          <p:nvPr/>
        </p:nvSpPr>
        <p:spPr>
          <a:xfrm>
            <a:off x="3548024" y="4772647"/>
            <a:ext cx="1326515" cy="0"/>
          </a:xfrm>
          <a:custGeom>
            <a:avLst/>
            <a:gdLst/>
            <a:ahLst/>
            <a:cxnLst/>
            <a:rect l="l" t="t" r="r" b="b"/>
            <a:pathLst>
              <a:path w="1326514">
                <a:moveTo>
                  <a:pt x="0" y="0"/>
                </a:moveTo>
                <a:lnTo>
                  <a:pt x="1326019" y="0"/>
                </a:lnTo>
              </a:path>
            </a:pathLst>
          </a:custGeom>
          <a:ln w="12700">
            <a:solidFill>
              <a:srgbClr val="000000"/>
            </a:solidFill>
          </a:ln>
        </p:spPr>
        <p:txBody>
          <a:bodyPr wrap="square" lIns="0" tIns="0" rIns="0" bIns="0" rtlCol="0"/>
          <a:lstStyle/>
          <a:p>
            <a:endParaRPr/>
          </a:p>
        </p:txBody>
      </p:sp>
      <p:sp>
        <p:nvSpPr>
          <p:cNvPr id="5" name="object 5"/>
          <p:cNvSpPr/>
          <p:nvPr/>
        </p:nvSpPr>
        <p:spPr>
          <a:xfrm>
            <a:off x="3559797" y="3545039"/>
            <a:ext cx="0" cy="1221740"/>
          </a:xfrm>
          <a:custGeom>
            <a:avLst/>
            <a:gdLst/>
            <a:ahLst/>
            <a:cxnLst/>
            <a:rect l="l" t="t" r="r" b="b"/>
            <a:pathLst>
              <a:path h="1221739">
                <a:moveTo>
                  <a:pt x="0" y="0"/>
                </a:moveTo>
                <a:lnTo>
                  <a:pt x="0" y="1221397"/>
                </a:lnTo>
              </a:path>
            </a:pathLst>
          </a:custGeom>
          <a:ln w="12700">
            <a:solidFill>
              <a:srgbClr val="000000"/>
            </a:solidFill>
          </a:ln>
        </p:spPr>
        <p:txBody>
          <a:bodyPr wrap="square" lIns="0" tIns="0" rIns="0" bIns="0" rtlCol="0"/>
          <a:lstStyle/>
          <a:p>
            <a:endParaRPr/>
          </a:p>
        </p:txBody>
      </p:sp>
      <p:sp>
        <p:nvSpPr>
          <p:cNvPr id="6" name="object 6"/>
          <p:cNvSpPr/>
          <p:nvPr/>
        </p:nvSpPr>
        <p:spPr>
          <a:xfrm>
            <a:off x="3521697" y="3494239"/>
            <a:ext cx="76200" cy="7620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2487764" y="4175652"/>
            <a:ext cx="2105025" cy="1215390"/>
          </a:xfrm>
          <a:custGeom>
            <a:avLst/>
            <a:gdLst/>
            <a:ahLst/>
            <a:cxnLst/>
            <a:rect l="l" t="t" r="r" b="b"/>
            <a:pathLst>
              <a:path w="2105025" h="1215389">
                <a:moveTo>
                  <a:pt x="0" y="1215002"/>
                </a:moveTo>
                <a:lnTo>
                  <a:pt x="2098946" y="3174"/>
                </a:lnTo>
                <a:lnTo>
                  <a:pt x="2104445" y="0"/>
                </a:lnTo>
              </a:path>
            </a:pathLst>
          </a:custGeom>
          <a:ln w="12699">
            <a:solidFill>
              <a:srgbClr val="000000"/>
            </a:solidFill>
          </a:ln>
        </p:spPr>
        <p:txBody>
          <a:bodyPr wrap="square" lIns="0" tIns="0" rIns="0" bIns="0" rtlCol="0"/>
          <a:lstStyle/>
          <a:p>
            <a:endParaRPr/>
          </a:p>
        </p:txBody>
      </p:sp>
      <p:sp>
        <p:nvSpPr>
          <p:cNvPr id="8" name="object 8"/>
          <p:cNvSpPr/>
          <p:nvPr/>
        </p:nvSpPr>
        <p:spPr>
          <a:xfrm>
            <a:off x="4551171" y="4150245"/>
            <a:ext cx="85090" cy="71120"/>
          </a:xfrm>
          <a:custGeom>
            <a:avLst/>
            <a:gdLst/>
            <a:ahLst/>
            <a:cxnLst/>
            <a:rect l="l" t="t" r="r" b="b"/>
            <a:pathLst>
              <a:path w="85089" h="71120">
                <a:moveTo>
                  <a:pt x="85039" y="0"/>
                </a:moveTo>
                <a:lnTo>
                  <a:pt x="0" y="5105"/>
                </a:lnTo>
                <a:lnTo>
                  <a:pt x="35547" y="28575"/>
                </a:lnTo>
                <a:lnTo>
                  <a:pt x="38100" y="71094"/>
                </a:lnTo>
                <a:lnTo>
                  <a:pt x="85039" y="0"/>
                </a:lnTo>
                <a:close/>
              </a:path>
            </a:pathLst>
          </a:custGeom>
          <a:solidFill>
            <a:srgbClr val="000000"/>
          </a:solidFill>
        </p:spPr>
        <p:txBody>
          <a:bodyPr wrap="square" lIns="0" tIns="0" rIns="0" bIns="0" rtlCol="0"/>
          <a:lstStyle/>
          <a:p>
            <a:endParaRPr/>
          </a:p>
        </p:txBody>
      </p:sp>
      <p:sp>
        <p:nvSpPr>
          <p:cNvPr id="9" name="object 9"/>
          <p:cNvSpPr/>
          <p:nvPr/>
        </p:nvSpPr>
        <p:spPr>
          <a:xfrm>
            <a:off x="4249077" y="3318598"/>
            <a:ext cx="2378058" cy="2722954"/>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4873587" y="3686111"/>
            <a:ext cx="1129030" cy="1937385"/>
          </a:xfrm>
          <a:custGeom>
            <a:avLst/>
            <a:gdLst/>
            <a:ahLst/>
            <a:cxnLst/>
            <a:rect l="l" t="t" r="r" b="b"/>
            <a:pathLst>
              <a:path w="1129029" h="1937385">
                <a:moveTo>
                  <a:pt x="1124305" y="0"/>
                </a:moveTo>
                <a:lnTo>
                  <a:pt x="0" y="642289"/>
                </a:lnTo>
                <a:lnTo>
                  <a:pt x="4724" y="1937130"/>
                </a:lnTo>
                <a:lnTo>
                  <a:pt x="1129017" y="1294828"/>
                </a:lnTo>
                <a:lnTo>
                  <a:pt x="1124305" y="0"/>
                </a:lnTo>
                <a:close/>
              </a:path>
            </a:pathLst>
          </a:custGeom>
          <a:solidFill>
            <a:srgbClr val="FF9300"/>
          </a:solidFill>
        </p:spPr>
        <p:txBody>
          <a:bodyPr wrap="square" lIns="0" tIns="0" rIns="0" bIns="0" rtlCol="0"/>
          <a:lstStyle/>
          <a:p>
            <a:endParaRPr/>
          </a:p>
        </p:txBody>
      </p:sp>
      <p:sp>
        <p:nvSpPr>
          <p:cNvPr id="11" name="object 11"/>
          <p:cNvSpPr/>
          <p:nvPr/>
        </p:nvSpPr>
        <p:spPr>
          <a:xfrm>
            <a:off x="4873595" y="3686100"/>
            <a:ext cx="1129030" cy="1937385"/>
          </a:xfrm>
          <a:custGeom>
            <a:avLst/>
            <a:gdLst/>
            <a:ahLst/>
            <a:cxnLst/>
            <a:rect l="l" t="t" r="r" b="b"/>
            <a:pathLst>
              <a:path w="1129029" h="1937385">
                <a:moveTo>
                  <a:pt x="0" y="642301"/>
                </a:moveTo>
                <a:lnTo>
                  <a:pt x="4714" y="1937129"/>
                </a:lnTo>
                <a:lnTo>
                  <a:pt x="1129018" y="1294831"/>
                </a:lnTo>
                <a:lnTo>
                  <a:pt x="1124303" y="0"/>
                </a:lnTo>
                <a:lnTo>
                  <a:pt x="0" y="642301"/>
                </a:lnTo>
                <a:close/>
              </a:path>
            </a:pathLst>
          </a:custGeom>
          <a:ln w="12700">
            <a:solidFill>
              <a:srgbClr val="000000"/>
            </a:solidFill>
          </a:ln>
        </p:spPr>
        <p:txBody>
          <a:bodyPr wrap="square" lIns="0" tIns="0" rIns="0" bIns="0" rtlCol="0"/>
          <a:lstStyle/>
          <a:p>
            <a:endParaRPr/>
          </a:p>
        </p:txBody>
      </p:sp>
      <p:sp>
        <p:nvSpPr>
          <p:cNvPr id="12" name="object 12"/>
          <p:cNvSpPr/>
          <p:nvPr/>
        </p:nvSpPr>
        <p:spPr>
          <a:xfrm>
            <a:off x="5522442" y="4772647"/>
            <a:ext cx="960755" cy="0"/>
          </a:xfrm>
          <a:custGeom>
            <a:avLst/>
            <a:gdLst/>
            <a:ahLst/>
            <a:cxnLst/>
            <a:rect l="l" t="t" r="r" b="b"/>
            <a:pathLst>
              <a:path w="960754">
                <a:moveTo>
                  <a:pt x="0" y="0"/>
                </a:moveTo>
                <a:lnTo>
                  <a:pt x="6350" y="0"/>
                </a:lnTo>
                <a:lnTo>
                  <a:pt x="954274" y="0"/>
                </a:lnTo>
                <a:lnTo>
                  <a:pt x="960624" y="0"/>
                </a:lnTo>
              </a:path>
            </a:pathLst>
          </a:custGeom>
          <a:ln w="12700">
            <a:solidFill>
              <a:srgbClr val="000000"/>
            </a:solidFill>
          </a:ln>
        </p:spPr>
        <p:txBody>
          <a:bodyPr wrap="square" lIns="0" tIns="0" rIns="0" bIns="0" rtlCol="0"/>
          <a:lstStyle/>
          <a:p>
            <a:endParaRPr/>
          </a:p>
        </p:txBody>
      </p:sp>
      <p:sp>
        <p:nvSpPr>
          <p:cNvPr id="13" name="object 13"/>
          <p:cNvSpPr/>
          <p:nvPr/>
        </p:nvSpPr>
        <p:spPr>
          <a:xfrm>
            <a:off x="6457670" y="4734547"/>
            <a:ext cx="76200" cy="76200"/>
          </a:xfrm>
          <a:custGeom>
            <a:avLst/>
            <a:gdLst/>
            <a:ahLst/>
            <a:cxnLst/>
            <a:rect l="l" t="t" r="r" b="b"/>
            <a:pathLst>
              <a:path w="76200" h="76200">
                <a:moveTo>
                  <a:pt x="0" y="0"/>
                </a:moveTo>
                <a:lnTo>
                  <a:pt x="19050" y="38100"/>
                </a:lnTo>
                <a:lnTo>
                  <a:pt x="0" y="76200"/>
                </a:lnTo>
                <a:lnTo>
                  <a:pt x="76199" y="38100"/>
                </a:lnTo>
                <a:lnTo>
                  <a:pt x="0" y="0"/>
                </a:lnTo>
                <a:close/>
              </a:path>
            </a:pathLst>
          </a:custGeom>
          <a:solidFill>
            <a:srgbClr val="000000"/>
          </a:solidFill>
        </p:spPr>
        <p:txBody>
          <a:bodyPr wrap="square" lIns="0" tIns="0" rIns="0" bIns="0" rtlCol="0"/>
          <a:lstStyle/>
          <a:p>
            <a:endParaRPr/>
          </a:p>
        </p:txBody>
      </p:sp>
      <p:sp>
        <p:nvSpPr>
          <p:cNvPr id="14" name="object 14"/>
          <p:cNvSpPr/>
          <p:nvPr/>
        </p:nvSpPr>
        <p:spPr>
          <a:xfrm>
            <a:off x="5465292" y="4740897"/>
            <a:ext cx="63500" cy="63500"/>
          </a:xfrm>
          <a:custGeom>
            <a:avLst/>
            <a:gdLst/>
            <a:ahLst/>
            <a:cxnLst/>
            <a:rect l="l" t="t" r="r" b="b"/>
            <a:pathLst>
              <a:path w="63500" h="63500">
                <a:moveTo>
                  <a:pt x="31750" y="0"/>
                </a:moveTo>
                <a:lnTo>
                  <a:pt x="19395" y="2494"/>
                </a:lnTo>
                <a:lnTo>
                  <a:pt x="9302" y="9297"/>
                </a:lnTo>
                <a:lnTo>
                  <a:pt x="2496" y="19389"/>
                </a:lnTo>
                <a:lnTo>
                  <a:pt x="0" y="31750"/>
                </a:lnTo>
                <a:lnTo>
                  <a:pt x="2496" y="44110"/>
                </a:lnTo>
                <a:lnTo>
                  <a:pt x="9302" y="54202"/>
                </a:lnTo>
                <a:lnTo>
                  <a:pt x="19395" y="61005"/>
                </a:lnTo>
                <a:lnTo>
                  <a:pt x="31750" y="63500"/>
                </a:lnTo>
                <a:lnTo>
                  <a:pt x="44110" y="61005"/>
                </a:lnTo>
                <a:lnTo>
                  <a:pt x="54202" y="54202"/>
                </a:lnTo>
                <a:lnTo>
                  <a:pt x="61005" y="44110"/>
                </a:lnTo>
                <a:lnTo>
                  <a:pt x="63500" y="31750"/>
                </a:lnTo>
                <a:lnTo>
                  <a:pt x="61005" y="19389"/>
                </a:lnTo>
                <a:lnTo>
                  <a:pt x="54202" y="9297"/>
                </a:lnTo>
                <a:lnTo>
                  <a:pt x="44110" y="2494"/>
                </a:lnTo>
                <a:lnTo>
                  <a:pt x="31750" y="0"/>
                </a:lnTo>
                <a:close/>
              </a:path>
            </a:pathLst>
          </a:custGeom>
          <a:solidFill>
            <a:srgbClr val="000000"/>
          </a:solidFill>
        </p:spPr>
        <p:txBody>
          <a:bodyPr wrap="square" lIns="0" tIns="0" rIns="0" bIns="0" rtlCol="0"/>
          <a:lstStyle/>
          <a:p>
            <a:endParaRPr/>
          </a:p>
        </p:txBody>
      </p:sp>
      <p:sp>
        <p:nvSpPr>
          <p:cNvPr id="15" name="object 15"/>
          <p:cNvSpPr/>
          <p:nvPr/>
        </p:nvSpPr>
        <p:spPr>
          <a:xfrm>
            <a:off x="9192361" y="5912700"/>
            <a:ext cx="1823720" cy="0"/>
          </a:xfrm>
          <a:custGeom>
            <a:avLst/>
            <a:gdLst/>
            <a:ahLst/>
            <a:cxnLst/>
            <a:rect l="l" t="t" r="r" b="b"/>
            <a:pathLst>
              <a:path w="1823720">
                <a:moveTo>
                  <a:pt x="0" y="0"/>
                </a:moveTo>
                <a:lnTo>
                  <a:pt x="1816811" y="0"/>
                </a:lnTo>
                <a:lnTo>
                  <a:pt x="1823148" y="0"/>
                </a:lnTo>
              </a:path>
            </a:pathLst>
          </a:custGeom>
          <a:ln w="12700">
            <a:solidFill>
              <a:srgbClr val="0365C0"/>
            </a:solidFill>
          </a:ln>
        </p:spPr>
        <p:txBody>
          <a:bodyPr wrap="square" lIns="0" tIns="0" rIns="0" bIns="0" rtlCol="0"/>
          <a:lstStyle/>
          <a:p>
            <a:endParaRPr/>
          </a:p>
        </p:txBody>
      </p:sp>
      <p:sp>
        <p:nvSpPr>
          <p:cNvPr id="16" name="object 16"/>
          <p:cNvSpPr/>
          <p:nvPr/>
        </p:nvSpPr>
        <p:spPr>
          <a:xfrm>
            <a:off x="10990122" y="5874600"/>
            <a:ext cx="76200" cy="76200"/>
          </a:xfrm>
          <a:custGeom>
            <a:avLst/>
            <a:gdLst/>
            <a:ahLst/>
            <a:cxnLst/>
            <a:rect l="l" t="t" r="r" b="b"/>
            <a:pathLst>
              <a:path w="76200" h="76200">
                <a:moveTo>
                  <a:pt x="0" y="0"/>
                </a:moveTo>
                <a:lnTo>
                  <a:pt x="19050" y="38100"/>
                </a:lnTo>
                <a:lnTo>
                  <a:pt x="0" y="76200"/>
                </a:lnTo>
                <a:lnTo>
                  <a:pt x="76200" y="38100"/>
                </a:lnTo>
                <a:lnTo>
                  <a:pt x="0" y="0"/>
                </a:lnTo>
                <a:close/>
              </a:path>
            </a:pathLst>
          </a:custGeom>
          <a:solidFill>
            <a:srgbClr val="0365C0"/>
          </a:solidFill>
        </p:spPr>
        <p:txBody>
          <a:bodyPr wrap="square" lIns="0" tIns="0" rIns="0" bIns="0" rtlCol="0"/>
          <a:lstStyle/>
          <a:p>
            <a:endParaRPr/>
          </a:p>
        </p:txBody>
      </p:sp>
      <p:sp>
        <p:nvSpPr>
          <p:cNvPr id="17" name="object 17"/>
          <p:cNvSpPr/>
          <p:nvPr/>
        </p:nvSpPr>
        <p:spPr>
          <a:xfrm>
            <a:off x="9208985" y="4156824"/>
            <a:ext cx="0" cy="1747520"/>
          </a:xfrm>
          <a:custGeom>
            <a:avLst/>
            <a:gdLst/>
            <a:ahLst/>
            <a:cxnLst/>
            <a:rect l="l" t="t" r="r" b="b"/>
            <a:pathLst>
              <a:path h="1747520">
                <a:moveTo>
                  <a:pt x="0" y="0"/>
                </a:moveTo>
                <a:lnTo>
                  <a:pt x="0" y="1747100"/>
                </a:lnTo>
              </a:path>
            </a:pathLst>
          </a:custGeom>
          <a:ln w="12700">
            <a:solidFill>
              <a:srgbClr val="0365C0"/>
            </a:solidFill>
          </a:ln>
        </p:spPr>
        <p:txBody>
          <a:bodyPr wrap="square" lIns="0" tIns="0" rIns="0" bIns="0" rtlCol="0"/>
          <a:lstStyle/>
          <a:p>
            <a:endParaRPr/>
          </a:p>
        </p:txBody>
      </p:sp>
      <p:sp>
        <p:nvSpPr>
          <p:cNvPr id="18" name="object 18"/>
          <p:cNvSpPr/>
          <p:nvPr/>
        </p:nvSpPr>
        <p:spPr>
          <a:xfrm>
            <a:off x="9170885" y="4106036"/>
            <a:ext cx="76200" cy="76200"/>
          </a:xfrm>
          <a:prstGeom prst="rect">
            <a:avLst/>
          </a:prstGeom>
          <a:blipFill>
            <a:blip r:embed="rId4" cstate="print"/>
            <a:stretch>
              <a:fillRect/>
            </a:stretch>
          </a:blipFill>
        </p:spPr>
        <p:txBody>
          <a:bodyPr wrap="square" lIns="0" tIns="0" rIns="0" bIns="0" rtlCol="0"/>
          <a:lstStyle/>
          <a:p>
            <a:endParaRPr/>
          </a:p>
        </p:txBody>
      </p:sp>
      <p:sp>
        <p:nvSpPr>
          <p:cNvPr id="19" name="object 19"/>
          <p:cNvSpPr/>
          <p:nvPr/>
        </p:nvSpPr>
        <p:spPr>
          <a:xfrm>
            <a:off x="7693977" y="5058524"/>
            <a:ext cx="2992755" cy="1727835"/>
          </a:xfrm>
          <a:custGeom>
            <a:avLst/>
            <a:gdLst/>
            <a:ahLst/>
            <a:cxnLst/>
            <a:rect l="l" t="t" r="r" b="b"/>
            <a:pathLst>
              <a:path w="2992754" h="1727834">
                <a:moveTo>
                  <a:pt x="0" y="1727568"/>
                </a:moveTo>
                <a:lnTo>
                  <a:pt x="2986735" y="3175"/>
                </a:lnTo>
                <a:lnTo>
                  <a:pt x="2992234" y="0"/>
                </a:lnTo>
              </a:path>
            </a:pathLst>
          </a:custGeom>
          <a:ln w="12699">
            <a:solidFill>
              <a:srgbClr val="0365C0"/>
            </a:solidFill>
          </a:ln>
        </p:spPr>
        <p:txBody>
          <a:bodyPr wrap="square" lIns="0" tIns="0" rIns="0" bIns="0" rtlCol="0"/>
          <a:lstStyle/>
          <a:p>
            <a:endParaRPr/>
          </a:p>
        </p:txBody>
      </p:sp>
      <p:sp>
        <p:nvSpPr>
          <p:cNvPr id="20" name="object 20"/>
          <p:cNvSpPr/>
          <p:nvPr/>
        </p:nvSpPr>
        <p:spPr>
          <a:xfrm>
            <a:off x="10645165" y="5033124"/>
            <a:ext cx="85090" cy="71120"/>
          </a:xfrm>
          <a:custGeom>
            <a:avLst/>
            <a:gdLst/>
            <a:ahLst/>
            <a:cxnLst/>
            <a:rect l="l" t="t" r="r" b="b"/>
            <a:pathLst>
              <a:path w="85090" h="71120">
                <a:moveTo>
                  <a:pt x="85039" y="0"/>
                </a:moveTo>
                <a:lnTo>
                  <a:pt x="0" y="5105"/>
                </a:lnTo>
                <a:lnTo>
                  <a:pt x="35547" y="28575"/>
                </a:lnTo>
                <a:lnTo>
                  <a:pt x="38100" y="71094"/>
                </a:lnTo>
                <a:lnTo>
                  <a:pt x="85039" y="0"/>
                </a:lnTo>
                <a:close/>
              </a:path>
            </a:pathLst>
          </a:custGeom>
          <a:solidFill>
            <a:srgbClr val="0365C0"/>
          </a:solidFill>
        </p:spPr>
        <p:txBody>
          <a:bodyPr wrap="square" lIns="0" tIns="0" rIns="0" bIns="0" rtlCol="0"/>
          <a:lstStyle/>
          <a:p>
            <a:endParaRPr/>
          </a:p>
        </p:txBody>
      </p:sp>
      <p:sp>
        <p:nvSpPr>
          <p:cNvPr id="21" name="object 21"/>
          <p:cNvSpPr txBox="1"/>
          <p:nvPr/>
        </p:nvSpPr>
        <p:spPr>
          <a:xfrm>
            <a:off x="4479343" y="3627478"/>
            <a:ext cx="371475" cy="473075"/>
          </a:xfrm>
          <a:prstGeom prst="rect">
            <a:avLst/>
          </a:prstGeom>
        </p:spPr>
        <p:txBody>
          <a:bodyPr vert="horz" wrap="square" lIns="0" tIns="17145" rIns="0" bIns="0" rtlCol="0">
            <a:spAutoFit/>
          </a:bodyPr>
          <a:lstStyle/>
          <a:p>
            <a:pPr marL="12700">
              <a:lnSpc>
                <a:spcPct val="100000"/>
              </a:lnSpc>
              <a:spcBef>
                <a:spcPts val="135"/>
              </a:spcBef>
            </a:pPr>
            <a:r>
              <a:rPr sz="2900" i="1" spc="225" dirty="0">
                <a:latin typeface="Arial"/>
                <a:cs typeface="Arial"/>
              </a:rPr>
              <a:t>x</a:t>
            </a:r>
            <a:r>
              <a:rPr sz="3075" i="1" spc="202" baseline="-12195" dirty="0">
                <a:latin typeface="Times New Roman"/>
                <a:cs typeface="Times New Roman"/>
              </a:rPr>
              <a:t>c</a:t>
            </a:r>
            <a:endParaRPr sz="3075" baseline="-12195">
              <a:latin typeface="Times New Roman"/>
              <a:cs typeface="Times New Roman"/>
            </a:endParaRPr>
          </a:p>
        </p:txBody>
      </p:sp>
      <p:sp>
        <p:nvSpPr>
          <p:cNvPr id="22" name="object 22"/>
          <p:cNvSpPr txBox="1">
            <a:spLocks noGrp="1"/>
          </p:cNvSpPr>
          <p:nvPr>
            <p:ph type="title"/>
          </p:nvPr>
        </p:nvSpPr>
        <p:spPr>
          <a:xfrm>
            <a:off x="3385553" y="2969491"/>
            <a:ext cx="347345" cy="481330"/>
          </a:xfrm>
          <a:prstGeom prst="rect">
            <a:avLst/>
          </a:prstGeom>
        </p:spPr>
        <p:txBody>
          <a:bodyPr vert="horz" wrap="square" lIns="0" tIns="17145" rIns="0" bIns="0" rtlCol="0">
            <a:spAutoFit/>
          </a:bodyPr>
          <a:lstStyle/>
          <a:p>
            <a:pPr marL="12700">
              <a:lnSpc>
                <a:spcPct val="100000"/>
              </a:lnSpc>
              <a:spcBef>
                <a:spcPts val="135"/>
              </a:spcBef>
            </a:pPr>
            <a:r>
              <a:rPr sz="2950" b="0" i="1" spc="155" dirty="0">
                <a:latin typeface="Times New Roman"/>
                <a:cs typeface="Times New Roman"/>
              </a:rPr>
              <a:t>y</a:t>
            </a:r>
            <a:r>
              <a:rPr sz="3150" b="0" i="1" spc="195" baseline="-11904" dirty="0">
                <a:latin typeface="Times New Roman"/>
                <a:cs typeface="Times New Roman"/>
              </a:rPr>
              <a:t>c</a:t>
            </a:r>
            <a:endParaRPr sz="3150" baseline="-11904">
              <a:latin typeface="Times New Roman"/>
              <a:cs typeface="Times New Roman"/>
            </a:endParaRPr>
          </a:p>
        </p:txBody>
      </p:sp>
      <p:sp>
        <p:nvSpPr>
          <p:cNvPr id="23" name="object 23"/>
          <p:cNvSpPr txBox="1"/>
          <p:nvPr/>
        </p:nvSpPr>
        <p:spPr>
          <a:xfrm>
            <a:off x="6440545" y="4668878"/>
            <a:ext cx="335280" cy="473075"/>
          </a:xfrm>
          <a:prstGeom prst="rect">
            <a:avLst/>
          </a:prstGeom>
        </p:spPr>
        <p:txBody>
          <a:bodyPr vert="horz" wrap="square" lIns="0" tIns="17145" rIns="0" bIns="0" rtlCol="0">
            <a:spAutoFit/>
          </a:bodyPr>
          <a:lstStyle/>
          <a:p>
            <a:pPr marL="12700">
              <a:lnSpc>
                <a:spcPct val="100000"/>
              </a:lnSpc>
              <a:spcBef>
                <a:spcPts val="135"/>
              </a:spcBef>
            </a:pPr>
            <a:r>
              <a:rPr sz="2900" i="1" spc="-70" dirty="0">
                <a:latin typeface="Arial"/>
                <a:cs typeface="Arial"/>
              </a:rPr>
              <a:t>z</a:t>
            </a:r>
            <a:r>
              <a:rPr sz="3075" i="1" spc="217" baseline="-12195" dirty="0">
                <a:latin typeface="Times New Roman"/>
                <a:cs typeface="Times New Roman"/>
              </a:rPr>
              <a:t>c</a:t>
            </a:r>
            <a:endParaRPr sz="3075" baseline="-12195">
              <a:latin typeface="Times New Roman"/>
              <a:cs typeface="Times New Roman"/>
            </a:endParaRPr>
          </a:p>
        </p:txBody>
      </p:sp>
      <p:sp>
        <p:nvSpPr>
          <p:cNvPr id="24" name="object 24"/>
          <p:cNvSpPr txBox="1"/>
          <p:nvPr/>
        </p:nvSpPr>
        <p:spPr>
          <a:xfrm>
            <a:off x="10939428" y="5811878"/>
            <a:ext cx="421640" cy="473075"/>
          </a:xfrm>
          <a:prstGeom prst="rect">
            <a:avLst/>
          </a:prstGeom>
        </p:spPr>
        <p:txBody>
          <a:bodyPr vert="horz" wrap="square" lIns="0" tIns="17145" rIns="0" bIns="0" rtlCol="0">
            <a:spAutoFit/>
          </a:bodyPr>
          <a:lstStyle/>
          <a:p>
            <a:pPr marL="12700">
              <a:lnSpc>
                <a:spcPct val="100000"/>
              </a:lnSpc>
              <a:spcBef>
                <a:spcPts val="135"/>
              </a:spcBef>
            </a:pPr>
            <a:r>
              <a:rPr sz="2900" i="1" spc="-65" dirty="0">
                <a:latin typeface="Arial"/>
                <a:cs typeface="Arial"/>
              </a:rPr>
              <a:t>z</a:t>
            </a:r>
            <a:r>
              <a:rPr sz="3075" i="1" spc="300" baseline="-12195" dirty="0">
                <a:latin typeface="Trebuchet MS"/>
                <a:cs typeface="Trebuchet MS"/>
              </a:rPr>
              <a:t>w</a:t>
            </a:r>
            <a:endParaRPr sz="3075" baseline="-12195">
              <a:latin typeface="Trebuchet MS"/>
              <a:cs typeface="Trebuchet MS"/>
            </a:endParaRPr>
          </a:p>
        </p:txBody>
      </p:sp>
      <p:sp>
        <p:nvSpPr>
          <p:cNvPr id="25" name="object 25"/>
          <p:cNvSpPr txBox="1"/>
          <p:nvPr/>
        </p:nvSpPr>
        <p:spPr>
          <a:xfrm>
            <a:off x="10540310" y="4529178"/>
            <a:ext cx="457834" cy="473075"/>
          </a:xfrm>
          <a:prstGeom prst="rect">
            <a:avLst/>
          </a:prstGeom>
        </p:spPr>
        <p:txBody>
          <a:bodyPr vert="horz" wrap="square" lIns="0" tIns="17145" rIns="0" bIns="0" rtlCol="0">
            <a:spAutoFit/>
          </a:bodyPr>
          <a:lstStyle/>
          <a:p>
            <a:pPr marL="12700">
              <a:lnSpc>
                <a:spcPct val="100000"/>
              </a:lnSpc>
              <a:spcBef>
                <a:spcPts val="135"/>
              </a:spcBef>
            </a:pPr>
            <a:r>
              <a:rPr sz="2900" i="1" spc="235" dirty="0">
                <a:latin typeface="Arial"/>
                <a:cs typeface="Arial"/>
              </a:rPr>
              <a:t>x</a:t>
            </a:r>
            <a:r>
              <a:rPr sz="3075" i="1" spc="277" baseline="-12195" dirty="0">
                <a:latin typeface="Trebuchet MS"/>
                <a:cs typeface="Trebuchet MS"/>
              </a:rPr>
              <a:t>w</a:t>
            </a:r>
            <a:endParaRPr sz="3075" baseline="-12195">
              <a:latin typeface="Trebuchet MS"/>
              <a:cs typeface="Trebuchet MS"/>
            </a:endParaRPr>
          </a:p>
        </p:txBody>
      </p:sp>
      <p:sp>
        <p:nvSpPr>
          <p:cNvPr id="26" name="object 26"/>
          <p:cNvSpPr txBox="1"/>
          <p:nvPr/>
        </p:nvSpPr>
        <p:spPr>
          <a:xfrm>
            <a:off x="9002172" y="3617191"/>
            <a:ext cx="420370" cy="481330"/>
          </a:xfrm>
          <a:prstGeom prst="rect">
            <a:avLst/>
          </a:prstGeom>
        </p:spPr>
        <p:txBody>
          <a:bodyPr vert="horz" wrap="square" lIns="0" tIns="17145" rIns="0" bIns="0" rtlCol="0">
            <a:spAutoFit/>
          </a:bodyPr>
          <a:lstStyle/>
          <a:p>
            <a:pPr marL="12700">
              <a:lnSpc>
                <a:spcPct val="100000"/>
              </a:lnSpc>
              <a:spcBef>
                <a:spcPts val="135"/>
              </a:spcBef>
            </a:pPr>
            <a:r>
              <a:rPr sz="2950" i="1" spc="114" dirty="0">
                <a:latin typeface="Times New Roman"/>
                <a:cs typeface="Times New Roman"/>
              </a:rPr>
              <a:t>y</a:t>
            </a:r>
            <a:r>
              <a:rPr sz="3150" i="1" spc="172" baseline="-11904" dirty="0">
                <a:latin typeface="Trebuchet MS"/>
                <a:cs typeface="Trebuchet MS"/>
              </a:rPr>
              <a:t>w</a:t>
            </a:r>
            <a:endParaRPr sz="3150" baseline="-11904">
              <a:latin typeface="Trebuchet MS"/>
              <a:cs typeface="Trebuchet MS"/>
            </a:endParaRPr>
          </a:p>
        </p:txBody>
      </p:sp>
      <p:sp>
        <p:nvSpPr>
          <p:cNvPr id="27" name="object 27"/>
          <p:cNvSpPr/>
          <p:nvPr/>
        </p:nvSpPr>
        <p:spPr>
          <a:xfrm>
            <a:off x="3412896" y="5334101"/>
            <a:ext cx="5766435" cy="1676400"/>
          </a:xfrm>
          <a:custGeom>
            <a:avLst/>
            <a:gdLst/>
            <a:ahLst/>
            <a:cxnLst/>
            <a:rect l="l" t="t" r="r" b="b"/>
            <a:pathLst>
              <a:path w="5766434" h="1676400">
                <a:moveTo>
                  <a:pt x="1285011" y="1663699"/>
                </a:moveTo>
                <a:lnTo>
                  <a:pt x="1271612" y="1663699"/>
                </a:lnTo>
                <a:lnTo>
                  <a:pt x="1275156" y="1676399"/>
                </a:lnTo>
                <a:lnTo>
                  <a:pt x="1282623" y="1676399"/>
                </a:lnTo>
                <a:lnTo>
                  <a:pt x="1285011" y="1663699"/>
                </a:lnTo>
                <a:close/>
              </a:path>
              <a:path w="5766434" h="1676400">
                <a:moveTo>
                  <a:pt x="1342809" y="1663699"/>
                </a:moveTo>
                <a:lnTo>
                  <a:pt x="1326730" y="1663699"/>
                </a:lnTo>
                <a:lnTo>
                  <a:pt x="1328432" y="1676399"/>
                </a:lnTo>
                <a:lnTo>
                  <a:pt x="1338808" y="1676399"/>
                </a:lnTo>
                <a:lnTo>
                  <a:pt x="1342809" y="1663699"/>
                </a:lnTo>
                <a:close/>
              </a:path>
              <a:path w="5766434" h="1676400">
                <a:moveTo>
                  <a:pt x="1365859" y="1650999"/>
                </a:moveTo>
                <a:lnTo>
                  <a:pt x="1361363" y="1650999"/>
                </a:lnTo>
                <a:lnTo>
                  <a:pt x="1363738" y="1663699"/>
                </a:lnTo>
                <a:lnTo>
                  <a:pt x="1355750" y="1663699"/>
                </a:lnTo>
                <a:lnTo>
                  <a:pt x="1353146" y="1676399"/>
                </a:lnTo>
                <a:lnTo>
                  <a:pt x="1364119" y="1676399"/>
                </a:lnTo>
                <a:lnTo>
                  <a:pt x="1365770" y="1663699"/>
                </a:lnTo>
                <a:lnTo>
                  <a:pt x="1365859" y="1650999"/>
                </a:lnTo>
                <a:close/>
              </a:path>
              <a:path w="5766434" h="1676400">
                <a:moveTo>
                  <a:pt x="1380972" y="1663699"/>
                </a:moveTo>
                <a:lnTo>
                  <a:pt x="1366494" y="1663699"/>
                </a:lnTo>
                <a:lnTo>
                  <a:pt x="1365288" y="1676399"/>
                </a:lnTo>
                <a:lnTo>
                  <a:pt x="1379258" y="1676399"/>
                </a:lnTo>
                <a:lnTo>
                  <a:pt x="1380972" y="1663699"/>
                </a:lnTo>
                <a:close/>
              </a:path>
              <a:path w="5766434" h="1676400">
                <a:moveTo>
                  <a:pt x="1397355" y="1663699"/>
                </a:moveTo>
                <a:lnTo>
                  <a:pt x="1382750" y="1663699"/>
                </a:lnTo>
                <a:lnTo>
                  <a:pt x="1385696" y="1676399"/>
                </a:lnTo>
                <a:lnTo>
                  <a:pt x="1392313" y="1676399"/>
                </a:lnTo>
                <a:lnTo>
                  <a:pt x="1397355" y="1663699"/>
                </a:lnTo>
                <a:close/>
              </a:path>
              <a:path w="5766434" h="1676400">
                <a:moveTo>
                  <a:pt x="1411643" y="1663699"/>
                </a:moveTo>
                <a:lnTo>
                  <a:pt x="1402473" y="1663699"/>
                </a:lnTo>
                <a:lnTo>
                  <a:pt x="1398625" y="1676399"/>
                </a:lnTo>
                <a:lnTo>
                  <a:pt x="1413967" y="1676399"/>
                </a:lnTo>
                <a:lnTo>
                  <a:pt x="1411643" y="1663699"/>
                </a:lnTo>
                <a:close/>
              </a:path>
              <a:path w="5766434" h="1676400">
                <a:moveTo>
                  <a:pt x="1428915" y="1663699"/>
                </a:moveTo>
                <a:lnTo>
                  <a:pt x="1417167" y="1663699"/>
                </a:lnTo>
                <a:lnTo>
                  <a:pt x="1417599" y="1676399"/>
                </a:lnTo>
                <a:lnTo>
                  <a:pt x="1428546" y="1676399"/>
                </a:lnTo>
                <a:lnTo>
                  <a:pt x="1428915" y="1663699"/>
                </a:lnTo>
                <a:close/>
              </a:path>
              <a:path w="5766434" h="1676400">
                <a:moveTo>
                  <a:pt x="1447660" y="1663699"/>
                </a:moveTo>
                <a:lnTo>
                  <a:pt x="1435036" y="1663699"/>
                </a:lnTo>
                <a:lnTo>
                  <a:pt x="1433194" y="1676399"/>
                </a:lnTo>
                <a:lnTo>
                  <a:pt x="1449425" y="1676399"/>
                </a:lnTo>
                <a:lnTo>
                  <a:pt x="1447660" y="1663699"/>
                </a:lnTo>
                <a:close/>
              </a:path>
              <a:path w="5766434" h="1676400">
                <a:moveTo>
                  <a:pt x="1475879" y="1663699"/>
                </a:moveTo>
                <a:lnTo>
                  <a:pt x="1452346" y="1663699"/>
                </a:lnTo>
                <a:lnTo>
                  <a:pt x="1456004" y="1676399"/>
                </a:lnTo>
                <a:lnTo>
                  <a:pt x="1471548" y="1676399"/>
                </a:lnTo>
                <a:lnTo>
                  <a:pt x="1475879" y="1663699"/>
                </a:lnTo>
                <a:close/>
              </a:path>
              <a:path w="5766434" h="1676400">
                <a:moveTo>
                  <a:pt x="1500390" y="1663699"/>
                </a:moveTo>
                <a:lnTo>
                  <a:pt x="1475879" y="1663699"/>
                </a:lnTo>
                <a:lnTo>
                  <a:pt x="1476260" y="1676399"/>
                </a:lnTo>
                <a:lnTo>
                  <a:pt x="1505165" y="1676399"/>
                </a:lnTo>
                <a:lnTo>
                  <a:pt x="1500390" y="1663699"/>
                </a:lnTo>
                <a:close/>
              </a:path>
              <a:path w="5766434" h="1676400">
                <a:moveTo>
                  <a:pt x="1527441" y="1663699"/>
                </a:moveTo>
                <a:lnTo>
                  <a:pt x="1506092" y="1663699"/>
                </a:lnTo>
                <a:lnTo>
                  <a:pt x="1510372" y="1676399"/>
                </a:lnTo>
                <a:lnTo>
                  <a:pt x="1526235" y="1676399"/>
                </a:lnTo>
                <a:lnTo>
                  <a:pt x="1527441" y="1663699"/>
                </a:lnTo>
                <a:close/>
              </a:path>
              <a:path w="5766434" h="1676400">
                <a:moveTo>
                  <a:pt x="1538401" y="1663699"/>
                </a:moveTo>
                <a:lnTo>
                  <a:pt x="1528889" y="1663699"/>
                </a:lnTo>
                <a:lnTo>
                  <a:pt x="1531454" y="1676399"/>
                </a:lnTo>
                <a:lnTo>
                  <a:pt x="1539239" y="1676399"/>
                </a:lnTo>
                <a:lnTo>
                  <a:pt x="1539822" y="1671547"/>
                </a:lnTo>
                <a:lnTo>
                  <a:pt x="1538401" y="1663699"/>
                </a:lnTo>
                <a:close/>
              </a:path>
              <a:path w="5766434" h="1676400">
                <a:moveTo>
                  <a:pt x="1539822" y="1671547"/>
                </a:moveTo>
                <a:lnTo>
                  <a:pt x="1539239" y="1676399"/>
                </a:lnTo>
                <a:lnTo>
                  <a:pt x="1540700" y="1676399"/>
                </a:lnTo>
                <a:lnTo>
                  <a:pt x="1539822" y="1671547"/>
                </a:lnTo>
                <a:close/>
              </a:path>
              <a:path w="5766434" h="1676400">
                <a:moveTo>
                  <a:pt x="1563522" y="1663699"/>
                </a:moveTo>
                <a:lnTo>
                  <a:pt x="1540764" y="1663699"/>
                </a:lnTo>
                <a:lnTo>
                  <a:pt x="1539822" y="1671547"/>
                </a:lnTo>
                <a:lnTo>
                  <a:pt x="1540700" y="1676399"/>
                </a:lnTo>
                <a:lnTo>
                  <a:pt x="1561414" y="1676399"/>
                </a:lnTo>
                <a:lnTo>
                  <a:pt x="1563522" y="1663699"/>
                </a:lnTo>
                <a:close/>
              </a:path>
              <a:path w="5766434" h="1676400">
                <a:moveTo>
                  <a:pt x="1586522" y="1663699"/>
                </a:moveTo>
                <a:lnTo>
                  <a:pt x="1563522" y="1663699"/>
                </a:lnTo>
                <a:lnTo>
                  <a:pt x="1567649" y="1676399"/>
                </a:lnTo>
                <a:lnTo>
                  <a:pt x="1582521" y="1676399"/>
                </a:lnTo>
                <a:lnTo>
                  <a:pt x="1586522" y="1663699"/>
                </a:lnTo>
                <a:close/>
              </a:path>
              <a:path w="5766434" h="1676400">
                <a:moveTo>
                  <a:pt x="1636166" y="1663699"/>
                </a:moveTo>
                <a:lnTo>
                  <a:pt x="1593189" y="1663699"/>
                </a:lnTo>
                <a:lnTo>
                  <a:pt x="1592275" y="1676399"/>
                </a:lnTo>
                <a:lnTo>
                  <a:pt x="1637423" y="1676399"/>
                </a:lnTo>
                <a:lnTo>
                  <a:pt x="1636166" y="1663699"/>
                </a:lnTo>
                <a:close/>
              </a:path>
              <a:path w="5766434" h="1676400">
                <a:moveTo>
                  <a:pt x="1647139" y="1663699"/>
                </a:moveTo>
                <a:lnTo>
                  <a:pt x="1636166" y="1663699"/>
                </a:lnTo>
                <a:lnTo>
                  <a:pt x="1646529" y="1676399"/>
                </a:lnTo>
                <a:lnTo>
                  <a:pt x="1647139" y="1663699"/>
                </a:lnTo>
                <a:close/>
              </a:path>
              <a:path w="5766434" h="1676400">
                <a:moveTo>
                  <a:pt x="1673440" y="1663699"/>
                </a:moveTo>
                <a:lnTo>
                  <a:pt x="1652892" y="1663699"/>
                </a:lnTo>
                <a:lnTo>
                  <a:pt x="1658759" y="1676399"/>
                </a:lnTo>
                <a:lnTo>
                  <a:pt x="1670316" y="1676399"/>
                </a:lnTo>
                <a:lnTo>
                  <a:pt x="1673440" y="1663699"/>
                </a:lnTo>
                <a:close/>
              </a:path>
              <a:path w="5766434" h="1676400">
                <a:moveTo>
                  <a:pt x="1707654" y="1663699"/>
                </a:moveTo>
                <a:lnTo>
                  <a:pt x="1676057" y="1663699"/>
                </a:lnTo>
                <a:lnTo>
                  <a:pt x="1678800" y="1676399"/>
                </a:lnTo>
                <a:lnTo>
                  <a:pt x="1699475" y="1676399"/>
                </a:lnTo>
                <a:lnTo>
                  <a:pt x="1707654" y="1663699"/>
                </a:lnTo>
                <a:close/>
              </a:path>
              <a:path w="5766434" h="1676400">
                <a:moveTo>
                  <a:pt x="1723034" y="1650999"/>
                </a:moveTo>
                <a:lnTo>
                  <a:pt x="1718538" y="1650999"/>
                </a:lnTo>
                <a:lnTo>
                  <a:pt x="1721891" y="1663699"/>
                </a:lnTo>
                <a:lnTo>
                  <a:pt x="1713725" y="1663699"/>
                </a:lnTo>
                <a:lnTo>
                  <a:pt x="1711286" y="1676399"/>
                </a:lnTo>
                <a:lnTo>
                  <a:pt x="1723529" y="1676399"/>
                </a:lnTo>
                <a:lnTo>
                  <a:pt x="1724075" y="1663699"/>
                </a:lnTo>
                <a:lnTo>
                  <a:pt x="1723034" y="1650999"/>
                </a:lnTo>
                <a:close/>
              </a:path>
              <a:path w="5766434" h="1676400">
                <a:moveTo>
                  <a:pt x="1742008" y="1663699"/>
                </a:moveTo>
                <a:lnTo>
                  <a:pt x="1725929" y="1663699"/>
                </a:lnTo>
                <a:lnTo>
                  <a:pt x="1724875" y="1676399"/>
                </a:lnTo>
                <a:lnTo>
                  <a:pt x="1740534" y="1676399"/>
                </a:lnTo>
                <a:lnTo>
                  <a:pt x="1742008" y="1663699"/>
                </a:lnTo>
                <a:close/>
              </a:path>
              <a:path w="5766434" h="1676400">
                <a:moveTo>
                  <a:pt x="1755114" y="1663699"/>
                </a:moveTo>
                <a:lnTo>
                  <a:pt x="1747558" y="1663699"/>
                </a:lnTo>
                <a:lnTo>
                  <a:pt x="1743163" y="1676399"/>
                </a:lnTo>
                <a:lnTo>
                  <a:pt x="1753793" y="1676399"/>
                </a:lnTo>
                <a:lnTo>
                  <a:pt x="1755114" y="1663699"/>
                </a:lnTo>
                <a:close/>
              </a:path>
              <a:path w="5766434" h="1676400">
                <a:moveTo>
                  <a:pt x="1779536" y="1663699"/>
                </a:moveTo>
                <a:lnTo>
                  <a:pt x="1762201" y="1663699"/>
                </a:lnTo>
                <a:lnTo>
                  <a:pt x="1762213" y="1676399"/>
                </a:lnTo>
                <a:lnTo>
                  <a:pt x="1776006" y="1676399"/>
                </a:lnTo>
                <a:lnTo>
                  <a:pt x="1779536" y="1663699"/>
                </a:lnTo>
                <a:close/>
              </a:path>
              <a:path w="5766434" h="1676400">
                <a:moveTo>
                  <a:pt x="1795398" y="1663699"/>
                </a:moveTo>
                <a:lnTo>
                  <a:pt x="1782546" y="1663699"/>
                </a:lnTo>
                <a:lnTo>
                  <a:pt x="1783930" y="1676399"/>
                </a:lnTo>
                <a:lnTo>
                  <a:pt x="1790166" y="1676399"/>
                </a:lnTo>
                <a:lnTo>
                  <a:pt x="1795398" y="1663699"/>
                </a:lnTo>
                <a:close/>
              </a:path>
              <a:path w="5766434" h="1676400">
                <a:moveTo>
                  <a:pt x="1816823" y="1663699"/>
                </a:moveTo>
                <a:lnTo>
                  <a:pt x="1800974" y="1663699"/>
                </a:lnTo>
                <a:lnTo>
                  <a:pt x="1799361" y="1676399"/>
                </a:lnTo>
                <a:lnTo>
                  <a:pt x="1819541" y="1676399"/>
                </a:lnTo>
                <a:lnTo>
                  <a:pt x="1816823" y="1663699"/>
                </a:lnTo>
                <a:close/>
              </a:path>
              <a:path w="5766434" h="1676400">
                <a:moveTo>
                  <a:pt x="1170647" y="1650999"/>
                </a:moveTo>
                <a:lnTo>
                  <a:pt x="1147102" y="1650999"/>
                </a:lnTo>
                <a:lnTo>
                  <a:pt x="1149045" y="1663699"/>
                </a:lnTo>
                <a:lnTo>
                  <a:pt x="1154163" y="1663699"/>
                </a:lnTo>
                <a:lnTo>
                  <a:pt x="1170647" y="1650999"/>
                </a:lnTo>
                <a:close/>
              </a:path>
              <a:path w="5766434" h="1676400">
                <a:moveTo>
                  <a:pt x="1186764" y="1650999"/>
                </a:moveTo>
                <a:lnTo>
                  <a:pt x="1175511" y="1650999"/>
                </a:lnTo>
                <a:lnTo>
                  <a:pt x="1174203" y="1663699"/>
                </a:lnTo>
                <a:lnTo>
                  <a:pt x="1182738" y="1663699"/>
                </a:lnTo>
                <a:lnTo>
                  <a:pt x="1186764" y="1650999"/>
                </a:lnTo>
                <a:close/>
              </a:path>
              <a:path w="5766434" h="1676400">
                <a:moveTo>
                  <a:pt x="1201572" y="1638299"/>
                </a:moveTo>
                <a:lnTo>
                  <a:pt x="1175740" y="1638299"/>
                </a:lnTo>
                <a:lnTo>
                  <a:pt x="1173899" y="1650999"/>
                </a:lnTo>
                <a:lnTo>
                  <a:pt x="1196543" y="1650999"/>
                </a:lnTo>
                <a:lnTo>
                  <a:pt x="1194561" y="1663699"/>
                </a:lnTo>
                <a:lnTo>
                  <a:pt x="1199578" y="1663699"/>
                </a:lnTo>
                <a:lnTo>
                  <a:pt x="1201315" y="1650524"/>
                </a:lnTo>
                <a:lnTo>
                  <a:pt x="1201572" y="1638299"/>
                </a:lnTo>
                <a:close/>
              </a:path>
              <a:path w="5766434" h="1676400">
                <a:moveTo>
                  <a:pt x="1201312" y="1650684"/>
                </a:moveTo>
                <a:lnTo>
                  <a:pt x="1201254" y="1650999"/>
                </a:lnTo>
                <a:lnTo>
                  <a:pt x="1199578" y="1663699"/>
                </a:lnTo>
                <a:lnTo>
                  <a:pt x="1202067" y="1663699"/>
                </a:lnTo>
                <a:lnTo>
                  <a:pt x="1201305" y="1650999"/>
                </a:lnTo>
                <a:lnTo>
                  <a:pt x="1201312" y="1650684"/>
                </a:lnTo>
                <a:close/>
              </a:path>
              <a:path w="5766434" h="1676400">
                <a:moveTo>
                  <a:pt x="1211910" y="1638299"/>
                </a:moveTo>
                <a:lnTo>
                  <a:pt x="1203566" y="1638299"/>
                </a:lnTo>
                <a:lnTo>
                  <a:pt x="1201341" y="1650524"/>
                </a:lnTo>
                <a:lnTo>
                  <a:pt x="1201305" y="1650999"/>
                </a:lnTo>
                <a:lnTo>
                  <a:pt x="1202067" y="1663699"/>
                </a:lnTo>
                <a:lnTo>
                  <a:pt x="1206639" y="1663699"/>
                </a:lnTo>
                <a:lnTo>
                  <a:pt x="1213510" y="1650999"/>
                </a:lnTo>
                <a:lnTo>
                  <a:pt x="1212240" y="1650999"/>
                </a:lnTo>
                <a:lnTo>
                  <a:pt x="1211910" y="1638299"/>
                </a:lnTo>
                <a:close/>
              </a:path>
              <a:path w="5766434" h="1676400">
                <a:moveTo>
                  <a:pt x="1222806" y="1650999"/>
                </a:moveTo>
                <a:lnTo>
                  <a:pt x="1213510" y="1650999"/>
                </a:lnTo>
                <a:lnTo>
                  <a:pt x="1219327" y="1663699"/>
                </a:lnTo>
                <a:lnTo>
                  <a:pt x="1222806" y="1650999"/>
                </a:lnTo>
                <a:close/>
              </a:path>
              <a:path w="5766434" h="1676400">
                <a:moveTo>
                  <a:pt x="1243266" y="1650999"/>
                </a:moveTo>
                <a:lnTo>
                  <a:pt x="1222806" y="1650999"/>
                </a:lnTo>
                <a:lnTo>
                  <a:pt x="1225956" y="1663699"/>
                </a:lnTo>
                <a:lnTo>
                  <a:pt x="1239100" y="1663699"/>
                </a:lnTo>
                <a:lnTo>
                  <a:pt x="1243266" y="1650999"/>
                </a:lnTo>
                <a:close/>
              </a:path>
              <a:path w="5766434" h="1676400">
                <a:moveTo>
                  <a:pt x="1361363" y="1650999"/>
                </a:moveTo>
                <a:lnTo>
                  <a:pt x="1249032" y="1650999"/>
                </a:lnTo>
                <a:lnTo>
                  <a:pt x="1247559" y="1663699"/>
                </a:lnTo>
                <a:lnTo>
                  <a:pt x="1363738" y="1663699"/>
                </a:lnTo>
                <a:lnTo>
                  <a:pt x="1361363" y="1650999"/>
                </a:lnTo>
                <a:close/>
              </a:path>
              <a:path w="5766434" h="1676400">
                <a:moveTo>
                  <a:pt x="1502829" y="1650999"/>
                </a:moveTo>
                <a:lnTo>
                  <a:pt x="1365859" y="1650999"/>
                </a:lnTo>
                <a:lnTo>
                  <a:pt x="1365770" y="1663699"/>
                </a:lnTo>
                <a:lnTo>
                  <a:pt x="1503337" y="1663699"/>
                </a:lnTo>
                <a:lnTo>
                  <a:pt x="1502829" y="1650999"/>
                </a:lnTo>
                <a:close/>
              </a:path>
              <a:path w="5766434" h="1676400">
                <a:moveTo>
                  <a:pt x="1525206" y="1650999"/>
                </a:moveTo>
                <a:lnTo>
                  <a:pt x="1503654" y="1650999"/>
                </a:lnTo>
                <a:lnTo>
                  <a:pt x="1511084" y="1663699"/>
                </a:lnTo>
                <a:lnTo>
                  <a:pt x="1526031" y="1663699"/>
                </a:lnTo>
                <a:lnTo>
                  <a:pt x="1525206" y="1650999"/>
                </a:lnTo>
                <a:close/>
              </a:path>
              <a:path w="5766434" h="1676400">
                <a:moveTo>
                  <a:pt x="1537563" y="1650999"/>
                </a:moveTo>
                <a:lnTo>
                  <a:pt x="1536382" y="1650999"/>
                </a:lnTo>
                <a:lnTo>
                  <a:pt x="1529448" y="1663699"/>
                </a:lnTo>
                <a:lnTo>
                  <a:pt x="1538414" y="1663699"/>
                </a:lnTo>
                <a:lnTo>
                  <a:pt x="1537563" y="1650999"/>
                </a:lnTo>
                <a:close/>
              </a:path>
              <a:path w="5766434" h="1676400">
                <a:moveTo>
                  <a:pt x="1549336" y="1650999"/>
                </a:moveTo>
                <a:lnTo>
                  <a:pt x="1537703" y="1650999"/>
                </a:lnTo>
                <a:lnTo>
                  <a:pt x="1539265" y="1663699"/>
                </a:lnTo>
                <a:lnTo>
                  <a:pt x="1550860" y="1663699"/>
                </a:lnTo>
                <a:lnTo>
                  <a:pt x="1549336" y="1650999"/>
                </a:lnTo>
                <a:close/>
              </a:path>
              <a:path w="5766434" h="1676400">
                <a:moveTo>
                  <a:pt x="1605394" y="1650999"/>
                </a:moveTo>
                <a:lnTo>
                  <a:pt x="1557934" y="1650999"/>
                </a:lnTo>
                <a:lnTo>
                  <a:pt x="1557413" y="1663699"/>
                </a:lnTo>
                <a:lnTo>
                  <a:pt x="1609585" y="1663699"/>
                </a:lnTo>
                <a:lnTo>
                  <a:pt x="1605394" y="1650999"/>
                </a:lnTo>
                <a:close/>
              </a:path>
              <a:path w="5766434" h="1676400">
                <a:moveTo>
                  <a:pt x="1718538" y="1650999"/>
                </a:moveTo>
                <a:lnTo>
                  <a:pt x="1618818" y="1650999"/>
                </a:lnTo>
                <a:lnTo>
                  <a:pt x="1618360" y="1663699"/>
                </a:lnTo>
                <a:lnTo>
                  <a:pt x="1721891" y="1663699"/>
                </a:lnTo>
                <a:lnTo>
                  <a:pt x="1718538" y="1650999"/>
                </a:lnTo>
                <a:close/>
              </a:path>
              <a:path w="5766434" h="1676400">
                <a:moveTo>
                  <a:pt x="1875764" y="1650999"/>
                </a:moveTo>
                <a:lnTo>
                  <a:pt x="1723034" y="1650999"/>
                </a:lnTo>
                <a:lnTo>
                  <a:pt x="1724075" y="1663699"/>
                </a:lnTo>
                <a:lnTo>
                  <a:pt x="1881593" y="1663699"/>
                </a:lnTo>
                <a:lnTo>
                  <a:pt x="1875764" y="1650999"/>
                </a:lnTo>
                <a:close/>
              </a:path>
              <a:path w="5766434" h="1676400">
                <a:moveTo>
                  <a:pt x="1904745" y="1650999"/>
                </a:moveTo>
                <a:lnTo>
                  <a:pt x="1882089" y="1650999"/>
                </a:lnTo>
                <a:lnTo>
                  <a:pt x="1887207" y="1663699"/>
                </a:lnTo>
                <a:lnTo>
                  <a:pt x="1906485" y="1663699"/>
                </a:lnTo>
                <a:lnTo>
                  <a:pt x="1904745" y="1650999"/>
                </a:lnTo>
                <a:close/>
              </a:path>
              <a:path w="5766434" h="1676400">
                <a:moveTo>
                  <a:pt x="1915985" y="1638299"/>
                </a:moveTo>
                <a:lnTo>
                  <a:pt x="1877936" y="1638299"/>
                </a:lnTo>
                <a:lnTo>
                  <a:pt x="1886889" y="1650999"/>
                </a:lnTo>
                <a:lnTo>
                  <a:pt x="1913508" y="1650999"/>
                </a:lnTo>
                <a:lnTo>
                  <a:pt x="1911934" y="1663699"/>
                </a:lnTo>
                <a:lnTo>
                  <a:pt x="1918403" y="1663699"/>
                </a:lnTo>
                <a:lnTo>
                  <a:pt x="1917371" y="1650999"/>
                </a:lnTo>
                <a:lnTo>
                  <a:pt x="1917428" y="1650524"/>
                </a:lnTo>
                <a:lnTo>
                  <a:pt x="1915985" y="1638299"/>
                </a:lnTo>
                <a:close/>
              </a:path>
              <a:path w="5766434" h="1676400">
                <a:moveTo>
                  <a:pt x="1917687" y="1650999"/>
                </a:moveTo>
                <a:lnTo>
                  <a:pt x="1917371" y="1650999"/>
                </a:lnTo>
                <a:lnTo>
                  <a:pt x="1918403" y="1663699"/>
                </a:lnTo>
                <a:lnTo>
                  <a:pt x="1921255" y="1663699"/>
                </a:lnTo>
                <a:lnTo>
                  <a:pt x="1917687" y="1650999"/>
                </a:lnTo>
                <a:close/>
              </a:path>
              <a:path w="5766434" h="1676400">
                <a:moveTo>
                  <a:pt x="1934641" y="1650999"/>
                </a:moveTo>
                <a:lnTo>
                  <a:pt x="1917687" y="1650999"/>
                </a:lnTo>
                <a:lnTo>
                  <a:pt x="1921255" y="1663699"/>
                </a:lnTo>
                <a:lnTo>
                  <a:pt x="1937384" y="1663699"/>
                </a:lnTo>
                <a:lnTo>
                  <a:pt x="1934641" y="1650999"/>
                </a:lnTo>
                <a:close/>
              </a:path>
              <a:path w="5766434" h="1676400">
                <a:moveTo>
                  <a:pt x="1953818" y="1650999"/>
                </a:moveTo>
                <a:lnTo>
                  <a:pt x="1941245" y="1650999"/>
                </a:lnTo>
                <a:lnTo>
                  <a:pt x="1941639" y="1663699"/>
                </a:lnTo>
                <a:lnTo>
                  <a:pt x="1953183" y="1663699"/>
                </a:lnTo>
                <a:lnTo>
                  <a:pt x="1953818" y="1650999"/>
                </a:lnTo>
                <a:close/>
              </a:path>
              <a:path w="5766434" h="1676400">
                <a:moveTo>
                  <a:pt x="1990255" y="1650999"/>
                </a:moveTo>
                <a:lnTo>
                  <a:pt x="1978215" y="1650999"/>
                </a:lnTo>
                <a:lnTo>
                  <a:pt x="1980780" y="1663699"/>
                </a:lnTo>
                <a:lnTo>
                  <a:pt x="1984171" y="1663699"/>
                </a:lnTo>
                <a:lnTo>
                  <a:pt x="1990255" y="1650999"/>
                </a:lnTo>
                <a:close/>
              </a:path>
              <a:path w="5766434" h="1676400">
                <a:moveTo>
                  <a:pt x="1071397" y="1638299"/>
                </a:moveTo>
                <a:lnTo>
                  <a:pt x="1065314" y="1638299"/>
                </a:lnTo>
                <a:lnTo>
                  <a:pt x="1069416" y="1650999"/>
                </a:lnTo>
                <a:lnTo>
                  <a:pt x="1071397" y="1638299"/>
                </a:lnTo>
                <a:close/>
              </a:path>
              <a:path w="5766434" h="1676400">
                <a:moveTo>
                  <a:pt x="1088936" y="1638299"/>
                </a:moveTo>
                <a:lnTo>
                  <a:pt x="1076617" y="1638299"/>
                </a:lnTo>
                <a:lnTo>
                  <a:pt x="1076248" y="1650999"/>
                </a:lnTo>
                <a:lnTo>
                  <a:pt x="1090256" y="1650999"/>
                </a:lnTo>
                <a:lnTo>
                  <a:pt x="1088936" y="1638299"/>
                </a:lnTo>
                <a:close/>
              </a:path>
              <a:path w="5766434" h="1676400">
                <a:moveTo>
                  <a:pt x="1103528" y="1638299"/>
                </a:moveTo>
                <a:lnTo>
                  <a:pt x="1093812" y="1638299"/>
                </a:lnTo>
                <a:lnTo>
                  <a:pt x="1093038" y="1650999"/>
                </a:lnTo>
                <a:lnTo>
                  <a:pt x="1102702" y="1650999"/>
                </a:lnTo>
                <a:lnTo>
                  <a:pt x="1103528" y="1638299"/>
                </a:lnTo>
                <a:close/>
              </a:path>
              <a:path w="5766434" h="1676400">
                <a:moveTo>
                  <a:pt x="1120482" y="1638299"/>
                </a:moveTo>
                <a:lnTo>
                  <a:pt x="1109624" y="1638299"/>
                </a:lnTo>
                <a:lnTo>
                  <a:pt x="1107338" y="1650999"/>
                </a:lnTo>
                <a:lnTo>
                  <a:pt x="1121130" y="1650999"/>
                </a:lnTo>
                <a:lnTo>
                  <a:pt x="1120482" y="1638299"/>
                </a:lnTo>
                <a:close/>
              </a:path>
              <a:path w="5766434" h="1676400">
                <a:moveTo>
                  <a:pt x="1171384" y="1638299"/>
                </a:moveTo>
                <a:lnTo>
                  <a:pt x="1124610" y="1638299"/>
                </a:lnTo>
                <a:lnTo>
                  <a:pt x="1127798" y="1650999"/>
                </a:lnTo>
                <a:lnTo>
                  <a:pt x="1173899" y="1650999"/>
                </a:lnTo>
                <a:lnTo>
                  <a:pt x="1171384" y="1638299"/>
                </a:lnTo>
                <a:close/>
              </a:path>
              <a:path w="5766434" h="1676400">
                <a:moveTo>
                  <a:pt x="1261351" y="1638299"/>
                </a:moveTo>
                <a:lnTo>
                  <a:pt x="1218031" y="1638299"/>
                </a:lnTo>
                <a:lnTo>
                  <a:pt x="1215961" y="1650999"/>
                </a:lnTo>
                <a:lnTo>
                  <a:pt x="1264284" y="1650999"/>
                </a:lnTo>
                <a:lnTo>
                  <a:pt x="1261351" y="1638299"/>
                </a:lnTo>
                <a:close/>
              </a:path>
              <a:path w="5766434" h="1676400">
                <a:moveTo>
                  <a:pt x="1294803" y="1638299"/>
                </a:moveTo>
                <a:lnTo>
                  <a:pt x="1272324" y="1638299"/>
                </a:lnTo>
                <a:lnTo>
                  <a:pt x="1272590" y="1650999"/>
                </a:lnTo>
                <a:lnTo>
                  <a:pt x="1296111" y="1650999"/>
                </a:lnTo>
                <a:lnTo>
                  <a:pt x="1294803" y="1638299"/>
                </a:lnTo>
                <a:close/>
              </a:path>
              <a:path w="5766434" h="1676400">
                <a:moveTo>
                  <a:pt x="1316024" y="1638299"/>
                </a:moveTo>
                <a:lnTo>
                  <a:pt x="1305674" y="1638299"/>
                </a:lnTo>
                <a:lnTo>
                  <a:pt x="1304048" y="1650999"/>
                </a:lnTo>
                <a:lnTo>
                  <a:pt x="1316037" y="1650999"/>
                </a:lnTo>
                <a:lnTo>
                  <a:pt x="1316024" y="1638299"/>
                </a:lnTo>
                <a:close/>
              </a:path>
              <a:path w="5766434" h="1676400">
                <a:moveTo>
                  <a:pt x="1339862" y="1638299"/>
                </a:moveTo>
                <a:lnTo>
                  <a:pt x="1328356" y="1638299"/>
                </a:lnTo>
                <a:lnTo>
                  <a:pt x="1330845" y="1650999"/>
                </a:lnTo>
                <a:lnTo>
                  <a:pt x="1339697" y="1650999"/>
                </a:lnTo>
                <a:lnTo>
                  <a:pt x="1339862" y="1638299"/>
                </a:lnTo>
                <a:close/>
              </a:path>
              <a:path w="5766434" h="1676400">
                <a:moveTo>
                  <a:pt x="1359547" y="1638299"/>
                </a:moveTo>
                <a:lnTo>
                  <a:pt x="1345895" y="1638299"/>
                </a:lnTo>
                <a:lnTo>
                  <a:pt x="1346149" y="1650999"/>
                </a:lnTo>
                <a:lnTo>
                  <a:pt x="1363700" y="1650999"/>
                </a:lnTo>
                <a:lnTo>
                  <a:pt x="1359547" y="1638299"/>
                </a:lnTo>
                <a:close/>
              </a:path>
              <a:path w="5766434" h="1676400">
                <a:moveTo>
                  <a:pt x="1381239" y="1638299"/>
                </a:moveTo>
                <a:lnTo>
                  <a:pt x="1368132" y="1650999"/>
                </a:lnTo>
                <a:lnTo>
                  <a:pt x="1385189" y="1650999"/>
                </a:lnTo>
                <a:lnTo>
                  <a:pt x="1381239" y="1638299"/>
                </a:lnTo>
                <a:close/>
              </a:path>
              <a:path w="5766434" h="1676400">
                <a:moveTo>
                  <a:pt x="1637652" y="1638299"/>
                </a:moveTo>
                <a:lnTo>
                  <a:pt x="1624329" y="1650999"/>
                </a:lnTo>
                <a:lnTo>
                  <a:pt x="1639798" y="1650999"/>
                </a:lnTo>
                <a:lnTo>
                  <a:pt x="1637652" y="1638299"/>
                </a:lnTo>
                <a:close/>
              </a:path>
              <a:path w="5766434" h="1676400">
                <a:moveTo>
                  <a:pt x="1664754" y="1638299"/>
                </a:moveTo>
                <a:lnTo>
                  <a:pt x="1654340" y="1638299"/>
                </a:lnTo>
                <a:lnTo>
                  <a:pt x="1655013" y="1650999"/>
                </a:lnTo>
                <a:lnTo>
                  <a:pt x="1664830" y="1650999"/>
                </a:lnTo>
                <a:lnTo>
                  <a:pt x="1664754" y="1638299"/>
                </a:lnTo>
                <a:close/>
              </a:path>
              <a:path w="5766434" h="1676400">
                <a:moveTo>
                  <a:pt x="1693100" y="1638299"/>
                </a:moveTo>
                <a:lnTo>
                  <a:pt x="1679917" y="1638299"/>
                </a:lnTo>
                <a:lnTo>
                  <a:pt x="1677428" y="1650999"/>
                </a:lnTo>
                <a:lnTo>
                  <a:pt x="1694040" y="1650999"/>
                </a:lnTo>
                <a:lnTo>
                  <a:pt x="1693100" y="1638299"/>
                </a:lnTo>
                <a:close/>
              </a:path>
              <a:path w="5766434" h="1676400">
                <a:moveTo>
                  <a:pt x="1715350" y="1638299"/>
                </a:moveTo>
                <a:lnTo>
                  <a:pt x="1699958" y="1638299"/>
                </a:lnTo>
                <a:lnTo>
                  <a:pt x="1701533" y="1650999"/>
                </a:lnTo>
                <a:lnTo>
                  <a:pt x="1720507" y="1650999"/>
                </a:lnTo>
                <a:lnTo>
                  <a:pt x="1715350" y="1638299"/>
                </a:lnTo>
                <a:close/>
              </a:path>
              <a:path w="5766434" h="1676400">
                <a:moveTo>
                  <a:pt x="1744548" y="1638299"/>
                </a:moveTo>
                <a:lnTo>
                  <a:pt x="1739514" y="1638299"/>
                </a:lnTo>
                <a:lnTo>
                  <a:pt x="1732849" y="1650999"/>
                </a:lnTo>
                <a:lnTo>
                  <a:pt x="1749272" y="1650999"/>
                </a:lnTo>
                <a:lnTo>
                  <a:pt x="1744548" y="1638299"/>
                </a:lnTo>
                <a:close/>
              </a:path>
              <a:path w="5766434" h="1676400">
                <a:moveTo>
                  <a:pt x="1782991" y="1638299"/>
                </a:moveTo>
                <a:lnTo>
                  <a:pt x="1763102" y="1638299"/>
                </a:lnTo>
                <a:lnTo>
                  <a:pt x="1755254" y="1650999"/>
                </a:lnTo>
                <a:lnTo>
                  <a:pt x="1785340" y="1650999"/>
                </a:lnTo>
                <a:lnTo>
                  <a:pt x="1782991" y="1638299"/>
                </a:lnTo>
                <a:close/>
              </a:path>
              <a:path w="5766434" h="1676400">
                <a:moveTo>
                  <a:pt x="1795487" y="1638299"/>
                </a:moveTo>
                <a:lnTo>
                  <a:pt x="1788198" y="1638299"/>
                </a:lnTo>
                <a:lnTo>
                  <a:pt x="1785340" y="1650999"/>
                </a:lnTo>
                <a:lnTo>
                  <a:pt x="1793125" y="1650999"/>
                </a:lnTo>
                <a:lnTo>
                  <a:pt x="1795111" y="1646145"/>
                </a:lnTo>
                <a:lnTo>
                  <a:pt x="1795487" y="1638299"/>
                </a:lnTo>
                <a:close/>
              </a:path>
              <a:path w="5766434" h="1676400">
                <a:moveTo>
                  <a:pt x="1795111" y="1646145"/>
                </a:moveTo>
                <a:lnTo>
                  <a:pt x="1793125" y="1650999"/>
                </a:lnTo>
                <a:lnTo>
                  <a:pt x="1794878" y="1650999"/>
                </a:lnTo>
                <a:lnTo>
                  <a:pt x="1795111" y="1646145"/>
                </a:lnTo>
                <a:close/>
              </a:path>
              <a:path w="5766434" h="1676400">
                <a:moveTo>
                  <a:pt x="1811401" y="1638299"/>
                </a:moveTo>
                <a:lnTo>
                  <a:pt x="1798319" y="1638299"/>
                </a:lnTo>
                <a:lnTo>
                  <a:pt x="1795111" y="1646145"/>
                </a:lnTo>
                <a:lnTo>
                  <a:pt x="1794878" y="1650999"/>
                </a:lnTo>
                <a:lnTo>
                  <a:pt x="1811019" y="1650999"/>
                </a:lnTo>
                <a:lnTo>
                  <a:pt x="1811401" y="1638299"/>
                </a:lnTo>
                <a:close/>
              </a:path>
              <a:path w="5766434" h="1676400">
                <a:moveTo>
                  <a:pt x="1833156" y="1638299"/>
                </a:moveTo>
                <a:lnTo>
                  <a:pt x="1818868" y="1638299"/>
                </a:lnTo>
                <a:lnTo>
                  <a:pt x="1819808" y="1650999"/>
                </a:lnTo>
                <a:lnTo>
                  <a:pt x="1832203" y="1650999"/>
                </a:lnTo>
                <a:lnTo>
                  <a:pt x="1833156" y="1638299"/>
                </a:lnTo>
                <a:close/>
              </a:path>
              <a:path w="5766434" h="1676400">
                <a:moveTo>
                  <a:pt x="1877339" y="1638299"/>
                </a:moveTo>
                <a:lnTo>
                  <a:pt x="1833689" y="1638299"/>
                </a:lnTo>
                <a:lnTo>
                  <a:pt x="1834184" y="1650999"/>
                </a:lnTo>
                <a:lnTo>
                  <a:pt x="1877999" y="1650999"/>
                </a:lnTo>
                <a:lnTo>
                  <a:pt x="1877339" y="1638299"/>
                </a:lnTo>
                <a:close/>
              </a:path>
              <a:path w="5766434" h="1676400">
                <a:moveTo>
                  <a:pt x="1917428" y="1650524"/>
                </a:moveTo>
                <a:lnTo>
                  <a:pt x="1917371" y="1650999"/>
                </a:lnTo>
                <a:lnTo>
                  <a:pt x="1917428" y="1650524"/>
                </a:lnTo>
                <a:close/>
              </a:path>
              <a:path w="5766434" h="1676400">
                <a:moveTo>
                  <a:pt x="2028291" y="1638299"/>
                </a:moveTo>
                <a:lnTo>
                  <a:pt x="1918884" y="1638299"/>
                </a:lnTo>
                <a:lnTo>
                  <a:pt x="1917428" y="1650524"/>
                </a:lnTo>
                <a:lnTo>
                  <a:pt x="1917484" y="1650999"/>
                </a:lnTo>
                <a:lnTo>
                  <a:pt x="2032038" y="1650999"/>
                </a:lnTo>
                <a:lnTo>
                  <a:pt x="2028291" y="1638299"/>
                </a:lnTo>
                <a:close/>
              </a:path>
              <a:path w="5766434" h="1676400">
                <a:moveTo>
                  <a:pt x="2059025" y="1638299"/>
                </a:moveTo>
                <a:lnTo>
                  <a:pt x="2031720" y="1638299"/>
                </a:lnTo>
                <a:lnTo>
                  <a:pt x="2039480" y="1650999"/>
                </a:lnTo>
                <a:lnTo>
                  <a:pt x="2060066" y="1650999"/>
                </a:lnTo>
                <a:lnTo>
                  <a:pt x="2059025" y="1638299"/>
                </a:lnTo>
                <a:close/>
              </a:path>
              <a:path w="5766434" h="1676400">
                <a:moveTo>
                  <a:pt x="2086902" y="1638299"/>
                </a:moveTo>
                <a:lnTo>
                  <a:pt x="2061730" y="1638299"/>
                </a:lnTo>
                <a:lnTo>
                  <a:pt x="2069007" y="1650999"/>
                </a:lnTo>
                <a:lnTo>
                  <a:pt x="2086292" y="1650999"/>
                </a:lnTo>
                <a:lnTo>
                  <a:pt x="2086902" y="1638299"/>
                </a:lnTo>
                <a:close/>
              </a:path>
              <a:path w="5766434" h="1676400">
                <a:moveTo>
                  <a:pt x="2119718" y="1638299"/>
                </a:moveTo>
                <a:lnTo>
                  <a:pt x="2096249" y="1638299"/>
                </a:lnTo>
                <a:lnTo>
                  <a:pt x="2103856" y="1650999"/>
                </a:lnTo>
                <a:lnTo>
                  <a:pt x="2120518" y="1650999"/>
                </a:lnTo>
                <a:lnTo>
                  <a:pt x="2119718" y="1638299"/>
                </a:lnTo>
                <a:close/>
              </a:path>
              <a:path w="5766434" h="1676400">
                <a:moveTo>
                  <a:pt x="2134209" y="1638299"/>
                </a:moveTo>
                <a:lnTo>
                  <a:pt x="2124608" y="1638299"/>
                </a:lnTo>
                <a:lnTo>
                  <a:pt x="2129663" y="1650999"/>
                </a:lnTo>
                <a:lnTo>
                  <a:pt x="2134209" y="1638299"/>
                </a:lnTo>
                <a:close/>
              </a:path>
              <a:path w="5766434" h="1676400">
                <a:moveTo>
                  <a:pt x="1036370" y="1625599"/>
                </a:moveTo>
                <a:lnTo>
                  <a:pt x="1013840" y="1625599"/>
                </a:lnTo>
                <a:lnTo>
                  <a:pt x="1014945" y="1638299"/>
                </a:lnTo>
                <a:lnTo>
                  <a:pt x="1028026" y="1638299"/>
                </a:lnTo>
                <a:lnTo>
                  <a:pt x="1036370" y="1625599"/>
                </a:lnTo>
                <a:close/>
              </a:path>
              <a:path w="5766434" h="1676400">
                <a:moveTo>
                  <a:pt x="1046530" y="1612899"/>
                </a:moveTo>
                <a:lnTo>
                  <a:pt x="989533" y="1612899"/>
                </a:lnTo>
                <a:lnTo>
                  <a:pt x="992987" y="1625599"/>
                </a:lnTo>
                <a:lnTo>
                  <a:pt x="1039748" y="1625599"/>
                </a:lnTo>
                <a:lnTo>
                  <a:pt x="1039748" y="1638299"/>
                </a:lnTo>
                <a:lnTo>
                  <a:pt x="1046568" y="1638299"/>
                </a:lnTo>
                <a:lnTo>
                  <a:pt x="1048707" y="1629535"/>
                </a:lnTo>
                <a:lnTo>
                  <a:pt x="1047762" y="1625599"/>
                </a:lnTo>
                <a:lnTo>
                  <a:pt x="1046530" y="1612899"/>
                </a:lnTo>
                <a:close/>
              </a:path>
              <a:path w="5766434" h="1676400">
                <a:moveTo>
                  <a:pt x="1072311" y="1612899"/>
                </a:moveTo>
                <a:lnTo>
                  <a:pt x="1051153" y="1612899"/>
                </a:lnTo>
                <a:lnTo>
                  <a:pt x="1049667" y="1625599"/>
                </a:lnTo>
                <a:lnTo>
                  <a:pt x="1048707" y="1629535"/>
                </a:lnTo>
                <a:lnTo>
                  <a:pt x="1050810" y="1638299"/>
                </a:lnTo>
                <a:lnTo>
                  <a:pt x="1135888" y="1638299"/>
                </a:lnTo>
                <a:lnTo>
                  <a:pt x="1135138" y="1625599"/>
                </a:lnTo>
                <a:lnTo>
                  <a:pt x="1074648" y="1625599"/>
                </a:lnTo>
                <a:lnTo>
                  <a:pt x="1072311" y="1612899"/>
                </a:lnTo>
                <a:close/>
              </a:path>
              <a:path w="5766434" h="1676400">
                <a:moveTo>
                  <a:pt x="1168006" y="1625599"/>
                </a:moveTo>
                <a:lnTo>
                  <a:pt x="1137399" y="1625599"/>
                </a:lnTo>
                <a:lnTo>
                  <a:pt x="1136599" y="1638299"/>
                </a:lnTo>
                <a:lnTo>
                  <a:pt x="1170051" y="1638299"/>
                </a:lnTo>
                <a:lnTo>
                  <a:pt x="1168006" y="1625599"/>
                </a:lnTo>
                <a:close/>
              </a:path>
              <a:path w="5766434" h="1676400">
                <a:moveTo>
                  <a:pt x="1186929" y="1625599"/>
                </a:moveTo>
                <a:lnTo>
                  <a:pt x="1174026" y="1625599"/>
                </a:lnTo>
                <a:lnTo>
                  <a:pt x="1171790" y="1638299"/>
                </a:lnTo>
                <a:lnTo>
                  <a:pt x="1190713" y="1638299"/>
                </a:lnTo>
                <a:lnTo>
                  <a:pt x="1186929" y="1625599"/>
                </a:lnTo>
                <a:close/>
              </a:path>
              <a:path w="5766434" h="1676400">
                <a:moveTo>
                  <a:pt x="1211249" y="1625599"/>
                </a:moveTo>
                <a:lnTo>
                  <a:pt x="1197698" y="1625599"/>
                </a:lnTo>
                <a:lnTo>
                  <a:pt x="1201407" y="1638299"/>
                </a:lnTo>
                <a:lnTo>
                  <a:pt x="1212367" y="1638299"/>
                </a:lnTo>
                <a:lnTo>
                  <a:pt x="1211249" y="1625599"/>
                </a:lnTo>
                <a:close/>
              </a:path>
              <a:path w="5766434" h="1676400">
                <a:moveTo>
                  <a:pt x="1945119" y="1625599"/>
                </a:moveTo>
                <a:lnTo>
                  <a:pt x="1924926" y="1625599"/>
                </a:lnTo>
                <a:lnTo>
                  <a:pt x="1921459" y="1638299"/>
                </a:lnTo>
                <a:lnTo>
                  <a:pt x="1943569" y="1638299"/>
                </a:lnTo>
                <a:lnTo>
                  <a:pt x="1945119" y="1625599"/>
                </a:lnTo>
                <a:close/>
              </a:path>
              <a:path w="5766434" h="1676400">
                <a:moveTo>
                  <a:pt x="1975688" y="1625599"/>
                </a:moveTo>
                <a:lnTo>
                  <a:pt x="1952675" y="1625599"/>
                </a:lnTo>
                <a:lnTo>
                  <a:pt x="1949983" y="1638299"/>
                </a:lnTo>
                <a:lnTo>
                  <a:pt x="1983054" y="1638299"/>
                </a:lnTo>
                <a:lnTo>
                  <a:pt x="1975688" y="1625599"/>
                </a:lnTo>
                <a:close/>
              </a:path>
              <a:path w="5766434" h="1676400">
                <a:moveTo>
                  <a:pt x="2124278" y="1612899"/>
                </a:moveTo>
                <a:lnTo>
                  <a:pt x="2116505" y="1612899"/>
                </a:lnTo>
                <a:lnTo>
                  <a:pt x="2115631" y="1614449"/>
                </a:lnTo>
                <a:lnTo>
                  <a:pt x="2121496" y="1625599"/>
                </a:lnTo>
                <a:lnTo>
                  <a:pt x="1986635" y="1625599"/>
                </a:lnTo>
                <a:lnTo>
                  <a:pt x="1993399" y="1638299"/>
                </a:lnTo>
                <a:lnTo>
                  <a:pt x="2125027" y="1638299"/>
                </a:lnTo>
                <a:lnTo>
                  <a:pt x="2125341" y="1632597"/>
                </a:lnTo>
                <a:lnTo>
                  <a:pt x="2125040" y="1625599"/>
                </a:lnTo>
                <a:lnTo>
                  <a:pt x="2124278" y="1612899"/>
                </a:lnTo>
                <a:close/>
              </a:path>
              <a:path w="5766434" h="1676400">
                <a:moveTo>
                  <a:pt x="2125341" y="1632597"/>
                </a:moveTo>
                <a:lnTo>
                  <a:pt x="2125027" y="1638299"/>
                </a:lnTo>
                <a:lnTo>
                  <a:pt x="2125586" y="1638299"/>
                </a:lnTo>
                <a:lnTo>
                  <a:pt x="2125341" y="1632597"/>
                </a:lnTo>
                <a:close/>
              </a:path>
              <a:path w="5766434" h="1676400">
                <a:moveTo>
                  <a:pt x="2153450" y="1625599"/>
                </a:moveTo>
                <a:lnTo>
                  <a:pt x="2125726" y="1625599"/>
                </a:lnTo>
                <a:lnTo>
                  <a:pt x="2125341" y="1632597"/>
                </a:lnTo>
                <a:lnTo>
                  <a:pt x="2125586" y="1638299"/>
                </a:lnTo>
                <a:lnTo>
                  <a:pt x="2150402" y="1638299"/>
                </a:lnTo>
                <a:lnTo>
                  <a:pt x="2153450" y="1625599"/>
                </a:lnTo>
                <a:close/>
              </a:path>
              <a:path w="5766434" h="1676400">
                <a:moveTo>
                  <a:pt x="2176297" y="1625599"/>
                </a:moveTo>
                <a:lnTo>
                  <a:pt x="2153450" y="1625599"/>
                </a:lnTo>
                <a:lnTo>
                  <a:pt x="2158860" y="1638299"/>
                </a:lnTo>
                <a:lnTo>
                  <a:pt x="2172576" y="1638299"/>
                </a:lnTo>
                <a:lnTo>
                  <a:pt x="2176297" y="1625599"/>
                </a:lnTo>
                <a:close/>
              </a:path>
              <a:path w="5766434" h="1676400">
                <a:moveTo>
                  <a:pt x="2211971" y="1625599"/>
                </a:moveTo>
                <a:lnTo>
                  <a:pt x="2188273" y="1625599"/>
                </a:lnTo>
                <a:lnTo>
                  <a:pt x="2187930" y="1638299"/>
                </a:lnTo>
                <a:lnTo>
                  <a:pt x="2198598" y="1638299"/>
                </a:lnTo>
                <a:lnTo>
                  <a:pt x="2211971" y="1625599"/>
                </a:lnTo>
                <a:close/>
              </a:path>
              <a:path w="5766434" h="1676400">
                <a:moveTo>
                  <a:pt x="2235187" y="1625599"/>
                </a:moveTo>
                <a:lnTo>
                  <a:pt x="2225446" y="1625599"/>
                </a:lnTo>
                <a:lnTo>
                  <a:pt x="2230513" y="1638299"/>
                </a:lnTo>
                <a:lnTo>
                  <a:pt x="2235187" y="1625599"/>
                </a:lnTo>
                <a:close/>
              </a:path>
              <a:path w="5766434" h="1676400">
                <a:moveTo>
                  <a:pt x="1051153" y="1612899"/>
                </a:moveTo>
                <a:lnTo>
                  <a:pt x="1046530" y="1612899"/>
                </a:lnTo>
                <a:lnTo>
                  <a:pt x="1047762" y="1625599"/>
                </a:lnTo>
                <a:lnTo>
                  <a:pt x="1048707" y="1629535"/>
                </a:lnTo>
                <a:lnTo>
                  <a:pt x="1049667" y="1625599"/>
                </a:lnTo>
                <a:lnTo>
                  <a:pt x="1051153" y="1612899"/>
                </a:lnTo>
                <a:close/>
              </a:path>
              <a:path w="5766434" h="1676400">
                <a:moveTo>
                  <a:pt x="964349" y="1612899"/>
                </a:moveTo>
                <a:lnTo>
                  <a:pt x="944689" y="1612899"/>
                </a:lnTo>
                <a:lnTo>
                  <a:pt x="944130" y="1625599"/>
                </a:lnTo>
                <a:lnTo>
                  <a:pt x="960119" y="1625599"/>
                </a:lnTo>
                <a:lnTo>
                  <a:pt x="964349" y="1612899"/>
                </a:lnTo>
                <a:close/>
              </a:path>
              <a:path w="5766434" h="1676400">
                <a:moveTo>
                  <a:pt x="980046" y="1612899"/>
                </a:moveTo>
                <a:lnTo>
                  <a:pt x="964349" y="1612899"/>
                </a:lnTo>
                <a:lnTo>
                  <a:pt x="965225" y="1625599"/>
                </a:lnTo>
                <a:lnTo>
                  <a:pt x="979284" y="1625599"/>
                </a:lnTo>
                <a:lnTo>
                  <a:pt x="980046" y="1612899"/>
                </a:lnTo>
                <a:close/>
              </a:path>
              <a:path w="5766434" h="1676400">
                <a:moveTo>
                  <a:pt x="989533" y="1612899"/>
                </a:moveTo>
                <a:lnTo>
                  <a:pt x="980046" y="1612899"/>
                </a:lnTo>
                <a:lnTo>
                  <a:pt x="987386" y="1625599"/>
                </a:lnTo>
                <a:lnTo>
                  <a:pt x="988440" y="1625599"/>
                </a:lnTo>
                <a:lnTo>
                  <a:pt x="989533" y="1612899"/>
                </a:lnTo>
                <a:close/>
              </a:path>
              <a:path w="5766434" h="1676400">
                <a:moveTo>
                  <a:pt x="1097533" y="1612899"/>
                </a:moveTo>
                <a:lnTo>
                  <a:pt x="1076312" y="1612899"/>
                </a:lnTo>
                <a:lnTo>
                  <a:pt x="1076921" y="1625599"/>
                </a:lnTo>
                <a:lnTo>
                  <a:pt x="1097838" y="1625599"/>
                </a:lnTo>
                <a:lnTo>
                  <a:pt x="1097533" y="1612899"/>
                </a:lnTo>
                <a:close/>
              </a:path>
              <a:path w="5766434" h="1676400">
                <a:moveTo>
                  <a:pt x="2099309" y="1612899"/>
                </a:moveTo>
                <a:lnTo>
                  <a:pt x="2076589" y="1612899"/>
                </a:lnTo>
                <a:lnTo>
                  <a:pt x="2076170" y="1625599"/>
                </a:lnTo>
                <a:lnTo>
                  <a:pt x="2107704" y="1625599"/>
                </a:lnTo>
                <a:lnTo>
                  <a:pt x="2099309" y="1612899"/>
                </a:lnTo>
                <a:close/>
              </a:path>
              <a:path w="5766434" h="1676400">
                <a:moveTo>
                  <a:pt x="2115631" y="1614449"/>
                </a:moveTo>
                <a:lnTo>
                  <a:pt x="2109342" y="1625599"/>
                </a:lnTo>
                <a:lnTo>
                  <a:pt x="2121496" y="1625599"/>
                </a:lnTo>
                <a:lnTo>
                  <a:pt x="2115631" y="1614449"/>
                </a:lnTo>
                <a:close/>
              </a:path>
              <a:path w="5766434" h="1676400">
                <a:moveTo>
                  <a:pt x="2134933" y="1612899"/>
                </a:moveTo>
                <a:lnTo>
                  <a:pt x="2124278" y="1612899"/>
                </a:lnTo>
                <a:lnTo>
                  <a:pt x="2125040" y="1625599"/>
                </a:lnTo>
                <a:lnTo>
                  <a:pt x="2137867" y="1625599"/>
                </a:lnTo>
                <a:lnTo>
                  <a:pt x="2134933" y="1612899"/>
                </a:lnTo>
                <a:close/>
              </a:path>
              <a:path w="5766434" h="1676400">
                <a:moveTo>
                  <a:pt x="2238616" y="1612899"/>
                </a:moveTo>
                <a:lnTo>
                  <a:pt x="2144915" y="1612899"/>
                </a:lnTo>
                <a:lnTo>
                  <a:pt x="2144445" y="1625599"/>
                </a:lnTo>
                <a:lnTo>
                  <a:pt x="2240940" y="1625599"/>
                </a:lnTo>
                <a:lnTo>
                  <a:pt x="2238616" y="1612899"/>
                </a:lnTo>
                <a:close/>
              </a:path>
              <a:path w="5766434" h="1676400">
                <a:moveTo>
                  <a:pt x="2251506" y="1612899"/>
                </a:moveTo>
                <a:lnTo>
                  <a:pt x="2238616" y="1612899"/>
                </a:lnTo>
                <a:lnTo>
                  <a:pt x="2251075" y="1625599"/>
                </a:lnTo>
                <a:lnTo>
                  <a:pt x="2251506" y="1612899"/>
                </a:lnTo>
                <a:close/>
              </a:path>
              <a:path w="5766434" h="1676400">
                <a:moveTo>
                  <a:pt x="2278976" y="1612899"/>
                </a:moveTo>
                <a:lnTo>
                  <a:pt x="2265387" y="1612899"/>
                </a:lnTo>
                <a:lnTo>
                  <a:pt x="2273947" y="1625599"/>
                </a:lnTo>
                <a:lnTo>
                  <a:pt x="2277630" y="1625599"/>
                </a:lnTo>
                <a:lnTo>
                  <a:pt x="2278976" y="1612899"/>
                </a:lnTo>
                <a:close/>
              </a:path>
              <a:path w="5766434" h="1676400">
                <a:moveTo>
                  <a:pt x="2308872" y="1612899"/>
                </a:moveTo>
                <a:lnTo>
                  <a:pt x="2292248" y="1612899"/>
                </a:lnTo>
                <a:lnTo>
                  <a:pt x="2295156" y="1625599"/>
                </a:lnTo>
                <a:lnTo>
                  <a:pt x="2300376" y="1625599"/>
                </a:lnTo>
                <a:lnTo>
                  <a:pt x="2308872" y="1612899"/>
                </a:lnTo>
                <a:close/>
              </a:path>
              <a:path w="5766434" h="1676400">
                <a:moveTo>
                  <a:pt x="2116505" y="1612899"/>
                </a:moveTo>
                <a:lnTo>
                  <a:pt x="2114816" y="1612899"/>
                </a:lnTo>
                <a:lnTo>
                  <a:pt x="2115631" y="1614449"/>
                </a:lnTo>
                <a:lnTo>
                  <a:pt x="2116505" y="1612899"/>
                </a:lnTo>
                <a:close/>
              </a:path>
              <a:path w="5766434" h="1676400">
                <a:moveTo>
                  <a:pt x="905255" y="1600199"/>
                </a:moveTo>
                <a:lnTo>
                  <a:pt x="887298" y="1600199"/>
                </a:lnTo>
                <a:lnTo>
                  <a:pt x="888669" y="1612899"/>
                </a:lnTo>
                <a:lnTo>
                  <a:pt x="902766" y="1612899"/>
                </a:lnTo>
                <a:lnTo>
                  <a:pt x="905255" y="1600199"/>
                </a:lnTo>
                <a:close/>
              </a:path>
              <a:path w="5766434" h="1676400">
                <a:moveTo>
                  <a:pt x="905929" y="1600199"/>
                </a:moveTo>
                <a:lnTo>
                  <a:pt x="905255" y="1600199"/>
                </a:lnTo>
                <a:lnTo>
                  <a:pt x="902766" y="1612899"/>
                </a:lnTo>
                <a:lnTo>
                  <a:pt x="905370" y="1612899"/>
                </a:lnTo>
                <a:lnTo>
                  <a:pt x="905929" y="1600199"/>
                </a:lnTo>
                <a:close/>
              </a:path>
              <a:path w="5766434" h="1676400">
                <a:moveTo>
                  <a:pt x="924090" y="1600199"/>
                </a:moveTo>
                <a:lnTo>
                  <a:pt x="905929" y="1600199"/>
                </a:lnTo>
                <a:lnTo>
                  <a:pt x="905370" y="1612899"/>
                </a:lnTo>
                <a:lnTo>
                  <a:pt x="920178" y="1612899"/>
                </a:lnTo>
                <a:lnTo>
                  <a:pt x="924090" y="1600199"/>
                </a:lnTo>
                <a:close/>
              </a:path>
              <a:path w="5766434" h="1676400">
                <a:moveTo>
                  <a:pt x="943838" y="1600199"/>
                </a:moveTo>
                <a:lnTo>
                  <a:pt x="924090" y="1600199"/>
                </a:lnTo>
                <a:lnTo>
                  <a:pt x="926134" y="1612899"/>
                </a:lnTo>
                <a:lnTo>
                  <a:pt x="942060" y="1612899"/>
                </a:lnTo>
                <a:lnTo>
                  <a:pt x="943838" y="1600199"/>
                </a:lnTo>
                <a:close/>
              </a:path>
              <a:path w="5766434" h="1676400">
                <a:moveTo>
                  <a:pt x="959726" y="1600199"/>
                </a:moveTo>
                <a:lnTo>
                  <a:pt x="943838" y="1600199"/>
                </a:lnTo>
                <a:lnTo>
                  <a:pt x="946886" y="1612899"/>
                </a:lnTo>
                <a:lnTo>
                  <a:pt x="961186" y="1612899"/>
                </a:lnTo>
                <a:lnTo>
                  <a:pt x="959726" y="1600199"/>
                </a:lnTo>
                <a:close/>
              </a:path>
              <a:path w="5766434" h="1676400">
                <a:moveTo>
                  <a:pt x="1008037" y="1600199"/>
                </a:moveTo>
                <a:lnTo>
                  <a:pt x="969365" y="1600199"/>
                </a:lnTo>
                <a:lnTo>
                  <a:pt x="968032" y="1612899"/>
                </a:lnTo>
                <a:lnTo>
                  <a:pt x="1007363" y="1612899"/>
                </a:lnTo>
                <a:lnTo>
                  <a:pt x="1008037" y="1600199"/>
                </a:lnTo>
                <a:close/>
              </a:path>
              <a:path w="5766434" h="1676400">
                <a:moveTo>
                  <a:pt x="1029246" y="1600199"/>
                </a:moveTo>
                <a:lnTo>
                  <a:pt x="1018616" y="1600199"/>
                </a:lnTo>
                <a:lnTo>
                  <a:pt x="1020152" y="1612899"/>
                </a:lnTo>
                <a:lnTo>
                  <a:pt x="1027709" y="1612899"/>
                </a:lnTo>
                <a:lnTo>
                  <a:pt x="1029246" y="1600199"/>
                </a:lnTo>
                <a:close/>
              </a:path>
              <a:path w="5766434" h="1676400">
                <a:moveTo>
                  <a:pt x="1034465" y="1600199"/>
                </a:moveTo>
                <a:lnTo>
                  <a:pt x="1033056" y="1612899"/>
                </a:lnTo>
                <a:lnTo>
                  <a:pt x="1046365" y="1612899"/>
                </a:lnTo>
                <a:lnTo>
                  <a:pt x="1034465" y="1600199"/>
                </a:lnTo>
                <a:close/>
              </a:path>
              <a:path w="5766434" h="1676400">
                <a:moveTo>
                  <a:pt x="2199055" y="1600199"/>
                </a:moveTo>
                <a:lnTo>
                  <a:pt x="2172919" y="1600199"/>
                </a:lnTo>
                <a:lnTo>
                  <a:pt x="2167648" y="1612899"/>
                </a:lnTo>
                <a:lnTo>
                  <a:pt x="2200871" y="1612899"/>
                </a:lnTo>
                <a:lnTo>
                  <a:pt x="2199055" y="1600199"/>
                </a:lnTo>
                <a:close/>
              </a:path>
              <a:path w="5766434" h="1676400">
                <a:moveTo>
                  <a:pt x="2321737" y="1600199"/>
                </a:moveTo>
                <a:lnTo>
                  <a:pt x="2215324" y="1600199"/>
                </a:lnTo>
                <a:lnTo>
                  <a:pt x="2216099" y="1612899"/>
                </a:lnTo>
                <a:lnTo>
                  <a:pt x="2313152" y="1612899"/>
                </a:lnTo>
                <a:lnTo>
                  <a:pt x="2321737" y="1600199"/>
                </a:lnTo>
                <a:close/>
              </a:path>
              <a:path w="5766434" h="1676400">
                <a:moveTo>
                  <a:pt x="2338311" y="1587499"/>
                </a:moveTo>
                <a:lnTo>
                  <a:pt x="2333599" y="1587499"/>
                </a:lnTo>
                <a:lnTo>
                  <a:pt x="2338184" y="1600199"/>
                </a:lnTo>
                <a:lnTo>
                  <a:pt x="2328583" y="1600199"/>
                </a:lnTo>
                <a:lnTo>
                  <a:pt x="2329472" y="1612899"/>
                </a:lnTo>
                <a:lnTo>
                  <a:pt x="2341295" y="1612899"/>
                </a:lnTo>
                <a:lnTo>
                  <a:pt x="2340635" y="1600199"/>
                </a:lnTo>
                <a:lnTo>
                  <a:pt x="2338311" y="1587499"/>
                </a:lnTo>
                <a:close/>
              </a:path>
              <a:path w="5766434" h="1676400">
                <a:moveTo>
                  <a:pt x="2362390" y="1600199"/>
                </a:moveTo>
                <a:lnTo>
                  <a:pt x="2345740" y="1600199"/>
                </a:lnTo>
                <a:lnTo>
                  <a:pt x="2343835" y="1612899"/>
                </a:lnTo>
                <a:lnTo>
                  <a:pt x="2361107" y="1612899"/>
                </a:lnTo>
                <a:lnTo>
                  <a:pt x="2362390" y="1600199"/>
                </a:lnTo>
                <a:close/>
              </a:path>
              <a:path w="5766434" h="1676400">
                <a:moveTo>
                  <a:pt x="2378011" y="1600199"/>
                </a:moveTo>
                <a:lnTo>
                  <a:pt x="2369070" y="1600199"/>
                </a:lnTo>
                <a:lnTo>
                  <a:pt x="2364511" y="1612899"/>
                </a:lnTo>
                <a:lnTo>
                  <a:pt x="2376931" y="1612899"/>
                </a:lnTo>
                <a:lnTo>
                  <a:pt x="2378011" y="1600199"/>
                </a:lnTo>
                <a:close/>
              </a:path>
              <a:path w="5766434" h="1676400">
                <a:moveTo>
                  <a:pt x="842784" y="1587499"/>
                </a:moveTo>
                <a:lnTo>
                  <a:pt x="831976" y="1587499"/>
                </a:lnTo>
                <a:lnTo>
                  <a:pt x="842644" y="1600199"/>
                </a:lnTo>
                <a:lnTo>
                  <a:pt x="842784" y="1587499"/>
                </a:lnTo>
                <a:close/>
              </a:path>
              <a:path w="5766434" h="1676400">
                <a:moveTo>
                  <a:pt x="863523" y="1587499"/>
                </a:moveTo>
                <a:lnTo>
                  <a:pt x="848918" y="1587499"/>
                </a:lnTo>
                <a:lnTo>
                  <a:pt x="849426" y="1600199"/>
                </a:lnTo>
                <a:lnTo>
                  <a:pt x="861631" y="1600199"/>
                </a:lnTo>
                <a:lnTo>
                  <a:pt x="863523" y="1587499"/>
                </a:lnTo>
                <a:close/>
              </a:path>
              <a:path w="5766434" h="1676400">
                <a:moveTo>
                  <a:pt x="908075" y="1587499"/>
                </a:moveTo>
                <a:lnTo>
                  <a:pt x="864044" y="1587499"/>
                </a:lnTo>
                <a:lnTo>
                  <a:pt x="866000" y="1600199"/>
                </a:lnTo>
                <a:lnTo>
                  <a:pt x="907033" y="1600199"/>
                </a:lnTo>
                <a:lnTo>
                  <a:pt x="908437" y="1596323"/>
                </a:lnTo>
                <a:lnTo>
                  <a:pt x="908075" y="1587499"/>
                </a:lnTo>
                <a:close/>
              </a:path>
              <a:path w="5766434" h="1676400">
                <a:moveTo>
                  <a:pt x="916914" y="1587499"/>
                </a:moveTo>
                <a:lnTo>
                  <a:pt x="911631" y="1587499"/>
                </a:lnTo>
                <a:lnTo>
                  <a:pt x="908437" y="1596323"/>
                </a:lnTo>
                <a:lnTo>
                  <a:pt x="908596" y="1600199"/>
                </a:lnTo>
                <a:lnTo>
                  <a:pt x="915809" y="1600199"/>
                </a:lnTo>
                <a:lnTo>
                  <a:pt x="916914" y="1587499"/>
                </a:lnTo>
                <a:close/>
              </a:path>
              <a:path w="5766434" h="1676400">
                <a:moveTo>
                  <a:pt x="957681" y="1587499"/>
                </a:moveTo>
                <a:lnTo>
                  <a:pt x="922858" y="1587499"/>
                </a:lnTo>
                <a:lnTo>
                  <a:pt x="921461" y="1600199"/>
                </a:lnTo>
                <a:lnTo>
                  <a:pt x="959840" y="1600199"/>
                </a:lnTo>
                <a:lnTo>
                  <a:pt x="957681" y="1587499"/>
                </a:lnTo>
                <a:close/>
              </a:path>
              <a:path w="5766434" h="1676400">
                <a:moveTo>
                  <a:pt x="986916" y="1587499"/>
                </a:moveTo>
                <a:lnTo>
                  <a:pt x="975715" y="1600199"/>
                </a:lnTo>
                <a:lnTo>
                  <a:pt x="987983" y="1600199"/>
                </a:lnTo>
                <a:lnTo>
                  <a:pt x="986916" y="1587499"/>
                </a:lnTo>
                <a:close/>
              </a:path>
              <a:path w="5766434" h="1676400">
                <a:moveTo>
                  <a:pt x="2237536" y="1587499"/>
                </a:moveTo>
                <a:lnTo>
                  <a:pt x="2222385" y="1600199"/>
                </a:lnTo>
                <a:lnTo>
                  <a:pt x="2240343" y="1600199"/>
                </a:lnTo>
                <a:lnTo>
                  <a:pt x="2237536" y="1587499"/>
                </a:lnTo>
                <a:close/>
              </a:path>
              <a:path w="5766434" h="1676400">
                <a:moveTo>
                  <a:pt x="2271991" y="1587499"/>
                </a:moveTo>
                <a:lnTo>
                  <a:pt x="2257297" y="1587499"/>
                </a:lnTo>
                <a:lnTo>
                  <a:pt x="2258593" y="1600199"/>
                </a:lnTo>
                <a:lnTo>
                  <a:pt x="2273198" y="1600199"/>
                </a:lnTo>
                <a:lnTo>
                  <a:pt x="2271991" y="1587499"/>
                </a:lnTo>
                <a:close/>
              </a:path>
              <a:path w="5766434" h="1676400">
                <a:moveTo>
                  <a:pt x="2302687" y="1587499"/>
                </a:moveTo>
                <a:lnTo>
                  <a:pt x="2288590" y="1587499"/>
                </a:lnTo>
                <a:lnTo>
                  <a:pt x="2292946" y="1600199"/>
                </a:lnTo>
                <a:lnTo>
                  <a:pt x="2304897" y="1600199"/>
                </a:lnTo>
                <a:lnTo>
                  <a:pt x="2302687" y="1587499"/>
                </a:lnTo>
                <a:close/>
              </a:path>
              <a:path w="5766434" h="1676400">
                <a:moveTo>
                  <a:pt x="2333599" y="1587499"/>
                </a:moveTo>
                <a:lnTo>
                  <a:pt x="2310752" y="1587499"/>
                </a:lnTo>
                <a:lnTo>
                  <a:pt x="2313889" y="1600199"/>
                </a:lnTo>
                <a:lnTo>
                  <a:pt x="2338184" y="1600199"/>
                </a:lnTo>
                <a:lnTo>
                  <a:pt x="2333599" y="1587499"/>
                </a:lnTo>
                <a:close/>
              </a:path>
              <a:path w="5766434" h="1676400">
                <a:moveTo>
                  <a:pt x="2424531" y="1587499"/>
                </a:moveTo>
                <a:lnTo>
                  <a:pt x="2338311" y="1587499"/>
                </a:lnTo>
                <a:lnTo>
                  <a:pt x="2340635" y="1600199"/>
                </a:lnTo>
                <a:lnTo>
                  <a:pt x="2424785" y="1600199"/>
                </a:lnTo>
                <a:lnTo>
                  <a:pt x="2424531" y="1587499"/>
                </a:lnTo>
                <a:close/>
              </a:path>
              <a:path w="5766434" h="1676400">
                <a:moveTo>
                  <a:pt x="2449410" y="1587499"/>
                </a:moveTo>
                <a:lnTo>
                  <a:pt x="2432570" y="1587499"/>
                </a:lnTo>
                <a:lnTo>
                  <a:pt x="2431326" y="1600199"/>
                </a:lnTo>
                <a:lnTo>
                  <a:pt x="2453284" y="1600199"/>
                </a:lnTo>
                <a:lnTo>
                  <a:pt x="2449410" y="1587499"/>
                </a:lnTo>
                <a:close/>
              </a:path>
              <a:path w="5766434" h="1676400">
                <a:moveTo>
                  <a:pt x="911631" y="1587499"/>
                </a:moveTo>
                <a:lnTo>
                  <a:pt x="908075" y="1587499"/>
                </a:lnTo>
                <a:lnTo>
                  <a:pt x="908437" y="1596323"/>
                </a:lnTo>
                <a:lnTo>
                  <a:pt x="911631" y="1587499"/>
                </a:lnTo>
                <a:close/>
              </a:path>
              <a:path w="5766434" h="1676400">
                <a:moveTo>
                  <a:pt x="793635" y="1574799"/>
                </a:moveTo>
                <a:lnTo>
                  <a:pt x="788746" y="1574799"/>
                </a:lnTo>
                <a:lnTo>
                  <a:pt x="791082" y="1587499"/>
                </a:lnTo>
                <a:lnTo>
                  <a:pt x="793635" y="1574799"/>
                </a:lnTo>
                <a:close/>
              </a:path>
              <a:path w="5766434" h="1676400">
                <a:moveTo>
                  <a:pt x="817803" y="1574799"/>
                </a:moveTo>
                <a:lnTo>
                  <a:pt x="805230" y="1574799"/>
                </a:lnTo>
                <a:lnTo>
                  <a:pt x="806894" y="1587499"/>
                </a:lnTo>
                <a:lnTo>
                  <a:pt x="820699" y="1587499"/>
                </a:lnTo>
                <a:lnTo>
                  <a:pt x="817803" y="1574799"/>
                </a:lnTo>
                <a:close/>
              </a:path>
              <a:path w="5766434" h="1676400">
                <a:moveTo>
                  <a:pt x="896035" y="1574799"/>
                </a:moveTo>
                <a:lnTo>
                  <a:pt x="822667" y="1574799"/>
                </a:lnTo>
                <a:lnTo>
                  <a:pt x="822134" y="1587499"/>
                </a:lnTo>
                <a:lnTo>
                  <a:pt x="894333" y="1587499"/>
                </a:lnTo>
                <a:lnTo>
                  <a:pt x="896035" y="1574799"/>
                </a:lnTo>
                <a:close/>
              </a:path>
              <a:path w="5766434" h="1676400">
                <a:moveTo>
                  <a:pt x="2363165" y="1574799"/>
                </a:moveTo>
                <a:lnTo>
                  <a:pt x="2357204" y="1574799"/>
                </a:lnTo>
                <a:lnTo>
                  <a:pt x="2349576" y="1587499"/>
                </a:lnTo>
                <a:lnTo>
                  <a:pt x="2369019" y="1587499"/>
                </a:lnTo>
                <a:lnTo>
                  <a:pt x="2363165" y="1574799"/>
                </a:lnTo>
                <a:close/>
              </a:path>
              <a:path w="5766434" h="1676400">
                <a:moveTo>
                  <a:pt x="2421737" y="1574799"/>
                </a:moveTo>
                <a:lnTo>
                  <a:pt x="2375839" y="1574799"/>
                </a:lnTo>
                <a:lnTo>
                  <a:pt x="2379713" y="1587499"/>
                </a:lnTo>
                <a:lnTo>
                  <a:pt x="2416365" y="1587499"/>
                </a:lnTo>
                <a:lnTo>
                  <a:pt x="2421737" y="1574799"/>
                </a:lnTo>
                <a:close/>
              </a:path>
              <a:path w="5766434" h="1676400">
                <a:moveTo>
                  <a:pt x="2485770" y="1574799"/>
                </a:moveTo>
                <a:lnTo>
                  <a:pt x="2426131" y="1574799"/>
                </a:lnTo>
                <a:lnTo>
                  <a:pt x="2420759" y="1587499"/>
                </a:lnTo>
                <a:lnTo>
                  <a:pt x="2480716" y="1587499"/>
                </a:lnTo>
                <a:lnTo>
                  <a:pt x="2485770" y="1574799"/>
                </a:lnTo>
                <a:close/>
              </a:path>
              <a:path w="5766434" h="1676400">
                <a:moveTo>
                  <a:pt x="2524937" y="1574799"/>
                </a:moveTo>
                <a:lnTo>
                  <a:pt x="2485770" y="1574799"/>
                </a:lnTo>
                <a:lnTo>
                  <a:pt x="2487587" y="1587499"/>
                </a:lnTo>
                <a:lnTo>
                  <a:pt x="2502344" y="1587499"/>
                </a:lnTo>
                <a:lnTo>
                  <a:pt x="2524937" y="1574799"/>
                </a:lnTo>
                <a:close/>
              </a:path>
              <a:path w="5766434" h="1676400">
                <a:moveTo>
                  <a:pt x="2543098" y="1574799"/>
                </a:moveTo>
                <a:lnTo>
                  <a:pt x="2531236" y="1574799"/>
                </a:lnTo>
                <a:lnTo>
                  <a:pt x="2531109" y="1587499"/>
                </a:lnTo>
                <a:lnTo>
                  <a:pt x="2546565" y="1587499"/>
                </a:lnTo>
                <a:lnTo>
                  <a:pt x="2543098" y="1574799"/>
                </a:lnTo>
                <a:close/>
              </a:path>
              <a:path w="5766434" h="1676400">
                <a:moveTo>
                  <a:pt x="2567584" y="1574799"/>
                </a:moveTo>
                <a:lnTo>
                  <a:pt x="2559481" y="1574799"/>
                </a:lnTo>
                <a:lnTo>
                  <a:pt x="2558795" y="1587499"/>
                </a:lnTo>
                <a:lnTo>
                  <a:pt x="2567584" y="1574799"/>
                </a:lnTo>
                <a:close/>
              </a:path>
              <a:path w="5766434" h="1676400">
                <a:moveTo>
                  <a:pt x="778077" y="1549399"/>
                </a:moveTo>
                <a:lnTo>
                  <a:pt x="740752" y="1549399"/>
                </a:lnTo>
                <a:lnTo>
                  <a:pt x="741806" y="1562099"/>
                </a:lnTo>
                <a:lnTo>
                  <a:pt x="762380" y="1562099"/>
                </a:lnTo>
                <a:lnTo>
                  <a:pt x="765530" y="1574799"/>
                </a:lnTo>
                <a:lnTo>
                  <a:pt x="770627" y="1574799"/>
                </a:lnTo>
                <a:lnTo>
                  <a:pt x="773385" y="1562099"/>
                </a:lnTo>
                <a:lnTo>
                  <a:pt x="778077" y="1549399"/>
                </a:lnTo>
                <a:close/>
              </a:path>
              <a:path w="5766434" h="1676400">
                <a:moveTo>
                  <a:pt x="778979" y="1549399"/>
                </a:moveTo>
                <a:lnTo>
                  <a:pt x="778077" y="1549399"/>
                </a:lnTo>
                <a:lnTo>
                  <a:pt x="773385" y="1562099"/>
                </a:lnTo>
                <a:lnTo>
                  <a:pt x="770627" y="1574799"/>
                </a:lnTo>
                <a:lnTo>
                  <a:pt x="770864" y="1574799"/>
                </a:lnTo>
                <a:lnTo>
                  <a:pt x="775766" y="1562099"/>
                </a:lnTo>
                <a:lnTo>
                  <a:pt x="778979" y="1549399"/>
                </a:lnTo>
                <a:close/>
              </a:path>
              <a:path w="5766434" h="1676400">
                <a:moveTo>
                  <a:pt x="794600" y="1549399"/>
                </a:moveTo>
                <a:lnTo>
                  <a:pt x="778979" y="1549399"/>
                </a:lnTo>
                <a:lnTo>
                  <a:pt x="775766" y="1562099"/>
                </a:lnTo>
                <a:lnTo>
                  <a:pt x="770864" y="1574799"/>
                </a:lnTo>
                <a:lnTo>
                  <a:pt x="817562" y="1574799"/>
                </a:lnTo>
                <a:lnTo>
                  <a:pt x="824725" y="1562099"/>
                </a:lnTo>
                <a:lnTo>
                  <a:pt x="798169" y="1562099"/>
                </a:lnTo>
                <a:lnTo>
                  <a:pt x="794600" y="1549399"/>
                </a:lnTo>
                <a:close/>
              </a:path>
              <a:path w="5766434" h="1676400">
                <a:moveTo>
                  <a:pt x="844867" y="1562099"/>
                </a:moveTo>
                <a:lnTo>
                  <a:pt x="827798" y="1562099"/>
                </a:lnTo>
                <a:lnTo>
                  <a:pt x="829424" y="1574799"/>
                </a:lnTo>
                <a:lnTo>
                  <a:pt x="839431" y="1574799"/>
                </a:lnTo>
                <a:lnTo>
                  <a:pt x="844867" y="1562099"/>
                </a:lnTo>
                <a:close/>
              </a:path>
              <a:path w="5766434" h="1676400">
                <a:moveTo>
                  <a:pt x="856703" y="1562099"/>
                </a:moveTo>
                <a:lnTo>
                  <a:pt x="847610" y="1562099"/>
                </a:lnTo>
                <a:lnTo>
                  <a:pt x="847966" y="1574799"/>
                </a:lnTo>
                <a:lnTo>
                  <a:pt x="854544" y="1574799"/>
                </a:lnTo>
                <a:lnTo>
                  <a:pt x="856703" y="1562099"/>
                </a:lnTo>
                <a:close/>
              </a:path>
              <a:path w="5766434" h="1676400">
                <a:moveTo>
                  <a:pt x="2466403" y="1562099"/>
                </a:moveTo>
                <a:lnTo>
                  <a:pt x="2449880" y="1562099"/>
                </a:lnTo>
                <a:lnTo>
                  <a:pt x="2451379" y="1574799"/>
                </a:lnTo>
                <a:lnTo>
                  <a:pt x="2466035" y="1574799"/>
                </a:lnTo>
                <a:lnTo>
                  <a:pt x="2466403" y="1562099"/>
                </a:lnTo>
                <a:close/>
              </a:path>
              <a:path w="5766434" h="1676400">
                <a:moveTo>
                  <a:pt x="2520200" y="1562099"/>
                </a:moveTo>
                <a:lnTo>
                  <a:pt x="2467229" y="1562099"/>
                </a:lnTo>
                <a:lnTo>
                  <a:pt x="2468384" y="1574799"/>
                </a:lnTo>
                <a:lnTo>
                  <a:pt x="2526131" y="1574799"/>
                </a:lnTo>
                <a:lnTo>
                  <a:pt x="2520200" y="1562099"/>
                </a:lnTo>
                <a:close/>
              </a:path>
              <a:path w="5766434" h="1676400">
                <a:moveTo>
                  <a:pt x="2565601" y="1562099"/>
                </a:moveTo>
                <a:lnTo>
                  <a:pt x="2527998" y="1562099"/>
                </a:lnTo>
                <a:lnTo>
                  <a:pt x="2526131" y="1574799"/>
                </a:lnTo>
                <a:lnTo>
                  <a:pt x="2567552" y="1574799"/>
                </a:lnTo>
                <a:lnTo>
                  <a:pt x="2565601" y="1562099"/>
                </a:lnTo>
                <a:close/>
              </a:path>
              <a:path w="5766434" h="1676400">
                <a:moveTo>
                  <a:pt x="2624188" y="1549399"/>
                </a:moveTo>
                <a:lnTo>
                  <a:pt x="2566525" y="1549399"/>
                </a:lnTo>
                <a:lnTo>
                  <a:pt x="2565601" y="1562099"/>
                </a:lnTo>
                <a:lnTo>
                  <a:pt x="2567552" y="1574799"/>
                </a:lnTo>
                <a:lnTo>
                  <a:pt x="2570822" y="1574799"/>
                </a:lnTo>
                <a:lnTo>
                  <a:pt x="2565717" y="1562099"/>
                </a:lnTo>
                <a:lnTo>
                  <a:pt x="2613799" y="1562099"/>
                </a:lnTo>
                <a:lnTo>
                  <a:pt x="2624188" y="1549399"/>
                </a:lnTo>
                <a:close/>
              </a:path>
              <a:path w="5766434" h="1676400">
                <a:moveTo>
                  <a:pt x="2586202" y="1562099"/>
                </a:moveTo>
                <a:lnTo>
                  <a:pt x="2565717" y="1562099"/>
                </a:lnTo>
                <a:lnTo>
                  <a:pt x="2570822" y="1574799"/>
                </a:lnTo>
                <a:lnTo>
                  <a:pt x="2589961" y="1574799"/>
                </a:lnTo>
                <a:lnTo>
                  <a:pt x="2586202" y="1562099"/>
                </a:lnTo>
                <a:close/>
              </a:path>
              <a:path w="5766434" h="1676400">
                <a:moveTo>
                  <a:pt x="2602242" y="1562099"/>
                </a:moveTo>
                <a:lnTo>
                  <a:pt x="2593682" y="1562099"/>
                </a:lnTo>
                <a:lnTo>
                  <a:pt x="2594495" y="1574799"/>
                </a:lnTo>
                <a:lnTo>
                  <a:pt x="2602242" y="1562099"/>
                </a:lnTo>
                <a:close/>
              </a:path>
              <a:path w="5766434" h="1676400">
                <a:moveTo>
                  <a:pt x="2608402" y="1562099"/>
                </a:moveTo>
                <a:lnTo>
                  <a:pt x="2602242" y="1562099"/>
                </a:lnTo>
                <a:lnTo>
                  <a:pt x="2600058" y="1574799"/>
                </a:lnTo>
                <a:lnTo>
                  <a:pt x="2608135" y="1574799"/>
                </a:lnTo>
                <a:lnTo>
                  <a:pt x="2608402" y="1562099"/>
                </a:lnTo>
                <a:close/>
              </a:path>
              <a:path w="5766434" h="1676400">
                <a:moveTo>
                  <a:pt x="739317" y="1549399"/>
                </a:moveTo>
                <a:lnTo>
                  <a:pt x="728802" y="1549399"/>
                </a:lnTo>
                <a:lnTo>
                  <a:pt x="731837" y="1562099"/>
                </a:lnTo>
                <a:lnTo>
                  <a:pt x="736168" y="1562099"/>
                </a:lnTo>
                <a:lnTo>
                  <a:pt x="739317" y="1549399"/>
                </a:lnTo>
                <a:close/>
              </a:path>
              <a:path w="5766434" h="1676400">
                <a:moveTo>
                  <a:pt x="816825" y="1549399"/>
                </a:moveTo>
                <a:lnTo>
                  <a:pt x="798842" y="1549399"/>
                </a:lnTo>
                <a:lnTo>
                  <a:pt x="798169" y="1562099"/>
                </a:lnTo>
                <a:lnTo>
                  <a:pt x="818565" y="1562099"/>
                </a:lnTo>
                <a:lnTo>
                  <a:pt x="816825" y="1549399"/>
                </a:lnTo>
                <a:close/>
              </a:path>
              <a:path w="5766434" h="1676400">
                <a:moveTo>
                  <a:pt x="2508300" y="1549399"/>
                </a:moveTo>
                <a:lnTo>
                  <a:pt x="2500947" y="1562099"/>
                </a:lnTo>
                <a:lnTo>
                  <a:pt x="2512707" y="1562099"/>
                </a:lnTo>
                <a:lnTo>
                  <a:pt x="2508300" y="1549399"/>
                </a:lnTo>
                <a:close/>
              </a:path>
              <a:path w="5766434" h="1676400">
                <a:moveTo>
                  <a:pt x="2546845" y="1549399"/>
                </a:moveTo>
                <a:lnTo>
                  <a:pt x="2524023" y="1549399"/>
                </a:lnTo>
                <a:lnTo>
                  <a:pt x="2521407" y="1562099"/>
                </a:lnTo>
                <a:lnTo>
                  <a:pt x="2549016" y="1562099"/>
                </a:lnTo>
                <a:lnTo>
                  <a:pt x="2546845" y="1549399"/>
                </a:lnTo>
                <a:close/>
              </a:path>
              <a:path w="5766434" h="1676400">
                <a:moveTo>
                  <a:pt x="2562986" y="1549399"/>
                </a:moveTo>
                <a:lnTo>
                  <a:pt x="2561005" y="1549399"/>
                </a:lnTo>
                <a:lnTo>
                  <a:pt x="2553449" y="1562099"/>
                </a:lnTo>
                <a:lnTo>
                  <a:pt x="2565285" y="1562099"/>
                </a:lnTo>
                <a:lnTo>
                  <a:pt x="2562986" y="1549399"/>
                </a:lnTo>
                <a:close/>
              </a:path>
              <a:path w="5766434" h="1676400">
                <a:moveTo>
                  <a:pt x="2649448" y="1549399"/>
                </a:moveTo>
                <a:lnTo>
                  <a:pt x="2624188" y="1549399"/>
                </a:lnTo>
                <a:lnTo>
                  <a:pt x="2630030" y="1562099"/>
                </a:lnTo>
                <a:lnTo>
                  <a:pt x="2658211" y="1562099"/>
                </a:lnTo>
                <a:lnTo>
                  <a:pt x="2649448" y="1549399"/>
                </a:lnTo>
                <a:close/>
              </a:path>
              <a:path w="5766434" h="1676400">
                <a:moveTo>
                  <a:pt x="2698927" y="1549399"/>
                </a:moveTo>
                <a:lnTo>
                  <a:pt x="2656928" y="1549399"/>
                </a:lnTo>
                <a:lnTo>
                  <a:pt x="2662491" y="1562099"/>
                </a:lnTo>
                <a:lnTo>
                  <a:pt x="2681351" y="1562099"/>
                </a:lnTo>
                <a:lnTo>
                  <a:pt x="2698927" y="1549399"/>
                </a:lnTo>
                <a:close/>
              </a:path>
              <a:path w="5766434" h="1676400">
                <a:moveTo>
                  <a:pt x="701205" y="1536699"/>
                </a:moveTo>
                <a:lnTo>
                  <a:pt x="682663" y="1536699"/>
                </a:lnTo>
                <a:lnTo>
                  <a:pt x="688251" y="1549399"/>
                </a:lnTo>
                <a:lnTo>
                  <a:pt x="696518" y="1549399"/>
                </a:lnTo>
                <a:lnTo>
                  <a:pt x="701205" y="1536699"/>
                </a:lnTo>
                <a:close/>
              </a:path>
              <a:path w="5766434" h="1676400">
                <a:moveTo>
                  <a:pt x="744346" y="1536699"/>
                </a:moveTo>
                <a:lnTo>
                  <a:pt x="701205" y="1536699"/>
                </a:lnTo>
                <a:lnTo>
                  <a:pt x="700570" y="1549399"/>
                </a:lnTo>
                <a:lnTo>
                  <a:pt x="746950" y="1549399"/>
                </a:lnTo>
                <a:lnTo>
                  <a:pt x="744346" y="1536699"/>
                </a:lnTo>
                <a:close/>
              </a:path>
              <a:path w="5766434" h="1676400">
                <a:moveTo>
                  <a:pt x="761339" y="1536699"/>
                </a:moveTo>
                <a:lnTo>
                  <a:pt x="751878" y="1536699"/>
                </a:lnTo>
                <a:lnTo>
                  <a:pt x="746950" y="1549399"/>
                </a:lnTo>
                <a:lnTo>
                  <a:pt x="758113" y="1549399"/>
                </a:lnTo>
                <a:lnTo>
                  <a:pt x="761339" y="1536699"/>
                </a:lnTo>
                <a:close/>
              </a:path>
              <a:path w="5766434" h="1676400">
                <a:moveTo>
                  <a:pt x="775868" y="1536699"/>
                </a:moveTo>
                <a:lnTo>
                  <a:pt x="765708" y="1536699"/>
                </a:lnTo>
                <a:lnTo>
                  <a:pt x="762292" y="1549399"/>
                </a:lnTo>
                <a:lnTo>
                  <a:pt x="777620" y="1549399"/>
                </a:lnTo>
                <a:lnTo>
                  <a:pt x="775868" y="1536699"/>
                </a:lnTo>
                <a:close/>
              </a:path>
              <a:path w="5766434" h="1676400">
                <a:moveTo>
                  <a:pt x="786269" y="1536699"/>
                </a:moveTo>
                <a:lnTo>
                  <a:pt x="782218" y="1549399"/>
                </a:lnTo>
                <a:lnTo>
                  <a:pt x="789457" y="1549399"/>
                </a:lnTo>
                <a:lnTo>
                  <a:pt x="786269" y="1536699"/>
                </a:lnTo>
                <a:close/>
              </a:path>
              <a:path w="5766434" h="1676400">
                <a:moveTo>
                  <a:pt x="2596070" y="1536699"/>
                </a:moveTo>
                <a:lnTo>
                  <a:pt x="2572550" y="1536699"/>
                </a:lnTo>
                <a:lnTo>
                  <a:pt x="2568943" y="1549399"/>
                </a:lnTo>
                <a:lnTo>
                  <a:pt x="2594889" y="1549399"/>
                </a:lnTo>
                <a:lnTo>
                  <a:pt x="2596070" y="1536699"/>
                </a:lnTo>
                <a:close/>
              </a:path>
              <a:path w="5766434" h="1676400">
                <a:moveTo>
                  <a:pt x="2648129" y="1536699"/>
                </a:moveTo>
                <a:lnTo>
                  <a:pt x="2604808" y="1536699"/>
                </a:lnTo>
                <a:lnTo>
                  <a:pt x="2602280" y="1549399"/>
                </a:lnTo>
                <a:lnTo>
                  <a:pt x="2648340" y="1549399"/>
                </a:lnTo>
                <a:lnTo>
                  <a:pt x="2648129" y="1536699"/>
                </a:lnTo>
                <a:close/>
              </a:path>
              <a:path w="5766434" h="1676400">
                <a:moveTo>
                  <a:pt x="2731033" y="1536699"/>
                </a:moveTo>
                <a:lnTo>
                  <a:pt x="2652826" y="1536699"/>
                </a:lnTo>
                <a:lnTo>
                  <a:pt x="2648340" y="1549399"/>
                </a:lnTo>
                <a:lnTo>
                  <a:pt x="2726550" y="1549399"/>
                </a:lnTo>
                <a:lnTo>
                  <a:pt x="2731033" y="1536699"/>
                </a:lnTo>
                <a:close/>
              </a:path>
              <a:path w="5766434" h="1676400">
                <a:moveTo>
                  <a:pt x="2755138" y="1536699"/>
                </a:moveTo>
                <a:lnTo>
                  <a:pt x="2732658" y="1536699"/>
                </a:lnTo>
                <a:lnTo>
                  <a:pt x="2741625" y="1549399"/>
                </a:lnTo>
                <a:lnTo>
                  <a:pt x="2755138" y="1536699"/>
                </a:lnTo>
                <a:close/>
              </a:path>
              <a:path w="5766434" h="1676400">
                <a:moveTo>
                  <a:pt x="682891" y="1523999"/>
                </a:moveTo>
                <a:lnTo>
                  <a:pt x="667372" y="1523999"/>
                </a:lnTo>
                <a:lnTo>
                  <a:pt x="668185" y="1536699"/>
                </a:lnTo>
                <a:lnTo>
                  <a:pt x="677913" y="1536699"/>
                </a:lnTo>
                <a:lnTo>
                  <a:pt x="682891" y="1523999"/>
                </a:lnTo>
                <a:close/>
              </a:path>
              <a:path w="5766434" h="1676400">
                <a:moveTo>
                  <a:pt x="700303" y="1523999"/>
                </a:moveTo>
                <a:lnTo>
                  <a:pt x="687412" y="1523999"/>
                </a:lnTo>
                <a:lnTo>
                  <a:pt x="687095" y="1536699"/>
                </a:lnTo>
                <a:lnTo>
                  <a:pt x="702538" y="1536699"/>
                </a:lnTo>
                <a:lnTo>
                  <a:pt x="700303" y="1523999"/>
                </a:lnTo>
                <a:close/>
              </a:path>
              <a:path w="5766434" h="1676400">
                <a:moveTo>
                  <a:pt x="725639" y="1523999"/>
                </a:moveTo>
                <a:lnTo>
                  <a:pt x="708151" y="1523999"/>
                </a:lnTo>
                <a:lnTo>
                  <a:pt x="706196" y="1536699"/>
                </a:lnTo>
                <a:lnTo>
                  <a:pt x="726351" y="1536699"/>
                </a:lnTo>
                <a:lnTo>
                  <a:pt x="725639" y="1523999"/>
                </a:lnTo>
                <a:close/>
              </a:path>
              <a:path w="5766434" h="1676400">
                <a:moveTo>
                  <a:pt x="741997" y="1523999"/>
                </a:moveTo>
                <a:lnTo>
                  <a:pt x="734593" y="1523999"/>
                </a:lnTo>
                <a:lnTo>
                  <a:pt x="732091" y="1536699"/>
                </a:lnTo>
                <a:lnTo>
                  <a:pt x="742657" y="1536699"/>
                </a:lnTo>
                <a:lnTo>
                  <a:pt x="741997" y="1523999"/>
                </a:lnTo>
                <a:close/>
              </a:path>
              <a:path w="5766434" h="1676400">
                <a:moveTo>
                  <a:pt x="2683522" y="1523999"/>
                </a:moveTo>
                <a:lnTo>
                  <a:pt x="2654909" y="1523999"/>
                </a:lnTo>
                <a:lnTo>
                  <a:pt x="2648872" y="1536699"/>
                </a:lnTo>
                <a:lnTo>
                  <a:pt x="2678176" y="1536699"/>
                </a:lnTo>
                <a:lnTo>
                  <a:pt x="2683522" y="1523999"/>
                </a:lnTo>
                <a:close/>
              </a:path>
              <a:path w="5766434" h="1676400">
                <a:moveTo>
                  <a:pt x="2761449" y="1523999"/>
                </a:moveTo>
                <a:lnTo>
                  <a:pt x="2693301" y="1523999"/>
                </a:lnTo>
                <a:lnTo>
                  <a:pt x="2678176" y="1536699"/>
                </a:lnTo>
                <a:lnTo>
                  <a:pt x="2761449" y="1536699"/>
                </a:lnTo>
                <a:lnTo>
                  <a:pt x="2761449" y="1523999"/>
                </a:lnTo>
                <a:close/>
              </a:path>
              <a:path w="5766434" h="1676400">
                <a:moveTo>
                  <a:pt x="2807398" y="1523999"/>
                </a:moveTo>
                <a:lnTo>
                  <a:pt x="2772219" y="1523999"/>
                </a:lnTo>
                <a:lnTo>
                  <a:pt x="2781731" y="1536699"/>
                </a:lnTo>
                <a:lnTo>
                  <a:pt x="2806382" y="1536699"/>
                </a:lnTo>
                <a:lnTo>
                  <a:pt x="2807398" y="1523999"/>
                </a:lnTo>
                <a:close/>
              </a:path>
              <a:path w="5766434" h="1676400">
                <a:moveTo>
                  <a:pt x="2810522" y="1523999"/>
                </a:moveTo>
                <a:lnTo>
                  <a:pt x="2807398" y="1523999"/>
                </a:lnTo>
                <a:lnTo>
                  <a:pt x="2806382" y="1536699"/>
                </a:lnTo>
                <a:lnTo>
                  <a:pt x="2806977" y="1535779"/>
                </a:lnTo>
                <a:lnTo>
                  <a:pt x="2810522" y="1523999"/>
                </a:lnTo>
                <a:close/>
              </a:path>
              <a:path w="5766434" h="1676400">
                <a:moveTo>
                  <a:pt x="2806977" y="1535779"/>
                </a:moveTo>
                <a:lnTo>
                  <a:pt x="2806382" y="1536699"/>
                </a:lnTo>
                <a:lnTo>
                  <a:pt x="2806700" y="1536699"/>
                </a:lnTo>
                <a:lnTo>
                  <a:pt x="2806977" y="1535779"/>
                </a:lnTo>
                <a:close/>
              </a:path>
              <a:path w="5766434" h="1676400">
                <a:moveTo>
                  <a:pt x="2814586" y="1523999"/>
                </a:moveTo>
                <a:lnTo>
                  <a:pt x="2810522" y="1523999"/>
                </a:lnTo>
                <a:lnTo>
                  <a:pt x="2806977" y="1535779"/>
                </a:lnTo>
                <a:lnTo>
                  <a:pt x="2814586" y="1523999"/>
                </a:lnTo>
                <a:close/>
              </a:path>
              <a:path w="5766434" h="1676400">
                <a:moveTo>
                  <a:pt x="643026" y="1511299"/>
                </a:moveTo>
                <a:lnTo>
                  <a:pt x="631507" y="1511299"/>
                </a:lnTo>
                <a:lnTo>
                  <a:pt x="628853" y="1523999"/>
                </a:lnTo>
                <a:lnTo>
                  <a:pt x="639292" y="1523999"/>
                </a:lnTo>
                <a:lnTo>
                  <a:pt x="643026" y="1511299"/>
                </a:lnTo>
                <a:close/>
              </a:path>
              <a:path w="5766434" h="1676400">
                <a:moveTo>
                  <a:pt x="653668" y="1511299"/>
                </a:moveTo>
                <a:lnTo>
                  <a:pt x="646366" y="1511299"/>
                </a:lnTo>
                <a:lnTo>
                  <a:pt x="647433" y="1523999"/>
                </a:lnTo>
                <a:lnTo>
                  <a:pt x="650379" y="1523999"/>
                </a:lnTo>
                <a:lnTo>
                  <a:pt x="653668" y="1511299"/>
                </a:lnTo>
                <a:close/>
              </a:path>
              <a:path w="5766434" h="1676400">
                <a:moveTo>
                  <a:pt x="701446" y="1511299"/>
                </a:moveTo>
                <a:lnTo>
                  <a:pt x="655853" y="1511299"/>
                </a:lnTo>
                <a:lnTo>
                  <a:pt x="651217" y="1523999"/>
                </a:lnTo>
                <a:lnTo>
                  <a:pt x="700544" y="1523999"/>
                </a:lnTo>
                <a:lnTo>
                  <a:pt x="701446" y="1511299"/>
                </a:lnTo>
                <a:close/>
              </a:path>
              <a:path w="5766434" h="1676400">
                <a:moveTo>
                  <a:pt x="2736989" y="1511299"/>
                </a:moveTo>
                <a:lnTo>
                  <a:pt x="2721813" y="1511299"/>
                </a:lnTo>
                <a:lnTo>
                  <a:pt x="2716847" y="1523999"/>
                </a:lnTo>
                <a:lnTo>
                  <a:pt x="2735376" y="1523999"/>
                </a:lnTo>
                <a:lnTo>
                  <a:pt x="2736989" y="1511299"/>
                </a:lnTo>
                <a:close/>
              </a:path>
              <a:path w="5766434" h="1676400">
                <a:moveTo>
                  <a:pt x="2801759" y="1511299"/>
                </a:moveTo>
                <a:lnTo>
                  <a:pt x="2748191" y="1511299"/>
                </a:lnTo>
                <a:lnTo>
                  <a:pt x="2748153" y="1523999"/>
                </a:lnTo>
                <a:lnTo>
                  <a:pt x="2806039" y="1523999"/>
                </a:lnTo>
                <a:lnTo>
                  <a:pt x="2805519" y="1516869"/>
                </a:lnTo>
                <a:lnTo>
                  <a:pt x="2801759" y="1511299"/>
                </a:lnTo>
                <a:close/>
              </a:path>
              <a:path w="5766434" h="1676400">
                <a:moveTo>
                  <a:pt x="2896450" y="1498599"/>
                </a:moveTo>
                <a:lnTo>
                  <a:pt x="2805843" y="1498599"/>
                </a:lnTo>
                <a:lnTo>
                  <a:pt x="2803889" y="1503358"/>
                </a:lnTo>
                <a:lnTo>
                  <a:pt x="2805112" y="1511299"/>
                </a:lnTo>
                <a:lnTo>
                  <a:pt x="2805519" y="1516869"/>
                </a:lnTo>
                <a:lnTo>
                  <a:pt x="2810332" y="1523999"/>
                </a:lnTo>
                <a:lnTo>
                  <a:pt x="2845816" y="1523999"/>
                </a:lnTo>
                <a:lnTo>
                  <a:pt x="2852178" y="1511299"/>
                </a:lnTo>
                <a:lnTo>
                  <a:pt x="2896869" y="1511299"/>
                </a:lnTo>
                <a:lnTo>
                  <a:pt x="2896450" y="1498599"/>
                </a:lnTo>
                <a:close/>
              </a:path>
              <a:path w="5766434" h="1676400">
                <a:moveTo>
                  <a:pt x="2872638" y="1511299"/>
                </a:moveTo>
                <a:lnTo>
                  <a:pt x="2854832" y="1511299"/>
                </a:lnTo>
                <a:lnTo>
                  <a:pt x="2855086" y="1523999"/>
                </a:lnTo>
                <a:lnTo>
                  <a:pt x="2866021" y="1523999"/>
                </a:lnTo>
                <a:lnTo>
                  <a:pt x="2872638" y="1511299"/>
                </a:lnTo>
                <a:close/>
              </a:path>
              <a:path w="5766434" h="1676400">
                <a:moveTo>
                  <a:pt x="2803889" y="1503358"/>
                </a:moveTo>
                <a:lnTo>
                  <a:pt x="2800629" y="1511299"/>
                </a:lnTo>
                <a:lnTo>
                  <a:pt x="2801759" y="1511299"/>
                </a:lnTo>
                <a:lnTo>
                  <a:pt x="2805519" y="1516869"/>
                </a:lnTo>
                <a:lnTo>
                  <a:pt x="2805112" y="1511299"/>
                </a:lnTo>
                <a:lnTo>
                  <a:pt x="2803889" y="1503358"/>
                </a:lnTo>
                <a:close/>
              </a:path>
              <a:path w="5766434" h="1676400">
                <a:moveTo>
                  <a:pt x="633272" y="1498599"/>
                </a:moveTo>
                <a:lnTo>
                  <a:pt x="610857" y="1498599"/>
                </a:lnTo>
                <a:lnTo>
                  <a:pt x="608228" y="1511299"/>
                </a:lnTo>
                <a:lnTo>
                  <a:pt x="632955" y="1511299"/>
                </a:lnTo>
                <a:lnTo>
                  <a:pt x="633272" y="1498599"/>
                </a:lnTo>
                <a:close/>
              </a:path>
              <a:path w="5766434" h="1676400">
                <a:moveTo>
                  <a:pt x="649084" y="1498599"/>
                </a:moveTo>
                <a:lnTo>
                  <a:pt x="635101" y="1498599"/>
                </a:lnTo>
                <a:lnTo>
                  <a:pt x="632955" y="1511299"/>
                </a:lnTo>
                <a:lnTo>
                  <a:pt x="647166" y="1511299"/>
                </a:lnTo>
                <a:lnTo>
                  <a:pt x="649084" y="1498599"/>
                </a:lnTo>
                <a:close/>
              </a:path>
              <a:path w="5766434" h="1676400">
                <a:moveTo>
                  <a:pt x="655499" y="1501124"/>
                </a:moveTo>
                <a:lnTo>
                  <a:pt x="649363" y="1511299"/>
                </a:lnTo>
                <a:lnTo>
                  <a:pt x="654646" y="1511299"/>
                </a:lnTo>
                <a:lnTo>
                  <a:pt x="655683" y="1505128"/>
                </a:lnTo>
                <a:lnTo>
                  <a:pt x="655499" y="1501124"/>
                </a:lnTo>
                <a:close/>
              </a:path>
              <a:path w="5766434" h="1676400">
                <a:moveTo>
                  <a:pt x="666076" y="1498599"/>
                </a:moveTo>
                <a:lnTo>
                  <a:pt x="657021" y="1498599"/>
                </a:lnTo>
                <a:lnTo>
                  <a:pt x="656687" y="1499154"/>
                </a:lnTo>
                <a:lnTo>
                  <a:pt x="655683" y="1505128"/>
                </a:lnTo>
                <a:lnTo>
                  <a:pt x="655967" y="1511299"/>
                </a:lnTo>
                <a:lnTo>
                  <a:pt x="664362" y="1511299"/>
                </a:lnTo>
                <a:lnTo>
                  <a:pt x="666076" y="1498599"/>
                </a:lnTo>
                <a:close/>
              </a:path>
              <a:path w="5766434" h="1676400">
                <a:moveTo>
                  <a:pt x="674331" y="1498599"/>
                </a:moveTo>
                <a:lnTo>
                  <a:pt x="668870" y="1511299"/>
                </a:lnTo>
                <a:lnTo>
                  <a:pt x="678052" y="1511299"/>
                </a:lnTo>
                <a:lnTo>
                  <a:pt x="674331" y="1498599"/>
                </a:lnTo>
                <a:close/>
              </a:path>
              <a:path w="5766434" h="1676400">
                <a:moveTo>
                  <a:pt x="2803156" y="1498599"/>
                </a:moveTo>
                <a:lnTo>
                  <a:pt x="2794393" y="1511299"/>
                </a:lnTo>
                <a:lnTo>
                  <a:pt x="2800629" y="1511299"/>
                </a:lnTo>
                <a:lnTo>
                  <a:pt x="2803889" y="1503358"/>
                </a:lnTo>
                <a:lnTo>
                  <a:pt x="2803156" y="1498599"/>
                </a:lnTo>
                <a:close/>
              </a:path>
              <a:path w="5766434" h="1676400">
                <a:moveTo>
                  <a:pt x="2923743" y="1498599"/>
                </a:moveTo>
                <a:lnTo>
                  <a:pt x="2905264" y="1498599"/>
                </a:lnTo>
                <a:lnTo>
                  <a:pt x="2904108" y="1511299"/>
                </a:lnTo>
                <a:lnTo>
                  <a:pt x="2928251" y="1511299"/>
                </a:lnTo>
                <a:lnTo>
                  <a:pt x="2923743" y="1498599"/>
                </a:lnTo>
                <a:close/>
              </a:path>
              <a:path w="5766434" h="1676400">
                <a:moveTo>
                  <a:pt x="656687" y="1499154"/>
                </a:moveTo>
                <a:lnTo>
                  <a:pt x="655499" y="1501124"/>
                </a:lnTo>
                <a:lnTo>
                  <a:pt x="655683" y="1505128"/>
                </a:lnTo>
                <a:lnTo>
                  <a:pt x="656687" y="1499154"/>
                </a:lnTo>
                <a:close/>
              </a:path>
              <a:path w="5766434" h="1676400">
                <a:moveTo>
                  <a:pt x="656780" y="1498599"/>
                </a:moveTo>
                <a:lnTo>
                  <a:pt x="655383" y="1498599"/>
                </a:lnTo>
                <a:lnTo>
                  <a:pt x="655499" y="1501124"/>
                </a:lnTo>
                <a:lnTo>
                  <a:pt x="656687" y="1499154"/>
                </a:lnTo>
                <a:lnTo>
                  <a:pt x="656780" y="1498599"/>
                </a:lnTo>
                <a:close/>
              </a:path>
              <a:path w="5766434" h="1676400">
                <a:moveTo>
                  <a:pt x="633171" y="1485899"/>
                </a:moveTo>
                <a:lnTo>
                  <a:pt x="581202" y="1485899"/>
                </a:lnTo>
                <a:lnTo>
                  <a:pt x="577532" y="1498599"/>
                </a:lnTo>
                <a:lnTo>
                  <a:pt x="633348" y="1498599"/>
                </a:lnTo>
                <a:lnTo>
                  <a:pt x="633171" y="1485899"/>
                </a:lnTo>
                <a:close/>
              </a:path>
              <a:path w="5766434" h="1676400">
                <a:moveTo>
                  <a:pt x="640029" y="1485899"/>
                </a:moveTo>
                <a:lnTo>
                  <a:pt x="637717" y="1485899"/>
                </a:lnTo>
                <a:lnTo>
                  <a:pt x="635457" y="1498599"/>
                </a:lnTo>
                <a:lnTo>
                  <a:pt x="647877" y="1498599"/>
                </a:lnTo>
                <a:lnTo>
                  <a:pt x="640029" y="1485899"/>
                </a:lnTo>
                <a:close/>
              </a:path>
              <a:path w="5766434" h="1676400">
                <a:moveTo>
                  <a:pt x="2892869" y="1485899"/>
                </a:moveTo>
                <a:lnTo>
                  <a:pt x="2852394" y="1485899"/>
                </a:lnTo>
                <a:lnTo>
                  <a:pt x="2842501" y="1498599"/>
                </a:lnTo>
                <a:lnTo>
                  <a:pt x="2887179" y="1498599"/>
                </a:lnTo>
                <a:lnTo>
                  <a:pt x="2892869" y="1485899"/>
                </a:lnTo>
                <a:close/>
              </a:path>
              <a:path w="5766434" h="1676400">
                <a:moveTo>
                  <a:pt x="2963392" y="1485899"/>
                </a:moveTo>
                <a:lnTo>
                  <a:pt x="2897581" y="1485899"/>
                </a:lnTo>
                <a:lnTo>
                  <a:pt x="2891980" y="1498599"/>
                </a:lnTo>
                <a:lnTo>
                  <a:pt x="2957982" y="1498599"/>
                </a:lnTo>
                <a:lnTo>
                  <a:pt x="2963392" y="1485899"/>
                </a:lnTo>
                <a:close/>
              </a:path>
              <a:path w="5766434" h="1676400">
                <a:moveTo>
                  <a:pt x="2994113" y="1485899"/>
                </a:moveTo>
                <a:lnTo>
                  <a:pt x="2963392" y="1485899"/>
                </a:lnTo>
                <a:lnTo>
                  <a:pt x="2965615" y="1498599"/>
                </a:lnTo>
                <a:lnTo>
                  <a:pt x="2985716" y="1498599"/>
                </a:lnTo>
                <a:lnTo>
                  <a:pt x="2994113" y="1485899"/>
                </a:lnTo>
                <a:close/>
              </a:path>
              <a:path w="5766434" h="1676400">
                <a:moveTo>
                  <a:pt x="555142" y="1473199"/>
                </a:moveTo>
                <a:lnTo>
                  <a:pt x="546252" y="1473199"/>
                </a:lnTo>
                <a:lnTo>
                  <a:pt x="549147" y="1485899"/>
                </a:lnTo>
                <a:lnTo>
                  <a:pt x="552005" y="1485899"/>
                </a:lnTo>
                <a:lnTo>
                  <a:pt x="555142" y="1473199"/>
                </a:lnTo>
                <a:close/>
              </a:path>
              <a:path w="5766434" h="1676400">
                <a:moveTo>
                  <a:pt x="596366" y="1473199"/>
                </a:moveTo>
                <a:lnTo>
                  <a:pt x="564438" y="1473199"/>
                </a:lnTo>
                <a:lnTo>
                  <a:pt x="559130" y="1485899"/>
                </a:lnTo>
                <a:lnTo>
                  <a:pt x="600036" y="1485899"/>
                </a:lnTo>
                <a:lnTo>
                  <a:pt x="596366" y="1473199"/>
                </a:lnTo>
                <a:close/>
              </a:path>
              <a:path w="5766434" h="1676400">
                <a:moveTo>
                  <a:pt x="611111" y="1473199"/>
                </a:moveTo>
                <a:lnTo>
                  <a:pt x="601738" y="1473199"/>
                </a:lnTo>
                <a:lnTo>
                  <a:pt x="600849" y="1485899"/>
                </a:lnTo>
                <a:lnTo>
                  <a:pt x="607440" y="1485899"/>
                </a:lnTo>
                <a:lnTo>
                  <a:pt x="609772" y="1479314"/>
                </a:lnTo>
                <a:lnTo>
                  <a:pt x="611111" y="1473199"/>
                </a:lnTo>
                <a:close/>
              </a:path>
              <a:path w="5766434" h="1676400">
                <a:moveTo>
                  <a:pt x="614883" y="1473199"/>
                </a:moveTo>
                <a:lnTo>
                  <a:pt x="611936" y="1473199"/>
                </a:lnTo>
                <a:lnTo>
                  <a:pt x="609772" y="1479314"/>
                </a:lnTo>
                <a:lnTo>
                  <a:pt x="608329" y="1485899"/>
                </a:lnTo>
                <a:lnTo>
                  <a:pt x="626579" y="1485899"/>
                </a:lnTo>
                <a:lnTo>
                  <a:pt x="614883" y="1473199"/>
                </a:lnTo>
                <a:close/>
              </a:path>
              <a:path w="5766434" h="1676400">
                <a:moveTo>
                  <a:pt x="2914103" y="1473199"/>
                </a:moveTo>
                <a:lnTo>
                  <a:pt x="2905175" y="1485899"/>
                </a:lnTo>
                <a:lnTo>
                  <a:pt x="2914180" y="1485899"/>
                </a:lnTo>
                <a:lnTo>
                  <a:pt x="2914103" y="1473199"/>
                </a:lnTo>
                <a:close/>
              </a:path>
              <a:path w="5766434" h="1676400">
                <a:moveTo>
                  <a:pt x="2941535" y="1473199"/>
                </a:moveTo>
                <a:lnTo>
                  <a:pt x="2923501" y="1473199"/>
                </a:lnTo>
                <a:lnTo>
                  <a:pt x="2925292" y="1485899"/>
                </a:lnTo>
                <a:lnTo>
                  <a:pt x="2941408" y="1485899"/>
                </a:lnTo>
                <a:lnTo>
                  <a:pt x="2941535" y="1473199"/>
                </a:lnTo>
                <a:close/>
              </a:path>
              <a:path w="5766434" h="1676400">
                <a:moveTo>
                  <a:pt x="3006216" y="1473199"/>
                </a:moveTo>
                <a:lnTo>
                  <a:pt x="2942513" y="1473199"/>
                </a:lnTo>
                <a:lnTo>
                  <a:pt x="2943986" y="1485899"/>
                </a:lnTo>
                <a:lnTo>
                  <a:pt x="3002292" y="1485899"/>
                </a:lnTo>
                <a:lnTo>
                  <a:pt x="3006216" y="1473199"/>
                </a:lnTo>
                <a:close/>
              </a:path>
              <a:path w="5766434" h="1676400">
                <a:moveTo>
                  <a:pt x="3031782" y="1473199"/>
                </a:moveTo>
                <a:lnTo>
                  <a:pt x="3006216" y="1473199"/>
                </a:lnTo>
                <a:lnTo>
                  <a:pt x="3013163" y="1485899"/>
                </a:lnTo>
                <a:lnTo>
                  <a:pt x="3026232" y="1485899"/>
                </a:lnTo>
                <a:lnTo>
                  <a:pt x="3031782" y="1473199"/>
                </a:lnTo>
                <a:close/>
              </a:path>
              <a:path w="5766434" h="1676400">
                <a:moveTo>
                  <a:pt x="3044217" y="1484991"/>
                </a:moveTo>
                <a:lnTo>
                  <a:pt x="3043542" y="1485899"/>
                </a:lnTo>
                <a:lnTo>
                  <a:pt x="3044177" y="1485899"/>
                </a:lnTo>
                <a:lnTo>
                  <a:pt x="3044217" y="1484991"/>
                </a:lnTo>
                <a:close/>
              </a:path>
              <a:path w="5766434" h="1676400">
                <a:moveTo>
                  <a:pt x="3052978" y="1473199"/>
                </a:moveTo>
                <a:lnTo>
                  <a:pt x="3044736" y="1473199"/>
                </a:lnTo>
                <a:lnTo>
                  <a:pt x="3044217" y="1484991"/>
                </a:lnTo>
                <a:lnTo>
                  <a:pt x="3052978" y="1473199"/>
                </a:lnTo>
                <a:close/>
              </a:path>
              <a:path w="5766434" h="1676400">
                <a:moveTo>
                  <a:pt x="611936" y="1473199"/>
                </a:moveTo>
                <a:lnTo>
                  <a:pt x="611111" y="1473199"/>
                </a:lnTo>
                <a:lnTo>
                  <a:pt x="609772" y="1479314"/>
                </a:lnTo>
                <a:lnTo>
                  <a:pt x="611936" y="1473199"/>
                </a:lnTo>
                <a:close/>
              </a:path>
              <a:path w="5766434" h="1676400">
                <a:moveTo>
                  <a:pt x="540804" y="1460499"/>
                </a:moveTo>
                <a:lnTo>
                  <a:pt x="524509" y="1460499"/>
                </a:lnTo>
                <a:lnTo>
                  <a:pt x="527443" y="1473199"/>
                </a:lnTo>
                <a:lnTo>
                  <a:pt x="537705" y="1473199"/>
                </a:lnTo>
                <a:lnTo>
                  <a:pt x="540804" y="1460499"/>
                </a:lnTo>
                <a:close/>
              </a:path>
              <a:path w="5766434" h="1676400">
                <a:moveTo>
                  <a:pt x="582726" y="1460499"/>
                </a:moveTo>
                <a:lnTo>
                  <a:pt x="541756" y="1460499"/>
                </a:lnTo>
                <a:lnTo>
                  <a:pt x="539762" y="1473199"/>
                </a:lnTo>
                <a:lnTo>
                  <a:pt x="582701" y="1473199"/>
                </a:lnTo>
                <a:lnTo>
                  <a:pt x="582726" y="1460499"/>
                </a:lnTo>
                <a:close/>
              </a:path>
              <a:path w="5766434" h="1676400">
                <a:moveTo>
                  <a:pt x="588835" y="1460499"/>
                </a:moveTo>
                <a:lnTo>
                  <a:pt x="586016" y="1460499"/>
                </a:lnTo>
                <a:lnTo>
                  <a:pt x="582701" y="1473199"/>
                </a:lnTo>
                <a:lnTo>
                  <a:pt x="591578" y="1473199"/>
                </a:lnTo>
                <a:lnTo>
                  <a:pt x="588835" y="1460499"/>
                </a:lnTo>
                <a:close/>
              </a:path>
              <a:path w="5766434" h="1676400">
                <a:moveTo>
                  <a:pt x="2977692" y="1460499"/>
                </a:moveTo>
                <a:lnTo>
                  <a:pt x="2972367" y="1460499"/>
                </a:lnTo>
                <a:lnTo>
                  <a:pt x="2962113" y="1473199"/>
                </a:lnTo>
                <a:lnTo>
                  <a:pt x="2979419" y="1473199"/>
                </a:lnTo>
                <a:lnTo>
                  <a:pt x="2977692" y="1460499"/>
                </a:lnTo>
                <a:close/>
              </a:path>
              <a:path w="5766434" h="1676400">
                <a:moveTo>
                  <a:pt x="2997123" y="1460499"/>
                </a:moveTo>
                <a:lnTo>
                  <a:pt x="2987268" y="1460499"/>
                </a:lnTo>
                <a:lnTo>
                  <a:pt x="2979419" y="1473199"/>
                </a:lnTo>
                <a:lnTo>
                  <a:pt x="2998609" y="1473199"/>
                </a:lnTo>
                <a:lnTo>
                  <a:pt x="2997123" y="1460499"/>
                </a:lnTo>
                <a:close/>
              </a:path>
              <a:path w="5766434" h="1676400">
                <a:moveTo>
                  <a:pt x="3050451" y="1460499"/>
                </a:moveTo>
                <a:lnTo>
                  <a:pt x="2998889" y="1460499"/>
                </a:lnTo>
                <a:lnTo>
                  <a:pt x="3011131" y="1473199"/>
                </a:lnTo>
                <a:lnTo>
                  <a:pt x="3053346" y="1473199"/>
                </a:lnTo>
                <a:lnTo>
                  <a:pt x="3053378" y="1466742"/>
                </a:lnTo>
                <a:lnTo>
                  <a:pt x="3050451" y="1460499"/>
                </a:lnTo>
                <a:close/>
              </a:path>
              <a:path w="5766434" h="1676400">
                <a:moveTo>
                  <a:pt x="3053378" y="1466742"/>
                </a:moveTo>
                <a:lnTo>
                  <a:pt x="3053346" y="1473199"/>
                </a:lnTo>
                <a:lnTo>
                  <a:pt x="3056407" y="1473199"/>
                </a:lnTo>
                <a:lnTo>
                  <a:pt x="3053378" y="1466742"/>
                </a:lnTo>
                <a:close/>
              </a:path>
              <a:path w="5766434" h="1676400">
                <a:moveTo>
                  <a:pt x="3073730" y="1460499"/>
                </a:moveTo>
                <a:lnTo>
                  <a:pt x="3053410" y="1460499"/>
                </a:lnTo>
                <a:lnTo>
                  <a:pt x="3053378" y="1466742"/>
                </a:lnTo>
                <a:lnTo>
                  <a:pt x="3056407" y="1473199"/>
                </a:lnTo>
                <a:lnTo>
                  <a:pt x="3065005" y="1473199"/>
                </a:lnTo>
                <a:lnTo>
                  <a:pt x="3073730" y="1460499"/>
                </a:lnTo>
                <a:close/>
              </a:path>
              <a:path w="5766434" h="1676400">
                <a:moveTo>
                  <a:pt x="3087344" y="1460499"/>
                </a:moveTo>
                <a:lnTo>
                  <a:pt x="3073730" y="1460499"/>
                </a:lnTo>
                <a:lnTo>
                  <a:pt x="3084182" y="1473199"/>
                </a:lnTo>
                <a:lnTo>
                  <a:pt x="3087344" y="1460499"/>
                </a:lnTo>
                <a:close/>
              </a:path>
              <a:path w="5766434" h="1676400">
                <a:moveTo>
                  <a:pt x="522223" y="1447799"/>
                </a:moveTo>
                <a:lnTo>
                  <a:pt x="508190" y="1447799"/>
                </a:lnTo>
                <a:lnTo>
                  <a:pt x="507060" y="1460499"/>
                </a:lnTo>
                <a:lnTo>
                  <a:pt x="516242" y="1460499"/>
                </a:lnTo>
                <a:lnTo>
                  <a:pt x="522223" y="1447799"/>
                </a:lnTo>
                <a:close/>
              </a:path>
              <a:path w="5766434" h="1676400">
                <a:moveTo>
                  <a:pt x="543928" y="1447799"/>
                </a:moveTo>
                <a:lnTo>
                  <a:pt x="522223" y="1447799"/>
                </a:lnTo>
                <a:lnTo>
                  <a:pt x="526872" y="1460499"/>
                </a:lnTo>
                <a:lnTo>
                  <a:pt x="542340" y="1460499"/>
                </a:lnTo>
                <a:lnTo>
                  <a:pt x="543928" y="1447799"/>
                </a:lnTo>
                <a:close/>
              </a:path>
              <a:path w="5766434" h="1676400">
                <a:moveTo>
                  <a:pt x="551510" y="1447799"/>
                </a:moveTo>
                <a:lnTo>
                  <a:pt x="543928" y="1447799"/>
                </a:lnTo>
                <a:lnTo>
                  <a:pt x="542340" y="1460499"/>
                </a:lnTo>
                <a:lnTo>
                  <a:pt x="543039" y="1460499"/>
                </a:lnTo>
                <a:lnTo>
                  <a:pt x="551510" y="1447799"/>
                </a:lnTo>
                <a:close/>
              </a:path>
              <a:path w="5766434" h="1676400">
                <a:moveTo>
                  <a:pt x="562470" y="1447799"/>
                </a:moveTo>
                <a:lnTo>
                  <a:pt x="551510" y="1447799"/>
                </a:lnTo>
                <a:lnTo>
                  <a:pt x="543039" y="1460499"/>
                </a:lnTo>
                <a:lnTo>
                  <a:pt x="563321" y="1460499"/>
                </a:lnTo>
                <a:lnTo>
                  <a:pt x="562470" y="1447799"/>
                </a:lnTo>
                <a:close/>
              </a:path>
              <a:path w="5766434" h="1676400">
                <a:moveTo>
                  <a:pt x="3021533" y="1447799"/>
                </a:moveTo>
                <a:lnTo>
                  <a:pt x="3004477" y="1460499"/>
                </a:lnTo>
                <a:lnTo>
                  <a:pt x="3029559" y="1460499"/>
                </a:lnTo>
                <a:lnTo>
                  <a:pt x="3021533" y="1447799"/>
                </a:lnTo>
                <a:close/>
              </a:path>
              <a:path w="5766434" h="1676400">
                <a:moveTo>
                  <a:pt x="3042221" y="1452120"/>
                </a:moveTo>
                <a:lnTo>
                  <a:pt x="3036951" y="1460499"/>
                </a:lnTo>
                <a:lnTo>
                  <a:pt x="3047885" y="1460499"/>
                </a:lnTo>
                <a:lnTo>
                  <a:pt x="3042221" y="1452120"/>
                </a:lnTo>
                <a:close/>
              </a:path>
              <a:path w="5766434" h="1676400">
                <a:moveTo>
                  <a:pt x="3047187" y="1447799"/>
                </a:moveTo>
                <a:lnTo>
                  <a:pt x="3044939" y="1447799"/>
                </a:lnTo>
                <a:lnTo>
                  <a:pt x="3042221" y="1452120"/>
                </a:lnTo>
                <a:lnTo>
                  <a:pt x="3047885" y="1460499"/>
                </a:lnTo>
                <a:lnTo>
                  <a:pt x="3049904" y="1460499"/>
                </a:lnTo>
                <a:lnTo>
                  <a:pt x="3047187" y="1447799"/>
                </a:lnTo>
                <a:close/>
              </a:path>
              <a:path w="5766434" h="1676400">
                <a:moveTo>
                  <a:pt x="3063836" y="1447799"/>
                </a:moveTo>
                <a:lnTo>
                  <a:pt x="3047187" y="1447799"/>
                </a:lnTo>
                <a:lnTo>
                  <a:pt x="3049904" y="1460499"/>
                </a:lnTo>
                <a:lnTo>
                  <a:pt x="3068142" y="1460499"/>
                </a:lnTo>
                <a:lnTo>
                  <a:pt x="3063836" y="1447799"/>
                </a:lnTo>
                <a:close/>
              </a:path>
              <a:path w="5766434" h="1676400">
                <a:moveTo>
                  <a:pt x="3119373" y="1447799"/>
                </a:moveTo>
                <a:lnTo>
                  <a:pt x="3075673" y="1447799"/>
                </a:lnTo>
                <a:lnTo>
                  <a:pt x="3073400" y="1460499"/>
                </a:lnTo>
                <a:lnTo>
                  <a:pt x="3115094" y="1460499"/>
                </a:lnTo>
                <a:lnTo>
                  <a:pt x="3119373" y="1447799"/>
                </a:lnTo>
                <a:close/>
              </a:path>
              <a:path w="5766434" h="1676400">
                <a:moveTo>
                  <a:pt x="3158007" y="1447799"/>
                </a:moveTo>
                <a:lnTo>
                  <a:pt x="3129038" y="1447799"/>
                </a:lnTo>
                <a:lnTo>
                  <a:pt x="3129152" y="1460499"/>
                </a:lnTo>
                <a:lnTo>
                  <a:pt x="3142145" y="1460499"/>
                </a:lnTo>
                <a:lnTo>
                  <a:pt x="3158007" y="1447799"/>
                </a:lnTo>
                <a:close/>
              </a:path>
              <a:path w="5766434" h="1676400">
                <a:moveTo>
                  <a:pt x="3044939" y="1447799"/>
                </a:moveTo>
                <a:lnTo>
                  <a:pt x="3039300" y="1447799"/>
                </a:lnTo>
                <a:lnTo>
                  <a:pt x="3042221" y="1452120"/>
                </a:lnTo>
                <a:lnTo>
                  <a:pt x="3044939" y="1447799"/>
                </a:lnTo>
                <a:close/>
              </a:path>
              <a:path w="5766434" h="1676400">
                <a:moveTo>
                  <a:pt x="492239" y="1435099"/>
                </a:moveTo>
                <a:lnTo>
                  <a:pt x="480872" y="1435099"/>
                </a:lnTo>
                <a:lnTo>
                  <a:pt x="489699" y="1447799"/>
                </a:lnTo>
                <a:lnTo>
                  <a:pt x="492239" y="1435099"/>
                </a:lnTo>
                <a:close/>
              </a:path>
              <a:path w="5766434" h="1676400">
                <a:moveTo>
                  <a:pt x="538873" y="1435099"/>
                </a:moveTo>
                <a:lnTo>
                  <a:pt x="493915" y="1435099"/>
                </a:lnTo>
                <a:lnTo>
                  <a:pt x="495896" y="1447799"/>
                </a:lnTo>
                <a:lnTo>
                  <a:pt x="537133" y="1447799"/>
                </a:lnTo>
                <a:lnTo>
                  <a:pt x="538873" y="1435099"/>
                </a:lnTo>
                <a:close/>
              </a:path>
              <a:path w="5766434" h="1676400">
                <a:moveTo>
                  <a:pt x="3189223" y="1435099"/>
                </a:moveTo>
                <a:lnTo>
                  <a:pt x="3078556" y="1435099"/>
                </a:lnTo>
                <a:lnTo>
                  <a:pt x="3076575" y="1447799"/>
                </a:lnTo>
                <a:lnTo>
                  <a:pt x="3192602" y="1447799"/>
                </a:lnTo>
                <a:lnTo>
                  <a:pt x="3189223" y="1435099"/>
                </a:lnTo>
                <a:close/>
              </a:path>
              <a:path w="5766434" h="1676400">
                <a:moveTo>
                  <a:pt x="473100" y="1422399"/>
                </a:moveTo>
                <a:lnTo>
                  <a:pt x="464261" y="1422399"/>
                </a:lnTo>
                <a:lnTo>
                  <a:pt x="463613" y="1435099"/>
                </a:lnTo>
                <a:lnTo>
                  <a:pt x="473646" y="1435099"/>
                </a:lnTo>
                <a:lnTo>
                  <a:pt x="473100" y="1422399"/>
                </a:lnTo>
                <a:close/>
              </a:path>
              <a:path w="5766434" h="1676400">
                <a:moveTo>
                  <a:pt x="506691" y="1422399"/>
                </a:moveTo>
                <a:lnTo>
                  <a:pt x="477392" y="1422399"/>
                </a:lnTo>
                <a:lnTo>
                  <a:pt x="473938" y="1435099"/>
                </a:lnTo>
                <a:lnTo>
                  <a:pt x="508546" y="1435099"/>
                </a:lnTo>
                <a:lnTo>
                  <a:pt x="506691" y="1422399"/>
                </a:lnTo>
                <a:close/>
              </a:path>
              <a:path w="5766434" h="1676400">
                <a:moveTo>
                  <a:pt x="516610" y="1422399"/>
                </a:moveTo>
                <a:lnTo>
                  <a:pt x="510120" y="1422399"/>
                </a:lnTo>
                <a:lnTo>
                  <a:pt x="508546" y="1435099"/>
                </a:lnTo>
                <a:lnTo>
                  <a:pt x="521347" y="1435099"/>
                </a:lnTo>
                <a:lnTo>
                  <a:pt x="516610" y="1422399"/>
                </a:lnTo>
                <a:close/>
              </a:path>
              <a:path w="5766434" h="1676400">
                <a:moveTo>
                  <a:pt x="3140405" y="1422399"/>
                </a:moveTo>
                <a:lnTo>
                  <a:pt x="3135884" y="1422399"/>
                </a:lnTo>
                <a:lnTo>
                  <a:pt x="3131692" y="1435099"/>
                </a:lnTo>
                <a:lnTo>
                  <a:pt x="3142907" y="1435099"/>
                </a:lnTo>
                <a:lnTo>
                  <a:pt x="3140405" y="1422399"/>
                </a:lnTo>
                <a:close/>
              </a:path>
              <a:path w="5766434" h="1676400">
                <a:moveTo>
                  <a:pt x="3237674" y="1422399"/>
                </a:moveTo>
                <a:lnTo>
                  <a:pt x="3161245" y="1422399"/>
                </a:lnTo>
                <a:lnTo>
                  <a:pt x="3162401" y="1435099"/>
                </a:lnTo>
                <a:lnTo>
                  <a:pt x="3236328" y="1435099"/>
                </a:lnTo>
                <a:lnTo>
                  <a:pt x="3237674" y="1422399"/>
                </a:lnTo>
                <a:close/>
              </a:path>
              <a:path w="5766434" h="1676400">
                <a:moveTo>
                  <a:pt x="3273729" y="1422399"/>
                </a:moveTo>
                <a:lnTo>
                  <a:pt x="3253651" y="1422399"/>
                </a:lnTo>
                <a:lnTo>
                  <a:pt x="3257346" y="1435099"/>
                </a:lnTo>
                <a:lnTo>
                  <a:pt x="3263696" y="1435099"/>
                </a:lnTo>
                <a:lnTo>
                  <a:pt x="3273729" y="1422399"/>
                </a:lnTo>
                <a:close/>
              </a:path>
              <a:path w="5766434" h="1676400">
                <a:moveTo>
                  <a:pt x="444614" y="1409699"/>
                </a:moveTo>
                <a:lnTo>
                  <a:pt x="439585" y="1409699"/>
                </a:lnTo>
                <a:lnTo>
                  <a:pt x="441350" y="1422399"/>
                </a:lnTo>
                <a:lnTo>
                  <a:pt x="444614" y="1409699"/>
                </a:lnTo>
                <a:close/>
              </a:path>
              <a:path w="5766434" h="1676400">
                <a:moveTo>
                  <a:pt x="453567" y="1409699"/>
                </a:moveTo>
                <a:lnTo>
                  <a:pt x="446303" y="1409699"/>
                </a:lnTo>
                <a:lnTo>
                  <a:pt x="449529" y="1422399"/>
                </a:lnTo>
                <a:lnTo>
                  <a:pt x="453567" y="1409699"/>
                </a:lnTo>
                <a:close/>
              </a:path>
              <a:path w="5766434" h="1676400">
                <a:moveTo>
                  <a:pt x="475957" y="1409699"/>
                </a:moveTo>
                <a:lnTo>
                  <a:pt x="464007" y="1409699"/>
                </a:lnTo>
                <a:lnTo>
                  <a:pt x="462051" y="1422399"/>
                </a:lnTo>
                <a:lnTo>
                  <a:pt x="480567" y="1422399"/>
                </a:lnTo>
                <a:lnTo>
                  <a:pt x="475957" y="1409699"/>
                </a:lnTo>
                <a:close/>
              </a:path>
              <a:path w="5766434" h="1676400">
                <a:moveTo>
                  <a:pt x="498068" y="1409699"/>
                </a:moveTo>
                <a:lnTo>
                  <a:pt x="485520" y="1409699"/>
                </a:lnTo>
                <a:lnTo>
                  <a:pt x="485254" y="1422399"/>
                </a:lnTo>
                <a:lnTo>
                  <a:pt x="500557" y="1422399"/>
                </a:lnTo>
                <a:lnTo>
                  <a:pt x="498068" y="1409699"/>
                </a:lnTo>
                <a:close/>
              </a:path>
              <a:path w="5766434" h="1676400">
                <a:moveTo>
                  <a:pt x="3193046" y="1409699"/>
                </a:moveTo>
                <a:lnTo>
                  <a:pt x="3176973" y="1409699"/>
                </a:lnTo>
                <a:lnTo>
                  <a:pt x="3169208" y="1422399"/>
                </a:lnTo>
                <a:lnTo>
                  <a:pt x="3193122" y="1422399"/>
                </a:lnTo>
                <a:lnTo>
                  <a:pt x="3193046" y="1409699"/>
                </a:lnTo>
                <a:close/>
              </a:path>
              <a:path w="5766434" h="1676400">
                <a:moveTo>
                  <a:pt x="3288055" y="1409699"/>
                </a:moveTo>
                <a:lnTo>
                  <a:pt x="3210585" y="1409699"/>
                </a:lnTo>
                <a:lnTo>
                  <a:pt x="3197885" y="1422399"/>
                </a:lnTo>
                <a:lnTo>
                  <a:pt x="3278492" y="1422399"/>
                </a:lnTo>
                <a:lnTo>
                  <a:pt x="3288055" y="1409699"/>
                </a:lnTo>
                <a:close/>
              </a:path>
              <a:path w="5766434" h="1676400">
                <a:moveTo>
                  <a:pt x="3309713" y="1394648"/>
                </a:moveTo>
                <a:lnTo>
                  <a:pt x="3309261" y="1396999"/>
                </a:lnTo>
                <a:lnTo>
                  <a:pt x="3308665" y="1409699"/>
                </a:lnTo>
                <a:lnTo>
                  <a:pt x="3297707" y="1409699"/>
                </a:lnTo>
                <a:lnTo>
                  <a:pt x="3295230" y="1422399"/>
                </a:lnTo>
                <a:lnTo>
                  <a:pt x="3304933" y="1422399"/>
                </a:lnTo>
                <a:lnTo>
                  <a:pt x="3312058" y="1409699"/>
                </a:lnTo>
                <a:lnTo>
                  <a:pt x="3310369" y="1396999"/>
                </a:lnTo>
                <a:lnTo>
                  <a:pt x="3309713" y="1394648"/>
                </a:lnTo>
                <a:close/>
              </a:path>
              <a:path w="5766434" h="1676400">
                <a:moveTo>
                  <a:pt x="448012" y="1384299"/>
                </a:moveTo>
                <a:lnTo>
                  <a:pt x="414756" y="1384299"/>
                </a:lnTo>
                <a:lnTo>
                  <a:pt x="414019" y="1396999"/>
                </a:lnTo>
                <a:lnTo>
                  <a:pt x="429158" y="1396999"/>
                </a:lnTo>
                <a:lnTo>
                  <a:pt x="430326" y="1409699"/>
                </a:lnTo>
                <a:lnTo>
                  <a:pt x="435767" y="1409699"/>
                </a:lnTo>
                <a:lnTo>
                  <a:pt x="441013" y="1396999"/>
                </a:lnTo>
                <a:lnTo>
                  <a:pt x="448012" y="1384299"/>
                </a:lnTo>
                <a:close/>
              </a:path>
              <a:path w="5766434" h="1676400">
                <a:moveTo>
                  <a:pt x="450316" y="1384299"/>
                </a:moveTo>
                <a:lnTo>
                  <a:pt x="448012" y="1384299"/>
                </a:lnTo>
                <a:lnTo>
                  <a:pt x="441013" y="1396999"/>
                </a:lnTo>
                <a:lnTo>
                  <a:pt x="435767" y="1409699"/>
                </a:lnTo>
                <a:lnTo>
                  <a:pt x="444017" y="1396999"/>
                </a:lnTo>
                <a:lnTo>
                  <a:pt x="450316" y="1384299"/>
                </a:lnTo>
                <a:close/>
              </a:path>
              <a:path w="5766434" h="1676400">
                <a:moveTo>
                  <a:pt x="466851" y="1384299"/>
                </a:moveTo>
                <a:lnTo>
                  <a:pt x="450316" y="1384299"/>
                </a:lnTo>
                <a:lnTo>
                  <a:pt x="444017" y="1396999"/>
                </a:lnTo>
                <a:lnTo>
                  <a:pt x="435838" y="1409699"/>
                </a:lnTo>
                <a:lnTo>
                  <a:pt x="478332" y="1409699"/>
                </a:lnTo>
                <a:lnTo>
                  <a:pt x="479793" y="1396999"/>
                </a:lnTo>
                <a:lnTo>
                  <a:pt x="461289" y="1396999"/>
                </a:lnTo>
                <a:lnTo>
                  <a:pt x="466851" y="1384299"/>
                </a:lnTo>
                <a:close/>
              </a:path>
              <a:path w="5766434" h="1676400">
                <a:moveTo>
                  <a:pt x="3224212" y="1396999"/>
                </a:moveTo>
                <a:lnTo>
                  <a:pt x="3217227" y="1409699"/>
                </a:lnTo>
                <a:lnTo>
                  <a:pt x="3224834" y="1409699"/>
                </a:lnTo>
                <a:lnTo>
                  <a:pt x="3224212" y="1396999"/>
                </a:lnTo>
                <a:close/>
              </a:path>
              <a:path w="5766434" h="1676400">
                <a:moveTo>
                  <a:pt x="3306825" y="1384299"/>
                </a:moveTo>
                <a:lnTo>
                  <a:pt x="3286887" y="1384299"/>
                </a:lnTo>
                <a:lnTo>
                  <a:pt x="3273577" y="1396999"/>
                </a:lnTo>
                <a:lnTo>
                  <a:pt x="3247440" y="1396999"/>
                </a:lnTo>
                <a:lnTo>
                  <a:pt x="3252990" y="1409699"/>
                </a:lnTo>
                <a:lnTo>
                  <a:pt x="3308665" y="1409699"/>
                </a:lnTo>
                <a:lnTo>
                  <a:pt x="3309261" y="1396999"/>
                </a:lnTo>
                <a:lnTo>
                  <a:pt x="3309713" y="1394648"/>
                </a:lnTo>
                <a:lnTo>
                  <a:pt x="3306825" y="1384299"/>
                </a:lnTo>
                <a:close/>
              </a:path>
              <a:path w="5766434" h="1676400">
                <a:moveTo>
                  <a:pt x="3375266" y="1384299"/>
                </a:moveTo>
                <a:lnTo>
                  <a:pt x="3311702" y="1384299"/>
                </a:lnTo>
                <a:lnTo>
                  <a:pt x="3309713" y="1394648"/>
                </a:lnTo>
                <a:lnTo>
                  <a:pt x="3310369" y="1396999"/>
                </a:lnTo>
                <a:lnTo>
                  <a:pt x="3312058" y="1409699"/>
                </a:lnTo>
                <a:lnTo>
                  <a:pt x="3332391" y="1409699"/>
                </a:lnTo>
                <a:lnTo>
                  <a:pt x="3336632" y="1396999"/>
                </a:lnTo>
                <a:lnTo>
                  <a:pt x="3363480" y="1396999"/>
                </a:lnTo>
                <a:lnTo>
                  <a:pt x="3375266" y="1384299"/>
                </a:lnTo>
                <a:close/>
              </a:path>
              <a:path w="5766434" h="1676400">
                <a:moveTo>
                  <a:pt x="3357613" y="1396999"/>
                </a:moveTo>
                <a:lnTo>
                  <a:pt x="3340798" y="1396999"/>
                </a:lnTo>
                <a:lnTo>
                  <a:pt x="3341941" y="1409699"/>
                </a:lnTo>
                <a:lnTo>
                  <a:pt x="3357575" y="1409699"/>
                </a:lnTo>
                <a:lnTo>
                  <a:pt x="3357613" y="1396999"/>
                </a:lnTo>
                <a:close/>
              </a:path>
              <a:path w="5766434" h="1676400">
                <a:moveTo>
                  <a:pt x="3405759" y="1384299"/>
                </a:moveTo>
                <a:lnTo>
                  <a:pt x="3375266" y="1384299"/>
                </a:lnTo>
                <a:lnTo>
                  <a:pt x="3382187" y="1396999"/>
                </a:lnTo>
                <a:lnTo>
                  <a:pt x="3398037" y="1396999"/>
                </a:lnTo>
                <a:lnTo>
                  <a:pt x="3405759" y="1384299"/>
                </a:lnTo>
                <a:close/>
              </a:path>
              <a:path w="5766434" h="1676400">
                <a:moveTo>
                  <a:pt x="439331" y="1371599"/>
                </a:moveTo>
                <a:lnTo>
                  <a:pt x="404456" y="1371599"/>
                </a:lnTo>
                <a:lnTo>
                  <a:pt x="405422" y="1384299"/>
                </a:lnTo>
                <a:lnTo>
                  <a:pt x="433108" y="1384299"/>
                </a:lnTo>
                <a:lnTo>
                  <a:pt x="439331" y="1371599"/>
                </a:lnTo>
                <a:close/>
              </a:path>
              <a:path w="5766434" h="1676400">
                <a:moveTo>
                  <a:pt x="442417" y="1371599"/>
                </a:moveTo>
                <a:lnTo>
                  <a:pt x="435444" y="1384299"/>
                </a:lnTo>
                <a:lnTo>
                  <a:pt x="449973" y="1384299"/>
                </a:lnTo>
                <a:lnTo>
                  <a:pt x="442417" y="1371599"/>
                </a:lnTo>
                <a:close/>
              </a:path>
              <a:path w="5766434" h="1676400">
                <a:moveTo>
                  <a:pt x="3342373" y="1371599"/>
                </a:moveTo>
                <a:lnTo>
                  <a:pt x="3333749" y="1371599"/>
                </a:lnTo>
                <a:lnTo>
                  <a:pt x="3325202" y="1384299"/>
                </a:lnTo>
                <a:lnTo>
                  <a:pt x="3341369" y="1384299"/>
                </a:lnTo>
                <a:lnTo>
                  <a:pt x="3342373" y="1371599"/>
                </a:lnTo>
                <a:close/>
              </a:path>
              <a:path w="5766434" h="1676400">
                <a:moveTo>
                  <a:pt x="3460394" y="1371599"/>
                </a:moveTo>
                <a:lnTo>
                  <a:pt x="3352304" y="1371599"/>
                </a:lnTo>
                <a:lnTo>
                  <a:pt x="3349739" y="1384299"/>
                </a:lnTo>
                <a:lnTo>
                  <a:pt x="3442535" y="1384299"/>
                </a:lnTo>
                <a:lnTo>
                  <a:pt x="3460394" y="1371599"/>
                </a:lnTo>
                <a:close/>
              </a:path>
              <a:path w="5766434" h="1676400">
                <a:moveTo>
                  <a:pt x="385267" y="1358899"/>
                </a:moveTo>
                <a:lnTo>
                  <a:pt x="372960" y="1358899"/>
                </a:lnTo>
                <a:lnTo>
                  <a:pt x="379691" y="1371599"/>
                </a:lnTo>
                <a:lnTo>
                  <a:pt x="385267" y="1358899"/>
                </a:lnTo>
                <a:close/>
              </a:path>
              <a:path w="5766434" h="1676400">
                <a:moveTo>
                  <a:pt x="424243" y="1358899"/>
                </a:moveTo>
                <a:lnTo>
                  <a:pt x="385267" y="1358899"/>
                </a:lnTo>
                <a:lnTo>
                  <a:pt x="382079" y="1371599"/>
                </a:lnTo>
                <a:lnTo>
                  <a:pt x="421258" y="1371599"/>
                </a:lnTo>
                <a:lnTo>
                  <a:pt x="424243" y="1358899"/>
                </a:lnTo>
                <a:close/>
              </a:path>
              <a:path w="5766434" h="1676400">
                <a:moveTo>
                  <a:pt x="3496640" y="1358899"/>
                </a:moveTo>
                <a:lnTo>
                  <a:pt x="3395538" y="1358899"/>
                </a:lnTo>
                <a:lnTo>
                  <a:pt x="3392647" y="1371599"/>
                </a:lnTo>
                <a:lnTo>
                  <a:pt x="3491598" y="1371599"/>
                </a:lnTo>
                <a:lnTo>
                  <a:pt x="3496640" y="1358899"/>
                </a:lnTo>
                <a:close/>
              </a:path>
              <a:path w="5766434" h="1676400">
                <a:moveTo>
                  <a:pt x="3524097" y="1358899"/>
                </a:moveTo>
                <a:lnTo>
                  <a:pt x="3498316" y="1358899"/>
                </a:lnTo>
                <a:lnTo>
                  <a:pt x="3508794" y="1371599"/>
                </a:lnTo>
                <a:lnTo>
                  <a:pt x="3524097" y="1358899"/>
                </a:lnTo>
                <a:close/>
              </a:path>
              <a:path w="5766434" h="1676400">
                <a:moveTo>
                  <a:pt x="367118" y="1346199"/>
                </a:moveTo>
                <a:lnTo>
                  <a:pt x="361314" y="1346199"/>
                </a:lnTo>
                <a:lnTo>
                  <a:pt x="362838" y="1358899"/>
                </a:lnTo>
                <a:lnTo>
                  <a:pt x="367118" y="1346199"/>
                </a:lnTo>
                <a:close/>
              </a:path>
              <a:path w="5766434" h="1676400">
                <a:moveTo>
                  <a:pt x="391172" y="1346199"/>
                </a:moveTo>
                <a:lnTo>
                  <a:pt x="375399" y="1346199"/>
                </a:lnTo>
                <a:lnTo>
                  <a:pt x="370687" y="1358899"/>
                </a:lnTo>
                <a:lnTo>
                  <a:pt x="388099" y="1358899"/>
                </a:lnTo>
                <a:lnTo>
                  <a:pt x="391172" y="1346199"/>
                </a:lnTo>
                <a:close/>
              </a:path>
              <a:path w="5766434" h="1676400">
                <a:moveTo>
                  <a:pt x="412940" y="1346199"/>
                </a:moveTo>
                <a:lnTo>
                  <a:pt x="395643" y="1346199"/>
                </a:lnTo>
                <a:lnTo>
                  <a:pt x="392595" y="1358899"/>
                </a:lnTo>
                <a:lnTo>
                  <a:pt x="412330" y="1358899"/>
                </a:lnTo>
                <a:lnTo>
                  <a:pt x="412940" y="1346199"/>
                </a:lnTo>
                <a:close/>
              </a:path>
              <a:path w="5766434" h="1676400">
                <a:moveTo>
                  <a:pt x="3441788" y="1346199"/>
                </a:moveTo>
                <a:lnTo>
                  <a:pt x="3435921" y="1358899"/>
                </a:lnTo>
                <a:lnTo>
                  <a:pt x="3441788" y="1346199"/>
                </a:lnTo>
                <a:close/>
              </a:path>
              <a:path w="5766434" h="1676400">
                <a:moveTo>
                  <a:pt x="3530790" y="1346199"/>
                </a:moveTo>
                <a:lnTo>
                  <a:pt x="3450104" y="1346199"/>
                </a:lnTo>
                <a:lnTo>
                  <a:pt x="3448700" y="1358899"/>
                </a:lnTo>
                <a:lnTo>
                  <a:pt x="3531184" y="1358899"/>
                </a:lnTo>
                <a:lnTo>
                  <a:pt x="3530790" y="1346199"/>
                </a:lnTo>
                <a:close/>
              </a:path>
              <a:path w="5766434" h="1676400">
                <a:moveTo>
                  <a:pt x="3561727" y="1346199"/>
                </a:moveTo>
                <a:lnTo>
                  <a:pt x="3542969" y="1346199"/>
                </a:lnTo>
                <a:lnTo>
                  <a:pt x="3554133" y="1358899"/>
                </a:lnTo>
                <a:lnTo>
                  <a:pt x="3561727" y="1346199"/>
                </a:lnTo>
                <a:close/>
              </a:path>
              <a:path w="5766434" h="1676400">
                <a:moveTo>
                  <a:pt x="347154" y="1333499"/>
                </a:moveTo>
                <a:lnTo>
                  <a:pt x="343865" y="1333499"/>
                </a:lnTo>
                <a:lnTo>
                  <a:pt x="342849" y="1346199"/>
                </a:lnTo>
                <a:lnTo>
                  <a:pt x="347154" y="1333499"/>
                </a:lnTo>
                <a:close/>
              </a:path>
              <a:path w="5766434" h="1676400">
                <a:moveTo>
                  <a:pt x="361188" y="1333499"/>
                </a:moveTo>
                <a:lnTo>
                  <a:pt x="354317" y="1333499"/>
                </a:lnTo>
                <a:lnTo>
                  <a:pt x="355587" y="1346199"/>
                </a:lnTo>
                <a:lnTo>
                  <a:pt x="361188" y="1333499"/>
                </a:lnTo>
                <a:close/>
              </a:path>
              <a:path w="5766434" h="1676400">
                <a:moveTo>
                  <a:pt x="392556" y="1333499"/>
                </a:moveTo>
                <a:lnTo>
                  <a:pt x="361188" y="1333499"/>
                </a:lnTo>
                <a:lnTo>
                  <a:pt x="359968" y="1346199"/>
                </a:lnTo>
                <a:lnTo>
                  <a:pt x="393433" y="1346199"/>
                </a:lnTo>
                <a:lnTo>
                  <a:pt x="392556" y="1333499"/>
                </a:lnTo>
                <a:close/>
              </a:path>
              <a:path w="5766434" h="1676400">
                <a:moveTo>
                  <a:pt x="3502494" y="1333499"/>
                </a:moveTo>
                <a:lnTo>
                  <a:pt x="3485184" y="1346199"/>
                </a:lnTo>
                <a:lnTo>
                  <a:pt x="3500742" y="1346199"/>
                </a:lnTo>
                <a:lnTo>
                  <a:pt x="3502494" y="1333499"/>
                </a:lnTo>
                <a:close/>
              </a:path>
              <a:path w="5766434" h="1676400">
                <a:moveTo>
                  <a:pt x="3580663" y="1333499"/>
                </a:moveTo>
                <a:lnTo>
                  <a:pt x="3508489" y="1333499"/>
                </a:lnTo>
                <a:lnTo>
                  <a:pt x="3500742" y="1346199"/>
                </a:lnTo>
                <a:lnTo>
                  <a:pt x="3580904" y="1346199"/>
                </a:lnTo>
                <a:lnTo>
                  <a:pt x="3580663" y="1333499"/>
                </a:lnTo>
                <a:close/>
              </a:path>
              <a:path w="5766434" h="1676400">
                <a:moveTo>
                  <a:pt x="3581260" y="1333499"/>
                </a:moveTo>
                <a:lnTo>
                  <a:pt x="3580663" y="1333499"/>
                </a:lnTo>
                <a:lnTo>
                  <a:pt x="3580904" y="1346199"/>
                </a:lnTo>
                <a:lnTo>
                  <a:pt x="3586645" y="1346199"/>
                </a:lnTo>
                <a:lnTo>
                  <a:pt x="3581260" y="1333499"/>
                </a:lnTo>
                <a:close/>
              </a:path>
              <a:path w="5766434" h="1676400">
                <a:moveTo>
                  <a:pt x="3602799" y="1333499"/>
                </a:moveTo>
                <a:lnTo>
                  <a:pt x="3581260" y="1333499"/>
                </a:lnTo>
                <a:lnTo>
                  <a:pt x="3586645" y="1346199"/>
                </a:lnTo>
                <a:lnTo>
                  <a:pt x="3593465" y="1346199"/>
                </a:lnTo>
                <a:lnTo>
                  <a:pt x="3602799" y="1333499"/>
                </a:lnTo>
                <a:close/>
              </a:path>
              <a:path w="5766434" h="1676400">
                <a:moveTo>
                  <a:pt x="353085" y="1320799"/>
                </a:moveTo>
                <a:lnTo>
                  <a:pt x="339242" y="1320799"/>
                </a:lnTo>
                <a:lnTo>
                  <a:pt x="334238" y="1333499"/>
                </a:lnTo>
                <a:lnTo>
                  <a:pt x="349046" y="1333499"/>
                </a:lnTo>
                <a:lnTo>
                  <a:pt x="350798" y="1330250"/>
                </a:lnTo>
                <a:lnTo>
                  <a:pt x="353085" y="1320799"/>
                </a:lnTo>
                <a:close/>
              </a:path>
              <a:path w="5766434" h="1676400">
                <a:moveTo>
                  <a:pt x="350798" y="1330250"/>
                </a:moveTo>
                <a:lnTo>
                  <a:pt x="349046" y="1333499"/>
                </a:lnTo>
                <a:lnTo>
                  <a:pt x="350011" y="1333499"/>
                </a:lnTo>
                <a:lnTo>
                  <a:pt x="350798" y="1330250"/>
                </a:lnTo>
                <a:close/>
              </a:path>
              <a:path w="5766434" h="1676400">
                <a:moveTo>
                  <a:pt x="364921" y="1320799"/>
                </a:moveTo>
                <a:lnTo>
                  <a:pt x="355892" y="1320799"/>
                </a:lnTo>
                <a:lnTo>
                  <a:pt x="350798" y="1330250"/>
                </a:lnTo>
                <a:lnTo>
                  <a:pt x="350011" y="1333499"/>
                </a:lnTo>
                <a:lnTo>
                  <a:pt x="359206" y="1333499"/>
                </a:lnTo>
                <a:lnTo>
                  <a:pt x="364921" y="1320799"/>
                </a:lnTo>
                <a:close/>
              </a:path>
              <a:path w="5766434" h="1676400">
                <a:moveTo>
                  <a:pt x="376351" y="1320799"/>
                </a:moveTo>
                <a:lnTo>
                  <a:pt x="374637" y="1320799"/>
                </a:lnTo>
                <a:lnTo>
                  <a:pt x="367195" y="1333499"/>
                </a:lnTo>
                <a:lnTo>
                  <a:pt x="376224" y="1333499"/>
                </a:lnTo>
                <a:lnTo>
                  <a:pt x="376351" y="1320799"/>
                </a:lnTo>
                <a:close/>
              </a:path>
              <a:path w="5766434" h="1676400">
                <a:moveTo>
                  <a:pt x="3547516" y="1320799"/>
                </a:moveTo>
                <a:lnTo>
                  <a:pt x="3530091" y="1320799"/>
                </a:lnTo>
                <a:lnTo>
                  <a:pt x="3515029" y="1333499"/>
                </a:lnTo>
                <a:lnTo>
                  <a:pt x="3545128" y="1333499"/>
                </a:lnTo>
                <a:lnTo>
                  <a:pt x="3547516" y="1320799"/>
                </a:lnTo>
                <a:close/>
              </a:path>
              <a:path w="5766434" h="1676400">
                <a:moveTo>
                  <a:pt x="3577247" y="1320799"/>
                </a:moveTo>
                <a:lnTo>
                  <a:pt x="3560597" y="1320799"/>
                </a:lnTo>
                <a:lnTo>
                  <a:pt x="3558578" y="1333499"/>
                </a:lnTo>
                <a:lnTo>
                  <a:pt x="3580053" y="1333499"/>
                </a:lnTo>
                <a:lnTo>
                  <a:pt x="3577247" y="1320799"/>
                </a:lnTo>
                <a:close/>
              </a:path>
              <a:path w="5766434" h="1676400">
                <a:moveTo>
                  <a:pt x="3617467" y="1320799"/>
                </a:moveTo>
                <a:lnTo>
                  <a:pt x="3577539" y="1320799"/>
                </a:lnTo>
                <a:lnTo>
                  <a:pt x="3580536" y="1333499"/>
                </a:lnTo>
                <a:lnTo>
                  <a:pt x="3614178" y="1333499"/>
                </a:lnTo>
                <a:lnTo>
                  <a:pt x="3617467" y="1320799"/>
                </a:lnTo>
                <a:close/>
              </a:path>
              <a:path w="5766434" h="1676400">
                <a:moveTo>
                  <a:pt x="3647605" y="1320799"/>
                </a:moveTo>
                <a:lnTo>
                  <a:pt x="3617467" y="1320799"/>
                </a:lnTo>
                <a:lnTo>
                  <a:pt x="3624999" y="1333499"/>
                </a:lnTo>
                <a:lnTo>
                  <a:pt x="3643198" y="1333499"/>
                </a:lnTo>
                <a:lnTo>
                  <a:pt x="3647605" y="1320799"/>
                </a:lnTo>
                <a:close/>
              </a:path>
              <a:path w="5766434" h="1676400">
                <a:moveTo>
                  <a:pt x="359295" y="1308099"/>
                </a:moveTo>
                <a:lnTo>
                  <a:pt x="323595" y="1308099"/>
                </a:lnTo>
                <a:lnTo>
                  <a:pt x="320306" y="1320799"/>
                </a:lnTo>
                <a:lnTo>
                  <a:pt x="357974" y="1320799"/>
                </a:lnTo>
                <a:lnTo>
                  <a:pt x="359836" y="1309451"/>
                </a:lnTo>
                <a:lnTo>
                  <a:pt x="359295" y="1308099"/>
                </a:lnTo>
                <a:close/>
              </a:path>
              <a:path w="5766434" h="1676400">
                <a:moveTo>
                  <a:pt x="359836" y="1309451"/>
                </a:moveTo>
                <a:lnTo>
                  <a:pt x="357974" y="1320799"/>
                </a:lnTo>
                <a:lnTo>
                  <a:pt x="364375" y="1320799"/>
                </a:lnTo>
                <a:lnTo>
                  <a:pt x="359836" y="1309451"/>
                </a:lnTo>
                <a:close/>
              </a:path>
              <a:path w="5766434" h="1676400">
                <a:moveTo>
                  <a:pt x="360057" y="1308099"/>
                </a:moveTo>
                <a:lnTo>
                  <a:pt x="359836" y="1309451"/>
                </a:lnTo>
                <a:lnTo>
                  <a:pt x="364375" y="1320799"/>
                </a:lnTo>
                <a:lnTo>
                  <a:pt x="368833" y="1320799"/>
                </a:lnTo>
                <a:lnTo>
                  <a:pt x="360057" y="1308099"/>
                </a:lnTo>
                <a:close/>
              </a:path>
              <a:path w="5766434" h="1676400">
                <a:moveTo>
                  <a:pt x="3590531" y="1308099"/>
                </a:moveTo>
                <a:lnTo>
                  <a:pt x="3587419" y="1308099"/>
                </a:lnTo>
                <a:lnTo>
                  <a:pt x="3576269" y="1320799"/>
                </a:lnTo>
                <a:lnTo>
                  <a:pt x="3591687" y="1320799"/>
                </a:lnTo>
                <a:lnTo>
                  <a:pt x="3590531" y="1308099"/>
                </a:lnTo>
                <a:close/>
              </a:path>
              <a:path w="5766434" h="1676400">
                <a:moveTo>
                  <a:pt x="3652570" y="1308099"/>
                </a:moveTo>
                <a:lnTo>
                  <a:pt x="3607498" y="1308099"/>
                </a:lnTo>
                <a:lnTo>
                  <a:pt x="3605529" y="1320799"/>
                </a:lnTo>
                <a:lnTo>
                  <a:pt x="3652126" y="1320799"/>
                </a:lnTo>
                <a:lnTo>
                  <a:pt x="3652570" y="1308099"/>
                </a:lnTo>
                <a:close/>
              </a:path>
              <a:path w="5766434" h="1676400">
                <a:moveTo>
                  <a:pt x="3694087" y="1308099"/>
                </a:moveTo>
                <a:lnTo>
                  <a:pt x="3662603" y="1308099"/>
                </a:lnTo>
                <a:lnTo>
                  <a:pt x="3662845" y="1320799"/>
                </a:lnTo>
                <a:lnTo>
                  <a:pt x="3676967" y="1320799"/>
                </a:lnTo>
                <a:lnTo>
                  <a:pt x="3694087" y="1308099"/>
                </a:lnTo>
                <a:close/>
              </a:path>
              <a:path w="5766434" h="1676400">
                <a:moveTo>
                  <a:pt x="350862" y="1295399"/>
                </a:moveTo>
                <a:lnTo>
                  <a:pt x="313181" y="1295399"/>
                </a:lnTo>
                <a:lnTo>
                  <a:pt x="310718" y="1308099"/>
                </a:lnTo>
                <a:lnTo>
                  <a:pt x="352564" y="1308099"/>
                </a:lnTo>
                <a:lnTo>
                  <a:pt x="350862" y="1295399"/>
                </a:lnTo>
                <a:close/>
              </a:path>
              <a:path w="5766434" h="1676400">
                <a:moveTo>
                  <a:pt x="3727703" y="1295399"/>
                </a:moveTo>
                <a:lnTo>
                  <a:pt x="3640340" y="1295399"/>
                </a:lnTo>
                <a:lnTo>
                  <a:pt x="3634092" y="1308099"/>
                </a:lnTo>
                <a:lnTo>
                  <a:pt x="3731501" y="1308099"/>
                </a:lnTo>
                <a:lnTo>
                  <a:pt x="3727703" y="1295399"/>
                </a:lnTo>
                <a:close/>
              </a:path>
              <a:path w="5766434" h="1676400">
                <a:moveTo>
                  <a:pt x="327621" y="1282699"/>
                </a:moveTo>
                <a:lnTo>
                  <a:pt x="294449" y="1282699"/>
                </a:lnTo>
                <a:lnTo>
                  <a:pt x="294957" y="1295399"/>
                </a:lnTo>
                <a:lnTo>
                  <a:pt x="328269" y="1295399"/>
                </a:lnTo>
                <a:lnTo>
                  <a:pt x="327621" y="1282699"/>
                </a:lnTo>
                <a:close/>
              </a:path>
              <a:path w="5766434" h="1676400">
                <a:moveTo>
                  <a:pt x="332016" y="1282699"/>
                </a:moveTo>
                <a:lnTo>
                  <a:pt x="330580" y="1282699"/>
                </a:lnTo>
                <a:lnTo>
                  <a:pt x="328269" y="1295399"/>
                </a:lnTo>
                <a:lnTo>
                  <a:pt x="333463" y="1295399"/>
                </a:lnTo>
                <a:lnTo>
                  <a:pt x="332016" y="1282699"/>
                </a:lnTo>
                <a:close/>
              </a:path>
              <a:path w="5766434" h="1676400">
                <a:moveTo>
                  <a:pt x="3744810" y="1282699"/>
                </a:moveTo>
                <a:lnTo>
                  <a:pt x="3695992" y="1282699"/>
                </a:lnTo>
                <a:lnTo>
                  <a:pt x="3697185" y="1295399"/>
                </a:lnTo>
                <a:lnTo>
                  <a:pt x="3744391" y="1295399"/>
                </a:lnTo>
                <a:lnTo>
                  <a:pt x="3744810" y="1282699"/>
                </a:lnTo>
                <a:close/>
              </a:path>
              <a:path w="5766434" h="1676400">
                <a:moveTo>
                  <a:pt x="3778758" y="1282699"/>
                </a:moveTo>
                <a:lnTo>
                  <a:pt x="3762552" y="1282699"/>
                </a:lnTo>
                <a:lnTo>
                  <a:pt x="3774033" y="1295399"/>
                </a:lnTo>
                <a:lnTo>
                  <a:pt x="3778758" y="1282699"/>
                </a:lnTo>
                <a:close/>
              </a:path>
              <a:path w="5766434" h="1676400">
                <a:moveTo>
                  <a:pt x="304711" y="1269999"/>
                </a:moveTo>
                <a:lnTo>
                  <a:pt x="285940" y="1269999"/>
                </a:lnTo>
                <a:lnTo>
                  <a:pt x="286677" y="1282699"/>
                </a:lnTo>
                <a:lnTo>
                  <a:pt x="308546" y="1282699"/>
                </a:lnTo>
                <a:lnTo>
                  <a:pt x="304711" y="1269999"/>
                </a:lnTo>
                <a:close/>
              </a:path>
              <a:path w="5766434" h="1676400">
                <a:moveTo>
                  <a:pt x="321741" y="1269999"/>
                </a:moveTo>
                <a:lnTo>
                  <a:pt x="310108" y="1269999"/>
                </a:lnTo>
                <a:lnTo>
                  <a:pt x="308546" y="1282699"/>
                </a:lnTo>
                <a:lnTo>
                  <a:pt x="323850" y="1282699"/>
                </a:lnTo>
                <a:lnTo>
                  <a:pt x="321741" y="1269999"/>
                </a:lnTo>
                <a:close/>
              </a:path>
              <a:path w="5766434" h="1676400">
                <a:moveTo>
                  <a:pt x="3788054" y="1269999"/>
                </a:moveTo>
                <a:lnTo>
                  <a:pt x="3714019" y="1269999"/>
                </a:lnTo>
                <a:lnTo>
                  <a:pt x="3705647" y="1282699"/>
                </a:lnTo>
                <a:lnTo>
                  <a:pt x="3784168" y="1282699"/>
                </a:lnTo>
                <a:lnTo>
                  <a:pt x="3788054" y="1269999"/>
                </a:lnTo>
                <a:close/>
              </a:path>
              <a:path w="5766434" h="1676400">
                <a:moveTo>
                  <a:pt x="3834460" y="1257299"/>
                </a:moveTo>
                <a:lnTo>
                  <a:pt x="3796385" y="1257299"/>
                </a:lnTo>
                <a:lnTo>
                  <a:pt x="3789654" y="1269999"/>
                </a:lnTo>
                <a:lnTo>
                  <a:pt x="3788054" y="1269999"/>
                </a:lnTo>
                <a:lnTo>
                  <a:pt x="3788308" y="1282699"/>
                </a:lnTo>
                <a:lnTo>
                  <a:pt x="3819207" y="1282699"/>
                </a:lnTo>
                <a:lnTo>
                  <a:pt x="3824287" y="1269999"/>
                </a:lnTo>
                <a:lnTo>
                  <a:pt x="3834460" y="1257299"/>
                </a:lnTo>
                <a:close/>
              </a:path>
              <a:path w="5766434" h="1676400">
                <a:moveTo>
                  <a:pt x="272694" y="1257299"/>
                </a:moveTo>
                <a:lnTo>
                  <a:pt x="266953" y="1257299"/>
                </a:lnTo>
                <a:lnTo>
                  <a:pt x="267893" y="1269999"/>
                </a:lnTo>
                <a:lnTo>
                  <a:pt x="272694" y="1257299"/>
                </a:lnTo>
                <a:close/>
              </a:path>
              <a:path w="5766434" h="1676400">
                <a:moveTo>
                  <a:pt x="306019" y="1257299"/>
                </a:moveTo>
                <a:lnTo>
                  <a:pt x="276605" y="1257299"/>
                </a:lnTo>
                <a:lnTo>
                  <a:pt x="273176" y="1269999"/>
                </a:lnTo>
                <a:lnTo>
                  <a:pt x="304266" y="1269999"/>
                </a:lnTo>
                <a:lnTo>
                  <a:pt x="306704" y="1261476"/>
                </a:lnTo>
                <a:lnTo>
                  <a:pt x="306019" y="1257299"/>
                </a:lnTo>
                <a:close/>
              </a:path>
              <a:path w="5766434" h="1676400">
                <a:moveTo>
                  <a:pt x="307263" y="1259521"/>
                </a:moveTo>
                <a:lnTo>
                  <a:pt x="306704" y="1261476"/>
                </a:lnTo>
                <a:lnTo>
                  <a:pt x="308101" y="1269999"/>
                </a:lnTo>
                <a:lnTo>
                  <a:pt x="313131" y="1269999"/>
                </a:lnTo>
                <a:lnTo>
                  <a:pt x="307263" y="1259521"/>
                </a:lnTo>
                <a:close/>
              </a:path>
              <a:path w="5766434" h="1676400">
                <a:moveTo>
                  <a:pt x="3768750" y="1257299"/>
                </a:moveTo>
                <a:lnTo>
                  <a:pt x="3749433" y="1257299"/>
                </a:lnTo>
                <a:lnTo>
                  <a:pt x="3751579" y="1269999"/>
                </a:lnTo>
                <a:lnTo>
                  <a:pt x="3770820" y="1269999"/>
                </a:lnTo>
                <a:lnTo>
                  <a:pt x="3768750" y="1257299"/>
                </a:lnTo>
                <a:close/>
              </a:path>
              <a:path w="5766434" h="1676400">
                <a:moveTo>
                  <a:pt x="3928656" y="1231899"/>
                </a:moveTo>
                <a:lnTo>
                  <a:pt x="3859733" y="1231899"/>
                </a:lnTo>
                <a:lnTo>
                  <a:pt x="3857207" y="1244599"/>
                </a:lnTo>
                <a:lnTo>
                  <a:pt x="3856731" y="1257299"/>
                </a:lnTo>
                <a:lnTo>
                  <a:pt x="3843654" y="1257299"/>
                </a:lnTo>
                <a:lnTo>
                  <a:pt x="3844988" y="1269999"/>
                </a:lnTo>
                <a:lnTo>
                  <a:pt x="3860558" y="1269999"/>
                </a:lnTo>
                <a:lnTo>
                  <a:pt x="3858514" y="1244599"/>
                </a:lnTo>
                <a:lnTo>
                  <a:pt x="3915943" y="1244599"/>
                </a:lnTo>
                <a:lnTo>
                  <a:pt x="3928656" y="1231899"/>
                </a:lnTo>
                <a:close/>
              </a:path>
              <a:path w="5766434" h="1676400">
                <a:moveTo>
                  <a:pt x="3881907" y="1257299"/>
                </a:moveTo>
                <a:lnTo>
                  <a:pt x="3859724" y="1257299"/>
                </a:lnTo>
                <a:lnTo>
                  <a:pt x="3867607" y="1269999"/>
                </a:lnTo>
                <a:lnTo>
                  <a:pt x="3881907" y="1257299"/>
                </a:lnTo>
                <a:close/>
              </a:path>
              <a:path w="5766434" h="1676400">
                <a:moveTo>
                  <a:pt x="306019" y="1257299"/>
                </a:moveTo>
                <a:lnTo>
                  <a:pt x="306704" y="1261476"/>
                </a:lnTo>
                <a:lnTo>
                  <a:pt x="307263" y="1259521"/>
                </a:lnTo>
                <a:lnTo>
                  <a:pt x="306019" y="1257299"/>
                </a:lnTo>
                <a:close/>
              </a:path>
              <a:path w="5766434" h="1676400">
                <a:moveTo>
                  <a:pt x="307898" y="1257299"/>
                </a:moveTo>
                <a:lnTo>
                  <a:pt x="306019" y="1257299"/>
                </a:lnTo>
                <a:lnTo>
                  <a:pt x="307263" y="1259521"/>
                </a:lnTo>
                <a:lnTo>
                  <a:pt x="307898" y="1257299"/>
                </a:lnTo>
                <a:close/>
              </a:path>
              <a:path w="5766434" h="1676400">
                <a:moveTo>
                  <a:pt x="272162" y="1244599"/>
                </a:moveTo>
                <a:lnTo>
                  <a:pt x="259778" y="1244599"/>
                </a:lnTo>
                <a:lnTo>
                  <a:pt x="259613" y="1257299"/>
                </a:lnTo>
                <a:lnTo>
                  <a:pt x="265214" y="1257299"/>
                </a:lnTo>
                <a:lnTo>
                  <a:pt x="265357" y="1257124"/>
                </a:lnTo>
                <a:lnTo>
                  <a:pt x="272162" y="1244599"/>
                </a:lnTo>
                <a:close/>
              </a:path>
              <a:path w="5766434" h="1676400">
                <a:moveTo>
                  <a:pt x="291833" y="1244599"/>
                </a:moveTo>
                <a:lnTo>
                  <a:pt x="275577" y="1244599"/>
                </a:lnTo>
                <a:lnTo>
                  <a:pt x="265357" y="1257124"/>
                </a:lnTo>
                <a:lnTo>
                  <a:pt x="265261" y="1257299"/>
                </a:lnTo>
                <a:lnTo>
                  <a:pt x="291325" y="1257299"/>
                </a:lnTo>
                <a:lnTo>
                  <a:pt x="291833" y="1244599"/>
                </a:lnTo>
                <a:close/>
              </a:path>
              <a:path w="5766434" h="1676400">
                <a:moveTo>
                  <a:pt x="301320" y="1244599"/>
                </a:moveTo>
                <a:lnTo>
                  <a:pt x="294614" y="1257299"/>
                </a:lnTo>
                <a:lnTo>
                  <a:pt x="302729" y="1257299"/>
                </a:lnTo>
                <a:lnTo>
                  <a:pt x="301320" y="1244599"/>
                </a:lnTo>
                <a:close/>
              </a:path>
              <a:path w="5766434" h="1676400">
                <a:moveTo>
                  <a:pt x="3808044" y="1244599"/>
                </a:moveTo>
                <a:lnTo>
                  <a:pt x="3792753" y="1244599"/>
                </a:lnTo>
                <a:lnTo>
                  <a:pt x="3788143" y="1257299"/>
                </a:lnTo>
                <a:lnTo>
                  <a:pt x="3811904" y="1257299"/>
                </a:lnTo>
                <a:lnTo>
                  <a:pt x="3808044" y="1244599"/>
                </a:lnTo>
                <a:close/>
              </a:path>
              <a:path w="5766434" h="1676400">
                <a:moveTo>
                  <a:pt x="3841673" y="1231899"/>
                </a:moveTo>
                <a:lnTo>
                  <a:pt x="3818483" y="1244599"/>
                </a:lnTo>
                <a:lnTo>
                  <a:pt x="3823703" y="1257299"/>
                </a:lnTo>
                <a:lnTo>
                  <a:pt x="3856731" y="1257299"/>
                </a:lnTo>
                <a:lnTo>
                  <a:pt x="3857207" y="1244599"/>
                </a:lnTo>
                <a:lnTo>
                  <a:pt x="3850500" y="1244599"/>
                </a:lnTo>
                <a:lnTo>
                  <a:pt x="3841673" y="1231899"/>
                </a:lnTo>
                <a:close/>
              </a:path>
              <a:path w="5766434" h="1676400">
                <a:moveTo>
                  <a:pt x="3891521" y="1244599"/>
                </a:moveTo>
                <a:lnTo>
                  <a:pt x="3858514" y="1244599"/>
                </a:lnTo>
                <a:lnTo>
                  <a:pt x="3859536" y="1257299"/>
                </a:lnTo>
                <a:lnTo>
                  <a:pt x="3887038" y="1257299"/>
                </a:lnTo>
                <a:lnTo>
                  <a:pt x="3891521" y="1244599"/>
                </a:lnTo>
                <a:close/>
              </a:path>
              <a:path w="5766434" h="1676400">
                <a:moveTo>
                  <a:pt x="3909707" y="1244599"/>
                </a:moveTo>
                <a:lnTo>
                  <a:pt x="3891521" y="1244599"/>
                </a:lnTo>
                <a:lnTo>
                  <a:pt x="3892829" y="1257299"/>
                </a:lnTo>
                <a:lnTo>
                  <a:pt x="3909758" y="1257299"/>
                </a:lnTo>
                <a:lnTo>
                  <a:pt x="3909707" y="1244599"/>
                </a:lnTo>
                <a:close/>
              </a:path>
              <a:path w="5766434" h="1676400">
                <a:moveTo>
                  <a:pt x="283921" y="1231899"/>
                </a:moveTo>
                <a:lnTo>
                  <a:pt x="247370" y="1231899"/>
                </a:lnTo>
                <a:lnTo>
                  <a:pt x="247497" y="1244599"/>
                </a:lnTo>
                <a:lnTo>
                  <a:pt x="272162" y="1244599"/>
                </a:lnTo>
                <a:lnTo>
                  <a:pt x="265357" y="1257124"/>
                </a:lnTo>
                <a:lnTo>
                  <a:pt x="275577" y="1244599"/>
                </a:lnTo>
                <a:lnTo>
                  <a:pt x="283921" y="1231899"/>
                </a:lnTo>
                <a:close/>
              </a:path>
              <a:path w="5766434" h="1676400">
                <a:moveTo>
                  <a:pt x="292277" y="1231899"/>
                </a:moveTo>
                <a:lnTo>
                  <a:pt x="287019" y="1231899"/>
                </a:lnTo>
                <a:lnTo>
                  <a:pt x="280694" y="1244599"/>
                </a:lnTo>
                <a:lnTo>
                  <a:pt x="292265" y="1244599"/>
                </a:lnTo>
                <a:lnTo>
                  <a:pt x="292277" y="1231899"/>
                </a:lnTo>
                <a:close/>
              </a:path>
              <a:path w="5766434" h="1676400">
                <a:moveTo>
                  <a:pt x="3961701" y="1231899"/>
                </a:moveTo>
                <a:lnTo>
                  <a:pt x="3928656" y="1231899"/>
                </a:lnTo>
                <a:lnTo>
                  <a:pt x="3936238" y="1244599"/>
                </a:lnTo>
                <a:lnTo>
                  <a:pt x="3953395" y="1244599"/>
                </a:lnTo>
                <a:lnTo>
                  <a:pt x="3961701" y="1231899"/>
                </a:lnTo>
                <a:close/>
              </a:path>
              <a:path w="5766434" h="1676400">
                <a:moveTo>
                  <a:pt x="277304" y="1219199"/>
                </a:moveTo>
                <a:lnTo>
                  <a:pt x="242620" y="1219199"/>
                </a:lnTo>
                <a:lnTo>
                  <a:pt x="241833" y="1231899"/>
                </a:lnTo>
                <a:lnTo>
                  <a:pt x="269138" y="1231899"/>
                </a:lnTo>
                <a:lnTo>
                  <a:pt x="277304" y="1219199"/>
                </a:lnTo>
                <a:close/>
              </a:path>
              <a:path w="5766434" h="1676400">
                <a:moveTo>
                  <a:pt x="279565" y="1219199"/>
                </a:moveTo>
                <a:lnTo>
                  <a:pt x="270255" y="1231899"/>
                </a:lnTo>
                <a:lnTo>
                  <a:pt x="285407" y="1231899"/>
                </a:lnTo>
                <a:lnTo>
                  <a:pt x="279565" y="1219199"/>
                </a:lnTo>
                <a:close/>
              </a:path>
              <a:path w="5766434" h="1676400">
                <a:moveTo>
                  <a:pt x="3892803" y="1219199"/>
                </a:moveTo>
                <a:lnTo>
                  <a:pt x="3883507" y="1231899"/>
                </a:lnTo>
                <a:lnTo>
                  <a:pt x="3891851" y="1231899"/>
                </a:lnTo>
                <a:lnTo>
                  <a:pt x="3892803" y="1219199"/>
                </a:lnTo>
                <a:close/>
              </a:path>
              <a:path w="5766434" h="1676400">
                <a:moveTo>
                  <a:pt x="3968762" y="1219199"/>
                </a:moveTo>
                <a:lnTo>
                  <a:pt x="3902201" y="1219199"/>
                </a:lnTo>
                <a:lnTo>
                  <a:pt x="3900881" y="1231899"/>
                </a:lnTo>
                <a:lnTo>
                  <a:pt x="3964241" y="1231899"/>
                </a:lnTo>
                <a:lnTo>
                  <a:pt x="3968762" y="1219199"/>
                </a:lnTo>
                <a:close/>
              </a:path>
              <a:path w="5766434" h="1676400">
                <a:moveTo>
                  <a:pt x="4014241" y="1206499"/>
                </a:moveTo>
                <a:lnTo>
                  <a:pt x="3962781" y="1206499"/>
                </a:lnTo>
                <a:lnTo>
                  <a:pt x="3968626" y="1219199"/>
                </a:lnTo>
                <a:lnTo>
                  <a:pt x="3968762" y="1219199"/>
                </a:lnTo>
                <a:lnTo>
                  <a:pt x="3976128" y="1231899"/>
                </a:lnTo>
                <a:lnTo>
                  <a:pt x="4001398" y="1231899"/>
                </a:lnTo>
                <a:lnTo>
                  <a:pt x="4020616" y="1219199"/>
                </a:lnTo>
                <a:lnTo>
                  <a:pt x="4014241" y="1206499"/>
                </a:lnTo>
                <a:close/>
              </a:path>
              <a:path w="5766434" h="1676400">
                <a:moveTo>
                  <a:pt x="236550" y="1206499"/>
                </a:moveTo>
                <a:lnTo>
                  <a:pt x="223202" y="1206499"/>
                </a:lnTo>
                <a:lnTo>
                  <a:pt x="223710" y="1219199"/>
                </a:lnTo>
                <a:lnTo>
                  <a:pt x="230708" y="1219199"/>
                </a:lnTo>
                <a:lnTo>
                  <a:pt x="236550" y="1206499"/>
                </a:lnTo>
                <a:close/>
              </a:path>
              <a:path w="5766434" h="1676400">
                <a:moveTo>
                  <a:pt x="264604" y="1206499"/>
                </a:moveTo>
                <a:lnTo>
                  <a:pt x="236550" y="1206499"/>
                </a:lnTo>
                <a:lnTo>
                  <a:pt x="237985" y="1219199"/>
                </a:lnTo>
                <a:lnTo>
                  <a:pt x="260667" y="1219199"/>
                </a:lnTo>
                <a:lnTo>
                  <a:pt x="264604" y="1206499"/>
                </a:lnTo>
                <a:close/>
              </a:path>
              <a:path w="5766434" h="1676400">
                <a:moveTo>
                  <a:pt x="4048836" y="1206499"/>
                </a:moveTo>
                <a:lnTo>
                  <a:pt x="4030459" y="1206499"/>
                </a:lnTo>
                <a:lnTo>
                  <a:pt x="4036034" y="1219199"/>
                </a:lnTo>
                <a:lnTo>
                  <a:pt x="4041140" y="1219199"/>
                </a:lnTo>
                <a:lnTo>
                  <a:pt x="4048836" y="1206499"/>
                </a:lnTo>
                <a:close/>
              </a:path>
              <a:path w="5766434" h="1676400">
                <a:moveTo>
                  <a:pt x="255460" y="1193799"/>
                </a:moveTo>
                <a:lnTo>
                  <a:pt x="215709" y="1193799"/>
                </a:lnTo>
                <a:lnTo>
                  <a:pt x="217627" y="1206499"/>
                </a:lnTo>
                <a:lnTo>
                  <a:pt x="252514" y="1206499"/>
                </a:lnTo>
                <a:lnTo>
                  <a:pt x="255460" y="1193799"/>
                </a:lnTo>
                <a:close/>
              </a:path>
              <a:path w="5766434" h="1676400">
                <a:moveTo>
                  <a:pt x="3997440" y="1193799"/>
                </a:moveTo>
                <a:lnTo>
                  <a:pt x="3980040" y="1193799"/>
                </a:lnTo>
                <a:lnTo>
                  <a:pt x="3971969" y="1206499"/>
                </a:lnTo>
                <a:lnTo>
                  <a:pt x="3998756" y="1206499"/>
                </a:lnTo>
                <a:lnTo>
                  <a:pt x="3997440" y="1193799"/>
                </a:lnTo>
                <a:close/>
              </a:path>
              <a:path w="5766434" h="1676400">
                <a:moveTo>
                  <a:pt x="4057078" y="1193799"/>
                </a:moveTo>
                <a:lnTo>
                  <a:pt x="4007685" y="1193799"/>
                </a:lnTo>
                <a:lnTo>
                  <a:pt x="4003230" y="1206499"/>
                </a:lnTo>
                <a:lnTo>
                  <a:pt x="4059656" y="1206499"/>
                </a:lnTo>
                <a:lnTo>
                  <a:pt x="4057078" y="1193799"/>
                </a:lnTo>
                <a:close/>
              </a:path>
              <a:path w="5766434" h="1676400">
                <a:moveTo>
                  <a:pt x="4096372" y="1181099"/>
                </a:moveTo>
                <a:lnTo>
                  <a:pt x="4037164" y="1181099"/>
                </a:lnTo>
                <a:lnTo>
                  <a:pt x="4033202" y="1193799"/>
                </a:lnTo>
                <a:lnTo>
                  <a:pt x="4061409" y="1193799"/>
                </a:lnTo>
                <a:lnTo>
                  <a:pt x="4072813" y="1206499"/>
                </a:lnTo>
                <a:lnTo>
                  <a:pt x="4089323" y="1206499"/>
                </a:lnTo>
                <a:lnTo>
                  <a:pt x="4096918" y="1193799"/>
                </a:lnTo>
                <a:lnTo>
                  <a:pt x="4096372" y="1181099"/>
                </a:lnTo>
                <a:close/>
              </a:path>
              <a:path w="5766434" h="1676400">
                <a:moveTo>
                  <a:pt x="237528" y="1181099"/>
                </a:moveTo>
                <a:lnTo>
                  <a:pt x="223113" y="1181099"/>
                </a:lnTo>
                <a:lnTo>
                  <a:pt x="221894" y="1193799"/>
                </a:lnTo>
                <a:lnTo>
                  <a:pt x="232676" y="1193799"/>
                </a:lnTo>
                <a:lnTo>
                  <a:pt x="237528" y="1181099"/>
                </a:lnTo>
                <a:close/>
              </a:path>
              <a:path w="5766434" h="1676400">
                <a:moveTo>
                  <a:pt x="4024248" y="1181099"/>
                </a:moveTo>
                <a:lnTo>
                  <a:pt x="4015028" y="1193799"/>
                </a:lnTo>
                <a:lnTo>
                  <a:pt x="4024858" y="1193799"/>
                </a:lnTo>
                <a:lnTo>
                  <a:pt x="4024248" y="1181099"/>
                </a:lnTo>
                <a:close/>
              </a:path>
              <a:path w="5766434" h="1676400">
                <a:moveTo>
                  <a:pt x="4129824" y="1181099"/>
                </a:moveTo>
                <a:lnTo>
                  <a:pt x="4109478" y="1181099"/>
                </a:lnTo>
                <a:lnTo>
                  <a:pt x="4121658" y="1193799"/>
                </a:lnTo>
                <a:lnTo>
                  <a:pt x="4129824" y="1181099"/>
                </a:lnTo>
                <a:close/>
              </a:path>
              <a:path w="5766434" h="1676400">
                <a:moveTo>
                  <a:pt x="209892" y="1168399"/>
                </a:moveTo>
                <a:lnTo>
                  <a:pt x="203720" y="1168399"/>
                </a:lnTo>
                <a:lnTo>
                  <a:pt x="203669" y="1181099"/>
                </a:lnTo>
                <a:lnTo>
                  <a:pt x="209892" y="1168399"/>
                </a:lnTo>
                <a:close/>
              </a:path>
              <a:path w="5766434" h="1676400">
                <a:moveTo>
                  <a:pt x="235254" y="1168399"/>
                </a:moveTo>
                <a:lnTo>
                  <a:pt x="209892" y="1168399"/>
                </a:lnTo>
                <a:lnTo>
                  <a:pt x="207416" y="1181099"/>
                </a:lnTo>
                <a:lnTo>
                  <a:pt x="235648" y="1181099"/>
                </a:lnTo>
                <a:lnTo>
                  <a:pt x="235254" y="1168399"/>
                </a:lnTo>
                <a:close/>
              </a:path>
              <a:path w="5766434" h="1676400">
                <a:moveTo>
                  <a:pt x="4150741" y="1168399"/>
                </a:moveTo>
                <a:lnTo>
                  <a:pt x="4079125" y="1168399"/>
                </a:lnTo>
                <a:lnTo>
                  <a:pt x="4079430" y="1181099"/>
                </a:lnTo>
                <a:lnTo>
                  <a:pt x="4152747" y="1181099"/>
                </a:lnTo>
                <a:lnTo>
                  <a:pt x="4153289" y="1173869"/>
                </a:lnTo>
                <a:lnTo>
                  <a:pt x="4150741" y="1168399"/>
                </a:lnTo>
                <a:close/>
              </a:path>
              <a:path w="5766434" h="1676400">
                <a:moveTo>
                  <a:pt x="4153289" y="1173869"/>
                </a:moveTo>
                <a:lnTo>
                  <a:pt x="4152747" y="1181099"/>
                </a:lnTo>
                <a:lnTo>
                  <a:pt x="4156659" y="1181099"/>
                </a:lnTo>
                <a:lnTo>
                  <a:pt x="4153289" y="1173869"/>
                </a:lnTo>
                <a:close/>
              </a:path>
              <a:path w="5766434" h="1676400">
                <a:moveTo>
                  <a:pt x="4169346" y="1168399"/>
                </a:moveTo>
                <a:lnTo>
                  <a:pt x="4153700" y="1168399"/>
                </a:lnTo>
                <a:lnTo>
                  <a:pt x="4153289" y="1173869"/>
                </a:lnTo>
                <a:lnTo>
                  <a:pt x="4156659" y="1181099"/>
                </a:lnTo>
                <a:lnTo>
                  <a:pt x="4161612" y="1181099"/>
                </a:lnTo>
                <a:lnTo>
                  <a:pt x="4169346" y="1168399"/>
                </a:lnTo>
                <a:close/>
              </a:path>
              <a:path w="5766434" h="1676400">
                <a:moveTo>
                  <a:pt x="205333" y="1155700"/>
                </a:moveTo>
                <a:lnTo>
                  <a:pt x="188277" y="1155700"/>
                </a:lnTo>
                <a:lnTo>
                  <a:pt x="189560" y="1168399"/>
                </a:lnTo>
                <a:lnTo>
                  <a:pt x="200469" y="1168399"/>
                </a:lnTo>
                <a:lnTo>
                  <a:pt x="202468" y="1165280"/>
                </a:lnTo>
                <a:lnTo>
                  <a:pt x="205333" y="1155700"/>
                </a:lnTo>
                <a:close/>
              </a:path>
              <a:path w="5766434" h="1676400">
                <a:moveTo>
                  <a:pt x="202468" y="1165280"/>
                </a:moveTo>
                <a:lnTo>
                  <a:pt x="200469" y="1168399"/>
                </a:lnTo>
                <a:lnTo>
                  <a:pt x="201536" y="1168399"/>
                </a:lnTo>
                <a:lnTo>
                  <a:pt x="202468" y="1165280"/>
                </a:lnTo>
                <a:close/>
              </a:path>
              <a:path w="5766434" h="1676400">
                <a:moveTo>
                  <a:pt x="217830" y="1155700"/>
                </a:moveTo>
                <a:lnTo>
                  <a:pt x="208610" y="1155700"/>
                </a:lnTo>
                <a:lnTo>
                  <a:pt x="202468" y="1165280"/>
                </a:lnTo>
                <a:lnTo>
                  <a:pt x="201536" y="1168399"/>
                </a:lnTo>
                <a:lnTo>
                  <a:pt x="210388" y="1168399"/>
                </a:lnTo>
                <a:lnTo>
                  <a:pt x="217830" y="1155700"/>
                </a:lnTo>
                <a:close/>
              </a:path>
              <a:path w="5766434" h="1676400">
                <a:moveTo>
                  <a:pt x="227279" y="1155700"/>
                </a:moveTo>
                <a:lnTo>
                  <a:pt x="218668" y="1168399"/>
                </a:lnTo>
                <a:lnTo>
                  <a:pt x="227698" y="1168399"/>
                </a:lnTo>
                <a:lnTo>
                  <a:pt x="227279" y="1155700"/>
                </a:lnTo>
                <a:close/>
              </a:path>
              <a:path w="5766434" h="1676400">
                <a:moveTo>
                  <a:pt x="4114165" y="1155700"/>
                </a:moveTo>
                <a:lnTo>
                  <a:pt x="4104792" y="1155700"/>
                </a:lnTo>
                <a:lnTo>
                  <a:pt x="4100055" y="1168399"/>
                </a:lnTo>
                <a:lnTo>
                  <a:pt x="4111612" y="1168399"/>
                </a:lnTo>
                <a:lnTo>
                  <a:pt x="4114165" y="1155700"/>
                </a:lnTo>
                <a:close/>
              </a:path>
              <a:path w="5766434" h="1676400">
                <a:moveTo>
                  <a:pt x="4138460" y="1155700"/>
                </a:moveTo>
                <a:lnTo>
                  <a:pt x="4128300" y="1155700"/>
                </a:lnTo>
                <a:lnTo>
                  <a:pt x="4126141" y="1168399"/>
                </a:lnTo>
                <a:lnTo>
                  <a:pt x="4145241" y="1168399"/>
                </a:lnTo>
                <a:lnTo>
                  <a:pt x="4138460" y="1155700"/>
                </a:lnTo>
                <a:close/>
              </a:path>
              <a:path w="5766434" h="1676400">
                <a:moveTo>
                  <a:pt x="4146168" y="1155700"/>
                </a:moveTo>
                <a:lnTo>
                  <a:pt x="4138460" y="1155700"/>
                </a:lnTo>
                <a:lnTo>
                  <a:pt x="4145241" y="1168399"/>
                </a:lnTo>
                <a:lnTo>
                  <a:pt x="4149382" y="1168399"/>
                </a:lnTo>
                <a:lnTo>
                  <a:pt x="4146168" y="1155700"/>
                </a:lnTo>
                <a:close/>
              </a:path>
              <a:path w="5766434" h="1676400">
                <a:moveTo>
                  <a:pt x="4199394" y="1155700"/>
                </a:moveTo>
                <a:lnTo>
                  <a:pt x="4146168" y="1155700"/>
                </a:lnTo>
                <a:lnTo>
                  <a:pt x="4149382" y="1168399"/>
                </a:lnTo>
                <a:lnTo>
                  <a:pt x="4198404" y="1168399"/>
                </a:lnTo>
                <a:lnTo>
                  <a:pt x="4199394" y="1155700"/>
                </a:lnTo>
                <a:close/>
              </a:path>
              <a:path w="5766434" h="1676400">
                <a:moveTo>
                  <a:pt x="191160" y="1143000"/>
                </a:moveTo>
                <a:lnTo>
                  <a:pt x="178828" y="1143000"/>
                </a:lnTo>
                <a:lnTo>
                  <a:pt x="182117" y="1155700"/>
                </a:lnTo>
                <a:lnTo>
                  <a:pt x="191160" y="1143000"/>
                </a:lnTo>
                <a:close/>
              </a:path>
              <a:path w="5766434" h="1676400">
                <a:moveTo>
                  <a:pt x="214375" y="1143000"/>
                </a:moveTo>
                <a:lnTo>
                  <a:pt x="193916" y="1143000"/>
                </a:lnTo>
                <a:lnTo>
                  <a:pt x="186524" y="1155700"/>
                </a:lnTo>
                <a:lnTo>
                  <a:pt x="211886" y="1155700"/>
                </a:lnTo>
                <a:lnTo>
                  <a:pt x="215059" y="1144836"/>
                </a:lnTo>
                <a:lnTo>
                  <a:pt x="214375" y="1143000"/>
                </a:lnTo>
                <a:close/>
              </a:path>
              <a:path w="5766434" h="1676400">
                <a:moveTo>
                  <a:pt x="215059" y="1144836"/>
                </a:moveTo>
                <a:lnTo>
                  <a:pt x="211886" y="1155700"/>
                </a:lnTo>
                <a:lnTo>
                  <a:pt x="219100" y="1155700"/>
                </a:lnTo>
                <a:lnTo>
                  <a:pt x="215059" y="1144836"/>
                </a:lnTo>
                <a:close/>
              </a:path>
              <a:path w="5766434" h="1676400">
                <a:moveTo>
                  <a:pt x="215595" y="1143000"/>
                </a:moveTo>
                <a:lnTo>
                  <a:pt x="215059" y="1144836"/>
                </a:lnTo>
                <a:lnTo>
                  <a:pt x="219100" y="1155700"/>
                </a:lnTo>
                <a:lnTo>
                  <a:pt x="223050" y="1155700"/>
                </a:lnTo>
                <a:lnTo>
                  <a:pt x="215595" y="1143000"/>
                </a:lnTo>
                <a:close/>
              </a:path>
              <a:path w="5766434" h="1676400">
                <a:moveTo>
                  <a:pt x="4231220" y="1143000"/>
                </a:moveTo>
                <a:lnTo>
                  <a:pt x="4159026" y="1143000"/>
                </a:lnTo>
                <a:lnTo>
                  <a:pt x="4149609" y="1155700"/>
                </a:lnTo>
                <a:lnTo>
                  <a:pt x="4237431" y="1155700"/>
                </a:lnTo>
                <a:lnTo>
                  <a:pt x="4231220" y="1143000"/>
                </a:lnTo>
                <a:close/>
              </a:path>
              <a:path w="5766434" h="1676400">
                <a:moveTo>
                  <a:pt x="4254360" y="1143000"/>
                </a:moveTo>
                <a:lnTo>
                  <a:pt x="4240720" y="1143000"/>
                </a:lnTo>
                <a:lnTo>
                  <a:pt x="4244949" y="1155700"/>
                </a:lnTo>
                <a:lnTo>
                  <a:pt x="4249635" y="1155700"/>
                </a:lnTo>
                <a:lnTo>
                  <a:pt x="4254360" y="1143000"/>
                </a:lnTo>
                <a:close/>
              </a:path>
              <a:path w="5766434" h="1676400">
                <a:moveTo>
                  <a:pt x="210743" y="1130300"/>
                </a:moveTo>
                <a:lnTo>
                  <a:pt x="181394" y="1130300"/>
                </a:lnTo>
                <a:lnTo>
                  <a:pt x="176161" y="1143000"/>
                </a:lnTo>
                <a:lnTo>
                  <a:pt x="212115" y="1143000"/>
                </a:lnTo>
                <a:lnTo>
                  <a:pt x="210743" y="1130300"/>
                </a:lnTo>
                <a:close/>
              </a:path>
              <a:path w="5766434" h="1676400">
                <a:moveTo>
                  <a:pt x="4260595" y="1130300"/>
                </a:moveTo>
                <a:lnTo>
                  <a:pt x="4206151" y="1130300"/>
                </a:lnTo>
                <a:lnTo>
                  <a:pt x="4194162" y="1143000"/>
                </a:lnTo>
                <a:lnTo>
                  <a:pt x="4261281" y="1143000"/>
                </a:lnTo>
                <a:lnTo>
                  <a:pt x="4260595" y="1130300"/>
                </a:lnTo>
                <a:close/>
              </a:path>
              <a:path w="5766434" h="1676400">
                <a:moveTo>
                  <a:pt x="4299635" y="1130300"/>
                </a:moveTo>
                <a:lnTo>
                  <a:pt x="4271302" y="1130300"/>
                </a:lnTo>
                <a:lnTo>
                  <a:pt x="4270159" y="1143000"/>
                </a:lnTo>
                <a:lnTo>
                  <a:pt x="4285589" y="1143000"/>
                </a:lnTo>
                <a:lnTo>
                  <a:pt x="4299635" y="1130300"/>
                </a:lnTo>
                <a:close/>
              </a:path>
              <a:path w="5766434" h="1676400">
                <a:moveTo>
                  <a:pt x="172554" y="1117600"/>
                </a:moveTo>
                <a:lnTo>
                  <a:pt x="160604" y="1117600"/>
                </a:lnTo>
                <a:lnTo>
                  <a:pt x="166916" y="1130300"/>
                </a:lnTo>
                <a:lnTo>
                  <a:pt x="172554" y="1117600"/>
                </a:lnTo>
                <a:close/>
              </a:path>
              <a:path w="5766434" h="1676400">
                <a:moveTo>
                  <a:pt x="198234" y="1117600"/>
                </a:moveTo>
                <a:lnTo>
                  <a:pt x="173520" y="1117600"/>
                </a:lnTo>
                <a:lnTo>
                  <a:pt x="172923" y="1130300"/>
                </a:lnTo>
                <a:lnTo>
                  <a:pt x="199466" y="1130300"/>
                </a:lnTo>
                <a:lnTo>
                  <a:pt x="198234" y="1117600"/>
                </a:lnTo>
                <a:close/>
              </a:path>
              <a:path w="5766434" h="1676400">
                <a:moveTo>
                  <a:pt x="4237266" y="1117600"/>
                </a:moveTo>
                <a:lnTo>
                  <a:pt x="4234548" y="1117600"/>
                </a:lnTo>
                <a:lnTo>
                  <a:pt x="4224058" y="1130300"/>
                </a:lnTo>
                <a:lnTo>
                  <a:pt x="4241507" y="1130300"/>
                </a:lnTo>
                <a:lnTo>
                  <a:pt x="4237266" y="1117600"/>
                </a:lnTo>
                <a:close/>
              </a:path>
              <a:path w="5766434" h="1676400">
                <a:moveTo>
                  <a:pt x="4255566" y="1117600"/>
                </a:moveTo>
                <a:lnTo>
                  <a:pt x="4245178" y="1117600"/>
                </a:lnTo>
                <a:lnTo>
                  <a:pt x="4241507" y="1130300"/>
                </a:lnTo>
                <a:lnTo>
                  <a:pt x="4248873" y="1130300"/>
                </a:lnTo>
                <a:lnTo>
                  <a:pt x="4255566" y="1117600"/>
                </a:lnTo>
                <a:close/>
              </a:path>
              <a:path w="5766434" h="1676400">
                <a:moveTo>
                  <a:pt x="4308284" y="1117600"/>
                </a:moveTo>
                <a:lnTo>
                  <a:pt x="4261167" y="1117600"/>
                </a:lnTo>
                <a:lnTo>
                  <a:pt x="4254715" y="1130300"/>
                </a:lnTo>
                <a:lnTo>
                  <a:pt x="4301883" y="1130300"/>
                </a:lnTo>
                <a:lnTo>
                  <a:pt x="4308284" y="1117600"/>
                </a:lnTo>
                <a:close/>
              </a:path>
              <a:path w="5766434" h="1676400">
                <a:moveTo>
                  <a:pt x="4333608" y="1117600"/>
                </a:moveTo>
                <a:lnTo>
                  <a:pt x="4308284" y="1117600"/>
                </a:lnTo>
                <a:lnTo>
                  <a:pt x="4313847" y="1130300"/>
                </a:lnTo>
                <a:lnTo>
                  <a:pt x="4333608" y="1117600"/>
                </a:lnTo>
                <a:close/>
              </a:path>
              <a:path w="5766434" h="1676400">
                <a:moveTo>
                  <a:pt x="181698" y="1104900"/>
                </a:moveTo>
                <a:lnTo>
                  <a:pt x="157784" y="1104900"/>
                </a:lnTo>
                <a:lnTo>
                  <a:pt x="158051" y="1117600"/>
                </a:lnTo>
                <a:lnTo>
                  <a:pt x="185775" y="1117600"/>
                </a:lnTo>
                <a:lnTo>
                  <a:pt x="181698" y="1104900"/>
                </a:lnTo>
                <a:close/>
              </a:path>
              <a:path w="5766434" h="1676400">
                <a:moveTo>
                  <a:pt x="193065" y="1104900"/>
                </a:moveTo>
                <a:lnTo>
                  <a:pt x="190372" y="1104900"/>
                </a:lnTo>
                <a:lnTo>
                  <a:pt x="185775" y="1117600"/>
                </a:lnTo>
                <a:lnTo>
                  <a:pt x="195846" y="1117600"/>
                </a:lnTo>
                <a:lnTo>
                  <a:pt x="193065" y="1104900"/>
                </a:lnTo>
                <a:close/>
              </a:path>
              <a:path w="5766434" h="1676400">
                <a:moveTo>
                  <a:pt x="4281182" y="1104900"/>
                </a:moveTo>
                <a:lnTo>
                  <a:pt x="4270311" y="1117600"/>
                </a:lnTo>
                <a:lnTo>
                  <a:pt x="4281462" y="1117600"/>
                </a:lnTo>
                <a:lnTo>
                  <a:pt x="4281182" y="1104900"/>
                </a:lnTo>
                <a:close/>
              </a:path>
              <a:path w="5766434" h="1676400">
                <a:moveTo>
                  <a:pt x="4341787" y="1104900"/>
                </a:moveTo>
                <a:lnTo>
                  <a:pt x="4294847" y="1104900"/>
                </a:lnTo>
                <a:lnTo>
                  <a:pt x="4294847" y="1117600"/>
                </a:lnTo>
                <a:lnTo>
                  <a:pt x="4335360" y="1117600"/>
                </a:lnTo>
                <a:lnTo>
                  <a:pt x="4341787" y="1104900"/>
                </a:lnTo>
                <a:close/>
              </a:path>
              <a:path w="5766434" h="1676400">
                <a:moveTo>
                  <a:pt x="4379341" y="1104900"/>
                </a:moveTo>
                <a:lnTo>
                  <a:pt x="4341787" y="1104900"/>
                </a:lnTo>
                <a:lnTo>
                  <a:pt x="4344784" y="1117600"/>
                </a:lnTo>
                <a:lnTo>
                  <a:pt x="4369242" y="1117600"/>
                </a:lnTo>
                <a:lnTo>
                  <a:pt x="4379341" y="1104900"/>
                </a:lnTo>
                <a:close/>
              </a:path>
              <a:path w="5766434" h="1676400">
                <a:moveTo>
                  <a:pt x="170954" y="1092200"/>
                </a:moveTo>
                <a:lnTo>
                  <a:pt x="153123" y="1092200"/>
                </a:lnTo>
                <a:lnTo>
                  <a:pt x="150977" y="1104900"/>
                </a:lnTo>
                <a:lnTo>
                  <a:pt x="173926" y="1104900"/>
                </a:lnTo>
                <a:lnTo>
                  <a:pt x="170954" y="1092200"/>
                </a:lnTo>
                <a:close/>
              </a:path>
              <a:path w="5766434" h="1676400">
                <a:moveTo>
                  <a:pt x="186093" y="1092200"/>
                </a:moveTo>
                <a:lnTo>
                  <a:pt x="176631" y="1092200"/>
                </a:lnTo>
                <a:lnTo>
                  <a:pt x="173926" y="1104900"/>
                </a:lnTo>
                <a:lnTo>
                  <a:pt x="185546" y="1104900"/>
                </a:lnTo>
                <a:lnTo>
                  <a:pt x="186093" y="1092200"/>
                </a:lnTo>
                <a:close/>
              </a:path>
              <a:path w="5766434" h="1676400">
                <a:moveTo>
                  <a:pt x="4314380" y="1092200"/>
                </a:moveTo>
                <a:lnTo>
                  <a:pt x="4297768" y="1104900"/>
                </a:lnTo>
                <a:lnTo>
                  <a:pt x="4314609" y="1104900"/>
                </a:lnTo>
                <a:lnTo>
                  <a:pt x="4314380" y="1092200"/>
                </a:lnTo>
                <a:close/>
              </a:path>
              <a:path w="5766434" h="1676400">
                <a:moveTo>
                  <a:pt x="4387418" y="1092200"/>
                </a:moveTo>
                <a:lnTo>
                  <a:pt x="4319371" y="1092200"/>
                </a:lnTo>
                <a:lnTo>
                  <a:pt x="4315675" y="1104900"/>
                </a:lnTo>
                <a:lnTo>
                  <a:pt x="4387816" y="1104900"/>
                </a:lnTo>
                <a:lnTo>
                  <a:pt x="4387418" y="1092200"/>
                </a:lnTo>
                <a:close/>
              </a:path>
              <a:path w="5766434" h="1676400">
                <a:moveTo>
                  <a:pt x="4415866" y="1092200"/>
                </a:moveTo>
                <a:lnTo>
                  <a:pt x="4402175" y="1092200"/>
                </a:lnTo>
                <a:lnTo>
                  <a:pt x="4402442" y="1104900"/>
                </a:lnTo>
                <a:lnTo>
                  <a:pt x="4408957" y="1104900"/>
                </a:lnTo>
                <a:lnTo>
                  <a:pt x="4415866" y="1092200"/>
                </a:lnTo>
                <a:close/>
              </a:path>
              <a:path w="5766434" h="1676400">
                <a:moveTo>
                  <a:pt x="148094" y="1079500"/>
                </a:moveTo>
                <a:lnTo>
                  <a:pt x="141274" y="1079500"/>
                </a:lnTo>
                <a:lnTo>
                  <a:pt x="142493" y="1092200"/>
                </a:lnTo>
                <a:lnTo>
                  <a:pt x="148094" y="1079500"/>
                </a:lnTo>
                <a:close/>
              </a:path>
              <a:path w="5766434" h="1676400">
                <a:moveTo>
                  <a:pt x="175412" y="1079500"/>
                </a:moveTo>
                <a:lnTo>
                  <a:pt x="154965" y="1079500"/>
                </a:lnTo>
                <a:lnTo>
                  <a:pt x="157416" y="1092200"/>
                </a:lnTo>
                <a:lnTo>
                  <a:pt x="172148" y="1092200"/>
                </a:lnTo>
                <a:lnTo>
                  <a:pt x="175649" y="1084151"/>
                </a:lnTo>
                <a:lnTo>
                  <a:pt x="175412" y="1079500"/>
                </a:lnTo>
                <a:close/>
              </a:path>
              <a:path w="5766434" h="1676400">
                <a:moveTo>
                  <a:pt x="176585" y="1082000"/>
                </a:moveTo>
                <a:lnTo>
                  <a:pt x="175649" y="1084151"/>
                </a:lnTo>
                <a:lnTo>
                  <a:pt x="176060" y="1092200"/>
                </a:lnTo>
                <a:lnTo>
                  <a:pt x="181368" y="1092200"/>
                </a:lnTo>
                <a:lnTo>
                  <a:pt x="176585" y="1082000"/>
                </a:lnTo>
                <a:close/>
              </a:path>
              <a:path w="5766434" h="1676400">
                <a:moveTo>
                  <a:pt x="4386414" y="1079500"/>
                </a:moveTo>
                <a:lnTo>
                  <a:pt x="4369765" y="1079500"/>
                </a:lnTo>
                <a:lnTo>
                  <a:pt x="4360506" y="1092200"/>
                </a:lnTo>
                <a:lnTo>
                  <a:pt x="4394784" y="1092200"/>
                </a:lnTo>
                <a:lnTo>
                  <a:pt x="4386414" y="1079500"/>
                </a:lnTo>
                <a:close/>
              </a:path>
              <a:path w="5766434" h="1676400">
                <a:moveTo>
                  <a:pt x="4431487" y="1079500"/>
                </a:moveTo>
                <a:lnTo>
                  <a:pt x="4397057" y="1079500"/>
                </a:lnTo>
                <a:lnTo>
                  <a:pt x="4394784" y="1092200"/>
                </a:lnTo>
                <a:lnTo>
                  <a:pt x="4424756" y="1092200"/>
                </a:lnTo>
                <a:lnTo>
                  <a:pt x="4431487" y="1079500"/>
                </a:lnTo>
                <a:close/>
              </a:path>
              <a:path w="5766434" h="1676400">
                <a:moveTo>
                  <a:pt x="4439951" y="1091459"/>
                </a:moveTo>
                <a:lnTo>
                  <a:pt x="4439297" y="1092200"/>
                </a:lnTo>
                <a:lnTo>
                  <a:pt x="4439920" y="1092200"/>
                </a:lnTo>
                <a:lnTo>
                  <a:pt x="4439951" y="1091459"/>
                </a:lnTo>
                <a:close/>
              </a:path>
              <a:path w="5766434" h="1676400">
                <a:moveTo>
                  <a:pt x="4450499" y="1079500"/>
                </a:moveTo>
                <a:lnTo>
                  <a:pt x="4440453" y="1079500"/>
                </a:lnTo>
                <a:lnTo>
                  <a:pt x="4439951" y="1091459"/>
                </a:lnTo>
                <a:lnTo>
                  <a:pt x="4450499" y="1079500"/>
                </a:lnTo>
                <a:close/>
              </a:path>
              <a:path w="5766434" h="1676400">
                <a:moveTo>
                  <a:pt x="175412" y="1079500"/>
                </a:moveTo>
                <a:lnTo>
                  <a:pt x="175649" y="1084151"/>
                </a:lnTo>
                <a:lnTo>
                  <a:pt x="176585" y="1082000"/>
                </a:lnTo>
                <a:lnTo>
                  <a:pt x="175412" y="1079500"/>
                </a:lnTo>
                <a:close/>
              </a:path>
              <a:path w="5766434" h="1676400">
                <a:moveTo>
                  <a:pt x="177672" y="1079500"/>
                </a:moveTo>
                <a:lnTo>
                  <a:pt x="175412" y="1079500"/>
                </a:lnTo>
                <a:lnTo>
                  <a:pt x="176585" y="1082000"/>
                </a:lnTo>
                <a:lnTo>
                  <a:pt x="177672" y="1079500"/>
                </a:lnTo>
                <a:close/>
              </a:path>
              <a:path w="5766434" h="1676400">
                <a:moveTo>
                  <a:pt x="164185" y="1066800"/>
                </a:moveTo>
                <a:lnTo>
                  <a:pt x="134873" y="1066800"/>
                </a:lnTo>
                <a:lnTo>
                  <a:pt x="137147" y="1079500"/>
                </a:lnTo>
                <a:lnTo>
                  <a:pt x="162229" y="1079500"/>
                </a:lnTo>
                <a:lnTo>
                  <a:pt x="164185" y="1066800"/>
                </a:lnTo>
                <a:close/>
              </a:path>
              <a:path w="5766434" h="1676400">
                <a:moveTo>
                  <a:pt x="173786" y="1066800"/>
                </a:moveTo>
                <a:lnTo>
                  <a:pt x="166369" y="1079500"/>
                </a:lnTo>
                <a:lnTo>
                  <a:pt x="173659" y="1079500"/>
                </a:lnTo>
                <a:lnTo>
                  <a:pt x="173786" y="1066800"/>
                </a:lnTo>
                <a:close/>
              </a:path>
              <a:path w="5766434" h="1676400">
                <a:moveTo>
                  <a:pt x="4446854" y="1066800"/>
                </a:moveTo>
                <a:lnTo>
                  <a:pt x="4392557" y="1066800"/>
                </a:lnTo>
                <a:lnTo>
                  <a:pt x="4387367" y="1079500"/>
                </a:lnTo>
                <a:lnTo>
                  <a:pt x="4450638" y="1079500"/>
                </a:lnTo>
                <a:lnTo>
                  <a:pt x="4450484" y="1072811"/>
                </a:lnTo>
                <a:lnTo>
                  <a:pt x="4446854" y="1066800"/>
                </a:lnTo>
                <a:close/>
              </a:path>
              <a:path w="5766434" h="1676400">
                <a:moveTo>
                  <a:pt x="4450484" y="1072811"/>
                </a:moveTo>
                <a:lnTo>
                  <a:pt x="4450638" y="1079500"/>
                </a:lnTo>
                <a:lnTo>
                  <a:pt x="4454524" y="1079500"/>
                </a:lnTo>
                <a:lnTo>
                  <a:pt x="4450484" y="1072811"/>
                </a:lnTo>
                <a:close/>
              </a:path>
              <a:path w="5766434" h="1676400">
                <a:moveTo>
                  <a:pt x="4475352" y="1066800"/>
                </a:moveTo>
                <a:lnTo>
                  <a:pt x="4450346" y="1066800"/>
                </a:lnTo>
                <a:lnTo>
                  <a:pt x="4450484" y="1072811"/>
                </a:lnTo>
                <a:lnTo>
                  <a:pt x="4454524" y="1079500"/>
                </a:lnTo>
                <a:lnTo>
                  <a:pt x="4465040" y="1079500"/>
                </a:lnTo>
                <a:lnTo>
                  <a:pt x="4475352" y="1066800"/>
                </a:lnTo>
                <a:close/>
              </a:path>
              <a:path w="5766434" h="1676400">
                <a:moveTo>
                  <a:pt x="155274" y="1054100"/>
                </a:moveTo>
                <a:lnTo>
                  <a:pt x="139941" y="1054100"/>
                </a:lnTo>
                <a:lnTo>
                  <a:pt x="138137" y="1066800"/>
                </a:lnTo>
                <a:lnTo>
                  <a:pt x="145597" y="1066800"/>
                </a:lnTo>
                <a:lnTo>
                  <a:pt x="155274" y="1054100"/>
                </a:lnTo>
                <a:close/>
              </a:path>
              <a:path w="5766434" h="1676400">
                <a:moveTo>
                  <a:pt x="159257" y="1054100"/>
                </a:moveTo>
                <a:lnTo>
                  <a:pt x="155274" y="1054100"/>
                </a:lnTo>
                <a:lnTo>
                  <a:pt x="145597" y="1066800"/>
                </a:lnTo>
                <a:lnTo>
                  <a:pt x="149301" y="1066800"/>
                </a:lnTo>
                <a:lnTo>
                  <a:pt x="159257" y="1054100"/>
                </a:lnTo>
                <a:close/>
              </a:path>
              <a:path w="5766434" h="1676400">
                <a:moveTo>
                  <a:pt x="167766" y="1054100"/>
                </a:moveTo>
                <a:lnTo>
                  <a:pt x="159257" y="1054100"/>
                </a:lnTo>
                <a:lnTo>
                  <a:pt x="149301" y="1066800"/>
                </a:lnTo>
                <a:lnTo>
                  <a:pt x="166623" y="1066800"/>
                </a:lnTo>
                <a:lnTo>
                  <a:pt x="167766" y="1054100"/>
                </a:lnTo>
                <a:close/>
              </a:path>
              <a:path w="5766434" h="1676400">
                <a:moveTo>
                  <a:pt x="4439729" y="1054100"/>
                </a:moveTo>
                <a:lnTo>
                  <a:pt x="4430382" y="1066800"/>
                </a:lnTo>
                <a:lnTo>
                  <a:pt x="4440154" y="1066800"/>
                </a:lnTo>
                <a:lnTo>
                  <a:pt x="4439846" y="1054631"/>
                </a:lnTo>
                <a:lnTo>
                  <a:pt x="4439729" y="1054100"/>
                </a:lnTo>
                <a:close/>
              </a:path>
              <a:path w="5766434" h="1676400">
                <a:moveTo>
                  <a:pt x="4439846" y="1054631"/>
                </a:moveTo>
                <a:lnTo>
                  <a:pt x="4440154" y="1066800"/>
                </a:lnTo>
                <a:lnTo>
                  <a:pt x="4442536" y="1066800"/>
                </a:lnTo>
                <a:lnTo>
                  <a:pt x="4439846" y="1054631"/>
                </a:lnTo>
                <a:close/>
              </a:path>
              <a:path w="5766434" h="1676400">
                <a:moveTo>
                  <a:pt x="4462652" y="1054100"/>
                </a:moveTo>
                <a:lnTo>
                  <a:pt x="4439833" y="1054100"/>
                </a:lnTo>
                <a:lnTo>
                  <a:pt x="4439846" y="1054631"/>
                </a:lnTo>
                <a:lnTo>
                  <a:pt x="4442536" y="1066800"/>
                </a:lnTo>
                <a:lnTo>
                  <a:pt x="4468241" y="1066800"/>
                </a:lnTo>
                <a:lnTo>
                  <a:pt x="4462652" y="1054100"/>
                </a:lnTo>
                <a:close/>
              </a:path>
              <a:path w="5766434" h="1676400">
                <a:moveTo>
                  <a:pt x="4525327" y="1054100"/>
                </a:moveTo>
                <a:lnTo>
                  <a:pt x="4474527" y="1054100"/>
                </a:lnTo>
                <a:lnTo>
                  <a:pt x="4471428" y="1066800"/>
                </a:lnTo>
                <a:lnTo>
                  <a:pt x="4520476" y="1066800"/>
                </a:lnTo>
                <a:lnTo>
                  <a:pt x="4525327" y="1054100"/>
                </a:lnTo>
                <a:close/>
              </a:path>
              <a:path w="5766434" h="1676400">
                <a:moveTo>
                  <a:pt x="147040" y="1041400"/>
                </a:moveTo>
                <a:lnTo>
                  <a:pt x="125666" y="1041400"/>
                </a:lnTo>
                <a:lnTo>
                  <a:pt x="123532" y="1054100"/>
                </a:lnTo>
                <a:lnTo>
                  <a:pt x="147040" y="1054100"/>
                </a:lnTo>
                <a:lnTo>
                  <a:pt x="147040" y="1041400"/>
                </a:lnTo>
                <a:close/>
              </a:path>
              <a:path w="5766434" h="1676400">
                <a:moveTo>
                  <a:pt x="158191" y="1041400"/>
                </a:moveTo>
                <a:lnTo>
                  <a:pt x="147040" y="1054100"/>
                </a:lnTo>
                <a:lnTo>
                  <a:pt x="162344" y="1054100"/>
                </a:lnTo>
                <a:lnTo>
                  <a:pt x="158191" y="1041400"/>
                </a:lnTo>
                <a:close/>
              </a:path>
              <a:path w="5766434" h="1676400">
                <a:moveTo>
                  <a:pt x="4530699" y="1041400"/>
                </a:moveTo>
                <a:lnTo>
                  <a:pt x="4480178" y="1041400"/>
                </a:lnTo>
                <a:lnTo>
                  <a:pt x="4478146" y="1054100"/>
                </a:lnTo>
                <a:lnTo>
                  <a:pt x="4530255" y="1054100"/>
                </a:lnTo>
                <a:lnTo>
                  <a:pt x="4530699" y="1041400"/>
                </a:lnTo>
                <a:close/>
              </a:path>
              <a:path w="5766434" h="1676400">
                <a:moveTo>
                  <a:pt x="4581880" y="1028700"/>
                </a:moveTo>
                <a:lnTo>
                  <a:pt x="4516805" y="1028700"/>
                </a:lnTo>
                <a:lnTo>
                  <a:pt x="4509935" y="1041400"/>
                </a:lnTo>
                <a:lnTo>
                  <a:pt x="4541951" y="1041400"/>
                </a:lnTo>
                <a:lnTo>
                  <a:pt x="4542332" y="1054100"/>
                </a:lnTo>
                <a:lnTo>
                  <a:pt x="4558106" y="1054100"/>
                </a:lnTo>
                <a:lnTo>
                  <a:pt x="4577143" y="1041400"/>
                </a:lnTo>
                <a:lnTo>
                  <a:pt x="4581880" y="1028700"/>
                </a:lnTo>
                <a:close/>
              </a:path>
              <a:path w="5766434" h="1676400">
                <a:moveTo>
                  <a:pt x="139433" y="1028700"/>
                </a:moveTo>
                <a:lnTo>
                  <a:pt x="122402" y="1028700"/>
                </a:lnTo>
                <a:lnTo>
                  <a:pt x="120268" y="1041400"/>
                </a:lnTo>
                <a:lnTo>
                  <a:pt x="140157" y="1041400"/>
                </a:lnTo>
                <a:lnTo>
                  <a:pt x="139433" y="1028700"/>
                </a:lnTo>
                <a:close/>
              </a:path>
              <a:path w="5766434" h="1676400">
                <a:moveTo>
                  <a:pt x="154838" y="1028700"/>
                </a:moveTo>
                <a:lnTo>
                  <a:pt x="149009" y="1028700"/>
                </a:lnTo>
                <a:lnTo>
                  <a:pt x="145491" y="1041400"/>
                </a:lnTo>
                <a:lnTo>
                  <a:pt x="156730" y="1041400"/>
                </a:lnTo>
                <a:lnTo>
                  <a:pt x="154838" y="1028700"/>
                </a:lnTo>
                <a:close/>
              </a:path>
              <a:path w="5766434" h="1676400">
                <a:moveTo>
                  <a:pt x="4610862" y="1028700"/>
                </a:moveTo>
                <a:lnTo>
                  <a:pt x="4581880" y="1028700"/>
                </a:lnTo>
                <a:lnTo>
                  <a:pt x="4589576" y="1041400"/>
                </a:lnTo>
                <a:lnTo>
                  <a:pt x="4604372" y="1041400"/>
                </a:lnTo>
                <a:lnTo>
                  <a:pt x="4610862" y="1028700"/>
                </a:lnTo>
                <a:close/>
              </a:path>
              <a:path w="5766434" h="1676400">
                <a:moveTo>
                  <a:pt x="147065" y="1016000"/>
                </a:moveTo>
                <a:lnTo>
                  <a:pt x="119303" y="1016000"/>
                </a:lnTo>
                <a:lnTo>
                  <a:pt x="119176" y="1028700"/>
                </a:lnTo>
                <a:lnTo>
                  <a:pt x="149631" y="1028700"/>
                </a:lnTo>
                <a:lnTo>
                  <a:pt x="147065" y="1016000"/>
                </a:lnTo>
                <a:close/>
              </a:path>
              <a:path w="5766434" h="1676400">
                <a:moveTo>
                  <a:pt x="4554931" y="1016000"/>
                </a:moveTo>
                <a:lnTo>
                  <a:pt x="4549457" y="1016000"/>
                </a:lnTo>
                <a:lnTo>
                  <a:pt x="4544415" y="1028700"/>
                </a:lnTo>
                <a:lnTo>
                  <a:pt x="4558118" y="1028700"/>
                </a:lnTo>
                <a:lnTo>
                  <a:pt x="4554931" y="1016000"/>
                </a:lnTo>
                <a:close/>
              </a:path>
              <a:path w="5766434" h="1676400">
                <a:moveTo>
                  <a:pt x="4614456" y="1016000"/>
                </a:moveTo>
                <a:lnTo>
                  <a:pt x="4581728" y="1016000"/>
                </a:lnTo>
                <a:lnTo>
                  <a:pt x="4582223" y="1028700"/>
                </a:lnTo>
                <a:lnTo>
                  <a:pt x="4618786" y="1028700"/>
                </a:lnTo>
                <a:lnTo>
                  <a:pt x="4614456" y="1016000"/>
                </a:lnTo>
                <a:close/>
              </a:path>
              <a:path w="5766434" h="1676400">
                <a:moveTo>
                  <a:pt x="143865" y="1003300"/>
                </a:moveTo>
                <a:lnTo>
                  <a:pt x="112229" y="1003300"/>
                </a:lnTo>
                <a:lnTo>
                  <a:pt x="106146" y="1016000"/>
                </a:lnTo>
                <a:lnTo>
                  <a:pt x="140131" y="1016000"/>
                </a:lnTo>
                <a:lnTo>
                  <a:pt x="143865" y="1003300"/>
                </a:lnTo>
                <a:close/>
              </a:path>
              <a:path w="5766434" h="1676400">
                <a:moveTo>
                  <a:pt x="4672863" y="1003300"/>
                </a:moveTo>
                <a:lnTo>
                  <a:pt x="4583252" y="1003300"/>
                </a:lnTo>
                <a:lnTo>
                  <a:pt x="4578324" y="1016000"/>
                </a:lnTo>
                <a:lnTo>
                  <a:pt x="4671352" y="1016000"/>
                </a:lnTo>
                <a:lnTo>
                  <a:pt x="4672863" y="1003300"/>
                </a:lnTo>
                <a:close/>
              </a:path>
              <a:path w="5766434" h="1676400">
                <a:moveTo>
                  <a:pt x="125653" y="990600"/>
                </a:moveTo>
                <a:lnTo>
                  <a:pt x="99631" y="990600"/>
                </a:lnTo>
                <a:lnTo>
                  <a:pt x="101384" y="1003300"/>
                </a:lnTo>
                <a:lnTo>
                  <a:pt x="119367" y="1003300"/>
                </a:lnTo>
                <a:lnTo>
                  <a:pt x="125653" y="990600"/>
                </a:lnTo>
                <a:close/>
              </a:path>
              <a:path w="5766434" h="1676400">
                <a:moveTo>
                  <a:pt x="4613986" y="990600"/>
                </a:moveTo>
                <a:lnTo>
                  <a:pt x="4608053" y="1003300"/>
                </a:lnTo>
                <a:lnTo>
                  <a:pt x="4618342" y="1003300"/>
                </a:lnTo>
                <a:lnTo>
                  <a:pt x="4613986" y="990600"/>
                </a:lnTo>
                <a:close/>
              </a:path>
              <a:path w="5766434" h="1676400">
                <a:moveTo>
                  <a:pt x="4681562" y="990600"/>
                </a:moveTo>
                <a:lnTo>
                  <a:pt x="4639652" y="990600"/>
                </a:lnTo>
                <a:lnTo>
                  <a:pt x="4624336" y="1003300"/>
                </a:lnTo>
                <a:lnTo>
                  <a:pt x="4677283" y="1003300"/>
                </a:lnTo>
                <a:lnTo>
                  <a:pt x="4681562" y="990600"/>
                </a:lnTo>
                <a:close/>
              </a:path>
              <a:path w="5766434" h="1676400">
                <a:moveTo>
                  <a:pt x="4733124" y="977900"/>
                </a:moveTo>
                <a:lnTo>
                  <a:pt x="4690668" y="977900"/>
                </a:lnTo>
                <a:lnTo>
                  <a:pt x="4683239" y="990600"/>
                </a:lnTo>
                <a:lnTo>
                  <a:pt x="4681562" y="990600"/>
                </a:lnTo>
                <a:lnTo>
                  <a:pt x="4681905" y="1003300"/>
                </a:lnTo>
                <a:lnTo>
                  <a:pt x="4716360" y="1003300"/>
                </a:lnTo>
                <a:lnTo>
                  <a:pt x="4721948" y="990600"/>
                </a:lnTo>
                <a:lnTo>
                  <a:pt x="4733124" y="977900"/>
                </a:lnTo>
                <a:close/>
              </a:path>
              <a:path w="5766434" h="1676400">
                <a:moveTo>
                  <a:pt x="125983" y="977900"/>
                </a:moveTo>
                <a:lnTo>
                  <a:pt x="95669" y="977900"/>
                </a:lnTo>
                <a:lnTo>
                  <a:pt x="94576" y="990600"/>
                </a:lnTo>
                <a:lnTo>
                  <a:pt x="127114" y="990600"/>
                </a:lnTo>
                <a:lnTo>
                  <a:pt x="125983" y="977900"/>
                </a:lnTo>
                <a:close/>
              </a:path>
              <a:path w="5766434" h="1676400">
                <a:moveTo>
                  <a:pt x="4659845" y="977900"/>
                </a:moveTo>
                <a:lnTo>
                  <a:pt x="4655731" y="977900"/>
                </a:lnTo>
                <a:lnTo>
                  <a:pt x="4647361" y="990600"/>
                </a:lnTo>
                <a:lnTo>
                  <a:pt x="4662208" y="990600"/>
                </a:lnTo>
                <a:lnTo>
                  <a:pt x="4659845" y="977900"/>
                </a:lnTo>
                <a:close/>
              </a:path>
              <a:path w="5766434" h="1676400">
                <a:moveTo>
                  <a:pt x="4758043" y="960271"/>
                </a:moveTo>
                <a:lnTo>
                  <a:pt x="4757886" y="965200"/>
                </a:lnTo>
                <a:lnTo>
                  <a:pt x="4761324" y="977900"/>
                </a:lnTo>
                <a:lnTo>
                  <a:pt x="4744910" y="977900"/>
                </a:lnTo>
                <a:lnTo>
                  <a:pt x="4742091" y="990600"/>
                </a:lnTo>
                <a:lnTo>
                  <a:pt x="4753838" y="990600"/>
                </a:lnTo>
                <a:lnTo>
                  <a:pt x="4762245" y="977900"/>
                </a:lnTo>
                <a:lnTo>
                  <a:pt x="4759833" y="965200"/>
                </a:lnTo>
                <a:lnTo>
                  <a:pt x="4758043" y="960271"/>
                </a:lnTo>
                <a:close/>
              </a:path>
              <a:path w="5766434" h="1676400">
                <a:moveTo>
                  <a:pt x="120586" y="965200"/>
                </a:moveTo>
                <a:lnTo>
                  <a:pt x="95770" y="965200"/>
                </a:lnTo>
                <a:lnTo>
                  <a:pt x="94551" y="977900"/>
                </a:lnTo>
                <a:lnTo>
                  <a:pt x="118935" y="977900"/>
                </a:lnTo>
                <a:lnTo>
                  <a:pt x="120586" y="965200"/>
                </a:lnTo>
                <a:close/>
              </a:path>
              <a:path w="5766434" h="1676400">
                <a:moveTo>
                  <a:pt x="4703495" y="965200"/>
                </a:moveTo>
                <a:lnTo>
                  <a:pt x="4686477" y="965200"/>
                </a:lnTo>
                <a:lnTo>
                  <a:pt x="4681372" y="977900"/>
                </a:lnTo>
                <a:lnTo>
                  <a:pt x="4707940" y="977900"/>
                </a:lnTo>
                <a:lnTo>
                  <a:pt x="4703495" y="965200"/>
                </a:lnTo>
                <a:close/>
              </a:path>
              <a:path w="5766434" h="1676400">
                <a:moveTo>
                  <a:pt x="4755222" y="952500"/>
                </a:moveTo>
                <a:lnTo>
                  <a:pt x="4740910" y="952500"/>
                </a:lnTo>
                <a:lnTo>
                  <a:pt x="4715116" y="965200"/>
                </a:lnTo>
                <a:lnTo>
                  <a:pt x="4721072" y="977900"/>
                </a:lnTo>
                <a:lnTo>
                  <a:pt x="4761324" y="977900"/>
                </a:lnTo>
                <a:lnTo>
                  <a:pt x="4757886" y="965200"/>
                </a:lnTo>
                <a:lnTo>
                  <a:pt x="4758043" y="960271"/>
                </a:lnTo>
                <a:lnTo>
                  <a:pt x="4755222" y="952500"/>
                </a:lnTo>
                <a:close/>
              </a:path>
              <a:path w="5766434" h="1676400">
                <a:moveTo>
                  <a:pt x="4816830" y="952500"/>
                </a:moveTo>
                <a:lnTo>
                  <a:pt x="4758291" y="952500"/>
                </a:lnTo>
                <a:lnTo>
                  <a:pt x="4758043" y="960271"/>
                </a:lnTo>
                <a:lnTo>
                  <a:pt x="4759833" y="965200"/>
                </a:lnTo>
                <a:lnTo>
                  <a:pt x="4762245" y="977900"/>
                </a:lnTo>
                <a:lnTo>
                  <a:pt x="4792319" y="977900"/>
                </a:lnTo>
                <a:lnTo>
                  <a:pt x="4786579" y="965200"/>
                </a:lnTo>
                <a:lnTo>
                  <a:pt x="4816944" y="965200"/>
                </a:lnTo>
                <a:lnTo>
                  <a:pt x="4816830" y="952500"/>
                </a:lnTo>
                <a:close/>
              </a:path>
              <a:path w="5766434" h="1676400">
                <a:moveTo>
                  <a:pt x="101269" y="952500"/>
                </a:moveTo>
                <a:lnTo>
                  <a:pt x="92278" y="952500"/>
                </a:lnTo>
                <a:lnTo>
                  <a:pt x="87871" y="965200"/>
                </a:lnTo>
                <a:lnTo>
                  <a:pt x="90576" y="965200"/>
                </a:lnTo>
                <a:lnTo>
                  <a:pt x="101269" y="952500"/>
                </a:lnTo>
                <a:close/>
              </a:path>
              <a:path w="5766434" h="1676400">
                <a:moveTo>
                  <a:pt x="118630" y="952500"/>
                </a:moveTo>
                <a:lnTo>
                  <a:pt x="105549" y="952500"/>
                </a:lnTo>
                <a:lnTo>
                  <a:pt x="103403" y="965200"/>
                </a:lnTo>
                <a:lnTo>
                  <a:pt x="116509" y="965200"/>
                </a:lnTo>
                <a:lnTo>
                  <a:pt x="118630" y="952500"/>
                </a:lnTo>
                <a:close/>
              </a:path>
              <a:path w="5766434" h="1676400">
                <a:moveTo>
                  <a:pt x="110782" y="939800"/>
                </a:moveTo>
                <a:lnTo>
                  <a:pt x="80263" y="939800"/>
                </a:lnTo>
                <a:lnTo>
                  <a:pt x="80390" y="952500"/>
                </a:lnTo>
                <a:lnTo>
                  <a:pt x="107416" y="952500"/>
                </a:lnTo>
                <a:lnTo>
                  <a:pt x="110782" y="939800"/>
                </a:lnTo>
                <a:close/>
              </a:path>
              <a:path w="5766434" h="1676400">
                <a:moveTo>
                  <a:pt x="4837798" y="939800"/>
                </a:moveTo>
                <a:lnTo>
                  <a:pt x="4765594" y="939800"/>
                </a:lnTo>
                <a:lnTo>
                  <a:pt x="4761014" y="952500"/>
                </a:lnTo>
                <a:lnTo>
                  <a:pt x="4823675" y="952500"/>
                </a:lnTo>
                <a:lnTo>
                  <a:pt x="4837798" y="939800"/>
                </a:lnTo>
                <a:close/>
              </a:path>
              <a:path w="5766434" h="1676400">
                <a:moveTo>
                  <a:pt x="4874564" y="939800"/>
                </a:moveTo>
                <a:lnTo>
                  <a:pt x="4837798" y="939800"/>
                </a:lnTo>
                <a:lnTo>
                  <a:pt x="4846281" y="952500"/>
                </a:lnTo>
                <a:lnTo>
                  <a:pt x="4865370" y="952500"/>
                </a:lnTo>
                <a:lnTo>
                  <a:pt x="4874564" y="939800"/>
                </a:lnTo>
                <a:close/>
              </a:path>
              <a:path w="5766434" h="1676400">
                <a:moveTo>
                  <a:pt x="100164" y="927100"/>
                </a:moveTo>
                <a:lnTo>
                  <a:pt x="73380" y="927100"/>
                </a:lnTo>
                <a:lnTo>
                  <a:pt x="81838" y="939800"/>
                </a:lnTo>
                <a:lnTo>
                  <a:pt x="99174" y="939800"/>
                </a:lnTo>
                <a:lnTo>
                  <a:pt x="100164" y="927100"/>
                </a:lnTo>
                <a:close/>
              </a:path>
              <a:path w="5766434" h="1676400">
                <a:moveTo>
                  <a:pt x="4877295" y="927100"/>
                </a:moveTo>
                <a:lnTo>
                  <a:pt x="4811885" y="927100"/>
                </a:lnTo>
                <a:lnTo>
                  <a:pt x="4808194" y="939800"/>
                </a:lnTo>
                <a:lnTo>
                  <a:pt x="4872304" y="939800"/>
                </a:lnTo>
                <a:lnTo>
                  <a:pt x="4877295" y="927100"/>
                </a:lnTo>
                <a:close/>
              </a:path>
              <a:path w="5766434" h="1676400">
                <a:moveTo>
                  <a:pt x="4914613" y="927100"/>
                </a:moveTo>
                <a:lnTo>
                  <a:pt x="4882311" y="927100"/>
                </a:lnTo>
                <a:lnTo>
                  <a:pt x="4890579" y="939800"/>
                </a:lnTo>
                <a:lnTo>
                  <a:pt x="4906581" y="939800"/>
                </a:lnTo>
                <a:lnTo>
                  <a:pt x="4914613" y="927100"/>
                </a:lnTo>
                <a:close/>
              </a:path>
              <a:path w="5766434" h="1676400">
                <a:moveTo>
                  <a:pt x="98818" y="914400"/>
                </a:moveTo>
                <a:lnTo>
                  <a:pt x="73596" y="914400"/>
                </a:lnTo>
                <a:lnTo>
                  <a:pt x="81191" y="927100"/>
                </a:lnTo>
                <a:lnTo>
                  <a:pt x="102031" y="927100"/>
                </a:lnTo>
                <a:lnTo>
                  <a:pt x="98818" y="914400"/>
                </a:lnTo>
                <a:close/>
              </a:path>
              <a:path w="5766434" h="1676400">
                <a:moveTo>
                  <a:pt x="4939906" y="914400"/>
                </a:moveTo>
                <a:lnTo>
                  <a:pt x="4882699" y="914400"/>
                </a:lnTo>
                <a:lnTo>
                  <a:pt x="4876152" y="927100"/>
                </a:lnTo>
                <a:lnTo>
                  <a:pt x="4918617" y="927100"/>
                </a:lnTo>
                <a:lnTo>
                  <a:pt x="4939906" y="914400"/>
                </a:lnTo>
                <a:close/>
              </a:path>
              <a:path w="5766434" h="1676400">
                <a:moveTo>
                  <a:pt x="73380" y="901700"/>
                </a:moveTo>
                <a:lnTo>
                  <a:pt x="64134" y="901700"/>
                </a:lnTo>
                <a:lnTo>
                  <a:pt x="66205" y="914400"/>
                </a:lnTo>
                <a:lnTo>
                  <a:pt x="73380" y="901700"/>
                </a:lnTo>
                <a:close/>
              </a:path>
              <a:path w="5766434" h="1676400">
                <a:moveTo>
                  <a:pt x="98094" y="901700"/>
                </a:moveTo>
                <a:lnTo>
                  <a:pt x="74447" y="901700"/>
                </a:lnTo>
                <a:lnTo>
                  <a:pt x="74955" y="914400"/>
                </a:lnTo>
                <a:lnTo>
                  <a:pt x="89865" y="914400"/>
                </a:lnTo>
                <a:lnTo>
                  <a:pt x="98094" y="901700"/>
                </a:lnTo>
                <a:close/>
              </a:path>
              <a:path w="5766434" h="1676400">
                <a:moveTo>
                  <a:pt x="4971186" y="901700"/>
                </a:moveTo>
                <a:lnTo>
                  <a:pt x="4885643" y="901700"/>
                </a:lnTo>
                <a:lnTo>
                  <a:pt x="4877943" y="914400"/>
                </a:lnTo>
                <a:lnTo>
                  <a:pt x="4962677" y="914400"/>
                </a:lnTo>
                <a:lnTo>
                  <a:pt x="4971186" y="901700"/>
                </a:lnTo>
                <a:close/>
              </a:path>
              <a:path w="5766434" h="1676400">
                <a:moveTo>
                  <a:pt x="91389" y="889000"/>
                </a:moveTo>
                <a:lnTo>
                  <a:pt x="71729" y="889000"/>
                </a:lnTo>
                <a:lnTo>
                  <a:pt x="72669" y="901700"/>
                </a:lnTo>
                <a:lnTo>
                  <a:pt x="92189" y="901700"/>
                </a:lnTo>
                <a:lnTo>
                  <a:pt x="91389" y="889000"/>
                </a:lnTo>
                <a:close/>
              </a:path>
              <a:path w="5766434" h="1676400">
                <a:moveTo>
                  <a:pt x="4980216" y="889000"/>
                </a:moveTo>
                <a:lnTo>
                  <a:pt x="4928553" y="889000"/>
                </a:lnTo>
                <a:lnTo>
                  <a:pt x="4926957" y="901700"/>
                </a:lnTo>
                <a:lnTo>
                  <a:pt x="4983149" y="901700"/>
                </a:lnTo>
                <a:lnTo>
                  <a:pt x="4980216" y="889000"/>
                </a:lnTo>
                <a:close/>
              </a:path>
              <a:path w="5766434" h="1676400">
                <a:moveTo>
                  <a:pt x="5016068" y="889000"/>
                </a:moveTo>
                <a:lnTo>
                  <a:pt x="4982705" y="889000"/>
                </a:lnTo>
                <a:lnTo>
                  <a:pt x="4986198" y="901700"/>
                </a:lnTo>
                <a:lnTo>
                  <a:pt x="5006924" y="901700"/>
                </a:lnTo>
                <a:lnTo>
                  <a:pt x="5016068" y="889000"/>
                </a:lnTo>
                <a:close/>
              </a:path>
              <a:path w="5766434" h="1676400">
                <a:moveTo>
                  <a:pt x="66738" y="876300"/>
                </a:moveTo>
                <a:lnTo>
                  <a:pt x="60325" y="876300"/>
                </a:lnTo>
                <a:lnTo>
                  <a:pt x="61442" y="889000"/>
                </a:lnTo>
                <a:lnTo>
                  <a:pt x="66738" y="876300"/>
                </a:lnTo>
                <a:close/>
              </a:path>
              <a:path w="5766434" h="1676400">
                <a:moveTo>
                  <a:pt x="88430" y="876300"/>
                </a:moveTo>
                <a:lnTo>
                  <a:pt x="68059" y="876300"/>
                </a:lnTo>
                <a:lnTo>
                  <a:pt x="68097" y="889000"/>
                </a:lnTo>
                <a:lnTo>
                  <a:pt x="89966" y="889000"/>
                </a:lnTo>
                <a:lnTo>
                  <a:pt x="88430" y="876300"/>
                </a:lnTo>
                <a:close/>
              </a:path>
              <a:path w="5766434" h="1676400">
                <a:moveTo>
                  <a:pt x="5023764" y="876300"/>
                </a:moveTo>
                <a:lnTo>
                  <a:pt x="4968849" y="876300"/>
                </a:lnTo>
                <a:lnTo>
                  <a:pt x="4962245" y="889000"/>
                </a:lnTo>
                <a:lnTo>
                  <a:pt x="5024462" y="889000"/>
                </a:lnTo>
                <a:lnTo>
                  <a:pt x="5023764" y="876300"/>
                </a:lnTo>
                <a:close/>
              </a:path>
              <a:path w="5766434" h="1676400">
                <a:moveTo>
                  <a:pt x="84454" y="863600"/>
                </a:moveTo>
                <a:lnTo>
                  <a:pt x="58318" y="863600"/>
                </a:lnTo>
                <a:lnTo>
                  <a:pt x="62407" y="876300"/>
                </a:lnTo>
                <a:lnTo>
                  <a:pt x="87464" y="876300"/>
                </a:lnTo>
                <a:lnTo>
                  <a:pt x="84454" y="863600"/>
                </a:lnTo>
                <a:close/>
              </a:path>
              <a:path w="5766434" h="1676400">
                <a:moveTo>
                  <a:pt x="5083746" y="863600"/>
                </a:moveTo>
                <a:lnTo>
                  <a:pt x="5004485" y="863600"/>
                </a:lnTo>
                <a:lnTo>
                  <a:pt x="5004879" y="876300"/>
                </a:lnTo>
                <a:lnTo>
                  <a:pt x="5080279" y="876300"/>
                </a:lnTo>
                <a:lnTo>
                  <a:pt x="5084845" y="865244"/>
                </a:lnTo>
                <a:lnTo>
                  <a:pt x="5083746" y="863600"/>
                </a:lnTo>
                <a:close/>
              </a:path>
              <a:path w="5766434" h="1676400">
                <a:moveTo>
                  <a:pt x="5098732" y="863600"/>
                </a:moveTo>
                <a:lnTo>
                  <a:pt x="5085524" y="863600"/>
                </a:lnTo>
                <a:lnTo>
                  <a:pt x="5084845" y="865244"/>
                </a:lnTo>
                <a:lnTo>
                  <a:pt x="5092230" y="876300"/>
                </a:lnTo>
                <a:lnTo>
                  <a:pt x="5098732" y="863600"/>
                </a:lnTo>
                <a:close/>
              </a:path>
              <a:path w="5766434" h="1676400">
                <a:moveTo>
                  <a:pt x="5085524" y="863600"/>
                </a:moveTo>
                <a:lnTo>
                  <a:pt x="5083746" y="863600"/>
                </a:lnTo>
                <a:lnTo>
                  <a:pt x="5084845" y="865244"/>
                </a:lnTo>
                <a:lnTo>
                  <a:pt x="5085524" y="863600"/>
                </a:lnTo>
                <a:close/>
              </a:path>
              <a:path w="5766434" h="1676400">
                <a:moveTo>
                  <a:pt x="82232" y="850900"/>
                </a:moveTo>
                <a:lnTo>
                  <a:pt x="52730" y="850900"/>
                </a:lnTo>
                <a:lnTo>
                  <a:pt x="55041" y="863600"/>
                </a:lnTo>
                <a:lnTo>
                  <a:pt x="79603" y="863600"/>
                </a:lnTo>
                <a:lnTo>
                  <a:pt x="82232" y="850900"/>
                </a:lnTo>
                <a:close/>
              </a:path>
              <a:path w="5766434" h="1676400">
                <a:moveTo>
                  <a:pt x="5078768" y="838200"/>
                </a:moveTo>
                <a:lnTo>
                  <a:pt x="5071882" y="845709"/>
                </a:lnTo>
                <a:lnTo>
                  <a:pt x="5072025" y="850900"/>
                </a:lnTo>
                <a:lnTo>
                  <a:pt x="5027675" y="850900"/>
                </a:lnTo>
                <a:lnTo>
                  <a:pt x="5022456" y="863600"/>
                </a:lnTo>
                <a:lnTo>
                  <a:pt x="5083301" y="863600"/>
                </a:lnTo>
                <a:lnTo>
                  <a:pt x="5083103" y="856247"/>
                </a:lnTo>
                <a:lnTo>
                  <a:pt x="5082451" y="850900"/>
                </a:lnTo>
                <a:lnTo>
                  <a:pt x="5078768" y="838200"/>
                </a:lnTo>
                <a:close/>
              </a:path>
              <a:path w="5766434" h="1676400">
                <a:moveTo>
                  <a:pt x="5083103" y="856247"/>
                </a:moveTo>
                <a:lnTo>
                  <a:pt x="5083301" y="863600"/>
                </a:lnTo>
                <a:lnTo>
                  <a:pt x="5084000" y="863600"/>
                </a:lnTo>
                <a:lnTo>
                  <a:pt x="5083103" y="856247"/>
                </a:lnTo>
                <a:close/>
              </a:path>
              <a:path w="5766434" h="1676400">
                <a:moveTo>
                  <a:pt x="5110059" y="850900"/>
                </a:moveTo>
                <a:lnTo>
                  <a:pt x="5082959" y="850900"/>
                </a:lnTo>
                <a:lnTo>
                  <a:pt x="5083103" y="856247"/>
                </a:lnTo>
                <a:lnTo>
                  <a:pt x="5084000" y="863600"/>
                </a:lnTo>
                <a:lnTo>
                  <a:pt x="5105303" y="863600"/>
                </a:lnTo>
                <a:lnTo>
                  <a:pt x="5110059" y="850900"/>
                </a:lnTo>
                <a:close/>
              </a:path>
              <a:path w="5766434" h="1676400">
                <a:moveTo>
                  <a:pt x="69862" y="838200"/>
                </a:moveTo>
                <a:lnTo>
                  <a:pt x="46443" y="838200"/>
                </a:lnTo>
                <a:lnTo>
                  <a:pt x="45783" y="850900"/>
                </a:lnTo>
                <a:lnTo>
                  <a:pt x="62953" y="850900"/>
                </a:lnTo>
                <a:lnTo>
                  <a:pt x="64364" y="849775"/>
                </a:lnTo>
                <a:lnTo>
                  <a:pt x="69862" y="838200"/>
                </a:lnTo>
                <a:close/>
              </a:path>
              <a:path w="5766434" h="1676400">
                <a:moveTo>
                  <a:pt x="72343" y="843412"/>
                </a:moveTo>
                <a:lnTo>
                  <a:pt x="64364" y="849775"/>
                </a:lnTo>
                <a:lnTo>
                  <a:pt x="63830" y="850900"/>
                </a:lnTo>
                <a:lnTo>
                  <a:pt x="75907" y="850900"/>
                </a:lnTo>
                <a:lnTo>
                  <a:pt x="72343" y="843412"/>
                </a:lnTo>
                <a:close/>
              </a:path>
              <a:path w="5766434" h="1676400">
                <a:moveTo>
                  <a:pt x="5071882" y="845709"/>
                </a:moveTo>
                <a:lnTo>
                  <a:pt x="5067122" y="850900"/>
                </a:lnTo>
                <a:lnTo>
                  <a:pt x="5072025" y="850900"/>
                </a:lnTo>
                <a:lnTo>
                  <a:pt x="5071882" y="845709"/>
                </a:lnTo>
                <a:close/>
              </a:path>
              <a:path w="5766434" h="1676400">
                <a:moveTo>
                  <a:pt x="5096090" y="838200"/>
                </a:moveTo>
                <a:lnTo>
                  <a:pt x="5078768" y="838200"/>
                </a:lnTo>
                <a:lnTo>
                  <a:pt x="5082451" y="850900"/>
                </a:lnTo>
                <a:lnTo>
                  <a:pt x="5102097" y="850900"/>
                </a:lnTo>
                <a:lnTo>
                  <a:pt x="5096090" y="838200"/>
                </a:lnTo>
                <a:close/>
              </a:path>
              <a:path w="5766434" h="1676400">
                <a:moveTo>
                  <a:pt x="5127142" y="838200"/>
                </a:moveTo>
                <a:lnTo>
                  <a:pt x="5108803" y="838200"/>
                </a:lnTo>
                <a:lnTo>
                  <a:pt x="5105501" y="850900"/>
                </a:lnTo>
                <a:lnTo>
                  <a:pt x="5123357" y="850900"/>
                </a:lnTo>
                <a:lnTo>
                  <a:pt x="5127142" y="838200"/>
                </a:lnTo>
                <a:close/>
              </a:path>
              <a:path w="5766434" h="1676400">
                <a:moveTo>
                  <a:pt x="5157965" y="838200"/>
                </a:moveTo>
                <a:lnTo>
                  <a:pt x="5127142" y="838200"/>
                </a:lnTo>
                <a:lnTo>
                  <a:pt x="5136222" y="850900"/>
                </a:lnTo>
                <a:lnTo>
                  <a:pt x="5153418" y="850900"/>
                </a:lnTo>
                <a:lnTo>
                  <a:pt x="5157965" y="838200"/>
                </a:lnTo>
                <a:close/>
              </a:path>
              <a:path w="5766434" h="1676400">
                <a:moveTo>
                  <a:pt x="69862" y="838200"/>
                </a:moveTo>
                <a:lnTo>
                  <a:pt x="64364" y="849775"/>
                </a:lnTo>
                <a:lnTo>
                  <a:pt x="72343" y="843412"/>
                </a:lnTo>
                <a:lnTo>
                  <a:pt x="69862" y="838200"/>
                </a:lnTo>
                <a:close/>
              </a:path>
              <a:path w="5766434" h="1676400">
                <a:moveTo>
                  <a:pt x="5078768" y="838200"/>
                </a:moveTo>
                <a:lnTo>
                  <a:pt x="5071674" y="838200"/>
                </a:lnTo>
                <a:lnTo>
                  <a:pt x="5071882" y="845709"/>
                </a:lnTo>
                <a:lnTo>
                  <a:pt x="5078768" y="838200"/>
                </a:lnTo>
                <a:close/>
              </a:path>
              <a:path w="5766434" h="1676400">
                <a:moveTo>
                  <a:pt x="78879" y="838200"/>
                </a:moveTo>
                <a:lnTo>
                  <a:pt x="69862" y="838200"/>
                </a:lnTo>
                <a:lnTo>
                  <a:pt x="72343" y="843412"/>
                </a:lnTo>
                <a:lnTo>
                  <a:pt x="78879" y="838200"/>
                </a:lnTo>
                <a:close/>
              </a:path>
              <a:path w="5766434" h="1676400">
                <a:moveTo>
                  <a:pt x="71564" y="825500"/>
                </a:moveTo>
                <a:lnTo>
                  <a:pt x="54152" y="825500"/>
                </a:lnTo>
                <a:lnTo>
                  <a:pt x="55486" y="838200"/>
                </a:lnTo>
                <a:lnTo>
                  <a:pt x="68668" y="838200"/>
                </a:lnTo>
                <a:lnTo>
                  <a:pt x="71564" y="825500"/>
                </a:lnTo>
                <a:close/>
              </a:path>
              <a:path w="5766434" h="1676400">
                <a:moveTo>
                  <a:pt x="76453" y="825500"/>
                </a:moveTo>
                <a:lnTo>
                  <a:pt x="73240" y="825500"/>
                </a:lnTo>
                <a:lnTo>
                  <a:pt x="74841" y="838200"/>
                </a:lnTo>
                <a:lnTo>
                  <a:pt x="76453" y="825500"/>
                </a:lnTo>
                <a:close/>
              </a:path>
              <a:path w="5766434" h="1676400">
                <a:moveTo>
                  <a:pt x="5168379" y="825500"/>
                </a:moveTo>
                <a:lnTo>
                  <a:pt x="5114797" y="825500"/>
                </a:lnTo>
                <a:lnTo>
                  <a:pt x="5112651" y="838200"/>
                </a:lnTo>
                <a:lnTo>
                  <a:pt x="5163134" y="838200"/>
                </a:lnTo>
                <a:lnTo>
                  <a:pt x="5168379" y="825500"/>
                </a:lnTo>
                <a:close/>
              </a:path>
              <a:path w="5766434" h="1676400">
                <a:moveTo>
                  <a:pt x="5198160" y="825500"/>
                </a:moveTo>
                <a:lnTo>
                  <a:pt x="5180876" y="825500"/>
                </a:lnTo>
                <a:lnTo>
                  <a:pt x="5181307" y="838200"/>
                </a:lnTo>
                <a:lnTo>
                  <a:pt x="5182196" y="838200"/>
                </a:lnTo>
                <a:lnTo>
                  <a:pt x="5198160" y="825500"/>
                </a:lnTo>
                <a:close/>
              </a:path>
              <a:path w="5766434" h="1676400">
                <a:moveTo>
                  <a:pt x="72478" y="812800"/>
                </a:moveTo>
                <a:lnTo>
                  <a:pt x="40601" y="812800"/>
                </a:lnTo>
                <a:lnTo>
                  <a:pt x="41363" y="825500"/>
                </a:lnTo>
                <a:lnTo>
                  <a:pt x="74536" y="825500"/>
                </a:lnTo>
                <a:lnTo>
                  <a:pt x="72478" y="812800"/>
                </a:lnTo>
                <a:close/>
              </a:path>
              <a:path w="5766434" h="1676400">
                <a:moveTo>
                  <a:pt x="5223535" y="812800"/>
                </a:moveTo>
                <a:lnTo>
                  <a:pt x="5153926" y="812800"/>
                </a:lnTo>
                <a:lnTo>
                  <a:pt x="5146611" y="825500"/>
                </a:lnTo>
                <a:lnTo>
                  <a:pt x="5218493" y="825500"/>
                </a:lnTo>
                <a:lnTo>
                  <a:pt x="5223535" y="812800"/>
                </a:lnTo>
                <a:close/>
              </a:path>
              <a:path w="5766434" h="1676400">
                <a:moveTo>
                  <a:pt x="68452" y="800100"/>
                </a:moveTo>
                <a:lnTo>
                  <a:pt x="37515" y="800100"/>
                </a:lnTo>
                <a:lnTo>
                  <a:pt x="40716" y="812800"/>
                </a:lnTo>
                <a:lnTo>
                  <a:pt x="67424" y="812800"/>
                </a:lnTo>
                <a:lnTo>
                  <a:pt x="68452" y="800100"/>
                </a:lnTo>
                <a:close/>
              </a:path>
              <a:path w="5766434" h="1676400">
                <a:moveTo>
                  <a:pt x="5198097" y="800100"/>
                </a:moveTo>
                <a:lnTo>
                  <a:pt x="5177917" y="800100"/>
                </a:lnTo>
                <a:lnTo>
                  <a:pt x="5169611" y="812800"/>
                </a:lnTo>
                <a:lnTo>
                  <a:pt x="5208155" y="812800"/>
                </a:lnTo>
                <a:lnTo>
                  <a:pt x="5198097" y="800100"/>
                </a:lnTo>
                <a:close/>
              </a:path>
              <a:path w="5766434" h="1676400">
                <a:moveTo>
                  <a:pt x="5262956" y="800100"/>
                </a:moveTo>
                <a:lnTo>
                  <a:pt x="5220563" y="800100"/>
                </a:lnTo>
                <a:lnTo>
                  <a:pt x="5217248" y="812800"/>
                </a:lnTo>
                <a:lnTo>
                  <a:pt x="5258663" y="812800"/>
                </a:lnTo>
                <a:lnTo>
                  <a:pt x="5262956" y="800100"/>
                </a:lnTo>
                <a:close/>
              </a:path>
              <a:path w="5766434" h="1676400">
                <a:moveTo>
                  <a:pt x="44335" y="787400"/>
                </a:moveTo>
                <a:lnTo>
                  <a:pt x="33159" y="787400"/>
                </a:lnTo>
                <a:lnTo>
                  <a:pt x="37299" y="800100"/>
                </a:lnTo>
                <a:lnTo>
                  <a:pt x="44335" y="787400"/>
                </a:lnTo>
                <a:close/>
              </a:path>
              <a:path w="5766434" h="1676400">
                <a:moveTo>
                  <a:pt x="66827" y="787400"/>
                </a:moveTo>
                <a:lnTo>
                  <a:pt x="44335" y="787400"/>
                </a:lnTo>
                <a:lnTo>
                  <a:pt x="44780" y="800100"/>
                </a:lnTo>
                <a:lnTo>
                  <a:pt x="68719" y="800100"/>
                </a:lnTo>
                <a:lnTo>
                  <a:pt x="66827" y="787400"/>
                </a:lnTo>
                <a:close/>
              </a:path>
              <a:path w="5766434" h="1676400">
                <a:moveTo>
                  <a:pt x="5277840" y="787400"/>
                </a:moveTo>
                <a:lnTo>
                  <a:pt x="5219674" y="787400"/>
                </a:lnTo>
                <a:lnTo>
                  <a:pt x="5220309" y="800100"/>
                </a:lnTo>
                <a:lnTo>
                  <a:pt x="5258308" y="800100"/>
                </a:lnTo>
                <a:lnTo>
                  <a:pt x="5277840" y="787400"/>
                </a:lnTo>
                <a:close/>
              </a:path>
              <a:path w="5766434" h="1676400">
                <a:moveTo>
                  <a:pt x="62039" y="774700"/>
                </a:moveTo>
                <a:lnTo>
                  <a:pt x="32511" y="774700"/>
                </a:lnTo>
                <a:lnTo>
                  <a:pt x="31178" y="787400"/>
                </a:lnTo>
                <a:lnTo>
                  <a:pt x="63042" y="787400"/>
                </a:lnTo>
                <a:lnTo>
                  <a:pt x="62039" y="774700"/>
                </a:lnTo>
                <a:close/>
              </a:path>
              <a:path w="5766434" h="1676400">
                <a:moveTo>
                  <a:pt x="5320665" y="774700"/>
                </a:moveTo>
                <a:lnTo>
                  <a:pt x="5241605" y="774700"/>
                </a:lnTo>
                <a:lnTo>
                  <a:pt x="5231677" y="787400"/>
                </a:lnTo>
                <a:lnTo>
                  <a:pt x="5319064" y="787400"/>
                </a:lnTo>
                <a:lnTo>
                  <a:pt x="5320665" y="774700"/>
                </a:lnTo>
                <a:close/>
              </a:path>
              <a:path w="5766434" h="1676400">
                <a:moveTo>
                  <a:pt x="47599" y="762000"/>
                </a:moveTo>
                <a:lnTo>
                  <a:pt x="29235" y="762000"/>
                </a:lnTo>
                <a:lnTo>
                  <a:pt x="29641" y="774700"/>
                </a:lnTo>
                <a:lnTo>
                  <a:pt x="49136" y="774700"/>
                </a:lnTo>
                <a:lnTo>
                  <a:pt x="47599" y="762000"/>
                </a:lnTo>
                <a:close/>
              </a:path>
              <a:path w="5766434" h="1676400">
                <a:moveTo>
                  <a:pt x="52450" y="762000"/>
                </a:moveTo>
                <a:lnTo>
                  <a:pt x="47599" y="762000"/>
                </a:lnTo>
                <a:lnTo>
                  <a:pt x="52628" y="774700"/>
                </a:lnTo>
                <a:lnTo>
                  <a:pt x="52450" y="762000"/>
                </a:lnTo>
                <a:close/>
              </a:path>
              <a:path w="5766434" h="1676400">
                <a:moveTo>
                  <a:pt x="61277" y="762000"/>
                </a:moveTo>
                <a:lnTo>
                  <a:pt x="56045" y="762000"/>
                </a:lnTo>
                <a:lnTo>
                  <a:pt x="54724" y="774700"/>
                </a:lnTo>
                <a:lnTo>
                  <a:pt x="62915" y="774700"/>
                </a:lnTo>
                <a:lnTo>
                  <a:pt x="61277" y="762000"/>
                </a:lnTo>
                <a:close/>
              </a:path>
              <a:path w="5766434" h="1676400">
                <a:moveTo>
                  <a:pt x="5367083" y="762000"/>
                </a:moveTo>
                <a:lnTo>
                  <a:pt x="5286324" y="762000"/>
                </a:lnTo>
                <a:lnTo>
                  <a:pt x="5285727" y="774700"/>
                </a:lnTo>
                <a:lnTo>
                  <a:pt x="5354281" y="774700"/>
                </a:lnTo>
                <a:lnTo>
                  <a:pt x="5367083" y="762000"/>
                </a:lnTo>
                <a:close/>
              </a:path>
              <a:path w="5766434" h="1676400">
                <a:moveTo>
                  <a:pt x="57657" y="749300"/>
                </a:moveTo>
                <a:lnTo>
                  <a:pt x="37769" y="749300"/>
                </a:lnTo>
                <a:lnTo>
                  <a:pt x="38811" y="762000"/>
                </a:lnTo>
                <a:lnTo>
                  <a:pt x="59842" y="762000"/>
                </a:lnTo>
                <a:lnTo>
                  <a:pt x="57657" y="749300"/>
                </a:lnTo>
                <a:close/>
              </a:path>
              <a:path w="5766434" h="1676400">
                <a:moveTo>
                  <a:pt x="5302300" y="749300"/>
                </a:moveTo>
                <a:lnTo>
                  <a:pt x="5293372" y="762000"/>
                </a:lnTo>
                <a:lnTo>
                  <a:pt x="5303189" y="762000"/>
                </a:lnTo>
                <a:lnTo>
                  <a:pt x="5302300" y="749300"/>
                </a:lnTo>
                <a:close/>
              </a:path>
              <a:path w="5766434" h="1676400">
                <a:moveTo>
                  <a:pt x="5384952" y="749300"/>
                </a:moveTo>
                <a:lnTo>
                  <a:pt x="5339613" y="749300"/>
                </a:lnTo>
                <a:lnTo>
                  <a:pt x="5331701" y="762000"/>
                </a:lnTo>
                <a:lnTo>
                  <a:pt x="5373039" y="762000"/>
                </a:lnTo>
                <a:lnTo>
                  <a:pt x="5384952" y="749300"/>
                </a:lnTo>
                <a:close/>
              </a:path>
              <a:path w="5766434" h="1676400">
                <a:moveTo>
                  <a:pt x="50787" y="736600"/>
                </a:moveTo>
                <a:lnTo>
                  <a:pt x="27457" y="736600"/>
                </a:lnTo>
                <a:lnTo>
                  <a:pt x="28206" y="749300"/>
                </a:lnTo>
                <a:lnTo>
                  <a:pt x="47104" y="749300"/>
                </a:lnTo>
                <a:lnTo>
                  <a:pt x="50787" y="736600"/>
                </a:lnTo>
                <a:close/>
              </a:path>
              <a:path w="5766434" h="1676400">
                <a:moveTo>
                  <a:pt x="5353291" y="736600"/>
                </a:moveTo>
                <a:lnTo>
                  <a:pt x="5335130" y="736600"/>
                </a:lnTo>
                <a:lnTo>
                  <a:pt x="5329669" y="749300"/>
                </a:lnTo>
                <a:lnTo>
                  <a:pt x="5358053" y="749300"/>
                </a:lnTo>
                <a:lnTo>
                  <a:pt x="5353291" y="736600"/>
                </a:lnTo>
                <a:close/>
              </a:path>
              <a:path w="5766434" h="1676400">
                <a:moveTo>
                  <a:pt x="5408498" y="723900"/>
                </a:moveTo>
                <a:lnTo>
                  <a:pt x="5393207" y="723900"/>
                </a:lnTo>
                <a:lnTo>
                  <a:pt x="5365699" y="736600"/>
                </a:lnTo>
                <a:lnTo>
                  <a:pt x="5372074" y="749300"/>
                </a:lnTo>
                <a:lnTo>
                  <a:pt x="5415057" y="749300"/>
                </a:lnTo>
                <a:lnTo>
                  <a:pt x="5411369" y="736600"/>
                </a:lnTo>
                <a:lnTo>
                  <a:pt x="5411527" y="731708"/>
                </a:lnTo>
                <a:lnTo>
                  <a:pt x="5408498" y="723900"/>
                </a:lnTo>
                <a:close/>
              </a:path>
              <a:path w="5766434" h="1676400">
                <a:moveTo>
                  <a:pt x="5411527" y="731708"/>
                </a:moveTo>
                <a:lnTo>
                  <a:pt x="5411369" y="736600"/>
                </a:lnTo>
                <a:lnTo>
                  <a:pt x="5415057" y="749300"/>
                </a:lnTo>
                <a:lnTo>
                  <a:pt x="5416042" y="749300"/>
                </a:lnTo>
                <a:lnTo>
                  <a:pt x="5413425" y="736600"/>
                </a:lnTo>
                <a:lnTo>
                  <a:pt x="5411527" y="731708"/>
                </a:lnTo>
                <a:close/>
              </a:path>
              <a:path w="5766434" h="1676400">
                <a:moveTo>
                  <a:pt x="5452668" y="723900"/>
                </a:moveTo>
                <a:lnTo>
                  <a:pt x="5411780" y="723900"/>
                </a:lnTo>
                <a:lnTo>
                  <a:pt x="5411527" y="731708"/>
                </a:lnTo>
                <a:lnTo>
                  <a:pt x="5413425" y="736600"/>
                </a:lnTo>
                <a:lnTo>
                  <a:pt x="5416042" y="749300"/>
                </a:lnTo>
                <a:lnTo>
                  <a:pt x="5424462" y="749300"/>
                </a:lnTo>
                <a:lnTo>
                  <a:pt x="5441403" y="736600"/>
                </a:lnTo>
                <a:lnTo>
                  <a:pt x="5447372" y="736600"/>
                </a:lnTo>
                <a:lnTo>
                  <a:pt x="5452668" y="723900"/>
                </a:lnTo>
                <a:close/>
              </a:path>
              <a:path w="5766434" h="1676400">
                <a:moveTo>
                  <a:pt x="58115" y="723900"/>
                </a:moveTo>
                <a:lnTo>
                  <a:pt x="25937" y="723900"/>
                </a:lnTo>
                <a:lnTo>
                  <a:pt x="22225" y="736600"/>
                </a:lnTo>
                <a:lnTo>
                  <a:pt x="55587" y="736600"/>
                </a:lnTo>
                <a:lnTo>
                  <a:pt x="58115" y="723900"/>
                </a:lnTo>
                <a:close/>
              </a:path>
              <a:path w="5766434" h="1676400">
                <a:moveTo>
                  <a:pt x="5465508" y="723900"/>
                </a:moveTo>
                <a:lnTo>
                  <a:pt x="5452668" y="723900"/>
                </a:lnTo>
                <a:lnTo>
                  <a:pt x="5454269" y="736600"/>
                </a:lnTo>
                <a:lnTo>
                  <a:pt x="5465508" y="723900"/>
                </a:lnTo>
                <a:close/>
              </a:path>
              <a:path w="5766434" h="1676400">
                <a:moveTo>
                  <a:pt x="5474373" y="723900"/>
                </a:moveTo>
                <a:lnTo>
                  <a:pt x="5465508" y="723900"/>
                </a:lnTo>
                <a:lnTo>
                  <a:pt x="5462701" y="736600"/>
                </a:lnTo>
                <a:lnTo>
                  <a:pt x="5468620" y="736600"/>
                </a:lnTo>
                <a:lnTo>
                  <a:pt x="5474373" y="723900"/>
                </a:lnTo>
                <a:close/>
              </a:path>
              <a:path w="5766434" h="1676400">
                <a:moveTo>
                  <a:pt x="54355" y="711200"/>
                </a:moveTo>
                <a:lnTo>
                  <a:pt x="34442" y="711200"/>
                </a:lnTo>
                <a:lnTo>
                  <a:pt x="32791" y="723900"/>
                </a:lnTo>
                <a:lnTo>
                  <a:pt x="54990" y="723900"/>
                </a:lnTo>
                <a:lnTo>
                  <a:pt x="54355" y="711200"/>
                </a:lnTo>
                <a:close/>
              </a:path>
              <a:path w="5766434" h="1676400">
                <a:moveTo>
                  <a:pt x="5481523" y="711200"/>
                </a:moveTo>
                <a:lnTo>
                  <a:pt x="5419553" y="711200"/>
                </a:lnTo>
                <a:lnTo>
                  <a:pt x="5414670" y="723900"/>
                </a:lnTo>
                <a:lnTo>
                  <a:pt x="5479211" y="723900"/>
                </a:lnTo>
                <a:lnTo>
                  <a:pt x="5481523" y="711200"/>
                </a:lnTo>
                <a:close/>
              </a:path>
              <a:path w="5766434" h="1676400">
                <a:moveTo>
                  <a:pt x="53073" y="698500"/>
                </a:moveTo>
                <a:lnTo>
                  <a:pt x="17132" y="698500"/>
                </a:lnTo>
                <a:lnTo>
                  <a:pt x="19164" y="711200"/>
                </a:lnTo>
                <a:lnTo>
                  <a:pt x="42252" y="711200"/>
                </a:lnTo>
                <a:lnTo>
                  <a:pt x="53073" y="698500"/>
                </a:lnTo>
                <a:close/>
              </a:path>
              <a:path w="5766434" h="1676400">
                <a:moveTo>
                  <a:pt x="5453811" y="698500"/>
                </a:moveTo>
                <a:lnTo>
                  <a:pt x="5442813" y="711200"/>
                </a:lnTo>
                <a:lnTo>
                  <a:pt x="5452795" y="711200"/>
                </a:lnTo>
                <a:lnTo>
                  <a:pt x="5453811" y="698500"/>
                </a:lnTo>
                <a:close/>
              </a:path>
              <a:path w="5766434" h="1676400">
                <a:moveTo>
                  <a:pt x="5535790" y="698500"/>
                </a:moveTo>
                <a:lnTo>
                  <a:pt x="5463489" y="698500"/>
                </a:lnTo>
                <a:lnTo>
                  <a:pt x="5467591" y="711200"/>
                </a:lnTo>
                <a:lnTo>
                  <a:pt x="5525998" y="711200"/>
                </a:lnTo>
                <a:lnTo>
                  <a:pt x="5535790" y="698500"/>
                </a:lnTo>
                <a:close/>
              </a:path>
              <a:path w="5766434" h="1676400">
                <a:moveTo>
                  <a:pt x="40030" y="685800"/>
                </a:moveTo>
                <a:lnTo>
                  <a:pt x="22377" y="685800"/>
                </a:lnTo>
                <a:lnTo>
                  <a:pt x="25692" y="698500"/>
                </a:lnTo>
                <a:lnTo>
                  <a:pt x="37655" y="698500"/>
                </a:lnTo>
                <a:lnTo>
                  <a:pt x="40030" y="685800"/>
                </a:lnTo>
                <a:close/>
              </a:path>
              <a:path w="5766434" h="1676400">
                <a:moveTo>
                  <a:pt x="5544032" y="685800"/>
                </a:moveTo>
                <a:lnTo>
                  <a:pt x="5486488" y="685800"/>
                </a:lnTo>
                <a:lnTo>
                  <a:pt x="5476875" y="698500"/>
                </a:lnTo>
                <a:lnTo>
                  <a:pt x="5538685" y="698500"/>
                </a:lnTo>
                <a:lnTo>
                  <a:pt x="5544032" y="685800"/>
                </a:lnTo>
                <a:close/>
              </a:path>
              <a:path w="5766434" h="1676400">
                <a:moveTo>
                  <a:pt x="5578472" y="685800"/>
                </a:moveTo>
                <a:lnTo>
                  <a:pt x="5544032" y="685800"/>
                </a:lnTo>
                <a:lnTo>
                  <a:pt x="5552859" y="698500"/>
                </a:lnTo>
                <a:lnTo>
                  <a:pt x="5569915" y="698500"/>
                </a:lnTo>
                <a:lnTo>
                  <a:pt x="5578472" y="685800"/>
                </a:lnTo>
                <a:close/>
              </a:path>
              <a:path w="5766434" h="1676400">
                <a:moveTo>
                  <a:pt x="49085" y="673100"/>
                </a:moveTo>
                <a:lnTo>
                  <a:pt x="24663" y="673100"/>
                </a:lnTo>
                <a:lnTo>
                  <a:pt x="22123" y="685800"/>
                </a:lnTo>
                <a:lnTo>
                  <a:pt x="48907" y="685800"/>
                </a:lnTo>
                <a:lnTo>
                  <a:pt x="49085" y="673100"/>
                </a:lnTo>
                <a:close/>
              </a:path>
              <a:path w="5766434" h="1676400">
                <a:moveTo>
                  <a:pt x="5605424" y="673100"/>
                </a:moveTo>
                <a:lnTo>
                  <a:pt x="5521906" y="673100"/>
                </a:lnTo>
                <a:lnTo>
                  <a:pt x="5518267" y="685800"/>
                </a:lnTo>
                <a:lnTo>
                  <a:pt x="5582740" y="685800"/>
                </a:lnTo>
                <a:lnTo>
                  <a:pt x="5605424" y="673100"/>
                </a:lnTo>
                <a:close/>
              </a:path>
              <a:path w="5766434" h="1676400">
                <a:moveTo>
                  <a:pt x="49606" y="660400"/>
                </a:moveTo>
                <a:lnTo>
                  <a:pt x="12306" y="660400"/>
                </a:lnTo>
                <a:lnTo>
                  <a:pt x="13855" y="673100"/>
                </a:lnTo>
                <a:lnTo>
                  <a:pt x="47116" y="673100"/>
                </a:lnTo>
                <a:lnTo>
                  <a:pt x="49606" y="660400"/>
                </a:lnTo>
                <a:close/>
              </a:path>
              <a:path w="5766434" h="1676400">
                <a:moveTo>
                  <a:pt x="5638736" y="660400"/>
                </a:moveTo>
                <a:lnTo>
                  <a:pt x="5557121" y="660400"/>
                </a:lnTo>
                <a:lnTo>
                  <a:pt x="5547565" y="673100"/>
                </a:lnTo>
                <a:lnTo>
                  <a:pt x="5629681" y="673100"/>
                </a:lnTo>
                <a:lnTo>
                  <a:pt x="5638736" y="660400"/>
                </a:lnTo>
                <a:close/>
              </a:path>
              <a:path w="5766434" h="1676400">
                <a:moveTo>
                  <a:pt x="28016" y="647700"/>
                </a:moveTo>
                <a:lnTo>
                  <a:pt x="19329" y="647700"/>
                </a:lnTo>
                <a:lnTo>
                  <a:pt x="12090" y="660400"/>
                </a:lnTo>
                <a:lnTo>
                  <a:pt x="29527" y="660400"/>
                </a:lnTo>
                <a:lnTo>
                  <a:pt x="28016" y="647700"/>
                </a:lnTo>
                <a:close/>
              </a:path>
              <a:path w="5766434" h="1676400">
                <a:moveTo>
                  <a:pt x="41782" y="647700"/>
                </a:moveTo>
                <a:lnTo>
                  <a:pt x="35686" y="647700"/>
                </a:lnTo>
                <a:lnTo>
                  <a:pt x="33985" y="660400"/>
                </a:lnTo>
                <a:lnTo>
                  <a:pt x="42951" y="660400"/>
                </a:lnTo>
                <a:lnTo>
                  <a:pt x="41782" y="647700"/>
                </a:lnTo>
                <a:close/>
              </a:path>
              <a:path w="5766434" h="1676400">
                <a:moveTo>
                  <a:pt x="5648350" y="647700"/>
                </a:moveTo>
                <a:lnTo>
                  <a:pt x="5593297" y="647700"/>
                </a:lnTo>
                <a:lnTo>
                  <a:pt x="5591597" y="660400"/>
                </a:lnTo>
                <a:lnTo>
                  <a:pt x="5651487" y="660400"/>
                </a:lnTo>
                <a:lnTo>
                  <a:pt x="5648350" y="647700"/>
                </a:lnTo>
                <a:close/>
              </a:path>
              <a:path w="5766434" h="1676400">
                <a:moveTo>
                  <a:pt x="5676798" y="647700"/>
                </a:moveTo>
                <a:lnTo>
                  <a:pt x="5654720" y="647700"/>
                </a:lnTo>
                <a:lnTo>
                  <a:pt x="5661190" y="660400"/>
                </a:lnTo>
                <a:lnTo>
                  <a:pt x="5669012" y="660400"/>
                </a:lnTo>
                <a:lnTo>
                  <a:pt x="5676798" y="647700"/>
                </a:lnTo>
                <a:close/>
              </a:path>
              <a:path w="5766434" h="1676400">
                <a:moveTo>
                  <a:pt x="40944" y="635000"/>
                </a:moveTo>
                <a:lnTo>
                  <a:pt x="10426" y="635000"/>
                </a:lnTo>
                <a:lnTo>
                  <a:pt x="10591" y="647700"/>
                </a:lnTo>
                <a:lnTo>
                  <a:pt x="40258" y="647700"/>
                </a:lnTo>
                <a:lnTo>
                  <a:pt x="40944" y="635000"/>
                </a:lnTo>
                <a:close/>
              </a:path>
              <a:path w="5766434" h="1676400">
                <a:moveTo>
                  <a:pt x="5710212" y="622300"/>
                </a:moveTo>
                <a:lnTo>
                  <a:pt x="5674614" y="622300"/>
                </a:lnTo>
                <a:lnTo>
                  <a:pt x="5666028" y="635000"/>
                </a:lnTo>
                <a:lnTo>
                  <a:pt x="5629198" y="635000"/>
                </a:lnTo>
                <a:lnTo>
                  <a:pt x="5624677" y="647700"/>
                </a:lnTo>
                <a:lnTo>
                  <a:pt x="5695492" y="647700"/>
                </a:lnTo>
                <a:lnTo>
                  <a:pt x="5694730" y="635000"/>
                </a:lnTo>
                <a:lnTo>
                  <a:pt x="5710212" y="622300"/>
                </a:lnTo>
                <a:close/>
              </a:path>
              <a:path w="5766434" h="1676400">
                <a:moveTo>
                  <a:pt x="41224" y="622300"/>
                </a:moveTo>
                <a:lnTo>
                  <a:pt x="9867" y="622300"/>
                </a:lnTo>
                <a:lnTo>
                  <a:pt x="14058" y="635000"/>
                </a:lnTo>
                <a:lnTo>
                  <a:pt x="40258" y="635000"/>
                </a:lnTo>
                <a:lnTo>
                  <a:pt x="41224" y="622300"/>
                </a:lnTo>
                <a:close/>
              </a:path>
              <a:path w="5766434" h="1676400">
                <a:moveTo>
                  <a:pt x="5748888" y="622300"/>
                </a:moveTo>
                <a:lnTo>
                  <a:pt x="5710212" y="622300"/>
                </a:lnTo>
                <a:lnTo>
                  <a:pt x="5724664" y="635000"/>
                </a:lnTo>
                <a:lnTo>
                  <a:pt x="5742609" y="635000"/>
                </a:lnTo>
                <a:lnTo>
                  <a:pt x="5748888" y="622300"/>
                </a:lnTo>
                <a:close/>
              </a:path>
              <a:path w="5766434" h="1676400">
                <a:moveTo>
                  <a:pt x="39852" y="609600"/>
                </a:moveTo>
                <a:lnTo>
                  <a:pt x="17602" y="609600"/>
                </a:lnTo>
                <a:lnTo>
                  <a:pt x="13030" y="622300"/>
                </a:lnTo>
                <a:lnTo>
                  <a:pt x="37655" y="622300"/>
                </a:lnTo>
                <a:lnTo>
                  <a:pt x="39852" y="609600"/>
                </a:lnTo>
                <a:close/>
              </a:path>
              <a:path w="5766434" h="1676400">
                <a:moveTo>
                  <a:pt x="5758865" y="609600"/>
                </a:moveTo>
                <a:lnTo>
                  <a:pt x="5691635" y="609600"/>
                </a:lnTo>
                <a:lnTo>
                  <a:pt x="5685341" y="622300"/>
                </a:lnTo>
                <a:lnTo>
                  <a:pt x="5765901" y="622300"/>
                </a:lnTo>
                <a:lnTo>
                  <a:pt x="5758865" y="609600"/>
                </a:lnTo>
                <a:close/>
              </a:path>
              <a:path w="5766434" h="1676400">
                <a:moveTo>
                  <a:pt x="39446" y="596900"/>
                </a:moveTo>
                <a:lnTo>
                  <a:pt x="4013" y="596900"/>
                </a:lnTo>
                <a:lnTo>
                  <a:pt x="7721" y="609600"/>
                </a:lnTo>
                <a:lnTo>
                  <a:pt x="36880" y="609600"/>
                </a:lnTo>
                <a:lnTo>
                  <a:pt x="39446" y="596900"/>
                </a:lnTo>
                <a:close/>
              </a:path>
              <a:path w="5766434" h="1676400">
                <a:moveTo>
                  <a:pt x="5753290" y="596900"/>
                </a:moveTo>
                <a:lnTo>
                  <a:pt x="5740895" y="596900"/>
                </a:lnTo>
                <a:lnTo>
                  <a:pt x="5729732" y="609600"/>
                </a:lnTo>
                <a:lnTo>
                  <a:pt x="5757214" y="609600"/>
                </a:lnTo>
                <a:lnTo>
                  <a:pt x="5753290" y="596900"/>
                </a:lnTo>
                <a:close/>
              </a:path>
              <a:path w="5766434" h="1676400">
                <a:moveTo>
                  <a:pt x="29451" y="584200"/>
                </a:moveTo>
                <a:lnTo>
                  <a:pt x="5613" y="584200"/>
                </a:lnTo>
                <a:lnTo>
                  <a:pt x="3809" y="596900"/>
                </a:lnTo>
                <a:lnTo>
                  <a:pt x="33972" y="596900"/>
                </a:lnTo>
                <a:lnTo>
                  <a:pt x="29451" y="584200"/>
                </a:lnTo>
                <a:close/>
              </a:path>
              <a:path w="5766434" h="1676400">
                <a:moveTo>
                  <a:pt x="37109" y="571500"/>
                </a:moveTo>
                <a:lnTo>
                  <a:pt x="15836" y="571500"/>
                </a:lnTo>
                <a:lnTo>
                  <a:pt x="16230" y="584200"/>
                </a:lnTo>
                <a:lnTo>
                  <a:pt x="37706" y="584200"/>
                </a:lnTo>
                <a:lnTo>
                  <a:pt x="37109" y="571500"/>
                </a:lnTo>
                <a:close/>
              </a:path>
              <a:path w="5766434" h="1676400">
                <a:moveTo>
                  <a:pt x="28816" y="558800"/>
                </a:moveTo>
                <a:lnTo>
                  <a:pt x="3924" y="558800"/>
                </a:lnTo>
                <a:lnTo>
                  <a:pt x="3479" y="571500"/>
                </a:lnTo>
                <a:lnTo>
                  <a:pt x="29019" y="571500"/>
                </a:lnTo>
                <a:lnTo>
                  <a:pt x="28816" y="558800"/>
                </a:lnTo>
                <a:close/>
              </a:path>
              <a:path w="5766434" h="1676400">
                <a:moveTo>
                  <a:pt x="33807" y="546100"/>
                </a:moveTo>
                <a:lnTo>
                  <a:pt x="5816" y="546100"/>
                </a:lnTo>
                <a:lnTo>
                  <a:pt x="6921" y="558800"/>
                </a:lnTo>
                <a:lnTo>
                  <a:pt x="31419" y="558800"/>
                </a:lnTo>
                <a:lnTo>
                  <a:pt x="33807" y="546100"/>
                </a:lnTo>
                <a:close/>
              </a:path>
              <a:path w="5766434" h="1676400">
                <a:moveTo>
                  <a:pt x="34467" y="533400"/>
                </a:moveTo>
                <a:lnTo>
                  <a:pt x="12064" y="533400"/>
                </a:lnTo>
                <a:lnTo>
                  <a:pt x="9080" y="546100"/>
                </a:lnTo>
                <a:lnTo>
                  <a:pt x="35699" y="546100"/>
                </a:lnTo>
                <a:lnTo>
                  <a:pt x="34467" y="533400"/>
                </a:lnTo>
                <a:close/>
              </a:path>
              <a:path w="5766434" h="1676400">
                <a:moveTo>
                  <a:pt x="26123" y="520700"/>
                </a:moveTo>
                <a:lnTo>
                  <a:pt x="1892" y="520700"/>
                </a:lnTo>
                <a:lnTo>
                  <a:pt x="4457" y="533400"/>
                </a:lnTo>
                <a:lnTo>
                  <a:pt x="26911" y="533400"/>
                </a:lnTo>
                <a:lnTo>
                  <a:pt x="26123" y="520700"/>
                </a:lnTo>
                <a:close/>
              </a:path>
              <a:path w="5766434" h="1676400">
                <a:moveTo>
                  <a:pt x="32136" y="532088"/>
                </a:moveTo>
                <a:lnTo>
                  <a:pt x="32194" y="533400"/>
                </a:lnTo>
                <a:lnTo>
                  <a:pt x="32829" y="533400"/>
                </a:lnTo>
                <a:lnTo>
                  <a:pt x="32136" y="532088"/>
                </a:lnTo>
                <a:close/>
              </a:path>
              <a:path w="5766434" h="1676400">
                <a:moveTo>
                  <a:pt x="31635" y="520700"/>
                </a:moveTo>
                <a:lnTo>
                  <a:pt x="26123" y="520700"/>
                </a:lnTo>
                <a:lnTo>
                  <a:pt x="32136" y="532088"/>
                </a:lnTo>
                <a:lnTo>
                  <a:pt x="31635" y="520700"/>
                </a:lnTo>
                <a:close/>
              </a:path>
              <a:path w="5766434" h="1676400">
                <a:moveTo>
                  <a:pt x="20510" y="508000"/>
                </a:moveTo>
                <a:lnTo>
                  <a:pt x="12649" y="508000"/>
                </a:lnTo>
                <a:lnTo>
                  <a:pt x="3327" y="520700"/>
                </a:lnTo>
                <a:lnTo>
                  <a:pt x="21196" y="520700"/>
                </a:lnTo>
                <a:lnTo>
                  <a:pt x="20510" y="508000"/>
                </a:lnTo>
                <a:close/>
              </a:path>
              <a:path w="5766434" h="1676400">
                <a:moveTo>
                  <a:pt x="31124" y="498363"/>
                </a:moveTo>
                <a:lnTo>
                  <a:pt x="29472" y="500881"/>
                </a:lnTo>
                <a:lnTo>
                  <a:pt x="28155" y="508000"/>
                </a:lnTo>
                <a:lnTo>
                  <a:pt x="25717" y="520700"/>
                </a:lnTo>
                <a:lnTo>
                  <a:pt x="35153" y="520700"/>
                </a:lnTo>
                <a:lnTo>
                  <a:pt x="34150" y="508000"/>
                </a:lnTo>
                <a:lnTo>
                  <a:pt x="33070" y="508000"/>
                </a:lnTo>
                <a:lnTo>
                  <a:pt x="31124" y="498363"/>
                </a:lnTo>
                <a:close/>
              </a:path>
              <a:path w="5766434" h="1676400">
                <a:moveTo>
                  <a:pt x="30505" y="495300"/>
                </a:moveTo>
                <a:lnTo>
                  <a:pt x="4876" y="495300"/>
                </a:lnTo>
                <a:lnTo>
                  <a:pt x="1701" y="508000"/>
                </a:lnTo>
                <a:lnTo>
                  <a:pt x="24803" y="508000"/>
                </a:lnTo>
                <a:lnTo>
                  <a:pt x="29472" y="500881"/>
                </a:lnTo>
                <a:lnTo>
                  <a:pt x="30505" y="495300"/>
                </a:lnTo>
                <a:close/>
              </a:path>
              <a:path w="5766434" h="1676400">
                <a:moveTo>
                  <a:pt x="30505" y="495300"/>
                </a:moveTo>
                <a:lnTo>
                  <a:pt x="29472" y="500881"/>
                </a:lnTo>
                <a:lnTo>
                  <a:pt x="31124" y="498363"/>
                </a:lnTo>
                <a:lnTo>
                  <a:pt x="30505" y="495300"/>
                </a:lnTo>
                <a:close/>
              </a:path>
              <a:path w="5766434" h="1676400">
                <a:moveTo>
                  <a:pt x="33134" y="495300"/>
                </a:moveTo>
                <a:lnTo>
                  <a:pt x="30505" y="495300"/>
                </a:lnTo>
                <a:lnTo>
                  <a:pt x="31124" y="498363"/>
                </a:lnTo>
                <a:lnTo>
                  <a:pt x="33134" y="495300"/>
                </a:lnTo>
                <a:close/>
              </a:path>
              <a:path w="5766434" h="1676400">
                <a:moveTo>
                  <a:pt x="35407" y="482600"/>
                </a:moveTo>
                <a:lnTo>
                  <a:pt x="12623" y="482600"/>
                </a:lnTo>
                <a:lnTo>
                  <a:pt x="12725" y="495300"/>
                </a:lnTo>
                <a:lnTo>
                  <a:pt x="32219" y="495300"/>
                </a:lnTo>
                <a:lnTo>
                  <a:pt x="35407" y="482600"/>
                </a:lnTo>
                <a:close/>
              </a:path>
              <a:path w="5766434" h="1676400">
                <a:moveTo>
                  <a:pt x="34340" y="469900"/>
                </a:moveTo>
                <a:lnTo>
                  <a:pt x="4063" y="469900"/>
                </a:lnTo>
                <a:lnTo>
                  <a:pt x="4114" y="482600"/>
                </a:lnTo>
                <a:lnTo>
                  <a:pt x="35344" y="482600"/>
                </a:lnTo>
                <a:lnTo>
                  <a:pt x="34340" y="469900"/>
                </a:lnTo>
                <a:close/>
              </a:path>
              <a:path w="5766434" h="1676400">
                <a:moveTo>
                  <a:pt x="31534" y="457200"/>
                </a:moveTo>
                <a:lnTo>
                  <a:pt x="736" y="457200"/>
                </a:lnTo>
                <a:lnTo>
                  <a:pt x="292" y="469900"/>
                </a:lnTo>
                <a:lnTo>
                  <a:pt x="36677" y="469900"/>
                </a:lnTo>
                <a:lnTo>
                  <a:pt x="31534" y="457200"/>
                </a:lnTo>
                <a:close/>
              </a:path>
              <a:path w="5766434" h="1676400">
                <a:moveTo>
                  <a:pt x="3873" y="444500"/>
                </a:moveTo>
                <a:lnTo>
                  <a:pt x="330" y="457200"/>
                </a:lnTo>
                <a:lnTo>
                  <a:pt x="8737" y="457200"/>
                </a:lnTo>
                <a:lnTo>
                  <a:pt x="3873" y="444500"/>
                </a:lnTo>
                <a:close/>
              </a:path>
              <a:path w="5766434" h="1676400">
                <a:moveTo>
                  <a:pt x="35255" y="444500"/>
                </a:moveTo>
                <a:lnTo>
                  <a:pt x="15328" y="444500"/>
                </a:lnTo>
                <a:lnTo>
                  <a:pt x="13119" y="457200"/>
                </a:lnTo>
                <a:lnTo>
                  <a:pt x="35178" y="457200"/>
                </a:lnTo>
                <a:lnTo>
                  <a:pt x="35255" y="444500"/>
                </a:lnTo>
                <a:close/>
              </a:path>
              <a:path w="5766434" h="1676400">
                <a:moveTo>
                  <a:pt x="35737" y="431800"/>
                </a:moveTo>
                <a:lnTo>
                  <a:pt x="114" y="431800"/>
                </a:lnTo>
                <a:lnTo>
                  <a:pt x="1308" y="444500"/>
                </a:lnTo>
                <a:lnTo>
                  <a:pt x="24726" y="444500"/>
                </a:lnTo>
                <a:lnTo>
                  <a:pt x="35737" y="431800"/>
                </a:lnTo>
                <a:close/>
              </a:path>
              <a:path w="5766434" h="1676400">
                <a:moveTo>
                  <a:pt x="22288" y="419100"/>
                </a:moveTo>
                <a:lnTo>
                  <a:pt x="9499" y="419100"/>
                </a:lnTo>
                <a:lnTo>
                  <a:pt x="7277" y="431800"/>
                </a:lnTo>
                <a:lnTo>
                  <a:pt x="21805" y="431800"/>
                </a:lnTo>
                <a:lnTo>
                  <a:pt x="22288" y="419100"/>
                </a:lnTo>
                <a:close/>
              </a:path>
              <a:path w="5766434" h="1676400">
                <a:moveTo>
                  <a:pt x="35305" y="406400"/>
                </a:moveTo>
                <a:lnTo>
                  <a:pt x="8470" y="406400"/>
                </a:lnTo>
                <a:lnTo>
                  <a:pt x="3962" y="419100"/>
                </a:lnTo>
                <a:lnTo>
                  <a:pt x="36550" y="419100"/>
                </a:lnTo>
                <a:lnTo>
                  <a:pt x="35305" y="406400"/>
                </a:lnTo>
                <a:close/>
              </a:path>
              <a:path w="5766434" h="1676400">
                <a:moveTo>
                  <a:pt x="28625" y="393700"/>
                </a:moveTo>
                <a:lnTo>
                  <a:pt x="12103" y="393700"/>
                </a:lnTo>
                <a:lnTo>
                  <a:pt x="8737" y="406400"/>
                </a:lnTo>
                <a:lnTo>
                  <a:pt x="27749" y="406400"/>
                </a:lnTo>
                <a:lnTo>
                  <a:pt x="28625" y="393700"/>
                </a:lnTo>
                <a:close/>
              </a:path>
              <a:path w="5766434" h="1676400">
                <a:moveTo>
                  <a:pt x="34429" y="381000"/>
                </a:moveTo>
                <a:lnTo>
                  <a:pt x="0" y="381000"/>
                </a:lnTo>
                <a:lnTo>
                  <a:pt x="1650" y="393700"/>
                </a:lnTo>
                <a:lnTo>
                  <a:pt x="38493" y="393700"/>
                </a:lnTo>
                <a:lnTo>
                  <a:pt x="34429" y="381000"/>
                </a:lnTo>
                <a:close/>
              </a:path>
              <a:path w="5766434" h="1676400">
                <a:moveTo>
                  <a:pt x="20408" y="368300"/>
                </a:moveTo>
                <a:lnTo>
                  <a:pt x="4813" y="368300"/>
                </a:lnTo>
                <a:lnTo>
                  <a:pt x="10528" y="381000"/>
                </a:lnTo>
                <a:lnTo>
                  <a:pt x="18072" y="381000"/>
                </a:lnTo>
                <a:lnTo>
                  <a:pt x="20408" y="368300"/>
                </a:lnTo>
                <a:close/>
              </a:path>
              <a:path w="5766434" h="1676400">
                <a:moveTo>
                  <a:pt x="33299" y="355600"/>
                </a:moveTo>
                <a:lnTo>
                  <a:pt x="4394" y="355600"/>
                </a:lnTo>
                <a:lnTo>
                  <a:pt x="3543" y="368300"/>
                </a:lnTo>
                <a:lnTo>
                  <a:pt x="33591" y="368300"/>
                </a:lnTo>
                <a:lnTo>
                  <a:pt x="33299" y="355600"/>
                </a:lnTo>
                <a:close/>
              </a:path>
              <a:path w="5766434" h="1676400">
                <a:moveTo>
                  <a:pt x="30962" y="342900"/>
                </a:moveTo>
                <a:lnTo>
                  <a:pt x="5397" y="342900"/>
                </a:lnTo>
                <a:lnTo>
                  <a:pt x="9182" y="355600"/>
                </a:lnTo>
                <a:lnTo>
                  <a:pt x="36436" y="355600"/>
                </a:lnTo>
                <a:lnTo>
                  <a:pt x="30962" y="342900"/>
                </a:lnTo>
                <a:close/>
              </a:path>
              <a:path w="5766434" h="1676400">
                <a:moveTo>
                  <a:pt x="37541" y="330200"/>
                </a:moveTo>
                <a:lnTo>
                  <a:pt x="14947" y="330200"/>
                </a:lnTo>
                <a:lnTo>
                  <a:pt x="9880" y="342900"/>
                </a:lnTo>
                <a:lnTo>
                  <a:pt x="34493" y="342900"/>
                </a:lnTo>
                <a:lnTo>
                  <a:pt x="37541" y="330200"/>
                </a:lnTo>
                <a:close/>
              </a:path>
              <a:path w="5766434" h="1676400">
                <a:moveTo>
                  <a:pt x="31546" y="317500"/>
                </a:moveTo>
                <a:lnTo>
                  <a:pt x="7086" y="317500"/>
                </a:lnTo>
                <a:lnTo>
                  <a:pt x="12382" y="330200"/>
                </a:lnTo>
                <a:lnTo>
                  <a:pt x="21742" y="330200"/>
                </a:lnTo>
                <a:lnTo>
                  <a:pt x="31546" y="317500"/>
                </a:lnTo>
                <a:close/>
              </a:path>
              <a:path w="5766434" h="1676400">
                <a:moveTo>
                  <a:pt x="36880" y="304800"/>
                </a:moveTo>
                <a:lnTo>
                  <a:pt x="35346" y="307620"/>
                </a:lnTo>
                <a:lnTo>
                  <a:pt x="37223" y="317500"/>
                </a:lnTo>
                <a:lnTo>
                  <a:pt x="31546" y="317500"/>
                </a:lnTo>
                <a:lnTo>
                  <a:pt x="35915" y="330200"/>
                </a:lnTo>
                <a:lnTo>
                  <a:pt x="38658" y="317500"/>
                </a:lnTo>
                <a:lnTo>
                  <a:pt x="36880" y="304800"/>
                </a:lnTo>
                <a:close/>
              </a:path>
              <a:path w="5766434" h="1676400">
                <a:moveTo>
                  <a:pt x="34810" y="304800"/>
                </a:moveTo>
                <a:lnTo>
                  <a:pt x="5905" y="304800"/>
                </a:lnTo>
                <a:lnTo>
                  <a:pt x="6616" y="317500"/>
                </a:lnTo>
                <a:lnTo>
                  <a:pt x="29971" y="317500"/>
                </a:lnTo>
                <a:lnTo>
                  <a:pt x="35346" y="307620"/>
                </a:lnTo>
                <a:lnTo>
                  <a:pt x="34810" y="304800"/>
                </a:lnTo>
                <a:close/>
              </a:path>
              <a:path w="5766434" h="1676400">
                <a:moveTo>
                  <a:pt x="35346" y="307620"/>
                </a:moveTo>
                <a:lnTo>
                  <a:pt x="29971" y="317500"/>
                </a:lnTo>
                <a:lnTo>
                  <a:pt x="37223" y="317500"/>
                </a:lnTo>
                <a:lnTo>
                  <a:pt x="35346" y="307620"/>
                </a:lnTo>
                <a:close/>
              </a:path>
              <a:path w="5766434" h="1676400">
                <a:moveTo>
                  <a:pt x="40639" y="292100"/>
                </a:moveTo>
                <a:lnTo>
                  <a:pt x="7785" y="292100"/>
                </a:lnTo>
                <a:lnTo>
                  <a:pt x="7454" y="304800"/>
                </a:lnTo>
                <a:lnTo>
                  <a:pt x="37363" y="304800"/>
                </a:lnTo>
                <a:lnTo>
                  <a:pt x="40639" y="292100"/>
                </a:lnTo>
                <a:close/>
              </a:path>
              <a:path w="5766434" h="1676400">
                <a:moveTo>
                  <a:pt x="40322" y="279400"/>
                </a:moveTo>
                <a:lnTo>
                  <a:pt x="9778" y="279400"/>
                </a:lnTo>
                <a:lnTo>
                  <a:pt x="19850" y="292100"/>
                </a:lnTo>
                <a:lnTo>
                  <a:pt x="40068" y="292100"/>
                </a:lnTo>
                <a:lnTo>
                  <a:pt x="40322" y="279400"/>
                </a:lnTo>
                <a:close/>
              </a:path>
              <a:path w="5766434" h="1676400">
                <a:moveTo>
                  <a:pt x="40932" y="266700"/>
                </a:moveTo>
                <a:lnTo>
                  <a:pt x="9893" y="266700"/>
                </a:lnTo>
                <a:lnTo>
                  <a:pt x="8267" y="279400"/>
                </a:lnTo>
                <a:lnTo>
                  <a:pt x="37261" y="279400"/>
                </a:lnTo>
                <a:lnTo>
                  <a:pt x="40932" y="266700"/>
                </a:lnTo>
                <a:close/>
              </a:path>
              <a:path w="5766434" h="1676400">
                <a:moveTo>
                  <a:pt x="38823" y="254000"/>
                </a:moveTo>
                <a:lnTo>
                  <a:pt x="11442" y="254000"/>
                </a:lnTo>
                <a:lnTo>
                  <a:pt x="13461" y="266700"/>
                </a:lnTo>
                <a:lnTo>
                  <a:pt x="39065" y="266700"/>
                </a:lnTo>
                <a:lnTo>
                  <a:pt x="38823" y="254000"/>
                </a:lnTo>
                <a:close/>
              </a:path>
              <a:path w="5766434" h="1676400">
                <a:moveTo>
                  <a:pt x="43383" y="241300"/>
                </a:moveTo>
                <a:lnTo>
                  <a:pt x="21716" y="241300"/>
                </a:lnTo>
                <a:lnTo>
                  <a:pt x="17983" y="254000"/>
                </a:lnTo>
                <a:lnTo>
                  <a:pt x="43853" y="254000"/>
                </a:lnTo>
                <a:lnTo>
                  <a:pt x="43383" y="241300"/>
                </a:lnTo>
                <a:close/>
              </a:path>
              <a:path w="5766434" h="1676400">
                <a:moveTo>
                  <a:pt x="43065" y="228600"/>
                </a:moveTo>
                <a:lnTo>
                  <a:pt x="13233" y="228600"/>
                </a:lnTo>
                <a:lnTo>
                  <a:pt x="14185" y="241300"/>
                </a:lnTo>
                <a:lnTo>
                  <a:pt x="43167" y="241300"/>
                </a:lnTo>
                <a:lnTo>
                  <a:pt x="43065" y="228600"/>
                </a:lnTo>
                <a:close/>
              </a:path>
              <a:path w="5766434" h="1676400">
                <a:moveTo>
                  <a:pt x="33985" y="215900"/>
                </a:moveTo>
                <a:lnTo>
                  <a:pt x="16319" y="215900"/>
                </a:lnTo>
                <a:lnTo>
                  <a:pt x="15608" y="228600"/>
                </a:lnTo>
                <a:lnTo>
                  <a:pt x="33731" y="228600"/>
                </a:lnTo>
                <a:lnTo>
                  <a:pt x="33985" y="215900"/>
                </a:lnTo>
                <a:close/>
              </a:path>
              <a:path w="5766434" h="1676400">
                <a:moveTo>
                  <a:pt x="45876" y="206508"/>
                </a:moveTo>
                <a:lnTo>
                  <a:pt x="43999" y="209171"/>
                </a:lnTo>
                <a:lnTo>
                  <a:pt x="42189" y="215900"/>
                </a:lnTo>
                <a:lnTo>
                  <a:pt x="38709" y="228600"/>
                </a:lnTo>
                <a:lnTo>
                  <a:pt x="47142" y="228600"/>
                </a:lnTo>
                <a:lnTo>
                  <a:pt x="46647" y="215900"/>
                </a:lnTo>
                <a:lnTo>
                  <a:pt x="45876" y="206508"/>
                </a:lnTo>
                <a:close/>
              </a:path>
              <a:path w="5766434" h="1676400">
                <a:moveTo>
                  <a:pt x="45605" y="203200"/>
                </a:moveTo>
                <a:lnTo>
                  <a:pt x="16459" y="203200"/>
                </a:lnTo>
                <a:lnTo>
                  <a:pt x="17767" y="215900"/>
                </a:lnTo>
                <a:lnTo>
                  <a:pt x="39255" y="215900"/>
                </a:lnTo>
                <a:lnTo>
                  <a:pt x="43999" y="209171"/>
                </a:lnTo>
                <a:lnTo>
                  <a:pt x="45605" y="203200"/>
                </a:lnTo>
                <a:close/>
              </a:path>
              <a:path w="5766434" h="1676400">
                <a:moveTo>
                  <a:pt x="45605" y="203200"/>
                </a:moveTo>
                <a:lnTo>
                  <a:pt x="43999" y="209171"/>
                </a:lnTo>
                <a:lnTo>
                  <a:pt x="45876" y="206508"/>
                </a:lnTo>
                <a:lnTo>
                  <a:pt x="45605" y="203200"/>
                </a:lnTo>
                <a:close/>
              </a:path>
              <a:path w="5766434" h="1676400">
                <a:moveTo>
                  <a:pt x="48209" y="203200"/>
                </a:moveTo>
                <a:lnTo>
                  <a:pt x="45605" y="203200"/>
                </a:lnTo>
                <a:lnTo>
                  <a:pt x="45876" y="206508"/>
                </a:lnTo>
                <a:lnTo>
                  <a:pt x="48209" y="203200"/>
                </a:lnTo>
                <a:close/>
              </a:path>
              <a:path w="5766434" h="1676400">
                <a:moveTo>
                  <a:pt x="52831" y="190500"/>
                </a:moveTo>
                <a:lnTo>
                  <a:pt x="29781" y="190500"/>
                </a:lnTo>
                <a:lnTo>
                  <a:pt x="28943" y="203200"/>
                </a:lnTo>
                <a:lnTo>
                  <a:pt x="48602" y="203200"/>
                </a:lnTo>
                <a:lnTo>
                  <a:pt x="52831" y="190500"/>
                </a:lnTo>
                <a:close/>
              </a:path>
              <a:path w="5766434" h="1676400">
                <a:moveTo>
                  <a:pt x="45859" y="177800"/>
                </a:moveTo>
                <a:lnTo>
                  <a:pt x="18414" y="177800"/>
                </a:lnTo>
                <a:lnTo>
                  <a:pt x="18364" y="190500"/>
                </a:lnTo>
                <a:lnTo>
                  <a:pt x="40512" y="190500"/>
                </a:lnTo>
                <a:lnTo>
                  <a:pt x="45859" y="177800"/>
                </a:lnTo>
                <a:close/>
              </a:path>
              <a:path w="5766434" h="1676400">
                <a:moveTo>
                  <a:pt x="53251" y="177800"/>
                </a:moveTo>
                <a:lnTo>
                  <a:pt x="45859" y="177800"/>
                </a:lnTo>
                <a:lnTo>
                  <a:pt x="53555" y="190500"/>
                </a:lnTo>
                <a:lnTo>
                  <a:pt x="53251" y="177800"/>
                </a:lnTo>
                <a:close/>
              </a:path>
              <a:path w="5766434" h="1676400">
                <a:moveTo>
                  <a:pt x="56972" y="165100"/>
                </a:moveTo>
                <a:lnTo>
                  <a:pt x="20332" y="165100"/>
                </a:lnTo>
                <a:lnTo>
                  <a:pt x="18910" y="177800"/>
                </a:lnTo>
                <a:lnTo>
                  <a:pt x="53035" y="177800"/>
                </a:lnTo>
                <a:lnTo>
                  <a:pt x="56972" y="165100"/>
                </a:lnTo>
                <a:close/>
              </a:path>
              <a:path w="5766434" h="1676400">
                <a:moveTo>
                  <a:pt x="24592" y="157623"/>
                </a:moveTo>
                <a:lnTo>
                  <a:pt x="21805" y="165100"/>
                </a:lnTo>
                <a:lnTo>
                  <a:pt x="25400" y="165100"/>
                </a:lnTo>
                <a:lnTo>
                  <a:pt x="24592" y="157623"/>
                </a:lnTo>
                <a:close/>
              </a:path>
              <a:path w="5766434" h="1676400">
                <a:moveTo>
                  <a:pt x="26539" y="152400"/>
                </a:moveTo>
                <a:lnTo>
                  <a:pt x="24592" y="157623"/>
                </a:lnTo>
                <a:lnTo>
                  <a:pt x="25400" y="165100"/>
                </a:lnTo>
                <a:lnTo>
                  <a:pt x="35844" y="165100"/>
                </a:lnTo>
                <a:lnTo>
                  <a:pt x="26539" y="152400"/>
                </a:lnTo>
                <a:close/>
              </a:path>
              <a:path w="5766434" h="1676400">
                <a:moveTo>
                  <a:pt x="43700" y="152400"/>
                </a:moveTo>
                <a:lnTo>
                  <a:pt x="26539" y="152400"/>
                </a:lnTo>
                <a:lnTo>
                  <a:pt x="35844" y="165100"/>
                </a:lnTo>
                <a:lnTo>
                  <a:pt x="50838" y="165100"/>
                </a:lnTo>
                <a:lnTo>
                  <a:pt x="43700" y="152400"/>
                </a:lnTo>
                <a:close/>
              </a:path>
              <a:path w="5766434" h="1676400">
                <a:moveTo>
                  <a:pt x="26539" y="152400"/>
                </a:moveTo>
                <a:lnTo>
                  <a:pt x="24028" y="152400"/>
                </a:lnTo>
                <a:lnTo>
                  <a:pt x="24592" y="157623"/>
                </a:lnTo>
                <a:lnTo>
                  <a:pt x="26539" y="152400"/>
                </a:lnTo>
                <a:close/>
              </a:path>
              <a:path w="5766434" h="1676400">
                <a:moveTo>
                  <a:pt x="55130" y="127000"/>
                </a:moveTo>
                <a:lnTo>
                  <a:pt x="53479" y="127000"/>
                </a:lnTo>
                <a:lnTo>
                  <a:pt x="45237" y="139700"/>
                </a:lnTo>
                <a:lnTo>
                  <a:pt x="29286" y="139700"/>
                </a:lnTo>
                <a:lnTo>
                  <a:pt x="30975" y="152400"/>
                </a:lnTo>
                <a:lnTo>
                  <a:pt x="55676" y="152400"/>
                </a:lnTo>
                <a:lnTo>
                  <a:pt x="56857" y="139700"/>
                </a:lnTo>
                <a:lnTo>
                  <a:pt x="55130" y="127000"/>
                </a:lnTo>
                <a:close/>
              </a:path>
              <a:path w="5766434" h="1676400">
                <a:moveTo>
                  <a:pt x="27330" y="127000"/>
                </a:moveTo>
                <a:lnTo>
                  <a:pt x="26085" y="139700"/>
                </a:lnTo>
                <a:lnTo>
                  <a:pt x="32397" y="139700"/>
                </a:lnTo>
                <a:lnTo>
                  <a:pt x="27330" y="127000"/>
                </a:lnTo>
                <a:close/>
              </a:path>
              <a:path w="5766434" h="1676400">
                <a:moveTo>
                  <a:pt x="40728" y="127000"/>
                </a:moveTo>
                <a:lnTo>
                  <a:pt x="36728" y="127000"/>
                </a:lnTo>
                <a:lnTo>
                  <a:pt x="32397" y="139700"/>
                </a:lnTo>
                <a:lnTo>
                  <a:pt x="42938" y="139700"/>
                </a:lnTo>
                <a:lnTo>
                  <a:pt x="40728" y="127000"/>
                </a:lnTo>
                <a:close/>
              </a:path>
              <a:path w="5766434" h="1676400">
                <a:moveTo>
                  <a:pt x="61975" y="101600"/>
                </a:moveTo>
                <a:lnTo>
                  <a:pt x="28752" y="101600"/>
                </a:lnTo>
                <a:lnTo>
                  <a:pt x="28435" y="114300"/>
                </a:lnTo>
                <a:lnTo>
                  <a:pt x="30606" y="127000"/>
                </a:lnTo>
                <a:lnTo>
                  <a:pt x="59829" y="127000"/>
                </a:lnTo>
                <a:lnTo>
                  <a:pt x="54902" y="114300"/>
                </a:lnTo>
                <a:lnTo>
                  <a:pt x="58305" y="114300"/>
                </a:lnTo>
                <a:lnTo>
                  <a:pt x="61975" y="101600"/>
                </a:lnTo>
                <a:close/>
              </a:path>
              <a:path w="5766434" h="1676400">
                <a:moveTo>
                  <a:pt x="36067" y="88900"/>
                </a:moveTo>
                <a:lnTo>
                  <a:pt x="35877" y="88900"/>
                </a:lnTo>
                <a:lnTo>
                  <a:pt x="33921" y="101600"/>
                </a:lnTo>
                <a:lnTo>
                  <a:pt x="36067" y="88900"/>
                </a:lnTo>
                <a:close/>
              </a:path>
              <a:path w="5766434" h="1676400">
                <a:moveTo>
                  <a:pt x="60629" y="88900"/>
                </a:moveTo>
                <a:lnTo>
                  <a:pt x="36067" y="88900"/>
                </a:lnTo>
                <a:lnTo>
                  <a:pt x="38468" y="101600"/>
                </a:lnTo>
                <a:lnTo>
                  <a:pt x="61264" y="101600"/>
                </a:lnTo>
                <a:lnTo>
                  <a:pt x="60629" y="88900"/>
                </a:lnTo>
                <a:close/>
              </a:path>
              <a:path w="5766434" h="1676400">
                <a:moveTo>
                  <a:pt x="57810" y="76200"/>
                </a:moveTo>
                <a:lnTo>
                  <a:pt x="42557" y="76200"/>
                </a:lnTo>
                <a:lnTo>
                  <a:pt x="41732" y="88900"/>
                </a:lnTo>
                <a:lnTo>
                  <a:pt x="59296" y="88900"/>
                </a:lnTo>
                <a:lnTo>
                  <a:pt x="57810" y="76200"/>
                </a:lnTo>
                <a:close/>
              </a:path>
              <a:path w="5766434" h="1676400">
                <a:moveTo>
                  <a:pt x="65290" y="63500"/>
                </a:moveTo>
                <a:lnTo>
                  <a:pt x="35953" y="63500"/>
                </a:lnTo>
                <a:lnTo>
                  <a:pt x="35026" y="76200"/>
                </a:lnTo>
                <a:lnTo>
                  <a:pt x="65557" y="76200"/>
                </a:lnTo>
                <a:lnTo>
                  <a:pt x="65290" y="63500"/>
                </a:lnTo>
                <a:close/>
              </a:path>
              <a:path w="5766434" h="1676400">
                <a:moveTo>
                  <a:pt x="58877" y="50800"/>
                </a:moveTo>
                <a:lnTo>
                  <a:pt x="39458" y="50800"/>
                </a:lnTo>
                <a:lnTo>
                  <a:pt x="41186" y="63500"/>
                </a:lnTo>
                <a:lnTo>
                  <a:pt x="58331" y="63500"/>
                </a:lnTo>
                <a:lnTo>
                  <a:pt x="58877" y="50800"/>
                </a:lnTo>
                <a:close/>
              </a:path>
              <a:path w="5766434" h="1676400">
                <a:moveTo>
                  <a:pt x="64846" y="50800"/>
                </a:moveTo>
                <a:lnTo>
                  <a:pt x="58877" y="50800"/>
                </a:lnTo>
                <a:lnTo>
                  <a:pt x="62915" y="63500"/>
                </a:lnTo>
                <a:lnTo>
                  <a:pt x="67868" y="63500"/>
                </a:lnTo>
                <a:lnTo>
                  <a:pt x="64846" y="50800"/>
                </a:lnTo>
                <a:close/>
              </a:path>
              <a:path w="5766434" h="1676400">
                <a:moveTo>
                  <a:pt x="72428" y="25400"/>
                </a:moveTo>
                <a:lnTo>
                  <a:pt x="50749" y="25400"/>
                </a:lnTo>
                <a:lnTo>
                  <a:pt x="53073" y="38100"/>
                </a:lnTo>
                <a:lnTo>
                  <a:pt x="49834" y="38100"/>
                </a:lnTo>
                <a:lnTo>
                  <a:pt x="49987" y="50800"/>
                </a:lnTo>
                <a:lnTo>
                  <a:pt x="71297" y="50800"/>
                </a:lnTo>
                <a:lnTo>
                  <a:pt x="72097" y="38100"/>
                </a:lnTo>
                <a:lnTo>
                  <a:pt x="72428" y="25400"/>
                </a:lnTo>
                <a:close/>
              </a:path>
              <a:path w="5766434" h="1676400">
                <a:moveTo>
                  <a:pt x="47307" y="25400"/>
                </a:moveTo>
                <a:lnTo>
                  <a:pt x="44081" y="25400"/>
                </a:lnTo>
                <a:lnTo>
                  <a:pt x="41833" y="38100"/>
                </a:lnTo>
                <a:lnTo>
                  <a:pt x="53073" y="38100"/>
                </a:lnTo>
                <a:lnTo>
                  <a:pt x="47307" y="25400"/>
                </a:lnTo>
                <a:close/>
              </a:path>
              <a:path w="5766434" h="1676400">
                <a:moveTo>
                  <a:pt x="75895" y="0"/>
                </a:moveTo>
                <a:lnTo>
                  <a:pt x="49377" y="0"/>
                </a:lnTo>
                <a:lnTo>
                  <a:pt x="49974" y="12700"/>
                </a:lnTo>
                <a:lnTo>
                  <a:pt x="45059" y="12700"/>
                </a:lnTo>
                <a:lnTo>
                  <a:pt x="43929" y="25400"/>
                </a:lnTo>
                <a:lnTo>
                  <a:pt x="75984" y="25400"/>
                </a:lnTo>
                <a:lnTo>
                  <a:pt x="80187" y="12700"/>
                </a:lnTo>
                <a:lnTo>
                  <a:pt x="75895" y="0"/>
                </a:lnTo>
                <a:close/>
              </a:path>
            </a:pathLst>
          </a:custGeom>
          <a:solidFill>
            <a:srgbClr val="EC5D57"/>
          </a:solidFill>
        </p:spPr>
        <p:txBody>
          <a:bodyPr wrap="square" lIns="0" tIns="0" rIns="0" bIns="0" rtlCol="0"/>
          <a:lstStyle/>
          <a:p>
            <a:endParaRPr/>
          </a:p>
        </p:txBody>
      </p:sp>
      <p:sp>
        <p:nvSpPr>
          <p:cNvPr id="28" name="object 28"/>
          <p:cNvSpPr/>
          <p:nvPr/>
        </p:nvSpPr>
        <p:spPr>
          <a:xfrm>
            <a:off x="3371570" y="5223167"/>
            <a:ext cx="202107" cy="185420"/>
          </a:xfrm>
          <a:prstGeom prst="rect">
            <a:avLst/>
          </a:prstGeom>
          <a:blipFill>
            <a:blip r:embed="rId5" cstate="print"/>
            <a:stretch>
              <a:fillRect/>
            </a:stretch>
          </a:blipFill>
        </p:spPr>
        <p:txBody>
          <a:bodyPr wrap="square" lIns="0" tIns="0" rIns="0" bIns="0" rtlCol="0"/>
          <a:lstStyle/>
          <a:p>
            <a:endParaRPr/>
          </a:p>
        </p:txBody>
      </p:sp>
      <p:sp>
        <p:nvSpPr>
          <p:cNvPr id="29" name="object 29"/>
          <p:cNvSpPr txBox="1"/>
          <p:nvPr/>
        </p:nvSpPr>
        <p:spPr>
          <a:xfrm>
            <a:off x="9296400" y="6007100"/>
            <a:ext cx="1114425" cy="858519"/>
          </a:xfrm>
          <a:prstGeom prst="rect">
            <a:avLst/>
          </a:prstGeom>
        </p:spPr>
        <p:txBody>
          <a:bodyPr vert="horz" wrap="square" lIns="0" tIns="6985" rIns="0" bIns="0" rtlCol="0">
            <a:spAutoFit/>
          </a:bodyPr>
          <a:lstStyle/>
          <a:p>
            <a:pPr marL="12700" marR="5080">
              <a:lnSpc>
                <a:spcPct val="101899"/>
              </a:lnSpc>
              <a:spcBef>
                <a:spcPts val="55"/>
              </a:spcBef>
            </a:pPr>
            <a:r>
              <a:rPr sz="1800" spc="-10" dirty="0">
                <a:solidFill>
                  <a:srgbClr val="0365C0"/>
                </a:solidFill>
                <a:latin typeface="Arial"/>
                <a:cs typeface="Arial"/>
              </a:rPr>
              <a:t>World  </a:t>
            </a:r>
            <a:r>
              <a:rPr sz="1800" spc="25" dirty="0">
                <a:solidFill>
                  <a:srgbClr val="0365C0"/>
                </a:solidFill>
                <a:latin typeface="Arial"/>
                <a:cs typeface="Arial"/>
              </a:rPr>
              <a:t>coo</a:t>
            </a:r>
            <a:r>
              <a:rPr sz="1800" spc="-20" dirty="0">
                <a:solidFill>
                  <a:srgbClr val="0365C0"/>
                </a:solidFill>
                <a:latin typeface="Arial"/>
                <a:cs typeface="Arial"/>
              </a:rPr>
              <a:t>r</a:t>
            </a:r>
            <a:r>
              <a:rPr sz="1800" spc="10" dirty="0">
                <a:solidFill>
                  <a:srgbClr val="0365C0"/>
                </a:solidFill>
                <a:latin typeface="Arial"/>
                <a:cs typeface="Arial"/>
              </a:rPr>
              <a:t>dinate  </a:t>
            </a:r>
            <a:r>
              <a:rPr sz="1800" dirty="0">
                <a:solidFill>
                  <a:srgbClr val="0365C0"/>
                </a:solidFill>
                <a:latin typeface="Arial"/>
                <a:cs typeface="Arial"/>
              </a:rPr>
              <a:t>system</a:t>
            </a:r>
            <a:endParaRPr sz="1800">
              <a:latin typeface="Arial"/>
              <a:cs typeface="Arial"/>
            </a:endParaRPr>
          </a:p>
        </p:txBody>
      </p:sp>
      <p:sp>
        <p:nvSpPr>
          <p:cNvPr id="30" name="object 30"/>
          <p:cNvSpPr txBox="1"/>
          <p:nvPr/>
        </p:nvSpPr>
        <p:spPr>
          <a:xfrm>
            <a:off x="2368372" y="3876382"/>
            <a:ext cx="1114425" cy="858519"/>
          </a:xfrm>
          <a:prstGeom prst="rect">
            <a:avLst/>
          </a:prstGeom>
        </p:spPr>
        <p:txBody>
          <a:bodyPr vert="horz" wrap="square" lIns="0" tIns="6985" rIns="0" bIns="0" rtlCol="0">
            <a:spAutoFit/>
          </a:bodyPr>
          <a:lstStyle/>
          <a:p>
            <a:pPr marL="12700" marR="5080" indent="275590">
              <a:lnSpc>
                <a:spcPct val="101899"/>
              </a:lnSpc>
              <a:spcBef>
                <a:spcPts val="55"/>
              </a:spcBef>
            </a:pPr>
            <a:r>
              <a:rPr sz="1800" spc="-5" dirty="0">
                <a:latin typeface="Arial"/>
                <a:cs typeface="Arial"/>
              </a:rPr>
              <a:t>Camera  </a:t>
            </a:r>
            <a:r>
              <a:rPr sz="1800" spc="25" dirty="0">
                <a:latin typeface="Arial"/>
                <a:cs typeface="Arial"/>
              </a:rPr>
              <a:t>coo</a:t>
            </a:r>
            <a:r>
              <a:rPr sz="1800" spc="-20" dirty="0">
                <a:latin typeface="Arial"/>
                <a:cs typeface="Arial"/>
              </a:rPr>
              <a:t>r</a:t>
            </a:r>
            <a:r>
              <a:rPr sz="1800" spc="15" dirty="0">
                <a:latin typeface="Arial"/>
                <a:cs typeface="Arial"/>
              </a:rPr>
              <a:t>dinate</a:t>
            </a:r>
            <a:endParaRPr sz="1800">
              <a:latin typeface="Arial"/>
              <a:cs typeface="Arial"/>
            </a:endParaRPr>
          </a:p>
          <a:p>
            <a:pPr marL="377190">
              <a:lnSpc>
                <a:spcPct val="100000"/>
              </a:lnSpc>
              <a:spcBef>
                <a:spcPts val="40"/>
              </a:spcBef>
            </a:pPr>
            <a:r>
              <a:rPr sz="1800" dirty="0">
                <a:latin typeface="Arial"/>
                <a:cs typeface="Arial"/>
              </a:rPr>
              <a:t>system</a:t>
            </a:r>
            <a:endParaRPr sz="1800">
              <a:latin typeface="Arial"/>
              <a:cs typeface="Arial"/>
            </a:endParaRPr>
          </a:p>
        </p:txBody>
      </p:sp>
      <p:sp>
        <p:nvSpPr>
          <p:cNvPr id="31" name="object 31"/>
          <p:cNvSpPr txBox="1"/>
          <p:nvPr/>
        </p:nvSpPr>
        <p:spPr>
          <a:xfrm>
            <a:off x="11090963" y="3264424"/>
            <a:ext cx="534035" cy="413384"/>
          </a:xfrm>
          <a:prstGeom prst="rect">
            <a:avLst/>
          </a:prstGeom>
        </p:spPr>
        <p:txBody>
          <a:bodyPr vert="horz" wrap="square" lIns="0" tIns="12065" rIns="0" bIns="0" rtlCol="0">
            <a:spAutoFit/>
          </a:bodyPr>
          <a:lstStyle/>
          <a:p>
            <a:pPr marL="12700">
              <a:lnSpc>
                <a:spcPct val="100000"/>
              </a:lnSpc>
              <a:spcBef>
                <a:spcPts val="95"/>
              </a:spcBef>
            </a:pPr>
            <a:r>
              <a:rPr sz="2550" b="1" i="1" spc="850" dirty="0">
                <a:latin typeface="Arial"/>
                <a:cs typeface="Arial"/>
              </a:rPr>
              <a:t>X</a:t>
            </a:r>
            <a:r>
              <a:rPr sz="2625" i="1" spc="209" baseline="-12698" dirty="0">
                <a:latin typeface="Trebuchet MS"/>
                <a:cs typeface="Trebuchet MS"/>
              </a:rPr>
              <a:t>w</a:t>
            </a:r>
            <a:endParaRPr sz="2625" baseline="-12698">
              <a:latin typeface="Trebuchet MS"/>
              <a:cs typeface="Trebuchet MS"/>
            </a:endParaRPr>
          </a:p>
        </p:txBody>
      </p:sp>
      <p:sp>
        <p:nvSpPr>
          <p:cNvPr id="32" name="object 32"/>
          <p:cNvSpPr/>
          <p:nvPr/>
        </p:nvSpPr>
        <p:spPr>
          <a:xfrm>
            <a:off x="9191485" y="2971632"/>
            <a:ext cx="2140585" cy="2927985"/>
          </a:xfrm>
          <a:custGeom>
            <a:avLst/>
            <a:gdLst/>
            <a:ahLst/>
            <a:cxnLst/>
            <a:rect l="l" t="t" r="r" b="b"/>
            <a:pathLst>
              <a:path w="2140584" h="2927985">
                <a:moveTo>
                  <a:pt x="0" y="2927809"/>
                </a:moveTo>
                <a:lnTo>
                  <a:pt x="2136209" y="5126"/>
                </a:lnTo>
                <a:lnTo>
                  <a:pt x="2139956" y="0"/>
                </a:lnTo>
              </a:path>
            </a:pathLst>
          </a:custGeom>
          <a:ln w="12699">
            <a:solidFill>
              <a:srgbClr val="0365C0"/>
            </a:solidFill>
            <a:prstDash val="dash"/>
          </a:ln>
        </p:spPr>
        <p:txBody>
          <a:bodyPr wrap="square" lIns="0" tIns="0" rIns="0" bIns="0" rtlCol="0"/>
          <a:lstStyle/>
          <a:p>
            <a:endParaRPr/>
          </a:p>
        </p:txBody>
      </p:sp>
      <p:sp>
        <p:nvSpPr>
          <p:cNvPr id="33" name="object 33"/>
          <p:cNvSpPr/>
          <p:nvPr/>
        </p:nvSpPr>
        <p:spPr>
          <a:xfrm>
            <a:off x="11296929" y="2915234"/>
            <a:ext cx="76200" cy="84455"/>
          </a:xfrm>
          <a:custGeom>
            <a:avLst/>
            <a:gdLst/>
            <a:ahLst/>
            <a:cxnLst/>
            <a:rect l="l" t="t" r="r" b="b"/>
            <a:pathLst>
              <a:path w="76200" h="84455">
                <a:moveTo>
                  <a:pt x="75730" y="0"/>
                </a:moveTo>
                <a:lnTo>
                  <a:pt x="0" y="39039"/>
                </a:lnTo>
                <a:lnTo>
                  <a:pt x="61518" y="84010"/>
                </a:lnTo>
                <a:lnTo>
                  <a:pt x="75730" y="0"/>
                </a:lnTo>
                <a:close/>
              </a:path>
            </a:pathLst>
          </a:custGeom>
          <a:solidFill>
            <a:srgbClr val="0365C0"/>
          </a:solidFill>
        </p:spPr>
        <p:txBody>
          <a:bodyPr wrap="square" lIns="0" tIns="0" rIns="0" bIns="0" rtlCol="0"/>
          <a:lstStyle/>
          <a:p>
            <a:endParaRPr/>
          </a:p>
        </p:txBody>
      </p:sp>
      <p:sp>
        <p:nvSpPr>
          <p:cNvPr id="34" name="object 34"/>
          <p:cNvSpPr/>
          <p:nvPr/>
        </p:nvSpPr>
        <p:spPr>
          <a:xfrm>
            <a:off x="11372939" y="2781300"/>
            <a:ext cx="101600" cy="101600"/>
          </a:xfrm>
          <a:prstGeom prst="rect">
            <a:avLst/>
          </a:prstGeom>
          <a:blipFill>
            <a:blip r:embed="rId6" cstate="print"/>
            <a:stretch>
              <a:fillRect/>
            </a:stretch>
          </a:blipFill>
        </p:spPr>
        <p:txBody>
          <a:bodyPr wrap="square" lIns="0" tIns="0" rIns="0" bIns="0" rtlCol="0"/>
          <a:lstStyle/>
          <a:p>
            <a:endParaRPr/>
          </a:p>
        </p:txBody>
      </p:sp>
      <p:sp>
        <p:nvSpPr>
          <p:cNvPr id="35" name="object 35"/>
          <p:cNvSpPr txBox="1"/>
          <p:nvPr/>
        </p:nvSpPr>
        <p:spPr>
          <a:xfrm>
            <a:off x="3433401" y="4829611"/>
            <a:ext cx="211454" cy="320040"/>
          </a:xfrm>
          <a:prstGeom prst="rect">
            <a:avLst/>
          </a:prstGeom>
        </p:spPr>
        <p:txBody>
          <a:bodyPr vert="horz" wrap="square" lIns="0" tIns="16510" rIns="0" bIns="0" rtlCol="0">
            <a:spAutoFit/>
          </a:bodyPr>
          <a:lstStyle/>
          <a:p>
            <a:pPr marL="12700">
              <a:lnSpc>
                <a:spcPct val="100000"/>
              </a:lnSpc>
              <a:spcBef>
                <a:spcPts val="130"/>
              </a:spcBef>
            </a:pPr>
            <a:r>
              <a:rPr sz="1900" b="1" i="1" spc="90" dirty="0">
                <a:latin typeface="Arial"/>
                <a:cs typeface="Arial"/>
              </a:rPr>
              <a:t>C</a:t>
            </a:r>
            <a:endParaRPr sz="1900">
              <a:latin typeface="Arial"/>
              <a:cs typeface="Arial"/>
            </a:endParaRPr>
          </a:p>
        </p:txBody>
      </p:sp>
      <p:sp>
        <p:nvSpPr>
          <p:cNvPr id="36" name="object 36"/>
          <p:cNvSpPr/>
          <p:nvPr/>
        </p:nvSpPr>
        <p:spPr>
          <a:xfrm>
            <a:off x="3553155" y="2286888"/>
            <a:ext cx="7461884" cy="2491740"/>
          </a:xfrm>
          <a:custGeom>
            <a:avLst/>
            <a:gdLst/>
            <a:ahLst/>
            <a:cxnLst/>
            <a:rect l="l" t="t" r="r" b="b"/>
            <a:pathLst>
              <a:path w="7461884" h="2491740">
                <a:moveTo>
                  <a:pt x="0" y="2491117"/>
                </a:moveTo>
                <a:lnTo>
                  <a:pt x="7455553" y="2010"/>
                </a:lnTo>
                <a:lnTo>
                  <a:pt x="7461577" y="0"/>
                </a:lnTo>
              </a:path>
            </a:pathLst>
          </a:custGeom>
          <a:ln w="12700">
            <a:solidFill>
              <a:srgbClr val="000000"/>
            </a:solidFill>
            <a:prstDash val="dash"/>
          </a:ln>
        </p:spPr>
        <p:txBody>
          <a:bodyPr wrap="square" lIns="0" tIns="0" rIns="0" bIns="0" rtlCol="0"/>
          <a:lstStyle/>
          <a:p>
            <a:endParaRPr/>
          </a:p>
        </p:txBody>
      </p:sp>
      <p:sp>
        <p:nvSpPr>
          <p:cNvPr id="37" name="object 37"/>
          <p:cNvSpPr/>
          <p:nvPr/>
        </p:nvSpPr>
        <p:spPr>
          <a:xfrm>
            <a:off x="10996638" y="2252764"/>
            <a:ext cx="84455" cy="72390"/>
          </a:xfrm>
          <a:custGeom>
            <a:avLst/>
            <a:gdLst/>
            <a:ahLst/>
            <a:cxnLst/>
            <a:rect l="l" t="t" r="r" b="b"/>
            <a:pathLst>
              <a:path w="84454" h="72389">
                <a:moveTo>
                  <a:pt x="0" y="0"/>
                </a:moveTo>
                <a:lnTo>
                  <a:pt x="24130" y="72288"/>
                </a:lnTo>
                <a:lnTo>
                  <a:pt x="84340" y="12014"/>
                </a:lnTo>
                <a:lnTo>
                  <a:pt x="0" y="0"/>
                </a:lnTo>
                <a:close/>
              </a:path>
            </a:pathLst>
          </a:custGeom>
          <a:solidFill>
            <a:srgbClr val="000000"/>
          </a:solidFill>
        </p:spPr>
        <p:txBody>
          <a:bodyPr wrap="square" lIns="0" tIns="0" rIns="0" bIns="0" rtlCol="0"/>
          <a:lstStyle/>
          <a:p>
            <a:endParaRPr/>
          </a:p>
        </p:txBody>
      </p:sp>
      <p:sp>
        <p:nvSpPr>
          <p:cNvPr id="38" name="object 38"/>
          <p:cNvSpPr txBox="1"/>
          <p:nvPr/>
        </p:nvSpPr>
        <p:spPr>
          <a:xfrm>
            <a:off x="774700" y="6146800"/>
            <a:ext cx="2384425" cy="858519"/>
          </a:xfrm>
          <a:prstGeom prst="rect">
            <a:avLst/>
          </a:prstGeom>
        </p:spPr>
        <p:txBody>
          <a:bodyPr vert="horz" wrap="square" lIns="0" tIns="6985" rIns="0" bIns="0" rtlCol="0">
            <a:spAutoFit/>
          </a:bodyPr>
          <a:lstStyle/>
          <a:p>
            <a:pPr marL="12700" marR="5080" indent="12700" algn="ctr">
              <a:lnSpc>
                <a:spcPct val="101899"/>
              </a:lnSpc>
              <a:spcBef>
                <a:spcPts val="55"/>
              </a:spcBef>
            </a:pPr>
            <a:r>
              <a:rPr sz="1800" spc="5" dirty="0">
                <a:latin typeface="Arial"/>
                <a:cs typeface="Arial"/>
              </a:rPr>
              <a:t>Coordinate </a:t>
            </a:r>
            <a:r>
              <a:rPr sz="1800" dirty="0">
                <a:latin typeface="Arial"/>
                <a:cs typeface="Arial"/>
              </a:rPr>
              <a:t>of the  </a:t>
            </a:r>
            <a:r>
              <a:rPr sz="1800" spc="15" dirty="0">
                <a:latin typeface="Arial"/>
                <a:cs typeface="Arial"/>
              </a:rPr>
              <a:t>camera center </a:t>
            </a:r>
            <a:r>
              <a:rPr sz="1800" spc="-5" dirty="0">
                <a:latin typeface="Arial"/>
                <a:cs typeface="Arial"/>
              </a:rPr>
              <a:t>in </a:t>
            </a:r>
            <a:r>
              <a:rPr sz="1800" dirty="0">
                <a:latin typeface="Arial"/>
                <a:cs typeface="Arial"/>
              </a:rPr>
              <a:t>the  </a:t>
            </a:r>
            <a:r>
              <a:rPr sz="1800" spc="15" dirty="0">
                <a:latin typeface="Arial"/>
                <a:cs typeface="Arial"/>
              </a:rPr>
              <a:t>world coordinate</a:t>
            </a:r>
            <a:r>
              <a:rPr sz="1800" spc="-80" dirty="0">
                <a:latin typeface="Arial"/>
                <a:cs typeface="Arial"/>
              </a:rPr>
              <a:t> </a:t>
            </a:r>
            <a:r>
              <a:rPr sz="1800" dirty="0">
                <a:latin typeface="Arial"/>
                <a:cs typeface="Arial"/>
              </a:rPr>
              <a:t>frame</a:t>
            </a:r>
            <a:endParaRPr sz="1800">
              <a:latin typeface="Arial"/>
              <a:cs typeface="Arial"/>
            </a:endParaRPr>
          </a:p>
        </p:txBody>
      </p:sp>
      <p:sp>
        <p:nvSpPr>
          <p:cNvPr id="39" name="object 39"/>
          <p:cNvSpPr/>
          <p:nvPr/>
        </p:nvSpPr>
        <p:spPr>
          <a:xfrm>
            <a:off x="2421978" y="5176392"/>
            <a:ext cx="930910" cy="930910"/>
          </a:xfrm>
          <a:custGeom>
            <a:avLst/>
            <a:gdLst/>
            <a:ahLst/>
            <a:cxnLst/>
            <a:rect l="l" t="t" r="r" b="b"/>
            <a:pathLst>
              <a:path w="930910" h="930910">
                <a:moveTo>
                  <a:pt x="0" y="930821"/>
                </a:moveTo>
                <a:lnTo>
                  <a:pt x="930821" y="0"/>
                </a:lnTo>
              </a:path>
            </a:pathLst>
          </a:custGeom>
          <a:ln w="12700">
            <a:solidFill>
              <a:srgbClr val="000000"/>
            </a:solidFill>
            <a:prstDash val="dot"/>
          </a:ln>
        </p:spPr>
        <p:txBody>
          <a:bodyPr wrap="square" lIns="0" tIns="0" rIns="0" bIns="0" rtlCol="0"/>
          <a:lstStyle/>
          <a:p>
            <a:endParaRPr/>
          </a:p>
        </p:txBody>
      </p:sp>
      <p:sp>
        <p:nvSpPr>
          <p:cNvPr id="40" name="object 40"/>
          <p:cNvSpPr txBox="1"/>
          <p:nvPr/>
        </p:nvSpPr>
        <p:spPr>
          <a:xfrm>
            <a:off x="4410507" y="6443178"/>
            <a:ext cx="1216660" cy="335915"/>
          </a:xfrm>
          <a:prstGeom prst="rect">
            <a:avLst/>
          </a:prstGeom>
        </p:spPr>
        <p:txBody>
          <a:bodyPr vert="horz" wrap="square" lIns="0" tIns="17145" rIns="0" bIns="0" rtlCol="0">
            <a:spAutoFit/>
          </a:bodyPr>
          <a:lstStyle/>
          <a:p>
            <a:pPr marL="12700">
              <a:lnSpc>
                <a:spcPct val="100000"/>
              </a:lnSpc>
              <a:spcBef>
                <a:spcPts val="135"/>
              </a:spcBef>
            </a:pPr>
            <a:r>
              <a:rPr sz="2000" spc="340" dirty="0">
                <a:latin typeface="Trebuchet MS"/>
                <a:cs typeface="Trebuchet MS"/>
              </a:rPr>
              <a:t>(</a:t>
            </a:r>
            <a:r>
              <a:rPr sz="2000" b="1" i="1" spc="340" dirty="0">
                <a:latin typeface="Arial"/>
                <a:cs typeface="Arial"/>
              </a:rPr>
              <a:t>X</a:t>
            </a:r>
            <a:r>
              <a:rPr sz="2100" i="1" spc="509" baseline="-11904" dirty="0">
                <a:latin typeface="Trebuchet MS"/>
                <a:cs typeface="Trebuchet MS"/>
              </a:rPr>
              <a:t>w</a:t>
            </a:r>
            <a:r>
              <a:rPr sz="2100" i="1" spc="-150" baseline="-11904" dirty="0">
                <a:latin typeface="Trebuchet MS"/>
                <a:cs typeface="Trebuchet MS"/>
              </a:rPr>
              <a:t> </a:t>
            </a:r>
            <a:r>
              <a:rPr sz="2000" spc="-385" dirty="0">
                <a:latin typeface="DejaVu Sans"/>
                <a:cs typeface="DejaVu Sans"/>
              </a:rPr>
              <a:t>— </a:t>
            </a:r>
            <a:r>
              <a:rPr sz="2000" b="1" spc="175" dirty="0">
                <a:latin typeface="Times New Roman"/>
                <a:cs typeface="Times New Roman"/>
              </a:rPr>
              <a:t>C</a:t>
            </a:r>
            <a:r>
              <a:rPr sz="2000" spc="175" dirty="0">
                <a:latin typeface="Trebuchet MS"/>
                <a:cs typeface="Trebuchet MS"/>
              </a:rPr>
              <a:t>)</a:t>
            </a:r>
            <a:endParaRPr sz="2000">
              <a:latin typeface="Trebuchet MS"/>
              <a:cs typeface="Trebuchet MS"/>
            </a:endParaRPr>
          </a:p>
        </p:txBody>
      </p:sp>
      <p:sp>
        <p:nvSpPr>
          <p:cNvPr id="41" name="object 41"/>
          <p:cNvSpPr/>
          <p:nvPr/>
        </p:nvSpPr>
        <p:spPr>
          <a:xfrm>
            <a:off x="11111662" y="2194725"/>
            <a:ext cx="101600" cy="101600"/>
          </a:xfrm>
          <a:prstGeom prst="rect">
            <a:avLst/>
          </a:prstGeom>
          <a:blipFill>
            <a:blip r:embed="rId6" cstate="print"/>
            <a:stretch>
              <a:fillRect/>
            </a:stretch>
          </a:blipFill>
        </p:spPr>
        <p:txBody>
          <a:bodyPr wrap="square" lIns="0" tIns="0" rIns="0" bIns="0" rtlCol="0"/>
          <a:lstStyle/>
          <a:p>
            <a:endParaRPr/>
          </a:p>
        </p:txBody>
      </p:sp>
      <p:sp>
        <p:nvSpPr>
          <p:cNvPr id="42" name="object 42"/>
          <p:cNvSpPr txBox="1"/>
          <p:nvPr/>
        </p:nvSpPr>
        <p:spPr>
          <a:xfrm>
            <a:off x="5664776" y="7963930"/>
            <a:ext cx="2076450" cy="1355725"/>
          </a:xfrm>
          <a:prstGeom prst="rect">
            <a:avLst/>
          </a:prstGeom>
        </p:spPr>
        <p:txBody>
          <a:bodyPr vert="horz" wrap="square" lIns="0" tIns="267335" rIns="0" bIns="0" rtlCol="0">
            <a:spAutoFit/>
          </a:bodyPr>
          <a:lstStyle/>
          <a:p>
            <a:pPr marL="12700">
              <a:lnSpc>
                <a:spcPct val="100000"/>
              </a:lnSpc>
              <a:spcBef>
                <a:spcPts val="2105"/>
              </a:spcBef>
            </a:pPr>
            <a:r>
              <a:rPr sz="3550" spc="535" dirty="0">
                <a:latin typeface="Trebuchet MS"/>
                <a:cs typeface="Trebuchet MS"/>
              </a:rPr>
              <a:t>(</a:t>
            </a:r>
            <a:r>
              <a:rPr sz="3550" b="1" i="1" spc="535" dirty="0">
                <a:latin typeface="Arial"/>
                <a:cs typeface="Arial"/>
              </a:rPr>
              <a:t>X</a:t>
            </a:r>
            <a:r>
              <a:rPr sz="3750" i="1" spc="802" baseline="-12222" dirty="0">
                <a:latin typeface="Trebuchet MS"/>
                <a:cs typeface="Trebuchet MS"/>
              </a:rPr>
              <a:t>w</a:t>
            </a:r>
            <a:r>
              <a:rPr sz="3750" i="1" spc="-44" baseline="-12222" dirty="0">
                <a:latin typeface="Trebuchet MS"/>
                <a:cs typeface="Trebuchet MS"/>
              </a:rPr>
              <a:t> </a:t>
            </a:r>
            <a:r>
              <a:rPr sz="3550" spc="-765" dirty="0">
                <a:latin typeface="DejaVu Sans"/>
                <a:cs typeface="DejaVu Sans"/>
              </a:rPr>
              <a:t>— </a:t>
            </a:r>
            <a:r>
              <a:rPr sz="3550" b="1" spc="250" dirty="0">
                <a:latin typeface="Times New Roman"/>
                <a:cs typeface="Times New Roman"/>
              </a:rPr>
              <a:t>C</a:t>
            </a:r>
            <a:r>
              <a:rPr sz="3550" spc="250" dirty="0">
                <a:latin typeface="Trebuchet MS"/>
                <a:cs typeface="Trebuchet MS"/>
              </a:rPr>
              <a:t>)</a:t>
            </a:r>
            <a:endParaRPr sz="3550">
              <a:latin typeface="Trebuchet MS"/>
              <a:cs typeface="Trebuchet MS"/>
            </a:endParaRPr>
          </a:p>
          <a:p>
            <a:pPr marL="520065">
              <a:lnSpc>
                <a:spcPct val="100000"/>
              </a:lnSpc>
              <a:spcBef>
                <a:spcPts val="1325"/>
              </a:spcBef>
            </a:pPr>
            <a:r>
              <a:rPr sz="2400" spc="-40" dirty="0">
                <a:latin typeface="Arial"/>
                <a:cs typeface="Arial"/>
              </a:rPr>
              <a:t>Translate</a:t>
            </a:r>
            <a:endParaRPr sz="2400">
              <a:latin typeface="Arial"/>
              <a:cs typeface="Arial"/>
            </a:endParaRPr>
          </a:p>
        </p:txBody>
      </p:sp>
      <p:sp>
        <p:nvSpPr>
          <p:cNvPr id="43" name="object 43"/>
          <p:cNvSpPr txBox="1"/>
          <p:nvPr/>
        </p:nvSpPr>
        <p:spPr>
          <a:xfrm>
            <a:off x="10275714" y="1884689"/>
            <a:ext cx="458470" cy="396240"/>
          </a:xfrm>
          <a:prstGeom prst="rect">
            <a:avLst/>
          </a:prstGeom>
        </p:spPr>
        <p:txBody>
          <a:bodyPr vert="horz" wrap="square" lIns="0" tIns="16510" rIns="0" bIns="0" rtlCol="0">
            <a:spAutoFit/>
          </a:bodyPr>
          <a:lstStyle/>
          <a:p>
            <a:pPr marL="12700">
              <a:lnSpc>
                <a:spcPct val="100000"/>
              </a:lnSpc>
              <a:spcBef>
                <a:spcPts val="130"/>
              </a:spcBef>
            </a:pPr>
            <a:r>
              <a:rPr sz="2400" b="1" i="1" spc="919" dirty="0">
                <a:latin typeface="Arial"/>
                <a:cs typeface="Arial"/>
              </a:rPr>
              <a:t>X</a:t>
            </a:r>
            <a:r>
              <a:rPr sz="2550" i="1" spc="187" baseline="-11437" dirty="0">
                <a:latin typeface="Times New Roman"/>
                <a:cs typeface="Times New Roman"/>
              </a:rPr>
              <a:t>c</a:t>
            </a:r>
            <a:endParaRPr sz="2550" baseline="-11437">
              <a:latin typeface="Times New Roman"/>
              <a:cs typeface="Times New Roman"/>
            </a:endParaRPr>
          </a:p>
        </p:txBody>
      </p:sp>
      <p:sp>
        <p:nvSpPr>
          <p:cNvPr id="45" name="投影片編號版面配置區 44">
            <a:extLst>
              <a:ext uri="{FF2B5EF4-FFF2-40B4-BE49-F238E27FC236}">
                <a16:creationId xmlns:a16="http://schemas.microsoft.com/office/drawing/2014/main" id="{BCF44531-E3A2-4EF9-AFDB-70A11C1174B3}"/>
              </a:ext>
            </a:extLst>
          </p:cNvPr>
          <p:cNvSpPr>
            <a:spLocks noGrp="1"/>
          </p:cNvSpPr>
          <p:nvPr>
            <p:ph type="sldNum" sz="quarter" idx="12"/>
          </p:nvPr>
        </p:nvSpPr>
        <p:spPr/>
        <p:txBody>
          <a:bodyPr/>
          <a:lstStyle/>
          <a:p>
            <a:fld id="{86CB4B4D-7CA3-9044-876B-883B54F8677D}" type="slidenum">
              <a:rPr lang="en-US" altLang="zh-TW" smtClean="0"/>
              <a:t>48</a:t>
            </a:fld>
            <a:endParaRPr lang="zh-TW"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76500" y="482600"/>
            <a:ext cx="8284209" cy="574040"/>
          </a:xfrm>
          <a:prstGeom prst="rect">
            <a:avLst/>
          </a:prstGeom>
        </p:spPr>
        <p:txBody>
          <a:bodyPr vert="horz" wrap="square" lIns="0" tIns="12700" rIns="0" bIns="0" rtlCol="0">
            <a:spAutoFit/>
          </a:bodyPr>
          <a:lstStyle/>
          <a:p>
            <a:pPr marL="12700">
              <a:lnSpc>
                <a:spcPct val="100000"/>
              </a:lnSpc>
              <a:spcBef>
                <a:spcPts val="100"/>
              </a:spcBef>
            </a:pPr>
            <a:r>
              <a:rPr b="0" i="1" spc="-50" dirty="0">
                <a:solidFill>
                  <a:srgbClr val="0365C0"/>
                </a:solidFill>
                <a:latin typeface="Arial"/>
                <a:cs typeface="Arial"/>
              </a:rPr>
              <a:t>What </a:t>
            </a:r>
            <a:r>
              <a:rPr b="0" i="1" spc="55" dirty="0">
                <a:solidFill>
                  <a:srgbClr val="0365C0"/>
                </a:solidFill>
                <a:latin typeface="Arial"/>
                <a:cs typeface="Arial"/>
              </a:rPr>
              <a:t>happens </a:t>
            </a:r>
            <a:r>
              <a:rPr b="0" i="1" dirty="0">
                <a:solidFill>
                  <a:srgbClr val="0365C0"/>
                </a:solidFill>
                <a:latin typeface="Arial"/>
                <a:cs typeface="Arial"/>
              </a:rPr>
              <a:t>to </a:t>
            </a:r>
            <a:r>
              <a:rPr b="0" i="1" spc="30" dirty="0">
                <a:solidFill>
                  <a:srgbClr val="0365C0"/>
                </a:solidFill>
                <a:latin typeface="Arial"/>
                <a:cs typeface="Arial"/>
              </a:rPr>
              <a:t>points </a:t>
            </a:r>
            <a:r>
              <a:rPr b="0" i="1" dirty="0">
                <a:solidFill>
                  <a:srgbClr val="0365C0"/>
                </a:solidFill>
                <a:latin typeface="Arial"/>
                <a:cs typeface="Arial"/>
              </a:rPr>
              <a:t>after</a:t>
            </a:r>
            <a:r>
              <a:rPr b="0" i="1" spc="-70" dirty="0">
                <a:solidFill>
                  <a:srgbClr val="0365C0"/>
                </a:solidFill>
                <a:latin typeface="Arial"/>
                <a:cs typeface="Arial"/>
              </a:rPr>
              <a:t> </a:t>
            </a:r>
            <a:r>
              <a:rPr b="0" i="1" spc="-5" dirty="0">
                <a:solidFill>
                  <a:srgbClr val="0365C0"/>
                </a:solidFill>
                <a:latin typeface="Arial"/>
                <a:cs typeface="Arial"/>
              </a:rPr>
              <a:t>alignment?</a:t>
            </a:r>
          </a:p>
        </p:txBody>
      </p:sp>
      <p:sp>
        <p:nvSpPr>
          <p:cNvPr id="3" name="object 3"/>
          <p:cNvSpPr/>
          <p:nvPr/>
        </p:nvSpPr>
        <p:spPr>
          <a:xfrm>
            <a:off x="3548024" y="4772647"/>
            <a:ext cx="1326515" cy="0"/>
          </a:xfrm>
          <a:custGeom>
            <a:avLst/>
            <a:gdLst/>
            <a:ahLst/>
            <a:cxnLst/>
            <a:rect l="l" t="t" r="r" b="b"/>
            <a:pathLst>
              <a:path w="1326514">
                <a:moveTo>
                  <a:pt x="0" y="0"/>
                </a:moveTo>
                <a:lnTo>
                  <a:pt x="1326019" y="0"/>
                </a:lnTo>
              </a:path>
            </a:pathLst>
          </a:custGeom>
          <a:ln w="12700">
            <a:solidFill>
              <a:srgbClr val="000000"/>
            </a:solidFill>
          </a:ln>
        </p:spPr>
        <p:txBody>
          <a:bodyPr wrap="square" lIns="0" tIns="0" rIns="0" bIns="0" rtlCol="0"/>
          <a:lstStyle/>
          <a:p>
            <a:endParaRPr/>
          </a:p>
        </p:txBody>
      </p:sp>
      <p:sp>
        <p:nvSpPr>
          <p:cNvPr id="4" name="object 4"/>
          <p:cNvSpPr/>
          <p:nvPr/>
        </p:nvSpPr>
        <p:spPr>
          <a:xfrm>
            <a:off x="3559797" y="3545039"/>
            <a:ext cx="0" cy="1221740"/>
          </a:xfrm>
          <a:custGeom>
            <a:avLst/>
            <a:gdLst/>
            <a:ahLst/>
            <a:cxnLst/>
            <a:rect l="l" t="t" r="r" b="b"/>
            <a:pathLst>
              <a:path h="1221739">
                <a:moveTo>
                  <a:pt x="0" y="0"/>
                </a:moveTo>
                <a:lnTo>
                  <a:pt x="0" y="1221397"/>
                </a:lnTo>
              </a:path>
            </a:pathLst>
          </a:custGeom>
          <a:ln w="12700">
            <a:solidFill>
              <a:srgbClr val="000000"/>
            </a:solidFill>
          </a:ln>
        </p:spPr>
        <p:txBody>
          <a:bodyPr wrap="square" lIns="0" tIns="0" rIns="0" bIns="0" rtlCol="0"/>
          <a:lstStyle/>
          <a:p>
            <a:endParaRPr/>
          </a:p>
        </p:txBody>
      </p:sp>
      <p:sp>
        <p:nvSpPr>
          <p:cNvPr id="5" name="object 5"/>
          <p:cNvSpPr/>
          <p:nvPr/>
        </p:nvSpPr>
        <p:spPr>
          <a:xfrm>
            <a:off x="3521697" y="3494239"/>
            <a:ext cx="76200" cy="7620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2487764" y="4175652"/>
            <a:ext cx="2105025" cy="1215390"/>
          </a:xfrm>
          <a:custGeom>
            <a:avLst/>
            <a:gdLst/>
            <a:ahLst/>
            <a:cxnLst/>
            <a:rect l="l" t="t" r="r" b="b"/>
            <a:pathLst>
              <a:path w="2105025" h="1215389">
                <a:moveTo>
                  <a:pt x="0" y="1215002"/>
                </a:moveTo>
                <a:lnTo>
                  <a:pt x="2098946" y="3174"/>
                </a:lnTo>
                <a:lnTo>
                  <a:pt x="2104445" y="0"/>
                </a:lnTo>
              </a:path>
            </a:pathLst>
          </a:custGeom>
          <a:ln w="12699">
            <a:solidFill>
              <a:srgbClr val="000000"/>
            </a:solidFill>
          </a:ln>
        </p:spPr>
        <p:txBody>
          <a:bodyPr wrap="square" lIns="0" tIns="0" rIns="0" bIns="0" rtlCol="0"/>
          <a:lstStyle/>
          <a:p>
            <a:endParaRPr/>
          </a:p>
        </p:txBody>
      </p:sp>
      <p:sp>
        <p:nvSpPr>
          <p:cNvPr id="7" name="object 7"/>
          <p:cNvSpPr/>
          <p:nvPr/>
        </p:nvSpPr>
        <p:spPr>
          <a:xfrm>
            <a:off x="4551171" y="4150245"/>
            <a:ext cx="85090" cy="71120"/>
          </a:xfrm>
          <a:custGeom>
            <a:avLst/>
            <a:gdLst/>
            <a:ahLst/>
            <a:cxnLst/>
            <a:rect l="l" t="t" r="r" b="b"/>
            <a:pathLst>
              <a:path w="85089" h="71120">
                <a:moveTo>
                  <a:pt x="85039" y="0"/>
                </a:moveTo>
                <a:lnTo>
                  <a:pt x="0" y="5105"/>
                </a:lnTo>
                <a:lnTo>
                  <a:pt x="35547" y="28575"/>
                </a:lnTo>
                <a:lnTo>
                  <a:pt x="38100" y="71094"/>
                </a:lnTo>
                <a:lnTo>
                  <a:pt x="85039" y="0"/>
                </a:lnTo>
                <a:close/>
              </a:path>
            </a:pathLst>
          </a:custGeom>
          <a:solidFill>
            <a:srgbClr val="000000"/>
          </a:solidFill>
        </p:spPr>
        <p:txBody>
          <a:bodyPr wrap="square" lIns="0" tIns="0" rIns="0" bIns="0" rtlCol="0"/>
          <a:lstStyle/>
          <a:p>
            <a:endParaRPr/>
          </a:p>
        </p:txBody>
      </p:sp>
      <p:sp>
        <p:nvSpPr>
          <p:cNvPr id="8" name="object 8"/>
          <p:cNvSpPr/>
          <p:nvPr/>
        </p:nvSpPr>
        <p:spPr>
          <a:xfrm>
            <a:off x="4249077" y="3318598"/>
            <a:ext cx="2378058" cy="2722954"/>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4873587" y="3686111"/>
            <a:ext cx="1129030" cy="1937385"/>
          </a:xfrm>
          <a:custGeom>
            <a:avLst/>
            <a:gdLst/>
            <a:ahLst/>
            <a:cxnLst/>
            <a:rect l="l" t="t" r="r" b="b"/>
            <a:pathLst>
              <a:path w="1129029" h="1937385">
                <a:moveTo>
                  <a:pt x="1124305" y="0"/>
                </a:moveTo>
                <a:lnTo>
                  <a:pt x="0" y="642289"/>
                </a:lnTo>
                <a:lnTo>
                  <a:pt x="4724" y="1937130"/>
                </a:lnTo>
                <a:lnTo>
                  <a:pt x="1129017" y="1294828"/>
                </a:lnTo>
                <a:lnTo>
                  <a:pt x="1124305" y="0"/>
                </a:lnTo>
                <a:close/>
              </a:path>
            </a:pathLst>
          </a:custGeom>
          <a:solidFill>
            <a:srgbClr val="FF9300"/>
          </a:solidFill>
        </p:spPr>
        <p:txBody>
          <a:bodyPr wrap="square" lIns="0" tIns="0" rIns="0" bIns="0" rtlCol="0"/>
          <a:lstStyle/>
          <a:p>
            <a:endParaRPr/>
          </a:p>
        </p:txBody>
      </p:sp>
      <p:sp>
        <p:nvSpPr>
          <p:cNvPr id="10" name="object 10"/>
          <p:cNvSpPr/>
          <p:nvPr/>
        </p:nvSpPr>
        <p:spPr>
          <a:xfrm>
            <a:off x="4873595" y="3686100"/>
            <a:ext cx="1129030" cy="1937385"/>
          </a:xfrm>
          <a:custGeom>
            <a:avLst/>
            <a:gdLst/>
            <a:ahLst/>
            <a:cxnLst/>
            <a:rect l="l" t="t" r="r" b="b"/>
            <a:pathLst>
              <a:path w="1129029" h="1937385">
                <a:moveTo>
                  <a:pt x="0" y="642301"/>
                </a:moveTo>
                <a:lnTo>
                  <a:pt x="4714" y="1937129"/>
                </a:lnTo>
                <a:lnTo>
                  <a:pt x="1129018" y="1294831"/>
                </a:lnTo>
                <a:lnTo>
                  <a:pt x="1124303" y="0"/>
                </a:lnTo>
                <a:lnTo>
                  <a:pt x="0" y="642301"/>
                </a:lnTo>
                <a:close/>
              </a:path>
            </a:pathLst>
          </a:custGeom>
          <a:ln w="12700">
            <a:solidFill>
              <a:srgbClr val="000000"/>
            </a:solidFill>
          </a:ln>
        </p:spPr>
        <p:txBody>
          <a:bodyPr wrap="square" lIns="0" tIns="0" rIns="0" bIns="0" rtlCol="0"/>
          <a:lstStyle/>
          <a:p>
            <a:endParaRPr/>
          </a:p>
        </p:txBody>
      </p:sp>
      <p:sp>
        <p:nvSpPr>
          <p:cNvPr id="11" name="object 11"/>
          <p:cNvSpPr/>
          <p:nvPr/>
        </p:nvSpPr>
        <p:spPr>
          <a:xfrm>
            <a:off x="5522442" y="4772647"/>
            <a:ext cx="960755" cy="0"/>
          </a:xfrm>
          <a:custGeom>
            <a:avLst/>
            <a:gdLst/>
            <a:ahLst/>
            <a:cxnLst/>
            <a:rect l="l" t="t" r="r" b="b"/>
            <a:pathLst>
              <a:path w="960754">
                <a:moveTo>
                  <a:pt x="0" y="0"/>
                </a:moveTo>
                <a:lnTo>
                  <a:pt x="6350" y="0"/>
                </a:lnTo>
                <a:lnTo>
                  <a:pt x="954274" y="0"/>
                </a:lnTo>
                <a:lnTo>
                  <a:pt x="960624" y="0"/>
                </a:lnTo>
              </a:path>
            </a:pathLst>
          </a:custGeom>
          <a:ln w="12700">
            <a:solidFill>
              <a:srgbClr val="000000"/>
            </a:solidFill>
          </a:ln>
        </p:spPr>
        <p:txBody>
          <a:bodyPr wrap="square" lIns="0" tIns="0" rIns="0" bIns="0" rtlCol="0"/>
          <a:lstStyle/>
          <a:p>
            <a:endParaRPr/>
          </a:p>
        </p:txBody>
      </p:sp>
      <p:sp>
        <p:nvSpPr>
          <p:cNvPr id="12" name="object 12"/>
          <p:cNvSpPr/>
          <p:nvPr/>
        </p:nvSpPr>
        <p:spPr>
          <a:xfrm>
            <a:off x="6457670" y="4734547"/>
            <a:ext cx="76200" cy="76200"/>
          </a:xfrm>
          <a:custGeom>
            <a:avLst/>
            <a:gdLst/>
            <a:ahLst/>
            <a:cxnLst/>
            <a:rect l="l" t="t" r="r" b="b"/>
            <a:pathLst>
              <a:path w="76200" h="76200">
                <a:moveTo>
                  <a:pt x="0" y="0"/>
                </a:moveTo>
                <a:lnTo>
                  <a:pt x="19050" y="38100"/>
                </a:lnTo>
                <a:lnTo>
                  <a:pt x="0" y="76200"/>
                </a:lnTo>
                <a:lnTo>
                  <a:pt x="76199" y="38100"/>
                </a:lnTo>
                <a:lnTo>
                  <a:pt x="0" y="0"/>
                </a:lnTo>
                <a:close/>
              </a:path>
            </a:pathLst>
          </a:custGeom>
          <a:solidFill>
            <a:srgbClr val="000000"/>
          </a:solidFill>
        </p:spPr>
        <p:txBody>
          <a:bodyPr wrap="square" lIns="0" tIns="0" rIns="0" bIns="0" rtlCol="0"/>
          <a:lstStyle/>
          <a:p>
            <a:endParaRPr/>
          </a:p>
        </p:txBody>
      </p:sp>
      <p:sp>
        <p:nvSpPr>
          <p:cNvPr id="13" name="object 13"/>
          <p:cNvSpPr/>
          <p:nvPr/>
        </p:nvSpPr>
        <p:spPr>
          <a:xfrm>
            <a:off x="5465292" y="4740897"/>
            <a:ext cx="63500" cy="63500"/>
          </a:xfrm>
          <a:custGeom>
            <a:avLst/>
            <a:gdLst/>
            <a:ahLst/>
            <a:cxnLst/>
            <a:rect l="l" t="t" r="r" b="b"/>
            <a:pathLst>
              <a:path w="63500" h="63500">
                <a:moveTo>
                  <a:pt x="31750" y="0"/>
                </a:moveTo>
                <a:lnTo>
                  <a:pt x="19395" y="2494"/>
                </a:lnTo>
                <a:lnTo>
                  <a:pt x="9302" y="9297"/>
                </a:lnTo>
                <a:lnTo>
                  <a:pt x="2496" y="19389"/>
                </a:lnTo>
                <a:lnTo>
                  <a:pt x="0" y="31750"/>
                </a:lnTo>
                <a:lnTo>
                  <a:pt x="2496" y="44110"/>
                </a:lnTo>
                <a:lnTo>
                  <a:pt x="9302" y="54202"/>
                </a:lnTo>
                <a:lnTo>
                  <a:pt x="19395" y="61005"/>
                </a:lnTo>
                <a:lnTo>
                  <a:pt x="31750" y="63500"/>
                </a:lnTo>
                <a:lnTo>
                  <a:pt x="44110" y="61005"/>
                </a:lnTo>
                <a:lnTo>
                  <a:pt x="54202" y="54202"/>
                </a:lnTo>
                <a:lnTo>
                  <a:pt x="61005" y="44110"/>
                </a:lnTo>
                <a:lnTo>
                  <a:pt x="63500" y="31750"/>
                </a:lnTo>
                <a:lnTo>
                  <a:pt x="61005" y="19389"/>
                </a:lnTo>
                <a:lnTo>
                  <a:pt x="54202" y="9297"/>
                </a:lnTo>
                <a:lnTo>
                  <a:pt x="44110" y="2494"/>
                </a:lnTo>
                <a:lnTo>
                  <a:pt x="31750" y="0"/>
                </a:lnTo>
                <a:close/>
              </a:path>
            </a:pathLst>
          </a:custGeom>
          <a:solidFill>
            <a:srgbClr val="000000"/>
          </a:solidFill>
        </p:spPr>
        <p:txBody>
          <a:bodyPr wrap="square" lIns="0" tIns="0" rIns="0" bIns="0" rtlCol="0"/>
          <a:lstStyle/>
          <a:p>
            <a:endParaRPr/>
          </a:p>
        </p:txBody>
      </p:sp>
      <p:sp>
        <p:nvSpPr>
          <p:cNvPr id="14" name="object 14"/>
          <p:cNvSpPr/>
          <p:nvPr/>
        </p:nvSpPr>
        <p:spPr>
          <a:xfrm>
            <a:off x="9192361" y="5912700"/>
            <a:ext cx="1823720" cy="0"/>
          </a:xfrm>
          <a:custGeom>
            <a:avLst/>
            <a:gdLst/>
            <a:ahLst/>
            <a:cxnLst/>
            <a:rect l="l" t="t" r="r" b="b"/>
            <a:pathLst>
              <a:path w="1823720">
                <a:moveTo>
                  <a:pt x="0" y="0"/>
                </a:moveTo>
                <a:lnTo>
                  <a:pt x="1816811" y="0"/>
                </a:lnTo>
                <a:lnTo>
                  <a:pt x="1823148" y="0"/>
                </a:lnTo>
              </a:path>
            </a:pathLst>
          </a:custGeom>
          <a:ln w="12700">
            <a:solidFill>
              <a:srgbClr val="0365C0"/>
            </a:solidFill>
          </a:ln>
        </p:spPr>
        <p:txBody>
          <a:bodyPr wrap="square" lIns="0" tIns="0" rIns="0" bIns="0" rtlCol="0"/>
          <a:lstStyle/>
          <a:p>
            <a:endParaRPr/>
          </a:p>
        </p:txBody>
      </p:sp>
      <p:sp>
        <p:nvSpPr>
          <p:cNvPr id="15" name="object 15"/>
          <p:cNvSpPr/>
          <p:nvPr/>
        </p:nvSpPr>
        <p:spPr>
          <a:xfrm>
            <a:off x="10990122" y="5874600"/>
            <a:ext cx="76200" cy="76200"/>
          </a:xfrm>
          <a:custGeom>
            <a:avLst/>
            <a:gdLst/>
            <a:ahLst/>
            <a:cxnLst/>
            <a:rect l="l" t="t" r="r" b="b"/>
            <a:pathLst>
              <a:path w="76200" h="76200">
                <a:moveTo>
                  <a:pt x="0" y="0"/>
                </a:moveTo>
                <a:lnTo>
                  <a:pt x="19050" y="38100"/>
                </a:lnTo>
                <a:lnTo>
                  <a:pt x="0" y="76200"/>
                </a:lnTo>
                <a:lnTo>
                  <a:pt x="76200" y="38100"/>
                </a:lnTo>
                <a:lnTo>
                  <a:pt x="0" y="0"/>
                </a:lnTo>
                <a:close/>
              </a:path>
            </a:pathLst>
          </a:custGeom>
          <a:solidFill>
            <a:srgbClr val="0365C0"/>
          </a:solidFill>
        </p:spPr>
        <p:txBody>
          <a:bodyPr wrap="square" lIns="0" tIns="0" rIns="0" bIns="0" rtlCol="0"/>
          <a:lstStyle/>
          <a:p>
            <a:endParaRPr/>
          </a:p>
        </p:txBody>
      </p:sp>
      <p:sp>
        <p:nvSpPr>
          <p:cNvPr id="16" name="object 16"/>
          <p:cNvSpPr/>
          <p:nvPr/>
        </p:nvSpPr>
        <p:spPr>
          <a:xfrm>
            <a:off x="9208985" y="4156824"/>
            <a:ext cx="0" cy="1747520"/>
          </a:xfrm>
          <a:custGeom>
            <a:avLst/>
            <a:gdLst/>
            <a:ahLst/>
            <a:cxnLst/>
            <a:rect l="l" t="t" r="r" b="b"/>
            <a:pathLst>
              <a:path h="1747520">
                <a:moveTo>
                  <a:pt x="0" y="0"/>
                </a:moveTo>
                <a:lnTo>
                  <a:pt x="0" y="1747100"/>
                </a:lnTo>
              </a:path>
            </a:pathLst>
          </a:custGeom>
          <a:ln w="12700">
            <a:solidFill>
              <a:srgbClr val="0365C0"/>
            </a:solidFill>
          </a:ln>
        </p:spPr>
        <p:txBody>
          <a:bodyPr wrap="square" lIns="0" tIns="0" rIns="0" bIns="0" rtlCol="0"/>
          <a:lstStyle/>
          <a:p>
            <a:endParaRPr/>
          </a:p>
        </p:txBody>
      </p:sp>
      <p:sp>
        <p:nvSpPr>
          <p:cNvPr id="17" name="object 17"/>
          <p:cNvSpPr/>
          <p:nvPr/>
        </p:nvSpPr>
        <p:spPr>
          <a:xfrm>
            <a:off x="9170885" y="4106036"/>
            <a:ext cx="76200" cy="76200"/>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7693977" y="5058524"/>
            <a:ext cx="2992755" cy="1727835"/>
          </a:xfrm>
          <a:custGeom>
            <a:avLst/>
            <a:gdLst/>
            <a:ahLst/>
            <a:cxnLst/>
            <a:rect l="l" t="t" r="r" b="b"/>
            <a:pathLst>
              <a:path w="2992754" h="1727834">
                <a:moveTo>
                  <a:pt x="0" y="1727568"/>
                </a:moveTo>
                <a:lnTo>
                  <a:pt x="2986735" y="3175"/>
                </a:lnTo>
                <a:lnTo>
                  <a:pt x="2992234" y="0"/>
                </a:lnTo>
              </a:path>
            </a:pathLst>
          </a:custGeom>
          <a:ln w="12699">
            <a:solidFill>
              <a:srgbClr val="0365C0"/>
            </a:solidFill>
          </a:ln>
        </p:spPr>
        <p:txBody>
          <a:bodyPr wrap="square" lIns="0" tIns="0" rIns="0" bIns="0" rtlCol="0"/>
          <a:lstStyle/>
          <a:p>
            <a:endParaRPr/>
          </a:p>
        </p:txBody>
      </p:sp>
      <p:sp>
        <p:nvSpPr>
          <p:cNvPr id="19" name="object 19"/>
          <p:cNvSpPr/>
          <p:nvPr/>
        </p:nvSpPr>
        <p:spPr>
          <a:xfrm>
            <a:off x="10645165" y="5033124"/>
            <a:ext cx="85090" cy="71120"/>
          </a:xfrm>
          <a:custGeom>
            <a:avLst/>
            <a:gdLst/>
            <a:ahLst/>
            <a:cxnLst/>
            <a:rect l="l" t="t" r="r" b="b"/>
            <a:pathLst>
              <a:path w="85090" h="71120">
                <a:moveTo>
                  <a:pt x="85039" y="0"/>
                </a:moveTo>
                <a:lnTo>
                  <a:pt x="0" y="5105"/>
                </a:lnTo>
                <a:lnTo>
                  <a:pt x="35547" y="28575"/>
                </a:lnTo>
                <a:lnTo>
                  <a:pt x="38100" y="71094"/>
                </a:lnTo>
                <a:lnTo>
                  <a:pt x="85039" y="0"/>
                </a:lnTo>
                <a:close/>
              </a:path>
            </a:pathLst>
          </a:custGeom>
          <a:solidFill>
            <a:srgbClr val="0365C0"/>
          </a:solidFill>
        </p:spPr>
        <p:txBody>
          <a:bodyPr wrap="square" lIns="0" tIns="0" rIns="0" bIns="0" rtlCol="0"/>
          <a:lstStyle/>
          <a:p>
            <a:endParaRPr/>
          </a:p>
        </p:txBody>
      </p:sp>
      <p:sp>
        <p:nvSpPr>
          <p:cNvPr id="20" name="object 20"/>
          <p:cNvSpPr txBox="1"/>
          <p:nvPr/>
        </p:nvSpPr>
        <p:spPr>
          <a:xfrm>
            <a:off x="4479343" y="3627478"/>
            <a:ext cx="371475" cy="473075"/>
          </a:xfrm>
          <a:prstGeom prst="rect">
            <a:avLst/>
          </a:prstGeom>
        </p:spPr>
        <p:txBody>
          <a:bodyPr vert="horz" wrap="square" lIns="0" tIns="17145" rIns="0" bIns="0" rtlCol="0">
            <a:spAutoFit/>
          </a:bodyPr>
          <a:lstStyle/>
          <a:p>
            <a:pPr marL="12700">
              <a:lnSpc>
                <a:spcPct val="100000"/>
              </a:lnSpc>
              <a:spcBef>
                <a:spcPts val="135"/>
              </a:spcBef>
            </a:pPr>
            <a:r>
              <a:rPr sz="2900" i="1" spc="225" dirty="0">
                <a:latin typeface="Arial"/>
                <a:cs typeface="Arial"/>
              </a:rPr>
              <a:t>x</a:t>
            </a:r>
            <a:r>
              <a:rPr sz="3075" i="1" spc="202" baseline="-12195" dirty="0">
                <a:latin typeface="Times New Roman"/>
                <a:cs typeface="Times New Roman"/>
              </a:rPr>
              <a:t>c</a:t>
            </a:r>
            <a:endParaRPr sz="3075" baseline="-12195">
              <a:latin typeface="Times New Roman"/>
              <a:cs typeface="Times New Roman"/>
            </a:endParaRPr>
          </a:p>
        </p:txBody>
      </p:sp>
      <p:sp>
        <p:nvSpPr>
          <p:cNvPr id="21" name="object 21"/>
          <p:cNvSpPr txBox="1"/>
          <p:nvPr/>
        </p:nvSpPr>
        <p:spPr>
          <a:xfrm>
            <a:off x="3385553" y="2969491"/>
            <a:ext cx="347345" cy="481330"/>
          </a:xfrm>
          <a:prstGeom prst="rect">
            <a:avLst/>
          </a:prstGeom>
        </p:spPr>
        <p:txBody>
          <a:bodyPr vert="horz" wrap="square" lIns="0" tIns="17145" rIns="0" bIns="0" rtlCol="0">
            <a:spAutoFit/>
          </a:bodyPr>
          <a:lstStyle/>
          <a:p>
            <a:pPr marL="12700">
              <a:lnSpc>
                <a:spcPct val="100000"/>
              </a:lnSpc>
              <a:spcBef>
                <a:spcPts val="135"/>
              </a:spcBef>
            </a:pPr>
            <a:r>
              <a:rPr sz="2950" i="1" spc="155" dirty="0">
                <a:latin typeface="Times New Roman"/>
                <a:cs typeface="Times New Roman"/>
              </a:rPr>
              <a:t>y</a:t>
            </a:r>
            <a:r>
              <a:rPr sz="3150" i="1" spc="195" baseline="-11904" dirty="0">
                <a:latin typeface="Times New Roman"/>
                <a:cs typeface="Times New Roman"/>
              </a:rPr>
              <a:t>c</a:t>
            </a:r>
            <a:endParaRPr sz="3150" baseline="-11904">
              <a:latin typeface="Times New Roman"/>
              <a:cs typeface="Times New Roman"/>
            </a:endParaRPr>
          </a:p>
        </p:txBody>
      </p:sp>
      <p:sp>
        <p:nvSpPr>
          <p:cNvPr id="22" name="object 22"/>
          <p:cNvSpPr txBox="1"/>
          <p:nvPr/>
        </p:nvSpPr>
        <p:spPr>
          <a:xfrm>
            <a:off x="6440545" y="4668878"/>
            <a:ext cx="335280" cy="473075"/>
          </a:xfrm>
          <a:prstGeom prst="rect">
            <a:avLst/>
          </a:prstGeom>
        </p:spPr>
        <p:txBody>
          <a:bodyPr vert="horz" wrap="square" lIns="0" tIns="17145" rIns="0" bIns="0" rtlCol="0">
            <a:spAutoFit/>
          </a:bodyPr>
          <a:lstStyle/>
          <a:p>
            <a:pPr marL="12700">
              <a:lnSpc>
                <a:spcPct val="100000"/>
              </a:lnSpc>
              <a:spcBef>
                <a:spcPts val="135"/>
              </a:spcBef>
            </a:pPr>
            <a:r>
              <a:rPr sz="2900" i="1" spc="-70" dirty="0">
                <a:latin typeface="Arial"/>
                <a:cs typeface="Arial"/>
              </a:rPr>
              <a:t>z</a:t>
            </a:r>
            <a:r>
              <a:rPr sz="3075" i="1" spc="217" baseline="-12195" dirty="0">
                <a:latin typeface="Times New Roman"/>
                <a:cs typeface="Times New Roman"/>
              </a:rPr>
              <a:t>c</a:t>
            </a:r>
            <a:endParaRPr sz="3075" baseline="-12195">
              <a:latin typeface="Times New Roman"/>
              <a:cs typeface="Times New Roman"/>
            </a:endParaRPr>
          </a:p>
        </p:txBody>
      </p:sp>
      <p:sp>
        <p:nvSpPr>
          <p:cNvPr id="23" name="object 23"/>
          <p:cNvSpPr txBox="1"/>
          <p:nvPr/>
        </p:nvSpPr>
        <p:spPr>
          <a:xfrm>
            <a:off x="10939428" y="5811878"/>
            <a:ext cx="421640" cy="473075"/>
          </a:xfrm>
          <a:prstGeom prst="rect">
            <a:avLst/>
          </a:prstGeom>
        </p:spPr>
        <p:txBody>
          <a:bodyPr vert="horz" wrap="square" lIns="0" tIns="17145" rIns="0" bIns="0" rtlCol="0">
            <a:spAutoFit/>
          </a:bodyPr>
          <a:lstStyle/>
          <a:p>
            <a:pPr marL="12700">
              <a:lnSpc>
                <a:spcPct val="100000"/>
              </a:lnSpc>
              <a:spcBef>
                <a:spcPts val="135"/>
              </a:spcBef>
            </a:pPr>
            <a:r>
              <a:rPr sz="2900" i="1" spc="-65" dirty="0">
                <a:latin typeface="Arial"/>
                <a:cs typeface="Arial"/>
              </a:rPr>
              <a:t>z</a:t>
            </a:r>
            <a:r>
              <a:rPr sz="3075" i="1" spc="300" baseline="-12195" dirty="0">
                <a:latin typeface="Trebuchet MS"/>
                <a:cs typeface="Trebuchet MS"/>
              </a:rPr>
              <a:t>w</a:t>
            </a:r>
            <a:endParaRPr sz="3075" baseline="-12195">
              <a:latin typeface="Trebuchet MS"/>
              <a:cs typeface="Trebuchet MS"/>
            </a:endParaRPr>
          </a:p>
        </p:txBody>
      </p:sp>
      <p:sp>
        <p:nvSpPr>
          <p:cNvPr id="24" name="object 24"/>
          <p:cNvSpPr txBox="1"/>
          <p:nvPr/>
        </p:nvSpPr>
        <p:spPr>
          <a:xfrm>
            <a:off x="10540310" y="4529178"/>
            <a:ext cx="457834" cy="473075"/>
          </a:xfrm>
          <a:prstGeom prst="rect">
            <a:avLst/>
          </a:prstGeom>
        </p:spPr>
        <p:txBody>
          <a:bodyPr vert="horz" wrap="square" lIns="0" tIns="17145" rIns="0" bIns="0" rtlCol="0">
            <a:spAutoFit/>
          </a:bodyPr>
          <a:lstStyle/>
          <a:p>
            <a:pPr marL="12700">
              <a:lnSpc>
                <a:spcPct val="100000"/>
              </a:lnSpc>
              <a:spcBef>
                <a:spcPts val="135"/>
              </a:spcBef>
            </a:pPr>
            <a:r>
              <a:rPr sz="2900" i="1" spc="235" dirty="0">
                <a:latin typeface="Arial"/>
                <a:cs typeface="Arial"/>
              </a:rPr>
              <a:t>x</a:t>
            </a:r>
            <a:r>
              <a:rPr sz="3075" i="1" spc="277" baseline="-12195" dirty="0">
                <a:latin typeface="Trebuchet MS"/>
                <a:cs typeface="Trebuchet MS"/>
              </a:rPr>
              <a:t>w</a:t>
            </a:r>
            <a:endParaRPr sz="3075" baseline="-12195">
              <a:latin typeface="Trebuchet MS"/>
              <a:cs typeface="Trebuchet MS"/>
            </a:endParaRPr>
          </a:p>
        </p:txBody>
      </p:sp>
      <p:sp>
        <p:nvSpPr>
          <p:cNvPr id="25" name="object 25"/>
          <p:cNvSpPr txBox="1"/>
          <p:nvPr/>
        </p:nvSpPr>
        <p:spPr>
          <a:xfrm>
            <a:off x="9002172" y="3617191"/>
            <a:ext cx="420370" cy="481330"/>
          </a:xfrm>
          <a:prstGeom prst="rect">
            <a:avLst/>
          </a:prstGeom>
        </p:spPr>
        <p:txBody>
          <a:bodyPr vert="horz" wrap="square" lIns="0" tIns="17145" rIns="0" bIns="0" rtlCol="0">
            <a:spAutoFit/>
          </a:bodyPr>
          <a:lstStyle/>
          <a:p>
            <a:pPr marL="12700">
              <a:lnSpc>
                <a:spcPct val="100000"/>
              </a:lnSpc>
              <a:spcBef>
                <a:spcPts val="135"/>
              </a:spcBef>
            </a:pPr>
            <a:r>
              <a:rPr sz="2950" i="1" spc="114" dirty="0">
                <a:latin typeface="Times New Roman"/>
                <a:cs typeface="Times New Roman"/>
              </a:rPr>
              <a:t>y</a:t>
            </a:r>
            <a:r>
              <a:rPr sz="3150" i="1" spc="172" baseline="-11904" dirty="0">
                <a:latin typeface="Trebuchet MS"/>
                <a:cs typeface="Trebuchet MS"/>
              </a:rPr>
              <a:t>w</a:t>
            </a:r>
            <a:endParaRPr sz="3150" baseline="-11904">
              <a:latin typeface="Trebuchet MS"/>
              <a:cs typeface="Trebuchet MS"/>
            </a:endParaRPr>
          </a:p>
        </p:txBody>
      </p:sp>
      <p:sp>
        <p:nvSpPr>
          <p:cNvPr id="26" name="object 26"/>
          <p:cNvSpPr txBox="1"/>
          <p:nvPr/>
        </p:nvSpPr>
        <p:spPr>
          <a:xfrm>
            <a:off x="9296400" y="6007100"/>
            <a:ext cx="1114425" cy="858519"/>
          </a:xfrm>
          <a:prstGeom prst="rect">
            <a:avLst/>
          </a:prstGeom>
        </p:spPr>
        <p:txBody>
          <a:bodyPr vert="horz" wrap="square" lIns="0" tIns="6985" rIns="0" bIns="0" rtlCol="0">
            <a:spAutoFit/>
          </a:bodyPr>
          <a:lstStyle/>
          <a:p>
            <a:pPr marL="12700" marR="5080">
              <a:lnSpc>
                <a:spcPct val="101899"/>
              </a:lnSpc>
              <a:spcBef>
                <a:spcPts val="55"/>
              </a:spcBef>
            </a:pPr>
            <a:r>
              <a:rPr sz="1800" spc="-10" dirty="0">
                <a:solidFill>
                  <a:srgbClr val="0365C0"/>
                </a:solidFill>
                <a:latin typeface="Arial"/>
                <a:cs typeface="Arial"/>
              </a:rPr>
              <a:t>World  </a:t>
            </a:r>
            <a:r>
              <a:rPr sz="1800" spc="25" dirty="0">
                <a:solidFill>
                  <a:srgbClr val="0365C0"/>
                </a:solidFill>
                <a:latin typeface="Arial"/>
                <a:cs typeface="Arial"/>
              </a:rPr>
              <a:t>coo</a:t>
            </a:r>
            <a:r>
              <a:rPr sz="1800" spc="-20" dirty="0">
                <a:solidFill>
                  <a:srgbClr val="0365C0"/>
                </a:solidFill>
                <a:latin typeface="Arial"/>
                <a:cs typeface="Arial"/>
              </a:rPr>
              <a:t>r</a:t>
            </a:r>
            <a:r>
              <a:rPr sz="1800" spc="10" dirty="0">
                <a:solidFill>
                  <a:srgbClr val="0365C0"/>
                </a:solidFill>
                <a:latin typeface="Arial"/>
                <a:cs typeface="Arial"/>
              </a:rPr>
              <a:t>dinate  </a:t>
            </a:r>
            <a:r>
              <a:rPr sz="1800" dirty="0">
                <a:solidFill>
                  <a:srgbClr val="0365C0"/>
                </a:solidFill>
                <a:latin typeface="Arial"/>
                <a:cs typeface="Arial"/>
              </a:rPr>
              <a:t>system</a:t>
            </a:r>
            <a:endParaRPr sz="1800">
              <a:latin typeface="Arial"/>
              <a:cs typeface="Arial"/>
            </a:endParaRPr>
          </a:p>
        </p:txBody>
      </p:sp>
      <p:sp>
        <p:nvSpPr>
          <p:cNvPr id="27" name="object 27"/>
          <p:cNvSpPr txBox="1"/>
          <p:nvPr/>
        </p:nvSpPr>
        <p:spPr>
          <a:xfrm>
            <a:off x="2368372" y="3876382"/>
            <a:ext cx="1114425" cy="858519"/>
          </a:xfrm>
          <a:prstGeom prst="rect">
            <a:avLst/>
          </a:prstGeom>
        </p:spPr>
        <p:txBody>
          <a:bodyPr vert="horz" wrap="square" lIns="0" tIns="6985" rIns="0" bIns="0" rtlCol="0">
            <a:spAutoFit/>
          </a:bodyPr>
          <a:lstStyle/>
          <a:p>
            <a:pPr marL="12700" marR="5080" indent="275590">
              <a:lnSpc>
                <a:spcPct val="101899"/>
              </a:lnSpc>
              <a:spcBef>
                <a:spcPts val="55"/>
              </a:spcBef>
            </a:pPr>
            <a:r>
              <a:rPr sz="1800" spc="-5" dirty="0">
                <a:latin typeface="Arial"/>
                <a:cs typeface="Arial"/>
              </a:rPr>
              <a:t>Camera  </a:t>
            </a:r>
            <a:r>
              <a:rPr sz="1800" spc="25" dirty="0">
                <a:latin typeface="Arial"/>
                <a:cs typeface="Arial"/>
              </a:rPr>
              <a:t>coo</a:t>
            </a:r>
            <a:r>
              <a:rPr sz="1800" spc="-20" dirty="0">
                <a:latin typeface="Arial"/>
                <a:cs typeface="Arial"/>
              </a:rPr>
              <a:t>r</a:t>
            </a:r>
            <a:r>
              <a:rPr sz="1800" spc="15" dirty="0">
                <a:latin typeface="Arial"/>
                <a:cs typeface="Arial"/>
              </a:rPr>
              <a:t>dinate</a:t>
            </a:r>
            <a:endParaRPr sz="1800">
              <a:latin typeface="Arial"/>
              <a:cs typeface="Arial"/>
            </a:endParaRPr>
          </a:p>
          <a:p>
            <a:pPr marL="377190">
              <a:lnSpc>
                <a:spcPct val="100000"/>
              </a:lnSpc>
              <a:spcBef>
                <a:spcPts val="40"/>
              </a:spcBef>
            </a:pPr>
            <a:r>
              <a:rPr sz="1800" dirty="0">
                <a:latin typeface="Arial"/>
                <a:cs typeface="Arial"/>
              </a:rPr>
              <a:t>system</a:t>
            </a:r>
            <a:endParaRPr sz="1800">
              <a:latin typeface="Arial"/>
              <a:cs typeface="Arial"/>
            </a:endParaRPr>
          </a:p>
        </p:txBody>
      </p:sp>
      <p:sp>
        <p:nvSpPr>
          <p:cNvPr id="28" name="object 28"/>
          <p:cNvSpPr txBox="1"/>
          <p:nvPr/>
        </p:nvSpPr>
        <p:spPr>
          <a:xfrm>
            <a:off x="11090963" y="3264424"/>
            <a:ext cx="534035" cy="413384"/>
          </a:xfrm>
          <a:prstGeom prst="rect">
            <a:avLst/>
          </a:prstGeom>
        </p:spPr>
        <p:txBody>
          <a:bodyPr vert="horz" wrap="square" lIns="0" tIns="12065" rIns="0" bIns="0" rtlCol="0">
            <a:spAutoFit/>
          </a:bodyPr>
          <a:lstStyle/>
          <a:p>
            <a:pPr marL="12700">
              <a:lnSpc>
                <a:spcPct val="100000"/>
              </a:lnSpc>
              <a:spcBef>
                <a:spcPts val="95"/>
              </a:spcBef>
            </a:pPr>
            <a:r>
              <a:rPr sz="2550" b="1" i="1" spc="850" dirty="0">
                <a:latin typeface="Arial"/>
                <a:cs typeface="Arial"/>
              </a:rPr>
              <a:t>X</a:t>
            </a:r>
            <a:r>
              <a:rPr sz="2625" i="1" spc="209" baseline="-12698" dirty="0">
                <a:latin typeface="Trebuchet MS"/>
                <a:cs typeface="Trebuchet MS"/>
              </a:rPr>
              <a:t>w</a:t>
            </a:r>
            <a:endParaRPr sz="2625" baseline="-12698">
              <a:latin typeface="Trebuchet MS"/>
              <a:cs typeface="Trebuchet MS"/>
            </a:endParaRPr>
          </a:p>
        </p:txBody>
      </p:sp>
      <p:sp>
        <p:nvSpPr>
          <p:cNvPr id="29" name="object 29"/>
          <p:cNvSpPr/>
          <p:nvPr/>
        </p:nvSpPr>
        <p:spPr>
          <a:xfrm>
            <a:off x="9191485" y="2971632"/>
            <a:ext cx="2140585" cy="2927985"/>
          </a:xfrm>
          <a:custGeom>
            <a:avLst/>
            <a:gdLst/>
            <a:ahLst/>
            <a:cxnLst/>
            <a:rect l="l" t="t" r="r" b="b"/>
            <a:pathLst>
              <a:path w="2140584" h="2927985">
                <a:moveTo>
                  <a:pt x="0" y="2927809"/>
                </a:moveTo>
                <a:lnTo>
                  <a:pt x="2136209" y="5126"/>
                </a:lnTo>
                <a:lnTo>
                  <a:pt x="2139956" y="0"/>
                </a:lnTo>
              </a:path>
            </a:pathLst>
          </a:custGeom>
          <a:ln w="12699">
            <a:solidFill>
              <a:srgbClr val="0365C0"/>
            </a:solidFill>
            <a:prstDash val="dash"/>
          </a:ln>
        </p:spPr>
        <p:txBody>
          <a:bodyPr wrap="square" lIns="0" tIns="0" rIns="0" bIns="0" rtlCol="0"/>
          <a:lstStyle/>
          <a:p>
            <a:endParaRPr/>
          </a:p>
        </p:txBody>
      </p:sp>
      <p:sp>
        <p:nvSpPr>
          <p:cNvPr id="30" name="object 30"/>
          <p:cNvSpPr/>
          <p:nvPr/>
        </p:nvSpPr>
        <p:spPr>
          <a:xfrm>
            <a:off x="11296929" y="2915234"/>
            <a:ext cx="76200" cy="84455"/>
          </a:xfrm>
          <a:custGeom>
            <a:avLst/>
            <a:gdLst/>
            <a:ahLst/>
            <a:cxnLst/>
            <a:rect l="l" t="t" r="r" b="b"/>
            <a:pathLst>
              <a:path w="76200" h="84455">
                <a:moveTo>
                  <a:pt x="75730" y="0"/>
                </a:moveTo>
                <a:lnTo>
                  <a:pt x="0" y="39039"/>
                </a:lnTo>
                <a:lnTo>
                  <a:pt x="61518" y="84010"/>
                </a:lnTo>
                <a:lnTo>
                  <a:pt x="75730" y="0"/>
                </a:lnTo>
                <a:close/>
              </a:path>
            </a:pathLst>
          </a:custGeom>
          <a:solidFill>
            <a:srgbClr val="0365C0"/>
          </a:solidFill>
        </p:spPr>
        <p:txBody>
          <a:bodyPr wrap="square" lIns="0" tIns="0" rIns="0" bIns="0" rtlCol="0"/>
          <a:lstStyle/>
          <a:p>
            <a:endParaRPr/>
          </a:p>
        </p:txBody>
      </p:sp>
      <p:sp>
        <p:nvSpPr>
          <p:cNvPr id="31" name="object 31"/>
          <p:cNvSpPr/>
          <p:nvPr/>
        </p:nvSpPr>
        <p:spPr>
          <a:xfrm>
            <a:off x="11372939" y="2781300"/>
            <a:ext cx="101600" cy="101600"/>
          </a:xfrm>
          <a:prstGeom prst="rect">
            <a:avLst/>
          </a:prstGeom>
          <a:blipFill>
            <a:blip r:embed="rId5" cstate="print"/>
            <a:stretch>
              <a:fillRect/>
            </a:stretch>
          </a:blipFill>
        </p:spPr>
        <p:txBody>
          <a:bodyPr wrap="square" lIns="0" tIns="0" rIns="0" bIns="0" rtlCol="0"/>
          <a:lstStyle/>
          <a:p>
            <a:endParaRPr/>
          </a:p>
        </p:txBody>
      </p:sp>
      <p:sp>
        <p:nvSpPr>
          <p:cNvPr id="32" name="object 32"/>
          <p:cNvSpPr txBox="1"/>
          <p:nvPr/>
        </p:nvSpPr>
        <p:spPr>
          <a:xfrm>
            <a:off x="3433401" y="4829611"/>
            <a:ext cx="211454" cy="320040"/>
          </a:xfrm>
          <a:prstGeom prst="rect">
            <a:avLst/>
          </a:prstGeom>
        </p:spPr>
        <p:txBody>
          <a:bodyPr vert="horz" wrap="square" lIns="0" tIns="16510" rIns="0" bIns="0" rtlCol="0">
            <a:spAutoFit/>
          </a:bodyPr>
          <a:lstStyle/>
          <a:p>
            <a:pPr marL="12700">
              <a:lnSpc>
                <a:spcPct val="100000"/>
              </a:lnSpc>
              <a:spcBef>
                <a:spcPts val="130"/>
              </a:spcBef>
            </a:pPr>
            <a:r>
              <a:rPr sz="1900" b="1" i="1" spc="90" dirty="0">
                <a:latin typeface="Arial"/>
                <a:cs typeface="Arial"/>
              </a:rPr>
              <a:t>C</a:t>
            </a:r>
            <a:endParaRPr sz="1900">
              <a:latin typeface="Arial"/>
              <a:cs typeface="Arial"/>
            </a:endParaRPr>
          </a:p>
        </p:txBody>
      </p:sp>
      <p:sp>
        <p:nvSpPr>
          <p:cNvPr id="33" name="object 33"/>
          <p:cNvSpPr/>
          <p:nvPr/>
        </p:nvSpPr>
        <p:spPr>
          <a:xfrm>
            <a:off x="5768073" y="3271442"/>
            <a:ext cx="710374" cy="817990"/>
          </a:xfrm>
          <a:prstGeom prst="rect">
            <a:avLst/>
          </a:prstGeom>
          <a:blipFill>
            <a:blip r:embed="rId6" cstate="print"/>
            <a:stretch>
              <a:fillRect/>
            </a:stretch>
          </a:blipFill>
        </p:spPr>
        <p:txBody>
          <a:bodyPr wrap="square" lIns="0" tIns="0" rIns="0" bIns="0" rtlCol="0"/>
          <a:lstStyle/>
          <a:p>
            <a:endParaRPr/>
          </a:p>
        </p:txBody>
      </p:sp>
      <p:sp>
        <p:nvSpPr>
          <p:cNvPr id="34" name="object 34"/>
          <p:cNvSpPr/>
          <p:nvPr/>
        </p:nvSpPr>
        <p:spPr>
          <a:xfrm>
            <a:off x="3553155" y="2875286"/>
            <a:ext cx="7659370" cy="1903095"/>
          </a:xfrm>
          <a:custGeom>
            <a:avLst/>
            <a:gdLst/>
            <a:ahLst/>
            <a:cxnLst/>
            <a:rect l="l" t="t" r="r" b="b"/>
            <a:pathLst>
              <a:path w="7659370" h="1903095">
                <a:moveTo>
                  <a:pt x="0" y="1902720"/>
                </a:moveTo>
                <a:lnTo>
                  <a:pt x="7652859" y="1530"/>
                </a:lnTo>
                <a:lnTo>
                  <a:pt x="7659021" y="0"/>
                </a:lnTo>
              </a:path>
            </a:pathLst>
          </a:custGeom>
          <a:ln w="12699">
            <a:solidFill>
              <a:srgbClr val="000000"/>
            </a:solidFill>
            <a:prstDash val="dash"/>
          </a:ln>
        </p:spPr>
        <p:txBody>
          <a:bodyPr wrap="square" lIns="0" tIns="0" rIns="0" bIns="0" rtlCol="0"/>
          <a:lstStyle/>
          <a:p>
            <a:endParaRPr/>
          </a:p>
        </p:txBody>
      </p:sp>
      <p:sp>
        <p:nvSpPr>
          <p:cNvPr id="35" name="object 35"/>
          <p:cNvSpPr/>
          <p:nvPr/>
        </p:nvSpPr>
        <p:spPr>
          <a:xfrm>
            <a:off x="11196828" y="2839847"/>
            <a:ext cx="83185" cy="74295"/>
          </a:xfrm>
          <a:custGeom>
            <a:avLst/>
            <a:gdLst/>
            <a:ahLst/>
            <a:cxnLst/>
            <a:rect l="l" t="t" r="r" b="b"/>
            <a:pathLst>
              <a:path w="83184" h="74294">
                <a:moveTo>
                  <a:pt x="0" y="0"/>
                </a:moveTo>
                <a:lnTo>
                  <a:pt x="18364" y="73952"/>
                </a:lnTo>
                <a:lnTo>
                  <a:pt x="83134" y="18605"/>
                </a:lnTo>
                <a:lnTo>
                  <a:pt x="0" y="0"/>
                </a:lnTo>
                <a:close/>
              </a:path>
            </a:pathLst>
          </a:custGeom>
          <a:solidFill>
            <a:srgbClr val="000000"/>
          </a:solidFill>
        </p:spPr>
        <p:txBody>
          <a:bodyPr wrap="square" lIns="0" tIns="0" rIns="0" bIns="0" rtlCol="0"/>
          <a:lstStyle/>
          <a:p>
            <a:endParaRPr/>
          </a:p>
        </p:txBody>
      </p:sp>
      <p:sp>
        <p:nvSpPr>
          <p:cNvPr id="36" name="object 36"/>
          <p:cNvSpPr txBox="1"/>
          <p:nvPr/>
        </p:nvSpPr>
        <p:spPr>
          <a:xfrm>
            <a:off x="10517014" y="2481551"/>
            <a:ext cx="458470" cy="396240"/>
          </a:xfrm>
          <a:prstGeom prst="rect">
            <a:avLst/>
          </a:prstGeom>
        </p:spPr>
        <p:txBody>
          <a:bodyPr vert="horz" wrap="square" lIns="0" tIns="16510" rIns="0" bIns="0" rtlCol="0">
            <a:spAutoFit/>
          </a:bodyPr>
          <a:lstStyle/>
          <a:p>
            <a:pPr marL="12700">
              <a:lnSpc>
                <a:spcPct val="100000"/>
              </a:lnSpc>
              <a:spcBef>
                <a:spcPts val="130"/>
              </a:spcBef>
            </a:pPr>
            <a:r>
              <a:rPr sz="2400" b="1" i="1" spc="919" dirty="0">
                <a:latin typeface="Arial"/>
                <a:cs typeface="Arial"/>
              </a:rPr>
              <a:t>X</a:t>
            </a:r>
            <a:r>
              <a:rPr sz="2550" i="1" spc="187" baseline="-11437" dirty="0">
                <a:latin typeface="Times New Roman"/>
                <a:cs typeface="Times New Roman"/>
              </a:rPr>
              <a:t>c</a:t>
            </a:r>
            <a:endParaRPr sz="2550" baseline="-11437">
              <a:latin typeface="Times New Roman"/>
              <a:cs typeface="Times New Roman"/>
            </a:endParaRPr>
          </a:p>
        </p:txBody>
      </p:sp>
      <p:sp>
        <p:nvSpPr>
          <p:cNvPr id="37" name="object 37"/>
          <p:cNvSpPr txBox="1"/>
          <p:nvPr/>
        </p:nvSpPr>
        <p:spPr>
          <a:xfrm>
            <a:off x="5994400" y="2397004"/>
            <a:ext cx="906780" cy="1120140"/>
          </a:xfrm>
          <a:prstGeom prst="rect">
            <a:avLst/>
          </a:prstGeom>
        </p:spPr>
        <p:txBody>
          <a:bodyPr vert="horz" wrap="square" lIns="0" tIns="130175" rIns="0" bIns="0" rtlCol="0">
            <a:spAutoFit/>
          </a:bodyPr>
          <a:lstStyle/>
          <a:p>
            <a:pPr algn="ctr">
              <a:lnSpc>
                <a:spcPct val="100000"/>
              </a:lnSpc>
              <a:spcBef>
                <a:spcPts val="1025"/>
              </a:spcBef>
            </a:pPr>
            <a:r>
              <a:rPr sz="2400" spc="-25" dirty="0">
                <a:latin typeface="Arial"/>
                <a:cs typeface="Arial"/>
              </a:rPr>
              <a:t>Rotate</a:t>
            </a:r>
            <a:endParaRPr sz="2400">
              <a:latin typeface="Arial"/>
              <a:cs typeface="Arial"/>
            </a:endParaRPr>
          </a:p>
          <a:p>
            <a:pPr algn="ctr">
              <a:lnSpc>
                <a:spcPct val="100000"/>
              </a:lnSpc>
              <a:spcBef>
                <a:spcPts val="1205"/>
              </a:spcBef>
            </a:pPr>
            <a:r>
              <a:rPr sz="3000" b="1" spc="305" dirty="0">
                <a:latin typeface="Arial"/>
                <a:cs typeface="Arial"/>
              </a:rPr>
              <a:t>R</a:t>
            </a:r>
            <a:endParaRPr sz="3000">
              <a:latin typeface="Arial"/>
              <a:cs typeface="Arial"/>
            </a:endParaRPr>
          </a:p>
        </p:txBody>
      </p:sp>
      <p:sp>
        <p:nvSpPr>
          <p:cNvPr id="38" name="object 38"/>
          <p:cNvSpPr txBox="1"/>
          <p:nvPr/>
        </p:nvSpPr>
        <p:spPr>
          <a:xfrm>
            <a:off x="4991100" y="7940704"/>
            <a:ext cx="2769235" cy="1378585"/>
          </a:xfrm>
          <a:prstGeom prst="rect">
            <a:avLst/>
          </a:prstGeom>
        </p:spPr>
        <p:txBody>
          <a:bodyPr vert="horz" wrap="square" lIns="0" tIns="274955" rIns="0" bIns="0" rtlCol="0">
            <a:spAutoFit/>
          </a:bodyPr>
          <a:lstStyle/>
          <a:p>
            <a:pPr marL="273685">
              <a:lnSpc>
                <a:spcPct val="100000"/>
              </a:lnSpc>
              <a:spcBef>
                <a:spcPts val="2165"/>
              </a:spcBef>
            </a:pPr>
            <a:r>
              <a:rPr sz="3650" b="1" spc="520" dirty="0">
                <a:latin typeface="Times New Roman"/>
                <a:cs typeface="Times New Roman"/>
              </a:rPr>
              <a:t>R</a:t>
            </a:r>
            <a:r>
              <a:rPr sz="3650" spc="520" dirty="0">
                <a:latin typeface="Trebuchet MS"/>
                <a:cs typeface="Trebuchet MS"/>
              </a:rPr>
              <a:t>(</a:t>
            </a:r>
            <a:r>
              <a:rPr sz="3650" b="1" i="1" spc="520" dirty="0">
                <a:latin typeface="Arial"/>
                <a:cs typeface="Arial"/>
              </a:rPr>
              <a:t>X</a:t>
            </a:r>
            <a:r>
              <a:rPr sz="3825" i="1" spc="780" baseline="-11982" dirty="0">
                <a:latin typeface="Trebuchet MS"/>
                <a:cs typeface="Trebuchet MS"/>
              </a:rPr>
              <a:t>w</a:t>
            </a:r>
            <a:r>
              <a:rPr sz="3825" i="1" spc="37" baseline="-11982" dirty="0">
                <a:latin typeface="Trebuchet MS"/>
                <a:cs typeface="Trebuchet MS"/>
              </a:rPr>
              <a:t> </a:t>
            </a:r>
            <a:r>
              <a:rPr sz="3650" spc="-819" dirty="0">
                <a:latin typeface="DejaVu Sans"/>
                <a:cs typeface="DejaVu Sans"/>
              </a:rPr>
              <a:t>— </a:t>
            </a:r>
            <a:r>
              <a:rPr sz="3650" b="1" spc="229" dirty="0">
                <a:latin typeface="Times New Roman"/>
                <a:cs typeface="Times New Roman"/>
              </a:rPr>
              <a:t>C</a:t>
            </a:r>
            <a:r>
              <a:rPr sz="3650" spc="229" dirty="0">
                <a:latin typeface="Trebuchet MS"/>
                <a:cs typeface="Trebuchet MS"/>
              </a:rPr>
              <a:t>)</a:t>
            </a:r>
            <a:endParaRPr sz="3650">
              <a:latin typeface="Trebuchet MS"/>
              <a:cs typeface="Trebuchet MS"/>
            </a:endParaRPr>
          </a:p>
          <a:p>
            <a:pPr marL="12700">
              <a:lnSpc>
                <a:spcPct val="100000"/>
              </a:lnSpc>
              <a:spcBef>
                <a:spcPts val="1330"/>
              </a:spcBef>
              <a:tabLst>
                <a:tab pos="1193165" algn="l"/>
              </a:tabLst>
            </a:pPr>
            <a:r>
              <a:rPr sz="2400" spc="-25" dirty="0">
                <a:latin typeface="Arial"/>
                <a:cs typeface="Arial"/>
              </a:rPr>
              <a:t>Rotate	</a:t>
            </a:r>
            <a:r>
              <a:rPr sz="2400" spc="-40" dirty="0">
                <a:latin typeface="Arial"/>
                <a:cs typeface="Arial"/>
              </a:rPr>
              <a:t>Translate</a:t>
            </a:r>
            <a:endParaRPr sz="2400">
              <a:latin typeface="Arial"/>
              <a:cs typeface="Arial"/>
            </a:endParaRPr>
          </a:p>
        </p:txBody>
      </p:sp>
      <p:sp>
        <p:nvSpPr>
          <p:cNvPr id="40" name="投影片編號版面配置區 39">
            <a:extLst>
              <a:ext uri="{FF2B5EF4-FFF2-40B4-BE49-F238E27FC236}">
                <a16:creationId xmlns:a16="http://schemas.microsoft.com/office/drawing/2014/main" id="{04AA3B68-314C-4E9F-943D-756792F5BAEA}"/>
              </a:ext>
            </a:extLst>
          </p:cNvPr>
          <p:cNvSpPr>
            <a:spLocks noGrp="1"/>
          </p:cNvSpPr>
          <p:nvPr>
            <p:ph type="sldNum" sz="quarter" idx="12"/>
          </p:nvPr>
        </p:nvSpPr>
        <p:spPr/>
        <p:txBody>
          <a:bodyPr/>
          <a:lstStyle/>
          <a:p>
            <a:fld id="{86CB4B4D-7CA3-9044-876B-883B54F8677D}" type="slidenum">
              <a:rPr lang="en-US" altLang="zh-TW" smtClean="0"/>
              <a:t>49</a:t>
            </a:fld>
            <a:endParaRPr lang="zh-TW"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2.1.1 Geometric Primitives"/>
          <p:cNvSpPr txBox="1">
            <a:spLocks noGrp="1"/>
          </p:cNvSpPr>
          <p:nvPr>
            <p:ph type="title"/>
          </p:nvPr>
        </p:nvSpPr>
        <p:spPr>
          <a:prstGeom prst="rect">
            <a:avLst/>
          </a:prstGeom>
        </p:spPr>
        <p:txBody>
          <a:bodyPr/>
          <a:lstStyle/>
          <a:p>
            <a:pPr>
              <a:defRPr>
                <a:effectLst/>
              </a:defRPr>
            </a:pPr>
            <a:r>
              <a:t>2.1.1 Geometric Primitives</a:t>
            </a:r>
          </a:p>
        </p:txBody>
      </p:sp>
      <p:sp>
        <p:nvSpPr>
          <p:cNvPr id="135" name="Geometric primitives form the basic building blocks used to describe three-dimensional shapes.…"/>
          <p:cNvSpPr txBox="1">
            <a:spLocks noGrp="1"/>
          </p:cNvSpPr>
          <p:nvPr>
            <p:ph type="body" idx="1"/>
          </p:nvPr>
        </p:nvSpPr>
        <p:spPr>
          <a:prstGeom prst="rect">
            <a:avLst/>
          </a:prstGeom>
        </p:spPr>
        <p:txBody>
          <a:bodyPr/>
          <a:lstStyle/>
          <a:p>
            <a:r>
              <a:rPr dirty="0"/>
              <a:t>Geometric primitives form the basic building blocks used to describe three-dimensional shapes.</a:t>
            </a:r>
          </a:p>
          <a:p>
            <a:r>
              <a:rPr dirty="0"/>
              <a:t>Points, Lines and Planes.</a:t>
            </a:r>
          </a:p>
        </p:txBody>
      </p:sp>
      <p:pic>
        <p:nvPicPr>
          <p:cNvPr id="137" name="影像" descr="影像"/>
          <p:cNvPicPr>
            <a:picLocks noChangeAspect="1"/>
          </p:cNvPicPr>
          <p:nvPr/>
        </p:nvPicPr>
        <p:blipFill>
          <a:blip r:embed="rId2">
            <a:extLst/>
          </a:blip>
          <a:srcRect t="8833" b="17778"/>
          <a:stretch>
            <a:fillRect/>
          </a:stretch>
        </p:blipFill>
        <p:spPr>
          <a:xfrm>
            <a:off x="6323980" y="7074431"/>
            <a:ext cx="6350001" cy="2078417"/>
          </a:xfrm>
          <a:prstGeom prst="rect">
            <a:avLst/>
          </a:prstGeom>
          <a:ln w="12700">
            <a:miter lim="400000"/>
          </a:ln>
        </p:spPr>
      </p:pic>
      <p:sp>
        <p:nvSpPr>
          <p:cNvPr id="2" name="投影片編號版面配置區 1">
            <a:extLst>
              <a:ext uri="{FF2B5EF4-FFF2-40B4-BE49-F238E27FC236}">
                <a16:creationId xmlns:a16="http://schemas.microsoft.com/office/drawing/2014/main" id="{81D0F31F-1163-4924-90B5-2AC7DC55B7E7}"/>
              </a:ext>
            </a:extLst>
          </p:cNvPr>
          <p:cNvSpPr>
            <a:spLocks noGrp="1"/>
          </p:cNvSpPr>
          <p:nvPr>
            <p:ph type="sldNum" sz="quarter" idx="2"/>
          </p:nvPr>
        </p:nvSpPr>
        <p:spPr/>
        <p:txBody>
          <a:bodyPr/>
          <a:lstStyle/>
          <a:p>
            <a:fld id="{86CB4B4D-7CA3-9044-876B-883B54F8677D}" type="slidenum">
              <a:rPr lang="en-US" altLang="zh-TW" smtClean="0"/>
              <a:t>5</a:t>
            </a:fld>
            <a:endParaRPr lang="zh-TW" altLang="en-US"/>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1C6E83A-DF4E-41F8-82F6-9F3D0D7538A5}"/>
              </a:ext>
            </a:extLst>
          </p:cNvPr>
          <p:cNvPicPr>
            <a:picLocks noChangeAspect="1"/>
          </p:cNvPicPr>
          <p:nvPr/>
        </p:nvPicPr>
        <p:blipFill>
          <a:blip r:embed="rId2"/>
          <a:stretch>
            <a:fillRect/>
          </a:stretch>
        </p:blipFill>
        <p:spPr>
          <a:xfrm>
            <a:off x="415781" y="176419"/>
            <a:ext cx="12173238" cy="9047093"/>
          </a:xfrm>
          <a:prstGeom prst="rect">
            <a:avLst/>
          </a:prstGeom>
        </p:spPr>
      </p:pic>
      <p:sp>
        <p:nvSpPr>
          <p:cNvPr id="6" name="投影片編號版面配置區 5">
            <a:extLst>
              <a:ext uri="{FF2B5EF4-FFF2-40B4-BE49-F238E27FC236}">
                <a16:creationId xmlns:a16="http://schemas.microsoft.com/office/drawing/2014/main" id="{9FAA5FDE-4B88-44C1-B20E-AFDD127DA447}"/>
              </a:ext>
            </a:extLst>
          </p:cNvPr>
          <p:cNvSpPr>
            <a:spLocks noGrp="1"/>
          </p:cNvSpPr>
          <p:nvPr>
            <p:ph type="sldNum" sz="quarter" idx="12"/>
          </p:nvPr>
        </p:nvSpPr>
        <p:spPr/>
        <p:txBody>
          <a:bodyPr/>
          <a:lstStyle/>
          <a:p>
            <a:fld id="{86CB4B4D-7CA3-9044-876B-883B54F8677D}" type="slidenum">
              <a:rPr lang="en-US" altLang="zh-TW" smtClean="0"/>
              <a:t>50</a:t>
            </a:fld>
            <a:endParaRPr lang="zh-TW" altLang="en-US"/>
          </a:p>
        </p:txBody>
      </p:sp>
    </p:spTree>
    <p:extLst>
      <p:ext uri="{BB962C8B-B14F-4D97-AF65-F5344CB8AC3E}">
        <p14:creationId xmlns:p14="http://schemas.microsoft.com/office/powerpoint/2010/main" val="27580904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94400" y="952500"/>
            <a:ext cx="1016000" cy="574040"/>
          </a:xfrm>
          <a:prstGeom prst="rect">
            <a:avLst/>
          </a:prstGeom>
        </p:spPr>
        <p:txBody>
          <a:bodyPr vert="horz" wrap="square" lIns="0" tIns="12700" rIns="0" bIns="0" rtlCol="0">
            <a:spAutoFit/>
          </a:bodyPr>
          <a:lstStyle/>
          <a:p>
            <a:pPr marL="12700">
              <a:lnSpc>
                <a:spcPct val="100000"/>
              </a:lnSpc>
              <a:spcBef>
                <a:spcPts val="100"/>
              </a:spcBef>
            </a:pPr>
            <a:r>
              <a:rPr sz="3600" b="1" spc="-5" dirty="0">
                <a:latin typeface="Arial"/>
                <a:cs typeface="Arial"/>
              </a:rPr>
              <a:t>Quiz</a:t>
            </a:r>
            <a:endParaRPr sz="3600">
              <a:latin typeface="Arial"/>
              <a:cs typeface="Arial"/>
            </a:endParaRPr>
          </a:p>
        </p:txBody>
      </p:sp>
      <p:sp>
        <p:nvSpPr>
          <p:cNvPr id="3" name="object 3"/>
          <p:cNvSpPr txBox="1"/>
          <p:nvPr/>
        </p:nvSpPr>
        <p:spPr>
          <a:xfrm>
            <a:off x="1701800" y="2298700"/>
            <a:ext cx="9596755" cy="574040"/>
          </a:xfrm>
          <a:prstGeom prst="rect">
            <a:avLst/>
          </a:prstGeom>
        </p:spPr>
        <p:txBody>
          <a:bodyPr vert="horz" wrap="square" lIns="0" tIns="12700" rIns="0" bIns="0" rtlCol="0">
            <a:spAutoFit/>
          </a:bodyPr>
          <a:lstStyle/>
          <a:p>
            <a:pPr marL="12700">
              <a:lnSpc>
                <a:spcPct val="100000"/>
              </a:lnSpc>
              <a:spcBef>
                <a:spcPts val="100"/>
              </a:spcBef>
            </a:pPr>
            <a:r>
              <a:rPr sz="3600" spc="-70" dirty="0">
                <a:latin typeface="Arial"/>
                <a:cs typeface="Arial"/>
              </a:rPr>
              <a:t>The </a:t>
            </a:r>
            <a:r>
              <a:rPr sz="3600" spc="30" dirty="0">
                <a:latin typeface="Arial"/>
                <a:cs typeface="Arial"/>
              </a:rPr>
              <a:t>camera </a:t>
            </a:r>
            <a:r>
              <a:rPr sz="3600" dirty="0">
                <a:latin typeface="Arial"/>
                <a:cs typeface="Arial"/>
              </a:rPr>
              <a:t>matrix </a:t>
            </a:r>
            <a:r>
              <a:rPr sz="3600" spc="-10" dirty="0">
                <a:latin typeface="Arial"/>
                <a:cs typeface="Arial"/>
              </a:rPr>
              <a:t>relates </a:t>
            </a:r>
            <a:r>
              <a:rPr sz="3600" spc="-5" dirty="0">
                <a:latin typeface="Arial"/>
                <a:cs typeface="Arial"/>
              </a:rPr>
              <a:t>what </a:t>
            </a:r>
            <a:r>
              <a:rPr sz="3600" dirty="0">
                <a:latin typeface="Arial"/>
                <a:cs typeface="Arial"/>
              </a:rPr>
              <a:t>two</a:t>
            </a:r>
            <a:r>
              <a:rPr sz="3600" spc="55" dirty="0">
                <a:latin typeface="Arial"/>
                <a:cs typeface="Arial"/>
              </a:rPr>
              <a:t> </a:t>
            </a:r>
            <a:r>
              <a:rPr sz="3600" spc="-5" dirty="0">
                <a:latin typeface="Arial"/>
                <a:cs typeface="Arial"/>
              </a:rPr>
              <a:t>quantities?</a:t>
            </a:r>
            <a:endParaRPr sz="3600">
              <a:latin typeface="Arial"/>
              <a:cs typeface="Arial"/>
            </a:endParaRPr>
          </a:p>
        </p:txBody>
      </p:sp>
      <p:sp>
        <p:nvSpPr>
          <p:cNvPr id="4" name="object 4"/>
          <p:cNvSpPr txBox="1">
            <a:spLocks noGrp="1"/>
          </p:cNvSpPr>
          <p:nvPr>
            <p:ph type="title"/>
          </p:nvPr>
        </p:nvSpPr>
        <p:spPr>
          <a:xfrm>
            <a:off x="4508500" y="2390239"/>
            <a:ext cx="3989070" cy="2446020"/>
          </a:xfrm>
          <a:prstGeom prst="rect">
            <a:avLst/>
          </a:prstGeom>
        </p:spPr>
        <p:txBody>
          <a:bodyPr vert="horz" wrap="square" lIns="0" tIns="641350" rIns="0" bIns="0" rtlCol="0">
            <a:spAutoFit/>
          </a:bodyPr>
          <a:lstStyle/>
          <a:p>
            <a:pPr algn="ctr">
              <a:lnSpc>
                <a:spcPct val="100000"/>
              </a:lnSpc>
              <a:spcBef>
                <a:spcPts val="5050"/>
              </a:spcBef>
            </a:pPr>
            <a:r>
              <a:rPr sz="8150" i="1" spc="1340" dirty="0">
                <a:latin typeface="Times New Roman"/>
                <a:cs typeface="Times New Roman"/>
              </a:rPr>
              <a:t>x </a:t>
            </a:r>
            <a:r>
              <a:rPr sz="8150" b="0" spc="-285" dirty="0">
                <a:latin typeface="Verdana"/>
                <a:cs typeface="Verdana"/>
              </a:rPr>
              <a:t>=</a:t>
            </a:r>
            <a:r>
              <a:rPr sz="8150" b="0" spc="-1755" dirty="0">
                <a:latin typeface="Verdana"/>
                <a:cs typeface="Verdana"/>
              </a:rPr>
              <a:t> </a:t>
            </a:r>
            <a:r>
              <a:rPr sz="8150" spc="1365" dirty="0"/>
              <a:t>PX</a:t>
            </a:r>
            <a:endParaRPr sz="8150">
              <a:latin typeface="Verdana"/>
              <a:cs typeface="Verdana"/>
            </a:endParaRPr>
          </a:p>
          <a:p>
            <a:pPr algn="ctr">
              <a:lnSpc>
                <a:spcPct val="100000"/>
              </a:lnSpc>
              <a:spcBef>
                <a:spcPts val="1450"/>
              </a:spcBef>
            </a:pPr>
            <a:r>
              <a:rPr sz="2400" b="0" spc="-5" dirty="0">
                <a:solidFill>
                  <a:srgbClr val="00882B"/>
                </a:solidFill>
                <a:latin typeface="Arial"/>
                <a:cs typeface="Arial"/>
              </a:rPr>
              <a:t>3D </a:t>
            </a:r>
            <a:r>
              <a:rPr sz="2400" b="0" spc="20" dirty="0">
                <a:solidFill>
                  <a:srgbClr val="00882B"/>
                </a:solidFill>
                <a:latin typeface="Arial"/>
                <a:cs typeface="Arial"/>
              </a:rPr>
              <a:t>points </a:t>
            </a:r>
            <a:r>
              <a:rPr sz="2400" b="0" dirty="0">
                <a:solidFill>
                  <a:srgbClr val="00882B"/>
                </a:solidFill>
                <a:latin typeface="Arial"/>
                <a:cs typeface="Arial"/>
              </a:rPr>
              <a:t>to </a:t>
            </a:r>
            <a:r>
              <a:rPr sz="2400" b="0" spc="-5" dirty="0">
                <a:solidFill>
                  <a:srgbClr val="00882B"/>
                </a:solidFill>
                <a:latin typeface="Arial"/>
                <a:cs typeface="Arial"/>
              </a:rPr>
              <a:t>2D </a:t>
            </a:r>
            <a:r>
              <a:rPr sz="2400" b="0" spc="25" dirty="0">
                <a:solidFill>
                  <a:srgbClr val="00882B"/>
                </a:solidFill>
                <a:latin typeface="Arial"/>
                <a:cs typeface="Arial"/>
              </a:rPr>
              <a:t>image</a:t>
            </a:r>
            <a:r>
              <a:rPr sz="2400" b="0" spc="-65" dirty="0">
                <a:solidFill>
                  <a:srgbClr val="00882B"/>
                </a:solidFill>
                <a:latin typeface="Arial"/>
                <a:cs typeface="Arial"/>
              </a:rPr>
              <a:t> </a:t>
            </a:r>
            <a:r>
              <a:rPr sz="2400" b="0" spc="20" dirty="0">
                <a:solidFill>
                  <a:srgbClr val="00882B"/>
                </a:solidFill>
                <a:latin typeface="Arial"/>
                <a:cs typeface="Arial"/>
              </a:rPr>
              <a:t>points</a:t>
            </a:r>
            <a:endParaRPr sz="2400">
              <a:latin typeface="Arial"/>
              <a:cs typeface="Arial"/>
            </a:endParaRPr>
          </a:p>
        </p:txBody>
      </p:sp>
      <p:sp>
        <p:nvSpPr>
          <p:cNvPr id="5" name="object 5"/>
          <p:cNvSpPr txBox="1"/>
          <p:nvPr/>
        </p:nvSpPr>
        <p:spPr>
          <a:xfrm>
            <a:off x="1841500" y="5396830"/>
            <a:ext cx="9325610" cy="3084830"/>
          </a:xfrm>
          <a:prstGeom prst="rect">
            <a:avLst/>
          </a:prstGeom>
        </p:spPr>
        <p:txBody>
          <a:bodyPr vert="horz" wrap="square" lIns="0" tIns="216535" rIns="0" bIns="0" rtlCol="0">
            <a:spAutoFit/>
          </a:bodyPr>
          <a:lstStyle/>
          <a:p>
            <a:pPr algn="ctr">
              <a:lnSpc>
                <a:spcPct val="100000"/>
              </a:lnSpc>
              <a:spcBef>
                <a:spcPts val="1705"/>
              </a:spcBef>
            </a:pPr>
            <a:r>
              <a:rPr sz="3600" spc="-70" dirty="0">
                <a:latin typeface="Arial"/>
                <a:cs typeface="Arial"/>
              </a:rPr>
              <a:t>The </a:t>
            </a:r>
            <a:r>
              <a:rPr sz="3600" spc="30" dirty="0">
                <a:latin typeface="Arial"/>
                <a:cs typeface="Arial"/>
              </a:rPr>
              <a:t>camera </a:t>
            </a:r>
            <a:r>
              <a:rPr sz="3600" dirty="0">
                <a:latin typeface="Arial"/>
                <a:cs typeface="Arial"/>
              </a:rPr>
              <a:t>matrix </a:t>
            </a:r>
            <a:r>
              <a:rPr sz="3600" spc="65" dirty="0">
                <a:latin typeface="Arial"/>
                <a:cs typeface="Arial"/>
              </a:rPr>
              <a:t>can </a:t>
            </a:r>
            <a:r>
              <a:rPr sz="3600" spc="95" dirty="0">
                <a:latin typeface="Arial"/>
                <a:cs typeface="Arial"/>
              </a:rPr>
              <a:t>be </a:t>
            </a:r>
            <a:r>
              <a:rPr sz="3600" spc="75" dirty="0">
                <a:latin typeface="Arial"/>
                <a:cs typeface="Arial"/>
              </a:rPr>
              <a:t>decomposed</a:t>
            </a:r>
            <a:r>
              <a:rPr sz="3600" spc="-114" dirty="0">
                <a:latin typeface="Arial"/>
                <a:cs typeface="Arial"/>
              </a:rPr>
              <a:t> </a:t>
            </a:r>
            <a:r>
              <a:rPr sz="3600" spc="-45" dirty="0">
                <a:latin typeface="Arial"/>
                <a:cs typeface="Arial"/>
              </a:rPr>
              <a:t>into?</a:t>
            </a:r>
            <a:endParaRPr sz="3600">
              <a:latin typeface="Arial"/>
              <a:cs typeface="Arial"/>
            </a:endParaRPr>
          </a:p>
          <a:p>
            <a:pPr marL="76835" algn="ctr">
              <a:lnSpc>
                <a:spcPct val="100000"/>
              </a:lnSpc>
              <a:spcBef>
                <a:spcPts val="3060"/>
              </a:spcBef>
            </a:pPr>
            <a:r>
              <a:rPr sz="6750" b="1" spc="1230" dirty="0">
                <a:latin typeface="Times New Roman"/>
                <a:cs typeface="Times New Roman"/>
              </a:rPr>
              <a:t>P </a:t>
            </a:r>
            <a:r>
              <a:rPr sz="6750" spc="1350" dirty="0">
                <a:latin typeface="Arial"/>
                <a:cs typeface="Arial"/>
              </a:rPr>
              <a:t>=</a:t>
            </a:r>
            <a:r>
              <a:rPr sz="6750" spc="-1100" dirty="0">
                <a:latin typeface="Arial"/>
                <a:cs typeface="Arial"/>
              </a:rPr>
              <a:t> </a:t>
            </a:r>
            <a:r>
              <a:rPr sz="6750" b="1" spc="390" dirty="0">
                <a:latin typeface="Times New Roman"/>
                <a:cs typeface="Times New Roman"/>
              </a:rPr>
              <a:t>K</a:t>
            </a:r>
            <a:r>
              <a:rPr sz="6750" spc="390" dirty="0">
                <a:latin typeface="Arial"/>
                <a:cs typeface="Arial"/>
              </a:rPr>
              <a:t>[</a:t>
            </a:r>
            <a:r>
              <a:rPr sz="6750" b="1" spc="390" dirty="0">
                <a:latin typeface="Times New Roman"/>
                <a:cs typeface="Times New Roman"/>
              </a:rPr>
              <a:t>R</a:t>
            </a:r>
            <a:r>
              <a:rPr sz="6750" spc="390" dirty="0">
                <a:latin typeface="DejaVu Sans"/>
                <a:cs typeface="DejaVu Sans"/>
              </a:rPr>
              <a:t>|</a:t>
            </a:r>
            <a:r>
              <a:rPr sz="6750" b="1" spc="390" dirty="0">
                <a:latin typeface="Times New Roman"/>
                <a:cs typeface="Times New Roman"/>
              </a:rPr>
              <a:t>t</a:t>
            </a:r>
            <a:r>
              <a:rPr sz="6750" spc="390" dirty="0">
                <a:latin typeface="Arial"/>
                <a:cs typeface="Arial"/>
              </a:rPr>
              <a:t>]</a:t>
            </a:r>
            <a:endParaRPr sz="6750">
              <a:latin typeface="Arial"/>
              <a:cs typeface="Arial"/>
            </a:endParaRPr>
          </a:p>
          <a:p>
            <a:pPr algn="ctr">
              <a:lnSpc>
                <a:spcPct val="100000"/>
              </a:lnSpc>
              <a:spcBef>
                <a:spcPts val="4120"/>
              </a:spcBef>
            </a:pPr>
            <a:r>
              <a:rPr sz="2400" spc="10" dirty="0">
                <a:solidFill>
                  <a:srgbClr val="00882B"/>
                </a:solidFill>
                <a:latin typeface="Arial"/>
                <a:cs typeface="Arial"/>
              </a:rPr>
              <a:t>intrinsic </a:t>
            </a:r>
            <a:r>
              <a:rPr sz="2400" spc="40" dirty="0">
                <a:solidFill>
                  <a:srgbClr val="00882B"/>
                </a:solidFill>
                <a:latin typeface="Arial"/>
                <a:cs typeface="Arial"/>
              </a:rPr>
              <a:t>and </a:t>
            </a:r>
            <a:r>
              <a:rPr sz="2400" spc="10" dirty="0">
                <a:solidFill>
                  <a:srgbClr val="00882B"/>
                </a:solidFill>
                <a:latin typeface="Arial"/>
                <a:cs typeface="Arial"/>
              </a:rPr>
              <a:t>extrinsic</a:t>
            </a:r>
            <a:r>
              <a:rPr sz="2400" spc="-25" dirty="0">
                <a:solidFill>
                  <a:srgbClr val="00882B"/>
                </a:solidFill>
                <a:latin typeface="Arial"/>
                <a:cs typeface="Arial"/>
              </a:rPr>
              <a:t> </a:t>
            </a:r>
            <a:r>
              <a:rPr sz="2400" spc="10" dirty="0">
                <a:solidFill>
                  <a:srgbClr val="00882B"/>
                </a:solidFill>
                <a:latin typeface="Arial"/>
                <a:cs typeface="Arial"/>
              </a:rPr>
              <a:t>parameters</a:t>
            </a:r>
            <a:endParaRPr sz="2400">
              <a:latin typeface="Arial"/>
              <a:cs typeface="Arial"/>
            </a:endParaRPr>
          </a:p>
        </p:txBody>
      </p:sp>
      <p:sp>
        <p:nvSpPr>
          <p:cNvPr id="7" name="投影片編號版面配置區 6">
            <a:extLst>
              <a:ext uri="{FF2B5EF4-FFF2-40B4-BE49-F238E27FC236}">
                <a16:creationId xmlns:a16="http://schemas.microsoft.com/office/drawing/2014/main" id="{0C1B6EB1-88FE-433E-936E-FE02BB91CCFB}"/>
              </a:ext>
            </a:extLst>
          </p:cNvPr>
          <p:cNvSpPr>
            <a:spLocks noGrp="1"/>
          </p:cNvSpPr>
          <p:nvPr>
            <p:ph type="sldNum" sz="quarter" idx="12"/>
          </p:nvPr>
        </p:nvSpPr>
        <p:spPr/>
        <p:txBody>
          <a:bodyPr/>
          <a:lstStyle/>
          <a:p>
            <a:fld id="{86CB4B4D-7CA3-9044-876B-883B54F8677D}" type="slidenum">
              <a:rPr lang="en-US" altLang="zh-TW" smtClean="0"/>
              <a:t>51</a:t>
            </a:fld>
            <a:endParaRPr lang="zh-TW" alt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2.1.5 3D to 2D Projections"/>
          <p:cNvSpPr>
            <a:spLocks noGrp="1"/>
          </p:cNvSpPr>
          <p:nvPr>
            <p:ph type="title"/>
          </p:nvPr>
        </p:nvSpPr>
        <p:spPr>
          <a:prstGeom prst="rect">
            <a:avLst/>
          </a:prstGeom>
        </p:spPr>
        <p:txBody>
          <a:bodyPr/>
          <a:lstStyle/>
          <a:p>
            <a:pPr>
              <a:defRPr>
                <a:effectLst/>
              </a:defRPr>
            </a:pPr>
            <a:r>
              <a:rPr dirty="0"/>
              <a:t>2.1.5 3D to 2D Projections</a:t>
            </a:r>
          </a:p>
        </p:txBody>
      </p:sp>
      <p:sp>
        <p:nvSpPr>
          <p:cNvPr id="360" name="Camera Intrinsics…"/>
          <p:cNvSpPr txBox="1">
            <a:spLocks noGrp="1"/>
          </p:cNvSpPr>
          <p:nvPr>
            <p:ph type="body" idx="1"/>
          </p:nvPr>
        </p:nvSpPr>
        <p:spPr>
          <a:prstGeom prst="rect">
            <a:avLst/>
          </a:prstGeom>
        </p:spPr>
        <p:txBody>
          <a:bodyPr/>
          <a:lstStyle/>
          <a:p>
            <a:pPr>
              <a:defRPr b="1"/>
            </a:pPr>
            <a:r>
              <a:rPr lang="en-US" dirty="0"/>
              <a:t>A Note on Focal Lengths</a:t>
            </a: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335" y="4119539"/>
            <a:ext cx="12256130" cy="4851649"/>
          </a:xfrm>
          <a:prstGeom prst="rect">
            <a:avLst/>
          </a:prstGeom>
        </p:spPr>
      </p:pic>
      <mc:AlternateContent xmlns:mc="http://schemas.openxmlformats.org/markup-compatibility/2006" xmlns:a14="http://schemas.microsoft.com/office/drawing/2010/main">
        <mc:Choice Requires="a14">
          <p:sp>
            <p:nvSpPr>
              <p:cNvPr id="4" name="文字方塊 3"/>
              <p:cNvSpPr txBox="1"/>
              <p:nvPr/>
            </p:nvSpPr>
            <p:spPr>
              <a:xfrm>
                <a:off x="3876392" y="2919926"/>
                <a:ext cx="5252015" cy="8887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a14:m>
                  <m:oMathPara xmlns:m="http://schemas.openxmlformats.org/officeDocument/2006/math">
                    <m:oMathParaPr>
                      <m:jc m:val="centerGroup"/>
                    </m:oMathParaPr>
                    <m:oMath xmlns:m="http://schemas.openxmlformats.org/officeDocument/2006/math">
                      <m:r>
                        <a:rPr kumimoji="0" lang="en-US" altLang="zh-TW" sz="2800" b="0" i="1" u="none" strike="noStrike" cap="none" spc="0" normalizeH="0" baseline="0" smtClean="0">
                          <a:ln>
                            <a:noFill/>
                          </a:ln>
                          <a:solidFill>
                            <a:srgbClr val="000000"/>
                          </a:solidFill>
                          <a:effectLst/>
                          <a:uFillTx/>
                          <a:latin typeface="Cambria Math" panose="02040503050406030204" pitchFamily="18" charset="0"/>
                          <a:sym typeface="Cochin"/>
                        </a:rPr>
                        <m:t>𝑡𝑎𝑛</m:t>
                      </m:r>
                      <m:f>
                        <m:fPr>
                          <m:ctrlPr>
                            <a:rPr kumimoji="0" lang="en-US" altLang="zh-TW" sz="2800" b="0" i="1" u="none" strike="noStrike" cap="none" spc="0" normalizeH="0" baseline="0" smtClean="0">
                              <a:ln>
                                <a:noFill/>
                              </a:ln>
                              <a:solidFill>
                                <a:srgbClr val="000000"/>
                              </a:solidFill>
                              <a:effectLst/>
                              <a:uFillTx/>
                              <a:latin typeface="Cambria Math" panose="02040503050406030204" pitchFamily="18" charset="0"/>
                              <a:sym typeface="Cochin"/>
                            </a:rPr>
                          </m:ctrlPr>
                        </m:fPr>
                        <m:num>
                          <m:r>
                            <a:rPr kumimoji="0" lang="zh-TW" altLang="en-US" sz="2800" b="0" i="1" u="none" strike="noStrike" cap="none" spc="0" normalizeH="0" baseline="0" smtClean="0">
                              <a:ln>
                                <a:noFill/>
                              </a:ln>
                              <a:solidFill>
                                <a:srgbClr val="000000"/>
                              </a:solidFill>
                              <a:effectLst/>
                              <a:uFillTx/>
                              <a:latin typeface="Cambria Math" panose="02040503050406030204" pitchFamily="18" charset="0"/>
                              <a:sym typeface="Cochin"/>
                            </a:rPr>
                            <m:t>𝜃</m:t>
                          </m:r>
                        </m:num>
                        <m:den>
                          <m:r>
                            <a:rPr kumimoji="0" lang="en-US" altLang="zh-TW" sz="2800" b="0" i="1" u="none" strike="noStrike" cap="none" spc="0" normalizeH="0" baseline="0" smtClean="0">
                              <a:ln>
                                <a:noFill/>
                              </a:ln>
                              <a:solidFill>
                                <a:srgbClr val="000000"/>
                              </a:solidFill>
                              <a:effectLst/>
                              <a:uFillTx/>
                              <a:latin typeface="Cambria Math" panose="02040503050406030204" pitchFamily="18" charset="0"/>
                              <a:sym typeface="Cochin"/>
                            </a:rPr>
                            <m:t>2</m:t>
                          </m:r>
                        </m:den>
                      </m:f>
                      <m:r>
                        <a:rPr kumimoji="0" lang="en-US" altLang="zh-TW" sz="2800" b="0" i="1" u="none" strike="noStrike" cap="none" spc="0" normalizeH="0" baseline="0" smtClean="0">
                          <a:ln>
                            <a:noFill/>
                          </a:ln>
                          <a:solidFill>
                            <a:srgbClr val="000000"/>
                          </a:solidFill>
                          <a:effectLst/>
                          <a:uFillTx/>
                          <a:latin typeface="Cambria Math" panose="02040503050406030204" pitchFamily="18" charset="0"/>
                          <a:sym typeface="Cochin"/>
                        </a:rPr>
                        <m:t>=</m:t>
                      </m:r>
                      <m:f>
                        <m:fPr>
                          <m:ctrlPr>
                            <a:rPr kumimoji="0" lang="en-US" altLang="zh-TW" sz="2800" b="0" i="1" u="none" strike="noStrike" cap="none" spc="0" normalizeH="0" baseline="0" smtClean="0">
                              <a:ln>
                                <a:noFill/>
                              </a:ln>
                              <a:solidFill>
                                <a:srgbClr val="000000"/>
                              </a:solidFill>
                              <a:effectLst/>
                              <a:uFillTx/>
                              <a:latin typeface="Cambria Math" panose="02040503050406030204" pitchFamily="18" charset="0"/>
                              <a:sym typeface="Cochin"/>
                            </a:rPr>
                          </m:ctrlPr>
                        </m:fPr>
                        <m:num>
                          <m:r>
                            <a:rPr kumimoji="0" lang="en-US" altLang="zh-TW" sz="2800" b="0" i="1" u="none" strike="noStrike" cap="none" spc="0" normalizeH="0" baseline="0" smtClean="0">
                              <a:ln>
                                <a:noFill/>
                              </a:ln>
                              <a:solidFill>
                                <a:srgbClr val="000000"/>
                              </a:solidFill>
                              <a:effectLst/>
                              <a:uFillTx/>
                              <a:latin typeface="Cambria Math" panose="02040503050406030204" pitchFamily="18" charset="0"/>
                              <a:sym typeface="Cochin"/>
                            </a:rPr>
                            <m:t>𝑊</m:t>
                          </m:r>
                        </m:num>
                        <m:den>
                          <m:r>
                            <a:rPr kumimoji="0" lang="en-US" altLang="zh-TW" sz="2800" b="0" i="1" u="none" strike="noStrike" cap="none" spc="0" normalizeH="0" baseline="0" smtClean="0">
                              <a:ln>
                                <a:noFill/>
                              </a:ln>
                              <a:solidFill>
                                <a:srgbClr val="000000"/>
                              </a:solidFill>
                              <a:effectLst/>
                              <a:uFillTx/>
                              <a:latin typeface="Cambria Math" panose="02040503050406030204" pitchFamily="18" charset="0"/>
                              <a:sym typeface="Cochin"/>
                            </a:rPr>
                            <m:t>2</m:t>
                          </m:r>
                          <m:r>
                            <a:rPr kumimoji="0" lang="en-US" altLang="zh-TW" sz="2800" b="0" i="1" u="none" strike="noStrike" cap="none" spc="0" normalizeH="0" baseline="0" smtClean="0">
                              <a:ln>
                                <a:noFill/>
                              </a:ln>
                              <a:solidFill>
                                <a:srgbClr val="000000"/>
                              </a:solidFill>
                              <a:effectLst/>
                              <a:uFillTx/>
                              <a:latin typeface="Cambria Math" panose="02040503050406030204" pitchFamily="18" charset="0"/>
                              <a:sym typeface="Cochin"/>
                            </a:rPr>
                            <m:t>𝑓</m:t>
                          </m:r>
                        </m:den>
                      </m:f>
                      <m:r>
                        <a:rPr kumimoji="0" lang="en-US" altLang="zh-TW" sz="2800" b="0" i="1" u="none" strike="noStrike" cap="none" spc="0" normalizeH="0" baseline="0" smtClean="0">
                          <a:ln>
                            <a:noFill/>
                          </a:ln>
                          <a:solidFill>
                            <a:srgbClr val="000000"/>
                          </a:solidFill>
                          <a:effectLst/>
                          <a:uFillTx/>
                          <a:latin typeface="Cambria Math" panose="02040503050406030204" pitchFamily="18" charset="0"/>
                          <a:sym typeface="Cochin"/>
                        </a:rPr>
                        <m:t>  </m:t>
                      </m:r>
                      <m:r>
                        <a:rPr kumimoji="0" lang="en-US" altLang="zh-TW" sz="2800" b="0" i="1" u="none" strike="noStrike" cap="none" spc="0" normalizeH="0" baseline="0" smtClean="0">
                          <a:ln>
                            <a:noFill/>
                          </a:ln>
                          <a:solidFill>
                            <a:srgbClr val="000000"/>
                          </a:solidFill>
                          <a:effectLst/>
                          <a:uFillTx/>
                          <a:latin typeface="Cambria Math" panose="02040503050406030204" pitchFamily="18" charset="0"/>
                          <a:ea typeface="Cambria Math" panose="02040503050406030204" pitchFamily="18" charset="0"/>
                          <a:sym typeface="Cochin"/>
                        </a:rPr>
                        <m:t>⟹ </m:t>
                      </m:r>
                      <m:r>
                        <a:rPr kumimoji="0" lang="en-US" altLang="zh-TW" sz="2800" b="0" i="1" u="none" strike="noStrike" cap="none" spc="0" normalizeH="0" baseline="0" smtClean="0">
                          <a:ln>
                            <a:noFill/>
                          </a:ln>
                          <a:solidFill>
                            <a:srgbClr val="000000"/>
                          </a:solidFill>
                          <a:effectLst/>
                          <a:uFillTx/>
                          <a:latin typeface="Cambria Math" panose="02040503050406030204" pitchFamily="18" charset="0"/>
                          <a:sym typeface="Cochin"/>
                        </a:rPr>
                        <m:t> </m:t>
                      </m:r>
                      <m:r>
                        <a:rPr kumimoji="0" lang="en-US" altLang="zh-TW" sz="2800" b="0" i="1" u="none" strike="noStrike" cap="none" spc="0" normalizeH="0" baseline="0" smtClean="0">
                          <a:ln>
                            <a:noFill/>
                          </a:ln>
                          <a:solidFill>
                            <a:srgbClr val="FF0000"/>
                          </a:solidFill>
                          <a:effectLst/>
                          <a:uFillTx/>
                          <a:latin typeface="Cambria Math" panose="02040503050406030204" pitchFamily="18" charset="0"/>
                          <a:sym typeface="Cochin"/>
                        </a:rPr>
                        <m:t>𝑓</m:t>
                      </m:r>
                      <m:r>
                        <a:rPr kumimoji="0" lang="en-US" altLang="zh-TW" sz="2800" b="0" i="1" u="none" strike="noStrike" cap="none" spc="0" normalizeH="0" baseline="0" smtClean="0">
                          <a:ln>
                            <a:noFill/>
                          </a:ln>
                          <a:solidFill>
                            <a:srgbClr val="000000"/>
                          </a:solidFill>
                          <a:effectLst/>
                          <a:uFillTx/>
                          <a:latin typeface="Cambria Math" panose="02040503050406030204" pitchFamily="18" charset="0"/>
                          <a:sym typeface="Cochin"/>
                        </a:rPr>
                        <m:t>=</m:t>
                      </m:r>
                      <m:f>
                        <m:fPr>
                          <m:ctrlPr>
                            <a:rPr lang="en-US" altLang="zh-TW" sz="2800" i="1">
                              <a:solidFill>
                                <a:srgbClr val="000000"/>
                              </a:solidFill>
                              <a:latin typeface="Cambria Math" panose="02040503050406030204" pitchFamily="18" charset="0"/>
                            </a:rPr>
                          </m:ctrlPr>
                        </m:fPr>
                        <m:num>
                          <m:r>
                            <a:rPr lang="en-US" altLang="zh-TW" sz="2800" i="1">
                              <a:solidFill>
                                <a:srgbClr val="000000"/>
                              </a:solidFill>
                              <a:latin typeface="Cambria Math" panose="02040503050406030204" pitchFamily="18" charset="0"/>
                            </a:rPr>
                            <m:t>𝑊</m:t>
                          </m:r>
                        </m:num>
                        <m:den>
                          <m:r>
                            <a:rPr lang="en-US" altLang="zh-TW" sz="2800" b="0" i="1" smtClean="0">
                              <a:solidFill>
                                <a:srgbClr val="000000"/>
                              </a:solidFill>
                              <a:latin typeface="Cambria Math" panose="02040503050406030204" pitchFamily="18" charset="0"/>
                            </a:rPr>
                            <m:t>2</m:t>
                          </m:r>
                        </m:den>
                      </m:f>
                      <m:sSup>
                        <m:sSupPr>
                          <m:ctrlPr>
                            <a:rPr lang="en-US" altLang="zh-TW" sz="2800" i="1" smtClean="0">
                              <a:solidFill>
                                <a:srgbClr val="000000"/>
                              </a:solidFill>
                              <a:latin typeface="Cambria Math" panose="02040503050406030204" pitchFamily="18" charset="0"/>
                            </a:rPr>
                          </m:ctrlPr>
                        </m:sSupPr>
                        <m:e>
                          <m:r>
                            <a:rPr lang="en-US" altLang="zh-TW" sz="2800" b="0" i="1" smtClean="0">
                              <a:solidFill>
                                <a:srgbClr val="000000"/>
                              </a:solidFill>
                              <a:latin typeface="Cambria Math" panose="02040503050406030204" pitchFamily="18" charset="0"/>
                            </a:rPr>
                            <m:t>[</m:t>
                          </m:r>
                          <m:r>
                            <a:rPr lang="en-US" altLang="zh-TW" sz="2800" b="0" i="1" smtClean="0">
                              <a:solidFill>
                                <a:srgbClr val="000000"/>
                              </a:solidFill>
                              <a:latin typeface="Cambria Math" panose="02040503050406030204" pitchFamily="18" charset="0"/>
                            </a:rPr>
                            <m:t>𝑡𝑎𝑛</m:t>
                          </m:r>
                          <m:f>
                            <m:fPr>
                              <m:ctrlPr>
                                <a:rPr lang="en-US" altLang="zh-TW" sz="2800" i="1">
                                  <a:solidFill>
                                    <a:srgbClr val="000000"/>
                                  </a:solidFill>
                                  <a:latin typeface="Cambria Math" panose="02040503050406030204" pitchFamily="18" charset="0"/>
                                </a:rPr>
                              </m:ctrlPr>
                            </m:fPr>
                            <m:num>
                              <m:r>
                                <a:rPr lang="zh-TW" altLang="en-US" sz="2800" i="1">
                                  <a:solidFill>
                                    <a:srgbClr val="000000"/>
                                  </a:solidFill>
                                  <a:latin typeface="Cambria Math" panose="02040503050406030204" pitchFamily="18" charset="0"/>
                                </a:rPr>
                                <m:t>𝜃</m:t>
                              </m:r>
                            </m:num>
                            <m:den>
                              <m:r>
                                <a:rPr lang="en-US" altLang="zh-TW" sz="2800" i="1">
                                  <a:solidFill>
                                    <a:srgbClr val="000000"/>
                                  </a:solidFill>
                                  <a:latin typeface="Cambria Math" panose="02040503050406030204" pitchFamily="18" charset="0"/>
                                </a:rPr>
                                <m:t>2</m:t>
                              </m:r>
                            </m:den>
                          </m:f>
                          <m:r>
                            <a:rPr lang="en-US" altLang="zh-TW" sz="2800" b="0" i="1" smtClean="0">
                              <a:solidFill>
                                <a:srgbClr val="000000"/>
                              </a:solidFill>
                              <a:latin typeface="Cambria Math" panose="02040503050406030204" pitchFamily="18" charset="0"/>
                            </a:rPr>
                            <m:t>]</m:t>
                          </m:r>
                        </m:e>
                        <m:sup>
                          <m:r>
                            <a:rPr lang="en-US" altLang="zh-TW" sz="2800" b="0" i="1" smtClean="0">
                              <a:solidFill>
                                <a:srgbClr val="000000"/>
                              </a:solidFill>
                              <a:latin typeface="Cambria Math" panose="02040503050406030204" pitchFamily="18" charset="0"/>
                            </a:rPr>
                            <m:t>−</m:t>
                          </m:r>
                          <m:r>
                            <a:rPr lang="en-US" altLang="zh-TW" sz="2800" b="0" i="1" smtClean="0">
                              <a:solidFill>
                                <a:srgbClr val="000000"/>
                              </a:solidFill>
                              <a:latin typeface="Cambria Math" panose="02040503050406030204" pitchFamily="18" charset="0"/>
                            </a:rPr>
                            <m:t>1</m:t>
                          </m:r>
                        </m:sup>
                      </m:sSup>
                    </m:oMath>
                  </m:oMathPara>
                </a14:m>
                <a:endParaRPr kumimoji="0" lang="zh-TW" altLang="en-US" sz="2800" b="0" i="1" u="none" strike="noStrike" cap="none" spc="0" normalizeH="0" baseline="0" dirty="0">
                  <a:ln>
                    <a:noFill/>
                  </a:ln>
                  <a:solidFill>
                    <a:srgbClr val="000000"/>
                  </a:solidFill>
                  <a:effectLst/>
                  <a:uFillTx/>
                  <a:sym typeface="Cochin"/>
                </a:endParaRPr>
              </a:p>
            </p:txBody>
          </p:sp>
        </mc:Choice>
        <mc:Fallback xmlns="">
          <p:sp>
            <p:nvSpPr>
              <p:cNvPr id="4" name="文字方塊 3"/>
              <p:cNvSpPr txBox="1">
                <a:spLocks noRot="1" noChangeAspect="1" noMove="1" noResize="1" noEditPoints="1" noAdjustHandles="1" noChangeArrowheads="1" noChangeShapeType="1" noTextEdit="1"/>
              </p:cNvSpPr>
              <p:nvPr/>
            </p:nvSpPr>
            <p:spPr>
              <a:xfrm>
                <a:off x="3876392" y="2919926"/>
                <a:ext cx="5252015" cy="888705"/>
              </a:xfrm>
              <a:prstGeom prst="rect">
                <a:avLst/>
              </a:prstGeom>
              <a:blipFill>
                <a:blip r:embed="rId3"/>
                <a:stretch>
                  <a:fillRect/>
                </a:stretch>
              </a:blipFill>
              <a:ln w="12700" cap="flat">
                <a:noFill/>
                <a:miter lim="400000"/>
              </a:ln>
              <a:effectLst/>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119F4CAD-B487-4380-85D2-7A1C29276D40}"/>
              </a:ext>
            </a:extLst>
          </p:cNvPr>
          <p:cNvSpPr>
            <a:spLocks noGrp="1"/>
          </p:cNvSpPr>
          <p:nvPr>
            <p:ph type="sldNum" sz="quarter" idx="2"/>
          </p:nvPr>
        </p:nvSpPr>
        <p:spPr/>
        <p:txBody>
          <a:bodyPr/>
          <a:lstStyle/>
          <a:p>
            <a:fld id="{86CB4B4D-7CA3-9044-876B-883B54F8677D}" type="slidenum">
              <a:rPr lang="en-US" altLang="zh-TW" smtClean="0"/>
              <a:t>52</a:t>
            </a:fld>
            <a:endParaRPr lang="zh-TW" altLang="en-US"/>
          </a:p>
        </p:txBody>
      </p:sp>
    </p:spTree>
    <p:extLst>
      <p:ext uri="{BB962C8B-B14F-4D97-AF65-F5344CB8AC3E}">
        <p14:creationId xmlns:p14="http://schemas.microsoft.com/office/powerpoint/2010/main" val="1827832707"/>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2.1.6 Lens Distortions"/>
          <p:cNvSpPr>
            <a:spLocks noGrp="1"/>
          </p:cNvSpPr>
          <p:nvPr>
            <p:ph type="title"/>
          </p:nvPr>
        </p:nvSpPr>
        <p:spPr>
          <a:prstGeom prst="rect">
            <a:avLst/>
          </a:prstGeom>
        </p:spPr>
        <p:txBody>
          <a:bodyPr/>
          <a:lstStyle/>
          <a:p>
            <a:pPr>
              <a:defRPr>
                <a:effectLst/>
              </a:defRPr>
            </a:pPr>
            <a:r>
              <a:rPr dirty="0"/>
              <a:t>2.1.6 Lens Distortions</a:t>
            </a:r>
          </a:p>
        </p:txBody>
      </p:sp>
      <p:sp>
        <p:nvSpPr>
          <p:cNvPr id="365" name="Imaging models all assume that cameras obey a linear projection model where straight lines in the world result in straight lines in the image.…"/>
          <p:cNvSpPr txBox="1">
            <a:spLocks noGrp="1"/>
          </p:cNvSpPr>
          <p:nvPr>
            <p:ph type="body" idx="1"/>
          </p:nvPr>
        </p:nvSpPr>
        <p:spPr>
          <a:prstGeom prst="rect">
            <a:avLst/>
          </a:prstGeom>
        </p:spPr>
        <p:txBody>
          <a:bodyPr/>
          <a:lstStyle/>
          <a:p>
            <a:r>
              <a:rPr dirty="0"/>
              <a:t>Imaging models all assume that cameras obey a linear projection model where straight lines in the world result in straight lines in the image.</a:t>
            </a:r>
          </a:p>
          <a:p>
            <a:r>
              <a:rPr dirty="0"/>
              <a:t>Many wide-angle lenses have noticeable </a:t>
            </a:r>
            <a:r>
              <a:rPr b="1" dirty="0">
                <a:solidFill>
                  <a:srgbClr val="FF2600"/>
                </a:solidFill>
              </a:rPr>
              <a:t>radial distortion</a:t>
            </a:r>
            <a:r>
              <a:rPr dirty="0"/>
              <a:t>, which manifests itself as a visible curvature in the projection of straight lines.</a:t>
            </a:r>
          </a:p>
        </p:txBody>
      </p:sp>
      <p:pic>
        <p:nvPicPr>
          <p:cNvPr id="367" name="螢幕快照 2018-03-05 上午3.18.32.png" descr="螢幕快照 2018-03-05 上午3.18.32.png"/>
          <p:cNvPicPr>
            <a:picLocks noChangeAspect="1"/>
          </p:cNvPicPr>
          <p:nvPr/>
        </p:nvPicPr>
        <p:blipFill>
          <a:blip r:embed="rId3">
            <a:extLst/>
          </a:blip>
          <a:stretch>
            <a:fillRect/>
          </a:stretch>
        </p:blipFill>
        <p:spPr>
          <a:xfrm>
            <a:off x="1418210" y="4737608"/>
            <a:ext cx="10168380" cy="4623915"/>
          </a:xfrm>
          <a:prstGeom prst="rect">
            <a:avLst/>
          </a:prstGeom>
          <a:ln w="12700">
            <a:miter lim="400000"/>
          </a:ln>
        </p:spPr>
      </p:pic>
      <p:pic>
        <p:nvPicPr>
          <p:cNvPr id="1026" name="Picture 2" descr="https://vignette.wikia.nocookie.net/mariokart/images/a/af/Barrel_%282%29.png/revision/latest?cb=201710252149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9430" y="7408163"/>
            <a:ext cx="893516" cy="10613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ncushion png」的圖片搜尋結果"/>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4165" y="7408163"/>
            <a:ext cx="1011055" cy="1061312"/>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p:cNvPicPr>
            <a:picLocks noChangeAspect="1"/>
          </p:cNvPicPr>
          <p:nvPr/>
        </p:nvPicPr>
        <p:blipFill>
          <a:blip r:embed="rId6"/>
          <a:stretch>
            <a:fillRect/>
          </a:stretch>
        </p:blipFill>
        <p:spPr>
          <a:xfrm>
            <a:off x="7000657" y="0"/>
            <a:ext cx="6014560" cy="1982452"/>
          </a:xfrm>
          <a:prstGeom prst="rect">
            <a:avLst/>
          </a:prstGeom>
        </p:spPr>
      </p:pic>
      <p:sp>
        <p:nvSpPr>
          <p:cNvPr id="2" name="投影片編號版面配置區 1">
            <a:extLst>
              <a:ext uri="{FF2B5EF4-FFF2-40B4-BE49-F238E27FC236}">
                <a16:creationId xmlns:a16="http://schemas.microsoft.com/office/drawing/2014/main" id="{135C8FA7-1250-45E3-96C9-8D238ECC4142}"/>
              </a:ext>
            </a:extLst>
          </p:cNvPr>
          <p:cNvSpPr>
            <a:spLocks noGrp="1"/>
          </p:cNvSpPr>
          <p:nvPr>
            <p:ph type="sldNum" sz="quarter" idx="2"/>
          </p:nvPr>
        </p:nvSpPr>
        <p:spPr/>
        <p:txBody>
          <a:bodyPr/>
          <a:lstStyle/>
          <a:p>
            <a:fld id="{86CB4B4D-7CA3-9044-876B-883B54F8677D}" type="slidenum">
              <a:rPr lang="en-US" altLang="zh-TW" smtClean="0"/>
              <a:t>53</a:t>
            </a:fld>
            <a:endParaRPr lang="zh-TW" altLang="en-US"/>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2.2 Photometric Image Formation"/>
          <p:cNvSpPr txBox="1">
            <a:spLocks noGrp="1"/>
          </p:cNvSpPr>
          <p:nvPr>
            <p:ph type="title"/>
          </p:nvPr>
        </p:nvSpPr>
        <p:spPr>
          <a:prstGeom prst="rect">
            <a:avLst/>
          </a:prstGeom>
        </p:spPr>
        <p:txBody>
          <a:bodyPr/>
          <a:lstStyle/>
          <a:p>
            <a:pPr>
              <a:defRPr>
                <a:effectLst/>
              </a:defRPr>
            </a:pPr>
            <a:r>
              <a:t>2.2 Photometric Image Formation</a:t>
            </a:r>
          </a:p>
        </p:txBody>
      </p:sp>
      <p:sp>
        <p:nvSpPr>
          <p:cNvPr id="370" name="2.2.1 Lighting…"/>
          <p:cNvSpPr txBox="1">
            <a:spLocks noGrp="1"/>
          </p:cNvSpPr>
          <p:nvPr>
            <p:ph type="body" idx="1"/>
          </p:nvPr>
        </p:nvSpPr>
        <p:spPr>
          <a:prstGeom prst="rect">
            <a:avLst/>
          </a:prstGeom>
        </p:spPr>
        <p:txBody>
          <a:bodyPr/>
          <a:lstStyle/>
          <a:p>
            <a:pPr>
              <a:defRPr sz="3300"/>
            </a:pPr>
            <a:endParaRPr/>
          </a:p>
          <a:p>
            <a:pPr>
              <a:defRPr sz="3300"/>
            </a:pPr>
            <a:r>
              <a:t>2.2.1 Lighting</a:t>
            </a:r>
          </a:p>
          <a:p>
            <a:pPr>
              <a:defRPr sz="3300"/>
            </a:pPr>
            <a:r>
              <a:t>2.2.2 Reflectance and shading</a:t>
            </a:r>
          </a:p>
          <a:p>
            <a:pPr>
              <a:defRPr sz="3300"/>
            </a:pPr>
            <a:r>
              <a:t>2.2.3 Optics</a:t>
            </a:r>
          </a:p>
        </p:txBody>
      </p:sp>
      <p:sp>
        <p:nvSpPr>
          <p:cNvPr id="2" name="投影片編號版面配置區 1">
            <a:extLst>
              <a:ext uri="{FF2B5EF4-FFF2-40B4-BE49-F238E27FC236}">
                <a16:creationId xmlns:a16="http://schemas.microsoft.com/office/drawing/2014/main" id="{A027FE0E-D2A9-4705-A120-3B76521172A9}"/>
              </a:ext>
            </a:extLst>
          </p:cNvPr>
          <p:cNvSpPr>
            <a:spLocks noGrp="1"/>
          </p:cNvSpPr>
          <p:nvPr>
            <p:ph type="sldNum" sz="quarter" idx="2"/>
          </p:nvPr>
        </p:nvSpPr>
        <p:spPr/>
        <p:txBody>
          <a:bodyPr/>
          <a:lstStyle/>
          <a:p>
            <a:fld id="{86CB4B4D-7CA3-9044-876B-883B54F8677D}" type="slidenum">
              <a:rPr lang="en-US" altLang="zh-TW" smtClean="0"/>
              <a:t>54</a:t>
            </a:fld>
            <a:endParaRPr lang="zh-TW" altLang="en-US"/>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2.2 Photometric Image Formation"/>
          <p:cNvSpPr txBox="1">
            <a:spLocks noGrp="1"/>
          </p:cNvSpPr>
          <p:nvPr>
            <p:ph type="title"/>
          </p:nvPr>
        </p:nvSpPr>
        <p:spPr>
          <a:prstGeom prst="rect">
            <a:avLst/>
          </a:prstGeom>
        </p:spPr>
        <p:txBody>
          <a:bodyPr/>
          <a:lstStyle/>
          <a:p>
            <a:pPr>
              <a:defRPr>
                <a:effectLst/>
              </a:defRPr>
            </a:pPr>
            <a:r>
              <a:t>2.2 Photometric Image Formation</a:t>
            </a:r>
          </a:p>
        </p:txBody>
      </p:sp>
      <p:sp>
        <p:nvSpPr>
          <p:cNvPr id="374" name="Images are not composed of 2D features, they are made up of discrete color or intensity values.…"/>
          <p:cNvSpPr txBox="1">
            <a:spLocks noGrp="1"/>
          </p:cNvSpPr>
          <p:nvPr>
            <p:ph type="body" idx="1"/>
          </p:nvPr>
        </p:nvSpPr>
        <p:spPr>
          <a:prstGeom prst="rect">
            <a:avLst/>
          </a:prstGeom>
        </p:spPr>
        <p:txBody>
          <a:bodyPr/>
          <a:lstStyle/>
          <a:p>
            <a:r>
              <a:rPr dirty="0"/>
              <a:t>Images are made up of discrete color or intensity values.</a:t>
            </a:r>
          </a:p>
          <a:p>
            <a:r>
              <a:rPr dirty="0"/>
              <a:t>How do they relate to the lighting in the environment, surface properties and geometry, camera optics, and sensor properties?</a:t>
            </a:r>
          </a:p>
        </p:txBody>
      </p:sp>
      <p:pic>
        <p:nvPicPr>
          <p:cNvPr id="376" name="螢幕快照 2018-03-05 下午1.54.34.png" descr="螢幕快照 2018-03-05 下午1.54.34.png"/>
          <p:cNvPicPr>
            <a:picLocks noChangeAspect="1"/>
          </p:cNvPicPr>
          <p:nvPr/>
        </p:nvPicPr>
        <p:blipFill>
          <a:blip r:embed="rId3">
            <a:extLst/>
          </a:blip>
          <a:stretch>
            <a:fillRect/>
          </a:stretch>
        </p:blipFill>
        <p:spPr>
          <a:xfrm>
            <a:off x="1411748" y="4138863"/>
            <a:ext cx="10181304" cy="5349140"/>
          </a:xfrm>
          <a:prstGeom prst="rect">
            <a:avLst/>
          </a:prstGeom>
          <a:ln w="12700">
            <a:miter lim="400000"/>
          </a:ln>
        </p:spPr>
      </p:pic>
      <p:sp>
        <p:nvSpPr>
          <p:cNvPr id="2" name="投影片編號版面配置區 1">
            <a:extLst>
              <a:ext uri="{FF2B5EF4-FFF2-40B4-BE49-F238E27FC236}">
                <a16:creationId xmlns:a16="http://schemas.microsoft.com/office/drawing/2014/main" id="{49B6D691-6132-440E-8C08-24C353284A46}"/>
              </a:ext>
            </a:extLst>
          </p:cNvPr>
          <p:cNvSpPr>
            <a:spLocks noGrp="1"/>
          </p:cNvSpPr>
          <p:nvPr>
            <p:ph type="sldNum" sz="quarter" idx="2"/>
          </p:nvPr>
        </p:nvSpPr>
        <p:spPr/>
        <p:txBody>
          <a:bodyPr/>
          <a:lstStyle/>
          <a:p>
            <a:fld id="{86CB4B4D-7CA3-9044-876B-883B54F8677D}" type="slidenum">
              <a:rPr lang="en-US" altLang="zh-TW" smtClean="0"/>
              <a:t>55</a:t>
            </a:fld>
            <a:endParaRPr lang="zh-TW" altLang="en-US"/>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2.2.1 Lighting"/>
          <p:cNvSpPr txBox="1">
            <a:spLocks noGrp="1"/>
          </p:cNvSpPr>
          <p:nvPr>
            <p:ph type="title"/>
          </p:nvPr>
        </p:nvSpPr>
        <p:spPr>
          <a:prstGeom prst="rect">
            <a:avLst/>
          </a:prstGeom>
        </p:spPr>
        <p:txBody>
          <a:bodyPr/>
          <a:lstStyle/>
          <a:p>
            <a:pPr>
              <a:defRPr>
                <a:effectLst/>
              </a:defRPr>
            </a:pPr>
            <a:r>
              <a:t>2.2.1 Lighting</a:t>
            </a:r>
          </a:p>
        </p:txBody>
      </p:sp>
      <mc:AlternateContent xmlns:mc="http://schemas.openxmlformats.org/markup-compatibility/2006" xmlns:a14="http://schemas.microsoft.com/office/drawing/2010/main">
        <mc:Choice Requires="a14">
          <p:sp>
            <p:nvSpPr>
              <p:cNvPr id="379" name="To produce an image, the scene must be illuminated with one or more light sources.…"/>
              <p:cNvSpPr txBox="1">
                <a:spLocks noGrp="1"/>
              </p:cNvSpPr>
              <p:nvPr>
                <p:ph type="body" idx="1"/>
              </p:nvPr>
            </p:nvSpPr>
            <p:spPr>
              <a:prstGeom prst="rect">
                <a:avLst/>
              </a:prstGeom>
            </p:spPr>
            <p:txBody>
              <a:bodyPr/>
              <a:lstStyle/>
              <a:p>
                <a:r>
                  <a:rPr dirty="0"/>
                  <a:t>To produce an image, the scene must be illuminated with </a:t>
                </a:r>
                <a:r>
                  <a:rPr dirty="0">
                    <a:solidFill>
                      <a:srgbClr val="2F6FBA"/>
                    </a:solidFill>
                  </a:rPr>
                  <a:t>one or more light sources</a:t>
                </a:r>
                <a:r>
                  <a:rPr dirty="0"/>
                  <a:t>.</a:t>
                </a:r>
              </a:p>
              <a:p>
                <a:r>
                  <a:rPr dirty="0"/>
                  <a:t>A </a:t>
                </a:r>
                <a:r>
                  <a:rPr dirty="0">
                    <a:solidFill>
                      <a:srgbClr val="2F6FBA"/>
                    </a:solidFill>
                  </a:rPr>
                  <a:t>point light source</a:t>
                </a:r>
                <a:r>
                  <a:rPr dirty="0"/>
                  <a:t> originates at a single location in space (e.g., a small light bulb), potentially at infinity (e.g., the sun).</a:t>
                </a:r>
              </a:p>
              <a:p>
                <a:r>
                  <a:rPr dirty="0"/>
                  <a:t>A point light source has </a:t>
                </a:r>
                <a:r>
                  <a:rPr dirty="0">
                    <a:solidFill>
                      <a:srgbClr val="2F6FBA"/>
                    </a:solidFill>
                  </a:rPr>
                  <a:t>an intensity and a color spectrum</a:t>
                </a:r>
                <a:r>
                  <a:rPr dirty="0"/>
                  <a:t>, i.e., a distribution over wavelengths </a:t>
                </a:r>
                <a14:m>
                  <m:oMath xmlns:m="http://schemas.openxmlformats.org/officeDocument/2006/math">
                    <m:r>
                      <a:rPr lang="zh-TW" altLang="en-US" i="1" dirty="0" smtClean="0">
                        <a:latin typeface="Cambria Math" panose="02040503050406030204" pitchFamily="18" charset="0"/>
                      </a:rPr>
                      <m:t>𝐿</m:t>
                    </m:r>
                    <m:r>
                      <a:rPr lang="en-US" altLang="zh-TW" i="1" dirty="0">
                        <a:latin typeface="Cambria Math" panose="02040503050406030204" pitchFamily="18" charset="0"/>
                      </a:rPr>
                      <m:t>(</m:t>
                    </m:r>
                    <m:r>
                      <a:rPr lang="zh-TW" altLang="en-US" i="1" dirty="0">
                        <a:latin typeface="Cambria Math" panose="02040503050406030204" pitchFamily="18" charset="0"/>
                      </a:rPr>
                      <m:t>𝜆</m:t>
                    </m:r>
                    <m:r>
                      <a:rPr lang="en-US" altLang="zh-TW" i="1" dirty="0">
                        <a:latin typeface="Cambria Math" panose="02040503050406030204" pitchFamily="18" charset="0"/>
                      </a:rPr>
                      <m:t>)</m:t>
                    </m:r>
                  </m:oMath>
                </a14:m>
                <a:r>
                  <a:rPr dirty="0"/>
                  <a:t>.</a:t>
                </a:r>
              </a:p>
            </p:txBody>
          </p:sp>
        </mc:Choice>
        <mc:Fallback xmlns="">
          <p:sp>
            <p:nvSpPr>
              <p:cNvPr id="379" name="To produce an image, the scene must be illuminated with one or more light sources.…"/>
              <p:cNvSpPr txBox="1">
                <a:spLocks noGrp="1" noRot="1" noChangeAspect="1" noMove="1" noResize="1" noEditPoints="1" noAdjustHandles="1" noChangeArrowheads="1" noChangeShapeType="1" noTextEdit="1"/>
              </p:cNvSpPr>
              <p:nvPr>
                <p:ph type="body" idx="1"/>
              </p:nvPr>
            </p:nvSpPr>
            <p:spPr>
              <a:xfrm>
                <a:off x="526719" y="1792758"/>
                <a:ext cx="11951362" cy="7610231"/>
              </a:xfrm>
              <a:prstGeom prst="rect">
                <a:avLst/>
              </a:prstGeom>
              <a:blipFill>
                <a:blip r:embed="rId2"/>
                <a:stretch>
                  <a:fillRect l="-918"/>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D8F55154-C0CA-4341-9469-51021775033A}"/>
              </a:ext>
            </a:extLst>
          </p:cNvPr>
          <p:cNvSpPr>
            <a:spLocks noGrp="1"/>
          </p:cNvSpPr>
          <p:nvPr>
            <p:ph type="sldNum" sz="quarter" idx="2"/>
          </p:nvPr>
        </p:nvSpPr>
        <p:spPr/>
        <p:txBody>
          <a:bodyPr/>
          <a:lstStyle/>
          <a:p>
            <a:fld id="{86CB4B4D-7CA3-9044-876B-883B54F8677D}" type="slidenum">
              <a:rPr lang="en-US" altLang="zh-TW" smtClean="0"/>
              <a:t>56</a:t>
            </a:fld>
            <a:endParaRPr lang="zh-TW" altLang="en-US"/>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2.2.2 Reflectance and Shading"/>
          <p:cNvSpPr txBox="1">
            <a:spLocks noGrp="1"/>
          </p:cNvSpPr>
          <p:nvPr>
            <p:ph type="title"/>
          </p:nvPr>
        </p:nvSpPr>
        <p:spPr>
          <a:prstGeom prst="rect">
            <a:avLst/>
          </a:prstGeom>
        </p:spPr>
        <p:txBody>
          <a:bodyPr/>
          <a:lstStyle/>
          <a:p>
            <a:pPr>
              <a:defRPr>
                <a:effectLst/>
              </a:defRPr>
            </a:pPr>
            <a:r>
              <a:rPr dirty="0"/>
              <a:t>2.2.2 Reflectance and Shading</a:t>
            </a:r>
          </a:p>
        </p:txBody>
      </p:sp>
      <mc:AlternateContent xmlns:mc="http://schemas.openxmlformats.org/markup-compatibility/2006" xmlns:a14="http://schemas.microsoft.com/office/drawing/2010/main">
        <mc:Choice Requires="a14">
          <p:sp>
            <p:nvSpPr>
              <p:cNvPr id="383" name="The Bidirectional Reflectance Distribution Function (BRDF)…"/>
              <p:cNvSpPr txBox="1">
                <a:spLocks noGrp="1"/>
              </p:cNvSpPr>
              <p:nvPr>
                <p:ph type="body" idx="1"/>
              </p:nvPr>
            </p:nvSpPr>
            <p:spPr>
              <a:prstGeom prst="rect">
                <a:avLst/>
              </a:prstGeom>
            </p:spPr>
            <p:txBody>
              <a:bodyPr/>
              <a:lstStyle/>
              <a:p>
                <a:r>
                  <a:rPr lang="en-US" b="1" dirty="0"/>
                  <a:t>The Bidirectional Reflectance Distribution Function (BRDF)</a:t>
                </a:r>
                <a:r>
                  <a:rPr lang="en-US" dirty="0"/>
                  <a:t> </a:t>
                </a:r>
              </a:p>
              <a:p>
                <a:pPr lvl="1"/>
                <a:r>
                  <a:rPr lang="en-US" dirty="0"/>
                  <a:t>BRDF describes how much of each wavelength arriving at an </a:t>
                </a:r>
                <a:r>
                  <a:rPr lang="en-US" dirty="0">
                    <a:solidFill>
                      <a:srgbClr val="2F6FBA"/>
                    </a:solidFill>
                  </a:rPr>
                  <a:t>incident direction</a:t>
                </a:r>
                <a:r>
                  <a:rPr lang="en-US" dirty="0"/>
                  <a:t> </a:t>
                </a:r>
                <a14:m>
                  <m:oMath xmlns:m="http://schemas.openxmlformats.org/officeDocument/2006/math">
                    <m:sSub>
                      <m:sSubPr>
                        <m:ctrlPr>
                          <a:rPr lang="ar-AE" altLang="zh-TW" i="1">
                            <a:latin typeface="Cambria Math" panose="02040503050406030204" pitchFamily="18" charset="0"/>
                            <a:cs typeface="Times New Roman" pitchFamily="18" charset="0"/>
                          </a:rPr>
                        </m:ctrlPr>
                      </m:sSubPr>
                      <m:e>
                        <m:acc>
                          <m:accPr>
                            <m:chr m:val="̂"/>
                            <m:ctrlPr>
                              <a:rPr lang="ar-AE" altLang="zh-TW" i="1">
                                <a:latin typeface="Cambria Math" panose="02040503050406030204" pitchFamily="18" charset="0"/>
                                <a:cs typeface="Times New Roman" pitchFamily="18" charset="0"/>
                              </a:rPr>
                            </m:ctrlPr>
                          </m:accPr>
                          <m:e>
                            <m:r>
                              <a:rPr lang="zh-TW" altLang="ar-AE" b="1" i="1">
                                <a:latin typeface="Cambria Math" panose="02040503050406030204" pitchFamily="18" charset="0"/>
                                <a:cs typeface="Times New Roman" pitchFamily="18" charset="0"/>
                              </a:rPr>
                              <m:t>𝒗</m:t>
                            </m:r>
                          </m:e>
                        </m:acc>
                      </m:e>
                      <m:sub>
                        <m:r>
                          <a:rPr lang="zh-TW" altLang="ar-AE" i="1">
                            <a:latin typeface="Cambria Math" panose="02040503050406030204" pitchFamily="18" charset="0"/>
                            <a:cs typeface="Times New Roman" pitchFamily="18" charset="0"/>
                          </a:rPr>
                          <m:t>𝑖</m:t>
                        </m:r>
                      </m:sub>
                    </m:sSub>
                  </m:oMath>
                </a14:m>
                <a:r>
                  <a:rPr lang="ar-AE" dirty="0"/>
                  <a:t> </a:t>
                </a:r>
                <a:r>
                  <a:rPr lang="en-US" dirty="0"/>
                  <a:t>is emitted in a </a:t>
                </a:r>
                <a:r>
                  <a:rPr lang="en-US" dirty="0">
                    <a:solidFill>
                      <a:srgbClr val="2F6FBA"/>
                    </a:solidFill>
                  </a:rPr>
                  <a:t>reflected direction </a:t>
                </a:r>
                <a14:m>
                  <m:oMath xmlns:m="http://schemas.openxmlformats.org/officeDocument/2006/math">
                    <m:sSub>
                      <m:sSubPr>
                        <m:ctrlPr>
                          <a:rPr lang="ar-AE" altLang="zh-TW" i="1">
                            <a:latin typeface="Cambria Math" panose="02040503050406030204" pitchFamily="18" charset="0"/>
                            <a:cs typeface="Times New Roman" pitchFamily="18" charset="0"/>
                          </a:rPr>
                        </m:ctrlPr>
                      </m:sSubPr>
                      <m:e>
                        <m:acc>
                          <m:accPr>
                            <m:chr m:val="̂"/>
                            <m:ctrlPr>
                              <a:rPr lang="ar-AE" altLang="zh-TW" i="1">
                                <a:latin typeface="Cambria Math" panose="02040503050406030204" pitchFamily="18" charset="0"/>
                                <a:cs typeface="Times New Roman" pitchFamily="18" charset="0"/>
                              </a:rPr>
                            </m:ctrlPr>
                          </m:accPr>
                          <m:e>
                            <m:r>
                              <a:rPr lang="zh-TW" altLang="ar-AE" b="1" i="1">
                                <a:latin typeface="Cambria Math" panose="02040503050406030204" pitchFamily="18" charset="0"/>
                                <a:cs typeface="Times New Roman" pitchFamily="18" charset="0"/>
                              </a:rPr>
                              <m:t>𝒗</m:t>
                            </m:r>
                          </m:e>
                        </m:acc>
                      </m:e>
                      <m:sub>
                        <m:r>
                          <a:rPr lang="zh-TW" altLang="ar-AE" i="1">
                            <a:latin typeface="Cambria Math" panose="02040503050406030204" pitchFamily="18" charset="0"/>
                            <a:cs typeface="Times New Roman" pitchFamily="18" charset="0"/>
                          </a:rPr>
                          <m:t>𝑟</m:t>
                        </m:r>
                      </m:sub>
                    </m:sSub>
                  </m:oMath>
                </a14:m>
                <a:r>
                  <a:rPr lang="ar-AE" dirty="0"/>
                  <a:t>. </a:t>
                </a:r>
              </a:p>
              <a:p>
                <a:pPr lvl="1"/>
                <a:r>
                  <a:rPr lang="en-US" dirty="0"/>
                  <a:t>The angles of the incident and reflected directions relative to the surface frame as </a:t>
                </a:r>
                <a14:m>
                  <m:oMath xmlns:m="http://schemas.openxmlformats.org/officeDocument/2006/math">
                    <m:sSub>
                      <m:sSubPr>
                        <m:ctrlPr>
                          <a:rPr lang="ar-AE" altLang="zh-TW" i="1" smtClean="0">
                            <a:latin typeface="Cambria Math" panose="02040503050406030204" pitchFamily="18" charset="0"/>
                          </a:rPr>
                        </m:ctrlPr>
                      </m:sSubPr>
                      <m:e>
                        <m:r>
                          <a:rPr lang="zh-TW" altLang="ar-AE" b="0" i="1" smtClean="0">
                            <a:latin typeface="Cambria Math" panose="02040503050406030204" pitchFamily="18" charset="0"/>
                          </a:rPr>
                          <m:t>𝑓</m:t>
                        </m:r>
                      </m:e>
                      <m:sub>
                        <m:r>
                          <a:rPr lang="en-US" altLang="zh-TW" b="0" i="1" smtClean="0">
                            <a:latin typeface="Cambria Math" panose="02040503050406030204" pitchFamily="18" charset="0"/>
                          </a:rPr>
                          <m:t>𝑟</m:t>
                        </m:r>
                      </m:sub>
                    </m:sSub>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zh-TW" altLang="en-US" b="0" i="1" smtClean="0">
                            <a:latin typeface="Cambria Math" panose="02040503050406030204" pitchFamily="18" charset="0"/>
                          </a:rPr>
                          <m:t>𝜃</m:t>
                        </m:r>
                      </m:e>
                      <m:sub>
                        <m:r>
                          <a:rPr lang="en-US" altLang="zh-TW" b="0" i="1" smtClean="0">
                            <a:latin typeface="Cambria Math" panose="02040503050406030204" pitchFamily="18" charset="0"/>
                          </a:rPr>
                          <m:t>𝑖</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zh-TW" altLang="en-US" i="1" smtClean="0">
                            <a:latin typeface="Cambria Math" panose="02040503050406030204" pitchFamily="18" charset="0"/>
                          </a:rPr>
                          <m:t>𝜙</m:t>
                        </m:r>
                      </m:e>
                      <m:sub>
                        <m:r>
                          <a:rPr lang="en-US" altLang="zh-TW" i="1">
                            <a:latin typeface="Cambria Math" panose="02040503050406030204" pitchFamily="18" charset="0"/>
                          </a:rPr>
                          <m:t>𝑖</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zh-TW" altLang="en-US" i="1">
                            <a:latin typeface="Cambria Math" panose="02040503050406030204" pitchFamily="18" charset="0"/>
                          </a:rPr>
                          <m:t>𝜃</m:t>
                        </m:r>
                      </m:e>
                      <m:sub>
                        <m:r>
                          <a:rPr lang="en-US" altLang="zh-TW" b="0" i="1" smtClean="0">
                            <a:latin typeface="Cambria Math" panose="02040503050406030204" pitchFamily="18" charset="0"/>
                          </a:rPr>
                          <m:t>𝑟</m:t>
                        </m:r>
                      </m:sub>
                    </m:sSub>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zh-TW" altLang="en-US" i="1" smtClean="0">
                            <a:latin typeface="Cambria Math" panose="02040503050406030204" pitchFamily="18" charset="0"/>
                          </a:rPr>
                          <m:t>𝜙</m:t>
                        </m:r>
                      </m:e>
                      <m:sub>
                        <m:r>
                          <a:rPr lang="en-US" altLang="zh-TW" b="0" i="1" smtClean="0">
                            <a:latin typeface="Cambria Math" panose="02040503050406030204" pitchFamily="18" charset="0"/>
                          </a:rPr>
                          <m:t>𝑟</m:t>
                        </m:r>
                      </m:sub>
                    </m:sSub>
                    <m:r>
                      <a:rPr lang="en-US" altLang="zh-TW" b="0" i="1" smtClean="0">
                        <a:latin typeface="Cambria Math" panose="02040503050406030204" pitchFamily="18" charset="0"/>
                      </a:rPr>
                      <m:t>;</m:t>
                    </m:r>
                    <m:r>
                      <a:rPr lang="zh-TW" altLang="en-US" b="0" i="1" smtClean="0">
                        <a:latin typeface="Cambria Math" panose="02040503050406030204" pitchFamily="18" charset="0"/>
                      </a:rPr>
                      <m:t>𝜆</m:t>
                    </m:r>
                    <m:r>
                      <a:rPr lang="en-US" altLang="zh-TW" b="0" i="1" smtClean="0">
                        <a:latin typeface="Cambria Math" panose="02040503050406030204" pitchFamily="18" charset="0"/>
                      </a:rPr>
                      <m:t>)</m:t>
                    </m:r>
                  </m:oMath>
                </a14:m>
                <a:r>
                  <a:rPr lang="en-US" dirty="0"/>
                  <a:t>.</a:t>
                </a:r>
                <a:endParaRPr dirty="0"/>
              </a:p>
            </p:txBody>
          </p:sp>
        </mc:Choice>
        <mc:Fallback xmlns="">
          <p:sp>
            <p:nvSpPr>
              <p:cNvPr id="383" name="The Bidirectional Reflectance Distribution Function (BRDF)…"/>
              <p:cNvSpPr txBox="1">
                <a:spLocks noGrp="1" noRot="1" noChangeAspect="1" noMove="1" noResize="1" noEditPoints="1" noAdjustHandles="1" noChangeArrowheads="1" noChangeShapeType="1" noTextEdit="1"/>
              </p:cNvSpPr>
              <p:nvPr>
                <p:ph type="body" idx="1"/>
              </p:nvPr>
            </p:nvSpPr>
            <p:spPr>
              <a:xfrm>
                <a:off x="526719" y="1792758"/>
                <a:ext cx="11951362" cy="7610231"/>
              </a:xfrm>
              <a:prstGeom prst="rect">
                <a:avLst/>
              </a:prstGeom>
              <a:blipFill>
                <a:blip r:embed="rId2"/>
                <a:stretch>
                  <a:fillRect l="-918"/>
                </a:stretch>
              </a:blipFill>
            </p:spPr>
            <p:txBody>
              <a:bodyPr/>
              <a:lstStyle/>
              <a:p>
                <a:r>
                  <a:rPr lang="zh-TW" altLang="en-US">
                    <a:noFill/>
                  </a:rPr>
                  <a:t> </a:t>
                </a:r>
              </a:p>
            </p:txBody>
          </p:sp>
        </mc:Fallback>
      </mc:AlternateContent>
      <p:pic>
        <p:nvPicPr>
          <p:cNvPr id="388" name="螢幕快照 2018-03-05 下午1.57.46.png" descr="螢幕快照 2018-03-05 下午1.57.46.png"/>
          <p:cNvPicPr>
            <a:picLocks noChangeAspect="1"/>
          </p:cNvPicPr>
          <p:nvPr/>
        </p:nvPicPr>
        <p:blipFill>
          <a:blip r:embed="rId3">
            <a:extLst/>
          </a:blip>
          <a:stretch>
            <a:fillRect/>
          </a:stretch>
        </p:blipFill>
        <p:spPr>
          <a:xfrm>
            <a:off x="2082705" y="5119209"/>
            <a:ext cx="8839390" cy="4260057"/>
          </a:xfrm>
          <a:prstGeom prst="rect">
            <a:avLst/>
          </a:prstGeom>
          <a:ln w="12700">
            <a:miter lim="400000"/>
          </a:ln>
        </p:spPr>
      </p:pic>
      <p:sp>
        <p:nvSpPr>
          <p:cNvPr id="2" name="投影片編號版面配置區 1">
            <a:extLst>
              <a:ext uri="{FF2B5EF4-FFF2-40B4-BE49-F238E27FC236}">
                <a16:creationId xmlns:a16="http://schemas.microsoft.com/office/drawing/2014/main" id="{7139FE06-2F32-4595-BEDD-85584A7723EE}"/>
              </a:ext>
            </a:extLst>
          </p:cNvPr>
          <p:cNvSpPr>
            <a:spLocks noGrp="1"/>
          </p:cNvSpPr>
          <p:nvPr>
            <p:ph type="sldNum" sz="quarter" idx="2"/>
          </p:nvPr>
        </p:nvSpPr>
        <p:spPr/>
        <p:txBody>
          <a:bodyPr/>
          <a:lstStyle/>
          <a:p>
            <a:fld id="{86CB4B4D-7CA3-9044-876B-883B54F8677D}" type="slidenum">
              <a:rPr lang="en-US" altLang="zh-TW" smtClean="0"/>
              <a:t>57</a:t>
            </a:fld>
            <a:endParaRPr lang="zh-TW" altLang="en-US"/>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2.2.2 Reflectance and Shading"/>
          <p:cNvSpPr txBox="1">
            <a:spLocks noGrp="1"/>
          </p:cNvSpPr>
          <p:nvPr>
            <p:ph type="title"/>
          </p:nvPr>
        </p:nvSpPr>
        <p:spPr>
          <a:prstGeom prst="rect">
            <a:avLst/>
          </a:prstGeom>
        </p:spPr>
        <p:txBody>
          <a:bodyPr/>
          <a:lstStyle/>
          <a:p>
            <a:pPr>
              <a:defRPr>
                <a:effectLst/>
              </a:defRPr>
            </a:pPr>
            <a:r>
              <a:t>2.2.2 Reflectance and Shading</a:t>
            </a:r>
          </a:p>
        </p:txBody>
      </p:sp>
      <mc:AlternateContent xmlns:mc="http://schemas.openxmlformats.org/markup-compatibility/2006" xmlns:a14="http://schemas.microsoft.com/office/drawing/2010/main">
        <mc:Choice Requires="a14">
          <p:sp>
            <p:nvSpPr>
              <p:cNvPr id="391" name="Diffuse Reflection and Specular Reflection…"/>
              <p:cNvSpPr txBox="1">
                <a:spLocks noGrp="1"/>
              </p:cNvSpPr>
              <p:nvPr>
                <p:ph type="body" idx="1"/>
              </p:nvPr>
            </p:nvSpPr>
            <p:spPr>
              <a:prstGeom prst="rect">
                <a:avLst/>
              </a:prstGeom>
            </p:spPr>
            <p:txBody>
              <a:bodyPr/>
              <a:lstStyle/>
              <a:p>
                <a:pPr>
                  <a:defRPr b="1"/>
                </a:pPr>
                <a:r>
                  <a:rPr dirty="0"/>
                  <a:t>Diffuse Reflection and Specular Reflection</a:t>
                </a:r>
              </a:p>
              <a:p>
                <a:pPr lvl="1"/>
                <a:r>
                  <a:rPr b="1" dirty="0">
                    <a:solidFill>
                      <a:srgbClr val="FF2600"/>
                    </a:solidFill>
                  </a:rPr>
                  <a:t>Diffuse Reflection</a:t>
                </a:r>
                <a:r>
                  <a:rPr dirty="0"/>
                  <a:t>: The diffuse component scatters light uniformly in all directions.</a:t>
                </a:r>
              </a:p>
              <a:p>
                <a:pPr lvl="1"/>
                <a:r>
                  <a:rPr b="1" dirty="0">
                    <a:solidFill>
                      <a:srgbClr val="FF2600"/>
                    </a:solidFill>
                  </a:rPr>
                  <a:t>Specular Reflection</a:t>
                </a:r>
                <a:r>
                  <a:rPr dirty="0"/>
                  <a:t>: Incident light rays are reflected in a direction that is rotated by 180</a:t>
                </a:r>
                <a:r>
                  <a:rPr baseline="31999" dirty="0"/>
                  <a:t>◦</a:t>
                </a:r>
                <a:r>
                  <a:rPr dirty="0"/>
                  <a:t> around the surface normal</a:t>
                </a:r>
                <a:r>
                  <a:rPr lang="en-US" dirty="0"/>
                  <a:t> </a:t>
                </a:r>
                <a14:m>
                  <m:oMath xmlns:m="http://schemas.openxmlformats.org/officeDocument/2006/math">
                    <m:acc>
                      <m:accPr>
                        <m:chr m:val="̂"/>
                        <m:ctrlPr>
                          <a:rPr lang="ar-AE" altLang="zh-TW" i="1">
                            <a:latin typeface="Cambria Math" panose="02040503050406030204" pitchFamily="18" charset="0"/>
                          </a:rPr>
                        </m:ctrlPr>
                      </m:accPr>
                      <m:e>
                        <m:r>
                          <a:rPr lang="zh-TW" altLang="ar-AE" b="1" i="1">
                            <a:latin typeface="Cambria Math" panose="02040503050406030204" pitchFamily="18" charset="0"/>
                          </a:rPr>
                          <m:t>𝒏</m:t>
                        </m:r>
                      </m:e>
                    </m:acc>
                  </m:oMath>
                </a14:m>
                <a:r>
                  <a:rPr dirty="0"/>
                  <a:t>.</a:t>
                </a:r>
              </a:p>
            </p:txBody>
          </p:sp>
        </mc:Choice>
        <mc:Fallback xmlns="">
          <p:sp>
            <p:nvSpPr>
              <p:cNvPr id="391" name="Diffuse Reflection and Specular Reflection…"/>
              <p:cNvSpPr txBox="1">
                <a:spLocks noGrp="1" noRot="1" noChangeAspect="1" noMove="1" noResize="1" noEditPoints="1" noAdjustHandles="1" noChangeArrowheads="1" noChangeShapeType="1" noTextEdit="1"/>
              </p:cNvSpPr>
              <p:nvPr>
                <p:ph type="body" idx="1"/>
              </p:nvPr>
            </p:nvSpPr>
            <p:spPr>
              <a:xfrm>
                <a:off x="526719" y="1792758"/>
                <a:ext cx="11951362" cy="7610231"/>
              </a:xfrm>
              <a:prstGeom prst="rect">
                <a:avLst/>
              </a:prstGeom>
              <a:blipFill>
                <a:blip r:embed="rId2"/>
                <a:stretch>
                  <a:fillRect l="-918"/>
                </a:stretch>
              </a:blipFill>
            </p:spPr>
            <p:txBody>
              <a:bodyPr/>
              <a:lstStyle/>
              <a:p>
                <a:r>
                  <a:rPr lang="zh-TW" altLang="en-US">
                    <a:noFill/>
                  </a:rPr>
                  <a:t> </a:t>
                </a:r>
              </a:p>
            </p:txBody>
          </p:sp>
        </mc:Fallback>
      </mc:AlternateContent>
      <p:pic>
        <p:nvPicPr>
          <p:cNvPr id="394" name="影像" descr="影像"/>
          <p:cNvPicPr>
            <a:picLocks noChangeAspect="1"/>
          </p:cNvPicPr>
          <p:nvPr/>
        </p:nvPicPr>
        <p:blipFill>
          <a:blip r:embed="rId3">
            <a:extLst/>
          </a:blip>
          <a:srcRect r="52314" b="19511"/>
          <a:stretch>
            <a:fillRect/>
          </a:stretch>
        </p:blipFill>
        <p:spPr>
          <a:xfrm>
            <a:off x="2399824" y="5200264"/>
            <a:ext cx="3912693" cy="2805568"/>
          </a:xfrm>
          <a:prstGeom prst="rect">
            <a:avLst/>
          </a:prstGeom>
          <a:ln w="12700">
            <a:miter lim="400000"/>
          </a:ln>
        </p:spPr>
      </p:pic>
      <p:pic>
        <p:nvPicPr>
          <p:cNvPr id="395" name="影像" descr="影像"/>
          <p:cNvPicPr>
            <a:picLocks noChangeAspect="1"/>
          </p:cNvPicPr>
          <p:nvPr/>
        </p:nvPicPr>
        <p:blipFill>
          <a:blip r:embed="rId3">
            <a:extLst/>
          </a:blip>
          <a:srcRect l="52190" r="123" b="19941"/>
          <a:stretch>
            <a:fillRect/>
          </a:stretch>
        </p:blipFill>
        <p:spPr>
          <a:xfrm>
            <a:off x="6936709" y="5207697"/>
            <a:ext cx="3912693" cy="2790595"/>
          </a:xfrm>
          <a:prstGeom prst="rect">
            <a:avLst/>
          </a:prstGeom>
          <a:ln w="12700">
            <a:miter lim="400000"/>
          </a:ln>
        </p:spPr>
      </p:pic>
      <p:sp>
        <p:nvSpPr>
          <p:cNvPr id="396" name="Diffuse Reflection…"/>
          <p:cNvSpPr txBox="1"/>
          <p:nvPr/>
        </p:nvSpPr>
        <p:spPr>
          <a:xfrm>
            <a:off x="7548936" y="8108891"/>
            <a:ext cx="2688337" cy="812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400" b="1">
                <a:solidFill>
                  <a:srgbClr val="000000"/>
                </a:solidFill>
              </a:defRPr>
            </a:pPr>
            <a:r>
              <a:t>Diffuse Reflection</a:t>
            </a:r>
          </a:p>
          <a:p>
            <a:pPr>
              <a:defRPr sz="2400">
                <a:solidFill>
                  <a:srgbClr val="000000"/>
                </a:solidFill>
              </a:defRPr>
            </a:pPr>
            <a:r>
              <a:t>(rough surfaces)</a:t>
            </a:r>
          </a:p>
        </p:txBody>
      </p:sp>
      <p:sp>
        <p:nvSpPr>
          <p:cNvPr id="397" name="Specular Reflection…"/>
          <p:cNvSpPr txBox="1"/>
          <p:nvPr/>
        </p:nvSpPr>
        <p:spPr>
          <a:xfrm>
            <a:off x="2927470" y="8108891"/>
            <a:ext cx="2857501" cy="812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2400" b="1">
                <a:solidFill>
                  <a:srgbClr val="000000"/>
                </a:solidFill>
              </a:defRPr>
            </a:pPr>
            <a:r>
              <a:t>Specular Reflection</a:t>
            </a:r>
          </a:p>
          <a:p>
            <a:pPr>
              <a:defRPr sz="2400">
                <a:solidFill>
                  <a:srgbClr val="000000"/>
                </a:solidFill>
              </a:defRPr>
            </a:pPr>
            <a:r>
              <a:t>(smooth surfaces)</a:t>
            </a:r>
          </a:p>
        </p:txBody>
      </p:sp>
      <p:sp>
        <p:nvSpPr>
          <p:cNvPr id="2" name="投影片編號版面配置區 1">
            <a:extLst>
              <a:ext uri="{FF2B5EF4-FFF2-40B4-BE49-F238E27FC236}">
                <a16:creationId xmlns:a16="http://schemas.microsoft.com/office/drawing/2014/main" id="{4CF1F6E8-B954-44D4-98BF-BBAF62C1DC5F}"/>
              </a:ext>
            </a:extLst>
          </p:cNvPr>
          <p:cNvSpPr>
            <a:spLocks noGrp="1"/>
          </p:cNvSpPr>
          <p:nvPr>
            <p:ph type="sldNum" sz="quarter" idx="2"/>
          </p:nvPr>
        </p:nvSpPr>
        <p:spPr/>
        <p:txBody>
          <a:bodyPr/>
          <a:lstStyle/>
          <a:p>
            <a:fld id="{86CB4B4D-7CA3-9044-876B-883B54F8677D}" type="slidenum">
              <a:rPr lang="en-US" altLang="zh-TW" smtClean="0"/>
              <a:t>58</a:t>
            </a:fld>
            <a:endParaRPr lang="zh-TW" altLang="en-US"/>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2.2.2 Reflectance and Shading"/>
          <p:cNvSpPr>
            <a:spLocks noGrp="1"/>
          </p:cNvSpPr>
          <p:nvPr>
            <p:ph type="title"/>
          </p:nvPr>
        </p:nvSpPr>
        <p:spPr>
          <a:prstGeom prst="rect">
            <a:avLst/>
          </a:prstGeom>
        </p:spPr>
        <p:txBody>
          <a:bodyPr/>
          <a:lstStyle/>
          <a:p>
            <a:pPr>
              <a:defRPr>
                <a:effectLst/>
              </a:defRPr>
            </a:pPr>
            <a:r>
              <a:t>2.2.2 Reflectance and Shading</a:t>
            </a:r>
          </a:p>
        </p:txBody>
      </p:sp>
      <p:sp>
        <p:nvSpPr>
          <p:cNvPr id="405" name="Diffuse Reflection and Specular Reflection"/>
          <p:cNvSpPr txBox="1">
            <a:spLocks noGrp="1"/>
          </p:cNvSpPr>
          <p:nvPr>
            <p:ph type="body" idx="1"/>
          </p:nvPr>
        </p:nvSpPr>
        <p:spPr>
          <a:prstGeom prst="rect">
            <a:avLst/>
          </a:prstGeom>
        </p:spPr>
        <p:txBody>
          <a:bodyPr/>
          <a:lstStyle>
            <a:lvl1pPr>
              <a:defRPr b="1"/>
            </a:lvl1pPr>
          </a:lstStyle>
          <a:p>
            <a:r>
              <a:t>Diffuse Reflection and Specular Reflection</a:t>
            </a:r>
          </a:p>
        </p:txBody>
      </p:sp>
      <p:pic>
        <p:nvPicPr>
          <p:cNvPr id="407" name="螢幕快照 2018-03-05 下午2.06.19.png" descr="螢幕快照 2018-03-05 下午2.06.19.png"/>
          <p:cNvPicPr>
            <a:picLocks noChangeAspect="1"/>
          </p:cNvPicPr>
          <p:nvPr/>
        </p:nvPicPr>
        <p:blipFill>
          <a:blip r:embed="rId2">
            <a:extLst/>
          </a:blip>
          <a:stretch>
            <a:fillRect/>
          </a:stretch>
        </p:blipFill>
        <p:spPr>
          <a:xfrm>
            <a:off x="1054873" y="3123290"/>
            <a:ext cx="10895054" cy="5827324"/>
          </a:xfrm>
          <a:prstGeom prst="rect">
            <a:avLst/>
          </a:prstGeom>
          <a:ln w="12700">
            <a:miter lim="400000"/>
          </a:ln>
        </p:spPr>
      </p:pic>
      <p:sp>
        <p:nvSpPr>
          <p:cNvPr id="2" name="投影片編號版面配置區 1">
            <a:extLst>
              <a:ext uri="{FF2B5EF4-FFF2-40B4-BE49-F238E27FC236}">
                <a16:creationId xmlns:a16="http://schemas.microsoft.com/office/drawing/2014/main" id="{8C96B91E-D755-4F9D-965F-70267CF9B03D}"/>
              </a:ext>
            </a:extLst>
          </p:cNvPr>
          <p:cNvSpPr>
            <a:spLocks noGrp="1"/>
          </p:cNvSpPr>
          <p:nvPr>
            <p:ph type="sldNum" sz="quarter" idx="2"/>
          </p:nvPr>
        </p:nvSpPr>
        <p:spPr/>
        <p:txBody>
          <a:bodyPr/>
          <a:lstStyle/>
          <a:p>
            <a:fld id="{86CB4B4D-7CA3-9044-876B-883B54F8677D}" type="slidenum">
              <a:rPr lang="en-US" altLang="zh-TW" smtClean="0"/>
              <a:t>59</a:t>
            </a:fld>
            <a:endParaRPr lang="zh-TW" altLang="en-US"/>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2.1.1 Geometric Primitives"/>
          <p:cNvSpPr txBox="1">
            <a:spLocks noGrp="1"/>
          </p:cNvSpPr>
          <p:nvPr>
            <p:ph type="title"/>
          </p:nvPr>
        </p:nvSpPr>
        <p:spPr>
          <a:prstGeom prst="rect">
            <a:avLst/>
          </a:prstGeom>
        </p:spPr>
        <p:txBody>
          <a:bodyPr/>
          <a:lstStyle/>
          <a:p>
            <a:pPr>
              <a:defRPr>
                <a:effectLst/>
              </a:defRPr>
            </a:pPr>
            <a:r>
              <a:t>2.1.1 Geometric Primitives</a:t>
            </a:r>
          </a:p>
        </p:txBody>
      </p:sp>
      <mc:AlternateContent xmlns:mc="http://schemas.openxmlformats.org/markup-compatibility/2006" xmlns:a14="http://schemas.microsoft.com/office/drawing/2010/main">
        <mc:Choice Requires="a14">
          <p:sp>
            <p:nvSpPr>
              <p:cNvPr id="140" name="2D Points…"/>
              <p:cNvSpPr txBox="1">
                <a:spLocks noGrp="1"/>
              </p:cNvSpPr>
              <p:nvPr>
                <p:ph type="body" idx="1"/>
              </p:nvPr>
            </p:nvSpPr>
            <p:spPr>
              <a:prstGeom prst="rect">
                <a:avLst/>
              </a:prstGeom>
            </p:spPr>
            <p:txBody>
              <a:bodyPr/>
              <a:lstStyle/>
              <a:p>
                <a:pPr>
                  <a:defRPr b="1"/>
                </a:pPr>
                <a:r>
                  <a:rPr lang="en-US" dirty="0"/>
                  <a:t>2D Points</a:t>
                </a:r>
              </a:p>
              <a:p>
                <a:pPr lvl="1"/>
                <a:r>
                  <a:rPr lang="en-US" dirty="0"/>
                  <a:t>2D points (pixel coordinates in an image) can </a:t>
                </a:r>
                <a:br>
                  <a:rPr lang="en-US" dirty="0"/>
                </a:br>
                <a:r>
                  <a:rPr lang="en-US" dirty="0"/>
                  <a:t>be denoted using a pair of values </a:t>
                </a:r>
                <a14:m>
                  <m:oMath xmlns:m="http://schemas.openxmlformats.org/officeDocument/2006/math">
                    <m:r>
                      <a:rPr lang="zh-TW" altLang="en-US" b="1" i="1">
                        <a:latin typeface="Cambria Math" panose="02040503050406030204" pitchFamily="18" charset="0"/>
                        <a:ea typeface="Tahoma" pitchFamily="34" charset="0"/>
                        <a:cs typeface="Times New Roman" pitchFamily="18" charset="0"/>
                      </a:rPr>
                      <m:t>𝒙</m:t>
                    </m:r>
                    <m:r>
                      <a:rPr lang="en-US" altLang="zh-TW" i="1">
                        <a:latin typeface="Cambria Math" panose="02040503050406030204" pitchFamily="18" charset="0"/>
                        <a:ea typeface="Tahoma" pitchFamily="34" charset="0"/>
                        <a:cs typeface="Times New Roman" pitchFamily="18" charset="0"/>
                      </a:rPr>
                      <m:t>=</m:t>
                    </m:r>
                    <m:d>
                      <m:dPr>
                        <m:ctrlPr>
                          <a:rPr lang="ar-AE" altLang="zh-TW" i="1">
                            <a:latin typeface="Cambria Math" panose="02040503050406030204" pitchFamily="18" charset="0"/>
                            <a:ea typeface="Tahoma" pitchFamily="34" charset="0"/>
                            <a:cs typeface="Times New Roman" pitchFamily="18" charset="0"/>
                          </a:rPr>
                        </m:ctrlPr>
                      </m:dPr>
                      <m:e>
                        <m:r>
                          <a:rPr lang="zh-TW" altLang="ar-AE" i="1">
                            <a:latin typeface="Cambria Math" panose="02040503050406030204" pitchFamily="18" charset="0"/>
                            <a:ea typeface="Tahoma" pitchFamily="34" charset="0"/>
                            <a:cs typeface="Times New Roman" pitchFamily="18" charset="0"/>
                          </a:rPr>
                          <m:t>𝑥</m:t>
                        </m:r>
                        <m:r>
                          <a:rPr lang="ar-AE" altLang="zh-TW" i="1">
                            <a:latin typeface="Cambria Math" panose="02040503050406030204" pitchFamily="18" charset="0"/>
                            <a:ea typeface="Tahoma" pitchFamily="34" charset="0"/>
                            <a:cs typeface="Times New Roman" pitchFamily="18" charset="0"/>
                          </a:rPr>
                          <m:t>,</m:t>
                        </m:r>
                        <m:r>
                          <a:rPr lang="zh-TW" altLang="ar-AE" i="1">
                            <a:latin typeface="Cambria Math" panose="02040503050406030204" pitchFamily="18" charset="0"/>
                            <a:ea typeface="Tahoma" pitchFamily="34" charset="0"/>
                            <a:cs typeface="Times New Roman" pitchFamily="18" charset="0"/>
                          </a:rPr>
                          <m:t>𝑦</m:t>
                        </m:r>
                      </m:e>
                    </m:d>
                    <m:r>
                      <a:rPr lang="ar-AE" altLang="zh-TW" i="1">
                        <a:latin typeface="Cambria Math" panose="02040503050406030204" pitchFamily="18" charset="0"/>
                        <a:ea typeface="Tahoma" pitchFamily="34" charset="0"/>
                        <a:cs typeface="Times New Roman" pitchFamily="18" charset="0"/>
                      </a:rPr>
                      <m:t>=</m:t>
                    </m:r>
                    <m:d>
                      <m:dPr>
                        <m:begChr m:val="["/>
                        <m:endChr m:val="]"/>
                        <m:ctrlPr>
                          <a:rPr lang="ar-AE" altLang="zh-TW" i="1">
                            <a:latin typeface="Cambria Math" panose="02040503050406030204" pitchFamily="18" charset="0"/>
                            <a:ea typeface="Tahoma" pitchFamily="34" charset="0"/>
                            <a:cs typeface="Times New Roman" pitchFamily="18" charset="0"/>
                          </a:rPr>
                        </m:ctrlPr>
                      </m:dPr>
                      <m:e>
                        <m:m>
                          <m:mPr>
                            <m:mcs>
                              <m:mc>
                                <m:mcPr>
                                  <m:count m:val="1"/>
                                  <m:mcJc m:val="center"/>
                                </m:mcPr>
                              </m:mc>
                            </m:mcs>
                            <m:ctrlPr>
                              <a:rPr lang="ar-AE" altLang="zh-TW" i="1">
                                <a:latin typeface="Cambria Math" panose="02040503050406030204" pitchFamily="18" charset="0"/>
                                <a:ea typeface="Tahoma" pitchFamily="34" charset="0"/>
                                <a:cs typeface="Times New Roman" pitchFamily="18" charset="0"/>
                              </a:rPr>
                            </m:ctrlPr>
                          </m:mPr>
                          <m:mr>
                            <m:e>
                              <m:r>
                                <m:rPr>
                                  <m:brk m:alnAt="7"/>
                                </m:rPr>
                                <a:rPr lang="zh-TW" altLang="ar-AE" b="0" i="1" smtClean="0">
                                  <a:latin typeface="Cambria Math" panose="02040503050406030204" pitchFamily="18" charset="0"/>
                                  <a:ea typeface="Tahoma" pitchFamily="34" charset="0"/>
                                  <a:cs typeface="Times New Roman" pitchFamily="18" charset="0"/>
                                </a:rPr>
                                <m:t>𝑥</m:t>
                              </m:r>
                            </m:e>
                          </m:mr>
                          <m:mr>
                            <m:e>
                              <m:r>
                                <a:rPr lang="en-US" altLang="zh-TW" b="0" i="1" smtClean="0">
                                  <a:latin typeface="Cambria Math" panose="02040503050406030204" pitchFamily="18" charset="0"/>
                                  <a:ea typeface="Tahoma" pitchFamily="34" charset="0"/>
                                  <a:cs typeface="Times New Roman" pitchFamily="18" charset="0"/>
                                </a:rPr>
                                <m:t>𝑦</m:t>
                              </m:r>
                            </m:e>
                          </m:mr>
                        </m:m>
                      </m:e>
                    </m:d>
                    <m:r>
                      <a:rPr lang="ar-AE" altLang="zh-TW" i="1">
                        <a:latin typeface="Cambria Math" panose="02040503050406030204" pitchFamily="18" charset="0"/>
                        <a:ea typeface="Tahoma" pitchFamily="34" charset="0"/>
                        <a:cs typeface="Times New Roman" pitchFamily="18" charset="0"/>
                      </a:rPr>
                      <m:t>∈</m:t>
                    </m:r>
                    <m:sSup>
                      <m:sSupPr>
                        <m:ctrlPr>
                          <a:rPr lang="ar-AE" altLang="zh-TW" i="1">
                            <a:latin typeface="Cambria Math" panose="02040503050406030204" pitchFamily="18" charset="0"/>
                            <a:ea typeface="Tahoma" pitchFamily="34" charset="0"/>
                            <a:cs typeface="Times New Roman" pitchFamily="18" charset="0"/>
                          </a:rPr>
                        </m:ctrlPr>
                      </m:sSupPr>
                      <m:e>
                        <m:r>
                          <a:rPr lang="ar-AE" altLang="zh-TW" i="1">
                            <a:latin typeface="Cambria Math" panose="02040503050406030204" pitchFamily="18" charset="0"/>
                            <a:ea typeface="Tahoma" pitchFamily="34" charset="0"/>
                            <a:cs typeface="Times New Roman" pitchFamily="18" charset="0"/>
                          </a:rPr>
                          <m:t>ℛ</m:t>
                        </m:r>
                      </m:e>
                      <m:sup>
                        <m:r>
                          <a:rPr lang="ar-AE" altLang="zh-TW" i="1">
                            <a:latin typeface="Cambria Math" panose="02040503050406030204" pitchFamily="18" charset="0"/>
                            <a:ea typeface="Tahoma" pitchFamily="34" charset="0"/>
                            <a:cs typeface="Times New Roman" pitchFamily="18" charset="0"/>
                          </a:rPr>
                          <m:t>2</m:t>
                        </m:r>
                      </m:sup>
                    </m:sSup>
                  </m:oMath>
                </a14:m>
                <a:r>
                  <a:rPr lang="ar-AE" dirty="0"/>
                  <a:t>.</a:t>
                </a:r>
              </a:p>
              <a:p>
                <a:pPr lvl="1"/>
                <a:r>
                  <a:rPr lang="en-US" b="1" dirty="0">
                    <a:solidFill>
                      <a:srgbClr val="FF2600"/>
                    </a:solidFill>
                  </a:rPr>
                  <a:t>Homogeneous Coordinates</a:t>
                </a:r>
                <a:r>
                  <a:rPr lang="en-US" dirty="0"/>
                  <a:t>: </a:t>
                </a:r>
                <a14:m>
                  <m:oMath xmlns:m="http://schemas.openxmlformats.org/officeDocument/2006/math">
                    <m:acc>
                      <m:accPr>
                        <m:chr m:val="̃"/>
                        <m:ctrlPr>
                          <a:rPr lang="en-US" altLang="zh-TW" i="1">
                            <a:latin typeface="Cambria Math" panose="02040503050406030204" pitchFamily="18" charset="0"/>
                            <a:ea typeface="Tahoma" pitchFamily="34" charset="0"/>
                            <a:cs typeface="Times New Roman" pitchFamily="18" charset="0"/>
                          </a:rPr>
                        </m:ctrlPr>
                      </m:accPr>
                      <m:e>
                        <m:r>
                          <a:rPr lang="en-US" altLang="zh-TW" b="1" i="1">
                            <a:latin typeface="Cambria Math" panose="02040503050406030204" pitchFamily="18" charset="0"/>
                            <a:ea typeface="Tahoma" pitchFamily="34" charset="0"/>
                            <a:cs typeface="Times New Roman" pitchFamily="18" charset="0"/>
                          </a:rPr>
                          <m:t>𝒙</m:t>
                        </m:r>
                      </m:e>
                    </m:acc>
                    <m:r>
                      <a:rPr lang="en-US" altLang="zh-TW" i="1">
                        <a:latin typeface="Cambria Math" panose="02040503050406030204" pitchFamily="18" charset="0"/>
                        <a:ea typeface="Tahoma" pitchFamily="34" charset="0"/>
                        <a:cs typeface="Times New Roman" pitchFamily="18" charset="0"/>
                      </a:rPr>
                      <m:t>=</m:t>
                    </m:r>
                    <m:d>
                      <m:dPr>
                        <m:ctrlPr>
                          <a:rPr lang="en-US" altLang="zh-TW" i="1">
                            <a:latin typeface="Cambria Math" panose="02040503050406030204" pitchFamily="18" charset="0"/>
                            <a:ea typeface="Tahoma" pitchFamily="34" charset="0"/>
                            <a:cs typeface="Times New Roman" pitchFamily="18" charset="0"/>
                          </a:rPr>
                        </m:ctrlPr>
                      </m:dPr>
                      <m:e>
                        <m:acc>
                          <m:accPr>
                            <m:chr m:val="̃"/>
                            <m:ctrlPr>
                              <a:rPr lang="en-US" altLang="zh-TW" i="1">
                                <a:latin typeface="Cambria Math" panose="02040503050406030204" pitchFamily="18" charset="0"/>
                                <a:ea typeface="Tahoma" pitchFamily="34" charset="0"/>
                                <a:cs typeface="Times New Roman" pitchFamily="18" charset="0"/>
                              </a:rPr>
                            </m:ctrlPr>
                          </m:accPr>
                          <m:e>
                            <m:r>
                              <a:rPr lang="en-US" altLang="zh-TW" i="1">
                                <a:latin typeface="Cambria Math" panose="02040503050406030204" pitchFamily="18" charset="0"/>
                                <a:ea typeface="Tahoma" pitchFamily="34" charset="0"/>
                                <a:cs typeface="Times New Roman" pitchFamily="18" charset="0"/>
                              </a:rPr>
                              <m:t>𝑥</m:t>
                            </m:r>
                          </m:e>
                        </m:acc>
                        <m:r>
                          <a:rPr lang="en-US" altLang="zh-TW" i="1">
                            <a:latin typeface="Cambria Math" panose="02040503050406030204" pitchFamily="18" charset="0"/>
                            <a:ea typeface="Tahoma" pitchFamily="34" charset="0"/>
                            <a:cs typeface="Times New Roman" pitchFamily="18" charset="0"/>
                          </a:rPr>
                          <m:t>, </m:t>
                        </m:r>
                        <m:acc>
                          <m:accPr>
                            <m:chr m:val="̃"/>
                            <m:ctrlPr>
                              <a:rPr lang="en-US" altLang="zh-TW" i="1">
                                <a:latin typeface="Cambria Math" panose="02040503050406030204" pitchFamily="18" charset="0"/>
                                <a:ea typeface="Tahoma" pitchFamily="34" charset="0"/>
                                <a:cs typeface="Times New Roman" pitchFamily="18" charset="0"/>
                              </a:rPr>
                            </m:ctrlPr>
                          </m:accPr>
                          <m:e>
                            <m:r>
                              <a:rPr lang="en-US" altLang="zh-TW" i="1">
                                <a:latin typeface="Cambria Math" panose="02040503050406030204" pitchFamily="18" charset="0"/>
                                <a:ea typeface="Tahoma" pitchFamily="34" charset="0"/>
                                <a:cs typeface="Times New Roman" pitchFamily="18" charset="0"/>
                              </a:rPr>
                              <m:t>𝑦</m:t>
                            </m:r>
                          </m:e>
                        </m:acc>
                        <m:r>
                          <a:rPr lang="en-US" altLang="zh-TW" i="1">
                            <a:latin typeface="Cambria Math" panose="02040503050406030204" pitchFamily="18" charset="0"/>
                            <a:ea typeface="Tahoma" pitchFamily="34" charset="0"/>
                            <a:cs typeface="Times New Roman" pitchFamily="18" charset="0"/>
                          </a:rPr>
                          <m:t>, </m:t>
                        </m:r>
                        <m:acc>
                          <m:accPr>
                            <m:chr m:val="̃"/>
                            <m:ctrlPr>
                              <a:rPr lang="en-US" altLang="zh-TW" i="1">
                                <a:latin typeface="Cambria Math" panose="02040503050406030204" pitchFamily="18" charset="0"/>
                                <a:ea typeface="Tahoma" pitchFamily="34" charset="0"/>
                                <a:cs typeface="Times New Roman" pitchFamily="18" charset="0"/>
                              </a:rPr>
                            </m:ctrlPr>
                          </m:accPr>
                          <m:e>
                            <m:r>
                              <a:rPr lang="en-US" altLang="zh-TW" i="1">
                                <a:latin typeface="Cambria Math" panose="02040503050406030204" pitchFamily="18" charset="0"/>
                                <a:ea typeface="Tahoma" pitchFamily="34" charset="0"/>
                                <a:cs typeface="Times New Roman" pitchFamily="18" charset="0"/>
                              </a:rPr>
                              <m:t>𝑤</m:t>
                            </m:r>
                          </m:e>
                        </m:acc>
                      </m:e>
                    </m:d>
                    <m:r>
                      <a:rPr lang="en-US" altLang="zh-TW" i="1">
                        <a:latin typeface="Cambria Math" panose="02040503050406030204" pitchFamily="18" charset="0"/>
                        <a:ea typeface="Tahoma" pitchFamily="34" charset="0"/>
                        <a:cs typeface="Times New Roman" pitchFamily="18" charset="0"/>
                      </a:rPr>
                      <m:t>∈</m:t>
                    </m:r>
                    <m:sSup>
                      <m:sSupPr>
                        <m:ctrlPr>
                          <a:rPr lang="en-US" altLang="zh-TW" i="1">
                            <a:latin typeface="Cambria Math" panose="02040503050406030204" pitchFamily="18" charset="0"/>
                            <a:ea typeface="Tahoma" pitchFamily="34" charset="0"/>
                            <a:cs typeface="Times New Roman" pitchFamily="18" charset="0"/>
                          </a:rPr>
                        </m:ctrlPr>
                      </m:sSupPr>
                      <m:e>
                        <m:r>
                          <a:rPr lang="zh-TW" altLang="en-US" i="1">
                            <a:latin typeface="Cambria Math" panose="02040503050406030204" pitchFamily="18" charset="0"/>
                            <a:ea typeface="Tahoma" pitchFamily="34" charset="0"/>
                            <a:cs typeface="Times New Roman" pitchFamily="18" charset="0"/>
                          </a:rPr>
                          <m:t>𝒫</m:t>
                        </m:r>
                      </m:e>
                      <m:sup>
                        <m:r>
                          <a:rPr lang="en-US" altLang="zh-TW" i="1">
                            <a:latin typeface="Cambria Math" panose="02040503050406030204" pitchFamily="18" charset="0"/>
                            <a:ea typeface="Tahoma" pitchFamily="34" charset="0"/>
                            <a:cs typeface="Times New Roman" pitchFamily="18" charset="0"/>
                          </a:rPr>
                          <m:t>2</m:t>
                        </m:r>
                      </m:sup>
                    </m:sSup>
                  </m:oMath>
                </a14:m>
                <a:endParaRPr lang="en-US" dirty="0"/>
              </a:p>
              <a:p>
                <a:pPr lvl="2"/>
                <a:r>
                  <a:rPr lang="en-US" dirty="0"/>
                  <a:t>2D projective space </a:t>
                </a:r>
                <a14:m>
                  <m:oMath xmlns:m="http://schemas.openxmlformats.org/officeDocument/2006/math">
                    <m:sSup>
                      <m:sSupPr>
                        <m:ctrlPr>
                          <a:rPr lang="en-US" altLang="zh-TW" i="1">
                            <a:latin typeface="Cambria Math" panose="02040503050406030204" pitchFamily="18" charset="0"/>
                            <a:ea typeface="Tahoma" pitchFamily="34" charset="0"/>
                            <a:cs typeface="Times New Roman" pitchFamily="18" charset="0"/>
                          </a:rPr>
                        </m:ctrlPr>
                      </m:sSupPr>
                      <m:e>
                        <m:r>
                          <a:rPr lang="zh-TW" altLang="en-US" i="1">
                            <a:latin typeface="Cambria Math" panose="02040503050406030204" pitchFamily="18" charset="0"/>
                            <a:ea typeface="Tahoma" pitchFamily="34" charset="0"/>
                            <a:cs typeface="Times New Roman" pitchFamily="18" charset="0"/>
                          </a:rPr>
                          <m:t>𝒫</m:t>
                        </m:r>
                      </m:e>
                      <m:sup>
                        <m:r>
                          <a:rPr lang="en-US" altLang="zh-TW" i="1">
                            <a:latin typeface="Cambria Math" panose="02040503050406030204" pitchFamily="18" charset="0"/>
                            <a:ea typeface="Tahoma" pitchFamily="34" charset="0"/>
                            <a:cs typeface="Times New Roman" pitchFamily="18" charset="0"/>
                          </a:rPr>
                          <m:t>2</m:t>
                        </m:r>
                      </m:sup>
                    </m:sSup>
                    <m:r>
                      <a:rPr lang="en-US" altLang="zh-TW" i="1">
                        <a:latin typeface="Cambria Math" panose="02040503050406030204" pitchFamily="18" charset="0"/>
                        <a:ea typeface="Tahoma" pitchFamily="34" charset="0"/>
                        <a:cs typeface="Times New Roman" pitchFamily="18" charset="0"/>
                      </a:rPr>
                      <m:t>=</m:t>
                    </m:r>
                    <m:sSup>
                      <m:sSupPr>
                        <m:ctrlPr>
                          <a:rPr lang="en-US" altLang="zh-TW" i="1">
                            <a:latin typeface="Cambria Math" panose="02040503050406030204" pitchFamily="18" charset="0"/>
                            <a:ea typeface="Cambria Math" panose="02040503050406030204" pitchFamily="18" charset="0"/>
                            <a:cs typeface="Times New Roman" pitchFamily="18" charset="0"/>
                          </a:rPr>
                        </m:ctrlPr>
                      </m:sSupPr>
                      <m:e>
                        <m:r>
                          <a:rPr lang="en-US" altLang="zh-TW" i="1">
                            <a:latin typeface="Cambria Math" panose="02040503050406030204" pitchFamily="18" charset="0"/>
                            <a:ea typeface="Cambria Math" panose="02040503050406030204" pitchFamily="18" charset="0"/>
                            <a:cs typeface="Times New Roman" pitchFamily="18" charset="0"/>
                          </a:rPr>
                          <m:t>ℛ</m:t>
                        </m:r>
                      </m:e>
                      <m:sup>
                        <m:r>
                          <a:rPr lang="en-US" altLang="zh-TW" i="1">
                            <a:latin typeface="Cambria Math" panose="02040503050406030204" pitchFamily="18" charset="0"/>
                            <a:ea typeface="Cambria Math" panose="02040503050406030204" pitchFamily="18" charset="0"/>
                            <a:cs typeface="Times New Roman" pitchFamily="18" charset="0"/>
                          </a:rPr>
                          <m:t>3</m:t>
                        </m:r>
                      </m:sup>
                    </m:sSup>
                    <m:r>
                      <a:rPr lang="en-US" altLang="zh-TW" i="1">
                        <a:latin typeface="Cambria Math" panose="02040503050406030204" pitchFamily="18" charset="0"/>
                        <a:ea typeface="Cambria Math" panose="02040503050406030204" pitchFamily="18" charset="0"/>
                        <a:cs typeface="Times New Roman" pitchFamily="18" charset="0"/>
                      </a:rPr>
                      <m:t>−</m:t>
                    </m:r>
                    <m:d>
                      <m:dPr>
                        <m:ctrlPr>
                          <a:rPr lang="en-US" altLang="zh-TW" i="1">
                            <a:latin typeface="Cambria Math" panose="02040503050406030204" pitchFamily="18" charset="0"/>
                            <a:ea typeface="Cambria Math" panose="02040503050406030204" pitchFamily="18" charset="0"/>
                            <a:cs typeface="Times New Roman" pitchFamily="18" charset="0"/>
                          </a:rPr>
                        </m:ctrlPr>
                      </m:dPr>
                      <m:e>
                        <m:r>
                          <a:rPr lang="en-US" altLang="zh-TW" i="1">
                            <a:latin typeface="Cambria Math" panose="02040503050406030204" pitchFamily="18" charset="0"/>
                            <a:ea typeface="Cambria Math" panose="02040503050406030204" pitchFamily="18" charset="0"/>
                            <a:cs typeface="Times New Roman" pitchFamily="18" charset="0"/>
                          </a:rPr>
                          <m:t>0</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i="1">
                            <a:latin typeface="Cambria Math" panose="02040503050406030204" pitchFamily="18" charset="0"/>
                            <a:ea typeface="Cambria Math" panose="02040503050406030204" pitchFamily="18" charset="0"/>
                            <a:cs typeface="Times New Roman" pitchFamily="18" charset="0"/>
                          </a:rPr>
                          <m:t>0</m:t>
                        </m:r>
                        <m:r>
                          <a:rPr lang="en-US" altLang="zh-TW" i="1">
                            <a:latin typeface="Cambria Math" panose="02040503050406030204" pitchFamily="18" charset="0"/>
                            <a:ea typeface="Cambria Math" panose="02040503050406030204" pitchFamily="18" charset="0"/>
                            <a:cs typeface="Times New Roman" pitchFamily="18" charset="0"/>
                          </a:rPr>
                          <m:t>,</m:t>
                        </m:r>
                        <m:r>
                          <a:rPr lang="en-US" altLang="zh-TW" i="1">
                            <a:latin typeface="Cambria Math" panose="02040503050406030204" pitchFamily="18" charset="0"/>
                            <a:ea typeface="Cambria Math" panose="02040503050406030204" pitchFamily="18" charset="0"/>
                            <a:cs typeface="Times New Roman" pitchFamily="18" charset="0"/>
                          </a:rPr>
                          <m:t>0</m:t>
                        </m:r>
                      </m:e>
                    </m:d>
                  </m:oMath>
                </a14:m>
                <a:endParaRPr lang="en-US" dirty="0"/>
              </a:p>
              <a:p>
                <a:pPr lvl="2"/>
                <a:r>
                  <a:rPr lang="en-US" dirty="0"/>
                  <a:t>inhomogeneous vector </a:t>
                </a:r>
                <a14:m>
                  <m:oMath xmlns:m="http://schemas.openxmlformats.org/officeDocument/2006/math">
                    <m:r>
                      <a:rPr lang="zh-TW" altLang="en-US" b="1" i="1">
                        <a:latin typeface="Cambria Math" panose="02040503050406030204" pitchFamily="18" charset="0"/>
                        <a:ea typeface="Tahoma" pitchFamily="34" charset="0"/>
                        <a:cs typeface="Times New Roman" pitchFamily="18" charset="0"/>
                      </a:rPr>
                      <m:t>𝒙</m:t>
                    </m:r>
                  </m:oMath>
                </a14:m>
                <a:r>
                  <a:rPr lang="en-US" dirty="0"/>
                  <a:t>: by dividing the last element </a:t>
                </a:r>
                <a14:m>
                  <m:oMath xmlns:m="http://schemas.openxmlformats.org/officeDocument/2006/math">
                    <m:acc>
                      <m:accPr>
                        <m:chr m:val="̃"/>
                        <m:ctrlPr>
                          <a:rPr lang="en-US" altLang="zh-TW" i="1" smtClean="0">
                            <a:latin typeface="Cambria Math" panose="02040503050406030204" pitchFamily="18" charset="0"/>
                            <a:ea typeface="Tahoma" pitchFamily="34" charset="0"/>
                            <a:cs typeface="Times New Roman" pitchFamily="18" charset="0"/>
                          </a:rPr>
                        </m:ctrlPr>
                      </m:accPr>
                      <m:e>
                        <m:r>
                          <a:rPr lang="en-US" altLang="zh-TW" b="0" i="1" smtClean="0">
                            <a:latin typeface="Cambria Math" panose="02040503050406030204" pitchFamily="18" charset="0"/>
                            <a:ea typeface="Tahoma" pitchFamily="34" charset="0"/>
                            <a:cs typeface="Times New Roman" pitchFamily="18" charset="0"/>
                          </a:rPr>
                          <m:t>𝑤</m:t>
                        </m:r>
                      </m:e>
                    </m:acc>
                  </m:oMath>
                </a14:m>
                <a:endParaRPr lang="en-US" dirty="0"/>
              </a:p>
              <a:p>
                <a:pPr lvl="2"/>
                <a:endParaRPr lang="en-US" dirty="0"/>
              </a:p>
              <a:p>
                <a:pPr lvl="2"/>
                <a:r>
                  <a:rPr lang="en-US" dirty="0"/>
                  <a:t>augmented vector </a:t>
                </a:r>
                <a14:m>
                  <m:oMath xmlns:m="http://schemas.openxmlformats.org/officeDocument/2006/math">
                    <m:bar>
                      <m:barPr>
                        <m:pos m:val="top"/>
                        <m:ctrlPr>
                          <a:rPr lang="en-US" altLang="zh-TW" i="1">
                            <a:latin typeface="Cambria Math" panose="02040503050406030204" pitchFamily="18" charset="0"/>
                            <a:ea typeface="Tahoma" pitchFamily="34" charset="0"/>
                            <a:cs typeface="Times New Roman" pitchFamily="18" charset="0"/>
                          </a:rPr>
                        </m:ctrlPr>
                      </m:barPr>
                      <m:e>
                        <m:r>
                          <a:rPr lang="en-US" altLang="zh-TW" b="1" i="1">
                            <a:latin typeface="Cambria Math" panose="02040503050406030204" pitchFamily="18" charset="0"/>
                            <a:ea typeface="Tahoma" pitchFamily="34" charset="0"/>
                            <a:cs typeface="Times New Roman" pitchFamily="18" charset="0"/>
                          </a:rPr>
                          <m:t>𝒙</m:t>
                        </m:r>
                      </m:e>
                    </m:bar>
                    <m:r>
                      <a:rPr lang="en-US" altLang="zh-TW" i="1">
                        <a:latin typeface="Cambria Math" panose="02040503050406030204" pitchFamily="18" charset="0"/>
                        <a:ea typeface="Tahoma" pitchFamily="34" charset="0"/>
                        <a:cs typeface="Times New Roman" pitchFamily="18" charset="0"/>
                      </a:rPr>
                      <m:t>=</m:t>
                    </m:r>
                    <m:d>
                      <m:dPr>
                        <m:ctrlPr>
                          <a:rPr lang="en-US" altLang="zh-TW" i="1">
                            <a:latin typeface="Cambria Math" panose="02040503050406030204" pitchFamily="18" charset="0"/>
                            <a:ea typeface="Tahoma" pitchFamily="34" charset="0"/>
                            <a:cs typeface="Times New Roman" pitchFamily="18" charset="0"/>
                          </a:rPr>
                        </m:ctrlPr>
                      </m:dPr>
                      <m:e>
                        <m:r>
                          <a:rPr lang="en-US" altLang="zh-TW" i="1">
                            <a:latin typeface="Cambria Math" panose="02040503050406030204" pitchFamily="18" charset="0"/>
                            <a:ea typeface="Tahoma" pitchFamily="34" charset="0"/>
                            <a:cs typeface="Times New Roman" pitchFamily="18" charset="0"/>
                          </a:rPr>
                          <m:t>𝑥</m:t>
                        </m:r>
                        <m:r>
                          <a:rPr lang="en-US" altLang="zh-TW" i="1">
                            <a:latin typeface="Cambria Math" panose="02040503050406030204" pitchFamily="18" charset="0"/>
                            <a:ea typeface="Tahoma" pitchFamily="34" charset="0"/>
                            <a:cs typeface="Times New Roman" pitchFamily="18" charset="0"/>
                          </a:rPr>
                          <m:t>, </m:t>
                        </m:r>
                        <m:r>
                          <a:rPr lang="en-US" altLang="zh-TW" i="1">
                            <a:latin typeface="Cambria Math" panose="02040503050406030204" pitchFamily="18" charset="0"/>
                            <a:ea typeface="Tahoma" pitchFamily="34" charset="0"/>
                            <a:cs typeface="Times New Roman" pitchFamily="18" charset="0"/>
                          </a:rPr>
                          <m:t>𝑦</m:t>
                        </m:r>
                        <m:r>
                          <a:rPr lang="en-US" altLang="zh-TW" i="1">
                            <a:latin typeface="Cambria Math" panose="02040503050406030204" pitchFamily="18" charset="0"/>
                            <a:ea typeface="Tahoma" pitchFamily="34" charset="0"/>
                            <a:cs typeface="Times New Roman" pitchFamily="18" charset="0"/>
                          </a:rPr>
                          <m:t>, </m:t>
                        </m:r>
                        <m:r>
                          <a:rPr lang="en-US" altLang="zh-TW" i="1">
                            <a:latin typeface="Cambria Math" panose="02040503050406030204" pitchFamily="18" charset="0"/>
                            <a:ea typeface="Tahoma" pitchFamily="34" charset="0"/>
                            <a:cs typeface="Times New Roman" pitchFamily="18" charset="0"/>
                          </a:rPr>
                          <m:t>1</m:t>
                        </m:r>
                      </m:e>
                    </m:d>
                  </m:oMath>
                </a14:m>
                <a:endParaRPr lang="en-US" dirty="0"/>
              </a:p>
              <a:p>
                <a:pPr lvl="2"/>
                <a:r>
                  <a:rPr lang="en-US" dirty="0"/>
                  <a:t>last element </a:t>
                </a:r>
                <a14:m>
                  <m:oMath xmlns:m="http://schemas.openxmlformats.org/officeDocument/2006/math">
                    <m:acc>
                      <m:accPr>
                        <m:chr m:val="̃"/>
                        <m:ctrlPr>
                          <a:rPr lang="en-US" altLang="zh-TW" i="1">
                            <a:latin typeface="Cambria Math" panose="02040503050406030204" pitchFamily="18" charset="0"/>
                            <a:ea typeface="Tahoma" pitchFamily="34" charset="0"/>
                            <a:cs typeface="Times New Roman" pitchFamily="18" charset="0"/>
                          </a:rPr>
                        </m:ctrlPr>
                      </m:accPr>
                      <m:e>
                        <m:r>
                          <a:rPr lang="en-US" altLang="zh-TW" i="1">
                            <a:latin typeface="Cambria Math" panose="02040503050406030204" pitchFamily="18" charset="0"/>
                            <a:ea typeface="Tahoma" pitchFamily="34" charset="0"/>
                            <a:cs typeface="Times New Roman" pitchFamily="18" charset="0"/>
                          </a:rPr>
                          <m:t>𝑤</m:t>
                        </m:r>
                      </m:e>
                    </m:acc>
                    <m:r>
                      <a:rPr lang="en-US" altLang="zh-TW" b="0" i="1" smtClean="0">
                        <a:latin typeface="Cambria Math" panose="02040503050406030204" pitchFamily="18" charset="0"/>
                        <a:ea typeface="Tahoma" pitchFamily="34" charset="0"/>
                        <a:cs typeface="Times New Roman" pitchFamily="18" charset="0"/>
                      </a:rPr>
                      <m:t>=</m:t>
                    </m:r>
                    <m:r>
                      <a:rPr lang="en-US" altLang="zh-TW" b="0" i="1" smtClean="0">
                        <a:latin typeface="Cambria Math" panose="02040503050406030204" pitchFamily="18" charset="0"/>
                        <a:ea typeface="Tahoma" pitchFamily="34" charset="0"/>
                        <a:cs typeface="Times New Roman" pitchFamily="18" charset="0"/>
                      </a:rPr>
                      <m:t>0</m:t>
                    </m:r>
                  </m:oMath>
                </a14:m>
                <a:r>
                  <a:rPr lang="en-US" dirty="0"/>
                  <a:t> are called </a:t>
                </a:r>
                <a:r>
                  <a:rPr lang="en-US" dirty="0">
                    <a:solidFill>
                      <a:srgbClr val="2F6FBA"/>
                    </a:solidFill>
                  </a:rPr>
                  <a:t>ideal points</a:t>
                </a:r>
                <a:r>
                  <a:rPr lang="en-US" dirty="0"/>
                  <a:t> or </a:t>
                </a:r>
                <a:r>
                  <a:rPr lang="en-US" dirty="0">
                    <a:solidFill>
                      <a:srgbClr val="2F6FBA"/>
                    </a:solidFill>
                  </a:rPr>
                  <a:t>points at infinity</a:t>
                </a:r>
                <a:r>
                  <a:rPr lang="en-US" dirty="0"/>
                  <a:t>.</a:t>
                </a:r>
                <a:endParaRPr dirty="0"/>
              </a:p>
            </p:txBody>
          </p:sp>
        </mc:Choice>
        <mc:Fallback xmlns="">
          <p:sp>
            <p:nvSpPr>
              <p:cNvPr id="140" name="2D Points…"/>
              <p:cNvSpPr txBox="1">
                <a:spLocks noGrp="1" noRot="1" noChangeAspect="1" noMove="1" noResize="1" noEditPoints="1" noAdjustHandles="1" noChangeArrowheads="1" noChangeShapeType="1" noTextEdit="1"/>
              </p:cNvSpPr>
              <p:nvPr>
                <p:ph type="body" idx="1"/>
              </p:nvPr>
            </p:nvSpPr>
            <p:spPr>
              <a:xfrm>
                <a:off x="526719" y="1792758"/>
                <a:ext cx="11951362" cy="7610231"/>
              </a:xfrm>
              <a:prstGeom prst="rect">
                <a:avLst/>
              </a:prstGeom>
              <a:blipFill>
                <a:blip r:embed="rId3"/>
                <a:stretch>
                  <a:fillRect l="-91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3937000" y="6579686"/>
                <a:ext cx="5130800"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800" i="1" smtClean="0">
                              <a:solidFill>
                                <a:srgbClr val="000000"/>
                              </a:solidFill>
                              <a:latin typeface="Cambria Math" panose="02040503050406030204" pitchFamily="18" charset="0"/>
                              <a:ea typeface="Tahoma" pitchFamily="34" charset="0"/>
                              <a:cs typeface="Times New Roman" pitchFamily="18" charset="0"/>
                            </a:rPr>
                          </m:ctrlPr>
                        </m:accPr>
                        <m:e>
                          <m:r>
                            <a:rPr lang="en-US" altLang="zh-TW" sz="2800" b="1" i="1">
                              <a:solidFill>
                                <a:srgbClr val="000000"/>
                              </a:solidFill>
                              <a:latin typeface="Cambria Math" panose="02040503050406030204" pitchFamily="18" charset="0"/>
                              <a:ea typeface="Tahoma" pitchFamily="34" charset="0"/>
                              <a:cs typeface="Times New Roman" pitchFamily="18" charset="0"/>
                            </a:rPr>
                            <m:t>𝒙</m:t>
                          </m:r>
                        </m:e>
                      </m:acc>
                      <m:r>
                        <a:rPr lang="en-US" altLang="zh-TW" sz="2800" i="1">
                          <a:solidFill>
                            <a:srgbClr val="000000"/>
                          </a:solidFill>
                          <a:latin typeface="Cambria Math" panose="02040503050406030204" pitchFamily="18" charset="0"/>
                          <a:ea typeface="Tahoma" pitchFamily="34" charset="0"/>
                          <a:cs typeface="Times New Roman" pitchFamily="18" charset="0"/>
                        </a:rPr>
                        <m:t>=</m:t>
                      </m:r>
                      <m:d>
                        <m:dPr>
                          <m:ctrlPr>
                            <a:rPr lang="en-US" altLang="zh-TW" sz="2800" i="1">
                              <a:solidFill>
                                <a:srgbClr val="000000"/>
                              </a:solidFill>
                              <a:latin typeface="Cambria Math" panose="02040503050406030204" pitchFamily="18" charset="0"/>
                              <a:ea typeface="Tahoma" pitchFamily="34" charset="0"/>
                              <a:cs typeface="Times New Roman" pitchFamily="18" charset="0"/>
                            </a:rPr>
                          </m:ctrlPr>
                        </m:dPr>
                        <m:e>
                          <m:acc>
                            <m:accPr>
                              <m:chr m:val="̃"/>
                              <m:ctrlPr>
                                <a:rPr lang="en-US" altLang="zh-TW" sz="2800" i="1">
                                  <a:solidFill>
                                    <a:srgbClr val="000000"/>
                                  </a:solidFill>
                                  <a:latin typeface="Cambria Math" panose="02040503050406030204" pitchFamily="18" charset="0"/>
                                  <a:ea typeface="Tahoma" pitchFamily="34" charset="0"/>
                                  <a:cs typeface="Times New Roman" pitchFamily="18" charset="0"/>
                                </a:rPr>
                              </m:ctrlPr>
                            </m:accPr>
                            <m:e>
                              <m:r>
                                <a:rPr lang="en-US" altLang="zh-TW" sz="2800" i="1">
                                  <a:solidFill>
                                    <a:srgbClr val="000000"/>
                                  </a:solidFill>
                                  <a:latin typeface="Cambria Math" panose="02040503050406030204" pitchFamily="18" charset="0"/>
                                  <a:ea typeface="Tahoma" pitchFamily="34" charset="0"/>
                                  <a:cs typeface="Times New Roman" pitchFamily="18" charset="0"/>
                                </a:rPr>
                                <m:t>𝑥</m:t>
                              </m:r>
                            </m:e>
                          </m:acc>
                          <m:r>
                            <a:rPr lang="en-US" altLang="zh-TW" sz="2800" i="1">
                              <a:solidFill>
                                <a:srgbClr val="000000"/>
                              </a:solidFill>
                              <a:latin typeface="Cambria Math" panose="02040503050406030204" pitchFamily="18" charset="0"/>
                              <a:ea typeface="Tahoma" pitchFamily="34" charset="0"/>
                              <a:cs typeface="Times New Roman" pitchFamily="18" charset="0"/>
                            </a:rPr>
                            <m:t>, </m:t>
                          </m:r>
                          <m:acc>
                            <m:accPr>
                              <m:chr m:val="̃"/>
                              <m:ctrlPr>
                                <a:rPr lang="en-US" altLang="zh-TW" sz="2800" i="1">
                                  <a:solidFill>
                                    <a:srgbClr val="000000"/>
                                  </a:solidFill>
                                  <a:latin typeface="Cambria Math" panose="02040503050406030204" pitchFamily="18" charset="0"/>
                                  <a:ea typeface="Tahoma" pitchFamily="34" charset="0"/>
                                  <a:cs typeface="Times New Roman" pitchFamily="18" charset="0"/>
                                </a:rPr>
                              </m:ctrlPr>
                            </m:accPr>
                            <m:e>
                              <m:r>
                                <a:rPr lang="en-US" altLang="zh-TW" sz="2800" i="1">
                                  <a:solidFill>
                                    <a:srgbClr val="000000"/>
                                  </a:solidFill>
                                  <a:latin typeface="Cambria Math" panose="02040503050406030204" pitchFamily="18" charset="0"/>
                                  <a:ea typeface="Tahoma" pitchFamily="34" charset="0"/>
                                  <a:cs typeface="Times New Roman" pitchFamily="18" charset="0"/>
                                </a:rPr>
                                <m:t>𝑦</m:t>
                              </m:r>
                            </m:e>
                          </m:acc>
                          <m:r>
                            <a:rPr lang="en-US" altLang="zh-TW" sz="2800" i="1">
                              <a:solidFill>
                                <a:srgbClr val="000000"/>
                              </a:solidFill>
                              <a:latin typeface="Cambria Math" panose="02040503050406030204" pitchFamily="18" charset="0"/>
                              <a:ea typeface="Tahoma" pitchFamily="34" charset="0"/>
                              <a:cs typeface="Times New Roman" pitchFamily="18" charset="0"/>
                            </a:rPr>
                            <m:t>, </m:t>
                          </m:r>
                          <m:acc>
                            <m:accPr>
                              <m:chr m:val="̃"/>
                              <m:ctrlPr>
                                <a:rPr lang="en-US" altLang="zh-TW" sz="2800" i="1">
                                  <a:solidFill>
                                    <a:srgbClr val="000000"/>
                                  </a:solidFill>
                                  <a:latin typeface="Cambria Math" panose="02040503050406030204" pitchFamily="18" charset="0"/>
                                  <a:ea typeface="Tahoma" pitchFamily="34" charset="0"/>
                                  <a:cs typeface="Times New Roman" pitchFamily="18" charset="0"/>
                                </a:rPr>
                              </m:ctrlPr>
                            </m:accPr>
                            <m:e>
                              <m:r>
                                <a:rPr lang="en-US" altLang="zh-TW" sz="2800" i="1">
                                  <a:solidFill>
                                    <a:srgbClr val="000000"/>
                                  </a:solidFill>
                                  <a:latin typeface="Cambria Math" panose="02040503050406030204" pitchFamily="18" charset="0"/>
                                  <a:ea typeface="Tahoma" pitchFamily="34" charset="0"/>
                                  <a:cs typeface="Times New Roman" pitchFamily="18" charset="0"/>
                                </a:rPr>
                                <m:t>𝑤</m:t>
                              </m:r>
                            </m:e>
                          </m:acc>
                        </m:e>
                      </m:d>
                      <m:r>
                        <a:rPr lang="en-US" altLang="zh-TW" sz="2800" i="1">
                          <a:solidFill>
                            <a:srgbClr val="000000"/>
                          </a:solidFill>
                          <a:latin typeface="Cambria Math" panose="02040503050406030204" pitchFamily="18" charset="0"/>
                          <a:ea typeface="Tahoma" pitchFamily="34" charset="0"/>
                          <a:cs typeface="Times New Roman" pitchFamily="18" charset="0"/>
                        </a:rPr>
                        <m:t>=</m:t>
                      </m:r>
                      <m:acc>
                        <m:accPr>
                          <m:chr m:val="̃"/>
                          <m:ctrlPr>
                            <a:rPr lang="en-US" altLang="zh-TW" sz="2800" i="1">
                              <a:solidFill>
                                <a:srgbClr val="000000"/>
                              </a:solidFill>
                              <a:latin typeface="Cambria Math" panose="02040503050406030204" pitchFamily="18" charset="0"/>
                              <a:ea typeface="Tahoma" pitchFamily="34" charset="0"/>
                              <a:cs typeface="Times New Roman" pitchFamily="18" charset="0"/>
                            </a:rPr>
                          </m:ctrlPr>
                        </m:accPr>
                        <m:e>
                          <m:r>
                            <a:rPr lang="en-US" altLang="zh-TW" sz="2800" i="1">
                              <a:solidFill>
                                <a:srgbClr val="000000"/>
                              </a:solidFill>
                              <a:latin typeface="Cambria Math" panose="02040503050406030204" pitchFamily="18" charset="0"/>
                              <a:ea typeface="Tahoma" pitchFamily="34" charset="0"/>
                              <a:cs typeface="Times New Roman" pitchFamily="18" charset="0"/>
                            </a:rPr>
                            <m:t>𝑤</m:t>
                          </m:r>
                        </m:e>
                      </m:acc>
                      <m:d>
                        <m:dPr>
                          <m:ctrlPr>
                            <a:rPr lang="en-US" altLang="zh-TW" sz="2800" i="1">
                              <a:solidFill>
                                <a:srgbClr val="000000"/>
                              </a:solidFill>
                              <a:latin typeface="Cambria Math" panose="02040503050406030204" pitchFamily="18" charset="0"/>
                              <a:ea typeface="Tahoma" pitchFamily="34" charset="0"/>
                              <a:cs typeface="Times New Roman" pitchFamily="18" charset="0"/>
                            </a:rPr>
                          </m:ctrlPr>
                        </m:dPr>
                        <m:e>
                          <m:r>
                            <a:rPr lang="en-US" altLang="zh-TW" sz="2800" i="1">
                              <a:solidFill>
                                <a:srgbClr val="000000"/>
                              </a:solidFill>
                              <a:latin typeface="Cambria Math" panose="02040503050406030204" pitchFamily="18" charset="0"/>
                              <a:ea typeface="Tahoma" pitchFamily="34" charset="0"/>
                              <a:cs typeface="Times New Roman" pitchFamily="18" charset="0"/>
                            </a:rPr>
                            <m:t>𝑥</m:t>
                          </m:r>
                          <m:r>
                            <a:rPr lang="en-US" altLang="zh-TW" sz="2800" i="1">
                              <a:solidFill>
                                <a:srgbClr val="000000"/>
                              </a:solidFill>
                              <a:latin typeface="Cambria Math" panose="02040503050406030204" pitchFamily="18" charset="0"/>
                              <a:ea typeface="Tahoma" pitchFamily="34" charset="0"/>
                              <a:cs typeface="Times New Roman" pitchFamily="18" charset="0"/>
                            </a:rPr>
                            <m:t>, </m:t>
                          </m:r>
                          <m:r>
                            <a:rPr lang="en-US" altLang="zh-TW" sz="2800" i="1">
                              <a:solidFill>
                                <a:srgbClr val="000000"/>
                              </a:solidFill>
                              <a:latin typeface="Cambria Math" panose="02040503050406030204" pitchFamily="18" charset="0"/>
                              <a:ea typeface="Tahoma" pitchFamily="34" charset="0"/>
                              <a:cs typeface="Times New Roman" pitchFamily="18" charset="0"/>
                            </a:rPr>
                            <m:t>𝑦</m:t>
                          </m:r>
                          <m:r>
                            <a:rPr lang="en-US" altLang="zh-TW" sz="2800" i="1">
                              <a:solidFill>
                                <a:srgbClr val="000000"/>
                              </a:solidFill>
                              <a:latin typeface="Cambria Math" panose="02040503050406030204" pitchFamily="18" charset="0"/>
                              <a:ea typeface="Tahoma" pitchFamily="34" charset="0"/>
                              <a:cs typeface="Times New Roman" pitchFamily="18" charset="0"/>
                            </a:rPr>
                            <m:t>, </m:t>
                          </m:r>
                          <m:r>
                            <a:rPr lang="en-US" altLang="zh-TW" sz="2800" i="1">
                              <a:solidFill>
                                <a:srgbClr val="000000"/>
                              </a:solidFill>
                              <a:latin typeface="Cambria Math" panose="02040503050406030204" pitchFamily="18" charset="0"/>
                              <a:ea typeface="Tahoma" pitchFamily="34" charset="0"/>
                              <a:cs typeface="Times New Roman" pitchFamily="18" charset="0"/>
                            </a:rPr>
                            <m:t>1</m:t>
                          </m:r>
                        </m:e>
                      </m:d>
                      <m:r>
                        <a:rPr lang="en-US" altLang="zh-TW" sz="2800" i="1">
                          <a:solidFill>
                            <a:srgbClr val="000000"/>
                          </a:solidFill>
                          <a:latin typeface="Cambria Math" panose="02040503050406030204" pitchFamily="18" charset="0"/>
                          <a:ea typeface="Tahoma" pitchFamily="34" charset="0"/>
                          <a:cs typeface="Times New Roman" pitchFamily="18" charset="0"/>
                        </a:rPr>
                        <m:t>=</m:t>
                      </m:r>
                      <m:acc>
                        <m:accPr>
                          <m:chr m:val="̃"/>
                          <m:ctrlPr>
                            <a:rPr lang="en-US" altLang="zh-TW" sz="2800" i="1">
                              <a:solidFill>
                                <a:srgbClr val="000000"/>
                              </a:solidFill>
                              <a:latin typeface="Cambria Math" panose="02040503050406030204" pitchFamily="18" charset="0"/>
                              <a:ea typeface="Tahoma" pitchFamily="34" charset="0"/>
                              <a:cs typeface="Times New Roman" pitchFamily="18" charset="0"/>
                            </a:rPr>
                          </m:ctrlPr>
                        </m:accPr>
                        <m:e>
                          <m:r>
                            <a:rPr lang="en-US" altLang="zh-TW" sz="2800" i="1">
                              <a:solidFill>
                                <a:srgbClr val="000000"/>
                              </a:solidFill>
                              <a:latin typeface="Cambria Math" panose="02040503050406030204" pitchFamily="18" charset="0"/>
                              <a:ea typeface="Tahoma" pitchFamily="34" charset="0"/>
                              <a:cs typeface="Times New Roman" pitchFamily="18" charset="0"/>
                            </a:rPr>
                            <m:t>𝑤</m:t>
                          </m:r>
                        </m:e>
                      </m:acc>
                      <m:bar>
                        <m:barPr>
                          <m:pos m:val="top"/>
                          <m:ctrlPr>
                            <a:rPr lang="en-US" altLang="zh-TW" sz="2800" b="1" i="1">
                              <a:solidFill>
                                <a:srgbClr val="000000"/>
                              </a:solidFill>
                              <a:latin typeface="Cambria Math" panose="02040503050406030204" pitchFamily="18" charset="0"/>
                              <a:ea typeface="Tahoma" pitchFamily="34" charset="0"/>
                              <a:cs typeface="Times New Roman" pitchFamily="18" charset="0"/>
                            </a:rPr>
                          </m:ctrlPr>
                        </m:barPr>
                        <m:e>
                          <m:r>
                            <a:rPr lang="en-US" altLang="zh-TW" sz="2800" b="1" i="1">
                              <a:solidFill>
                                <a:srgbClr val="000000"/>
                              </a:solidFill>
                              <a:latin typeface="Cambria Math" panose="02040503050406030204" pitchFamily="18" charset="0"/>
                              <a:ea typeface="Tahoma" pitchFamily="34" charset="0"/>
                              <a:cs typeface="Times New Roman" pitchFamily="18" charset="0"/>
                            </a:rPr>
                            <m:t>𝒙</m:t>
                          </m:r>
                        </m:e>
                      </m:bar>
                    </m:oMath>
                  </m:oMathPara>
                </a14:m>
                <a:endParaRPr lang="zh-TW" altLang="en-US" sz="2800" dirty="0">
                  <a:solidFill>
                    <a:srgbClr val="000000"/>
                  </a:solidFill>
                </a:endParaRPr>
              </a:p>
            </p:txBody>
          </p:sp>
        </mc:Choice>
        <mc:Fallback xmlns="">
          <p:sp>
            <p:nvSpPr>
              <p:cNvPr id="3" name="矩形 2"/>
              <p:cNvSpPr>
                <a:spLocks noRot="1" noChangeAspect="1" noMove="1" noResize="1" noEditPoints="1" noAdjustHandles="1" noChangeArrowheads="1" noChangeShapeType="1" noTextEdit="1"/>
              </p:cNvSpPr>
              <p:nvPr/>
            </p:nvSpPr>
            <p:spPr>
              <a:xfrm>
                <a:off x="3937000" y="6579686"/>
                <a:ext cx="5130800" cy="523220"/>
              </a:xfrm>
              <a:prstGeom prst="rect">
                <a:avLst/>
              </a:prstGeom>
              <a:blipFill>
                <a:blip r:embed="rId4"/>
                <a:stretch>
                  <a:fillRect/>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615A7E4E-E5A3-4C40-B1E7-423DBA98D51A}"/>
              </a:ext>
            </a:extLst>
          </p:cNvPr>
          <p:cNvSpPr>
            <a:spLocks noGrp="1"/>
          </p:cNvSpPr>
          <p:nvPr>
            <p:ph type="sldNum" sz="quarter" idx="2"/>
          </p:nvPr>
        </p:nvSpPr>
        <p:spPr/>
        <p:txBody>
          <a:bodyPr/>
          <a:lstStyle/>
          <a:p>
            <a:fld id="{86CB4B4D-7CA3-9044-876B-883B54F8677D}" type="slidenum">
              <a:rPr lang="en-US" altLang="zh-TW" smtClean="0"/>
              <a:t>6</a:t>
            </a:fld>
            <a:endParaRPr lang="zh-TW" altLang="en-US"/>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2.2.2 Reflectance and Shading"/>
          <p:cNvSpPr>
            <a:spLocks noGrp="1"/>
          </p:cNvSpPr>
          <p:nvPr>
            <p:ph type="title"/>
          </p:nvPr>
        </p:nvSpPr>
        <p:spPr>
          <a:prstGeom prst="rect">
            <a:avLst/>
          </a:prstGeom>
        </p:spPr>
        <p:txBody>
          <a:bodyPr/>
          <a:lstStyle/>
          <a:p>
            <a:pPr>
              <a:defRPr>
                <a:effectLst/>
              </a:defRPr>
            </a:pPr>
            <a:r>
              <a:t>2.2.2 Reflectance and Shading</a:t>
            </a:r>
          </a:p>
        </p:txBody>
      </p:sp>
      <p:sp>
        <p:nvSpPr>
          <p:cNvPr id="410" name="Phong Shading…"/>
          <p:cNvSpPr txBox="1">
            <a:spLocks noGrp="1"/>
          </p:cNvSpPr>
          <p:nvPr>
            <p:ph type="body" idx="1"/>
          </p:nvPr>
        </p:nvSpPr>
        <p:spPr>
          <a:prstGeom prst="rect">
            <a:avLst/>
          </a:prstGeom>
        </p:spPr>
        <p:txBody>
          <a:bodyPr/>
          <a:lstStyle/>
          <a:p>
            <a:pPr>
              <a:defRPr b="1"/>
            </a:pPr>
            <a:r>
              <a:rPr dirty="0" err="1"/>
              <a:t>Phong</a:t>
            </a:r>
            <a:r>
              <a:rPr dirty="0"/>
              <a:t> Shading</a:t>
            </a:r>
          </a:p>
          <a:p>
            <a:pPr lvl="1"/>
            <a:r>
              <a:rPr lang="en-US" dirty="0" err="1"/>
              <a:t>Phong</a:t>
            </a:r>
            <a:r>
              <a:rPr lang="en-US" dirty="0"/>
              <a:t> combined the </a:t>
            </a:r>
            <a:r>
              <a:rPr lang="en-US" dirty="0">
                <a:solidFill>
                  <a:srgbClr val="2F6FBA"/>
                </a:solidFill>
              </a:rPr>
              <a:t>diffuse</a:t>
            </a:r>
            <a:r>
              <a:rPr lang="en-US" dirty="0"/>
              <a:t> and </a:t>
            </a:r>
            <a:r>
              <a:rPr lang="en-US" dirty="0">
                <a:solidFill>
                  <a:srgbClr val="2F6FBA"/>
                </a:solidFill>
              </a:rPr>
              <a:t>specular</a:t>
            </a:r>
            <a:r>
              <a:rPr lang="en-US" dirty="0"/>
              <a:t> components of reflection with </a:t>
            </a:r>
            <a:r>
              <a:rPr lang="en-US" dirty="0">
                <a:solidFill>
                  <a:srgbClr val="2F6FBA"/>
                </a:solidFill>
              </a:rPr>
              <a:t>ambient illumination</a:t>
            </a:r>
            <a:r>
              <a:rPr lang="en-US" dirty="0"/>
              <a:t>.</a:t>
            </a:r>
            <a:endParaRPr dirty="0"/>
          </a:p>
          <a:p>
            <a:pPr lvl="1"/>
            <a:r>
              <a:rPr dirty="0"/>
              <a:t>Objects are generally illuminated not only by point light sources but also by a diffuse illumination corresponding to </a:t>
            </a:r>
            <a:r>
              <a:rPr dirty="0">
                <a:solidFill>
                  <a:srgbClr val="2F6FBA"/>
                </a:solidFill>
              </a:rPr>
              <a:t>inter-reflection</a:t>
            </a:r>
            <a:r>
              <a:rPr dirty="0"/>
              <a:t> (e.g., the walls in a room) or </a:t>
            </a:r>
            <a:r>
              <a:rPr dirty="0">
                <a:solidFill>
                  <a:srgbClr val="2F6FBA"/>
                </a:solidFill>
              </a:rPr>
              <a:t>distant sources</a:t>
            </a:r>
            <a:r>
              <a:rPr dirty="0"/>
              <a:t>, such as the blue sky.</a:t>
            </a:r>
          </a:p>
        </p:txBody>
      </p:sp>
      <p:pic>
        <p:nvPicPr>
          <p:cNvPr id="412" name="影像" descr="影像"/>
          <p:cNvPicPr>
            <a:picLocks noChangeAspect="1"/>
          </p:cNvPicPr>
          <p:nvPr/>
        </p:nvPicPr>
        <p:blipFill>
          <a:blip r:embed="rId3">
            <a:extLst/>
          </a:blip>
          <a:stretch>
            <a:fillRect/>
          </a:stretch>
        </p:blipFill>
        <p:spPr>
          <a:xfrm>
            <a:off x="1161571" y="5920937"/>
            <a:ext cx="10681658" cy="2972674"/>
          </a:xfrm>
          <a:prstGeom prst="rect">
            <a:avLst/>
          </a:prstGeom>
          <a:ln w="12700">
            <a:miter lim="400000"/>
          </a:ln>
        </p:spPr>
      </p:pic>
      <p:sp>
        <p:nvSpPr>
          <p:cNvPr id="2" name="投影片編號版面配置區 1">
            <a:extLst>
              <a:ext uri="{FF2B5EF4-FFF2-40B4-BE49-F238E27FC236}">
                <a16:creationId xmlns:a16="http://schemas.microsoft.com/office/drawing/2014/main" id="{673BF513-4C2A-4E04-8D15-52B2B98275CE}"/>
              </a:ext>
            </a:extLst>
          </p:cNvPr>
          <p:cNvSpPr>
            <a:spLocks noGrp="1"/>
          </p:cNvSpPr>
          <p:nvPr>
            <p:ph type="sldNum" sz="quarter" idx="2"/>
          </p:nvPr>
        </p:nvSpPr>
        <p:spPr/>
        <p:txBody>
          <a:bodyPr/>
          <a:lstStyle/>
          <a:p>
            <a:fld id="{86CB4B4D-7CA3-9044-876B-883B54F8677D}" type="slidenum">
              <a:rPr lang="en-US" altLang="zh-TW" smtClean="0"/>
              <a:t>60</a:t>
            </a:fld>
            <a:endParaRPr lang="zh-TW" altLang="en-US"/>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2.2.3 Optics"/>
          <p:cNvSpPr>
            <a:spLocks noGrp="1"/>
          </p:cNvSpPr>
          <p:nvPr>
            <p:ph type="title"/>
          </p:nvPr>
        </p:nvSpPr>
        <p:spPr>
          <a:prstGeom prst="rect">
            <a:avLst/>
          </a:prstGeom>
        </p:spPr>
        <p:txBody>
          <a:bodyPr/>
          <a:lstStyle/>
          <a:p>
            <a:pPr>
              <a:defRPr>
                <a:effectLst/>
              </a:defRPr>
            </a:pPr>
            <a:r>
              <a:t>2.2.3 Optics</a:t>
            </a:r>
          </a:p>
        </p:txBody>
      </p:sp>
      <p:sp>
        <p:nvSpPr>
          <p:cNvPr id="417" name="Once the light from a scene reaches the camera, it must still pass through the lens before reaching the sensor.…"/>
          <p:cNvSpPr txBox="1">
            <a:spLocks noGrp="1"/>
          </p:cNvSpPr>
          <p:nvPr>
            <p:ph type="body" idx="1"/>
          </p:nvPr>
        </p:nvSpPr>
        <p:spPr>
          <a:prstGeom prst="rect">
            <a:avLst/>
          </a:prstGeom>
        </p:spPr>
        <p:txBody>
          <a:bodyPr/>
          <a:lstStyle/>
          <a:p>
            <a:r>
              <a:rPr lang="en-US" dirty="0"/>
              <a:t>T</a:t>
            </a:r>
            <a:r>
              <a:rPr dirty="0"/>
              <a:t>he light from a scene reaches the camera, it must pass through the lens before reaching the sensor.</a:t>
            </a:r>
          </a:p>
          <a:p>
            <a:r>
              <a:rPr lang="en-US" dirty="0"/>
              <a:t>The </a:t>
            </a:r>
            <a:r>
              <a:rPr lang="en-US" b="1" dirty="0">
                <a:solidFill>
                  <a:srgbClr val="2F6FBA"/>
                </a:solidFill>
              </a:rPr>
              <a:t>thin lens </a:t>
            </a:r>
            <a:r>
              <a:rPr lang="en-US" dirty="0"/>
              <a:t>composed of a single piece of glass with very low, equal curvature on both sides</a:t>
            </a:r>
            <a:r>
              <a:rPr dirty="0"/>
              <a:t>.</a:t>
            </a:r>
          </a:p>
        </p:txBody>
      </p:sp>
      <p:pic>
        <p:nvPicPr>
          <p:cNvPr id="2" name="圖片 1"/>
          <p:cNvPicPr>
            <a:picLocks noChangeAspect="1"/>
          </p:cNvPicPr>
          <p:nvPr/>
        </p:nvPicPr>
        <p:blipFill>
          <a:blip r:embed="rId2"/>
          <a:stretch>
            <a:fillRect/>
          </a:stretch>
        </p:blipFill>
        <p:spPr>
          <a:xfrm>
            <a:off x="920412" y="5605902"/>
            <a:ext cx="11163968" cy="3755622"/>
          </a:xfrm>
          <a:prstGeom prst="rect">
            <a:avLst/>
          </a:prstGeom>
        </p:spPr>
      </p:pic>
      <mc:AlternateContent xmlns:mc="http://schemas.openxmlformats.org/markup-compatibility/2006" xmlns:a14="http://schemas.microsoft.com/office/drawing/2010/main">
        <mc:Choice Requires="a14">
          <p:sp>
            <p:nvSpPr>
              <p:cNvPr id="3" name="文字方塊 2"/>
              <p:cNvSpPr txBox="1"/>
              <p:nvPr/>
            </p:nvSpPr>
            <p:spPr>
              <a:xfrm>
                <a:off x="4863357" y="4610339"/>
                <a:ext cx="3278077" cy="7620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TW" sz="2800" b="0" u="none" strike="noStrike" cap="none" spc="0" normalizeH="0" baseline="0" dirty="0">
                    <a:ln>
                      <a:noFill/>
                    </a:ln>
                    <a:solidFill>
                      <a:srgbClr val="2F6FBA"/>
                    </a:solidFill>
                    <a:effectLst/>
                    <a:uFillTx/>
                    <a:ea typeface="+mn-ea"/>
                    <a:cs typeface="+mn-cs"/>
                    <a:sym typeface="Cochin"/>
                  </a:rPr>
                  <a:t>Lens law</a:t>
                </a:r>
                <a:r>
                  <a:rPr kumimoji="0" lang="en-US" altLang="zh-TW" sz="2800" b="0" u="none" strike="noStrike" cap="none" spc="0" normalizeH="0" baseline="0" dirty="0">
                    <a:ln>
                      <a:noFill/>
                    </a:ln>
                    <a:solidFill>
                      <a:srgbClr val="000000"/>
                    </a:solidFill>
                    <a:effectLst/>
                    <a:uFillTx/>
                    <a:ea typeface="+mn-ea"/>
                    <a:cs typeface="+mn-cs"/>
                    <a:sym typeface="Cochin"/>
                  </a:rPr>
                  <a:t>:</a:t>
                </a:r>
                <a:r>
                  <a:rPr kumimoji="0" lang="en-US" altLang="zh-TW" sz="2800" b="0" u="none" strike="noStrike" cap="none" spc="0" normalizeH="0" baseline="0" dirty="0">
                    <a:ln>
                      <a:noFill/>
                    </a:ln>
                    <a:solidFill>
                      <a:srgbClr val="2F6FBA"/>
                    </a:solidFill>
                    <a:effectLst/>
                    <a:uFillTx/>
                    <a:ea typeface="+mn-ea"/>
                    <a:cs typeface="+mn-cs"/>
                    <a:sym typeface="Cochin"/>
                  </a:rPr>
                  <a:t> </a:t>
                </a:r>
                <a14:m>
                  <m:oMath xmlns:m="http://schemas.openxmlformats.org/officeDocument/2006/math">
                    <m:f>
                      <m:fPr>
                        <m:ctrlPr>
                          <a:rPr kumimoji="0" lang="en-US" altLang="zh-TW" sz="3200" b="0" i="1" u="none" strike="noStrike" cap="none" spc="0" normalizeH="0" baseline="0" smtClean="0">
                            <a:ln>
                              <a:noFill/>
                            </a:ln>
                            <a:solidFill>
                              <a:srgbClr val="000000"/>
                            </a:solidFill>
                            <a:effectLst/>
                            <a:uFillTx/>
                            <a:latin typeface="Cambria Math" panose="02040503050406030204" pitchFamily="18" charset="0"/>
                            <a:ea typeface="+mn-ea"/>
                            <a:cs typeface="+mn-cs"/>
                            <a:sym typeface="Cochin"/>
                          </a:rPr>
                        </m:ctrlPr>
                      </m:fPr>
                      <m:num>
                        <m:r>
                          <a:rPr kumimoji="0" lang="en-US" altLang="zh-TW" sz="3200" b="0" i="1" u="none" strike="noStrike" cap="none" spc="0" normalizeH="0" baseline="0" smtClean="0">
                            <a:ln>
                              <a:noFill/>
                            </a:ln>
                            <a:solidFill>
                              <a:srgbClr val="000000"/>
                            </a:solidFill>
                            <a:effectLst/>
                            <a:uFillTx/>
                            <a:latin typeface="Cambria Math" panose="02040503050406030204" pitchFamily="18" charset="0"/>
                            <a:ea typeface="+mn-ea"/>
                            <a:cs typeface="+mn-cs"/>
                            <a:sym typeface="Cochin"/>
                          </a:rPr>
                          <m:t>1</m:t>
                        </m:r>
                      </m:num>
                      <m:den>
                        <m:sSub>
                          <m:sSubPr>
                            <m:ctrlPr>
                              <a:rPr kumimoji="0" lang="en-US" altLang="zh-TW" sz="3200" b="0" i="1" u="none" strike="noStrike" cap="none" spc="0" normalizeH="0" baseline="0" smtClean="0">
                                <a:ln>
                                  <a:noFill/>
                                </a:ln>
                                <a:solidFill>
                                  <a:srgbClr val="000000"/>
                                </a:solidFill>
                                <a:effectLst/>
                                <a:uFillTx/>
                                <a:latin typeface="Cambria Math" panose="02040503050406030204" pitchFamily="18" charset="0"/>
                                <a:ea typeface="+mn-ea"/>
                                <a:cs typeface="+mn-cs"/>
                                <a:sym typeface="Cochin"/>
                              </a:rPr>
                            </m:ctrlPr>
                          </m:sSubPr>
                          <m:e>
                            <m:r>
                              <a:rPr kumimoji="0" lang="en-US" altLang="zh-TW" sz="3200" b="0" i="1" u="none" strike="noStrike" cap="none" spc="0" normalizeH="0" baseline="0" smtClean="0">
                                <a:ln>
                                  <a:noFill/>
                                </a:ln>
                                <a:solidFill>
                                  <a:srgbClr val="000000"/>
                                </a:solidFill>
                                <a:effectLst/>
                                <a:uFillTx/>
                                <a:latin typeface="Cambria Math" panose="02040503050406030204" pitchFamily="18" charset="0"/>
                                <a:ea typeface="+mn-ea"/>
                                <a:cs typeface="+mn-cs"/>
                                <a:sym typeface="Cochin"/>
                              </a:rPr>
                              <m:t>𝑧</m:t>
                            </m:r>
                          </m:e>
                          <m:sub>
                            <m:r>
                              <a:rPr kumimoji="0" lang="en-US" altLang="zh-TW" sz="3200" b="0" i="1" u="none" strike="noStrike" cap="none" spc="0" normalizeH="0" baseline="0" smtClean="0">
                                <a:ln>
                                  <a:noFill/>
                                </a:ln>
                                <a:solidFill>
                                  <a:srgbClr val="000000"/>
                                </a:solidFill>
                                <a:effectLst/>
                                <a:uFillTx/>
                                <a:latin typeface="Cambria Math" panose="02040503050406030204" pitchFamily="18" charset="0"/>
                                <a:ea typeface="+mn-ea"/>
                                <a:cs typeface="+mn-cs"/>
                                <a:sym typeface="Cochin"/>
                              </a:rPr>
                              <m:t>0</m:t>
                            </m:r>
                          </m:sub>
                        </m:sSub>
                      </m:den>
                    </m:f>
                    <m:r>
                      <a:rPr kumimoji="0" lang="en-US" altLang="zh-TW" sz="3200" b="0" i="1" u="none" strike="noStrike" cap="none" spc="0" normalizeH="0" baseline="0" smtClean="0">
                        <a:ln>
                          <a:noFill/>
                        </a:ln>
                        <a:solidFill>
                          <a:srgbClr val="000000"/>
                        </a:solidFill>
                        <a:effectLst/>
                        <a:uFillTx/>
                        <a:latin typeface="Cambria Math" panose="02040503050406030204" pitchFamily="18" charset="0"/>
                        <a:ea typeface="+mn-ea"/>
                        <a:cs typeface="+mn-cs"/>
                        <a:sym typeface="Cochin"/>
                      </a:rPr>
                      <m:t>+</m:t>
                    </m:r>
                    <m:f>
                      <m:fPr>
                        <m:ctrlPr>
                          <a:rPr kumimoji="0" lang="en-US" altLang="zh-TW" sz="3200" b="0" i="1" u="none" strike="noStrike" cap="none" spc="0" normalizeH="0" baseline="0" smtClean="0">
                            <a:ln>
                              <a:noFill/>
                            </a:ln>
                            <a:solidFill>
                              <a:srgbClr val="000000"/>
                            </a:solidFill>
                            <a:effectLst/>
                            <a:uFillTx/>
                            <a:latin typeface="Cambria Math" panose="02040503050406030204" pitchFamily="18" charset="0"/>
                            <a:ea typeface="+mn-ea"/>
                            <a:cs typeface="+mn-cs"/>
                            <a:sym typeface="Cochin"/>
                          </a:rPr>
                        </m:ctrlPr>
                      </m:fPr>
                      <m:num>
                        <m:r>
                          <a:rPr kumimoji="0" lang="en-US" altLang="zh-TW" sz="3200" b="0" i="1" u="none" strike="noStrike" cap="none" spc="0" normalizeH="0" baseline="0" smtClean="0">
                            <a:ln>
                              <a:noFill/>
                            </a:ln>
                            <a:solidFill>
                              <a:srgbClr val="000000"/>
                            </a:solidFill>
                            <a:effectLst/>
                            <a:uFillTx/>
                            <a:latin typeface="Cambria Math" panose="02040503050406030204" pitchFamily="18" charset="0"/>
                            <a:ea typeface="+mn-ea"/>
                            <a:cs typeface="+mn-cs"/>
                            <a:sym typeface="Cochin"/>
                          </a:rPr>
                          <m:t>1</m:t>
                        </m:r>
                      </m:num>
                      <m:den>
                        <m:sSub>
                          <m:sSubPr>
                            <m:ctrlPr>
                              <a:rPr kumimoji="0" lang="en-US" altLang="zh-TW" sz="3200" b="0" i="1" u="none" strike="noStrike" cap="none" spc="0" normalizeH="0" baseline="0" smtClean="0">
                                <a:ln>
                                  <a:noFill/>
                                </a:ln>
                                <a:solidFill>
                                  <a:srgbClr val="000000"/>
                                </a:solidFill>
                                <a:effectLst/>
                                <a:uFillTx/>
                                <a:latin typeface="Cambria Math" panose="02040503050406030204" pitchFamily="18" charset="0"/>
                                <a:ea typeface="+mn-ea"/>
                                <a:cs typeface="+mn-cs"/>
                                <a:sym typeface="Cochin"/>
                              </a:rPr>
                            </m:ctrlPr>
                          </m:sSubPr>
                          <m:e>
                            <m:r>
                              <a:rPr kumimoji="0" lang="en-US" altLang="zh-TW" sz="3200" b="0" i="1" u="none" strike="noStrike" cap="none" spc="0" normalizeH="0" baseline="0" smtClean="0">
                                <a:ln>
                                  <a:noFill/>
                                </a:ln>
                                <a:solidFill>
                                  <a:srgbClr val="000000"/>
                                </a:solidFill>
                                <a:effectLst/>
                                <a:uFillTx/>
                                <a:latin typeface="Cambria Math" panose="02040503050406030204" pitchFamily="18" charset="0"/>
                                <a:ea typeface="+mn-ea"/>
                                <a:cs typeface="+mn-cs"/>
                                <a:sym typeface="Cochin"/>
                              </a:rPr>
                              <m:t>𝑧</m:t>
                            </m:r>
                          </m:e>
                          <m:sub>
                            <m:r>
                              <a:rPr kumimoji="0" lang="en-US" altLang="zh-TW" sz="3200" b="0" i="1" u="none" strike="noStrike" cap="none" spc="0" normalizeH="0" baseline="0" smtClean="0">
                                <a:ln>
                                  <a:noFill/>
                                </a:ln>
                                <a:solidFill>
                                  <a:srgbClr val="000000"/>
                                </a:solidFill>
                                <a:effectLst/>
                                <a:uFillTx/>
                                <a:latin typeface="Cambria Math" panose="02040503050406030204" pitchFamily="18" charset="0"/>
                                <a:ea typeface="+mn-ea"/>
                                <a:cs typeface="+mn-cs"/>
                                <a:sym typeface="Cochin"/>
                              </a:rPr>
                              <m:t>𝑖</m:t>
                            </m:r>
                          </m:sub>
                        </m:sSub>
                      </m:den>
                    </m:f>
                    <m:r>
                      <a:rPr kumimoji="0" lang="en-US" altLang="zh-TW" sz="3200" b="0" i="1" u="none" strike="noStrike" cap="none" spc="0" normalizeH="0" baseline="0" smtClean="0">
                        <a:ln>
                          <a:noFill/>
                        </a:ln>
                        <a:solidFill>
                          <a:srgbClr val="000000"/>
                        </a:solidFill>
                        <a:effectLst/>
                        <a:uFillTx/>
                        <a:latin typeface="Cambria Math" panose="02040503050406030204" pitchFamily="18" charset="0"/>
                        <a:ea typeface="+mn-ea"/>
                        <a:cs typeface="+mn-cs"/>
                        <a:sym typeface="Cochin"/>
                      </a:rPr>
                      <m:t>=</m:t>
                    </m:r>
                    <m:f>
                      <m:fPr>
                        <m:ctrlPr>
                          <a:rPr kumimoji="0" lang="en-US" altLang="zh-TW" sz="3200" b="0" i="1" u="none" strike="noStrike" cap="none" spc="0" normalizeH="0" baseline="0" smtClean="0">
                            <a:ln>
                              <a:noFill/>
                            </a:ln>
                            <a:solidFill>
                              <a:srgbClr val="000000"/>
                            </a:solidFill>
                            <a:effectLst/>
                            <a:uFillTx/>
                            <a:latin typeface="Cambria Math" panose="02040503050406030204" pitchFamily="18" charset="0"/>
                            <a:ea typeface="+mn-ea"/>
                            <a:cs typeface="+mn-cs"/>
                            <a:sym typeface="Cochin"/>
                          </a:rPr>
                        </m:ctrlPr>
                      </m:fPr>
                      <m:num>
                        <m:r>
                          <a:rPr kumimoji="0" lang="en-US" altLang="zh-TW" sz="3200" b="0" i="1" u="none" strike="noStrike" cap="none" spc="0" normalizeH="0" baseline="0" smtClean="0">
                            <a:ln>
                              <a:noFill/>
                            </a:ln>
                            <a:solidFill>
                              <a:srgbClr val="000000"/>
                            </a:solidFill>
                            <a:effectLst/>
                            <a:uFillTx/>
                            <a:latin typeface="Cambria Math" panose="02040503050406030204" pitchFamily="18" charset="0"/>
                            <a:ea typeface="+mn-ea"/>
                            <a:cs typeface="+mn-cs"/>
                            <a:sym typeface="Cochin"/>
                          </a:rPr>
                          <m:t>1</m:t>
                        </m:r>
                      </m:num>
                      <m:den>
                        <m:r>
                          <a:rPr kumimoji="0" lang="en-US" altLang="zh-TW" sz="3200" b="0" i="1" u="none" strike="noStrike" cap="none" spc="0" normalizeH="0" baseline="0" smtClean="0">
                            <a:ln>
                              <a:noFill/>
                            </a:ln>
                            <a:solidFill>
                              <a:srgbClr val="000000"/>
                            </a:solidFill>
                            <a:effectLst/>
                            <a:uFillTx/>
                            <a:latin typeface="Cambria Math" panose="02040503050406030204" pitchFamily="18" charset="0"/>
                            <a:ea typeface="+mn-ea"/>
                            <a:cs typeface="+mn-cs"/>
                            <a:sym typeface="Cochin"/>
                          </a:rPr>
                          <m:t>𝑓</m:t>
                        </m:r>
                      </m:den>
                    </m:f>
                  </m:oMath>
                </a14:m>
                <a:endParaRPr kumimoji="0" lang="zh-TW" altLang="en-US" sz="3200" b="0" i="0" u="none" strike="noStrike" cap="none" spc="0" normalizeH="0" baseline="0" dirty="0">
                  <a:ln>
                    <a:noFill/>
                  </a:ln>
                  <a:solidFill>
                    <a:srgbClr val="000000"/>
                  </a:solidFill>
                  <a:effectLst/>
                  <a:uFillTx/>
                  <a:ea typeface="+mn-ea"/>
                  <a:cs typeface="+mn-cs"/>
                  <a:sym typeface="Cochin"/>
                </a:endParaRPr>
              </a:p>
            </p:txBody>
          </p:sp>
        </mc:Choice>
        <mc:Fallback xmlns="">
          <p:sp>
            <p:nvSpPr>
              <p:cNvPr id="3" name="文字方塊 2"/>
              <p:cNvSpPr txBox="1">
                <a:spLocks noRot="1" noChangeAspect="1" noMove="1" noResize="1" noEditPoints="1" noAdjustHandles="1" noChangeArrowheads="1" noChangeShapeType="1" noTextEdit="1"/>
              </p:cNvSpPr>
              <p:nvPr/>
            </p:nvSpPr>
            <p:spPr>
              <a:xfrm>
                <a:off x="4863357" y="4610339"/>
                <a:ext cx="3278077" cy="762068"/>
              </a:xfrm>
              <a:prstGeom prst="rect">
                <a:avLst/>
              </a:prstGeom>
              <a:blipFill>
                <a:blip r:embed="rId3"/>
                <a:stretch>
                  <a:fillRect l="-6320" b="-3200"/>
                </a:stretch>
              </a:blipFill>
              <a:ln w="12700" cap="flat">
                <a:noFill/>
                <a:miter lim="400000"/>
              </a:ln>
              <a:effectLst/>
            </p:spPr>
            <p:txBody>
              <a:bodyPr/>
              <a:lstStyle/>
              <a:p>
                <a:r>
                  <a:rPr lang="zh-TW" altLang="en-US">
                    <a:noFill/>
                  </a:rPr>
                  <a:t> </a:t>
                </a:r>
              </a:p>
            </p:txBody>
          </p:sp>
        </mc:Fallback>
      </mc:AlternateContent>
      <p:sp>
        <p:nvSpPr>
          <p:cNvPr id="4" name="投影片編號版面配置區 3">
            <a:extLst>
              <a:ext uri="{FF2B5EF4-FFF2-40B4-BE49-F238E27FC236}">
                <a16:creationId xmlns:a16="http://schemas.microsoft.com/office/drawing/2014/main" id="{6FC8CD2D-030F-4615-B2F9-CA79EB07B149}"/>
              </a:ext>
            </a:extLst>
          </p:cNvPr>
          <p:cNvSpPr>
            <a:spLocks noGrp="1"/>
          </p:cNvSpPr>
          <p:nvPr>
            <p:ph type="sldNum" sz="quarter" idx="2"/>
          </p:nvPr>
        </p:nvSpPr>
        <p:spPr/>
        <p:txBody>
          <a:bodyPr/>
          <a:lstStyle/>
          <a:p>
            <a:fld id="{86CB4B4D-7CA3-9044-876B-883B54F8677D}" type="slidenum">
              <a:rPr lang="en-US" altLang="zh-TW" smtClean="0"/>
              <a:t>61</a:t>
            </a:fld>
            <a:endParaRPr lang="zh-TW" altLang="en-US"/>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2.2.3 Optics"/>
          <p:cNvSpPr>
            <a:spLocks noGrp="1"/>
          </p:cNvSpPr>
          <p:nvPr>
            <p:ph type="title"/>
          </p:nvPr>
        </p:nvSpPr>
        <p:spPr>
          <a:prstGeom prst="rect">
            <a:avLst/>
          </a:prstGeom>
        </p:spPr>
        <p:txBody>
          <a:bodyPr/>
          <a:lstStyle/>
          <a:p>
            <a:pPr>
              <a:defRPr>
                <a:effectLst/>
              </a:defRPr>
            </a:pPr>
            <a:r>
              <a:t>2.2.3 Optics</a:t>
            </a:r>
          </a:p>
        </p:txBody>
      </p:sp>
      <p:sp>
        <p:nvSpPr>
          <p:cNvPr id="422" name="Chromatic Aberration…"/>
          <p:cNvSpPr txBox="1">
            <a:spLocks noGrp="1"/>
          </p:cNvSpPr>
          <p:nvPr>
            <p:ph type="body" idx="1"/>
          </p:nvPr>
        </p:nvSpPr>
        <p:spPr>
          <a:prstGeom prst="rect">
            <a:avLst/>
          </a:prstGeom>
        </p:spPr>
        <p:txBody>
          <a:bodyPr/>
          <a:lstStyle/>
          <a:p>
            <a:pPr>
              <a:defRPr b="1"/>
            </a:pPr>
            <a:r>
              <a:rPr dirty="0"/>
              <a:t>Chromatic Aberration</a:t>
            </a:r>
          </a:p>
          <a:p>
            <a:pPr lvl="1"/>
            <a:r>
              <a:rPr dirty="0"/>
              <a:t>The tendency for light of different colors </a:t>
            </a:r>
            <a:br>
              <a:rPr dirty="0"/>
            </a:br>
            <a:r>
              <a:rPr dirty="0"/>
              <a:t>to focus at slightly different distances.</a:t>
            </a:r>
          </a:p>
        </p:txBody>
      </p:sp>
      <p:pic>
        <p:nvPicPr>
          <p:cNvPr id="424" name="螢幕快照 2018-03-05 下午2.16.01.png" descr="螢幕快照 2018-03-05 下午2.16.01.png"/>
          <p:cNvPicPr>
            <a:picLocks noChangeAspect="1"/>
          </p:cNvPicPr>
          <p:nvPr/>
        </p:nvPicPr>
        <p:blipFill rotWithShape="1">
          <a:blip r:embed="rId3">
            <a:extLst/>
          </a:blip>
          <a:srcRect l="9684" r="4442" b="40651"/>
          <a:stretch/>
        </p:blipFill>
        <p:spPr>
          <a:xfrm>
            <a:off x="1858210" y="6001119"/>
            <a:ext cx="9288379" cy="2384693"/>
          </a:xfrm>
          <a:prstGeom prst="rect">
            <a:avLst/>
          </a:prstGeom>
          <a:ln w="12700">
            <a:miter lim="400000"/>
          </a:ln>
        </p:spPr>
      </p:pic>
      <p:pic>
        <p:nvPicPr>
          <p:cNvPr id="425" name="影像" descr="影像"/>
          <p:cNvPicPr>
            <a:picLocks noChangeAspect="1"/>
          </p:cNvPicPr>
          <p:nvPr/>
        </p:nvPicPr>
        <p:blipFill>
          <a:blip r:embed="rId4">
            <a:extLst/>
          </a:blip>
          <a:stretch>
            <a:fillRect/>
          </a:stretch>
        </p:blipFill>
        <p:spPr>
          <a:xfrm>
            <a:off x="8569790" y="1954416"/>
            <a:ext cx="3340761" cy="1636974"/>
          </a:xfrm>
          <a:prstGeom prst="rect">
            <a:avLst/>
          </a:prstGeom>
          <a:ln w="12700">
            <a:miter lim="400000"/>
          </a:ln>
        </p:spPr>
      </p:pic>
      <p:pic>
        <p:nvPicPr>
          <p:cNvPr id="10" name="螢幕快照 2018-03-05 下午2.16.01.png" descr="螢幕快照 2018-03-05 下午2.16.01.png"/>
          <p:cNvPicPr>
            <a:picLocks noChangeAspect="1"/>
          </p:cNvPicPr>
          <p:nvPr/>
        </p:nvPicPr>
        <p:blipFill rotWithShape="1">
          <a:blip r:embed="rId3">
            <a:extLst/>
          </a:blip>
          <a:srcRect t="70680"/>
          <a:stretch/>
        </p:blipFill>
        <p:spPr>
          <a:xfrm>
            <a:off x="1515355" y="8490977"/>
            <a:ext cx="9974804" cy="1086448"/>
          </a:xfrm>
          <a:prstGeom prst="rect">
            <a:avLst/>
          </a:prstGeom>
          <a:ln w="12700">
            <a:miter lim="400000"/>
          </a:ln>
        </p:spPr>
      </p:pic>
      <p:grpSp>
        <p:nvGrpSpPr>
          <p:cNvPr id="5" name="群組 4"/>
          <p:cNvGrpSpPr/>
          <p:nvPr/>
        </p:nvGrpSpPr>
        <p:grpSpPr>
          <a:xfrm>
            <a:off x="1022016" y="3934740"/>
            <a:ext cx="10960767" cy="1978428"/>
            <a:chOff x="1022017" y="3931887"/>
            <a:chExt cx="10960767" cy="1978428"/>
          </a:xfrm>
        </p:grpSpPr>
        <p:sp>
          <p:nvSpPr>
            <p:cNvPr id="4" name="矩形 3"/>
            <p:cNvSpPr/>
            <p:nvPr/>
          </p:nvSpPr>
          <p:spPr>
            <a:xfrm>
              <a:off x="1022018" y="3949101"/>
              <a:ext cx="10960766" cy="1944000"/>
            </a:xfrm>
            <a:prstGeom prst="rect">
              <a:avLst/>
            </a:prstGeom>
            <a:solidFill>
              <a:srgbClr val="FFFCF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TW" altLang="en-US" sz="4000" b="0" i="0" u="none" strike="noStrike" cap="none" spc="0" normalizeH="0" baseline="0">
                <a:ln>
                  <a:noFill/>
                </a:ln>
                <a:solidFill>
                  <a:srgbClr val="FFFFFF"/>
                </a:solidFill>
                <a:effectLst/>
                <a:uFillTx/>
                <a:latin typeface="+mn-lt"/>
                <a:ea typeface="+mn-ea"/>
                <a:cs typeface="+mn-cs"/>
                <a:sym typeface="Cochin"/>
              </a:endParaRPr>
            </a:p>
          </p:txBody>
        </p:sp>
        <p:pic>
          <p:nvPicPr>
            <p:cNvPr id="11" name="Picture 2" descr="Lens6a.svg"/>
            <p:cNvPicPr>
              <a:picLocks noChangeAspect="1" noChangeArrowheads="1"/>
            </p:cNvPicPr>
            <p:nvPr/>
          </p:nvPicPr>
          <p:blipFill rotWithShape="1">
            <a:blip r:embed="rId5">
              <a:extLst>
                <a:ext uri="{28A0092B-C50C-407E-A947-70E740481C1C}">
                  <a14:useLocalDpi xmlns:a14="http://schemas.microsoft.com/office/drawing/2010/main" val="0"/>
                </a:ext>
              </a:extLst>
            </a:blip>
            <a:srcRect l="6679" t="10012" r="5052" b="10012"/>
            <a:stretch/>
          </p:blipFill>
          <p:spPr bwMode="auto">
            <a:xfrm>
              <a:off x="1022017" y="3968873"/>
              <a:ext cx="3489158" cy="19044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upload.wikimedia.org/wikipedia/commons/e/e4/Diffractive.png"/>
            <p:cNvPicPr>
              <a:picLocks noChangeAspect="1" noChangeArrowheads="1"/>
            </p:cNvPicPr>
            <p:nvPr/>
          </p:nvPicPr>
          <p:blipFill rotWithShape="1">
            <a:blip r:embed="rId6">
              <a:extLst>
                <a:ext uri="{28A0092B-C50C-407E-A947-70E740481C1C}">
                  <a14:useLocalDpi xmlns:a14="http://schemas.microsoft.com/office/drawing/2010/main" val="0"/>
                </a:ext>
              </a:extLst>
            </a:blip>
            <a:srcRect l="2849" t="1293" b="4722"/>
            <a:stretch/>
          </p:blipFill>
          <p:spPr bwMode="auto">
            <a:xfrm>
              <a:off x="4614194" y="3931887"/>
              <a:ext cx="3692192" cy="19784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upload.wikimedia.org/wikipedia/commons/thumb/0/0e/Lens6b.svg/415px-Lens6b.svg.png"/>
            <p:cNvPicPr>
              <a:picLocks noChangeAspect="1" noChangeArrowheads="1"/>
            </p:cNvPicPr>
            <p:nvPr/>
          </p:nvPicPr>
          <p:blipFill rotWithShape="1">
            <a:blip r:embed="rId7">
              <a:extLst>
                <a:ext uri="{28A0092B-C50C-407E-A947-70E740481C1C}">
                  <a14:useLocalDpi xmlns:a14="http://schemas.microsoft.com/office/drawing/2010/main" val="0"/>
                </a:ext>
              </a:extLst>
            </a:blip>
            <a:srcRect l="6744" t="10012" r="2857" b="10012"/>
            <a:stretch/>
          </p:blipFill>
          <p:spPr bwMode="auto">
            <a:xfrm>
              <a:off x="8409405" y="3968873"/>
              <a:ext cx="3573379" cy="190445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矩形 5"/>
          <p:cNvSpPr/>
          <p:nvPr/>
        </p:nvSpPr>
        <p:spPr>
          <a:xfrm>
            <a:off x="2262267" y="5506850"/>
            <a:ext cx="2294218" cy="369332"/>
          </a:xfrm>
          <a:prstGeom prst="rect">
            <a:avLst/>
          </a:prstGeom>
        </p:spPr>
        <p:txBody>
          <a:bodyPr wrap="none">
            <a:spAutoFit/>
          </a:bodyPr>
          <a:lstStyle/>
          <a:p>
            <a:pPr>
              <a:defRPr b="1"/>
            </a:pPr>
            <a:r>
              <a:rPr lang="en-US" altLang="zh-TW" sz="1800" i="1" dirty="0">
                <a:solidFill>
                  <a:schemeClr val="bg1"/>
                </a:solidFill>
              </a:rPr>
              <a:t>Chromatic Aberration</a:t>
            </a:r>
          </a:p>
        </p:txBody>
      </p:sp>
      <p:sp>
        <p:nvSpPr>
          <p:cNvPr id="2" name="投影片編號版面配置區 1">
            <a:extLst>
              <a:ext uri="{FF2B5EF4-FFF2-40B4-BE49-F238E27FC236}">
                <a16:creationId xmlns:a16="http://schemas.microsoft.com/office/drawing/2014/main" id="{C25F8DB0-FF6A-474A-B0CE-A3710711622B}"/>
              </a:ext>
            </a:extLst>
          </p:cNvPr>
          <p:cNvSpPr>
            <a:spLocks noGrp="1"/>
          </p:cNvSpPr>
          <p:nvPr>
            <p:ph type="sldNum" sz="quarter" idx="2"/>
          </p:nvPr>
        </p:nvSpPr>
        <p:spPr/>
        <p:txBody>
          <a:bodyPr/>
          <a:lstStyle/>
          <a:p>
            <a:fld id="{86CB4B4D-7CA3-9044-876B-883B54F8677D}" type="slidenum">
              <a:rPr lang="en-US" altLang="zh-TW" smtClean="0"/>
              <a:t>62</a:t>
            </a:fld>
            <a:endParaRPr lang="zh-TW" altLang="en-US"/>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2.2.3 Optics"/>
          <p:cNvSpPr>
            <a:spLocks noGrp="1"/>
          </p:cNvSpPr>
          <p:nvPr>
            <p:ph type="title"/>
          </p:nvPr>
        </p:nvSpPr>
        <p:spPr>
          <a:prstGeom prst="rect">
            <a:avLst/>
          </a:prstGeom>
        </p:spPr>
        <p:txBody>
          <a:bodyPr/>
          <a:lstStyle/>
          <a:p>
            <a:pPr>
              <a:defRPr>
                <a:effectLst/>
              </a:defRPr>
            </a:pPr>
            <a:r>
              <a:t>2.2.3 Optics</a:t>
            </a:r>
          </a:p>
        </p:txBody>
      </p:sp>
      <p:sp>
        <p:nvSpPr>
          <p:cNvPr id="428" name="Vignetting…"/>
          <p:cNvSpPr txBox="1">
            <a:spLocks noGrp="1"/>
          </p:cNvSpPr>
          <p:nvPr>
            <p:ph type="body" idx="1"/>
          </p:nvPr>
        </p:nvSpPr>
        <p:spPr>
          <a:prstGeom prst="rect">
            <a:avLst/>
          </a:prstGeom>
        </p:spPr>
        <p:txBody>
          <a:bodyPr/>
          <a:lstStyle/>
          <a:p>
            <a:pPr>
              <a:defRPr b="1"/>
            </a:pPr>
            <a:r>
              <a:rPr dirty="0" err="1"/>
              <a:t>Vignetting</a:t>
            </a:r>
            <a:endParaRPr dirty="0"/>
          </a:p>
          <a:p>
            <a:pPr lvl="1"/>
            <a:r>
              <a:rPr dirty="0"/>
              <a:t>The tendency for the brightness of the image to fall off towards the edge </a:t>
            </a:r>
            <a:br>
              <a:rPr dirty="0"/>
            </a:br>
            <a:r>
              <a:rPr dirty="0"/>
              <a:t>of the image.</a:t>
            </a: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040" y="4051088"/>
            <a:ext cx="11470720" cy="4419144"/>
          </a:xfrm>
          <a:prstGeom prst="rect">
            <a:avLst/>
          </a:prstGeom>
        </p:spPr>
      </p:pic>
      <p:sp>
        <p:nvSpPr>
          <p:cNvPr id="3" name="投影片編號版面配置區 2">
            <a:extLst>
              <a:ext uri="{FF2B5EF4-FFF2-40B4-BE49-F238E27FC236}">
                <a16:creationId xmlns:a16="http://schemas.microsoft.com/office/drawing/2014/main" id="{B184AE5C-D74C-49A9-A2D7-B9B9A1CACC94}"/>
              </a:ext>
            </a:extLst>
          </p:cNvPr>
          <p:cNvSpPr>
            <a:spLocks noGrp="1"/>
          </p:cNvSpPr>
          <p:nvPr>
            <p:ph type="sldNum" sz="quarter" idx="2"/>
          </p:nvPr>
        </p:nvSpPr>
        <p:spPr/>
        <p:txBody>
          <a:bodyPr/>
          <a:lstStyle/>
          <a:p>
            <a:fld id="{86CB4B4D-7CA3-9044-876B-883B54F8677D}" type="slidenum">
              <a:rPr lang="en-US" altLang="zh-TW" smtClean="0"/>
              <a:t>63</a:t>
            </a:fld>
            <a:endParaRPr lang="zh-TW" altLang="en-US"/>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2.2.3 Optics"/>
          <p:cNvSpPr>
            <a:spLocks noGrp="1"/>
          </p:cNvSpPr>
          <p:nvPr>
            <p:ph type="title"/>
          </p:nvPr>
        </p:nvSpPr>
        <p:spPr>
          <a:prstGeom prst="rect">
            <a:avLst/>
          </a:prstGeom>
        </p:spPr>
        <p:txBody>
          <a:bodyPr/>
          <a:lstStyle/>
          <a:p>
            <a:pPr>
              <a:defRPr>
                <a:effectLst/>
              </a:defRPr>
            </a:pPr>
            <a:r>
              <a:t>2.2.3 Optics</a:t>
            </a:r>
          </a:p>
        </p:txBody>
      </p:sp>
      <p:sp>
        <p:nvSpPr>
          <p:cNvPr id="428" name="Vignetting…"/>
          <p:cNvSpPr txBox="1">
            <a:spLocks noGrp="1"/>
          </p:cNvSpPr>
          <p:nvPr>
            <p:ph type="body" idx="1"/>
          </p:nvPr>
        </p:nvSpPr>
        <p:spPr>
          <a:prstGeom prst="rect">
            <a:avLst/>
          </a:prstGeom>
        </p:spPr>
        <p:txBody>
          <a:bodyPr/>
          <a:lstStyle/>
          <a:p>
            <a:pPr>
              <a:defRPr b="1"/>
            </a:pPr>
            <a:r>
              <a:rPr dirty="0" err="1"/>
              <a:t>Vignetting</a:t>
            </a:r>
            <a:endParaRPr dirty="0"/>
          </a:p>
          <a:p>
            <a:pPr lvl="1"/>
            <a:r>
              <a:rPr dirty="0"/>
              <a:t>The tendency for the brightness of the image to fall off towards the edge </a:t>
            </a:r>
            <a:br>
              <a:rPr dirty="0"/>
            </a:br>
            <a:r>
              <a:rPr dirty="0"/>
              <a:t>of the image.</a:t>
            </a:r>
          </a:p>
        </p:txBody>
      </p:sp>
      <p:pic>
        <p:nvPicPr>
          <p:cNvPr id="6" name="影像" descr="影像"/>
          <p:cNvPicPr>
            <a:picLocks noChangeAspect="1"/>
          </p:cNvPicPr>
          <p:nvPr/>
        </p:nvPicPr>
        <p:blipFill>
          <a:blip r:embed="rId2">
            <a:extLst/>
          </a:blip>
          <a:srcRect t="22310" b="22310"/>
          <a:stretch>
            <a:fillRect/>
          </a:stretch>
        </p:blipFill>
        <p:spPr>
          <a:xfrm>
            <a:off x="674541" y="4427621"/>
            <a:ext cx="11655718" cy="3887298"/>
          </a:xfrm>
          <a:prstGeom prst="rect">
            <a:avLst/>
          </a:prstGeom>
          <a:ln w="12700">
            <a:miter lim="400000"/>
          </a:ln>
        </p:spPr>
      </p:pic>
      <p:sp>
        <p:nvSpPr>
          <p:cNvPr id="2" name="投影片編號版面配置區 1">
            <a:extLst>
              <a:ext uri="{FF2B5EF4-FFF2-40B4-BE49-F238E27FC236}">
                <a16:creationId xmlns:a16="http://schemas.microsoft.com/office/drawing/2014/main" id="{71E540D4-F961-4F6B-9E03-71C5D134EC51}"/>
              </a:ext>
            </a:extLst>
          </p:cNvPr>
          <p:cNvSpPr>
            <a:spLocks noGrp="1"/>
          </p:cNvSpPr>
          <p:nvPr>
            <p:ph type="sldNum" sz="quarter" idx="2"/>
          </p:nvPr>
        </p:nvSpPr>
        <p:spPr/>
        <p:txBody>
          <a:bodyPr/>
          <a:lstStyle/>
          <a:p>
            <a:fld id="{86CB4B4D-7CA3-9044-876B-883B54F8677D}" type="slidenum">
              <a:rPr lang="en-US" altLang="zh-TW" smtClean="0"/>
              <a:t>64</a:t>
            </a:fld>
            <a:endParaRPr lang="zh-TW" altLang="en-US"/>
          </a:p>
        </p:txBody>
      </p:sp>
    </p:spTree>
    <p:extLst>
      <p:ext uri="{BB962C8B-B14F-4D97-AF65-F5344CB8AC3E}">
        <p14:creationId xmlns:p14="http://schemas.microsoft.com/office/powerpoint/2010/main" val="799497501"/>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2.3 The Digital Camera"/>
          <p:cNvSpPr txBox="1">
            <a:spLocks noGrp="1"/>
          </p:cNvSpPr>
          <p:nvPr>
            <p:ph type="title"/>
          </p:nvPr>
        </p:nvSpPr>
        <p:spPr>
          <a:prstGeom prst="rect">
            <a:avLst/>
          </a:prstGeom>
        </p:spPr>
        <p:txBody>
          <a:bodyPr/>
          <a:lstStyle/>
          <a:p>
            <a:pPr>
              <a:defRPr>
                <a:effectLst/>
              </a:defRPr>
            </a:pPr>
            <a:r>
              <a:t>2.3 The Digital Camera</a:t>
            </a:r>
          </a:p>
        </p:txBody>
      </p:sp>
      <p:sp>
        <p:nvSpPr>
          <p:cNvPr id="433" name="2.3.1 Sampling and aliasing…"/>
          <p:cNvSpPr txBox="1">
            <a:spLocks noGrp="1"/>
          </p:cNvSpPr>
          <p:nvPr>
            <p:ph type="body" idx="1"/>
          </p:nvPr>
        </p:nvSpPr>
        <p:spPr>
          <a:prstGeom prst="rect">
            <a:avLst/>
          </a:prstGeom>
        </p:spPr>
        <p:txBody>
          <a:bodyPr/>
          <a:lstStyle/>
          <a:p>
            <a:pPr>
              <a:defRPr sz="3300"/>
            </a:pPr>
            <a:endParaRPr/>
          </a:p>
          <a:p>
            <a:pPr>
              <a:defRPr sz="3300"/>
            </a:pPr>
            <a:r>
              <a:t>2.3.1 Sampling and aliasing</a:t>
            </a:r>
          </a:p>
          <a:p>
            <a:pPr>
              <a:defRPr sz="3300"/>
            </a:pPr>
            <a:r>
              <a:t>2.3.2 Color</a:t>
            </a:r>
          </a:p>
          <a:p>
            <a:pPr>
              <a:defRPr sz="3300"/>
            </a:pPr>
            <a:r>
              <a:t>2.3.3 Compression </a:t>
            </a:r>
          </a:p>
        </p:txBody>
      </p:sp>
      <p:sp>
        <p:nvSpPr>
          <p:cNvPr id="2" name="投影片編號版面配置區 1">
            <a:extLst>
              <a:ext uri="{FF2B5EF4-FFF2-40B4-BE49-F238E27FC236}">
                <a16:creationId xmlns:a16="http://schemas.microsoft.com/office/drawing/2014/main" id="{8DE25AAF-2C72-4964-9C50-723E7475E3B2}"/>
              </a:ext>
            </a:extLst>
          </p:cNvPr>
          <p:cNvSpPr>
            <a:spLocks noGrp="1"/>
          </p:cNvSpPr>
          <p:nvPr>
            <p:ph type="sldNum" sz="quarter" idx="2"/>
          </p:nvPr>
        </p:nvSpPr>
        <p:spPr/>
        <p:txBody>
          <a:bodyPr/>
          <a:lstStyle/>
          <a:p>
            <a:fld id="{86CB4B4D-7CA3-9044-876B-883B54F8677D}" type="slidenum">
              <a:rPr lang="en-US" altLang="zh-TW" smtClean="0"/>
              <a:t>65</a:t>
            </a:fld>
            <a:endParaRPr lang="zh-TW" altLang="en-US"/>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2.3 The Digital Camera"/>
          <p:cNvSpPr txBox="1">
            <a:spLocks noGrp="1"/>
          </p:cNvSpPr>
          <p:nvPr>
            <p:ph type="title"/>
          </p:nvPr>
        </p:nvSpPr>
        <p:spPr>
          <a:prstGeom prst="rect">
            <a:avLst/>
          </a:prstGeom>
        </p:spPr>
        <p:txBody>
          <a:bodyPr/>
          <a:lstStyle/>
          <a:p>
            <a:pPr>
              <a:defRPr>
                <a:effectLst/>
              </a:defRPr>
            </a:pPr>
            <a:r>
              <a:t>2.3 The Digital Camera</a:t>
            </a:r>
          </a:p>
        </p:txBody>
      </p:sp>
      <p:sp>
        <p:nvSpPr>
          <p:cNvPr id="437" name="Sensor:…"/>
          <p:cNvSpPr txBox="1">
            <a:spLocks noGrp="1"/>
          </p:cNvSpPr>
          <p:nvPr>
            <p:ph type="body" idx="1"/>
          </p:nvPr>
        </p:nvSpPr>
        <p:spPr>
          <a:xfrm>
            <a:off x="621441" y="7912112"/>
            <a:ext cx="12393776" cy="1393581"/>
          </a:xfrm>
          <a:prstGeom prst="rect">
            <a:avLst/>
          </a:prstGeom>
        </p:spPr>
        <p:txBody>
          <a:bodyPr numCol="2" spcCol="192159"/>
          <a:lstStyle/>
          <a:p>
            <a:pPr marL="0" indent="0">
              <a:lnSpc>
                <a:spcPct val="100000"/>
              </a:lnSpc>
              <a:spcBef>
                <a:spcPts val="1200"/>
              </a:spcBef>
              <a:buClrTx/>
              <a:buSzTx/>
              <a:buNone/>
              <a:defRPr sz="2100"/>
            </a:pPr>
            <a:r>
              <a:rPr b="1" dirty="0"/>
              <a:t>Sensor</a:t>
            </a:r>
            <a:r>
              <a:rPr dirty="0"/>
              <a:t>:</a:t>
            </a:r>
          </a:p>
          <a:p>
            <a:pPr marL="190500" indent="-190500">
              <a:lnSpc>
                <a:spcPct val="100000"/>
              </a:lnSpc>
              <a:spcBef>
                <a:spcPts val="1200"/>
              </a:spcBef>
              <a:buSzPct val="45000"/>
              <a:buFont typeface="Zapf Dingbats"/>
              <a:buChar char="✦"/>
              <a:defRPr sz="2100"/>
            </a:pPr>
            <a:r>
              <a:rPr b="1" dirty="0"/>
              <a:t>CCD</a:t>
            </a:r>
            <a:r>
              <a:rPr dirty="0"/>
              <a:t>: Charge-Coupled Device</a:t>
            </a:r>
          </a:p>
          <a:p>
            <a:pPr marL="190500" indent="-190500">
              <a:lnSpc>
                <a:spcPct val="100000"/>
              </a:lnSpc>
              <a:spcBef>
                <a:spcPts val="1200"/>
              </a:spcBef>
              <a:buSzPct val="45000"/>
              <a:buFont typeface="Zapf Dingbats"/>
              <a:buChar char="✦"/>
              <a:defRPr sz="2100"/>
            </a:pPr>
            <a:r>
              <a:rPr b="1" dirty="0"/>
              <a:t>CMOS</a:t>
            </a:r>
            <a:r>
              <a:rPr dirty="0"/>
              <a:t>: Complementary Metal-Oxide-Semiconductor</a:t>
            </a:r>
          </a:p>
          <a:p>
            <a:pPr marL="190500" indent="-190500">
              <a:lnSpc>
                <a:spcPct val="100000"/>
              </a:lnSpc>
              <a:spcBef>
                <a:spcPts val="1200"/>
              </a:spcBef>
              <a:buSzPct val="45000"/>
              <a:buFont typeface="Zapf Dingbats"/>
              <a:defRPr sz="2100"/>
            </a:pPr>
            <a:r>
              <a:rPr b="1" dirty="0"/>
              <a:t>A/D</a:t>
            </a:r>
            <a:r>
              <a:rPr dirty="0"/>
              <a:t>: Analog-to-Digital Converter </a:t>
            </a:r>
          </a:p>
          <a:p>
            <a:pPr marL="190500" indent="-190500">
              <a:lnSpc>
                <a:spcPct val="100000"/>
              </a:lnSpc>
              <a:spcBef>
                <a:spcPts val="1200"/>
              </a:spcBef>
              <a:buSzPct val="45000"/>
              <a:buFont typeface="Zapf Dingbats"/>
              <a:defRPr sz="2100"/>
            </a:pPr>
            <a:r>
              <a:rPr b="1" dirty="0"/>
              <a:t>DSP</a:t>
            </a:r>
            <a:r>
              <a:rPr dirty="0"/>
              <a:t>: Digital Signal Processor</a:t>
            </a:r>
          </a:p>
          <a:p>
            <a:pPr marL="190500" indent="-190500">
              <a:lnSpc>
                <a:spcPct val="100000"/>
              </a:lnSpc>
              <a:spcBef>
                <a:spcPts val="1200"/>
              </a:spcBef>
              <a:buSzPct val="45000"/>
              <a:buFont typeface="Zapf Dingbats"/>
              <a:defRPr sz="2100"/>
            </a:pPr>
            <a:r>
              <a:rPr b="1" dirty="0"/>
              <a:t>JPEG</a:t>
            </a:r>
            <a:r>
              <a:rPr dirty="0"/>
              <a:t>: Joint Photographic Experts Group</a:t>
            </a:r>
          </a:p>
        </p:txBody>
      </p:sp>
      <p:pic>
        <p:nvPicPr>
          <p:cNvPr id="439" name="螢幕快照 2018-03-03 下午5.59.02.png" descr="螢幕快照 2018-03-03 下午5.59.02.png"/>
          <p:cNvPicPr>
            <a:picLocks noChangeAspect="1"/>
          </p:cNvPicPr>
          <p:nvPr/>
        </p:nvPicPr>
        <p:blipFill>
          <a:blip r:embed="rId2">
            <a:extLst/>
          </a:blip>
          <a:stretch>
            <a:fillRect/>
          </a:stretch>
        </p:blipFill>
        <p:spPr>
          <a:xfrm>
            <a:off x="1494850" y="1662744"/>
            <a:ext cx="10015100" cy="6068473"/>
          </a:xfrm>
          <a:prstGeom prst="rect">
            <a:avLst/>
          </a:prstGeom>
          <a:ln w="12700">
            <a:miter lim="400000"/>
          </a:ln>
        </p:spPr>
      </p:pic>
      <p:sp>
        <p:nvSpPr>
          <p:cNvPr id="2" name="投影片編號版面配置區 1">
            <a:extLst>
              <a:ext uri="{FF2B5EF4-FFF2-40B4-BE49-F238E27FC236}">
                <a16:creationId xmlns:a16="http://schemas.microsoft.com/office/drawing/2014/main" id="{ED5169D7-A025-49FD-A595-EAAD5EC3D3E7}"/>
              </a:ext>
            </a:extLst>
          </p:cNvPr>
          <p:cNvSpPr>
            <a:spLocks noGrp="1"/>
          </p:cNvSpPr>
          <p:nvPr>
            <p:ph type="sldNum" sz="quarter" idx="2"/>
          </p:nvPr>
        </p:nvSpPr>
        <p:spPr/>
        <p:txBody>
          <a:bodyPr/>
          <a:lstStyle/>
          <a:p>
            <a:fld id="{86CB4B4D-7CA3-9044-876B-883B54F8677D}" type="slidenum">
              <a:rPr lang="en-US" altLang="zh-TW" smtClean="0"/>
              <a:t>66</a:t>
            </a:fld>
            <a:endParaRPr lang="zh-TW" altLang="en-US"/>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2.3 The Digital Camera"/>
          <p:cNvSpPr>
            <a:spLocks noGrp="1"/>
          </p:cNvSpPr>
          <p:nvPr>
            <p:ph type="title"/>
          </p:nvPr>
        </p:nvSpPr>
        <p:spPr>
          <a:prstGeom prst="rect">
            <a:avLst/>
          </a:prstGeom>
        </p:spPr>
        <p:txBody>
          <a:bodyPr/>
          <a:lstStyle/>
          <a:p>
            <a:pPr>
              <a:defRPr>
                <a:effectLst/>
              </a:defRPr>
            </a:pPr>
            <a:r>
              <a:t>2.3 The Digital Camera</a:t>
            </a:r>
          </a:p>
        </p:txBody>
      </p:sp>
      <p:sp>
        <p:nvSpPr>
          <p:cNvPr id="442" name="CCD (Charge-Coupled Device)…"/>
          <p:cNvSpPr txBox="1">
            <a:spLocks noGrp="1"/>
          </p:cNvSpPr>
          <p:nvPr>
            <p:ph type="body" idx="1"/>
          </p:nvPr>
        </p:nvSpPr>
        <p:spPr>
          <a:prstGeom prst="rect">
            <a:avLst/>
          </a:prstGeom>
        </p:spPr>
        <p:txBody>
          <a:bodyPr/>
          <a:lstStyle/>
          <a:p>
            <a:r>
              <a:rPr b="1"/>
              <a:t>CCD (Charge-Coupled Device)</a:t>
            </a:r>
          </a:p>
          <a:p>
            <a:pPr lvl="1"/>
            <a:r>
              <a:t>Photons are accumulated in each active well </a:t>
            </a:r>
            <a:br/>
            <a:r>
              <a:t>during the exposure time.</a:t>
            </a:r>
          </a:p>
          <a:p>
            <a:pPr lvl="1"/>
            <a:r>
              <a:t>In a transfer phase, the charges are transferred from well to well in a kind of “bucket brigade” until they are deposited at the sense amplifiers.</a:t>
            </a:r>
          </a:p>
          <a:p>
            <a:r>
              <a:rPr b="1"/>
              <a:t>CMOS (Complementary Metal-Oxide-Semiconductor)</a:t>
            </a:r>
          </a:p>
          <a:p>
            <a:pPr lvl="1"/>
            <a:r>
              <a:t>The photons hitting the sensor directly affect the conductivity of a photodetector, which can be selectively gated to control exposure duration, and locally amplified before being read out using a multiplexing scheme.</a:t>
            </a:r>
          </a:p>
        </p:txBody>
      </p:sp>
      <p:pic>
        <p:nvPicPr>
          <p:cNvPr id="444" name="CCD_charge_transfer_animation.gif" descr="CCD_charge_transfer_animation.gif"/>
          <p:cNvPicPr>
            <a:picLocks/>
          </p:cNvPicPr>
          <p:nvPr/>
        </p:nvPicPr>
        <p:blipFill>
          <a:blip r:embed="rId2">
            <a:extLst/>
          </a:blip>
          <a:stretch>
            <a:fillRect/>
          </a:stretch>
        </p:blipFill>
        <p:spPr>
          <a:xfrm>
            <a:off x="8422833" y="1652125"/>
            <a:ext cx="3962401" cy="2146301"/>
          </a:xfrm>
          <a:prstGeom prst="rect">
            <a:avLst/>
          </a:prstGeom>
          <a:ln w="12700">
            <a:miter lim="400000"/>
          </a:ln>
        </p:spPr>
      </p:pic>
      <p:sp>
        <p:nvSpPr>
          <p:cNvPr id="2" name="投影片編號版面配置區 1">
            <a:extLst>
              <a:ext uri="{FF2B5EF4-FFF2-40B4-BE49-F238E27FC236}">
                <a16:creationId xmlns:a16="http://schemas.microsoft.com/office/drawing/2014/main" id="{7FC2C0B0-6F71-4539-949A-0D738B882650}"/>
              </a:ext>
            </a:extLst>
          </p:cNvPr>
          <p:cNvSpPr>
            <a:spLocks noGrp="1"/>
          </p:cNvSpPr>
          <p:nvPr>
            <p:ph type="sldNum" sz="quarter" idx="2"/>
          </p:nvPr>
        </p:nvSpPr>
        <p:spPr/>
        <p:txBody>
          <a:bodyPr/>
          <a:lstStyle/>
          <a:p>
            <a:fld id="{86CB4B4D-7CA3-9044-876B-883B54F8677D}" type="slidenum">
              <a:rPr lang="en-US" altLang="zh-TW" smtClean="0"/>
              <a:t>67</a:t>
            </a:fld>
            <a:endParaRPr lang="zh-TW" altLang="en-US"/>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2.3 The Digital Camera"/>
          <p:cNvSpPr>
            <a:spLocks noGrp="1"/>
          </p:cNvSpPr>
          <p:nvPr>
            <p:ph type="title"/>
          </p:nvPr>
        </p:nvSpPr>
        <p:spPr>
          <a:prstGeom prst="rect">
            <a:avLst/>
          </a:prstGeom>
        </p:spPr>
        <p:txBody>
          <a:bodyPr/>
          <a:lstStyle/>
          <a:p>
            <a:pPr>
              <a:defRPr>
                <a:effectLst/>
              </a:defRPr>
            </a:pPr>
            <a:r>
              <a:t>2.3 The Digital Camera</a:t>
            </a:r>
          </a:p>
        </p:txBody>
      </p:sp>
      <p:sp>
        <p:nvSpPr>
          <p:cNvPr id="447" name="Shutter speed…"/>
          <p:cNvSpPr txBox="1">
            <a:spLocks noGrp="1"/>
          </p:cNvSpPr>
          <p:nvPr>
            <p:ph type="body" idx="1"/>
          </p:nvPr>
        </p:nvSpPr>
        <p:spPr>
          <a:prstGeom prst="rect">
            <a:avLst/>
          </a:prstGeom>
        </p:spPr>
        <p:txBody>
          <a:bodyPr/>
          <a:lstStyle/>
          <a:p>
            <a:pPr>
              <a:defRPr b="1"/>
            </a:pPr>
            <a:r>
              <a:t>Shutter speed</a:t>
            </a:r>
          </a:p>
          <a:p>
            <a:pPr lvl="1"/>
            <a:r>
              <a:t>The shutter speed (exposure time) directly controls the amount of light reaching the sensor and determines if images are under- or over-exposed.</a:t>
            </a:r>
          </a:p>
          <a:p>
            <a:pPr>
              <a:defRPr b="1"/>
            </a:pPr>
            <a:r>
              <a:t>Sampling pitch</a:t>
            </a:r>
          </a:p>
          <a:p>
            <a:pPr lvl="1"/>
            <a:r>
              <a:t>The sampling pitch is the physical spacing between adjacent sensor cells on the imaging chip.</a:t>
            </a:r>
          </a:p>
          <a:p>
            <a:pPr>
              <a:defRPr b="1"/>
            </a:pPr>
            <a:r>
              <a:t>Fill factor</a:t>
            </a:r>
          </a:p>
          <a:p>
            <a:pPr lvl="1"/>
            <a:r>
              <a:t>The fill factor is the active sensing area size as a fraction of the theoretically available sensing area (the product of the horizontal and vertical sampling pitches).</a:t>
            </a:r>
          </a:p>
        </p:txBody>
      </p:sp>
      <p:sp>
        <p:nvSpPr>
          <p:cNvPr id="2" name="投影片編號版面配置區 1">
            <a:extLst>
              <a:ext uri="{FF2B5EF4-FFF2-40B4-BE49-F238E27FC236}">
                <a16:creationId xmlns:a16="http://schemas.microsoft.com/office/drawing/2014/main" id="{E52F2F53-BA58-4144-8B36-C35E689E4865}"/>
              </a:ext>
            </a:extLst>
          </p:cNvPr>
          <p:cNvSpPr>
            <a:spLocks noGrp="1"/>
          </p:cNvSpPr>
          <p:nvPr>
            <p:ph type="sldNum" sz="quarter" idx="2"/>
          </p:nvPr>
        </p:nvSpPr>
        <p:spPr/>
        <p:txBody>
          <a:bodyPr/>
          <a:lstStyle/>
          <a:p>
            <a:fld id="{86CB4B4D-7CA3-9044-876B-883B54F8677D}" type="slidenum">
              <a:rPr lang="en-US" altLang="zh-TW" smtClean="0"/>
              <a:t>68</a:t>
            </a:fld>
            <a:endParaRPr lang="zh-TW" altLang="en-US"/>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2.3 The Digital Camera"/>
          <p:cNvSpPr>
            <a:spLocks noGrp="1"/>
          </p:cNvSpPr>
          <p:nvPr>
            <p:ph type="title"/>
          </p:nvPr>
        </p:nvSpPr>
        <p:spPr>
          <a:prstGeom prst="rect">
            <a:avLst/>
          </a:prstGeom>
        </p:spPr>
        <p:txBody>
          <a:bodyPr/>
          <a:lstStyle/>
          <a:p>
            <a:pPr>
              <a:defRPr>
                <a:effectLst/>
              </a:defRPr>
            </a:pPr>
            <a:r>
              <a:t>2.3 The Digital Camera</a:t>
            </a:r>
          </a:p>
        </p:txBody>
      </p:sp>
      <p:sp>
        <p:nvSpPr>
          <p:cNvPr id="451" name="Chip size…"/>
          <p:cNvSpPr txBox="1">
            <a:spLocks noGrp="1"/>
          </p:cNvSpPr>
          <p:nvPr>
            <p:ph type="body" idx="1"/>
          </p:nvPr>
        </p:nvSpPr>
        <p:spPr>
          <a:prstGeom prst="rect">
            <a:avLst/>
          </a:prstGeom>
        </p:spPr>
        <p:txBody>
          <a:bodyPr/>
          <a:lstStyle/>
          <a:p>
            <a:pPr>
              <a:defRPr b="1"/>
            </a:pPr>
            <a:r>
              <a:t>Chip size</a:t>
            </a:r>
          </a:p>
          <a:p>
            <a:pPr lvl="1"/>
            <a:r>
              <a:t>Video and point-and-shoot cameras have traditionally used small chip areas(1/4-inch to 1/2-inch sensors).</a:t>
            </a:r>
          </a:p>
          <a:p>
            <a:pPr lvl="1"/>
            <a:r>
              <a:t>Digital SLR (Single-Lens Reflex) camera try to come closer to the traditional size of a 35mm film frame.</a:t>
            </a:r>
          </a:p>
          <a:p>
            <a:pPr lvl="1"/>
            <a:r>
              <a:t>When overall device size is not important, having a larger chip size is preferable, since each sensor cell can be more photo-sensitive.</a:t>
            </a:r>
          </a:p>
          <a:p>
            <a:pPr>
              <a:defRPr b="1"/>
            </a:pPr>
            <a:r>
              <a:t>Analog gain</a:t>
            </a:r>
          </a:p>
          <a:p>
            <a:pPr lvl="1"/>
            <a:r>
              <a:t>Before analog-to-digital conversion, the sensed signal is usually boosted by a sense amplifier.</a:t>
            </a:r>
          </a:p>
        </p:txBody>
      </p:sp>
      <p:sp>
        <p:nvSpPr>
          <p:cNvPr id="2" name="投影片編號版面配置區 1">
            <a:extLst>
              <a:ext uri="{FF2B5EF4-FFF2-40B4-BE49-F238E27FC236}">
                <a16:creationId xmlns:a16="http://schemas.microsoft.com/office/drawing/2014/main" id="{DFA69D77-8B95-4CB3-BF20-6A262B2B7454}"/>
              </a:ext>
            </a:extLst>
          </p:cNvPr>
          <p:cNvSpPr>
            <a:spLocks noGrp="1"/>
          </p:cNvSpPr>
          <p:nvPr>
            <p:ph type="sldNum" sz="quarter" idx="2"/>
          </p:nvPr>
        </p:nvSpPr>
        <p:spPr/>
        <p:txBody>
          <a:bodyPr/>
          <a:lstStyle/>
          <a:p>
            <a:fld id="{86CB4B4D-7CA3-9044-876B-883B54F8677D}" type="slidenum">
              <a:rPr lang="en-US" altLang="zh-TW" smtClean="0"/>
              <a:t>69</a:t>
            </a:fld>
            <a:endParaRPr lang="zh-TW" altLang="en-US"/>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2.1.1 Geometric Primitives"/>
          <p:cNvSpPr txBox="1">
            <a:spLocks noGrp="1"/>
          </p:cNvSpPr>
          <p:nvPr>
            <p:ph type="title"/>
          </p:nvPr>
        </p:nvSpPr>
        <p:spPr>
          <a:prstGeom prst="rect">
            <a:avLst/>
          </a:prstGeom>
        </p:spPr>
        <p:txBody>
          <a:bodyPr/>
          <a:lstStyle/>
          <a:p>
            <a:pPr>
              <a:defRPr>
                <a:effectLst/>
              </a:defRPr>
            </a:pPr>
            <a:r>
              <a:rPr dirty="0"/>
              <a:t>2.1.1 Geometric Primitives</a:t>
            </a:r>
          </a:p>
        </p:txBody>
      </p:sp>
      <mc:AlternateContent xmlns:mc="http://schemas.openxmlformats.org/markup-compatibility/2006" xmlns:a14="http://schemas.microsoft.com/office/drawing/2010/main">
        <mc:Choice Requires="a14">
          <p:sp>
            <p:nvSpPr>
              <p:cNvPr id="158" name="2D Lines…"/>
              <p:cNvSpPr txBox="1">
                <a:spLocks noGrp="1"/>
              </p:cNvSpPr>
              <p:nvPr>
                <p:ph type="body" idx="1"/>
              </p:nvPr>
            </p:nvSpPr>
            <p:spPr>
              <a:prstGeom prst="rect">
                <a:avLst/>
              </a:prstGeom>
            </p:spPr>
            <p:txBody>
              <a:bodyPr/>
              <a:lstStyle/>
              <a:p>
                <a:pPr>
                  <a:defRPr b="1"/>
                </a:pPr>
                <a:r>
                  <a:rPr lang="en-US" dirty="0"/>
                  <a:t>2D Lines</a:t>
                </a:r>
              </a:p>
              <a:p>
                <a:pPr lvl="1"/>
                <a:r>
                  <a:rPr lang="en-US" dirty="0"/>
                  <a:t>2D lines can be represented using homogeneous coordinates</a:t>
                </a:r>
                <a:r>
                  <a:rPr lang="en-US" altLang="zh-TW" dirty="0">
                    <a:latin typeface="Times New Roman" pitchFamily="18" charset="0"/>
                    <a:cs typeface="Times New Roman" pitchFamily="18" charset="0"/>
                  </a:rPr>
                  <a:t> </a:t>
                </a:r>
                <a14:m>
                  <m:oMath xmlns:m="http://schemas.openxmlformats.org/officeDocument/2006/math">
                    <m:acc>
                      <m:accPr>
                        <m:chr m:val="̃"/>
                        <m:ctrlPr>
                          <a:rPr lang="ar-AE" altLang="zh-TW" i="1">
                            <a:latin typeface="Cambria Math" panose="02040503050406030204" pitchFamily="18" charset="0"/>
                            <a:ea typeface="Tahoma" pitchFamily="34" charset="0"/>
                            <a:cs typeface="Times New Roman" pitchFamily="18" charset="0"/>
                          </a:rPr>
                        </m:ctrlPr>
                      </m:accPr>
                      <m:e>
                        <m:r>
                          <a:rPr lang="zh-TW" altLang="ar-AE" b="1" i="1">
                            <a:latin typeface="Cambria Math" panose="02040503050406030204" pitchFamily="18" charset="0"/>
                            <a:ea typeface="Tahoma" pitchFamily="34" charset="0"/>
                            <a:cs typeface="Times New Roman" pitchFamily="18" charset="0"/>
                          </a:rPr>
                          <m:t>𝒍</m:t>
                        </m:r>
                      </m:e>
                    </m:acc>
                    <m:r>
                      <a:rPr lang="ar-AE" altLang="zh-TW" i="1">
                        <a:latin typeface="Cambria Math" panose="02040503050406030204" pitchFamily="18" charset="0"/>
                        <a:ea typeface="Tahoma" pitchFamily="34" charset="0"/>
                        <a:cs typeface="Times New Roman" pitchFamily="18" charset="0"/>
                      </a:rPr>
                      <m:t>=(</m:t>
                    </m:r>
                    <m:r>
                      <a:rPr lang="zh-TW" altLang="ar-AE" i="1">
                        <a:latin typeface="Cambria Math" panose="02040503050406030204" pitchFamily="18" charset="0"/>
                        <a:ea typeface="Tahoma" pitchFamily="34" charset="0"/>
                        <a:cs typeface="Times New Roman" pitchFamily="18" charset="0"/>
                      </a:rPr>
                      <m:t>𝑎</m:t>
                    </m:r>
                    <m:r>
                      <a:rPr lang="ar-AE" altLang="zh-TW" i="1">
                        <a:latin typeface="Cambria Math" panose="02040503050406030204" pitchFamily="18" charset="0"/>
                        <a:ea typeface="Tahoma" pitchFamily="34" charset="0"/>
                        <a:cs typeface="Times New Roman" pitchFamily="18" charset="0"/>
                      </a:rPr>
                      <m:t>,</m:t>
                    </m:r>
                    <m:r>
                      <a:rPr lang="zh-TW" altLang="ar-AE" i="1">
                        <a:latin typeface="Cambria Math" panose="02040503050406030204" pitchFamily="18" charset="0"/>
                        <a:ea typeface="Tahoma" pitchFamily="34" charset="0"/>
                        <a:cs typeface="Times New Roman" pitchFamily="18" charset="0"/>
                      </a:rPr>
                      <m:t>𝑏</m:t>
                    </m:r>
                    <m:r>
                      <a:rPr lang="ar-AE" altLang="zh-TW" i="1">
                        <a:latin typeface="Cambria Math" panose="02040503050406030204" pitchFamily="18" charset="0"/>
                        <a:ea typeface="Tahoma" pitchFamily="34" charset="0"/>
                        <a:cs typeface="Times New Roman" pitchFamily="18" charset="0"/>
                      </a:rPr>
                      <m:t>,</m:t>
                    </m:r>
                    <m:r>
                      <a:rPr lang="zh-TW" altLang="ar-AE" i="1">
                        <a:latin typeface="Cambria Math" panose="02040503050406030204" pitchFamily="18" charset="0"/>
                        <a:ea typeface="Tahoma" pitchFamily="34" charset="0"/>
                        <a:cs typeface="Times New Roman" pitchFamily="18" charset="0"/>
                      </a:rPr>
                      <m:t>𝑐</m:t>
                    </m:r>
                    <m:r>
                      <a:rPr lang="ar-AE" altLang="zh-TW" i="1">
                        <a:latin typeface="Cambria Math" panose="02040503050406030204" pitchFamily="18" charset="0"/>
                        <a:ea typeface="Tahoma" pitchFamily="34" charset="0"/>
                        <a:cs typeface="Times New Roman" pitchFamily="18" charset="0"/>
                      </a:rPr>
                      <m:t>)</m:t>
                    </m:r>
                  </m:oMath>
                </a14:m>
                <a:r>
                  <a:rPr lang="ar-AE" dirty="0"/>
                  <a:t>.</a:t>
                </a:r>
              </a:p>
              <a:p>
                <a:pPr lvl="2"/>
                <a:r>
                  <a:rPr lang="en-US" dirty="0"/>
                  <a:t>The corresponding line equation is </a:t>
                </a:r>
                <a14:m>
                  <m:oMath xmlns:m="http://schemas.openxmlformats.org/officeDocument/2006/math">
                    <m:bar>
                      <m:barPr>
                        <m:pos m:val="top"/>
                        <m:ctrlPr>
                          <a:rPr lang="ar-AE" altLang="zh-TW" i="1">
                            <a:latin typeface="Cambria Math" panose="02040503050406030204" pitchFamily="18" charset="0"/>
                            <a:ea typeface="Tahoma" pitchFamily="34" charset="0"/>
                            <a:cs typeface="Times New Roman" pitchFamily="18" charset="0"/>
                          </a:rPr>
                        </m:ctrlPr>
                      </m:barPr>
                      <m:e>
                        <m:r>
                          <a:rPr lang="zh-TW" altLang="ar-AE" b="1" i="1">
                            <a:latin typeface="Cambria Math" panose="02040503050406030204" pitchFamily="18" charset="0"/>
                            <a:ea typeface="Tahoma" pitchFamily="34" charset="0"/>
                            <a:cs typeface="Times New Roman" pitchFamily="18" charset="0"/>
                          </a:rPr>
                          <m:t>𝒙</m:t>
                        </m:r>
                      </m:e>
                    </m:bar>
                    <m:r>
                      <a:rPr lang="ar-AE" altLang="zh-TW" i="1">
                        <a:latin typeface="Cambria Math" panose="02040503050406030204" pitchFamily="18" charset="0"/>
                        <a:ea typeface="Tahoma" pitchFamily="34" charset="0"/>
                        <a:cs typeface="Times New Roman" pitchFamily="18" charset="0"/>
                      </a:rPr>
                      <m:t>∙</m:t>
                    </m:r>
                    <m:acc>
                      <m:accPr>
                        <m:chr m:val="̃"/>
                        <m:ctrlPr>
                          <a:rPr lang="ar-AE" altLang="zh-TW" b="1" i="1">
                            <a:latin typeface="Cambria Math" panose="02040503050406030204" pitchFamily="18" charset="0"/>
                            <a:ea typeface="Tahoma" pitchFamily="34" charset="0"/>
                            <a:cs typeface="Times New Roman" pitchFamily="18" charset="0"/>
                          </a:rPr>
                        </m:ctrlPr>
                      </m:accPr>
                      <m:e>
                        <m:r>
                          <a:rPr lang="zh-TW" altLang="ar-AE" b="1" i="1">
                            <a:latin typeface="Cambria Math" panose="02040503050406030204" pitchFamily="18" charset="0"/>
                            <a:ea typeface="Tahoma" pitchFamily="34" charset="0"/>
                            <a:cs typeface="Times New Roman" pitchFamily="18" charset="0"/>
                          </a:rPr>
                          <m:t>𝒍</m:t>
                        </m:r>
                      </m:e>
                    </m:acc>
                    <m:r>
                      <a:rPr lang="ar-AE" altLang="zh-TW" i="1">
                        <a:latin typeface="Cambria Math" panose="02040503050406030204" pitchFamily="18" charset="0"/>
                        <a:ea typeface="Tahoma" pitchFamily="34" charset="0"/>
                        <a:cs typeface="Times New Roman" pitchFamily="18" charset="0"/>
                      </a:rPr>
                      <m:t>=</m:t>
                    </m:r>
                    <m:r>
                      <a:rPr lang="zh-TW" altLang="ar-AE" i="1">
                        <a:latin typeface="Cambria Math" panose="02040503050406030204" pitchFamily="18" charset="0"/>
                        <a:ea typeface="Tahoma" pitchFamily="34" charset="0"/>
                        <a:cs typeface="Times New Roman" pitchFamily="18" charset="0"/>
                      </a:rPr>
                      <m:t>𝑎𝑥</m:t>
                    </m:r>
                    <m:r>
                      <a:rPr lang="ar-AE" altLang="zh-TW" i="1">
                        <a:latin typeface="Cambria Math" panose="02040503050406030204" pitchFamily="18" charset="0"/>
                        <a:ea typeface="Tahoma" pitchFamily="34" charset="0"/>
                        <a:cs typeface="Times New Roman" pitchFamily="18" charset="0"/>
                      </a:rPr>
                      <m:t>+</m:t>
                    </m:r>
                    <m:r>
                      <a:rPr lang="zh-TW" altLang="ar-AE" i="1">
                        <a:latin typeface="Cambria Math" panose="02040503050406030204" pitchFamily="18" charset="0"/>
                        <a:ea typeface="Tahoma" pitchFamily="34" charset="0"/>
                        <a:cs typeface="Times New Roman" pitchFamily="18" charset="0"/>
                      </a:rPr>
                      <m:t>𝑏𝑦</m:t>
                    </m:r>
                    <m:r>
                      <a:rPr lang="ar-AE" altLang="zh-TW" i="1">
                        <a:latin typeface="Cambria Math" panose="02040503050406030204" pitchFamily="18" charset="0"/>
                        <a:ea typeface="Tahoma" pitchFamily="34" charset="0"/>
                        <a:cs typeface="Times New Roman" pitchFamily="18" charset="0"/>
                      </a:rPr>
                      <m:t>+</m:t>
                    </m:r>
                    <m:r>
                      <a:rPr lang="zh-TW" altLang="ar-AE" i="1">
                        <a:latin typeface="Cambria Math" panose="02040503050406030204" pitchFamily="18" charset="0"/>
                        <a:ea typeface="Tahoma" pitchFamily="34" charset="0"/>
                        <a:cs typeface="Times New Roman" pitchFamily="18" charset="0"/>
                      </a:rPr>
                      <m:t>𝑐</m:t>
                    </m:r>
                    <m:r>
                      <a:rPr lang="ar-AE" altLang="zh-TW" i="1">
                        <a:latin typeface="Cambria Math" panose="02040503050406030204" pitchFamily="18" charset="0"/>
                        <a:ea typeface="Tahoma" pitchFamily="34" charset="0"/>
                        <a:cs typeface="Times New Roman" pitchFamily="18" charset="0"/>
                      </a:rPr>
                      <m:t>=</m:t>
                    </m:r>
                    <m:r>
                      <a:rPr lang="ar-AE" altLang="zh-TW" i="1">
                        <a:latin typeface="Cambria Math" panose="02040503050406030204" pitchFamily="18" charset="0"/>
                        <a:ea typeface="Tahoma" pitchFamily="34" charset="0"/>
                        <a:cs typeface="Times New Roman" pitchFamily="18" charset="0"/>
                      </a:rPr>
                      <m:t>0</m:t>
                    </m:r>
                  </m:oMath>
                </a14:m>
                <a:r>
                  <a:rPr lang="ar-AE" dirty="0"/>
                  <a:t>.</a:t>
                </a:r>
              </a:p>
              <a:p>
                <a:pPr lvl="1"/>
                <a:r>
                  <a:rPr lang="en-US" dirty="0"/>
                  <a:t>Normalize the line equation vector: </a:t>
                </a:r>
                <a14:m>
                  <m:oMath xmlns:m="http://schemas.openxmlformats.org/officeDocument/2006/math">
                    <m:r>
                      <a:rPr lang="zh-TW" altLang="en-US" b="1" i="1">
                        <a:latin typeface="Cambria Math" panose="02040503050406030204" pitchFamily="18" charset="0"/>
                        <a:cs typeface="Times New Roman" pitchFamily="18" charset="0"/>
                      </a:rPr>
                      <m:t>𝒍</m:t>
                    </m:r>
                    <m:r>
                      <a:rPr lang="en-US" altLang="zh-TW" i="1">
                        <a:latin typeface="Cambria Math" panose="02040503050406030204" pitchFamily="18" charset="0"/>
                        <a:cs typeface="Times New Roman" pitchFamily="18" charset="0"/>
                      </a:rPr>
                      <m:t>=</m:t>
                    </m:r>
                    <m:d>
                      <m:dPr>
                        <m:ctrlPr>
                          <a:rPr lang="ar-AE" altLang="zh-TW" i="1">
                            <a:latin typeface="Cambria Math" panose="02040503050406030204" pitchFamily="18" charset="0"/>
                            <a:cs typeface="Times New Roman" pitchFamily="18" charset="0"/>
                          </a:rPr>
                        </m:ctrlPr>
                      </m:dPr>
                      <m:e>
                        <m:sSub>
                          <m:sSubPr>
                            <m:ctrlPr>
                              <a:rPr lang="ar-AE" altLang="zh-TW" i="1">
                                <a:latin typeface="Cambria Math" panose="02040503050406030204" pitchFamily="18" charset="0"/>
                                <a:cs typeface="Times New Roman" pitchFamily="18" charset="0"/>
                              </a:rPr>
                            </m:ctrlPr>
                          </m:sSubPr>
                          <m:e>
                            <m:acc>
                              <m:accPr>
                                <m:chr m:val="̂"/>
                                <m:ctrlPr>
                                  <a:rPr lang="ar-AE" altLang="zh-TW" i="1">
                                    <a:latin typeface="Cambria Math" panose="02040503050406030204" pitchFamily="18" charset="0"/>
                                    <a:cs typeface="Times New Roman" pitchFamily="18" charset="0"/>
                                  </a:rPr>
                                </m:ctrlPr>
                              </m:accPr>
                              <m:e>
                                <m:r>
                                  <a:rPr lang="zh-TW" altLang="ar-AE" i="1">
                                    <a:latin typeface="Cambria Math" panose="02040503050406030204" pitchFamily="18" charset="0"/>
                                    <a:cs typeface="Times New Roman" pitchFamily="18" charset="0"/>
                                  </a:rPr>
                                  <m:t>𝑛</m:t>
                                </m:r>
                              </m:e>
                            </m:acc>
                          </m:e>
                          <m:sub>
                            <m:r>
                              <a:rPr lang="zh-TW" altLang="ar-AE" i="1">
                                <a:latin typeface="Cambria Math" panose="02040503050406030204" pitchFamily="18" charset="0"/>
                                <a:cs typeface="Times New Roman" pitchFamily="18" charset="0"/>
                              </a:rPr>
                              <m:t>𝑥</m:t>
                            </m:r>
                          </m:sub>
                        </m:sSub>
                        <m:r>
                          <a:rPr lang="ar-AE" altLang="zh-TW" i="1">
                            <a:latin typeface="Cambria Math" panose="02040503050406030204" pitchFamily="18" charset="0"/>
                            <a:cs typeface="Times New Roman" pitchFamily="18" charset="0"/>
                          </a:rPr>
                          <m:t>,</m:t>
                        </m:r>
                        <m:sSub>
                          <m:sSubPr>
                            <m:ctrlPr>
                              <a:rPr lang="ar-AE" altLang="zh-TW" i="1">
                                <a:latin typeface="Cambria Math" panose="02040503050406030204" pitchFamily="18" charset="0"/>
                                <a:cs typeface="Times New Roman" pitchFamily="18" charset="0"/>
                              </a:rPr>
                            </m:ctrlPr>
                          </m:sSubPr>
                          <m:e>
                            <m:acc>
                              <m:accPr>
                                <m:chr m:val="̂"/>
                                <m:ctrlPr>
                                  <a:rPr lang="ar-AE" altLang="zh-TW" i="1">
                                    <a:latin typeface="Cambria Math" panose="02040503050406030204" pitchFamily="18" charset="0"/>
                                    <a:cs typeface="Times New Roman" pitchFamily="18" charset="0"/>
                                  </a:rPr>
                                </m:ctrlPr>
                              </m:accPr>
                              <m:e>
                                <m:r>
                                  <a:rPr lang="zh-TW" altLang="ar-AE" i="1">
                                    <a:latin typeface="Cambria Math" panose="02040503050406030204" pitchFamily="18" charset="0"/>
                                    <a:cs typeface="Times New Roman" pitchFamily="18" charset="0"/>
                                  </a:rPr>
                                  <m:t>𝑛</m:t>
                                </m:r>
                              </m:e>
                            </m:acc>
                          </m:e>
                          <m:sub>
                            <m:r>
                              <a:rPr lang="zh-TW" altLang="ar-AE" i="1">
                                <a:latin typeface="Cambria Math" panose="02040503050406030204" pitchFamily="18" charset="0"/>
                                <a:cs typeface="Times New Roman" pitchFamily="18" charset="0"/>
                              </a:rPr>
                              <m:t>𝑦</m:t>
                            </m:r>
                          </m:sub>
                        </m:sSub>
                        <m:r>
                          <a:rPr lang="ar-AE"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m:t>
                        </m:r>
                        <m:r>
                          <a:rPr lang="zh-TW" altLang="ar-AE" i="1">
                            <a:latin typeface="Cambria Math" panose="02040503050406030204" pitchFamily="18" charset="0"/>
                            <a:cs typeface="Times New Roman" pitchFamily="18" charset="0"/>
                          </a:rPr>
                          <m:t>𝑑</m:t>
                        </m:r>
                      </m:e>
                    </m:d>
                    <m:r>
                      <a:rPr lang="ar-AE" altLang="zh-TW" i="1">
                        <a:latin typeface="Cambria Math" panose="02040503050406030204" pitchFamily="18" charset="0"/>
                        <a:cs typeface="Times New Roman" pitchFamily="18" charset="0"/>
                      </a:rPr>
                      <m:t>=</m:t>
                    </m:r>
                    <m:d>
                      <m:dPr>
                        <m:ctrlPr>
                          <a:rPr lang="ar-AE" altLang="zh-TW" i="1">
                            <a:latin typeface="Cambria Math" panose="02040503050406030204" pitchFamily="18" charset="0"/>
                            <a:cs typeface="Times New Roman" pitchFamily="18" charset="0"/>
                          </a:rPr>
                        </m:ctrlPr>
                      </m:dPr>
                      <m:e>
                        <m:acc>
                          <m:accPr>
                            <m:chr m:val="̂"/>
                            <m:ctrlPr>
                              <a:rPr lang="ar-AE" altLang="zh-TW" i="1">
                                <a:latin typeface="Cambria Math" panose="02040503050406030204" pitchFamily="18" charset="0"/>
                                <a:cs typeface="Times New Roman" pitchFamily="18" charset="0"/>
                              </a:rPr>
                            </m:ctrlPr>
                          </m:accPr>
                          <m:e>
                            <m:r>
                              <a:rPr lang="zh-TW" altLang="ar-AE" b="1" i="1">
                                <a:latin typeface="Cambria Math" panose="02040503050406030204" pitchFamily="18" charset="0"/>
                                <a:cs typeface="Times New Roman" pitchFamily="18" charset="0"/>
                              </a:rPr>
                              <m:t>𝒏</m:t>
                            </m:r>
                          </m:e>
                        </m:acc>
                        <m:r>
                          <a:rPr lang="ar-AE" altLang="zh-TW" i="1">
                            <a:latin typeface="Cambria Math" panose="02040503050406030204" pitchFamily="18" charset="0"/>
                            <a:cs typeface="Times New Roman" pitchFamily="18" charset="0"/>
                          </a:rPr>
                          <m:t>,</m:t>
                        </m:r>
                        <m:r>
                          <a:rPr lang="en-US" altLang="zh-TW" i="1">
                            <a:latin typeface="Cambria Math" panose="02040503050406030204" pitchFamily="18" charset="0"/>
                            <a:cs typeface="Times New Roman" pitchFamily="18" charset="0"/>
                          </a:rPr>
                          <m:t>−</m:t>
                        </m:r>
                        <m:r>
                          <a:rPr lang="zh-TW" altLang="ar-AE" i="1">
                            <a:latin typeface="Cambria Math" panose="02040503050406030204" pitchFamily="18" charset="0"/>
                            <a:cs typeface="Times New Roman" pitchFamily="18" charset="0"/>
                          </a:rPr>
                          <m:t>𝑑</m:t>
                        </m:r>
                      </m:e>
                    </m:d>
                  </m:oMath>
                </a14:m>
                <a:r>
                  <a:rPr lang="en-US" altLang="zh-TW" dirty="0">
                    <a:latin typeface="Times New Roman" pitchFamily="18" charset="0"/>
                    <a:cs typeface="Times New Roman" pitchFamily="18" charset="0"/>
                  </a:rPr>
                  <a:t> with </a:t>
                </a:r>
                <a14:m>
                  <m:oMath xmlns:m="http://schemas.openxmlformats.org/officeDocument/2006/math">
                    <m:d>
                      <m:dPr>
                        <m:begChr m:val="‖"/>
                        <m:endChr m:val="‖"/>
                        <m:ctrlPr>
                          <a:rPr lang="ar-AE" altLang="zh-TW" i="1">
                            <a:latin typeface="Cambria Math" panose="02040503050406030204" pitchFamily="18" charset="0"/>
                            <a:cs typeface="Times New Roman" pitchFamily="18" charset="0"/>
                          </a:rPr>
                        </m:ctrlPr>
                      </m:dPr>
                      <m:e>
                        <m:acc>
                          <m:accPr>
                            <m:chr m:val="̂"/>
                            <m:ctrlPr>
                              <a:rPr lang="ar-AE" altLang="zh-TW" i="1">
                                <a:latin typeface="Cambria Math" panose="02040503050406030204" pitchFamily="18" charset="0"/>
                                <a:ea typeface="Tahoma" pitchFamily="34" charset="0"/>
                                <a:cs typeface="Times New Roman" pitchFamily="18" charset="0"/>
                              </a:rPr>
                            </m:ctrlPr>
                          </m:accPr>
                          <m:e>
                            <m:r>
                              <a:rPr lang="zh-TW" altLang="ar-AE" b="1" i="1">
                                <a:latin typeface="Cambria Math" panose="02040503050406030204" pitchFamily="18" charset="0"/>
                                <a:ea typeface="Tahoma" pitchFamily="34" charset="0"/>
                                <a:cs typeface="Times New Roman" pitchFamily="18" charset="0"/>
                              </a:rPr>
                              <m:t>𝒏</m:t>
                            </m:r>
                          </m:e>
                        </m:acc>
                      </m:e>
                    </m:d>
                    <m:r>
                      <a:rPr lang="ar-AE" altLang="zh-TW" i="1">
                        <a:latin typeface="Cambria Math" panose="02040503050406030204" pitchFamily="18" charset="0"/>
                        <a:cs typeface="Times New Roman" pitchFamily="18" charset="0"/>
                      </a:rPr>
                      <m:t>=</m:t>
                    </m:r>
                    <m:r>
                      <a:rPr lang="ar-AE" altLang="zh-TW" i="1">
                        <a:latin typeface="Cambria Math" panose="02040503050406030204" pitchFamily="18" charset="0"/>
                        <a:cs typeface="Times New Roman" pitchFamily="18" charset="0"/>
                      </a:rPr>
                      <m:t>1</m:t>
                    </m:r>
                  </m:oMath>
                </a14:m>
                <a:r>
                  <a:rPr lang="en-US" altLang="zh-TW" dirty="0">
                    <a:latin typeface="Times New Roman" pitchFamily="18" charset="0"/>
                    <a:cs typeface="Times New Roman" pitchFamily="18" charset="0"/>
                  </a:rPr>
                  <a:t>.</a:t>
                </a:r>
                <a:endParaRPr lang="ar-AE" dirty="0"/>
              </a:p>
              <a:p>
                <a:pPr lvl="2"/>
                <a14:m>
                  <m:oMath xmlns:m="http://schemas.openxmlformats.org/officeDocument/2006/math">
                    <m:acc>
                      <m:accPr>
                        <m:chr m:val="̂"/>
                        <m:ctrlPr>
                          <a:rPr lang="ar-AE" altLang="zh-TW" i="1">
                            <a:latin typeface="Cambria Math" panose="02040503050406030204" pitchFamily="18" charset="0"/>
                            <a:cs typeface="Times New Roman" pitchFamily="18" charset="0"/>
                          </a:rPr>
                        </m:ctrlPr>
                      </m:accPr>
                      <m:e>
                        <m:r>
                          <a:rPr lang="zh-TW" altLang="ar-AE" b="1" i="1">
                            <a:latin typeface="Cambria Math" panose="02040503050406030204" pitchFamily="18" charset="0"/>
                            <a:cs typeface="Times New Roman" pitchFamily="18" charset="0"/>
                          </a:rPr>
                          <m:t>𝒏</m:t>
                        </m:r>
                      </m:e>
                    </m:acc>
                  </m:oMath>
                </a14:m>
                <a:r>
                  <a:rPr lang="en-US" dirty="0"/>
                  <a:t> is </a:t>
                </a:r>
                <a:r>
                  <a:rPr lang="en-US" dirty="0">
                    <a:solidFill>
                      <a:srgbClr val="2F6FBA"/>
                    </a:solidFill>
                  </a:rPr>
                  <a:t>the normal vector</a:t>
                </a:r>
                <a:r>
                  <a:rPr lang="en-US" dirty="0"/>
                  <a:t> perpendicular to the line.</a:t>
                </a:r>
              </a:p>
              <a:p>
                <a:pPr lvl="2"/>
                <a:r>
                  <a:rPr lang="en-US" altLang="zh-TW" dirty="0">
                    <a:cs typeface="Times New Roman" pitchFamily="18" charset="0"/>
                  </a:rPr>
                  <a:t>|</a:t>
                </a:r>
                <a14:m>
                  <m:oMath xmlns:m="http://schemas.openxmlformats.org/officeDocument/2006/math">
                    <m:r>
                      <a:rPr lang="zh-TW" altLang="ar-AE" i="1">
                        <a:latin typeface="Cambria Math" panose="02040503050406030204" pitchFamily="18" charset="0"/>
                        <a:cs typeface="Times New Roman" pitchFamily="18" charset="0"/>
                      </a:rPr>
                      <m:t>𝑑</m:t>
                    </m:r>
                    <m:r>
                      <a:rPr lang="en-US" altLang="zh-TW" i="1">
                        <a:latin typeface="Cambria Math" panose="02040503050406030204" pitchFamily="18" charset="0"/>
                        <a:cs typeface="Times New Roman" pitchFamily="18" charset="0"/>
                      </a:rPr>
                      <m:t>|</m:t>
                    </m:r>
                  </m:oMath>
                </a14:m>
                <a:r>
                  <a:rPr lang="en-US" altLang="zh-TW" dirty="0"/>
                  <a:t> i</a:t>
                </a:r>
                <a:r>
                  <a:rPr lang="en-US" dirty="0"/>
                  <a:t>s </a:t>
                </a:r>
                <a:r>
                  <a:rPr lang="en-US" dirty="0">
                    <a:solidFill>
                      <a:srgbClr val="2F6FBA"/>
                    </a:solidFill>
                  </a:rPr>
                  <a:t>the distance to the origin</a:t>
                </a:r>
                <a:r>
                  <a:rPr lang="en-US" dirty="0"/>
                  <a:t>.</a:t>
                </a:r>
              </a:p>
              <a:p>
                <a:pPr lvl="1"/>
                <a:r>
                  <a:rPr lang="en-US" dirty="0"/>
                  <a:t>The combination (</a:t>
                </a:r>
                <a14:m>
                  <m:oMath xmlns:m="http://schemas.openxmlformats.org/officeDocument/2006/math">
                    <m:r>
                      <a:rPr lang="en-US" altLang="zh-TW" i="1">
                        <a:latin typeface="Cambria Math" panose="02040503050406030204" pitchFamily="18" charset="0"/>
                        <a:cs typeface="Times New Roman" pitchFamily="18" charset="0"/>
                      </a:rPr>
                      <m:t>𝜃</m:t>
                    </m:r>
                    <m:r>
                      <a:rPr lang="en-US" altLang="zh-TW" b="0" i="1" smtClean="0">
                        <a:latin typeface="Cambria Math" panose="02040503050406030204" pitchFamily="18" charset="0"/>
                        <a:cs typeface="Times New Roman" pitchFamily="18" charset="0"/>
                      </a:rPr>
                      <m:t>, </m:t>
                    </m:r>
                    <m:r>
                      <a:rPr lang="en-US" altLang="zh-TW" b="0" i="1" smtClean="0">
                        <a:latin typeface="Cambria Math" panose="02040503050406030204" pitchFamily="18" charset="0"/>
                        <a:cs typeface="Times New Roman" pitchFamily="18" charset="0"/>
                      </a:rPr>
                      <m:t>𝑑</m:t>
                    </m:r>
                  </m:oMath>
                </a14:m>
                <a:r>
                  <a:rPr lang="en-US" sz="1000" dirty="0">
                    <a:latin typeface="Times New Roman"/>
                    <a:ea typeface="Times New Roman"/>
                    <a:cs typeface="Times New Roman"/>
                    <a:sym typeface="Times New Roman"/>
                  </a:rPr>
                  <a:t> </a:t>
                </a:r>
                <a:r>
                  <a:rPr lang="en-US" dirty="0"/>
                  <a:t>) is known as </a:t>
                </a:r>
                <a:r>
                  <a:rPr lang="en-US" dirty="0">
                    <a:solidFill>
                      <a:srgbClr val="2F6FBA"/>
                    </a:solidFill>
                  </a:rPr>
                  <a:t>polar coordinates</a:t>
                </a:r>
                <a:r>
                  <a:rPr lang="en-US" dirty="0"/>
                  <a:t>.</a:t>
                </a:r>
                <a:endParaRPr dirty="0"/>
              </a:p>
            </p:txBody>
          </p:sp>
        </mc:Choice>
        <mc:Fallback xmlns="">
          <p:sp>
            <p:nvSpPr>
              <p:cNvPr id="158" name="2D Lines…"/>
              <p:cNvSpPr txBox="1">
                <a:spLocks noGrp="1" noRot="1" noChangeAspect="1" noMove="1" noResize="1" noEditPoints="1" noAdjustHandles="1" noChangeArrowheads="1" noChangeShapeType="1" noTextEdit="1"/>
              </p:cNvSpPr>
              <p:nvPr>
                <p:ph type="body" idx="1"/>
              </p:nvPr>
            </p:nvSpPr>
            <p:spPr>
              <a:prstGeom prst="rect">
                <a:avLst/>
              </a:prstGeom>
              <a:blipFill>
                <a:blip r:embed="rId3"/>
                <a:stretch>
                  <a:fillRect l="-1020"/>
                </a:stretch>
              </a:blipFill>
            </p:spPr>
            <p:txBody>
              <a:bodyPr/>
              <a:lstStyle/>
              <a:p>
                <a:r>
                  <a:rPr lang="zh-TW" altLang="en-US">
                    <a:noFill/>
                  </a:rPr>
                  <a:t> </a:t>
                </a:r>
              </a:p>
            </p:txBody>
          </p:sp>
        </mc:Fallback>
      </mc:AlternateContent>
      <p:pic>
        <p:nvPicPr>
          <p:cNvPr id="164" name="螢幕快照 2018-03-05 上午1.08.51.png" descr="螢幕快照 2018-03-05 上午1.08.51.png"/>
          <p:cNvPicPr>
            <a:picLocks noChangeAspect="1"/>
          </p:cNvPicPr>
          <p:nvPr/>
        </p:nvPicPr>
        <p:blipFill>
          <a:blip r:embed="rId4">
            <a:extLst/>
          </a:blip>
          <a:srcRect t="1786" b="1786"/>
          <a:stretch>
            <a:fillRect/>
          </a:stretch>
        </p:blipFill>
        <p:spPr>
          <a:xfrm>
            <a:off x="3875446" y="7157575"/>
            <a:ext cx="4999803" cy="2556322"/>
          </a:xfrm>
          <a:prstGeom prst="rect">
            <a:avLst/>
          </a:prstGeom>
          <a:ln w="12700" cap="flat">
            <a:noFill/>
            <a:miter lim="400000"/>
          </a:ln>
          <a:effectLst/>
        </p:spPr>
      </p:pic>
      <mc:AlternateContent xmlns:mc="http://schemas.openxmlformats.org/markup-compatibility/2006" xmlns:a14="http://schemas.microsoft.com/office/drawing/2010/main">
        <mc:Choice Requires="a14">
          <p:sp>
            <p:nvSpPr>
              <p:cNvPr id="2" name="矩形 1"/>
              <p:cNvSpPr/>
              <p:nvPr/>
            </p:nvSpPr>
            <p:spPr>
              <a:xfrm>
                <a:off x="7001191" y="7175127"/>
                <a:ext cx="3900619" cy="5172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2400" i="1" smtClean="0">
                              <a:solidFill>
                                <a:srgbClr val="000000"/>
                              </a:solidFill>
                              <a:latin typeface="Cambria Math" panose="02040503050406030204" pitchFamily="18" charset="0"/>
                              <a:cs typeface="Times New Roman" pitchFamily="18" charset="0"/>
                            </a:rPr>
                          </m:ctrlPr>
                        </m:accPr>
                        <m:e>
                          <m:r>
                            <a:rPr lang="en-US" altLang="zh-TW" sz="2400" b="1" i="1">
                              <a:solidFill>
                                <a:srgbClr val="000000"/>
                              </a:solidFill>
                              <a:latin typeface="Cambria Math" panose="02040503050406030204" pitchFamily="18" charset="0"/>
                              <a:cs typeface="Times New Roman" pitchFamily="18" charset="0"/>
                            </a:rPr>
                            <m:t>𝒏</m:t>
                          </m:r>
                        </m:e>
                      </m:acc>
                      <m:r>
                        <a:rPr lang="en-US" altLang="zh-TW" sz="2400" i="1">
                          <a:solidFill>
                            <a:srgbClr val="000000"/>
                          </a:solidFill>
                          <a:latin typeface="Cambria Math" panose="02040503050406030204" pitchFamily="18" charset="0"/>
                          <a:cs typeface="Times New Roman" pitchFamily="18" charset="0"/>
                        </a:rPr>
                        <m:t>=</m:t>
                      </m:r>
                      <m:d>
                        <m:dPr>
                          <m:ctrlPr>
                            <a:rPr lang="en-US" altLang="zh-TW" sz="2400" i="1">
                              <a:solidFill>
                                <a:srgbClr val="000000"/>
                              </a:solidFill>
                              <a:latin typeface="Cambria Math" panose="02040503050406030204" pitchFamily="18" charset="0"/>
                              <a:cs typeface="Times New Roman" pitchFamily="18" charset="0"/>
                            </a:rPr>
                          </m:ctrlPr>
                        </m:dPr>
                        <m:e>
                          <m:sSub>
                            <m:sSubPr>
                              <m:ctrlPr>
                                <a:rPr lang="en-US" altLang="zh-TW" sz="2400" i="1">
                                  <a:solidFill>
                                    <a:srgbClr val="000000"/>
                                  </a:solidFill>
                                  <a:latin typeface="Cambria Math" panose="02040503050406030204" pitchFamily="18" charset="0"/>
                                  <a:cs typeface="Times New Roman" pitchFamily="18" charset="0"/>
                                </a:rPr>
                              </m:ctrlPr>
                            </m:sSubPr>
                            <m:e>
                              <m:acc>
                                <m:accPr>
                                  <m:chr m:val="̂"/>
                                  <m:ctrlPr>
                                    <a:rPr lang="en-US" altLang="zh-TW" sz="2400" i="1">
                                      <a:solidFill>
                                        <a:srgbClr val="000000"/>
                                      </a:solidFill>
                                      <a:latin typeface="Cambria Math" panose="02040503050406030204" pitchFamily="18" charset="0"/>
                                      <a:cs typeface="Times New Roman" pitchFamily="18" charset="0"/>
                                    </a:rPr>
                                  </m:ctrlPr>
                                </m:accPr>
                                <m:e>
                                  <m:r>
                                    <a:rPr lang="en-US" altLang="zh-TW" sz="2400" i="1">
                                      <a:solidFill>
                                        <a:srgbClr val="000000"/>
                                      </a:solidFill>
                                      <a:latin typeface="Cambria Math" panose="02040503050406030204" pitchFamily="18" charset="0"/>
                                      <a:cs typeface="Times New Roman" pitchFamily="18" charset="0"/>
                                    </a:rPr>
                                    <m:t>𝑛</m:t>
                                  </m:r>
                                </m:e>
                              </m:acc>
                            </m:e>
                            <m:sub>
                              <m:r>
                                <a:rPr lang="en-US" altLang="zh-TW" sz="2400" i="1">
                                  <a:solidFill>
                                    <a:srgbClr val="000000"/>
                                  </a:solidFill>
                                  <a:latin typeface="Cambria Math" panose="02040503050406030204" pitchFamily="18" charset="0"/>
                                  <a:cs typeface="Times New Roman" pitchFamily="18" charset="0"/>
                                </a:rPr>
                                <m:t>𝑥</m:t>
                              </m:r>
                            </m:sub>
                          </m:sSub>
                          <m:r>
                            <a:rPr lang="en-US" altLang="zh-TW" sz="2400" i="1">
                              <a:solidFill>
                                <a:srgbClr val="000000"/>
                              </a:solidFill>
                              <a:latin typeface="Cambria Math" panose="02040503050406030204" pitchFamily="18" charset="0"/>
                              <a:cs typeface="Times New Roman" pitchFamily="18" charset="0"/>
                            </a:rPr>
                            <m:t>,</m:t>
                          </m:r>
                          <m:sSub>
                            <m:sSubPr>
                              <m:ctrlPr>
                                <a:rPr lang="en-US" altLang="zh-TW" sz="2400" i="1">
                                  <a:solidFill>
                                    <a:srgbClr val="000000"/>
                                  </a:solidFill>
                                  <a:latin typeface="Cambria Math" panose="02040503050406030204" pitchFamily="18" charset="0"/>
                                  <a:cs typeface="Times New Roman" pitchFamily="18" charset="0"/>
                                </a:rPr>
                              </m:ctrlPr>
                            </m:sSubPr>
                            <m:e>
                              <m:acc>
                                <m:accPr>
                                  <m:chr m:val="̂"/>
                                  <m:ctrlPr>
                                    <a:rPr lang="en-US" altLang="zh-TW" sz="2400" i="1">
                                      <a:solidFill>
                                        <a:srgbClr val="000000"/>
                                      </a:solidFill>
                                      <a:latin typeface="Cambria Math" panose="02040503050406030204" pitchFamily="18" charset="0"/>
                                      <a:cs typeface="Times New Roman" pitchFamily="18" charset="0"/>
                                    </a:rPr>
                                  </m:ctrlPr>
                                </m:accPr>
                                <m:e>
                                  <m:r>
                                    <a:rPr lang="en-US" altLang="zh-TW" sz="2400" i="1">
                                      <a:solidFill>
                                        <a:srgbClr val="000000"/>
                                      </a:solidFill>
                                      <a:latin typeface="Cambria Math" panose="02040503050406030204" pitchFamily="18" charset="0"/>
                                      <a:cs typeface="Times New Roman" pitchFamily="18" charset="0"/>
                                    </a:rPr>
                                    <m:t>𝑛</m:t>
                                  </m:r>
                                </m:e>
                              </m:acc>
                            </m:e>
                            <m:sub>
                              <m:r>
                                <a:rPr lang="en-US" altLang="zh-TW" sz="2400" i="1">
                                  <a:solidFill>
                                    <a:srgbClr val="000000"/>
                                  </a:solidFill>
                                  <a:latin typeface="Cambria Math" panose="02040503050406030204" pitchFamily="18" charset="0"/>
                                  <a:cs typeface="Times New Roman" pitchFamily="18" charset="0"/>
                                </a:rPr>
                                <m:t>𝑦</m:t>
                              </m:r>
                            </m:sub>
                          </m:sSub>
                        </m:e>
                      </m:d>
                      <m:r>
                        <a:rPr lang="en-US" altLang="zh-TW" sz="2400">
                          <a:solidFill>
                            <a:srgbClr val="000000"/>
                          </a:solidFill>
                          <a:latin typeface="Cambria Math" panose="02040503050406030204" pitchFamily="18" charset="0"/>
                          <a:cs typeface="Times New Roman" pitchFamily="18" charset="0"/>
                        </a:rPr>
                        <m:t>=(</m:t>
                      </m:r>
                      <m:r>
                        <m:rPr>
                          <m:sty m:val="p"/>
                        </m:rPr>
                        <a:rPr lang="en-US" altLang="zh-TW" sz="2400">
                          <a:solidFill>
                            <a:srgbClr val="000000"/>
                          </a:solidFill>
                          <a:latin typeface="Cambria Math" panose="02040503050406030204" pitchFamily="18" charset="0"/>
                          <a:cs typeface="Times New Roman" pitchFamily="18" charset="0"/>
                        </a:rPr>
                        <m:t>cos</m:t>
                      </m:r>
                      <m:r>
                        <a:rPr lang="en-US" altLang="zh-TW" sz="2400" i="1">
                          <a:solidFill>
                            <a:srgbClr val="000000"/>
                          </a:solidFill>
                          <a:latin typeface="Cambria Math" panose="02040503050406030204" pitchFamily="18" charset="0"/>
                          <a:cs typeface="Times New Roman" pitchFamily="18" charset="0"/>
                        </a:rPr>
                        <m:t>𝜃</m:t>
                      </m:r>
                      <m:r>
                        <a:rPr lang="en-US" altLang="zh-TW" sz="2400" i="1">
                          <a:solidFill>
                            <a:srgbClr val="000000"/>
                          </a:solidFill>
                          <a:latin typeface="Cambria Math" panose="02040503050406030204" pitchFamily="18" charset="0"/>
                          <a:cs typeface="Times New Roman" pitchFamily="18" charset="0"/>
                        </a:rPr>
                        <m:t>,</m:t>
                      </m:r>
                      <m:r>
                        <a:rPr lang="en-US" altLang="zh-TW" sz="2400" i="1">
                          <a:solidFill>
                            <a:srgbClr val="000000"/>
                          </a:solidFill>
                          <a:latin typeface="Cambria Math" panose="02040503050406030204" pitchFamily="18" charset="0"/>
                          <a:cs typeface="Times New Roman" pitchFamily="18" charset="0"/>
                        </a:rPr>
                        <m:t>𝑠𝑖𝑛</m:t>
                      </m:r>
                      <m:r>
                        <a:rPr lang="en-US" altLang="zh-TW" sz="2400" i="1">
                          <a:solidFill>
                            <a:srgbClr val="000000"/>
                          </a:solidFill>
                          <a:latin typeface="Cambria Math" panose="02040503050406030204" pitchFamily="18" charset="0"/>
                          <a:cs typeface="Times New Roman" pitchFamily="18" charset="0"/>
                        </a:rPr>
                        <m:t>𝜃</m:t>
                      </m:r>
                      <m:r>
                        <a:rPr lang="en-US" altLang="zh-TW" sz="2400" i="1">
                          <a:solidFill>
                            <a:srgbClr val="000000"/>
                          </a:solidFill>
                          <a:latin typeface="Cambria Math" panose="02040503050406030204" pitchFamily="18" charset="0"/>
                          <a:cs typeface="Times New Roman" pitchFamily="18" charset="0"/>
                        </a:rPr>
                        <m:t>)</m:t>
                      </m:r>
                    </m:oMath>
                  </m:oMathPara>
                </a14:m>
                <a:endParaRPr lang="zh-TW" altLang="en-US" sz="2400" dirty="0">
                  <a:solidFill>
                    <a:srgbClr val="000000"/>
                  </a:solidFill>
                </a:endParaRPr>
              </a:p>
            </p:txBody>
          </p:sp>
        </mc:Choice>
        <mc:Fallback xmlns="">
          <p:sp>
            <p:nvSpPr>
              <p:cNvPr id="2" name="矩形 1"/>
              <p:cNvSpPr>
                <a:spLocks noRot="1" noChangeAspect="1" noMove="1" noResize="1" noEditPoints="1" noAdjustHandles="1" noChangeArrowheads="1" noChangeShapeType="1" noTextEdit="1"/>
              </p:cNvSpPr>
              <p:nvPr/>
            </p:nvSpPr>
            <p:spPr>
              <a:xfrm>
                <a:off x="7001191" y="7175127"/>
                <a:ext cx="3900619" cy="517257"/>
              </a:xfrm>
              <a:prstGeom prst="rect">
                <a:avLst/>
              </a:prstGeom>
              <a:blipFill>
                <a:blip r:embed="rId5"/>
                <a:stretch>
                  <a:fillRect/>
                </a:stretch>
              </a:blipFill>
            </p:spPr>
            <p:txBody>
              <a:bodyPr/>
              <a:lstStyle/>
              <a:p>
                <a:r>
                  <a:rPr lang="zh-TW" altLang="en-US">
                    <a:noFill/>
                  </a:rPr>
                  <a:t> </a:t>
                </a:r>
              </a:p>
            </p:txBody>
          </p:sp>
        </mc:Fallback>
      </mc:AlternateContent>
      <p:sp>
        <p:nvSpPr>
          <p:cNvPr id="3" name="投影片編號版面配置區 2">
            <a:extLst>
              <a:ext uri="{FF2B5EF4-FFF2-40B4-BE49-F238E27FC236}">
                <a16:creationId xmlns:a16="http://schemas.microsoft.com/office/drawing/2014/main" id="{27A7F39E-71B1-440C-B0A4-EE3FF67E1EF8}"/>
              </a:ext>
            </a:extLst>
          </p:cNvPr>
          <p:cNvSpPr>
            <a:spLocks noGrp="1"/>
          </p:cNvSpPr>
          <p:nvPr>
            <p:ph type="sldNum" sz="quarter" idx="2"/>
          </p:nvPr>
        </p:nvSpPr>
        <p:spPr/>
        <p:txBody>
          <a:bodyPr/>
          <a:lstStyle/>
          <a:p>
            <a:fld id="{86CB4B4D-7CA3-9044-876B-883B54F8677D}" type="slidenum">
              <a:rPr lang="en-US" altLang="zh-TW" smtClean="0"/>
              <a:t>7</a:t>
            </a:fld>
            <a:endParaRPr lang="zh-TW" altLang="en-US"/>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2.3 The Digital Camera"/>
          <p:cNvSpPr>
            <a:spLocks noGrp="1"/>
          </p:cNvSpPr>
          <p:nvPr>
            <p:ph type="title"/>
          </p:nvPr>
        </p:nvSpPr>
        <p:spPr>
          <a:prstGeom prst="rect">
            <a:avLst/>
          </a:prstGeom>
        </p:spPr>
        <p:txBody>
          <a:bodyPr/>
          <a:lstStyle/>
          <a:p>
            <a:pPr>
              <a:defRPr>
                <a:effectLst/>
              </a:defRPr>
            </a:pPr>
            <a:r>
              <a:t>2.3 The Digital Camera</a:t>
            </a:r>
          </a:p>
        </p:txBody>
      </p:sp>
      <p:sp>
        <p:nvSpPr>
          <p:cNvPr id="455" name="Sensor noise…"/>
          <p:cNvSpPr txBox="1">
            <a:spLocks noGrp="1"/>
          </p:cNvSpPr>
          <p:nvPr>
            <p:ph type="body" idx="1"/>
          </p:nvPr>
        </p:nvSpPr>
        <p:spPr>
          <a:prstGeom prst="rect">
            <a:avLst/>
          </a:prstGeom>
        </p:spPr>
        <p:txBody>
          <a:bodyPr/>
          <a:lstStyle/>
          <a:p>
            <a:pPr>
              <a:defRPr b="1"/>
            </a:pPr>
            <a:r>
              <a:t>Sensor noise</a:t>
            </a:r>
          </a:p>
          <a:p>
            <a:pPr lvl="1"/>
            <a:r>
              <a:t>Throughout the whole sensing process, noise is added from various sources, which may include fixed pattern noise, dark current noise, shot noise, amplifier noise and quantization noise.</a:t>
            </a:r>
          </a:p>
          <a:p>
            <a:pPr>
              <a:defRPr b="1"/>
            </a:pPr>
            <a:r>
              <a:t>ADC resolution</a:t>
            </a:r>
          </a:p>
          <a:p>
            <a:pPr lvl="1"/>
            <a:r>
              <a:t>Resolution: how many bits it yields</a:t>
            </a:r>
          </a:p>
          <a:p>
            <a:pPr lvl="1"/>
            <a:r>
              <a:t>noise level: how many of these bits are useful in practice</a:t>
            </a:r>
          </a:p>
          <a:p>
            <a:pPr>
              <a:defRPr b="1"/>
            </a:pPr>
            <a:r>
              <a:t>Digital post-processing</a:t>
            </a:r>
          </a:p>
          <a:p>
            <a:pPr lvl="1"/>
            <a:r>
              <a:t>To enhance the image before compressing and storing the pixel values.</a:t>
            </a:r>
          </a:p>
        </p:txBody>
      </p:sp>
      <p:sp>
        <p:nvSpPr>
          <p:cNvPr id="2" name="投影片編號版面配置區 1">
            <a:extLst>
              <a:ext uri="{FF2B5EF4-FFF2-40B4-BE49-F238E27FC236}">
                <a16:creationId xmlns:a16="http://schemas.microsoft.com/office/drawing/2014/main" id="{4EEDDB87-7882-4808-BC1F-87C384D05509}"/>
              </a:ext>
            </a:extLst>
          </p:cNvPr>
          <p:cNvSpPr>
            <a:spLocks noGrp="1"/>
          </p:cNvSpPr>
          <p:nvPr>
            <p:ph type="sldNum" sz="quarter" idx="2"/>
          </p:nvPr>
        </p:nvSpPr>
        <p:spPr/>
        <p:txBody>
          <a:bodyPr/>
          <a:lstStyle/>
          <a:p>
            <a:fld id="{86CB4B4D-7CA3-9044-876B-883B54F8677D}" type="slidenum">
              <a:rPr lang="en-US" altLang="zh-TW" smtClean="0"/>
              <a:t>70</a:t>
            </a:fld>
            <a:endParaRPr lang="zh-TW" altLang="en-US"/>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2.3.1 Sampling and Aliasing"/>
          <p:cNvSpPr>
            <a:spLocks noGrp="1"/>
          </p:cNvSpPr>
          <p:nvPr>
            <p:ph type="title"/>
          </p:nvPr>
        </p:nvSpPr>
        <p:spPr>
          <a:prstGeom prst="rect">
            <a:avLst/>
          </a:prstGeom>
        </p:spPr>
        <p:txBody>
          <a:bodyPr/>
          <a:lstStyle/>
          <a:p>
            <a:pPr>
              <a:defRPr>
                <a:effectLst/>
              </a:defRPr>
            </a:pPr>
            <a:r>
              <a:t>2.3.1 Sampling and Aliasing</a:t>
            </a:r>
          </a:p>
        </p:txBody>
      </p:sp>
      <p:sp>
        <p:nvSpPr>
          <p:cNvPr id="461" name="Sampling"/>
          <p:cNvSpPr txBox="1">
            <a:spLocks noGrp="1"/>
          </p:cNvSpPr>
          <p:nvPr>
            <p:ph type="body" idx="1"/>
          </p:nvPr>
        </p:nvSpPr>
        <p:spPr>
          <a:prstGeom prst="rect">
            <a:avLst/>
          </a:prstGeom>
        </p:spPr>
        <p:txBody>
          <a:bodyPr/>
          <a:lstStyle>
            <a:lvl1pPr>
              <a:defRPr b="1"/>
            </a:lvl1pPr>
          </a:lstStyle>
          <a:p>
            <a:r>
              <a:t>Sampling</a:t>
            </a:r>
          </a:p>
        </p:txBody>
      </p:sp>
      <p:pic>
        <p:nvPicPr>
          <p:cNvPr id="460" name="影像" descr="影像"/>
          <p:cNvPicPr>
            <a:picLocks noChangeAspect="1"/>
          </p:cNvPicPr>
          <p:nvPr/>
        </p:nvPicPr>
        <p:blipFill>
          <a:blip r:embed="rId2">
            <a:extLst/>
          </a:blip>
          <a:stretch>
            <a:fillRect/>
          </a:stretch>
        </p:blipFill>
        <p:spPr>
          <a:xfrm>
            <a:off x="3203895" y="2799837"/>
            <a:ext cx="6597010" cy="5703326"/>
          </a:xfrm>
          <a:prstGeom prst="rect">
            <a:avLst/>
          </a:prstGeom>
          <a:ln w="12700">
            <a:miter lim="400000"/>
          </a:ln>
        </p:spPr>
      </p:pic>
      <p:sp>
        <p:nvSpPr>
          <p:cNvPr id="2" name="投影片編號版面配置區 1">
            <a:extLst>
              <a:ext uri="{FF2B5EF4-FFF2-40B4-BE49-F238E27FC236}">
                <a16:creationId xmlns:a16="http://schemas.microsoft.com/office/drawing/2014/main" id="{C63486B8-7B8C-427D-BD7E-8F8B65C23D3B}"/>
              </a:ext>
            </a:extLst>
          </p:cNvPr>
          <p:cNvSpPr>
            <a:spLocks noGrp="1"/>
          </p:cNvSpPr>
          <p:nvPr>
            <p:ph type="sldNum" sz="quarter" idx="2"/>
          </p:nvPr>
        </p:nvSpPr>
        <p:spPr/>
        <p:txBody>
          <a:bodyPr/>
          <a:lstStyle/>
          <a:p>
            <a:fld id="{86CB4B4D-7CA3-9044-876B-883B54F8677D}" type="slidenum">
              <a:rPr lang="en-US" altLang="zh-TW" smtClean="0"/>
              <a:t>71</a:t>
            </a:fld>
            <a:endParaRPr lang="zh-TW" altLang="en-US"/>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2.3.1 Sampling and Aliasing"/>
          <p:cNvSpPr>
            <a:spLocks noGrp="1"/>
          </p:cNvSpPr>
          <p:nvPr>
            <p:ph type="title"/>
          </p:nvPr>
        </p:nvSpPr>
        <p:spPr>
          <a:prstGeom prst="rect">
            <a:avLst/>
          </a:prstGeom>
        </p:spPr>
        <p:txBody>
          <a:bodyPr/>
          <a:lstStyle/>
          <a:p>
            <a:pPr>
              <a:defRPr>
                <a:effectLst/>
              </a:defRPr>
            </a:pPr>
            <a:r>
              <a:t>2.3.1 Sampling and Aliasing</a:t>
            </a:r>
          </a:p>
        </p:txBody>
      </p:sp>
      <p:sp>
        <p:nvSpPr>
          <p:cNvPr id="464" name="Nyquist Frequency…"/>
          <p:cNvSpPr txBox="1">
            <a:spLocks noGrp="1"/>
          </p:cNvSpPr>
          <p:nvPr>
            <p:ph type="body" idx="1"/>
          </p:nvPr>
        </p:nvSpPr>
        <p:spPr>
          <a:prstGeom prst="rect">
            <a:avLst/>
          </a:prstGeom>
        </p:spPr>
        <p:txBody>
          <a:bodyPr/>
          <a:lstStyle/>
          <a:p>
            <a:pPr>
              <a:defRPr b="1"/>
            </a:pPr>
            <a:r>
              <a:rPr dirty="0" err="1"/>
              <a:t>Nyquist</a:t>
            </a:r>
            <a:r>
              <a:rPr dirty="0"/>
              <a:t> Frequency</a:t>
            </a:r>
          </a:p>
          <a:p>
            <a:pPr marL="894442" lvl="1" indent="-462642"/>
            <a:r>
              <a:rPr dirty="0"/>
              <a:t>The minimum sampling rate required to reconstruct a signal from its samples must be </a:t>
            </a:r>
            <a:r>
              <a:rPr dirty="0">
                <a:solidFill>
                  <a:srgbClr val="2F6FBA"/>
                </a:solidFill>
              </a:rPr>
              <a:t>at least twice the highest frequency</a:t>
            </a:r>
            <a:r>
              <a:rPr dirty="0"/>
              <a:t>.</a:t>
            </a:r>
          </a:p>
          <a:p>
            <a:pPr marL="894442" lvl="1" indent="-462642"/>
            <a:endParaRPr dirty="0"/>
          </a:p>
          <a:p>
            <a:pPr marL="894442" lvl="1" indent="-462642"/>
            <a:r>
              <a:rPr dirty="0"/>
              <a:t>The inverse of the minimum sampling frequency is known as the </a:t>
            </a:r>
            <a:r>
              <a:rPr b="1" dirty="0" err="1">
                <a:solidFill>
                  <a:srgbClr val="FF2600"/>
                </a:solidFill>
              </a:rPr>
              <a:t>Nyquist</a:t>
            </a:r>
            <a:r>
              <a:rPr b="1" dirty="0">
                <a:solidFill>
                  <a:srgbClr val="FF2600"/>
                </a:solidFill>
              </a:rPr>
              <a:t> rate</a:t>
            </a:r>
            <a:r>
              <a:rPr dirty="0"/>
              <a:t>.</a:t>
            </a:r>
          </a:p>
        </p:txBody>
      </p:sp>
      <mc:AlternateContent xmlns:mc="http://schemas.openxmlformats.org/markup-compatibility/2006" xmlns:a14="http://schemas.microsoft.com/office/drawing/2010/main">
        <mc:Choice Requires="a14">
          <p:sp>
            <p:nvSpPr>
              <p:cNvPr id="2" name="矩形 1"/>
              <p:cNvSpPr/>
              <p:nvPr/>
            </p:nvSpPr>
            <p:spPr>
              <a:xfrm>
                <a:off x="5558166" y="3929952"/>
                <a:ext cx="188846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solidFill>
                                <a:srgbClr val="000000"/>
                              </a:solidFill>
                              <a:latin typeface="Cambria Math" panose="02040503050406030204" pitchFamily="18" charset="0"/>
                              <a:cs typeface="Times New Roman" pitchFamily="18" charset="0"/>
                            </a:rPr>
                          </m:ctrlPr>
                        </m:sSubPr>
                        <m:e>
                          <m:r>
                            <a:rPr lang="en-US" altLang="zh-TW" sz="2800" i="1">
                              <a:solidFill>
                                <a:srgbClr val="000000"/>
                              </a:solidFill>
                              <a:latin typeface="Cambria Math" panose="02040503050406030204" pitchFamily="18" charset="0"/>
                              <a:cs typeface="Times New Roman" pitchFamily="18" charset="0"/>
                            </a:rPr>
                            <m:t>𝑓</m:t>
                          </m:r>
                        </m:e>
                        <m:sub>
                          <m:r>
                            <a:rPr lang="en-US" altLang="zh-TW" sz="2800" i="1">
                              <a:solidFill>
                                <a:srgbClr val="000000"/>
                              </a:solidFill>
                              <a:latin typeface="Cambria Math" panose="02040503050406030204" pitchFamily="18" charset="0"/>
                              <a:cs typeface="Times New Roman" pitchFamily="18" charset="0"/>
                            </a:rPr>
                            <m:t>𝑠</m:t>
                          </m:r>
                        </m:sub>
                      </m:sSub>
                      <m:r>
                        <a:rPr lang="en-US" altLang="zh-TW" sz="2800" i="1">
                          <a:solidFill>
                            <a:srgbClr val="000000"/>
                          </a:solidFill>
                          <a:latin typeface="Cambria Math" panose="02040503050406030204" pitchFamily="18" charset="0"/>
                          <a:cs typeface="Times New Roman" pitchFamily="18" charset="0"/>
                        </a:rPr>
                        <m:t>≥</m:t>
                      </m:r>
                      <m:r>
                        <a:rPr lang="en-US" altLang="zh-TW" sz="2800" i="1">
                          <a:solidFill>
                            <a:srgbClr val="000000"/>
                          </a:solidFill>
                          <a:latin typeface="Cambria Math" panose="02040503050406030204" pitchFamily="18" charset="0"/>
                          <a:cs typeface="Times New Roman" pitchFamily="18" charset="0"/>
                        </a:rPr>
                        <m:t>2</m:t>
                      </m:r>
                      <m:sSub>
                        <m:sSubPr>
                          <m:ctrlPr>
                            <a:rPr lang="en-US" altLang="zh-TW" sz="2800" i="1">
                              <a:solidFill>
                                <a:srgbClr val="000000"/>
                              </a:solidFill>
                              <a:latin typeface="Cambria Math" panose="02040503050406030204" pitchFamily="18" charset="0"/>
                              <a:cs typeface="Times New Roman" pitchFamily="18" charset="0"/>
                            </a:rPr>
                          </m:ctrlPr>
                        </m:sSubPr>
                        <m:e>
                          <m:r>
                            <a:rPr lang="en-US" altLang="zh-TW" sz="2800" i="1">
                              <a:solidFill>
                                <a:srgbClr val="000000"/>
                              </a:solidFill>
                              <a:latin typeface="Cambria Math" panose="02040503050406030204" pitchFamily="18" charset="0"/>
                              <a:cs typeface="Times New Roman" pitchFamily="18" charset="0"/>
                            </a:rPr>
                            <m:t>𝑓</m:t>
                          </m:r>
                        </m:e>
                        <m:sub>
                          <m:r>
                            <m:rPr>
                              <m:sty m:val="p"/>
                            </m:rPr>
                            <a:rPr lang="en-US" altLang="zh-TW" sz="2800">
                              <a:solidFill>
                                <a:srgbClr val="000000"/>
                              </a:solidFill>
                              <a:latin typeface="Cambria Math" panose="02040503050406030204" pitchFamily="18" charset="0"/>
                              <a:cs typeface="Times New Roman" pitchFamily="18" charset="0"/>
                            </a:rPr>
                            <m:t>max</m:t>
                          </m:r>
                        </m:sub>
                      </m:sSub>
                    </m:oMath>
                  </m:oMathPara>
                </a14:m>
                <a:endParaRPr lang="zh-TW" altLang="en-US" sz="2800" dirty="0">
                  <a:solidFill>
                    <a:srgbClr val="000000"/>
                  </a:solidFill>
                </a:endParaRPr>
              </a:p>
            </p:txBody>
          </p:sp>
        </mc:Choice>
        <mc:Fallback xmlns="">
          <p:sp>
            <p:nvSpPr>
              <p:cNvPr id="2" name="矩形 1"/>
              <p:cNvSpPr>
                <a:spLocks noRot="1" noChangeAspect="1" noMove="1" noResize="1" noEditPoints="1" noAdjustHandles="1" noChangeArrowheads="1" noChangeShapeType="1" noTextEdit="1"/>
              </p:cNvSpPr>
              <p:nvPr/>
            </p:nvSpPr>
            <p:spPr>
              <a:xfrm>
                <a:off x="5558166" y="3929952"/>
                <a:ext cx="1888466" cy="523220"/>
              </a:xfrm>
              <a:prstGeom prst="rect">
                <a:avLst/>
              </a:prstGeom>
              <a:blipFill>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5679545" y="5597873"/>
                <a:ext cx="164570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800" i="1" smtClean="0">
                              <a:solidFill>
                                <a:srgbClr val="000000"/>
                              </a:solidFill>
                              <a:latin typeface="Cambria Math" panose="02040503050406030204" pitchFamily="18" charset="0"/>
                              <a:cs typeface="Times New Roman" pitchFamily="18" charset="0"/>
                            </a:rPr>
                          </m:ctrlPr>
                        </m:sSubPr>
                        <m:e>
                          <m:r>
                            <a:rPr lang="en-US" altLang="zh-TW" sz="2800" b="0" i="1" smtClean="0">
                              <a:solidFill>
                                <a:srgbClr val="000000"/>
                              </a:solidFill>
                              <a:latin typeface="Cambria Math" panose="02040503050406030204" pitchFamily="18" charset="0"/>
                              <a:cs typeface="Times New Roman" pitchFamily="18" charset="0"/>
                            </a:rPr>
                            <m:t>𝑟</m:t>
                          </m:r>
                        </m:e>
                        <m:sub>
                          <m:r>
                            <a:rPr lang="en-US" altLang="zh-TW" sz="2800" i="1">
                              <a:solidFill>
                                <a:srgbClr val="000000"/>
                              </a:solidFill>
                              <a:latin typeface="Cambria Math" panose="02040503050406030204" pitchFamily="18" charset="0"/>
                              <a:cs typeface="Times New Roman" pitchFamily="18" charset="0"/>
                            </a:rPr>
                            <m:t>𝑠</m:t>
                          </m:r>
                        </m:sub>
                      </m:sSub>
                      <m:r>
                        <a:rPr lang="en-US" altLang="zh-TW" sz="2800" b="0" i="1" smtClean="0">
                          <a:solidFill>
                            <a:srgbClr val="000000"/>
                          </a:solidFill>
                          <a:latin typeface="Cambria Math" panose="02040503050406030204" pitchFamily="18" charset="0"/>
                          <a:cs typeface="Times New Roman" pitchFamily="18" charset="0"/>
                        </a:rPr>
                        <m:t>=</m:t>
                      </m:r>
                      <m:r>
                        <a:rPr lang="en-US" altLang="zh-TW" sz="2800" b="0" i="1" smtClean="0">
                          <a:solidFill>
                            <a:srgbClr val="000000"/>
                          </a:solidFill>
                          <a:latin typeface="Cambria Math" panose="02040503050406030204" pitchFamily="18" charset="0"/>
                          <a:cs typeface="Times New Roman" pitchFamily="18" charset="0"/>
                        </a:rPr>
                        <m:t>1</m:t>
                      </m:r>
                      <m:r>
                        <a:rPr lang="en-US" altLang="zh-TW" sz="2800" b="0" i="1" smtClean="0">
                          <a:solidFill>
                            <a:srgbClr val="000000"/>
                          </a:solidFill>
                          <a:latin typeface="Cambria Math" panose="02040503050406030204" pitchFamily="18" charset="0"/>
                          <a:cs typeface="Times New Roman" pitchFamily="18" charset="0"/>
                        </a:rPr>
                        <m:t>/</m:t>
                      </m:r>
                      <m:sSub>
                        <m:sSubPr>
                          <m:ctrlPr>
                            <a:rPr lang="en-US" altLang="zh-TW" sz="2800" i="1">
                              <a:solidFill>
                                <a:srgbClr val="000000"/>
                              </a:solidFill>
                              <a:latin typeface="Cambria Math" panose="02040503050406030204" pitchFamily="18" charset="0"/>
                              <a:cs typeface="Times New Roman" pitchFamily="18" charset="0"/>
                            </a:rPr>
                          </m:ctrlPr>
                        </m:sSubPr>
                        <m:e>
                          <m:r>
                            <a:rPr lang="en-US" altLang="zh-TW" sz="2800" i="1">
                              <a:solidFill>
                                <a:srgbClr val="000000"/>
                              </a:solidFill>
                              <a:latin typeface="Cambria Math" panose="02040503050406030204" pitchFamily="18" charset="0"/>
                              <a:cs typeface="Times New Roman" pitchFamily="18" charset="0"/>
                            </a:rPr>
                            <m:t>𝑓</m:t>
                          </m:r>
                        </m:e>
                        <m:sub>
                          <m:r>
                            <m:rPr>
                              <m:sty m:val="p"/>
                            </m:rPr>
                            <a:rPr lang="en-US" altLang="zh-TW" sz="2800" b="0" i="0" smtClean="0">
                              <a:solidFill>
                                <a:srgbClr val="000000"/>
                              </a:solidFill>
                              <a:latin typeface="Cambria Math" panose="02040503050406030204" pitchFamily="18" charset="0"/>
                              <a:cs typeface="Times New Roman" pitchFamily="18" charset="0"/>
                            </a:rPr>
                            <m:t>s</m:t>
                          </m:r>
                        </m:sub>
                      </m:sSub>
                    </m:oMath>
                  </m:oMathPara>
                </a14:m>
                <a:endParaRPr lang="zh-TW" altLang="en-US" sz="2800" dirty="0">
                  <a:solidFill>
                    <a:srgbClr val="000000"/>
                  </a:solidFill>
                </a:endParaRPr>
              </a:p>
            </p:txBody>
          </p:sp>
        </mc:Choice>
        <mc:Fallback xmlns="">
          <p:sp>
            <p:nvSpPr>
              <p:cNvPr id="8" name="矩形 7"/>
              <p:cNvSpPr>
                <a:spLocks noRot="1" noChangeAspect="1" noMove="1" noResize="1" noEditPoints="1" noAdjustHandles="1" noChangeArrowheads="1" noChangeShapeType="1" noTextEdit="1"/>
              </p:cNvSpPr>
              <p:nvPr/>
            </p:nvSpPr>
            <p:spPr>
              <a:xfrm>
                <a:off x="5679545" y="5597873"/>
                <a:ext cx="1645707" cy="523220"/>
              </a:xfrm>
              <a:prstGeom prst="rect">
                <a:avLst/>
              </a:prstGeom>
              <a:blipFill>
                <a:blip r:embed="rId3"/>
                <a:stretch>
                  <a:fillRect/>
                </a:stretch>
              </a:blipFill>
            </p:spPr>
            <p:txBody>
              <a:bodyPr/>
              <a:lstStyle/>
              <a:p>
                <a:r>
                  <a:rPr lang="zh-TW" altLang="en-US">
                    <a:noFill/>
                  </a:rPr>
                  <a:t> </a:t>
                </a:r>
              </a:p>
            </p:txBody>
          </p:sp>
        </mc:Fallback>
      </mc:AlternateContent>
      <p:sp>
        <p:nvSpPr>
          <p:cNvPr id="3" name="投影片編號版面配置區 2">
            <a:extLst>
              <a:ext uri="{FF2B5EF4-FFF2-40B4-BE49-F238E27FC236}">
                <a16:creationId xmlns:a16="http://schemas.microsoft.com/office/drawing/2014/main" id="{86C74237-6473-47BE-A48B-728C639E9AE1}"/>
              </a:ext>
            </a:extLst>
          </p:cNvPr>
          <p:cNvSpPr>
            <a:spLocks noGrp="1"/>
          </p:cNvSpPr>
          <p:nvPr>
            <p:ph type="sldNum" sz="quarter" idx="2"/>
          </p:nvPr>
        </p:nvSpPr>
        <p:spPr/>
        <p:txBody>
          <a:bodyPr/>
          <a:lstStyle/>
          <a:p>
            <a:fld id="{86CB4B4D-7CA3-9044-876B-883B54F8677D}" type="slidenum">
              <a:rPr lang="en-US" altLang="zh-TW" smtClean="0"/>
              <a:t>72</a:t>
            </a:fld>
            <a:endParaRPr lang="zh-TW" altLang="en-US"/>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2.3.1 Sampling and Aliasing"/>
          <p:cNvSpPr>
            <a:spLocks noGrp="1"/>
          </p:cNvSpPr>
          <p:nvPr>
            <p:ph type="title"/>
          </p:nvPr>
        </p:nvSpPr>
        <p:spPr>
          <a:prstGeom prst="rect">
            <a:avLst/>
          </a:prstGeom>
        </p:spPr>
        <p:txBody>
          <a:bodyPr/>
          <a:lstStyle/>
          <a:p>
            <a:pPr>
              <a:defRPr>
                <a:effectLst/>
              </a:defRPr>
            </a:pPr>
            <a:r>
              <a:t>2.3.1 Sampling and Aliasing</a:t>
            </a:r>
          </a:p>
        </p:txBody>
      </p:sp>
      <p:sp>
        <p:nvSpPr>
          <p:cNvPr id="473" name="Aliasing"/>
          <p:cNvSpPr txBox="1">
            <a:spLocks noGrp="1"/>
          </p:cNvSpPr>
          <p:nvPr>
            <p:ph type="body" idx="1"/>
          </p:nvPr>
        </p:nvSpPr>
        <p:spPr>
          <a:prstGeom prst="rect">
            <a:avLst/>
          </a:prstGeom>
        </p:spPr>
        <p:txBody>
          <a:bodyPr/>
          <a:lstStyle>
            <a:lvl1pPr>
              <a:defRPr b="1"/>
            </a:lvl1pPr>
          </a:lstStyle>
          <a:p>
            <a:r>
              <a:t>Aliasing</a:t>
            </a:r>
          </a:p>
        </p:txBody>
      </p:sp>
      <p:pic>
        <p:nvPicPr>
          <p:cNvPr id="471" name="影像" descr="影像"/>
          <p:cNvPicPr>
            <a:picLocks noChangeAspect="1"/>
          </p:cNvPicPr>
          <p:nvPr/>
        </p:nvPicPr>
        <p:blipFill>
          <a:blip r:embed="rId2">
            <a:extLst/>
          </a:blip>
          <a:stretch>
            <a:fillRect/>
          </a:stretch>
        </p:blipFill>
        <p:spPr>
          <a:xfrm>
            <a:off x="1068926" y="2693098"/>
            <a:ext cx="10866948" cy="3039765"/>
          </a:xfrm>
          <a:prstGeom prst="rect">
            <a:avLst/>
          </a:prstGeom>
          <a:ln w="12700">
            <a:miter lim="400000"/>
          </a:ln>
        </p:spPr>
      </p:pic>
      <p:pic>
        <p:nvPicPr>
          <p:cNvPr id="472" name="螢幕快照 2015-04-13 下午7.39.11拷貝.png" descr="螢幕快照 2015-04-13 下午7.39.11拷貝.png"/>
          <p:cNvPicPr>
            <a:picLocks noChangeAspect="1"/>
          </p:cNvPicPr>
          <p:nvPr/>
        </p:nvPicPr>
        <p:blipFill>
          <a:blip r:embed="rId3">
            <a:extLst/>
          </a:blip>
          <a:stretch>
            <a:fillRect/>
          </a:stretch>
        </p:blipFill>
        <p:spPr>
          <a:xfrm>
            <a:off x="2095499" y="6331938"/>
            <a:ext cx="8813801" cy="2806701"/>
          </a:xfrm>
          <a:prstGeom prst="rect">
            <a:avLst/>
          </a:prstGeom>
          <a:ln w="12700">
            <a:miter lim="400000"/>
          </a:ln>
        </p:spPr>
      </p:pic>
      <p:sp>
        <p:nvSpPr>
          <p:cNvPr id="2" name="投影片編號版面配置區 1">
            <a:extLst>
              <a:ext uri="{FF2B5EF4-FFF2-40B4-BE49-F238E27FC236}">
                <a16:creationId xmlns:a16="http://schemas.microsoft.com/office/drawing/2014/main" id="{F39B3D47-3DCE-42EF-BB5C-47C0ADC3D1F6}"/>
              </a:ext>
            </a:extLst>
          </p:cNvPr>
          <p:cNvSpPr>
            <a:spLocks noGrp="1"/>
          </p:cNvSpPr>
          <p:nvPr>
            <p:ph type="sldNum" sz="quarter" idx="2"/>
          </p:nvPr>
        </p:nvSpPr>
        <p:spPr/>
        <p:txBody>
          <a:bodyPr/>
          <a:lstStyle/>
          <a:p>
            <a:fld id="{86CB4B4D-7CA3-9044-876B-883B54F8677D}" type="slidenum">
              <a:rPr lang="en-US" altLang="zh-TW" smtClean="0"/>
              <a:t>73</a:t>
            </a:fld>
            <a:endParaRPr lang="zh-TW" altLang="en-US"/>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2.3.1 Sampling and Aliasing"/>
          <p:cNvSpPr>
            <a:spLocks noGrp="1"/>
          </p:cNvSpPr>
          <p:nvPr>
            <p:ph type="title"/>
          </p:nvPr>
        </p:nvSpPr>
        <p:spPr>
          <a:prstGeom prst="rect">
            <a:avLst/>
          </a:prstGeom>
        </p:spPr>
        <p:txBody>
          <a:bodyPr/>
          <a:lstStyle/>
          <a:p>
            <a:pPr>
              <a:defRPr>
                <a:effectLst/>
              </a:defRPr>
            </a:pPr>
            <a:r>
              <a:t>2.3.1 Sampling and Aliasing</a:t>
            </a:r>
          </a:p>
        </p:txBody>
      </p:sp>
      <p:pic>
        <p:nvPicPr>
          <p:cNvPr id="477" name="影像" descr="影像"/>
          <p:cNvPicPr>
            <a:picLocks noChangeAspect="1"/>
          </p:cNvPicPr>
          <p:nvPr/>
        </p:nvPicPr>
        <p:blipFill>
          <a:blip r:embed="rId2">
            <a:extLst/>
          </a:blip>
          <a:srcRect l="1079" t="3404"/>
          <a:stretch>
            <a:fillRect/>
          </a:stretch>
        </p:blipFill>
        <p:spPr>
          <a:xfrm>
            <a:off x="2291556" y="2141339"/>
            <a:ext cx="8421766" cy="7020285"/>
          </a:xfrm>
          <a:prstGeom prst="rect">
            <a:avLst/>
          </a:prstGeom>
          <a:ln w="12700">
            <a:miter lim="400000"/>
          </a:ln>
        </p:spPr>
      </p:pic>
      <p:sp>
        <p:nvSpPr>
          <p:cNvPr id="2" name="投影片編號版面配置區 1">
            <a:extLst>
              <a:ext uri="{FF2B5EF4-FFF2-40B4-BE49-F238E27FC236}">
                <a16:creationId xmlns:a16="http://schemas.microsoft.com/office/drawing/2014/main" id="{67435ACA-3EC4-463C-A4A5-909010A067A7}"/>
              </a:ext>
            </a:extLst>
          </p:cNvPr>
          <p:cNvSpPr>
            <a:spLocks noGrp="1"/>
          </p:cNvSpPr>
          <p:nvPr>
            <p:ph type="sldNum" sz="quarter" idx="2"/>
          </p:nvPr>
        </p:nvSpPr>
        <p:spPr/>
        <p:txBody>
          <a:bodyPr/>
          <a:lstStyle/>
          <a:p>
            <a:fld id="{86CB4B4D-7CA3-9044-876B-883B54F8677D}" type="slidenum">
              <a:rPr lang="en-US" altLang="zh-TW" smtClean="0"/>
              <a:t>74</a:t>
            </a:fld>
            <a:endParaRPr lang="zh-TW" altLang="en-US"/>
          </a:p>
        </p:txBody>
      </p:sp>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2.3.2 Color"/>
          <p:cNvSpPr>
            <a:spLocks noGrp="1"/>
          </p:cNvSpPr>
          <p:nvPr>
            <p:ph type="title"/>
          </p:nvPr>
        </p:nvSpPr>
        <p:spPr>
          <a:prstGeom prst="rect">
            <a:avLst/>
          </a:prstGeom>
        </p:spPr>
        <p:txBody>
          <a:bodyPr/>
          <a:lstStyle/>
          <a:p>
            <a:pPr>
              <a:defRPr>
                <a:effectLst/>
              </a:defRPr>
            </a:pPr>
            <a:r>
              <a:t>2.3.2 Color</a:t>
            </a:r>
          </a:p>
        </p:txBody>
      </p:sp>
      <p:sp>
        <p:nvSpPr>
          <p:cNvPr id="480" name="When the incoming light hits the imaging sensor, light from different parts of the spectrum is somehow integrated into the discrete red, green, and blue (RGB) color values that we see in a digital image."/>
          <p:cNvSpPr txBox="1">
            <a:spLocks noGrp="1"/>
          </p:cNvSpPr>
          <p:nvPr>
            <p:ph type="body" idx="1"/>
          </p:nvPr>
        </p:nvSpPr>
        <p:spPr>
          <a:prstGeom prst="rect">
            <a:avLst/>
          </a:prstGeom>
        </p:spPr>
        <p:txBody>
          <a:bodyPr/>
          <a:lstStyle/>
          <a:p>
            <a:r>
              <a:t>When the incoming light hits the imaging sensor, light from different parts of the spectrum is somehow integrated into the discrete </a:t>
            </a:r>
            <a:r>
              <a:rPr b="1">
                <a:solidFill>
                  <a:srgbClr val="FF2600"/>
                </a:solidFill>
              </a:rPr>
              <a:t>red</a:t>
            </a:r>
            <a:r>
              <a:t>, </a:t>
            </a:r>
            <a:r>
              <a:rPr b="1">
                <a:solidFill>
                  <a:srgbClr val="87C83F"/>
                </a:solidFill>
              </a:rPr>
              <a:t>green</a:t>
            </a:r>
            <a:r>
              <a:t>, and </a:t>
            </a:r>
            <a:r>
              <a:rPr b="1">
                <a:solidFill>
                  <a:srgbClr val="0433FF"/>
                </a:solidFill>
              </a:rPr>
              <a:t>blue</a:t>
            </a:r>
            <a:r>
              <a:t> (RGB) color values that we see in a digital image.</a:t>
            </a:r>
          </a:p>
        </p:txBody>
      </p:sp>
      <p:grpSp>
        <p:nvGrpSpPr>
          <p:cNvPr id="496" name="群組"/>
          <p:cNvGrpSpPr/>
          <p:nvPr/>
        </p:nvGrpSpPr>
        <p:grpSpPr>
          <a:xfrm>
            <a:off x="515090" y="3719673"/>
            <a:ext cx="12137364" cy="5594478"/>
            <a:chOff x="0" y="0"/>
            <a:chExt cx="12137363" cy="5594477"/>
          </a:xfrm>
        </p:grpSpPr>
        <p:grpSp>
          <p:nvGrpSpPr>
            <p:cNvPr id="490" name="群組"/>
            <p:cNvGrpSpPr/>
            <p:nvPr/>
          </p:nvGrpSpPr>
          <p:grpSpPr>
            <a:xfrm>
              <a:off x="133210" y="0"/>
              <a:ext cx="11708198" cy="3664077"/>
              <a:chOff x="0" y="0"/>
              <a:chExt cx="11708196" cy="3664076"/>
            </a:xfrm>
          </p:grpSpPr>
          <p:pic>
            <p:nvPicPr>
              <p:cNvPr id="482" name="螢幕快照 2018-03-04 上午2.51.39.png" descr="螢幕快照 2018-03-04 上午2.51.39.png"/>
              <p:cNvPicPr>
                <a:picLocks noChangeAspect="1"/>
              </p:cNvPicPr>
              <p:nvPr/>
            </p:nvPicPr>
            <p:blipFill>
              <a:blip r:embed="rId2">
                <a:extLst/>
              </a:blip>
              <a:srcRect b="35730"/>
              <a:stretch>
                <a:fillRect/>
              </a:stretch>
            </p:blipFill>
            <p:spPr>
              <a:xfrm>
                <a:off x="0" y="0"/>
                <a:ext cx="11708197" cy="3664077"/>
              </a:xfrm>
              <a:prstGeom prst="rect">
                <a:avLst/>
              </a:prstGeom>
              <a:ln w="12700" cap="flat">
                <a:noFill/>
                <a:miter lim="400000"/>
              </a:ln>
              <a:effectLst/>
            </p:spPr>
          </p:pic>
          <p:sp>
            <p:nvSpPr>
              <p:cNvPr id="483" name="R"/>
              <p:cNvSpPr txBox="1"/>
              <p:nvPr/>
            </p:nvSpPr>
            <p:spPr>
              <a:xfrm>
                <a:off x="3885563" y="653771"/>
                <a:ext cx="389383" cy="546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nSpc>
                    <a:spcPct val="130000"/>
                  </a:lnSpc>
                  <a:spcBef>
                    <a:spcPts val="3000"/>
                  </a:spcBef>
                  <a:defRPr sz="3000" b="1">
                    <a:solidFill>
                      <a:srgbClr val="FFFFFF"/>
                    </a:solidFill>
                  </a:defRPr>
                </a:lvl1pPr>
              </a:lstStyle>
              <a:p>
                <a:r>
                  <a:t>R</a:t>
                </a:r>
              </a:p>
            </p:txBody>
          </p:sp>
          <p:sp>
            <p:nvSpPr>
              <p:cNvPr id="484" name="G"/>
              <p:cNvSpPr txBox="1"/>
              <p:nvPr/>
            </p:nvSpPr>
            <p:spPr>
              <a:xfrm>
                <a:off x="3045628" y="2157526"/>
                <a:ext cx="417577" cy="546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nSpc>
                    <a:spcPct val="130000"/>
                  </a:lnSpc>
                  <a:spcBef>
                    <a:spcPts val="3000"/>
                  </a:spcBef>
                  <a:defRPr sz="3000" b="1">
                    <a:solidFill>
                      <a:srgbClr val="FFFFFF"/>
                    </a:solidFill>
                  </a:defRPr>
                </a:lvl1pPr>
              </a:lstStyle>
              <a:p>
                <a:r>
                  <a:t>G</a:t>
                </a:r>
              </a:p>
            </p:txBody>
          </p:sp>
          <p:sp>
            <p:nvSpPr>
              <p:cNvPr id="485" name="B"/>
              <p:cNvSpPr txBox="1"/>
              <p:nvPr/>
            </p:nvSpPr>
            <p:spPr>
              <a:xfrm>
                <a:off x="4657761" y="2157526"/>
                <a:ext cx="382525" cy="546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nSpc>
                    <a:spcPct val="130000"/>
                  </a:lnSpc>
                  <a:spcBef>
                    <a:spcPts val="3000"/>
                  </a:spcBef>
                  <a:defRPr sz="3000" b="1">
                    <a:solidFill>
                      <a:srgbClr val="FFFFFF"/>
                    </a:solidFill>
                  </a:defRPr>
                </a:lvl1pPr>
              </a:lstStyle>
              <a:p>
                <a:r>
                  <a:t>B</a:t>
                </a:r>
              </a:p>
            </p:txBody>
          </p:sp>
          <p:sp>
            <p:nvSpPr>
              <p:cNvPr id="486" name="C"/>
              <p:cNvSpPr txBox="1"/>
              <p:nvPr/>
            </p:nvSpPr>
            <p:spPr>
              <a:xfrm>
                <a:off x="7556891" y="653771"/>
                <a:ext cx="389383" cy="546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nSpc>
                    <a:spcPct val="130000"/>
                  </a:lnSpc>
                  <a:spcBef>
                    <a:spcPts val="3000"/>
                  </a:spcBef>
                  <a:defRPr sz="3000" b="1">
                    <a:solidFill>
                      <a:srgbClr val="000000"/>
                    </a:solidFill>
                  </a:defRPr>
                </a:lvl1pPr>
              </a:lstStyle>
              <a:p>
                <a:r>
                  <a:t>C</a:t>
                </a:r>
              </a:p>
            </p:txBody>
          </p:sp>
          <p:sp>
            <p:nvSpPr>
              <p:cNvPr id="487" name="M"/>
              <p:cNvSpPr txBox="1"/>
              <p:nvPr/>
            </p:nvSpPr>
            <p:spPr>
              <a:xfrm>
                <a:off x="6647571" y="2157526"/>
                <a:ext cx="473965" cy="546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nSpc>
                    <a:spcPct val="130000"/>
                  </a:lnSpc>
                  <a:spcBef>
                    <a:spcPts val="3000"/>
                  </a:spcBef>
                  <a:defRPr sz="3000" b="1">
                    <a:solidFill>
                      <a:srgbClr val="000000"/>
                    </a:solidFill>
                  </a:defRPr>
                </a:lvl1pPr>
              </a:lstStyle>
              <a:p>
                <a:r>
                  <a:t>M</a:t>
                </a:r>
              </a:p>
            </p:txBody>
          </p:sp>
          <p:sp>
            <p:nvSpPr>
              <p:cNvPr id="488" name="Y"/>
              <p:cNvSpPr txBox="1"/>
              <p:nvPr/>
            </p:nvSpPr>
            <p:spPr>
              <a:xfrm>
                <a:off x="8383279" y="2157526"/>
                <a:ext cx="389383" cy="546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nSpc>
                    <a:spcPct val="130000"/>
                  </a:lnSpc>
                  <a:spcBef>
                    <a:spcPts val="3000"/>
                  </a:spcBef>
                  <a:defRPr sz="3000" b="1">
                    <a:solidFill>
                      <a:srgbClr val="000000"/>
                    </a:solidFill>
                  </a:defRPr>
                </a:lvl1pPr>
              </a:lstStyle>
              <a:p>
                <a:r>
                  <a:t>Y</a:t>
                </a:r>
              </a:p>
            </p:txBody>
          </p:sp>
          <p:sp>
            <p:nvSpPr>
              <p:cNvPr id="489" name="K"/>
              <p:cNvSpPr txBox="1"/>
              <p:nvPr/>
            </p:nvSpPr>
            <p:spPr>
              <a:xfrm>
                <a:off x="7549843" y="1659339"/>
                <a:ext cx="403480" cy="5461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lnSpc>
                    <a:spcPct val="130000"/>
                  </a:lnSpc>
                  <a:spcBef>
                    <a:spcPts val="3000"/>
                  </a:spcBef>
                  <a:defRPr sz="3000" b="1">
                    <a:solidFill>
                      <a:srgbClr val="FFFFFF"/>
                    </a:solidFill>
                  </a:defRPr>
                </a:lvl1pPr>
              </a:lstStyle>
              <a:p>
                <a:r>
                  <a:t>K</a:t>
                </a:r>
              </a:p>
            </p:txBody>
          </p:sp>
        </p:grpSp>
        <p:sp>
          <p:nvSpPr>
            <p:cNvPr id="491" name="Additive Colors:…"/>
            <p:cNvSpPr/>
            <p:nvPr/>
          </p:nvSpPr>
          <p:spPr>
            <a:xfrm>
              <a:off x="0" y="220646"/>
              <a:ext cx="2788096" cy="3324370"/>
            </a:xfrm>
            <a:prstGeom prst="rect">
              <a:avLst/>
            </a:prstGeom>
            <a:solidFill>
              <a:srgbClr val="333333"/>
            </a:soli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marL="196109" algn="l">
                <a:spcBef>
                  <a:spcPts val="1200"/>
                </a:spcBef>
                <a:defRPr sz="2500">
                  <a:solidFill>
                    <a:srgbClr val="FFFFFF"/>
                  </a:solidFill>
                  <a:effectLst>
                    <a:outerShdw dist="12700" dir="2100000" rotWithShape="0">
                      <a:srgbClr val="FFFFFF">
                        <a:alpha val="60000"/>
                      </a:srgbClr>
                    </a:outerShdw>
                  </a:effectLst>
                </a:defRPr>
              </a:pPr>
              <a:r>
                <a:t>Additive Colors:</a:t>
              </a:r>
            </a:p>
            <a:p>
              <a:pPr marL="196109" algn="l">
                <a:spcBef>
                  <a:spcPts val="600"/>
                </a:spcBef>
                <a:defRPr sz="2500">
                  <a:effectLst>
                    <a:outerShdw dist="12700" dir="2100000" rotWithShape="0">
                      <a:srgbClr val="FFFFFF">
                        <a:alpha val="60000"/>
                      </a:srgbClr>
                    </a:outerShdw>
                  </a:effectLst>
                </a:defRPr>
              </a:pPr>
              <a:r>
                <a:rPr>
                  <a:solidFill>
                    <a:srgbClr val="FF2600"/>
                  </a:solidFill>
                </a:rPr>
                <a:t>R </a:t>
              </a:r>
              <a:r>
                <a:rPr>
                  <a:solidFill>
                    <a:srgbClr val="FFFFFF"/>
                  </a:solidFill>
                </a:rPr>
                <a:t>+ </a:t>
              </a:r>
              <a:r>
                <a:rPr>
                  <a:solidFill>
                    <a:srgbClr val="75FB4C"/>
                  </a:solidFill>
                </a:rPr>
                <a:t>G </a:t>
              </a:r>
              <a:r>
                <a:rPr>
                  <a:solidFill>
                    <a:srgbClr val="FFFFFF"/>
                  </a:solidFill>
                </a:rPr>
                <a:t>= </a:t>
              </a:r>
              <a:r>
                <a:rPr>
                  <a:solidFill>
                    <a:srgbClr val="FEFF54"/>
                  </a:solidFill>
                </a:rPr>
                <a:t>Yellow</a:t>
              </a:r>
            </a:p>
            <a:p>
              <a:pPr marL="196109" algn="l">
                <a:spcBef>
                  <a:spcPts val="600"/>
                </a:spcBef>
                <a:defRPr sz="2500">
                  <a:effectLst>
                    <a:outerShdw dist="12700" dir="2100000" rotWithShape="0">
                      <a:srgbClr val="FFFFFF">
                        <a:alpha val="60000"/>
                      </a:srgbClr>
                    </a:outerShdw>
                  </a:effectLst>
                </a:defRPr>
              </a:pPr>
              <a:r>
                <a:rPr>
                  <a:solidFill>
                    <a:srgbClr val="0000FF"/>
                  </a:solidFill>
                </a:rPr>
                <a:t>B </a:t>
              </a:r>
              <a:r>
                <a:rPr>
                  <a:solidFill>
                    <a:srgbClr val="FFFFFF"/>
                  </a:solidFill>
                </a:rPr>
                <a:t>+ </a:t>
              </a:r>
              <a:r>
                <a:rPr>
                  <a:solidFill>
                    <a:srgbClr val="FF2600"/>
                  </a:solidFill>
                </a:rPr>
                <a:t>R </a:t>
              </a:r>
              <a:r>
                <a:rPr>
                  <a:solidFill>
                    <a:srgbClr val="FFFFFF"/>
                  </a:solidFill>
                </a:rPr>
                <a:t>= </a:t>
              </a:r>
              <a:r>
                <a:rPr>
                  <a:solidFill>
                    <a:srgbClr val="EA33F7"/>
                  </a:solidFill>
                </a:rPr>
                <a:t>Magenta</a:t>
              </a:r>
            </a:p>
            <a:p>
              <a:pPr marL="196109" algn="l">
                <a:spcBef>
                  <a:spcPts val="600"/>
                </a:spcBef>
                <a:defRPr sz="2500">
                  <a:effectLst>
                    <a:outerShdw dist="12700" dir="2100000" rotWithShape="0">
                      <a:srgbClr val="FFFFFF">
                        <a:alpha val="60000"/>
                      </a:srgbClr>
                    </a:outerShdw>
                  </a:effectLst>
                </a:defRPr>
              </a:pPr>
              <a:r>
                <a:rPr>
                  <a:solidFill>
                    <a:srgbClr val="75FB4C"/>
                  </a:solidFill>
                </a:rPr>
                <a:t>G </a:t>
              </a:r>
              <a:r>
                <a:rPr>
                  <a:solidFill>
                    <a:srgbClr val="FFFFFF"/>
                  </a:solidFill>
                </a:rPr>
                <a:t>+ </a:t>
              </a:r>
              <a:r>
                <a:rPr>
                  <a:solidFill>
                    <a:srgbClr val="0433FF"/>
                  </a:solidFill>
                </a:rPr>
                <a:t>B </a:t>
              </a:r>
              <a:r>
                <a:rPr>
                  <a:solidFill>
                    <a:srgbClr val="FFFFFF"/>
                  </a:solidFill>
                </a:rPr>
                <a:t>= </a:t>
              </a:r>
              <a:r>
                <a:rPr>
                  <a:solidFill>
                    <a:srgbClr val="75FBFD"/>
                  </a:solidFill>
                </a:rPr>
                <a:t>Cyan</a:t>
              </a:r>
            </a:p>
            <a:p>
              <a:pPr marL="196109" algn="l">
                <a:spcBef>
                  <a:spcPts val="600"/>
                </a:spcBef>
                <a:defRPr sz="2500">
                  <a:effectLst>
                    <a:outerShdw dist="12700" dir="2100000" rotWithShape="0">
                      <a:srgbClr val="FFFFFF">
                        <a:alpha val="60000"/>
                      </a:srgbClr>
                    </a:outerShdw>
                  </a:effectLst>
                </a:defRPr>
              </a:pPr>
              <a:r>
                <a:rPr>
                  <a:solidFill>
                    <a:srgbClr val="FF2600"/>
                  </a:solidFill>
                </a:rPr>
                <a:t>R </a:t>
              </a:r>
              <a:r>
                <a:rPr>
                  <a:solidFill>
                    <a:srgbClr val="FFFFFF"/>
                  </a:solidFill>
                </a:rPr>
                <a:t>+ </a:t>
              </a:r>
              <a:r>
                <a:rPr>
                  <a:solidFill>
                    <a:srgbClr val="75FB4C"/>
                  </a:solidFill>
                </a:rPr>
                <a:t>G </a:t>
              </a:r>
              <a:r>
                <a:rPr>
                  <a:solidFill>
                    <a:srgbClr val="FFFFFF"/>
                  </a:solidFill>
                </a:rPr>
                <a:t>+ </a:t>
              </a:r>
              <a:r>
                <a:rPr>
                  <a:solidFill>
                    <a:srgbClr val="0000FF"/>
                  </a:solidFill>
                </a:rPr>
                <a:t>B </a:t>
              </a:r>
              <a:r>
                <a:rPr>
                  <a:solidFill>
                    <a:srgbClr val="FFFFFF"/>
                  </a:solidFill>
                </a:rPr>
                <a:t>= White</a:t>
              </a:r>
            </a:p>
          </p:txBody>
        </p:sp>
        <p:sp>
          <p:nvSpPr>
            <p:cNvPr id="492" name="Subtractive Colors:…"/>
            <p:cNvSpPr txBox="1"/>
            <p:nvPr/>
          </p:nvSpPr>
          <p:spPr>
            <a:xfrm>
              <a:off x="9236569" y="711215"/>
              <a:ext cx="2900794" cy="2333972"/>
            </a:xfrm>
            <a:prstGeom prst="rect">
              <a:avLst/>
            </a:prstGeom>
            <a:solidFill>
              <a:srgbClr val="FFFFFF">
                <a:alpha val="90000"/>
              </a:srgbClr>
            </a:solid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p>
              <a:pPr marL="196109" algn="l">
                <a:spcBef>
                  <a:spcPts val="1200"/>
                </a:spcBef>
                <a:defRPr sz="2500">
                  <a:solidFill>
                    <a:srgbClr val="5E5E5E"/>
                  </a:solidFill>
                  <a:effectLst>
                    <a:outerShdw dist="12700" dir="2100000" rotWithShape="0">
                      <a:srgbClr val="000000">
                        <a:alpha val="80000"/>
                      </a:srgbClr>
                    </a:outerShdw>
                  </a:effectLst>
                </a:defRPr>
              </a:pPr>
              <a:r>
                <a:rPr dirty="0"/>
                <a:t>Subtractive Colors:</a:t>
              </a:r>
            </a:p>
            <a:p>
              <a:pPr marL="196109" algn="l">
                <a:spcBef>
                  <a:spcPts val="600"/>
                </a:spcBef>
                <a:defRPr sz="2500">
                  <a:solidFill>
                    <a:srgbClr val="5E5E5E"/>
                  </a:solidFill>
                  <a:effectLst>
                    <a:outerShdw dist="12700" dir="2100000" rotWithShape="0">
                      <a:srgbClr val="000000">
                        <a:alpha val="80000"/>
                      </a:srgbClr>
                    </a:outerShdw>
                  </a:effectLst>
                </a:defRPr>
              </a:pPr>
              <a:r>
                <a:rPr lang="en-US" altLang="zh-TW" dirty="0">
                  <a:solidFill>
                    <a:srgbClr val="EA33F7"/>
                  </a:solidFill>
                </a:rPr>
                <a:t>M </a:t>
              </a:r>
              <a:r>
                <a:rPr lang="en-US" altLang="zh-TW" dirty="0"/>
                <a:t>+</a:t>
              </a:r>
              <a:r>
                <a:rPr dirty="0"/>
                <a:t> </a:t>
              </a:r>
              <a:r>
                <a:rPr lang="en-US" altLang="zh-TW" dirty="0">
                  <a:solidFill>
                    <a:srgbClr val="75FBFD"/>
                  </a:solidFill>
                </a:rPr>
                <a:t>C</a:t>
              </a:r>
              <a:r>
                <a:rPr lang="zh-TW" altLang="en-US" dirty="0"/>
                <a:t>  </a:t>
              </a:r>
              <a:r>
                <a:rPr dirty="0"/>
                <a:t>= </a:t>
              </a:r>
              <a:r>
                <a:rPr dirty="0">
                  <a:solidFill>
                    <a:srgbClr val="1700F5"/>
                  </a:solidFill>
                </a:rPr>
                <a:t>Blue</a:t>
              </a:r>
            </a:p>
            <a:p>
              <a:pPr marL="196109" algn="l">
                <a:spcBef>
                  <a:spcPts val="600"/>
                </a:spcBef>
                <a:defRPr sz="2500">
                  <a:solidFill>
                    <a:srgbClr val="5E5E5E"/>
                  </a:solidFill>
                  <a:effectLst>
                    <a:outerShdw dist="12700" dir="2100000" rotWithShape="0">
                      <a:srgbClr val="000000">
                        <a:alpha val="80000"/>
                      </a:srgbClr>
                    </a:outerShdw>
                  </a:effectLst>
                </a:defRPr>
              </a:pPr>
              <a:r>
                <a:rPr lang="en-US" altLang="zh-TW" dirty="0">
                  <a:solidFill>
                    <a:srgbClr val="75FBFD"/>
                  </a:solidFill>
                </a:rPr>
                <a:t>C</a:t>
              </a:r>
              <a:r>
                <a:rPr lang="zh-TW" altLang="en-US" dirty="0">
                  <a:solidFill>
                    <a:srgbClr val="75FBFD"/>
                  </a:solidFill>
                </a:rPr>
                <a:t> </a:t>
              </a:r>
              <a:r>
                <a:rPr dirty="0"/>
                <a:t> </a:t>
              </a:r>
              <a:r>
                <a:rPr lang="en-US" altLang="zh-TW" dirty="0"/>
                <a:t>+</a:t>
              </a:r>
              <a:r>
                <a:rPr lang="zh-TW" altLang="en-US" dirty="0"/>
                <a:t> </a:t>
              </a:r>
              <a:r>
                <a:rPr lang="en-US" altLang="zh-TW" dirty="0">
                  <a:solidFill>
                    <a:srgbClr val="FEFF54"/>
                  </a:solidFill>
                </a:rPr>
                <a:t>Y</a:t>
              </a:r>
              <a:r>
                <a:rPr dirty="0"/>
                <a:t> </a:t>
              </a:r>
              <a:r>
                <a:rPr lang="zh-TW" altLang="en-US" dirty="0"/>
                <a:t> </a:t>
              </a:r>
              <a:r>
                <a:rPr dirty="0"/>
                <a:t>= </a:t>
              </a:r>
              <a:r>
                <a:rPr dirty="0">
                  <a:solidFill>
                    <a:srgbClr val="75FB4C"/>
                  </a:solidFill>
                </a:rPr>
                <a:t>Green</a:t>
              </a:r>
            </a:p>
            <a:p>
              <a:pPr marL="196109" algn="l">
                <a:spcBef>
                  <a:spcPts val="600"/>
                </a:spcBef>
                <a:defRPr sz="2500">
                  <a:solidFill>
                    <a:srgbClr val="5E5E5E"/>
                  </a:solidFill>
                  <a:effectLst>
                    <a:outerShdw dist="12700" dir="2100000" rotWithShape="0">
                      <a:srgbClr val="000000">
                        <a:alpha val="80000"/>
                      </a:srgbClr>
                    </a:outerShdw>
                  </a:effectLst>
                </a:defRPr>
              </a:pPr>
              <a:r>
                <a:rPr lang="en-US" altLang="zh-TW" dirty="0">
                  <a:solidFill>
                    <a:srgbClr val="FEFF54"/>
                  </a:solidFill>
                </a:rPr>
                <a:t>Y</a:t>
              </a:r>
              <a:r>
                <a:rPr dirty="0"/>
                <a:t> </a:t>
              </a:r>
              <a:r>
                <a:rPr lang="zh-TW" altLang="en-US" dirty="0"/>
                <a:t> </a:t>
              </a:r>
              <a:r>
                <a:rPr lang="en-US" altLang="zh-TW" dirty="0"/>
                <a:t>+</a:t>
              </a:r>
              <a:r>
                <a:rPr lang="zh-TW" altLang="en-US" dirty="0"/>
                <a:t> </a:t>
              </a:r>
              <a:r>
                <a:rPr lang="en-US" altLang="zh-TW" dirty="0">
                  <a:solidFill>
                    <a:srgbClr val="EA33F7"/>
                  </a:solidFill>
                </a:rPr>
                <a:t>M </a:t>
              </a:r>
              <a:r>
                <a:rPr dirty="0"/>
                <a:t>= </a:t>
              </a:r>
              <a:r>
                <a:rPr dirty="0">
                  <a:solidFill>
                    <a:srgbClr val="EA3423"/>
                  </a:solidFill>
                </a:rPr>
                <a:t>Red</a:t>
              </a:r>
            </a:p>
            <a:p>
              <a:pPr marL="196109" algn="l">
                <a:spcBef>
                  <a:spcPts val="600"/>
                </a:spcBef>
                <a:defRPr sz="2500">
                  <a:solidFill>
                    <a:srgbClr val="5E5E5E"/>
                  </a:solidFill>
                  <a:effectLst>
                    <a:outerShdw dist="12700" dir="2100000" rotWithShape="0">
                      <a:srgbClr val="000000">
                        <a:alpha val="80000"/>
                      </a:srgbClr>
                    </a:outerShdw>
                  </a:effectLst>
                </a:defRPr>
              </a:pPr>
              <a:r>
                <a:rPr dirty="0">
                  <a:solidFill>
                    <a:srgbClr val="FEFF54"/>
                  </a:solidFill>
                </a:rPr>
                <a:t>Y</a:t>
              </a:r>
              <a:r>
                <a:rPr dirty="0"/>
                <a:t> + </a:t>
              </a:r>
              <a:r>
                <a:rPr dirty="0">
                  <a:solidFill>
                    <a:srgbClr val="EA33F7"/>
                  </a:solidFill>
                </a:rPr>
                <a:t>M</a:t>
              </a:r>
              <a:r>
                <a:rPr dirty="0"/>
                <a:t> + </a:t>
              </a:r>
              <a:r>
                <a:rPr dirty="0">
                  <a:solidFill>
                    <a:srgbClr val="75FBFD"/>
                  </a:solidFill>
                </a:rPr>
                <a:t>C</a:t>
              </a:r>
              <a:r>
                <a:rPr dirty="0"/>
                <a:t> = </a:t>
              </a:r>
              <a:r>
                <a:rPr dirty="0" err="1">
                  <a:solidFill>
                    <a:srgbClr val="000000"/>
                  </a:solidFill>
                </a:rPr>
                <a:t>blacK</a:t>
              </a:r>
              <a:r>
                <a:rPr dirty="0">
                  <a:solidFill>
                    <a:srgbClr val="000000"/>
                  </a:solidFill>
                </a:rPr>
                <a:t> </a:t>
              </a:r>
            </a:p>
          </p:txBody>
        </p:sp>
        <p:pic>
          <p:nvPicPr>
            <p:cNvPr id="493" name="螢幕快照 2018-03-04 上午2.51.39.png" descr="螢幕快照 2018-03-04 上午2.51.39.png"/>
            <p:cNvPicPr>
              <a:picLocks noChangeAspect="1"/>
            </p:cNvPicPr>
            <p:nvPr/>
          </p:nvPicPr>
          <p:blipFill>
            <a:blip r:embed="rId2">
              <a:extLst/>
            </a:blip>
            <a:srcRect t="75752" b="978"/>
            <a:stretch>
              <a:fillRect/>
            </a:stretch>
          </p:blipFill>
          <p:spPr>
            <a:xfrm>
              <a:off x="133204" y="4267894"/>
              <a:ext cx="11708198" cy="1326583"/>
            </a:xfrm>
            <a:prstGeom prst="rect">
              <a:avLst/>
            </a:prstGeom>
            <a:ln w="12700" cap="flat">
              <a:noFill/>
              <a:miter lim="400000"/>
            </a:ln>
            <a:effectLst/>
          </p:spPr>
        </p:pic>
        <p:sp>
          <p:nvSpPr>
            <p:cNvPr id="494" name="(a) Additive colors: RGB"/>
            <p:cNvSpPr txBox="1"/>
            <p:nvPr/>
          </p:nvSpPr>
          <p:spPr>
            <a:xfrm>
              <a:off x="1371057" y="3639878"/>
              <a:ext cx="3187305" cy="4315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400">
                  <a:solidFill>
                    <a:srgbClr val="000000"/>
                  </a:solidFill>
                  <a:latin typeface="Times New Roman"/>
                  <a:ea typeface="Times New Roman"/>
                  <a:cs typeface="Times New Roman"/>
                  <a:sym typeface="Times New Roman"/>
                </a:defRPr>
              </a:lvl1pPr>
            </a:lstStyle>
            <a:p>
              <a:r>
                <a:t>(a) Additive colors: RGB</a:t>
              </a:r>
            </a:p>
          </p:txBody>
        </p:sp>
        <p:sp>
          <p:nvSpPr>
            <p:cNvPr id="495" name="(a) Subtractive colors: CMYK"/>
            <p:cNvSpPr txBox="1"/>
            <p:nvPr/>
          </p:nvSpPr>
          <p:spPr>
            <a:xfrm>
              <a:off x="7382597" y="3639878"/>
              <a:ext cx="3813424" cy="43155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ctr">
              <a:spAutoFit/>
            </a:bodyPr>
            <a:lstStyle>
              <a:lvl1pPr>
                <a:defRPr sz="2400">
                  <a:solidFill>
                    <a:srgbClr val="000000"/>
                  </a:solidFill>
                  <a:latin typeface="Times New Roman"/>
                  <a:ea typeface="Times New Roman"/>
                  <a:cs typeface="Times New Roman"/>
                  <a:sym typeface="Times New Roman"/>
                </a:defRPr>
              </a:lvl1pPr>
            </a:lstStyle>
            <a:p>
              <a:r>
                <a:t>(a) Subtractive colors: CMYK</a:t>
              </a:r>
            </a:p>
          </p:txBody>
        </p:sp>
      </p:grpSp>
      <p:sp>
        <p:nvSpPr>
          <p:cNvPr id="2" name="投影片編號版面配置區 1">
            <a:extLst>
              <a:ext uri="{FF2B5EF4-FFF2-40B4-BE49-F238E27FC236}">
                <a16:creationId xmlns:a16="http://schemas.microsoft.com/office/drawing/2014/main" id="{C8835BB7-5932-4603-86D2-A7B525B440F7}"/>
              </a:ext>
            </a:extLst>
          </p:cNvPr>
          <p:cNvSpPr>
            <a:spLocks noGrp="1"/>
          </p:cNvSpPr>
          <p:nvPr>
            <p:ph type="sldNum" sz="quarter" idx="2"/>
          </p:nvPr>
        </p:nvSpPr>
        <p:spPr/>
        <p:txBody>
          <a:bodyPr/>
          <a:lstStyle/>
          <a:p>
            <a:fld id="{86CB4B4D-7CA3-9044-876B-883B54F8677D}" type="slidenum">
              <a:rPr lang="en-US" altLang="zh-TW" smtClean="0"/>
              <a:t>75</a:t>
            </a:fld>
            <a:endParaRPr lang="zh-TW" altLang="en-US"/>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2.3.2 Color"/>
          <p:cNvSpPr>
            <a:spLocks noGrp="1"/>
          </p:cNvSpPr>
          <p:nvPr>
            <p:ph type="title"/>
          </p:nvPr>
        </p:nvSpPr>
        <p:spPr>
          <a:prstGeom prst="rect">
            <a:avLst/>
          </a:prstGeom>
        </p:spPr>
        <p:txBody>
          <a:bodyPr/>
          <a:lstStyle/>
          <a:p>
            <a:pPr>
              <a:defRPr>
                <a:effectLst/>
              </a:defRPr>
            </a:pPr>
            <a:r>
              <a:t>2.3.2 Color</a:t>
            </a:r>
          </a:p>
        </p:txBody>
      </p:sp>
      <p:sp>
        <p:nvSpPr>
          <p:cNvPr id="499" name="CIE RGB and XYZ…"/>
          <p:cNvSpPr txBox="1">
            <a:spLocks noGrp="1"/>
          </p:cNvSpPr>
          <p:nvPr>
            <p:ph type="body" idx="1"/>
          </p:nvPr>
        </p:nvSpPr>
        <p:spPr>
          <a:prstGeom prst="rect">
            <a:avLst/>
          </a:prstGeom>
        </p:spPr>
        <p:txBody>
          <a:bodyPr/>
          <a:lstStyle/>
          <a:p>
            <a:pPr>
              <a:defRPr b="1"/>
            </a:pPr>
            <a:r>
              <a:t>CIE RGB and XYZ</a:t>
            </a:r>
          </a:p>
          <a:p>
            <a:pPr lvl="1"/>
            <a:r>
              <a:t>In the 1930s, Commission Internationale de L'Eclairage (CIE) </a:t>
            </a:r>
            <a:r>
              <a:rPr>
                <a:solidFill>
                  <a:srgbClr val="2F6FBA"/>
                </a:solidFill>
              </a:rPr>
              <a:t>standardized the RGB representation</a:t>
            </a:r>
            <a:r>
              <a:t> by performing such color matching experiments using the primary colors of </a:t>
            </a:r>
            <a:r>
              <a:rPr>
                <a:solidFill>
                  <a:srgbClr val="FF2600"/>
                </a:solidFill>
              </a:rPr>
              <a:t>red (700.0nm wavelength)</a:t>
            </a:r>
            <a:r>
              <a:t>, </a:t>
            </a:r>
            <a:r>
              <a:rPr>
                <a:solidFill>
                  <a:srgbClr val="87C83F"/>
                </a:solidFill>
              </a:rPr>
              <a:t>green (546.1nm)</a:t>
            </a:r>
            <a:r>
              <a:t>, and </a:t>
            </a:r>
            <a:r>
              <a:rPr>
                <a:solidFill>
                  <a:srgbClr val="0433FF"/>
                </a:solidFill>
              </a:rPr>
              <a:t>blue (435.8nm)</a:t>
            </a:r>
            <a:r>
              <a:t>.</a:t>
            </a:r>
          </a:p>
        </p:txBody>
      </p:sp>
      <p:pic>
        <p:nvPicPr>
          <p:cNvPr id="501" name="螢幕快照 2018-03-04 下午1.09.32.png" descr="螢幕快照 2018-03-04 下午1.09.32.png"/>
          <p:cNvPicPr>
            <a:picLocks noChangeAspect="1"/>
          </p:cNvPicPr>
          <p:nvPr/>
        </p:nvPicPr>
        <p:blipFill rotWithShape="1">
          <a:blip r:embed="rId3">
            <a:extLst/>
          </a:blip>
          <a:srcRect t="2505" b="32908"/>
          <a:stretch/>
        </p:blipFill>
        <p:spPr>
          <a:xfrm>
            <a:off x="1463676" y="4908884"/>
            <a:ext cx="10077447" cy="3419807"/>
          </a:xfrm>
          <a:prstGeom prst="rect">
            <a:avLst/>
          </a:prstGeom>
          <a:ln w="12700">
            <a:miter lim="400000"/>
          </a:ln>
        </p:spPr>
      </p:pic>
      <mc:AlternateContent xmlns:mc="http://schemas.openxmlformats.org/markup-compatibility/2006" xmlns:a14="http://schemas.microsoft.com/office/drawing/2010/main">
        <mc:Choice Requires="a14">
          <p:sp>
            <p:nvSpPr>
              <p:cNvPr id="502" name="Figure 2.28 Standard CIE color matching functions: (a)                             color spectra obtained from matching pure colors to the R=700.0nm, G=546.1nm, and B=435.8nm primaries; (b)                            color matching functions, which are linear combinations of the                             spectra."/>
              <p:cNvSpPr txBox="1"/>
              <p:nvPr/>
            </p:nvSpPr>
            <p:spPr>
              <a:xfrm>
                <a:off x="732627" y="8367816"/>
                <a:ext cx="11539547" cy="11407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t">
                <a:spAutoFit/>
              </a:bodyPr>
              <a:lstStyle/>
              <a:p>
                <a:pPr algn="l" defTabSz="457200">
                  <a:spcBef>
                    <a:spcPts val="1200"/>
                  </a:spcBef>
                  <a:defRPr sz="2200">
                    <a:solidFill>
                      <a:srgbClr val="000000"/>
                    </a:solidFill>
                    <a:latin typeface="Times"/>
                    <a:ea typeface="Times"/>
                    <a:cs typeface="Times"/>
                    <a:sym typeface="Times"/>
                  </a:defRPr>
                </a:pPr>
                <a:r>
                  <a:rPr lang="en-US" b="1" dirty="0"/>
                  <a:t>Figure 2.28 </a:t>
                </a:r>
                <a:r>
                  <a:rPr lang="en-US" dirty="0"/>
                  <a:t>Standard CIE color matching functions: (</a:t>
                </a:r>
                <a:r>
                  <a:rPr lang="en-US" sz="2200" dirty="0">
                    <a:solidFill>
                      <a:srgbClr val="000000"/>
                    </a:solidFill>
                    <a:latin typeface="Times"/>
                    <a:ea typeface="Times"/>
                    <a:cs typeface="Times"/>
                  </a:rPr>
                  <a:t>a) </a:t>
                </a:r>
                <a14:m>
                  <m:oMath xmlns:m="http://schemas.openxmlformats.org/officeDocument/2006/math">
                    <m:acc>
                      <m:accPr>
                        <m:chr m:val="̅"/>
                        <m:ctrlPr>
                          <a:rPr lang="ar-AE" altLang="zh-TW" sz="2200" i="1" dirty="0" smtClean="0">
                            <a:solidFill>
                              <a:srgbClr val="000000"/>
                            </a:solidFill>
                            <a:latin typeface="Cambria Math" panose="02040503050406030204" pitchFamily="18" charset="0"/>
                            <a:cs typeface="Times"/>
                            <a:sym typeface="Times"/>
                          </a:rPr>
                        </m:ctrlPr>
                      </m:accPr>
                      <m:e>
                        <m:r>
                          <a:rPr lang="zh-TW" altLang="ar-AE" sz="2200" b="0" i="1" dirty="0" smtClean="0">
                            <a:solidFill>
                              <a:srgbClr val="000000"/>
                            </a:solidFill>
                            <a:latin typeface="Cambria Math" panose="02040503050406030204" pitchFamily="18" charset="0"/>
                            <a:cs typeface="Times"/>
                            <a:sym typeface="Times"/>
                          </a:rPr>
                          <m:t>𝑟</m:t>
                        </m:r>
                      </m:e>
                    </m:acc>
                    <m:r>
                      <a:rPr lang="ar-AE" altLang="zh-TW" sz="2200" i="1" dirty="0" smtClean="0">
                        <a:solidFill>
                          <a:srgbClr val="000000"/>
                        </a:solidFill>
                        <a:latin typeface="Cambria Math" panose="02040503050406030204" pitchFamily="18" charset="0"/>
                        <a:ea typeface="Times"/>
                        <a:cs typeface="Times"/>
                        <a:sym typeface="Times"/>
                      </a:rPr>
                      <m:t>(</m:t>
                    </m:r>
                    <m:r>
                      <a:rPr lang="zh-TW" altLang="ar-AE" sz="2200" i="1" dirty="0" smtClean="0">
                        <a:solidFill>
                          <a:srgbClr val="000000"/>
                        </a:solidFill>
                        <a:latin typeface="Cambria Math" panose="02040503050406030204" pitchFamily="18" charset="0"/>
                        <a:ea typeface="Times"/>
                        <a:cs typeface="Times"/>
                        <a:sym typeface="Times"/>
                      </a:rPr>
                      <m:t>𝜆</m:t>
                    </m:r>
                    <m:r>
                      <a:rPr lang="ar-AE" altLang="zh-TW" sz="2200" i="1" dirty="0" smtClean="0">
                        <a:solidFill>
                          <a:srgbClr val="000000"/>
                        </a:solidFill>
                        <a:latin typeface="Cambria Math" panose="02040503050406030204" pitchFamily="18" charset="0"/>
                        <a:ea typeface="Times"/>
                        <a:cs typeface="Times"/>
                        <a:sym typeface="Times"/>
                      </a:rPr>
                      <m:t>),</m:t>
                    </m:r>
                    <m:acc>
                      <m:accPr>
                        <m:chr m:val="̅"/>
                        <m:ctrlPr>
                          <a:rPr lang="ar-AE" altLang="zh-TW" sz="2200" i="1" dirty="0">
                            <a:solidFill>
                              <a:srgbClr val="000000"/>
                            </a:solidFill>
                            <a:latin typeface="Cambria Math" panose="02040503050406030204" pitchFamily="18" charset="0"/>
                            <a:cs typeface="Times"/>
                            <a:sym typeface="Times"/>
                          </a:rPr>
                        </m:ctrlPr>
                      </m:accPr>
                      <m:e>
                        <m:r>
                          <a:rPr lang="en-US" altLang="zh-TW" sz="2200" b="0" i="1" dirty="0" smtClean="0">
                            <a:solidFill>
                              <a:srgbClr val="000000"/>
                            </a:solidFill>
                            <a:latin typeface="Cambria Math" panose="02040503050406030204" pitchFamily="18" charset="0"/>
                            <a:cs typeface="Times"/>
                            <a:sym typeface="Times"/>
                          </a:rPr>
                          <m:t>𝑔</m:t>
                        </m:r>
                      </m:e>
                    </m:acc>
                    <m:r>
                      <a:rPr lang="ar-AE" altLang="zh-TW" sz="2200" i="1" dirty="0">
                        <a:solidFill>
                          <a:srgbClr val="000000"/>
                        </a:solidFill>
                        <a:latin typeface="Cambria Math" panose="02040503050406030204" pitchFamily="18" charset="0"/>
                        <a:ea typeface="Times"/>
                        <a:cs typeface="Times"/>
                        <a:sym typeface="Times"/>
                      </a:rPr>
                      <m:t>(</m:t>
                    </m:r>
                    <m:r>
                      <a:rPr lang="zh-TW" altLang="ar-AE" sz="2200" i="1" dirty="0">
                        <a:solidFill>
                          <a:srgbClr val="000000"/>
                        </a:solidFill>
                        <a:latin typeface="Cambria Math" panose="02040503050406030204" pitchFamily="18" charset="0"/>
                        <a:ea typeface="Times"/>
                        <a:cs typeface="Times"/>
                        <a:sym typeface="Times"/>
                      </a:rPr>
                      <m:t>𝜆</m:t>
                    </m:r>
                    <m:r>
                      <a:rPr lang="ar-AE" altLang="zh-TW" sz="2200" i="1" dirty="0">
                        <a:solidFill>
                          <a:srgbClr val="000000"/>
                        </a:solidFill>
                        <a:latin typeface="Cambria Math" panose="02040503050406030204" pitchFamily="18" charset="0"/>
                        <a:ea typeface="Times"/>
                        <a:cs typeface="Times"/>
                        <a:sym typeface="Times"/>
                      </a:rPr>
                      <m:t>),</m:t>
                    </m:r>
                    <m:acc>
                      <m:accPr>
                        <m:chr m:val="̅"/>
                        <m:ctrlPr>
                          <a:rPr lang="ar-AE" altLang="zh-TW" sz="2200" i="1" dirty="0">
                            <a:solidFill>
                              <a:srgbClr val="000000"/>
                            </a:solidFill>
                            <a:latin typeface="Cambria Math" panose="02040503050406030204" pitchFamily="18" charset="0"/>
                            <a:cs typeface="Times"/>
                            <a:sym typeface="Times"/>
                          </a:rPr>
                        </m:ctrlPr>
                      </m:accPr>
                      <m:e>
                        <m:r>
                          <a:rPr lang="en-US" altLang="zh-TW" sz="2200" b="0" i="1" dirty="0" smtClean="0">
                            <a:solidFill>
                              <a:srgbClr val="000000"/>
                            </a:solidFill>
                            <a:latin typeface="Cambria Math" panose="02040503050406030204" pitchFamily="18" charset="0"/>
                            <a:cs typeface="Times"/>
                            <a:sym typeface="Times"/>
                          </a:rPr>
                          <m:t>𝑏</m:t>
                        </m:r>
                      </m:e>
                    </m:acc>
                    <m:r>
                      <a:rPr lang="ar-AE" altLang="zh-TW" sz="2200" i="1" dirty="0">
                        <a:solidFill>
                          <a:srgbClr val="000000"/>
                        </a:solidFill>
                        <a:latin typeface="Cambria Math" panose="02040503050406030204" pitchFamily="18" charset="0"/>
                        <a:ea typeface="Times"/>
                        <a:cs typeface="Times"/>
                        <a:sym typeface="Times"/>
                      </a:rPr>
                      <m:t>(</m:t>
                    </m:r>
                    <m:r>
                      <a:rPr lang="zh-TW" altLang="ar-AE" sz="2200" i="1" dirty="0">
                        <a:solidFill>
                          <a:srgbClr val="000000"/>
                        </a:solidFill>
                        <a:latin typeface="Cambria Math" panose="02040503050406030204" pitchFamily="18" charset="0"/>
                        <a:ea typeface="Times"/>
                        <a:cs typeface="Times"/>
                        <a:sym typeface="Times"/>
                      </a:rPr>
                      <m:t>𝜆</m:t>
                    </m:r>
                    <m:r>
                      <a:rPr lang="ar-AE" altLang="zh-TW" sz="2200" i="1" dirty="0">
                        <a:solidFill>
                          <a:srgbClr val="000000"/>
                        </a:solidFill>
                        <a:latin typeface="Cambria Math" panose="02040503050406030204" pitchFamily="18" charset="0"/>
                        <a:ea typeface="Times"/>
                        <a:cs typeface="Times"/>
                        <a:sym typeface="Times"/>
                      </a:rPr>
                      <m:t>)</m:t>
                    </m:r>
                  </m:oMath>
                </a14:m>
                <a:r>
                  <a:rPr lang="ar-AE" sz="2200" dirty="0">
                    <a:solidFill>
                      <a:srgbClr val="000000"/>
                    </a:solidFill>
                    <a:latin typeface="Times"/>
                    <a:ea typeface="Times"/>
                    <a:cs typeface="Times"/>
                  </a:rPr>
                  <a:t> </a:t>
                </a:r>
                <a:r>
                  <a:rPr lang="en-US" sz="2200" dirty="0">
                    <a:solidFill>
                      <a:srgbClr val="000000"/>
                    </a:solidFill>
                    <a:latin typeface="Times"/>
                    <a:ea typeface="Times"/>
                    <a:cs typeface="Times"/>
                  </a:rPr>
                  <a:t>color spectra obtained from matching pure colors to the R=700.0nm, G=546.1nm, and B=435.8nm primaries</a:t>
                </a:r>
                <a:r>
                  <a:rPr lang="en-US" dirty="0"/>
                  <a:t>; (b)</a:t>
                </a:r>
                <a:r>
                  <a:rPr lang="ar-AE" altLang="zh-TW" sz="2200" dirty="0">
                    <a:solidFill>
                      <a:srgbClr val="000000"/>
                    </a:solidFill>
                    <a:cs typeface="Times"/>
                    <a:sym typeface="Times"/>
                  </a:rPr>
                  <a:t> </a:t>
                </a:r>
                <a14:m>
                  <m:oMath xmlns:m="http://schemas.openxmlformats.org/officeDocument/2006/math">
                    <m:acc>
                      <m:accPr>
                        <m:chr m:val="̅"/>
                        <m:ctrlPr>
                          <a:rPr lang="ar-AE" altLang="zh-TW" sz="2200" i="1" dirty="0">
                            <a:solidFill>
                              <a:srgbClr val="000000"/>
                            </a:solidFill>
                            <a:latin typeface="Cambria Math" panose="02040503050406030204" pitchFamily="18" charset="0"/>
                            <a:cs typeface="Times"/>
                            <a:sym typeface="Times"/>
                          </a:rPr>
                        </m:ctrlPr>
                      </m:accPr>
                      <m:e>
                        <m:r>
                          <a:rPr lang="en-US" altLang="zh-TW" sz="2200" b="0" i="1" dirty="0" smtClean="0">
                            <a:solidFill>
                              <a:srgbClr val="000000"/>
                            </a:solidFill>
                            <a:latin typeface="Cambria Math" panose="02040503050406030204" pitchFamily="18" charset="0"/>
                            <a:cs typeface="Times"/>
                            <a:sym typeface="Times"/>
                          </a:rPr>
                          <m:t>𝑥</m:t>
                        </m:r>
                      </m:e>
                    </m:acc>
                    <m:r>
                      <a:rPr lang="ar-AE" altLang="zh-TW" sz="2200" i="1" dirty="0">
                        <a:solidFill>
                          <a:srgbClr val="000000"/>
                        </a:solidFill>
                        <a:latin typeface="Cambria Math" panose="02040503050406030204" pitchFamily="18" charset="0"/>
                        <a:ea typeface="Times"/>
                        <a:cs typeface="Times"/>
                        <a:sym typeface="Times"/>
                      </a:rPr>
                      <m:t>(</m:t>
                    </m:r>
                    <m:r>
                      <a:rPr lang="zh-TW" altLang="ar-AE" sz="2200" i="1" dirty="0">
                        <a:solidFill>
                          <a:srgbClr val="000000"/>
                        </a:solidFill>
                        <a:latin typeface="Cambria Math" panose="02040503050406030204" pitchFamily="18" charset="0"/>
                        <a:ea typeface="Times"/>
                        <a:cs typeface="Times"/>
                        <a:sym typeface="Times"/>
                      </a:rPr>
                      <m:t>𝜆</m:t>
                    </m:r>
                    <m:r>
                      <a:rPr lang="ar-AE" altLang="zh-TW" sz="2200" i="1" dirty="0">
                        <a:solidFill>
                          <a:srgbClr val="000000"/>
                        </a:solidFill>
                        <a:latin typeface="Cambria Math" panose="02040503050406030204" pitchFamily="18" charset="0"/>
                        <a:ea typeface="Times"/>
                        <a:cs typeface="Times"/>
                        <a:sym typeface="Times"/>
                      </a:rPr>
                      <m:t>),</m:t>
                    </m:r>
                    <m:acc>
                      <m:accPr>
                        <m:chr m:val="̅"/>
                        <m:ctrlPr>
                          <a:rPr lang="ar-AE" altLang="zh-TW" sz="2200" i="1" dirty="0">
                            <a:solidFill>
                              <a:srgbClr val="000000"/>
                            </a:solidFill>
                            <a:latin typeface="Cambria Math" panose="02040503050406030204" pitchFamily="18" charset="0"/>
                            <a:cs typeface="Times"/>
                            <a:sym typeface="Times"/>
                          </a:rPr>
                        </m:ctrlPr>
                      </m:accPr>
                      <m:e>
                        <m:r>
                          <a:rPr lang="en-US" altLang="zh-TW" sz="2200" b="0" i="1" dirty="0" smtClean="0">
                            <a:solidFill>
                              <a:srgbClr val="000000"/>
                            </a:solidFill>
                            <a:latin typeface="Cambria Math" panose="02040503050406030204" pitchFamily="18" charset="0"/>
                            <a:cs typeface="Times"/>
                            <a:sym typeface="Times"/>
                          </a:rPr>
                          <m:t>𝑦</m:t>
                        </m:r>
                      </m:e>
                    </m:acc>
                    <m:r>
                      <a:rPr lang="ar-AE" altLang="zh-TW" sz="2200" i="1" dirty="0">
                        <a:solidFill>
                          <a:srgbClr val="000000"/>
                        </a:solidFill>
                        <a:latin typeface="Cambria Math" panose="02040503050406030204" pitchFamily="18" charset="0"/>
                        <a:ea typeface="Times"/>
                        <a:cs typeface="Times"/>
                        <a:sym typeface="Times"/>
                      </a:rPr>
                      <m:t>(</m:t>
                    </m:r>
                    <m:r>
                      <a:rPr lang="zh-TW" altLang="ar-AE" sz="2200" i="1" dirty="0">
                        <a:solidFill>
                          <a:srgbClr val="000000"/>
                        </a:solidFill>
                        <a:latin typeface="Cambria Math" panose="02040503050406030204" pitchFamily="18" charset="0"/>
                        <a:ea typeface="Times"/>
                        <a:cs typeface="Times"/>
                        <a:sym typeface="Times"/>
                      </a:rPr>
                      <m:t>𝜆</m:t>
                    </m:r>
                    <m:r>
                      <a:rPr lang="ar-AE" altLang="zh-TW" sz="2200" i="1" dirty="0">
                        <a:solidFill>
                          <a:srgbClr val="000000"/>
                        </a:solidFill>
                        <a:latin typeface="Cambria Math" panose="02040503050406030204" pitchFamily="18" charset="0"/>
                        <a:ea typeface="Times"/>
                        <a:cs typeface="Times"/>
                        <a:sym typeface="Times"/>
                      </a:rPr>
                      <m:t>),</m:t>
                    </m:r>
                    <m:acc>
                      <m:accPr>
                        <m:chr m:val="̅"/>
                        <m:ctrlPr>
                          <a:rPr lang="ar-AE" altLang="zh-TW" sz="2200" i="1" dirty="0">
                            <a:solidFill>
                              <a:srgbClr val="000000"/>
                            </a:solidFill>
                            <a:latin typeface="Cambria Math" panose="02040503050406030204" pitchFamily="18" charset="0"/>
                            <a:cs typeface="Times"/>
                            <a:sym typeface="Times"/>
                          </a:rPr>
                        </m:ctrlPr>
                      </m:accPr>
                      <m:e>
                        <m:r>
                          <a:rPr lang="en-US" altLang="zh-TW" sz="2200" b="0" i="1" dirty="0" smtClean="0">
                            <a:solidFill>
                              <a:srgbClr val="000000"/>
                            </a:solidFill>
                            <a:latin typeface="Cambria Math" panose="02040503050406030204" pitchFamily="18" charset="0"/>
                            <a:cs typeface="Times"/>
                            <a:sym typeface="Times"/>
                          </a:rPr>
                          <m:t>𝑧</m:t>
                        </m:r>
                      </m:e>
                    </m:acc>
                    <m:r>
                      <a:rPr lang="ar-AE" altLang="zh-TW" sz="2200" i="1" dirty="0">
                        <a:solidFill>
                          <a:srgbClr val="000000"/>
                        </a:solidFill>
                        <a:latin typeface="Cambria Math" panose="02040503050406030204" pitchFamily="18" charset="0"/>
                        <a:ea typeface="Times"/>
                        <a:cs typeface="Times"/>
                        <a:sym typeface="Times"/>
                      </a:rPr>
                      <m:t>(</m:t>
                    </m:r>
                    <m:r>
                      <a:rPr lang="zh-TW" altLang="ar-AE" sz="2200" i="1" dirty="0">
                        <a:solidFill>
                          <a:srgbClr val="000000"/>
                        </a:solidFill>
                        <a:latin typeface="Cambria Math" panose="02040503050406030204" pitchFamily="18" charset="0"/>
                        <a:ea typeface="Times"/>
                        <a:cs typeface="Times"/>
                        <a:sym typeface="Times"/>
                      </a:rPr>
                      <m:t>𝜆</m:t>
                    </m:r>
                    <m:r>
                      <a:rPr lang="ar-AE" altLang="zh-TW" sz="2200" i="1" dirty="0">
                        <a:solidFill>
                          <a:srgbClr val="000000"/>
                        </a:solidFill>
                        <a:latin typeface="Cambria Math" panose="02040503050406030204" pitchFamily="18" charset="0"/>
                        <a:ea typeface="Times"/>
                        <a:cs typeface="Times"/>
                        <a:sym typeface="Times"/>
                      </a:rPr>
                      <m:t>)</m:t>
                    </m:r>
                  </m:oMath>
                </a14:m>
                <a:r>
                  <a:rPr lang="en-US" dirty="0"/>
                  <a:t>  color matching functions, which are linear combinations of the </a:t>
                </a:r>
                <a14:m>
                  <m:oMath xmlns:m="http://schemas.openxmlformats.org/officeDocument/2006/math">
                    <m:r>
                      <a:rPr lang="en-US" altLang="zh-TW" sz="2200" b="0" i="0" dirty="0" smtClean="0">
                        <a:solidFill>
                          <a:srgbClr val="000000"/>
                        </a:solidFill>
                        <a:latin typeface="Cambria Math" panose="02040503050406030204" pitchFamily="18" charset="0"/>
                        <a:cs typeface="Times"/>
                        <a:sym typeface="Times"/>
                      </a:rPr>
                      <m:t>(</m:t>
                    </m:r>
                    <m:acc>
                      <m:accPr>
                        <m:chr m:val="̅"/>
                        <m:ctrlPr>
                          <a:rPr lang="ar-AE" altLang="zh-TW" sz="2200" i="1" dirty="0">
                            <a:solidFill>
                              <a:srgbClr val="000000"/>
                            </a:solidFill>
                            <a:latin typeface="Cambria Math" panose="02040503050406030204" pitchFamily="18" charset="0"/>
                            <a:cs typeface="Times"/>
                            <a:sym typeface="Times"/>
                          </a:rPr>
                        </m:ctrlPr>
                      </m:accPr>
                      <m:e>
                        <m:r>
                          <a:rPr lang="zh-TW" altLang="ar-AE" sz="2200" i="1" dirty="0">
                            <a:solidFill>
                              <a:srgbClr val="000000"/>
                            </a:solidFill>
                            <a:latin typeface="Cambria Math" panose="02040503050406030204" pitchFamily="18" charset="0"/>
                            <a:cs typeface="Times"/>
                            <a:sym typeface="Times"/>
                          </a:rPr>
                          <m:t>𝑟</m:t>
                        </m:r>
                      </m:e>
                    </m:acc>
                    <m:r>
                      <a:rPr lang="ar-AE" altLang="zh-TW" sz="2200" i="1" dirty="0">
                        <a:solidFill>
                          <a:srgbClr val="000000"/>
                        </a:solidFill>
                        <a:latin typeface="Cambria Math" panose="02040503050406030204" pitchFamily="18" charset="0"/>
                        <a:ea typeface="Times"/>
                        <a:cs typeface="Times"/>
                        <a:sym typeface="Times"/>
                      </a:rPr>
                      <m:t>(</m:t>
                    </m:r>
                    <m:r>
                      <a:rPr lang="zh-TW" altLang="ar-AE" sz="2200" i="1" dirty="0">
                        <a:solidFill>
                          <a:srgbClr val="000000"/>
                        </a:solidFill>
                        <a:latin typeface="Cambria Math" panose="02040503050406030204" pitchFamily="18" charset="0"/>
                        <a:ea typeface="Times"/>
                        <a:cs typeface="Times"/>
                        <a:sym typeface="Times"/>
                      </a:rPr>
                      <m:t>𝜆</m:t>
                    </m:r>
                    <m:r>
                      <a:rPr lang="ar-AE" altLang="zh-TW" sz="2200" i="1" dirty="0">
                        <a:solidFill>
                          <a:srgbClr val="000000"/>
                        </a:solidFill>
                        <a:latin typeface="Cambria Math" panose="02040503050406030204" pitchFamily="18" charset="0"/>
                        <a:ea typeface="Times"/>
                        <a:cs typeface="Times"/>
                        <a:sym typeface="Times"/>
                      </a:rPr>
                      <m:t>),</m:t>
                    </m:r>
                    <m:acc>
                      <m:accPr>
                        <m:chr m:val="̅"/>
                        <m:ctrlPr>
                          <a:rPr lang="ar-AE" altLang="zh-TW" sz="2200" i="1" dirty="0">
                            <a:solidFill>
                              <a:srgbClr val="000000"/>
                            </a:solidFill>
                            <a:latin typeface="Cambria Math" panose="02040503050406030204" pitchFamily="18" charset="0"/>
                            <a:cs typeface="Times"/>
                            <a:sym typeface="Times"/>
                          </a:rPr>
                        </m:ctrlPr>
                      </m:accPr>
                      <m:e>
                        <m:r>
                          <a:rPr lang="en-US" altLang="zh-TW" sz="2200" i="1" dirty="0">
                            <a:solidFill>
                              <a:srgbClr val="000000"/>
                            </a:solidFill>
                            <a:latin typeface="Cambria Math" panose="02040503050406030204" pitchFamily="18" charset="0"/>
                            <a:cs typeface="Times"/>
                            <a:sym typeface="Times"/>
                          </a:rPr>
                          <m:t>𝑔</m:t>
                        </m:r>
                      </m:e>
                    </m:acc>
                    <m:r>
                      <a:rPr lang="ar-AE" altLang="zh-TW" sz="2200" i="1" dirty="0">
                        <a:solidFill>
                          <a:srgbClr val="000000"/>
                        </a:solidFill>
                        <a:latin typeface="Cambria Math" panose="02040503050406030204" pitchFamily="18" charset="0"/>
                        <a:ea typeface="Times"/>
                        <a:cs typeface="Times"/>
                        <a:sym typeface="Times"/>
                      </a:rPr>
                      <m:t>(</m:t>
                    </m:r>
                    <m:r>
                      <a:rPr lang="zh-TW" altLang="ar-AE" sz="2200" i="1" dirty="0">
                        <a:solidFill>
                          <a:srgbClr val="000000"/>
                        </a:solidFill>
                        <a:latin typeface="Cambria Math" panose="02040503050406030204" pitchFamily="18" charset="0"/>
                        <a:ea typeface="Times"/>
                        <a:cs typeface="Times"/>
                        <a:sym typeface="Times"/>
                      </a:rPr>
                      <m:t>𝜆</m:t>
                    </m:r>
                    <m:r>
                      <a:rPr lang="ar-AE" altLang="zh-TW" sz="2200" i="1" dirty="0">
                        <a:solidFill>
                          <a:srgbClr val="000000"/>
                        </a:solidFill>
                        <a:latin typeface="Cambria Math" panose="02040503050406030204" pitchFamily="18" charset="0"/>
                        <a:ea typeface="Times"/>
                        <a:cs typeface="Times"/>
                        <a:sym typeface="Times"/>
                      </a:rPr>
                      <m:t>),</m:t>
                    </m:r>
                    <m:acc>
                      <m:accPr>
                        <m:chr m:val="̅"/>
                        <m:ctrlPr>
                          <a:rPr lang="ar-AE" altLang="zh-TW" sz="2200" i="1" dirty="0">
                            <a:solidFill>
                              <a:srgbClr val="000000"/>
                            </a:solidFill>
                            <a:latin typeface="Cambria Math" panose="02040503050406030204" pitchFamily="18" charset="0"/>
                            <a:cs typeface="Times"/>
                            <a:sym typeface="Times"/>
                          </a:rPr>
                        </m:ctrlPr>
                      </m:accPr>
                      <m:e>
                        <m:r>
                          <a:rPr lang="en-US" altLang="zh-TW" sz="2200" i="1" dirty="0">
                            <a:solidFill>
                              <a:srgbClr val="000000"/>
                            </a:solidFill>
                            <a:latin typeface="Cambria Math" panose="02040503050406030204" pitchFamily="18" charset="0"/>
                            <a:cs typeface="Times"/>
                            <a:sym typeface="Times"/>
                          </a:rPr>
                          <m:t>𝑏</m:t>
                        </m:r>
                      </m:e>
                    </m:acc>
                    <m:r>
                      <a:rPr lang="ar-AE" altLang="zh-TW" sz="2200" i="1" dirty="0">
                        <a:solidFill>
                          <a:srgbClr val="000000"/>
                        </a:solidFill>
                        <a:latin typeface="Cambria Math" panose="02040503050406030204" pitchFamily="18" charset="0"/>
                        <a:ea typeface="Times"/>
                        <a:cs typeface="Times"/>
                        <a:sym typeface="Times"/>
                      </a:rPr>
                      <m:t>(</m:t>
                    </m:r>
                    <m:r>
                      <a:rPr lang="zh-TW" altLang="ar-AE" sz="2200" i="1" dirty="0">
                        <a:solidFill>
                          <a:srgbClr val="000000"/>
                        </a:solidFill>
                        <a:latin typeface="Cambria Math" panose="02040503050406030204" pitchFamily="18" charset="0"/>
                        <a:ea typeface="Times"/>
                        <a:cs typeface="Times"/>
                        <a:sym typeface="Times"/>
                      </a:rPr>
                      <m:t>𝜆</m:t>
                    </m:r>
                    <m:r>
                      <a:rPr lang="ar-AE" altLang="zh-TW" sz="2200" i="1" dirty="0">
                        <a:solidFill>
                          <a:srgbClr val="000000"/>
                        </a:solidFill>
                        <a:latin typeface="Cambria Math" panose="02040503050406030204" pitchFamily="18" charset="0"/>
                        <a:ea typeface="Times"/>
                        <a:cs typeface="Times"/>
                        <a:sym typeface="Times"/>
                      </a:rPr>
                      <m:t>)</m:t>
                    </m:r>
                    <m:r>
                      <a:rPr lang="en-US" altLang="zh-TW" sz="2200" b="0" i="1" dirty="0" smtClean="0">
                        <a:solidFill>
                          <a:srgbClr val="000000"/>
                        </a:solidFill>
                        <a:latin typeface="Cambria Math" panose="02040503050406030204" pitchFamily="18" charset="0"/>
                        <a:ea typeface="Times"/>
                        <a:cs typeface="Times"/>
                        <a:sym typeface="Times"/>
                      </a:rPr>
                      <m:t>)</m:t>
                    </m:r>
                  </m:oMath>
                </a14:m>
                <a:r>
                  <a:rPr lang="en-US" dirty="0"/>
                  <a:t> spectra. </a:t>
                </a:r>
                <a:endParaRPr dirty="0"/>
              </a:p>
            </p:txBody>
          </p:sp>
        </mc:Choice>
        <mc:Fallback xmlns="">
          <p:sp>
            <p:nvSpPr>
              <p:cNvPr id="502" name="Figure 2.28 Standard CIE color matching functions: (a)                             color spectra obtained from matching pure colors to the R=700.0nm, G=546.1nm, and B=435.8nm primaries; (b)                            color matching functions, which are linear combinations of the                             spectra."/>
              <p:cNvSpPr txBox="1">
                <a:spLocks noRot="1" noChangeAspect="1" noMove="1" noResize="1" noEditPoints="1" noAdjustHandles="1" noChangeArrowheads="1" noChangeShapeType="1" noTextEdit="1"/>
              </p:cNvSpPr>
              <p:nvPr/>
            </p:nvSpPr>
            <p:spPr>
              <a:xfrm>
                <a:off x="732627" y="8367816"/>
                <a:ext cx="11539547" cy="1140762"/>
              </a:xfrm>
              <a:prstGeom prst="rect">
                <a:avLst/>
              </a:prstGeom>
              <a:blipFill>
                <a:blip r:embed="rId4"/>
                <a:stretch>
                  <a:fillRect l="-1004" t="-2139" r="-475" b="-9091"/>
                </a:stretch>
              </a:blipFill>
              <a:ln w="12700" cap="flat">
                <a:noFill/>
                <a:miter lim="400000"/>
              </a:ln>
              <a:effectLst/>
              <a:extLst>
                <a:ext uri="{C572A759-6A51-4108-AA02-DFA0A04FC94B}">
                  <ma14:wrappingTextBoxFlag xmlns:ma14="http://schemas.microsoft.com/office/mac/drawingml/2011/main" xmlns="" val="1"/>
                </a:ext>
              </a:extLst>
            </p:spPr>
            <p:txBody>
              <a:bodyPr/>
              <a:lstStyle/>
              <a:p>
                <a:r>
                  <a:rPr lang="zh-TW" altLang="en-US">
                    <a:noFill/>
                  </a:rPr>
                  <a:t> </a:t>
                </a:r>
              </a:p>
            </p:txBody>
          </p:sp>
        </mc:Fallback>
      </mc:AlternateContent>
      <p:pic>
        <p:nvPicPr>
          <p:cNvPr id="507" name="影像" descr="影像"/>
          <p:cNvPicPr>
            <a:picLocks noChangeAspect="1"/>
          </p:cNvPicPr>
          <p:nvPr/>
        </p:nvPicPr>
        <p:blipFill>
          <a:blip r:embed="rId5">
            <a:extLst/>
          </a:blip>
          <a:stretch>
            <a:fillRect/>
          </a:stretch>
        </p:blipFill>
        <p:spPr>
          <a:xfrm>
            <a:off x="6462686" y="75848"/>
            <a:ext cx="6469429" cy="1321126"/>
          </a:xfrm>
          <a:prstGeom prst="rect">
            <a:avLst/>
          </a:prstGeom>
          <a:ln w="12700">
            <a:miter lim="400000"/>
          </a:ln>
        </p:spPr>
      </p:pic>
      <p:sp>
        <p:nvSpPr>
          <p:cNvPr id="2" name="投影片編號版面配置區 1">
            <a:extLst>
              <a:ext uri="{FF2B5EF4-FFF2-40B4-BE49-F238E27FC236}">
                <a16:creationId xmlns:a16="http://schemas.microsoft.com/office/drawing/2014/main" id="{279A1F7F-882C-47E0-BA22-E9E04278D184}"/>
              </a:ext>
            </a:extLst>
          </p:cNvPr>
          <p:cNvSpPr>
            <a:spLocks noGrp="1"/>
          </p:cNvSpPr>
          <p:nvPr>
            <p:ph type="sldNum" sz="quarter" idx="2"/>
          </p:nvPr>
        </p:nvSpPr>
        <p:spPr/>
        <p:txBody>
          <a:bodyPr/>
          <a:lstStyle/>
          <a:p>
            <a:fld id="{86CB4B4D-7CA3-9044-876B-883B54F8677D}" type="slidenum">
              <a:rPr lang="en-US" altLang="zh-TW" smtClean="0"/>
              <a:t>76</a:t>
            </a:fld>
            <a:endParaRPr lang="zh-TW" altLang="en-US"/>
          </a:p>
        </p:txBody>
      </p:sp>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2.3.2 Color"/>
          <p:cNvSpPr>
            <a:spLocks noGrp="1"/>
          </p:cNvSpPr>
          <p:nvPr>
            <p:ph type="title"/>
          </p:nvPr>
        </p:nvSpPr>
        <p:spPr>
          <a:prstGeom prst="rect">
            <a:avLst/>
          </a:prstGeom>
        </p:spPr>
        <p:txBody>
          <a:bodyPr/>
          <a:lstStyle/>
          <a:p>
            <a:pPr>
              <a:defRPr>
                <a:effectLst/>
              </a:defRPr>
            </a:pPr>
            <a:r>
              <a:t>2.3.2 Color</a:t>
            </a:r>
          </a:p>
        </p:txBody>
      </p:sp>
      <p:sp>
        <p:nvSpPr>
          <p:cNvPr id="510" name="CIE RGB and XYZ"/>
          <p:cNvSpPr txBox="1">
            <a:spLocks noGrp="1"/>
          </p:cNvSpPr>
          <p:nvPr>
            <p:ph type="body" idx="1"/>
          </p:nvPr>
        </p:nvSpPr>
        <p:spPr>
          <a:prstGeom prst="rect">
            <a:avLst/>
          </a:prstGeom>
        </p:spPr>
        <p:txBody>
          <a:bodyPr/>
          <a:lstStyle>
            <a:lvl1pPr>
              <a:defRPr b="1"/>
            </a:lvl1pPr>
          </a:lstStyle>
          <a:p>
            <a:r>
              <a:t>CIE RGB and XYZ</a:t>
            </a:r>
          </a:p>
        </p:txBody>
      </p:sp>
      <p:pic>
        <p:nvPicPr>
          <p:cNvPr id="512" name="螢幕快照 2018-03-04 下午1.24.48.png" descr="螢幕快照 2018-03-04 下午1.24.48.png"/>
          <p:cNvPicPr>
            <a:picLocks noChangeAspect="1"/>
          </p:cNvPicPr>
          <p:nvPr/>
        </p:nvPicPr>
        <p:blipFill>
          <a:blip r:embed="rId2">
            <a:extLst/>
          </a:blip>
          <a:srcRect r="247"/>
          <a:stretch>
            <a:fillRect/>
          </a:stretch>
        </p:blipFill>
        <p:spPr>
          <a:xfrm>
            <a:off x="1901031" y="2926257"/>
            <a:ext cx="9202810" cy="6567030"/>
          </a:xfrm>
          <a:prstGeom prst="rect">
            <a:avLst/>
          </a:prstGeom>
          <a:ln w="12700">
            <a:miter lim="400000"/>
          </a:ln>
        </p:spPr>
      </p:pic>
      <p:sp>
        <p:nvSpPr>
          <p:cNvPr id="513" name="Visible Spectrum"/>
          <p:cNvSpPr txBox="1"/>
          <p:nvPr/>
        </p:nvSpPr>
        <p:spPr>
          <a:xfrm>
            <a:off x="5108539" y="2393972"/>
            <a:ext cx="2787722" cy="52324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defTabSz="457200">
              <a:defRPr sz="2880" b="1">
                <a:solidFill>
                  <a:srgbClr val="222222"/>
                </a:solidFill>
              </a:defRPr>
            </a:pPr>
            <a:r>
              <a:t>Visible </a:t>
            </a:r>
            <a:r>
              <a:rPr sz="2800"/>
              <a:t>Spectrum</a:t>
            </a:r>
          </a:p>
        </p:txBody>
      </p:sp>
      <p:sp>
        <p:nvSpPr>
          <p:cNvPr id="514" name="矩形"/>
          <p:cNvSpPr/>
          <p:nvPr/>
        </p:nvSpPr>
        <p:spPr>
          <a:xfrm>
            <a:off x="1913731" y="8712738"/>
            <a:ext cx="9177338" cy="749699"/>
          </a:xfrm>
          <a:prstGeom prst="rect">
            <a:avLst/>
          </a:prstGeom>
          <a:ln w="25400">
            <a:solidFill>
              <a:srgbClr val="FF2600"/>
            </a:solidFill>
            <a:miter lim="400000"/>
          </a:ln>
        </p:spPr>
        <p:txBody>
          <a:bodyPr lIns="50800" tIns="50800" rIns="50800" bIns="50800" anchor="ctr"/>
          <a:lstStyle/>
          <a:p>
            <a:pPr>
              <a:defRPr sz="4000">
                <a:solidFill>
                  <a:srgbClr val="FFFFFF"/>
                </a:solidFill>
              </a:defRPr>
            </a:pPr>
            <a:endParaRPr/>
          </a:p>
        </p:txBody>
      </p:sp>
      <p:sp>
        <p:nvSpPr>
          <p:cNvPr id="515" name="矩形"/>
          <p:cNvSpPr/>
          <p:nvPr/>
        </p:nvSpPr>
        <p:spPr>
          <a:xfrm>
            <a:off x="1913731" y="6544317"/>
            <a:ext cx="9177338" cy="749699"/>
          </a:xfrm>
          <a:prstGeom prst="rect">
            <a:avLst/>
          </a:prstGeom>
          <a:ln w="25400">
            <a:solidFill>
              <a:srgbClr val="FF2600"/>
            </a:solidFill>
            <a:miter lim="400000"/>
          </a:ln>
        </p:spPr>
        <p:txBody>
          <a:bodyPr lIns="50800" tIns="50800" rIns="50800" bIns="50800" anchor="ctr"/>
          <a:lstStyle/>
          <a:p>
            <a:pPr>
              <a:defRPr sz="4000">
                <a:solidFill>
                  <a:srgbClr val="FFFFFF"/>
                </a:solidFill>
              </a:defRPr>
            </a:pPr>
            <a:endParaRPr/>
          </a:p>
        </p:txBody>
      </p:sp>
      <p:sp>
        <p:nvSpPr>
          <p:cNvPr id="516" name="矩形"/>
          <p:cNvSpPr/>
          <p:nvPr/>
        </p:nvSpPr>
        <p:spPr>
          <a:xfrm>
            <a:off x="1913731" y="5083399"/>
            <a:ext cx="9177338" cy="1450453"/>
          </a:xfrm>
          <a:prstGeom prst="rect">
            <a:avLst/>
          </a:prstGeom>
          <a:ln w="25400">
            <a:solidFill>
              <a:srgbClr val="FF2600"/>
            </a:solidFill>
            <a:miter lim="400000"/>
          </a:ln>
        </p:spPr>
        <p:txBody>
          <a:bodyPr lIns="50800" tIns="50800" rIns="50800" bIns="50800" anchor="ctr"/>
          <a:lstStyle/>
          <a:p>
            <a:pPr>
              <a:defRPr sz="4000">
                <a:solidFill>
                  <a:srgbClr val="FFFFFF"/>
                </a:solidFill>
              </a:defRPr>
            </a:pPr>
            <a:endParaRPr/>
          </a:p>
        </p:txBody>
      </p:sp>
      <p:sp>
        <p:nvSpPr>
          <p:cNvPr id="517" name="700.0nm"/>
          <p:cNvSpPr txBox="1"/>
          <p:nvPr/>
        </p:nvSpPr>
        <p:spPr>
          <a:xfrm>
            <a:off x="553592" y="8833587"/>
            <a:ext cx="1382015" cy="508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lnSpc>
                <a:spcPct val="130000"/>
              </a:lnSpc>
              <a:spcBef>
                <a:spcPts val="1600"/>
              </a:spcBef>
              <a:defRPr sz="2800">
                <a:solidFill>
                  <a:schemeClr val="accent5">
                    <a:satOff val="10649"/>
                    <a:lumOff val="-19636"/>
                  </a:schemeClr>
                </a:solidFill>
              </a:defRPr>
            </a:lvl1pPr>
          </a:lstStyle>
          <a:p>
            <a:pPr>
              <a:defRPr>
                <a:solidFill>
                  <a:srgbClr val="000000"/>
                </a:solidFill>
              </a:defRPr>
            </a:pPr>
            <a:r>
              <a:rPr>
                <a:solidFill>
                  <a:schemeClr val="accent5">
                    <a:satOff val="10649"/>
                    <a:lumOff val="-19636"/>
                  </a:schemeClr>
                </a:solidFill>
              </a:rPr>
              <a:t>700.0nm</a:t>
            </a:r>
          </a:p>
        </p:txBody>
      </p:sp>
      <p:sp>
        <p:nvSpPr>
          <p:cNvPr id="518" name="546.1nm"/>
          <p:cNvSpPr txBox="1"/>
          <p:nvPr/>
        </p:nvSpPr>
        <p:spPr>
          <a:xfrm>
            <a:off x="553592" y="6665166"/>
            <a:ext cx="1382015" cy="508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lnSpc>
                <a:spcPct val="130000"/>
              </a:lnSpc>
              <a:spcBef>
                <a:spcPts val="1600"/>
              </a:spcBef>
              <a:defRPr sz="2800">
                <a:solidFill>
                  <a:schemeClr val="accent2">
                    <a:satOff val="12457"/>
                    <a:lumOff val="-24998"/>
                  </a:schemeClr>
                </a:solidFill>
              </a:defRPr>
            </a:lvl1pPr>
          </a:lstStyle>
          <a:p>
            <a:pPr>
              <a:defRPr>
                <a:solidFill>
                  <a:srgbClr val="000000"/>
                </a:solidFill>
              </a:defRPr>
            </a:pPr>
            <a:r>
              <a:rPr>
                <a:solidFill>
                  <a:schemeClr val="accent2">
                    <a:satOff val="12457"/>
                    <a:lumOff val="-24998"/>
                  </a:schemeClr>
                </a:solidFill>
              </a:rPr>
              <a:t>546.1nm</a:t>
            </a:r>
          </a:p>
        </p:txBody>
      </p:sp>
      <p:sp>
        <p:nvSpPr>
          <p:cNvPr id="519" name="435.8nm"/>
          <p:cNvSpPr txBox="1"/>
          <p:nvPr/>
        </p:nvSpPr>
        <p:spPr>
          <a:xfrm>
            <a:off x="553592" y="5554625"/>
            <a:ext cx="1382015" cy="508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gn="l">
              <a:lnSpc>
                <a:spcPct val="130000"/>
              </a:lnSpc>
              <a:spcBef>
                <a:spcPts val="1600"/>
              </a:spcBef>
              <a:defRPr sz="2800">
                <a:solidFill>
                  <a:schemeClr val="accent1">
                    <a:satOff val="-2410"/>
                    <a:lumOff val="-16942"/>
                  </a:schemeClr>
                </a:solidFill>
              </a:defRPr>
            </a:lvl1pPr>
          </a:lstStyle>
          <a:p>
            <a:r>
              <a:t>435.8nm</a:t>
            </a:r>
          </a:p>
        </p:txBody>
      </p:sp>
      <p:sp>
        <p:nvSpPr>
          <p:cNvPr id="2" name="投影片編號版面配置區 1">
            <a:extLst>
              <a:ext uri="{FF2B5EF4-FFF2-40B4-BE49-F238E27FC236}">
                <a16:creationId xmlns:a16="http://schemas.microsoft.com/office/drawing/2014/main" id="{6D8B940D-7115-4E85-9961-E2093ACA4A0F}"/>
              </a:ext>
            </a:extLst>
          </p:cNvPr>
          <p:cNvSpPr>
            <a:spLocks noGrp="1"/>
          </p:cNvSpPr>
          <p:nvPr>
            <p:ph type="sldNum" sz="quarter" idx="2"/>
          </p:nvPr>
        </p:nvSpPr>
        <p:spPr/>
        <p:txBody>
          <a:bodyPr/>
          <a:lstStyle/>
          <a:p>
            <a:fld id="{86CB4B4D-7CA3-9044-876B-883B54F8677D}" type="slidenum">
              <a:rPr lang="en-US" altLang="zh-TW" smtClean="0"/>
              <a:t>77</a:t>
            </a:fld>
            <a:endParaRPr lang="zh-TW" altLang="en-US"/>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2.3.2 Color"/>
          <p:cNvSpPr>
            <a:spLocks noGrp="1"/>
          </p:cNvSpPr>
          <p:nvPr>
            <p:ph type="title"/>
          </p:nvPr>
        </p:nvSpPr>
        <p:spPr>
          <a:prstGeom prst="rect">
            <a:avLst/>
          </a:prstGeom>
        </p:spPr>
        <p:txBody>
          <a:bodyPr/>
          <a:lstStyle/>
          <a:p>
            <a:pPr>
              <a:defRPr>
                <a:effectLst/>
              </a:defRPr>
            </a:pPr>
            <a:r>
              <a:t>2.3.2 Color</a:t>
            </a:r>
          </a:p>
        </p:txBody>
      </p:sp>
      <p:sp>
        <p:nvSpPr>
          <p:cNvPr id="522" name="CIE RGB and XYZ…"/>
          <p:cNvSpPr txBox="1">
            <a:spLocks noGrp="1"/>
          </p:cNvSpPr>
          <p:nvPr>
            <p:ph type="body" idx="1"/>
          </p:nvPr>
        </p:nvSpPr>
        <p:spPr>
          <a:prstGeom prst="rect">
            <a:avLst/>
          </a:prstGeom>
        </p:spPr>
        <p:txBody>
          <a:bodyPr/>
          <a:lstStyle/>
          <a:p>
            <a:pPr>
              <a:defRPr b="1"/>
            </a:pPr>
            <a:r>
              <a:t>CIE RGB and XYZ</a:t>
            </a:r>
          </a:p>
          <a:p>
            <a:pPr marL="894442" lvl="1" indent="-462642"/>
            <a:r>
              <a:t>Because of the problem associated with mixing negative light, the CIE also developed a new color space called </a:t>
            </a:r>
            <a:r>
              <a:rPr b="1">
                <a:solidFill>
                  <a:srgbClr val="FF2600"/>
                </a:solidFill>
              </a:rPr>
              <a:t>XYZ</a:t>
            </a:r>
            <a:r>
              <a:t>.</a:t>
            </a:r>
          </a:p>
          <a:p>
            <a:pPr marL="894442" lvl="1" indent="-462642"/>
            <a:r>
              <a:t>The transformation from RGB to XYZ is given by</a:t>
            </a:r>
          </a:p>
          <a:p>
            <a:pPr marL="894442" lvl="1" indent="-462642"/>
            <a:endParaRPr/>
          </a:p>
          <a:p>
            <a:pPr marL="894442" lvl="1" indent="-462642"/>
            <a:endParaRPr/>
          </a:p>
          <a:p>
            <a:pPr marL="894442" lvl="1" indent="-462642"/>
            <a:endParaRPr/>
          </a:p>
          <a:p>
            <a:pPr marL="894442" lvl="1" indent="-462642"/>
            <a:r>
              <a:t>Chromaticity coordinates</a:t>
            </a:r>
          </a:p>
        </p:txBody>
      </p:sp>
      <p:pic>
        <p:nvPicPr>
          <p:cNvPr id="524" name="螢幕快照 2018-03-04 下午3.48.06.png" descr="螢幕快照 2018-03-04 下午3.48.06.png"/>
          <p:cNvPicPr>
            <a:picLocks noChangeAspect="1"/>
          </p:cNvPicPr>
          <p:nvPr/>
        </p:nvPicPr>
        <p:blipFill>
          <a:blip r:embed="rId3">
            <a:extLst/>
          </a:blip>
          <a:stretch>
            <a:fillRect/>
          </a:stretch>
        </p:blipFill>
        <p:spPr>
          <a:xfrm>
            <a:off x="1993899" y="4753265"/>
            <a:ext cx="9017001" cy="1689101"/>
          </a:xfrm>
          <a:prstGeom prst="rect">
            <a:avLst/>
          </a:prstGeom>
          <a:ln w="12700">
            <a:miter lim="400000"/>
          </a:ln>
        </p:spPr>
      </p:pic>
      <p:pic>
        <p:nvPicPr>
          <p:cNvPr id="525" name="螢幕快照 2018-03-04 下午4.14.52.png" descr="螢幕快照 2018-03-04 下午4.14.52.png"/>
          <p:cNvPicPr>
            <a:picLocks noChangeAspect="1"/>
          </p:cNvPicPr>
          <p:nvPr/>
        </p:nvPicPr>
        <p:blipFill>
          <a:blip r:embed="rId4">
            <a:extLst/>
          </a:blip>
          <a:stretch>
            <a:fillRect/>
          </a:stretch>
        </p:blipFill>
        <p:spPr>
          <a:xfrm>
            <a:off x="2565398" y="7586748"/>
            <a:ext cx="7874001" cy="965201"/>
          </a:xfrm>
          <a:prstGeom prst="rect">
            <a:avLst/>
          </a:prstGeom>
          <a:ln w="12700">
            <a:miter lim="400000"/>
          </a:ln>
        </p:spPr>
      </p:pic>
      <p:sp>
        <p:nvSpPr>
          <p:cNvPr id="2" name="投影片編號版面配置區 1">
            <a:extLst>
              <a:ext uri="{FF2B5EF4-FFF2-40B4-BE49-F238E27FC236}">
                <a16:creationId xmlns:a16="http://schemas.microsoft.com/office/drawing/2014/main" id="{9DFDDF41-95C4-4C9F-8383-72FA3077E309}"/>
              </a:ext>
            </a:extLst>
          </p:cNvPr>
          <p:cNvSpPr>
            <a:spLocks noGrp="1"/>
          </p:cNvSpPr>
          <p:nvPr>
            <p:ph type="sldNum" sz="quarter" idx="2"/>
          </p:nvPr>
        </p:nvSpPr>
        <p:spPr/>
        <p:txBody>
          <a:bodyPr/>
          <a:lstStyle/>
          <a:p>
            <a:fld id="{86CB4B4D-7CA3-9044-876B-883B54F8677D}" type="slidenum">
              <a:rPr lang="en-US" altLang="zh-TW" smtClean="0"/>
              <a:t>78</a:t>
            </a:fld>
            <a:endParaRPr lang="zh-TW" altLang="en-US"/>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2.3.2 Color"/>
          <p:cNvSpPr>
            <a:spLocks noGrp="1"/>
          </p:cNvSpPr>
          <p:nvPr>
            <p:ph type="title"/>
          </p:nvPr>
        </p:nvSpPr>
        <p:spPr>
          <a:prstGeom prst="rect">
            <a:avLst/>
          </a:prstGeom>
        </p:spPr>
        <p:txBody>
          <a:bodyPr/>
          <a:lstStyle/>
          <a:p>
            <a:pPr>
              <a:defRPr>
                <a:effectLst/>
              </a:defRPr>
            </a:pPr>
            <a:r>
              <a:t>2.3.2 Color</a:t>
            </a:r>
          </a:p>
        </p:txBody>
      </p:sp>
      <p:sp>
        <p:nvSpPr>
          <p:cNvPr id="528" name="The CIE 1931 color space chromaticity Diagram"/>
          <p:cNvSpPr txBox="1">
            <a:spLocks noGrp="1"/>
          </p:cNvSpPr>
          <p:nvPr>
            <p:ph type="body" idx="1"/>
          </p:nvPr>
        </p:nvSpPr>
        <p:spPr>
          <a:prstGeom prst="rect">
            <a:avLst/>
          </a:prstGeom>
        </p:spPr>
        <p:txBody>
          <a:bodyPr/>
          <a:lstStyle/>
          <a:p>
            <a:pPr>
              <a:defRPr b="1"/>
            </a:pPr>
            <a:r>
              <a:t>The CIE 1931 color space chromaticity Diagram</a:t>
            </a:r>
          </a:p>
        </p:txBody>
      </p:sp>
      <p:pic>
        <p:nvPicPr>
          <p:cNvPr id="530" name="螢幕快照 2018-03-04 下午4.17.41.png" descr="螢幕快照 2018-03-04 下午4.17.41.png"/>
          <p:cNvPicPr>
            <a:picLocks noChangeAspect="1"/>
          </p:cNvPicPr>
          <p:nvPr/>
        </p:nvPicPr>
        <p:blipFill>
          <a:blip r:embed="rId3">
            <a:extLst/>
          </a:blip>
          <a:stretch>
            <a:fillRect/>
          </a:stretch>
        </p:blipFill>
        <p:spPr>
          <a:xfrm>
            <a:off x="903133" y="3311122"/>
            <a:ext cx="4712040" cy="3131356"/>
          </a:xfrm>
          <a:prstGeom prst="rect">
            <a:avLst/>
          </a:prstGeom>
          <a:ln w="12700">
            <a:miter lim="400000"/>
          </a:ln>
        </p:spPr>
      </p:pic>
      <p:pic>
        <p:nvPicPr>
          <p:cNvPr id="531" name="螢幕快照 2018-03-04 下午4.18.11.png" descr="螢幕快照 2018-03-04 下午4.18.11.png"/>
          <p:cNvPicPr>
            <a:picLocks noChangeAspect="1"/>
          </p:cNvPicPr>
          <p:nvPr/>
        </p:nvPicPr>
        <p:blipFill>
          <a:blip r:embed="rId4">
            <a:extLst/>
          </a:blip>
          <a:stretch>
            <a:fillRect/>
          </a:stretch>
        </p:blipFill>
        <p:spPr>
          <a:xfrm>
            <a:off x="7389627" y="2308554"/>
            <a:ext cx="4841648" cy="5136492"/>
          </a:xfrm>
          <a:prstGeom prst="rect">
            <a:avLst/>
          </a:prstGeom>
          <a:ln w="12700">
            <a:miter lim="400000"/>
          </a:ln>
        </p:spPr>
      </p:pic>
      <p:sp>
        <p:nvSpPr>
          <p:cNvPr id="532" name="Figure 2.29 CIE chromaticity diagram, showing colors and their corresponding (x, y) values. Pure spectral colors are arranged around the outside of the curve."/>
          <p:cNvSpPr txBox="1"/>
          <p:nvPr/>
        </p:nvSpPr>
        <p:spPr>
          <a:xfrm>
            <a:off x="1010676" y="7777644"/>
            <a:ext cx="10983447" cy="8636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lnSpc>
                <a:spcPts val="4500"/>
              </a:lnSpc>
              <a:spcBef>
                <a:spcPts val="1200"/>
              </a:spcBef>
              <a:defRPr sz="2500">
                <a:solidFill>
                  <a:srgbClr val="000000"/>
                </a:solidFill>
                <a:latin typeface="Times"/>
                <a:ea typeface="Times"/>
                <a:cs typeface="Times"/>
                <a:sym typeface="Times"/>
              </a:defRPr>
            </a:pPr>
            <a:r>
              <a:rPr b="1"/>
              <a:t>Figure 2.29</a:t>
            </a:r>
            <a:r>
              <a:t> CIE chromaticity diagram, showing colors and their corresponding (</a:t>
            </a:r>
            <a:r>
              <a:rPr i="1"/>
              <a:t>x</a:t>
            </a:r>
            <a:r>
              <a:t>, </a:t>
            </a:r>
            <a:r>
              <a:rPr i="1"/>
              <a:t>y</a:t>
            </a:r>
            <a:r>
              <a:t>) values. Pure spectral colors are arranged around the outside of the curve. </a:t>
            </a:r>
          </a:p>
        </p:txBody>
      </p:sp>
      <p:sp>
        <p:nvSpPr>
          <p:cNvPr id="533" name="箭頭"/>
          <p:cNvSpPr/>
          <p:nvPr/>
        </p:nvSpPr>
        <p:spPr>
          <a:xfrm>
            <a:off x="5867399" y="4709976"/>
            <a:ext cx="1270001" cy="333648"/>
          </a:xfrm>
          <a:prstGeom prst="rightArrow">
            <a:avLst>
              <a:gd name="adj1" fmla="val 24767"/>
              <a:gd name="adj2" fmla="val 114345"/>
            </a:avLst>
          </a:prstGeom>
          <a:blipFill>
            <a:blip r:embed="rId5"/>
          </a:blipFill>
          <a:ln w="12700">
            <a:miter lim="400000"/>
          </a:ln>
        </p:spPr>
        <p:txBody>
          <a:bodyPr lIns="50800" tIns="50800" rIns="50800" bIns="50800" anchor="ctr"/>
          <a:lstStyle/>
          <a:p>
            <a:pPr>
              <a:defRPr sz="4000">
                <a:solidFill>
                  <a:srgbClr val="FFFFFF"/>
                </a:solidFill>
              </a:defRPr>
            </a:pPr>
            <a:endParaRPr/>
          </a:p>
        </p:txBody>
      </p:sp>
      <p:sp>
        <p:nvSpPr>
          <p:cNvPr id="534" name="λ = 380 nm ~…"/>
          <p:cNvSpPr txBox="1"/>
          <p:nvPr/>
        </p:nvSpPr>
        <p:spPr>
          <a:xfrm>
            <a:off x="5714149" y="3884967"/>
            <a:ext cx="1576502" cy="7874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spcBef>
                <a:spcPts val="600"/>
              </a:spcBef>
              <a:defRPr sz="2000">
                <a:solidFill>
                  <a:srgbClr val="000000"/>
                </a:solidFill>
                <a:latin typeface="Times"/>
                <a:ea typeface="Times"/>
                <a:cs typeface="Times"/>
                <a:sym typeface="Times"/>
              </a:defRPr>
            </a:pPr>
            <a:r>
              <a:t>λ = 380 nm ~ </a:t>
            </a:r>
          </a:p>
          <a:p>
            <a:pPr algn="l" defTabSz="457200">
              <a:spcBef>
                <a:spcPts val="600"/>
              </a:spcBef>
              <a:defRPr sz="2000">
                <a:solidFill>
                  <a:srgbClr val="000000"/>
                </a:solidFill>
                <a:latin typeface="Times"/>
                <a:ea typeface="Times"/>
                <a:cs typeface="Times"/>
                <a:sym typeface="Times"/>
              </a:defRPr>
            </a:pPr>
            <a:r>
              <a:t>λ = 800 nm</a:t>
            </a:r>
          </a:p>
        </p:txBody>
      </p:sp>
      <p:sp>
        <p:nvSpPr>
          <p:cNvPr id="2" name="投影片編號版面配置區 1">
            <a:extLst>
              <a:ext uri="{FF2B5EF4-FFF2-40B4-BE49-F238E27FC236}">
                <a16:creationId xmlns:a16="http://schemas.microsoft.com/office/drawing/2014/main" id="{7DDF7891-2D57-4A82-BFE9-506EDBEE0E82}"/>
              </a:ext>
            </a:extLst>
          </p:cNvPr>
          <p:cNvSpPr>
            <a:spLocks noGrp="1"/>
          </p:cNvSpPr>
          <p:nvPr>
            <p:ph type="sldNum" sz="quarter" idx="2"/>
          </p:nvPr>
        </p:nvSpPr>
        <p:spPr/>
        <p:txBody>
          <a:bodyPr/>
          <a:lstStyle/>
          <a:p>
            <a:fld id="{86CB4B4D-7CA3-9044-876B-883B54F8677D}" type="slidenum">
              <a:rPr lang="en-US" altLang="zh-TW" smtClean="0"/>
              <a:t>79</a:t>
            </a:fld>
            <a:endParaRPr lang="zh-TW" altLang="en-US"/>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FD1354-522E-4979-AE47-C9702BC6C4AF}"/>
              </a:ext>
            </a:extLst>
          </p:cNvPr>
          <p:cNvSpPr>
            <a:spLocks noGrp="1"/>
          </p:cNvSpPr>
          <p:nvPr>
            <p:ph type="title"/>
          </p:nvPr>
        </p:nvSpPr>
        <p:spPr/>
        <p:txBody>
          <a:bodyPr/>
          <a:lstStyle/>
          <a:p>
            <a:r>
              <a:rPr lang="en-US" altLang="zh-TW" dirty="0"/>
              <a:t>2.1.1 Geometric Primitives</a:t>
            </a:r>
            <a:endParaRPr lang="zh-TW" altLang="en-US" dirty="0"/>
          </a:p>
        </p:txBody>
      </p:sp>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264E01F8-5E59-440C-A872-35B4916243C4}"/>
                  </a:ext>
                </a:extLst>
              </p:cNvPr>
              <p:cNvSpPr>
                <a:spLocks noGrp="1"/>
              </p:cNvSpPr>
              <p:nvPr>
                <p:ph type="body" idx="1"/>
              </p:nvPr>
            </p:nvSpPr>
            <p:spPr/>
            <p:txBody>
              <a:bodyPr/>
              <a:lstStyle/>
              <a:p>
                <a:r>
                  <a:rPr lang="en-US" altLang="zh-TW" dirty="0"/>
                  <a:t>When using homogeneous coordinates, we can compute the </a:t>
                </a:r>
                <a:r>
                  <a:rPr lang="en-US" altLang="zh-TW" b="1" dirty="0">
                    <a:solidFill>
                      <a:srgbClr val="FF0000"/>
                    </a:solidFill>
                  </a:rPr>
                  <a:t>intersection</a:t>
                </a:r>
                <a:r>
                  <a:rPr lang="en-US" altLang="zh-TW" dirty="0"/>
                  <a:t> of two lines as</a:t>
                </a:r>
              </a:p>
              <a:p>
                <a14:m>
                  <m:oMath xmlns:m="http://schemas.openxmlformats.org/officeDocument/2006/math">
                    <m:acc>
                      <m:accPr>
                        <m:chr m:val="̃"/>
                        <m:ctrlPr>
                          <a:rPr lang="en-US" altLang="zh-TW" sz="3600" i="1">
                            <a:latin typeface="Cambria Math" panose="02040503050406030204" pitchFamily="18" charset="0"/>
                            <a:ea typeface="Tahoma" pitchFamily="34" charset="0"/>
                            <a:cs typeface="Times New Roman" pitchFamily="18" charset="0"/>
                          </a:rPr>
                        </m:ctrlPr>
                      </m:accPr>
                      <m:e>
                        <m:r>
                          <a:rPr lang="en-US" altLang="zh-TW" sz="3600" b="1" i="1">
                            <a:latin typeface="Cambria Math" panose="02040503050406030204" pitchFamily="18" charset="0"/>
                            <a:ea typeface="Tahoma" pitchFamily="34" charset="0"/>
                            <a:cs typeface="Times New Roman" pitchFamily="18" charset="0"/>
                          </a:rPr>
                          <m:t>𝒙</m:t>
                        </m:r>
                      </m:e>
                    </m:acc>
                    <m:r>
                      <a:rPr lang="en-US" altLang="zh-TW" sz="3600" b="1" i="1" dirty="0" smtClean="0">
                        <a:latin typeface="Cambria Math" panose="02040503050406030204" pitchFamily="18" charset="0"/>
                        <a:ea typeface="Tahoma" pitchFamily="34" charset="0"/>
                        <a:cs typeface="Times New Roman" pitchFamily="18" charset="0"/>
                      </a:rPr>
                      <m:t>=</m:t>
                    </m:r>
                    <m:acc>
                      <m:accPr>
                        <m:chr m:val="̃"/>
                        <m:ctrlPr>
                          <a:rPr lang="ar-AE" altLang="zh-TW" sz="3600" b="1" i="1">
                            <a:latin typeface="Cambria Math" panose="02040503050406030204" pitchFamily="18" charset="0"/>
                            <a:ea typeface="Tahoma" pitchFamily="34" charset="0"/>
                            <a:cs typeface="Times New Roman" pitchFamily="18" charset="0"/>
                          </a:rPr>
                        </m:ctrlPr>
                      </m:accPr>
                      <m:e>
                        <m:r>
                          <a:rPr lang="zh-TW" altLang="ar-AE" sz="3600" b="1" i="1">
                            <a:latin typeface="Cambria Math" panose="02040503050406030204" pitchFamily="18" charset="0"/>
                            <a:ea typeface="Tahoma" pitchFamily="34" charset="0"/>
                            <a:cs typeface="Times New Roman" pitchFamily="18" charset="0"/>
                          </a:rPr>
                          <m:t>𝒍</m:t>
                        </m:r>
                        <m:r>
                          <a:rPr lang="en-US" altLang="zh-TW" sz="3600" b="1" i="1" baseline="-25000" smtClean="0">
                            <a:latin typeface="Cambria Math" panose="02040503050406030204" pitchFamily="18" charset="0"/>
                            <a:ea typeface="Tahoma" pitchFamily="34" charset="0"/>
                            <a:cs typeface="Times New Roman" pitchFamily="18" charset="0"/>
                          </a:rPr>
                          <m:t>𝟏</m:t>
                        </m:r>
                      </m:e>
                    </m:acc>
                    <m:r>
                      <a:rPr lang="en-US" altLang="zh-TW" sz="3600" b="1" i="1" smtClean="0">
                        <a:latin typeface="Cambria Math" panose="02040503050406030204" pitchFamily="18" charset="0"/>
                        <a:ea typeface="Tahoma" pitchFamily="34" charset="0"/>
                        <a:cs typeface="Times New Roman" pitchFamily="18" charset="0"/>
                      </a:rPr>
                      <m:t> </m:t>
                    </m:r>
                    <m:r>
                      <a:rPr lang="en-US" altLang="zh-TW" sz="3600" b="1" i="1" smtClean="0">
                        <a:latin typeface="Cambria Math" panose="02040503050406030204" pitchFamily="18" charset="0"/>
                        <a:ea typeface="Cambria Math" panose="02040503050406030204" pitchFamily="18" charset="0"/>
                        <a:cs typeface="Times New Roman" pitchFamily="18" charset="0"/>
                      </a:rPr>
                      <m:t>×</m:t>
                    </m:r>
                    <m:acc>
                      <m:accPr>
                        <m:chr m:val="̃"/>
                        <m:ctrlPr>
                          <a:rPr lang="ar-AE" altLang="zh-TW" sz="3600" b="1" i="1">
                            <a:latin typeface="Cambria Math" panose="02040503050406030204" pitchFamily="18" charset="0"/>
                            <a:ea typeface="Tahoma" pitchFamily="34" charset="0"/>
                            <a:cs typeface="Times New Roman" pitchFamily="18" charset="0"/>
                          </a:rPr>
                        </m:ctrlPr>
                      </m:accPr>
                      <m:e>
                        <m:r>
                          <a:rPr lang="zh-TW" altLang="ar-AE" sz="3600" b="1" i="1">
                            <a:latin typeface="Cambria Math" panose="02040503050406030204" pitchFamily="18" charset="0"/>
                            <a:ea typeface="Tahoma" pitchFamily="34" charset="0"/>
                            <a:cs typeface="Times New Roman" pitchFamily="18" charset="0"/>
                          </a:rPr>
                          <m:t>𝒍</m:t>
                        </m:r>
                        <m:r>
                          <a:rPr lang="en-US" altLang="zh-TW" sz="3600" b="1" i="1" baseline="-25000" smtClean="0">
                            <a:latin typeface="Cambria Math" panose="02040503050406030204" pitchFamily="18" charset="0"/>
                            <a:ea typeface="Tahoma" pitchFamily="34" charset="0"/>
                            <a:cs typeface="Times New Roman" pitchFamily="18" charset="0"/>
                          </a:rPr>
                          <m:t>𝟐</m:t>
                        </m:r>
                      </m:e>
                    </m:acc>
                    <m:r>
                      <a:rPr lang="en-US" altLang="zh-TW" sz="3600" b="0" i="0" smtClean="0">
                        <a:latin typeface="Cambria Math" panose="02040503050406030204" pitchFamily="18" charset="0"/>
                        <a:ea typeface="Tahoma" pitchFamily="34" charset="0"/>
                        <a:cs typeface="Times New Roman" pitchFamily="18" charset="0"/>
                      </a:rPr>
                      <m:t> , </m:t>
                    </m:r>
                  </m:oMath>
                </a14:m>
                <a:r>
                  <a:rPr lang="en-US" altLang="zh-TW" sz="3600" dirty="0"/>
                  <a:t>where </a:t>
                </a:r>
                <a14:m>
                  <m:oMath xmlns:m="http://schemas.openxmlformats.org/officeDocument/2006/math">
                    <m:r>
                      <a:rPr lang="en-US" altLang="zh-TW" sz="3600" b="1" i="1">
                        <a:latin typeface="Cambria Math" panose="02040503050406030204" pitchFamily="18" charset="0"/>
                        <a:ea typeface="Cambria Math" panose="02040503050406030204" pitchFamily="18" charset="0"/>
                        <a:cs typeface="Times New Roman" pitchFamily="18" charset="0"/>
                      </a:rPr>
                      <m:t>×</m:t>
                    </m:r>
                  </m:oMath>
                </a14:m>
                <a:r>
                  <a:rPr lang="en-US" altLang="zh-TW" sz="3600" dirty="0"/>
                  <a:t> is the cross product operator.</a:t>
                </a:r>
              </a:p>
              <a:p>
                <a:endParaRPr lang="en-US" altLang="zh-TW" sz="3600" dirty="0"/>
              </a:p>
              <a:p>
                <a:r>
                  <a:rPr lang="en-US" altLang="zh-TW" dirty="0"/>
                  <a:t>Similarly, the line joining two points can be written as</a:t>
                </a:r>
              </a:p>
              <a:p>
                <a14:m>
                  <m:oMath xmlns:m="http://schemas.openxmlformats.org/officeDocument/2006/math">
                    <m:acc>
                      <m:accPr>
                        <m:chr m:val="̃"/>
                        <m:ctrlPr>
                          <a:rPr lang="en-US" altLang="zh-TW" sz="3600" i="1">
                            <a:latin typeface="Cambria Math" panose="02040503050406030204" pitchFamily="18" charset="0"/>
                            <a:ea typeface="Tahoma" pitchFamily="34" charset="0"/>
                            <a:cs typeface="Times New Roman" pitchFamily="18" charset="0"/>
                          </a:rPr>
                        </m:ctrlPr>
                      </m:accPr>
                      <m:e>
                        <m:r>
                          <a:rPr lang="en-US" altLang="zh-TW" sz="3600" b="1" i="1" smtClean="0">
                            <a:latin typeface="Cambria Math" panose="02040503050406030204" pitchFamily="18" charset="0"/>
                            <a:ea typeface="Tahoma" pitchFamily="34" charset="0"/>
                            <a:cs typeface="Times New Roman" pitchFamily="18" charset="0"/>
                          </a:rPr>
                          <m:t>𝒍</m:t>
                        </m:r>
                      </m:e>
                    </m:acc>
                    <m:r>
                      <a:rPr lang="en-US" altLang="zh-TW" sz="3600" b="1" i="1" dirty="0">
                        <a:latin typeface="Cambria Math" panose="02040503050406030204" pitchFamily="18" charset="0"/>
                        <a:ea typeface="Tahoma" pitchFamily="34" charset="0"/>
                        <a:cs typeface="Times New Roman" pitchFamily="18" charset="0"/>
                      </a:rPr>
                      <m:t>=</m:t>
                    </m:r>
                    <m:acc>
                      <m:accPr>
                        <m:chr m:val="̃"/>
                        <m:ctrlPr>
                          <a:rPr lang="ar-AE" altLang="zh-TW" sz="3600" b="1" i="1">
                            <a:latin typeface="Cambria Math" panose="02040503050406030204" pitchFamily="18" charset="0"/>
                            <a:ea typeface="Tahoma" pitchFamily="34" charset="0"/>
                            <a:cs typeface="Times New Roman" pitchFamily="18" charset="0"/>
                          </a:rPr>
                        </m:ctrlPr>
                      </m:accPr>
                      <m:e>
                        <m:r>
                          <a:rPr lang="en-US" altLang="zh-TW" sz="3600" b="1" i="1" smtClean="0">
                            <a:latin typeface="Cambria Math" panose="02040503050406030204" pitchFamily="18" charset="0"/>
                            <a:ea typeface="Tahoma" pitchFamily="34" charset="0"/>
                            <a:cs typeface="Times New Roman" pitchFamily="18" charset="0"/>
                          </a:rPr>
                          <m:t>𝒙</m:t>
                        </m:r>
                        <m:r>
                          <a:rPr lang="en-US" altLang="zh-TW" sz="3600" b="1" i="1" baseline="-25000">
                            <a:latin typeface="Cambria Math" panose="02040503050406030204" pitchFamily="18" charset="0"/>
                            <a:ea typeface="Tahoma" pitchFamily="34" charset="0"/>
                            <a:cs typeface="Times New Roman" pitchFamily="18" charset="0"/>
                          </a:rPr>
                          <m:t>𝟏</m:t>
                        </m:r>
                      </m:e>
                    </m:acc>
                    <m:r>
                      <a:rPr lang="en-US" altLang="zh-TW" sz="3600" b="1" i="1">
                        <a:latin typeface="Cambria Math" panose="02040503050406030204" pitchFamily="18" charset="0"/>
                        <a:ea typeface="Tahoma" pitchFamily="34" charset="0"/>
                        <a:cs typeface="Times New Roman" pitchFamily="18" charset="0"/>
                      </a:rPr>
                      <m:t> </m:t>
                    </m:r>
                    <m:r>
                      <a:rPr lang="en-US" altLang="zh-TW" sz="3600" b="1" i="1">
                        <a:latin typeface="Cambria Math" panose="02040503050406030204" pitchFamily="18" charset="0"/>
                        <a:ea typeface="Cambria Math" panose="02040503050406030204" pitchFamily="18" charset="0"/>
                        <a:cs typeface="Times New Roman" pitchFamily="18" charset="0"/>
                      </a:rPr>
                      <m:t>×</m:t>
                    </m:r>
                    <m:acc>
                      <m:accPr>
                        <m:chr m:val="̃"/>
                        <m:ctrlPr>
                          <a:rPr lang="ar-AE" altLang="zh-TW" sz="3600" b="1" i="1">
                            <a:latin typeface="Cambria Math" panose="02040503050406030204" pitchFamily="18" charset="0"/>
                            <a:ea typeface="Tahoma" pitchFamily="34" charset="0"/>
                            <a:cs typeface="Times New Roman" pitchFamily="18" charset="0"/>
                          </a:rPr>
                        </m:ctrlPr>
                      </m:accPr>
                      <m:e>
                        <m:r>
                          <a:rPr lang="en-US" altLang="zh-TW" sz="3600" b="1" i="1" smtClean="0">
                            <a:latin typeface="Cambria Math" panose="02040503050406030204" pitchFamily="18" charset="0"/>
                            <a:ea typeface="Tahoma" pitchFamily="34" charset="0"/>
                            <a:cs typeface="Times New Roman" pitchFamily="18" charset="0"/>
                          </a:rPr>
                          <m:t>𝒙</m:t>
                        </m:r>
                        <m:r>
                          <a:rPr lang="en-US" altLang="zh-TW" sz="3600" b="1" i="1" baseline="-25000">
                            <a:latin typeface="Cambria Math" panose="02040503050406030204" pitchFamily="18" charset="0"/>
                            <a:ea typeface="Tahoma" pitchFamily="34" charset="0"/>
                            <a:cs typeface="Times New Roman" pitchFamily="18" charset="0"/>
                          </a:rPr>
                          <m:t>𝟐</m:t>
                        </m:r>
                      </m:e>
                    </m:acc>
                  </m:oMath>
                </a14:m>
                <a:endParaRPr lang="en-US" altLang="zh-TW" sz="3600" dirty="0"/>
              </a:p>
            </p:txBody>
          </p:sp>
        </mc:Choice>
        <mc:Fallback xmlns="">
          <p:sp>
            <p:nvSpPr>
              <p:cNvPr id="3" name="文字版面配置區 2">
                <a:extLst>
                  <a:ext uri="{FF2B5EF4-FFF2-40B4-BE49-F238E27FC236}">
                    <a16:creationId xmlns:a16="http://schemas.microsoft.com/office/drawing/2014/main" id="{264E01F8-5E59-440C-A872-35B4916243C4}"/>
                  </a:ext>
                </a:extLst>
              </p:cNvPr>
              <p:cNvSpPr>
                <a:spLocks noGrp="1" noRot="1" noChangeAspect="1" noMove="1" noResize="1" noEditPoints="1" noAdjustHandles="1" noChangeArrowheads="1" noChangeShapeType="1" noTextEdit="1"/>
              </p:cNvSpPr>
              <p:nvPr>
                <p:ph type="body" idx="1"/>
              </p:nvPr>
            </p:nvSpPr>
            <p:spPr>
              <a:blipFill>
                <a:blip r:embed="rId2"/>
                <a:stretch>
                  <a:fillRect l="-918"/>
                </a:stretch>
              </a:blipFill>
            </p:spPr>
            <p:txBody>
              <a:bodyPr/>
              <a:lstStyle/>
              <a:p>
                <a:r>
                  <a:rPr lang="zh-TW" altLang="en-US">
                    <a:noFill/>
                  </a:rPr>
                  <a:t> </a:t>
                </a:r>
              </a:p>
            </p:txBody>
          </p:sp>
        </mc:Fallback>
      </mc:AlternateContent>
      <p:sp>
        <p:nvSpPr>
          <p:cNvPr id="5" name="投影片編號版面配置區 4">
            <a:extLst>
              <a:ext uri="{FF2B5EF4-FFF2-40B4-BE49-F238E27FC236}">
                <a16:creationId xmlns:a16="http://schemas.microsoft.com/office/drawing/2014/main" id="{6E743ABB-57BD-4688-BD87-38781870DD8C}"/>
              </a:ext>
            </a:extLst>
          </p:cNvPr>
          <p:cNvSpPr>
            <a:spLocks noGrp="1"/>
          </p:cNvSpPr>
          <p:nvPr>
            <p:ph type="sldNum" sz="quarter" idx="2"/>
          </p:nvPr>
        </p:nvSpPr>
        <p:spPr/>
        <p:txBody>
          <a:bodyPr/>
          <a:lstStyle/>
          <a:p>
            <a:fld id="{86CB4B4D-7CA3-9044-876B-883B54F8677D}" type="slidenum">
              <a:rPr lang="en-US" altLang="zh-TW" smtClean="0"/>
              <a:t>8</a:t>
            </a:fld>
            <a:endParaRPr lang="zh-TW" altLang="en-US"/>
          </a:p>
        </p:txBody>
      </p:sp>
    </p:spTree>
    <p:extLst>
      <p:ext uri="{BB962C8B-B14F-4D97-AF65-F5344CB8AC3E}">
        <p14:creationId xmlns:p14="http://schemas.microsoft.com/office/powerpoint/2010/main" val="1546077179"/>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2.3.2 Color"/>
          <p:cNvSpPr>
            <a:spLocks noGrp="1"/>
          </p:cNvSpPr>
          <p:nvPr>
            <p:ph type="title"/>
          </p:nvPr>
        </p:nvSpPr>
        <p:spPr>
          <a:prstGeom prst="rect">
            <a:avLst/>
          </a:prstGeom>
        </p:spPr>
        <p:txBody>
          <a:bodyPr/>
          <a:lstStyle/>
          <a:p>
            <a:pPr>
              <a:defRPr>
                <a:effectLst/>
              </a:defRPr>
            </a:pPr>
            <a:r>
              <a:t>2.3.2 Color</a:t>
            </a:r>
          </a:p>
        </p:txBody>
      </p:sp>
      <p:sp>
        <p:nvSpPr>
          <p:cNvPr id="537" name="L*a*b* Color Space…"/>
          <p:cNvSpPr txBox="1">
            <a:spLocks noGrp="1"/>
          </p:cNvSpPr>
          <p:nvPr>
            <p:ph type="body" idx="1"/>
          </p:nvPr>
        </p:nvSpPr>
        <p:spPr>
          <a:prstGeom prst="rect">
            <a:avLst/>
          </a:prstGeom>
        </p:spPr>
        <p:txBody>
          <a:bodyPr/>
          <a:lstStyle/>
          <a:p>
            <a:pPr>
              <a:defRPr b="1"/>
            </a:pPr>
            <a:r>
              <a:t>L</a:t>
            </a:r>
            <a:r>
              <a:rPr>
                <a:latin typeface="Times New Roman"/>
                <a:ea typeface="Times New Roman"/>
                <a:cs typeface="Times New Roman"/>
                <a:sym typeface="Times New Roman"/>
              </a:rPr>
              <a:t>*</a:t>
            </a:r>
            <a:r>
              <a:t>a</a:t>
            </a:r>
            <a:r>
              <a:rPr>
                <a:latin typeface="Times New Roman"/>
                <a:ea typeface="Times New Roman"/>
                <a:cs typeface="Times New Roman"/>
                <a:sym typeface="Times New Roman"/>
              </a:rPr>
              <a:t>*</a:t>
            </a:r>
            <a:r>
              <a:t>b</a:t>
            </a:r>
            <a:r>
              <a:rPr>
                <a:latin typeface="Times New Roman"/>
                <a:ea typeface="Times New Roman"/>
                <a:cs typeface="Times New Roman"/>
                <a:sym typeface="Times New Roman"/>
              </a:rPr>
              <a:t>*</a:t>
            </a:r>
            <a:r>
              <a:t> Color Space</a:t>
            </a:r>
          </a:p>
          <a:p>
            <a:pPr marL="894442" lvl="1" indent="-462642"/>
            <a:r>
              <a:t>CIE defined a non-linear re-mapping of the XYZ space called </a:t>
            </a:r>
            <a:r>
              <a:rPr b="1">
                <a:solidFill>
                  <a:srgbClr val="FF2600"/>
                </a:solidFill>
              </a:rPr>
              <a:t>L</a:t>
            </a:r>
            <a:r>
              <a:rPr b="1">
                <a:solidFill>
                  <a:srgbClr val="FF2600"/>
                </a:solidFill>
                <a:latin typeface="Times New Roman"/>
                <a:ea typeface="Times New Roman"/>
                <a:cs typeface="Times New Roman"/>
                <a:sym typeface="Times New Roman"/>
              </a:rPr>
              <a:t>*</a:t>
            </a:r>
            <a:r>
              <a:rPr b="1">
                <a:solidFill>
                  <a:srgbClr val="FF2600"/>
                </a:solidFill>
              </a:rPr>
              <a:t>a</a:t>
            </a:r>
            <a:r>
              <a:rPr b="1">
                <a:solidFill>
                  <a:srgbClr val="FF2600"/>
                </a:solidFill>
                <a:latin typeface="Times New Roman"/>
                <a:ea typeface="Times New Roman"/>
                <a:cs typeface="Times New Roman"/>
                <a:sym typeface="Times New Roman"/>
              </a:rPr>
              <a:t>*</a:t>
            </a:r>
            <a:r>
              <a:rPr b="1">
                <a:solidFill>
                  <a:srgbClr val="FF2600"/>
                </a:solidFill>
              </a:rPr>
              <a:t>b</a:t>
            </a:r>
            <a:r>
              <a:rPr b="1">
                <a:solidFill>
                  <a:srgbClr val="FF2600"/>
                </a:solidFill>
                <a:latin typeface="Times New Roman"/>
                <a:ea typeface="Times New Roman"/>
                <a:cs typeface="Times New Roman"/>
                <a:sym typeface="Times New Roman"/>
              </a:rPr>
              <a:t>*</a:t>
            </a:r>
            <a:r>
              <a:t> (also sometimes called </a:t>
            </a:r>
            <a:r>
              <a:rPr b="1">
                <a:solidFill>
                  <a:srgbClr val="FF2600"/>
                </a:solidFill>
              </a:rPr>
              <a:t>CIELAB</a:t>
            </a:r>
            <a:r>
              <a:t>).</a:t>
            </a:r>
          </a:p>
        </p:txBody>
      </p:sp>
      <p:pic>
        <p:nvPicPr>
          <p:cNvPr id="539" name="影像" descr="影像"/>
          <p:cNvPicPr>
            <a:picLocks noChangeAspect="1"/>
          </p:cNvPicPr>
          <p:nvPr/>
        </p:nvPicPr>
        <p:blipFill>
          <a:blip r:embed="rId2">
            <a:extLst/>
          </a:blip>
          <a:stretch>
            <a:fillRect/>
          </a:stretch>
        </p:blipFill>
        <p:spPr>
          <a:xfrm>
            <a:off x="3568973" y="3803780"/>
            <a:ext cx="5866854" cy="5661513"/>
          </a:xfrm>
          <a:prstGeom prst="rect">
            <a:avLst/>
          </a:prstGeom>
          <a:ln w="12700">
            <a:miter lim="400000"/>
          </a:ln>
        </p:spPr>
      </p:pic>
      <p:sp>
        <p:nvSpPr>
          <p:cNvPr id="2" name="投影片編號版面配置區 1">
            <a:extLst>
              <a:ext uri="{FF2B5EF4-FFF2-40B4-BE49-F238E27FC236}">
                <a16:creationId xmlns:a16="http://schemas.microsoft.com/office/drawing/2014/main" id="{CCDC3D50-901E-43C0-BF40-883B7196B906}"/>
              </a:ext>
            </a:extLst>
          </p:cNvPr>
          <p:cNvSpPr>
            <a:spLocks noGrp="1"/>
          </p:cNvSpPr>
          <p:nvPr>
            <p:ph type="sldNum" sz="quarter" idx="2"/>
          </p:nvPr>
        </p:nvSpPr>
        <p:spPr/>
        <p:txBody>
          <a:bodyPr/>
          <a:lstStyle/>
          <a:p>
            <a:fld id="{86CB4B4D-7CA3-9044-876B-883B54F8677D}" type="slidenum">
              <a:rPr lang="en-US" altLang="zh-TW" smtClean="0"/>
              <a:t>80</a:t>
            </a:fld>
            <a:endParaRPr lang="zh-TW" altLang="en-US"/>
          </a:p>
        </p:txBody>
      </p:sp>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2.3.2 Color"/>
          <p:cNvSpPr>
            <a:spLocks noGrp="1"/>
          </p:cNvSpPr>
          <p:nvPr>
            <p:ph type="title"/>
          </p:nvPr>
        </p:nvSpPr>
        <p:spPr>
          <a:prstGeom prst="rect">
            <a:avLst/>
          </a:prstGeom>
        </p:spPr>
        <p:txBody>
          <a:bodyPr/>
          <a:lstStyle/>
          <a:p>
            <a:pPr>
              <a:defRPr>
                <a:effectLst/>
              </a:defRPr>
            </a:pPr>
            <a:r>
              <a:t>2.3.2 Color</a:t>
            </a:r>
          </a:p>
        </p:txBody>
      </p:sp>
      <p:sp>
        <p:nvSpPr>
          <p:cNvPr id="542" name="L*a*b* Color Space…"/>
          <p:cNvSpPr txBox="1">
            <a:spLocks noGrp="1"/>
          </p:cNvSpPr>
          <p:nvPr>
            <p:ph type="body" idx="1"/>
          </p:nvPr>
        </p:nvSpPr>
        <p:spPr>
          <a:prstGeom prst="rect">
            <a:avLst/>
          </a:prstGeom>
        </p:spPr>
        <p:txBody>
          <a:bodyPr/>
          <a:lstStyle/>
          <a:p>
            <a:pPr>
              <a:defRPr b="1"/>
            </a:pPr>
            <a:r>
              <a:rPr dirty="0"/>
              <a:t>L</a:t>
            </a:r>
            <a:r>
              <a:rPr dirty="0">
                <a:latin typeface="Times New Roman"/>
                <a:ea typeface="Times New Roman"/>
                <a:cs typeface="Times New Roman"/>
                <a:sym typeface="Times New Roman"/>
              </a:rPr>
              <a:t>*</a:t>
            </a:r>
            <a:r>
              <a:rPr dirty="0"/>
              <a:t>a</a:t>
            </a:r>
            <a:r>
              <a:rPr dirty="0">
                <a:latin typeface="Times New Roman"/>
                <a:ea typeface="Times New Roman"/>
                <a:cs typeface="Times New Roman"/>
                <a:sym typeface="Times New Roman"/>
              </a:rPr>
              <a:t>*</a:t>
            </a:r>
            <a:r>
              <a:rPr dirty="0"/>
              <a:t>b</a:t>
            </a:r>
            <a:r>
              <a:rPr dirty="0">
                <a:latin typeface="Times New Roman"/>
                <a:ea typeface="Times New Roman"/>
                <a:cs typeface="Times New Roman"/>
                <a:sym typeface="Times New Roman"/>
              </a:rPr>
              <a:t>*</a:t>
            </a:r>
            <a:r>
              <a:rPr dirty="0"/>
              <a:t> Color Space</a:t>
            </a:r>
          </a:p>
          <a:p>
            <a:pPr marL="894442" lvl="1" indent="-462642"/>
            <a:r>
              <a:rPr dirty="0"/>
              <a:t>The three coordinates of L</a:t>
            </a:r>
            <a:r>
              <a:rPr dirty="0">
                <a:latin typeface="Times New Roman"/>
                <a:ea typeface="Times New Roman"/>
                <a:cs typeface="Times New Roman"/>
                <a:sym typeface="Times New Roman"/>
              </a:rPr>
              <a:t>*</a:t>
            </a:r>
            <a:r>
              <a:rPr dirty="0"/>
              <a:t>a</a:t>
            </a:r>
            <a:r>
              <a:rPr dirty="0">
                <a:latin typeface="Times New Roman"/>
                <a:ea typeface="Times New Roman"/>
                <a:cs typeface="Times New Roman"/>
                <a:sym typeface="Times New Roman"/>
              </a:rPr>
              <a:t>*</a:t>
            </a:r>
            <a:r>
              <a:rPr dirty="0"/>
              <a:t>b</a:t>
            </a:r>
            <a:r>
              <a:rPr dirty="0">
                <a:latin typeface="Times New Roman"/>
                <a:ea typeface="Times New Roman"/>
                <a:cs typeface="Times New Roman"/>
                <a:sym typeface="Times New Roman"/>
              </a:rPr>
              <a:t>*</a:t>
            </a:r>
            <a:r>
              <a:rPr dirty="0"/>
              <a:t> space represent </a:t>
            </a:r>
            <a:r>
              <a:rPr dirty="0">
                <a:solidFill>
                  <a:srgbClr val="2F6FBA"/>
                </a:solidFill>
              </a:rPr>
              <a:t>the lightness of the color</a:t>
            </a:r>
            <a:r>
              <a:rPr dirty="0"/>
              <a:t>.</a:t>
            </a:r>
          </a:p>
          <a:p>
            <a:pPr marL="0" lvl="4" indent="914400">
              <a:buClrTx/>
              <a:buSzTx/>
              <a:buNone/>
              <a:defRPr sz="2400"/>
            </a:pPr>
            <a:r>
              <a:rPr b="1" i="1" dirty="0">
                <a:latin typeface="Times New Roman"/>
                <a:ea typeface="Times New Roman"/>
                <a:cs typeface="Times New Roman"/>
                <a:sym typeface="Times New Roman"/>
              </a:rPr>
              <a:t>L*</a:t>
            </a:r>
            <a:r>
              <a:rPr dirty="0"/>
              <a:t>: L</a:t>
            </a:r>
            <a:r>
              <a:rPr dirty="0">
                <a:latin typeface="Times New Roman"/>
                <a:ea typeface="Times New Roman"/>
                <a:cs typeface="Times New Roman"/>
                <a:sym typeface="Times New Roman"/>
              </a:rPr>
              <a:t>*</a:t>
            </a:r>
            <a:r>
              <a:rPr dirty="0"/>
              <a:t> = 0 yields black and L</a:t>
            </a:r>
            <a:r>
              <a:rPr dirty="0">
                <a:latin typeface="Times New Roman"/>
                <a:ea typeface="Times New Roman"/>
                <a:cs typeface="Times New Roman"/>
                <a:sym typeface="Times New Roman"/>
              </a:rPr>
              <a:t>*</a:t>
            </a:r>
            <a:r>
              <a:rPr dirty="0"/>
              <a:t> = 100 indicates white.</a:t>
            </a:r>
          </a:p>
          <a:p>
            <a:pPr marL="0" lvl="4" indent="914400">
              <a:buClrTx/>
              <a:buSzTx/>
              <a:buNone/>
              <a:defRPr sz="2400"/>
            </a:pPr>
            <a:r>
              <a:rPr b="1" i="1" dirty="0">
                <a:latin typeface="Times New Roman"/>
                <a:ea typeface="Times New Roman"/>
                <a:cs typeface="Times New Roman"/>
                <a:sym typeface="Times New Roman"/>
              </a:rPr>
              <a:t>a*</a:t>
            </a:r>
            <a:r>
              <a:rPr dirty="0"/>
              <a:t>: The position between </a:t>
            </a:r>
            <a:r>
              <a:rPr b="1" dirty="0">
                <a:solidFill>
                  <a:srgbClr val="FF2600"/>
                </a:solidFill>
              </a:rPr>
              <a:t>red</a:t>
            </a:r>
            <a:r>
              <a:rPr dirty="0"/>
              <a:t>/</a:t>
            </a:r>
            <a:r>
              <a:rPr b="1" dirty="0">
                <a:solidFill>
                  <a:srgbClr val="FF40FF"/>
                </a:solidFill>
              </a:rPr>
              <a:t>magenta</a:t>
            </a:r>
            <a:r>
              <a:rPr dirty="0"/>
              <a:t> (positive values) and </a:t>
            </a:r>
            <a:r>
              <a:rPr b="1" dirty="0">
                <a:solidFill>
                  <a:srgbClr val="5CC73D"/>
                </a:solidFill>
              </a:rPr>
              <a:t>green</a:t>
            </a:r>
            <a:r>
              <a:rPr dirty="0"/>
              <a:t> (negative values).</a:t>
            </a:r>
          </a:p>
          <a:p>
            <a:pPr marL="0" lvl="4" indent="914400">
              <a:buClrTx/>
              <a:buSzTx/>
              <a:buNone/>
              <a:defRPr sz="2400"/>
            </a:pPr>
            <a:r>
              <a:rPr b="1" i="1" dirty="0">
                <a:latin typeface="Times New Roman"/>
                <a:ea typeface="Times New Roman"/>
                <a:cs typeface="Times New Roman"/>
                <a:sym typeface="Times New Roman"/>
              </a:rPr>
              <a:t>b*</a:t>
            </a:r>
            <a:r>
              <a:rPr dirty="0"/>
              <a:t>: The position between </a:t>
            </a:r>
            <a:r>
              <a:rPr b="1" dirty="0">
                <a:solidFill>
                  <a:srgbClr val="E9C802"/>
                </a:solidFill>
              </a:rPr>
              <a:t>yellow</a:t>
            </a:r>
            <a:r>
              <a:rPr dirty="0"/>
              <a:t> (positive values) and </a:t>
            </a:r>
            <a:r>
              <a:rPr b="1" dirty="0">
                <a:solidFill>
                  <a:srgbClr val="0433FF"/>
                </a:solidFill>
              </a:rPr>
              <a:t>blue</a:t>
            </a:r>
            <a:r>
              <a:rPr dirty="0"/>
              <a:t> (negative values). </a:t>
            </a:r>
          </a:p>
        </p:txBody>
      </p:sp>
      <p:pic>
        <p:nvPicPr>
          <p:cNvPr id="544" name="影像" descr="影像"/>
          <p:cNvPicPr>
            <a:picLocks noChangeAspect="1"/>
          </p:cNvPicPr>
          <p:nvPr/>
        </p:nvPicPr>
        <p:blipFill>
          <a:blip r:embed="rId2">
            <a:extLst/>
          </a:blip>
          <a:stretch>
            <a:fillRect/>
          </a:stretch>
        </p:blipFill>
        <p:spPr>
          <a:xfrm>
            <a:off x="6940550" y="5513677"/>
            <a:ext cx="4485483" cy="3954173"/>
          </a:xfrm>
          <a:prstGeom prst="rect">
            <a:avLst/>
          </a:prstGeom>
          <a:ln w="12700">
            <a:miter lim="400000"/>
          </a:ln>
        </p:spPr>
      </p:pic>
      <p:pic>
        <p:nvPicPr>
          <p:cNvPr id="545" name="影像" descr="影像"/>
          <p:cNvPicPr>
            <a:picLocks noChangeAspect="1"/>
          </p:cNvPicPr>
          <p:nvPr/>
        </p:nvPicPr>
        <p:blipFill>
          <a:blip r:embed="rId3">
            <a:extLst/>
          </a:blip>
          <a:srcRect l="7054" r="4902"/>
          <a:stretch>
            <a:fillRect/>
          </a:stretch>
        </p:blipFill>
        <p:spPr>
          <a:xfrm>
            <a:off x="1666478" y="5534963"/>
            <a:ext cx="4472583" cy="3911601"/>
          </a:xfrm>
          <a:prstGeom prst="rect">
            <a:avLst/>
          </a:prstGeom>
          <a:ln w="12700">
            <a:miter lim="400000"/>
          </a:ln>
        </p:spPr>
      </p:pic>
      <p:sp>
        <p:nvSpPr>
          <p:cNvPr id="2" name="投影片編號版面配置區 1">
            <a:extLst>
              <a:ext uri="{FF2B5EF4-FFF2-40B4-BE49-F238E27FC236}">
                <a16:creationId xmlns:a16="http://schemas.microsoft.com/office/drawing/2014/main" id="{71ACCFA8-94A2-42BE-A90A-7694693E8D8E}"/>
              </a:ext>
            </a:extLst>
          </p:cNvPr>
          <p:cNvSpPr>
            <a:spLocks noGrp="1"/>
          </p:cNvSpPr>
          <p:nvPr>
            <p:ph type="sldNum" sz="quarter" idx="2"/>
          </p:nvPr>
        </p:nvSpPr>
        <p:spPr/>
        <p:txBody>
          <a:bodyPr/>
          <a:lstStyle/>
          <a:p>
            <a:fld id="{86CB4B4D-7CA3-9044-876B-883B54F8677D}" type="slidenum">
              <a:rPr lang="en-US" altLang="zh-TW" smtClean="0"/>
              <a:t>81</a:t>
            </a:fld>
            <a:endParaRPr lang="zh-TW" altLang="en-US"/>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2.3.2 Color"/>
          <p:cNvSpPr>
            <a:spLocks noGrp="1"/>
          </p:cNvSpPr>
          <p:nvPr>
            <p:ph type="title"/>
          </p:nvPr>
        </p:nvSpPr>
        <p:spPr>
          <a:prstGeom prst="rect">
            <a:avLst/>
          </a:prstGeom>
        </p:spPr>
        <p:txBody>
          <a:bodyPr/>
          <a:lstStyle/>
          <a:p>
            <a:pPr>
              <a:defRPr>
                <a:effectLst/>
              </a:defRPr>
            </a:pPr>
            <a:r>
              <a:t>2.3.2 Color</a:t>
            </a:r>
          </a:p>
        </p:txBody>
      </p:sp>
      <p:sp>
        <p:nvSpPr>
          <p:cNvPr id="555" name="Color Filter Arrays (CFA)…"/>
          <p:cNvSpPr txBox="1">
            <a:spLocks noGrp="1"/>
          </p:cNvSpPr>
          <p:nvPr>
            <p:ph type="body" idx="1"/>
          </p:nvPr>
        </p:nvSpPr>
        <p:spPr>
          <a:prstGeom prst="rect">
            <a:avLst/>
          </a:prstGeom>
        </p:spPr>
        <p:txBody>
          <a:bodyPr/>
          <a:lstStyle/>
          <a:p>
            <a:pPr>
              <a:defRPr b="1"/>
            </a:pPr>
            <a:r>
              <a:t>Color Filter Arrays (CFA)</a:t>
            </a:r>
          </a:p>
          <a:p>
            <a:pPr lvl="1"/>
            <a:r>
              <a:t>Most of today’s digital still cameras and video cameras use a </a:t>
            </a:r>
            <a:r>
              <a:rPr b="1">
                <a:solidFill>
                  <a:srgbClr val="FF2600"/>
                </a:solidFill>
              </a:rPr>
              <a:t>color filter array (CFA)</a:t>
            </a:r>
            <a:r>
              <a:t>, where alternating sensors are covered by different colored filters.</a:t>
            </a:r>
          </a:p>
        </p:txBody>
      </p:sp>
      <p:pic>
        <p:nvPicPr>
          <p:cNvPr id="557" name="螢幕快照 2018-03-04 下午6.06.55.png" descr="螢幕快照 2018-03-04 下午6.06.55.png"/>
          <p:cNvPicPr>
            <a:picLocks noChangeAspect="1"/>
          </p:cNvPicPr>
          <p:nvPr/>
        </p:nvPicPr>
        <p:blipFill>
          <a:blip r:embed="rId2">
            <a:extLst/>
          </a:blip>
          <a:stretch>
            <a:fillRect/>
          </a:stretch>
        </p:blipFill>
        <p:spPr>
          <a:xfrm>
            <a:off x="1052824" y="4427116"/>
            <a:ext cx="10899152" cy="4906880"/>
          </a:xfrm>
          <a:prstGeom prst="rect">
            <a:avLst/>
          </a:prstGeom>
          <a:ln w="12700">
            <a:miter lim="400000"/>
          </a:ln>
        </p:spPr>
      </p:pic>
      <p:sp>
        <p:nvSpPr>
          <p:cNvPr id="2" name="投影片編號版面配置區 1">
            <a:extLst>
              <a:ext uri="{FF2B5EF4-FFF2-40B4-BE49-F238E27FC236}">
                <a16:creationId xmlns:a16="http://schemas.microsoft.com/office/drawing/2014/main" id="{D26B4D82-06CA-419F-A18A-8CD6F566DB06}"/>
              </a:ext>
            </a:extLst>
          </p:cNvPr>
          <p:cNvSpPr>
            <a:spLocks noGrp="1"/>
          </p:cNvSpPr>
          <p:nvPr>
            <p:ph type="sldNum" sz="quarter" idx="2"/>
          </p:nvPr>
        </p:nvSpPr>
        <p:spPr/>
        <p:txBody>
          <a:bodyPr/>
          <a:lstStyle/>
          <a:p>
            <a:fld id="{86CB4B4D-7CA3-9044-876B-883B54F8677D}" type="slidenum">
              <a:rPr lang="en-US" altLang="zh-TW" smtClean="0"/>
              <a:t>82</a:t>
            </a:fld>
            <a:endParaRPr lang="zh-TW" altLang="en-US"/>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2.3.2 Color"/>
          <p:cNvSpPr>
            <a:spLocks noGrp="1"/>
          </p:cNvSpPr>
          <p:nvPr>
            <p:ph type="title"/>
          </p:nvPr>
        </p:nvSpPr>
        <p:spPr>
          <a:prstGeom prst="rect">
            <a:avLst/>
          </a:prstGeom>
        </p:spPr>
        <p:txBody>
          <a:bodyPr/>
          <a:lstStyle/>
          <a:p>
            <a:pPr>
              <a:defRPr>
                <a:effectLst/>
              </a:defRPr>
            </a:pPr>
            <a:r>
              <a:t>2.3.2 Color</a:t>
            </a:r>
          </a:p>
        </p:txBody>
      </p:sp>
      <p:sp>
        <p:nvSpPr>
          <p:cNvPr id="560" name="Color Filter Arrays (CFA) - Bayer Pattern…"/>
          <p:cNvSpPr txBox="1">
            <a:spLocks noGrp="1"/>
          </p:cNvSpPr>
          <p:nvPr>
            <p:ph type="body" idx="1"/>
          </p:nvPr>
        </p:nvSpPr>
        <p:spPr>
          <a:prstGeom prst="rect">
            <a:avLst/>
          </a:prstGeom>
        </p:spPr>
        <p:txBody>
          <a:bodyPr/>
          <a:lstStyle/>
          <a:p>
            <a:pPr>
              <a:defRPr b="1"/>
            </a:pPr>
            <a:r>
              <a:t>Color Filter Arrays (CFA) - Bayer Pattern</a:t>
            </a:r>
          </a:p>
          <a:p>
            <a:pPr lvl="1"/>
            <a:r>
              <a:t>Green filters are placed over half of the sensors (in a checkerboard pattern), and red and blue filters are placed over the remaining ones.</a:t>
            </a:r>
          </a:p>
          <a:p>
            <a:pPr lvl="1">
              <a:spcBef>
                <a:spcPts val="1900"/>
              </a:spcBef>
            </a:pPr>
            <a:endParaRPr/>
          </a:p>
          <a:p>
            <a:pPr lvl="1">
              <a:spcBef>
                <a:spcPts val="1900"/>
              </a:spcBef>
            </a:pPr>
            <a:endParaRPr/>
          </a:p>
          <a:p>
            <a:pPr lvl="1">
              <a:spcBef>
                <a:spcPts val="1900"/>
              </a:spcBef>
            </a:pPr>
            <a:endParaRPr/>
          </a:p>
          <a:p>
            <a:pPr lvl="1">
              <a:spcBef>
                <a:spcPts val="1900"/>
              </a:spcBef>
            </a:pPr>
            <a:endParaRPr/>
          </a:p>
          <a:p>
            <a:pPr lvl="1"/>
            <a:r>
              <a:t>The reason that </a:t>
            </a:r>
            <a:r>
              <a:rPr>
                <a:solidFill>
                  <a:srgbClr val="2F6FBA"/>
                </a:solidFill>
              </a:rPr>
              <a:t>there are twice as many green filters as red and blue</a:t>
            </a:r>
            <a:r>
              <a:t> is:</a:t>
            </a:r>
          </a:p>
          <a:p>
            <a:pPr lvl="2">
              <a:spcBef>
                <a:spcPts val="1200"/>
              </a:spcBef>
              <a:buClr>
                <a:srgbClr val="000000"/>
              </a:buClr>
              <a:buSzPct val="97500"/>
              <a:buAutoNum type="arabicPeriod"/>
              <a:defRPr sz="2500"/>
            </a:pPr>
            <a:r>
              <a:t>The luminance signal is mostly determined by green values.</a:t>
            </a:r>
          </a:p>
          <a:p>
            <a:pPr lvl="2">
              <a:spcBef>
                <a:spcPts val="1200"/>
              </a:spcBef>
              <a:buClr>
                <a:srgbClr val="000000"/>
              </a:buClr>
              <a:buSzPct val="97500"/>
              <a:buAutoNum type="arabicPeriod"/>
              <a:defRPr sz="2500"/>
            </a:pPr>
            <a:r>
              <a:t>The visual system is much more sensitive to high frequency detail in luminance than in chrominance.</a:t>
            </a:r>
          </a:p>
        </p:txBody>
      </p:sp>
      <p:pic>
        <p:nvPicPr>
          <p:cNvPr id="562" name="影像" descr="影像"/>
          <p:cNvPicPr>
            <a:picLocks noChangeAspect="1"/>
          </p:cNvPicPr>
          <p:nvPr/>
        </p:nvPicPr>
        <p:blipFill>
          <a:blip r:embed="rId2">
            <a:extLst/>
          </a:blip>
          <a:stretch>
            <a:fillRect/>
          </a:stretch>
        </p:blipFill>
        <p:spPr>
          <a:xfrm>
            <a:off x="1378031" y="4000703"/>
            <a:ext cx="3768141" cy="2449292"/>
          </a:xfrm>
          <a:prstGeom prst="rect">
            <a:avLst/>
          </a:prstGeom>
          <a:ln w="12700">
            <a:miter lim="400000"/>
          </a:ln>
        </p:spPr>
      </p:pic>
      <p:grpSp>
        <p:nvGrpSpPr>
          <p:cNvPr id="565" name="群組"/>
          <p:cNvGrpSpPr/>
          <p:nvPr/>
        </p:nvGrpSpPr>
        <p:grpSpPr>
          <a:xfrm>
            <a:off x="5521265" y="3831572"/>
            <a:ext cx="6671954" cy="2787555"/>
            <a:chOff x="0" y="0"/>
            <a:chExt cx="6671953" cy="2787553"/>
          </a:xfrm>
        </p:grpSpPr>
        <p:pic>
          <p:nvPicPr>
            <p:cNvPr id="563" name="影像" descr="影像"/>
            <p:cNvPicPr>
              <a:picLocks noChangeAspect="1"/>
            </p:cNvPicPr>
            <p:nvPr/>
          </p:nvPicPr>
          <p:blipFill>
            <a:blip r:embed="rId3">
              <a:extLst/>
            </a:blip>
            <a:srcRect l="51862" t="46505" r="2156" b="21482"/>
            <a:stretch>
              <a:fillRect/>
            </a:stretch>
          </p:blipFill>
          <p:spPr>
            <a:xfrm>
              <a:off x="0" y="56428"/>
              <a:ext cx="4890088" cy="2731125"/>
            </a:xfrm>
            <a:prstGeom prst="rect">
              <a:avLst/>
            </a:prstGeom>
            <a:ln w="12700" cap="flat">
              <a:noFill/>
              <a:miter lim="400000"/>
            </a:ln>
            <a:effectLst/>
          </p:spPr>
        </p:pic>
        <p:sp>
          <p:nvSpPr>
            <p:cNvPr id="564" name="Incoming light…"/>
            <p:cNvSpPr txBox="1"/>
            <p:nvPr/>
          </p:nvSpPr>
          <p:spPr>
            <a:xfrm>
              <a:off x="4825294" y="0"/>
              <a:ext cx="1846659" cy="212365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50800" tIns="50800" rIns="50800" bIns="50800" numCol="1" anchor="t">
              <a:spAutoFit/>
            </a:bodyPr>
            <a:lstStyle/>
            <a:p>
              <a:pPr algn="l">
                <a:defRPr sz="1800">
                  <a:solidFill>
                    <a:srgbClr val="212121"/>
                  </a:solidFill>
                  <a:latin typeface="Optima"/>
                  <a:ea typeface="Optima"/>
                  <a:cs typeface="Optima"/>
                  <a:sym typeface="Optima"/>
                </a:defRPr>
              </a:pPr>
              <a:r>
                <a:rPr dirty="0">
                  <a:latin typeface="Arial" panose="020B0604020202020204" pitchFamily="34" charset="0"/>
                  <a:cs typeface="Arial" panose="020B0604020202020204" pitchFamily="34" charset="0"/>
                </a:rPr>
                <a:t>Incoming light</a:t>
              </a:r>
            </a:p>
            <a:p>
              <a:pPr algn="l">
                <a:spcBef>
                  <a:spcPts val="600"/>
                </a:spcBef>
                <a:defRPr sz="1800">
                  <a:solidFill>
                    <a:srgbClr val="212121"/>
                  </a:solidFill>
                  <a:latin typeface="Optima"/>
                  <a:ea typeface="Optima"/>
                  <a:cs typeface="Optima"/>
                  <a:sym typeface="Optima"/>
                </a:defRPr>
              </a:pPr>
              <a:r>
                <a:rPr dirty="0">
                  <a:latin typeface="Arial" panose="020B0604020202020204" pitchFamily="34" charset="0"/>
                  <a:cs typeface="Arial" panose="020B0604020202020204" pitchFamily="34" charset="0"/>
                </a:rPr>
                <a:t>Filter layer</a:t>
              </a:r>
            </a:p>
            <a:p>
              <a:pPr algn="l">
                <a:spcBef>
                  <a:spcPts val="600"/>
                </a:spcBef>
                <a:defRPr sz="1800">
                  <a:solidFill>
                    <a:srgbClr val="212121"/>
                  </a:solidFill>
                  <a:latin typeface="Optima"/>
                  <a:ea typeface="Optima"/>
                  <a:cs typeface="Optima"/>
                  <a:sym typeface="Optima"/>
                </a:defRPr>
              </a:pPr>
              <a:r>
                <a:rPr dirty="0">
                  <a:latin typeface="Arial" panose="020B0604020202020204" pitchFamily="34" charset="0"/>
                  <a:cs typeface="Arial" panose="020B0604020202020204" pitchFamily="34" charset="0"/>
                </a:rPr>
                <a:t>Sensor array</a:t>
              </a:r>
            </a:p>
            <a:p>
              <a:pPr algn="l">
                <a:defRPr sz="1800">
                  <a:solidFill>
                    <a:srgbClr val="212121"/>
                  </a:solidFill>
                  <a:latin typeface="Optima"/>
                  <a:ea typeface="Optima"/>
                  <a:cs typeface="Optima"/>
                  <a:sym typeface="Optima"/>
                </a:defRPr>
              </a:pPr>
              <a:endParaRPr dirty="0">
                <a:latin typeface="Arial" panose="020B0604020202020204" pitchFamily="34" charset="0"/>
                <a:cs typeface="Arial" panose="020B0604020202020204" pitchFamily="34" charset="0"/>
              </a:endParaRPr>
            </a:p>
            <a:p>
              <a:pPr algn="l">
                <a:defRPr sz="1800">
                  <a:solidFill>
                    <a:srgbClr val="212121"/>
                  </a:solidFill>
                  <a:latin typeface="Optima"/>
                  <a:ea typeface="Optima"/>
                  <a:cs typeface="Optima"/>
                  <a:sym typeface="Optima"/>
                </a:defRPr>
              </a:pPr>
              <a:endParaRPr dirty="0">
                <a:latin typeface="Arial" panose="020B0604020202020204" pitchFamily="34" charset="0"/>
                <a:cs typeface="Arial" panose="020B0604020202020204" pitchFamily="34" charset="0"/>
              </a:endParaRPr>
            </a:p>
            <a:p>
              <a:pPr algn="l">
                <a:spcBef>
                  <a:spcPts val="1600"/>
                </a:spcBef>
                <a:defRPr sz="1800">
                  <a:solidFill>
                    <a:srgbClr val="212121"/>
                  </a:solidFill>
                  <a:latin typeface="Optima"/>
                  <a:ea typeface="Optima"/>
                  <a:cs typeface="Optima"/>
                  <a:sym typeface="Optima"/>
                </a:defRPr>
              </a:pPr>
              <a:r>
                <a:rPr dirty="0">
                  <a:latin typeface="Arial" panose="020B0604020202020204" pitchFamily="34" charset="0"/>
                  <a:cs typeface="Arial" panose="020B0604020202020204" pitchFamily="34" charset="0"/>
                </a:rPr>
                <a:t>Resulting pattern</a:t>
              </a:r>
            </a:p>
          </p:txBody>
        </p:sp>
      </p:grpSp>
      <p:sp>
        <p:nvSpPr>
          <p:cNvPr id="2" name="投影片編號版面配置區 1">
            <a:extLst>
              <a:ext uri="{FF2B5EF4-FFF2-40B4-BE49-F238E27FC236}">
                <a16:creationId xmlns:a16="http://schemas.microsoft.com/office/drawing/2014/main" id="{0C50DAE2-A866-4652-AA9B-21345193453D}"/>
              </a:ext>
            </a:extLst>
          </p:cNvPr>
          <p:cNvSpPr>
            <a:spLocks noGrp="1"/>
          </p:cNvSpPr>
          <p:nvPr>
            <p:ph type="sldNum" sz="quarter" idx="2"/>
          </p:nvPr>
        </p:nvSpPr>
        <p:spPr/>
        <p:txBody>
          <a:bodyPr/>
          <a:lstStyle/>
          <a:p>
            <a:fld id="{86CB4B4D-7CA3-9044-876B-883B54F8677D}" type="slidenum">
              <a:rPr lang="en-US" altLang="zh-TW" smtClean="0"/>
              <a:t>83</a:t>
            </a:fld>
            <a:endParaRPr lang="zh-TW" altLang="en-US"/>
          </a:p>
        </p:txBody>
      </p:sp>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2.3.2 Color"/>
          <p:cNvSpPr>
            <a:spLocks noGrp="1"/>
          </p:cNvSpPr>
          <p:nvPr>
            <p:ph type="title"/>
          </p:nvPr>
        </p:nvSpPr>
        <p:spPr>
          <a:prstGeom prst="rect">
            <a:avLst/>
          </a:prstGeom>
        </p:spPr>
        <p:txBody>
          <a:bodyPr/>
          <a:lstStyle/>
          <a:p>
            <a:pPr>
              <a:defRPr>
                <a:effectLst/>
              </a:defRPr>
            </a:pPr>
            <a:r>
              <a:t>2.3.2 Color</a:t>
            </a:r>
          </a:p>
        </p:txBody>
      </p:sp>
      <p:sp>
        <p:nvSpPr>
          <p:cNvPr id="568" name="Color Filter Arrays (CFA) - Bayer Pattern…"/>
          <p:cNvSpPr txBox="1">
            <a:spLocks noGrp="1"/>
          </p:cNvSpPr>
          <p:nvPr>
            <p:ph type="body" idx="1"/>
          </p:nvPr>
        </p:nvSpPr>
        <p:spPr>
          <a:prstGeom prst="rect">
            <a:avLst/>
          </a:prstGeom>
        </p:spPr>
        <p:txBody>
          <a:bodyPr/>
          <a:lstStyle/>
          <a:p>
            <a:pPr>
              <a:defRPr b="1"/>
            </a:pPr>
            <a:r>
              <a:rPr dirty="0"/>
              <a:t>Color Filter Arrays (CFA) - Bayer Pattern</a:t>
            </a:r>
          </a:p>
          <a:p>
            <a:pPr lvl="1"/>
            <a:r>
              <a:rPr dirty="0"/>
              <a:t>The process of </a:t>
            </a:r>
            <a:r>
              <a:rPr dirty="0">
                <a:solidFill>
                  <a:srgbClr val="2F6FBA"/>
                </a:solidFill>
              </a:rPr>
              <a:t>interpolating the missing color values</a:t>
            </a:r>
            <a:r>
              <a:rPr dirty="0"/>
              <a:t> so that we have valid RGB values for all the pixels is known as </a:t>
            </a:r>
            <a:r>
              <a:rPr b="1" dirty="0" err="1">
                <a:solidFill>
                  <a:srgbClr val="FF2600"/>
                </a:solidFill>
              </a:rPr>
              <a:t>demosaicing</a:t>
            </a:r>
            <a:r>
              <a:rPr lang="zh-TW" altLang="en-US" dirty="0"/>
              <a:t> </a:t>
            </a:r>
            <a:r>
              <a:rPr lang="en-US" altLang="zh-TW" dirty="0"/>
              <a:t>(</a:t>
            </a:r>
            <a:r>
              <a:rPr lang="en-US" altLang="zh-TW" dirty="0">
                <a:solidFill>
                  <a:srgbClr val="FF2600"/>
                </a:solidFill>
              </a:rPr>
              <a:t>color interpolation</a:t>
            </a:r>
            <a:r>
              <a:rPr lang="en-US" altLang="zh-TW" dirty="0"/>
              <a:t>)</a:t>
            </a:r>
            <a:r>
              <a:rPr dirty="0"/>
              <a:t>.</a:t>
            </a:r>
          </a:p>
        </p:txBody>
      </p:sp>
      <p:pic>
        <p:nvPicPr>
          <p:cNvPr id="570" name="影像" descr="影像"/>
          <p:cNvPicPr>
            <a:picLocks noChangeAspect="1"/>
          </p:cNvPicPr>
          <p:nvPr/>
        </p:nvPicPr>
        <p:blipFill>
          <a:blip r:embed="rId2">
            <a:extLst/>
          </a:blip>
          <a:stretch>
            <a:fillRect/>
          </a:stretch>
        </p:blipFill>
        <p:spPr>
          <a:xfrm>
            <a:off x="2070099" y="4852415"/>
            <a:ext cx="8864601" cy="2768601"/>
          </a:xfrm>
          <a:prstGeom prst="rect">
            <a:avLst/>
          </a:prstGeom>
          <a:ln w="12700">
            <a:miter lim="400000"/>
          </a:ln>
        </p:spPr>
      </p:pic>
      <p:sp>
        <p:nvSpPr>
          <p:cNvPr id="2" name="投影片編號版面配置區 1">
            <a:extLst>
              <a:ext uri="{FF2B5EF4-FFF2-40B4-BE49-F238E27FC236}">
                <a16:creationId xmlns:a16="http://schemas.microsoft.com/office/drawing/2014/main" id="{0452723D-1B03-4AFC-8157-E9B49672F460}"/>
              </a:ext>
            </a:extLst>
          </p:cNvPr>
          <p:cNvSpPr>
            <a:spLocks noGrp="1"/>
          </p:cNvSpPr>
          <p:nvPr>
            <p:ph type="sldNum" sz="quarter" idx="2"/>
          </p:nvPr>
        </p:nvSpPr>
        <p:spPr/>
        <p:txBody>
          <a:bodyPr/>
          <a:lstStyle/>
          <a:p>
            <a:fld id="{86CB4B4D-7CA3-9044-876B-883B54F8677D}" type="slidenum">
              <a:rPr lang="en-US" altLang="zh-TW" smtClean="0"/>
              <a:t>84</a:t>
            </a:fld>
            <a:endParaRPr lang="zh-TW" altLang="en-US"/>
          </a:p>
        </p:txBody>
      </p:sp>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2.3.2 Color"/>
          <p:cNvSpPr>
            <a:spLocks noGrp="1"/>
          </p:cNvSpPr>
          <p:nvPr>
            <p:ph type="title"/>
          </p:nvPr>
        </p:nvSpPr>
        <p:spPr>
          <a:prstGeom prst="rect">
            <a:avLst/>
          </a:prstGeom>
        </p:spPr>
        <p:txBody>
          <a:bodyPr/>
          <a:lstStyle/>
          <a:p>
            <a:pPr>
              <a:defRPr>
                <a:effectLst/>
              </a:defRPr>
            </a:pPr>
            <a:r>
              <a:t>2.3.2 Color</a:t>
            </a:r>
          </a:p>
        </p:txBody>
      </p:sp>
      <p:sp>
        <p:nvSpPr>
          <p:cNvPr id="573" name="Color Balance (Auto White Balance)…"/>
          <p:cNvSpPr txBox="1">
            <a:spLocks noGrp="1"/>
          </p:cNvSpPr>
          <p:nvPr>
            <p:ph type="body" idx="1"/>
          </p:nvPr>
        </p:nvSpPr>
        <p:spPr>
          <a:prstGeom prst="rect">
            <a:avLst/>
          </a:prstGeom>
        </p:spPr>
        <p:txBody>
          <a:bodyPr/>
          <a:lstStyle/>
          <a:p>
            <a:pPr>
              <a:defRPr b="1"/>
            </a:pPr>
            <a:r>
              <a:t>Color Balance (Auto White Balance)</a:t>
            </a:r>
          </a:p>
          <a:p>
            <a:pPr lvl="1"/>
            <a:r>
              <a:t>Before encoding the sensed RGB values, most cameras perform some kind of </a:t>
            </a:r>
            <a:r>
              <a:rPr b="1">
                <a:solidFill>
                  <a:srgbClr val="FF2600"/>
                </a:solidFill>
              </a:rPr>
              <a:t>color balancing operation</a:t>
            </a:r>
            <a:r>
              <a:t> in an attempt to </a:t>
            </a:r>
            <a:r>
              <a:rPr>
                <a:solidFill>
                  <a:srgbClr val="2F6FBA"/>
                </a:solidFill>
              </a:rPr>
              <a:t>move the white point</a:t>
            </a:r>
            <a:r>
              <a:t> of a given image closer to pure white.</a:t>
            </a:r>
          </a:p>
          <a:p>
            <a:pPr lvl="1"/>
            <a:r>
              <a:t>If the illuminant is strongly colored, such as incandescent indoor lighting (which generally results in a yellow or orange hue), the compensation can be quite significant.</a:t>
            </a:r>
          </a:p>
        </p:txBody>
      </p:sp>
      <p:pic>
        <p:nvPicPr>
          <p:cNvPr id="575" name="影像" descr="影像"/>
          <p:cNvPicPr>
            <a:picLocks noChangeAspect="1"/>
          </p:cNvPicPr>
          <p:nvPr/>
        </p:nvPicPr>
        <p:blipFill>
          <a:blip r:embed="rId2">
            <a:extLst/>
          </a:blip>
          <a:srcRect b="63027"/>
          <a:stretch>
            <a:fillRect/>
          </a:stretch>
        </p:blipFill>
        <p:spPr>
          <a:xfrm>
            <a:off x="1553170" y="6206769"/>
            <a:ext cx="9898597" cy="3171801"/>
          </a:xfrm>
          <a:prstGeom prst="rect">
            <a:avLst/>
          </a:prstGeom>
          <a:ln w="12700">
            <a:miter lim="400000"/>
          </a:ln>
        </p:spPr>
      </p:pic>
      <p:sp>
        <p:nvSpPr>
          <p:cNvPr id="2" name="投影片編號版面配置區 1">
            <a:extLst>
              <a:ext uri="{FF2B5EF4-FFF2-40B4-BE49-F238E27FC236}">
                <a16:creationId xmlns:a16="http://schemas.microsoft.com/office/drawing/2014/main" id="{C13BD6FA-431A-4881-AAC2-0E2EE2F60C88}"/>
              </a:ext>
            </a:extLst>
          </p:cNvPr>
          <p:cNvSpPr>
            <a:spLocks noGrp="1"/>
          </p:cNvSpPr>
          <p:nvPr>
            <p:ph type="sldNum" sz="quarter" idx="2"/>
          </p:nvPr>
        </p:nvSpPr>
        <p:spPr/>
        <p:txBody>
          <a:bodyPr/>
          <a:lstStyle/>
          <a:p>
            <a:fld id="{86CB4B4D-7CA3-9044-876B-883B54F8677D}" type="slidenum">
              <a:rPr lang="en-US" altLang="zh-TW" smtClean="0"/>
              <a:t>85</a:t>
            </a:fld>
            <a:endParaRPr lang="zh-TW" altLang="en-US"/>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2.3.2 Color"/>
          <p:cNvSpPr>
            <a:spLocks noGrp="1"/>
          </p:cNvSpPr>
          <p:nvPr>
            <p:ph type="title"/>
          </p:nvPr>
        </p:nvSpPr>
        <p:spPr>
          <a:prstGeom prst="rect">
            <a:avLst/>
          </a:prstGeom>
        </p:spPr>
        <p:txBody>
          <a:bodyPr/>
          <a:lstStyle/>
          <a:p>
            <a:pPr>
              <a:defRPr>
                <a:effectLst/>
              </a:defRPr>
            </a:pPr>
            <a:r>
              <a:t>2.3.2 Color</a:t>
            </a:r>
          </a:p>
        </p:txBody>
      </p:sp>
      <p:sp>
        <p:nvSpPr>
          <p:cNvPr id="578" name="Gamma…"/>
          <p:cNvSpPr txBox="1">
            <a:spLocks noGrp="1"/>
          </p:cNvSpPr>
          <p:nvPr>
            <p:ph type="body" idx="1"/>
          </p:nvPr>
        </p:nvSpPr>
        <p:spPr>
          <a:prstGeom prst="rect">
            <a:avLst/>
          </a:prstGeom>
        </p:spPr>
        <p:txBody>
          <a:bodyPr/>
          <a:lstStyle/>
          <a:p>
            <a:pPr>
              <a:defRPr b="1"/>
            </a:pPr>
            <a:r>
              <a:t>Gamma</a:t>
            </a:r>
          </a:p>
          <a:p>
            <a:pPr lvl="1"/>
            <a:r>
              <a:t>For CRT (Cathode Ray Tube), the relationship between </a:t>
            </a:r>
            <a:r>
              <a:rPr>
                <a:solidFill>
                  <a:srgbClr val="2F6FBA"/>
                </a:solidFill>
              </a:rPr>
              <a:t>the voltage (V)</a:t>
            </a:r>
            <a:r>
              <a:t> and </a:t>
            </a:r>
            <a:r>
              <a:rPr>
                <a:solidFill>
                  <a:srgbClr val="2F6FBA"/>
                </a:solidFill>
              </a:rPr>
              <a:t>the brightness (B)</a:t>
            </a:r>
            <a:r>
              <a:t> was characterized by </a:t>
            </a:r>
            <a:r>
              <a:rPr>
                <a:solidFill>
                  <a:srgbClr val="2F6FBA"/>
                </a:solidFill>
              </a:rPr>
              <a:t>gamma (γ)</a:t>
            </a:r>
            <a:r>
              <a:t>, </a:t>
            </a:r>
            <a:r>
              <a:rPr b="1">
                <a:solidFill>
                  <a:srgbClr val="FF2600"/>
                </a:solidFill>
              </a:rPr>
              <a:t>γ=2.2</a:t>
            </a:r>
            <a:r>
              <a:t>.</a:t>
            </a:r>
          </a:p>
          <a:p>
            <a:pPr lvl="1"/>
            <a:endParaRPr/>
          </a:p>
          <a:p>
            <a:pPr lvl="1"/>
            <a:r>
              <a:t>To compensate for this effect, the </a:t>
            </a:r>
            <a:br/>
            <a:r>
              <a:t>electronics in the TV camera would </a:t>
            </a:r>
            <a:br/>
            <a:r>
              <a:t>pre-map </a:t>
            </a:r>
            <a:r>
              <a:rPr>
                <a:solidFill>
                  <a:srgbClr val="2F6FBA"/>
                </a:solidFill>
              </a:rPr>
              <a:t>the luminance Y</a:t>
            </a:r>
            <a:r>
              <a:t> through </a:t>
            </a:r>
            <a:br/>
            <a:r>
              <a:t>an </a:t>
            </a:r>
            <a:r>
              <a:rPr>
                <a:solidFill>
                  <a:srgbClr val="2F6FBA"/>
                </a:solidFill>
              </a:rPr>
              <a:t>inverse gamma</a:t>
            </a:r>
            <a:r>
              <a:t>, </a:t>
            </a:r>
            <a:r>
              <a:rPr b="1">
                <a:solidFill>
                  <a:srgbClr val="FF2600"/>
                </a:solidFill>
              </a:rPr>
              <a:t>1/γ = 0.45</a:t>
            </a:r>
            <a:r>
              <a:t>.</a:t>
            </a:r>
          </a:p>
        </p:txBody>
      </p:sp>
      <p:pic>
        <p:nvPicPr>
          <p:cNvPr id="580" name="螢幕快照 2018-03-04 下午9.35.04.png" descr="螢幕快照 2018-03-04 下午9.35.04.png"/>
          <p:cNvPicPr>
            <a:picLocks noChangeAspect="1"/>
          </p:cNvPicPr>
          <p:nvPr/>
        </p:nvPicPr>
        <p:blipFill>
          <a:blip r:embed="rId2">
            <a:extLst/>
          </a:blip>
          <a:srcRect r="2488"/>
          <a:stretch>
            <a:fillRect/>
          </a:stretch>
        </p:blipFill>
        <p:spPr>
          <a:xfrm>
            <a:off x="3461674" y="4002802"/>
            <a:ext cx="1139321" cy="355601"/>
          </a:xfrm>
          <a:prstGeom prst="rect">
            <a:avLst/>
          </a:prstGeom>
          <a:ln w="12700">
            <a:miter lim="400000"/>
          </a:ln>
        </p:spPr>
      </p:pic>
      <p:pic>
        <p:nvPicPr>
          <p:cNvPr id="581" name="螢幕快照 2018-03-04 下午9.37.08.png" descr="螢幕快照 2018-03-04 下午9.37.08.png"/>
          <p:cNvPicPr>
            <a:picLocks noChangeAspect="1"/>
          </p:cNvPicPr>
          <p:nvPr/>
        </p:nvPicPr>
        <p:blipFill>
          <a:blip r:embed="rId3">
            <a:extLst/>
          </a:blip>
          <a:srcRect l="3266"/>
          <a:stretch>
            <a:fillRect/>
          </a:stretch>
        </p:blipFill>
        <p:spPr>
          <a:xfrm>
            <a:off x="3380217" y="7212806"/>
            <a:ext cx="1302233" cy="508001"/>
          </a:xfrm>
          <a:prstGeom prst="rect">
            <a:avLst/>
          </a:prstGeom>
          <a:ln w="12700">
            <a:miter lim="400000"/>
          </a:ln>
        </p:spPr>
      </p:pic>
      <p:grpSp>
        <p:nvGrpSpPr>
          <p:cNvPr id="3" name="群組 2"/>
          <p:cNvGrpSpPr/>
          <p:nvPr/>
        </p:nvGrpSpPr>
        <p:grpSpPr>
          <a:xfrm>
            <a:off x="6960606" y="3857149"/>
            <a:ext cx="5414752" cy="5414753"/>
            <a:chOff x="6960606" y="3857149"/>
            <a:chExt cx="5414752" cy="5414753"/>
          </a:xfrm>
        </p:grpSpPr>
        <p:pic>
          <p:nvPicPr>
            <p:cNvPr id="582" name="600px-GammaFunctionGraph.svg.png" descr="600px-GammaFunctionGraph.svg.png"/>
            <p:cNvPicPr>
              <a:picLocks noChangeAspect="1"/>
            </p:cNvPicPr>
            <p:nvPr/>
          </p:nvPicPr>
          <p:blipFill>
            <a:blip r:embed="rId4">
              <a:extLst/>
            </a:blip>
            <a:stretch>
              <a:fillRect/>
            </a:stretch>
          </p:blipFill>
          <p:spPr>
            <a:xfrm>
              <a:off x="6960606" y="3857149"/>
              <a:ext cx="5414752" cy="5414753"/>
            </a:xfrm>
            <a:prstGeom prst="rect">
              <a:avLst/>
            </a:prstGeom>
            <a:ln w="12700">
              <a:miter lim="400000"/>
            </a:ln>
          </p:spPr>
        </p:pic>
        <p:sp>
          <p:nvSpPr>
            <p:cNvPr id="2" name="文字方塊 1"/>
            <p:cNvSpPr txBox="1"/>
            <p:nvPr/>
          </p:nvSpPr>
          <p:spPr>
            <a:xfrm>
              <a:off x="10911840" y="6802437"/>
              <a:ext cx="76809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TW" sz="2000" b="0" i="0" u="none" strike="noStrike" cap="none" spc="0" normalizeH="0" baseline="0" dirty="0">
                  <a:ln>
                    <a:noFill/>
                  </a:ln>
                  <a:solidFill>
                    <a:srgbClr val="DD447D"/>
                  </a:solidFill>
                  <a:effectLst/>
                  <a:uFillTx/>
                  <a:latin typeface="Arial" panose="020B0604020202020204" pitchFamily="34" charset="0"/>
                  <a:cs typeface="Arial" panose="020B0604020202020204" pitchFamily="34" charset="0"/>
                  <a:sym typeface="Cochin"/>
                </a:rPr>
                <a:t>LCD</a:t>
              </a:r>
              <a:endParaRPr kumimoji="0" lang="zh-TW" altLang="en-US" sz="2000" b="0" i="0" u="none" strike="noStrike" cap="none" spc="0" normalizeH="0" baseline="0" dirty="0">
                <a:ln>
                  <a:noFill/>
                </a:ln>
                <a:solidFill>
                  <a:srgbClr val="DD447D"/>
                </a:solidFill>
                <a:effectLst/>
                <a:uFillTx/>
                <a:latin typeface="Arial" panose="020B0604020202020204" pitchFamily="34" charset="0"/>
                <a:cs typeface="Arial" panose="020B0604020202020204" pitchFamily="34" charset="0"/>
                <a:sym typeface="Cochin"/>
              </a:endParaRPr>
            </a:p>
          </p:txBody>
        </p:sp>
        <p:sp>
          <p:nvSpPr>
            <p:cNvPr id="10" name="文字方塊 9"/>
            <p:cNvSpPr txBox="1"/>
            <p:nvPr/>
          </p:nvSpPr>
          <p:spPr>
            <a:xfrm>
              <a:off x="7802880" y="4180602"/>
              <a:ext cx="110947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TW" sz="2000" b="0" i="0" u="none" strike="noStrike" cap="none" spc="0" normalizeH="0" baseline="0" dirty="0">
                  <a:ln>
                    <a:noFill/>
                  </a:ln>
                  <a:solidFill>
                    <a:srgbClr val="DD447D"/>
                  </a:solidFill>
                  <a:effectLst/>
                  <a:uFillTx/>
                  <a:latin typeface="Arial" panose="020B0604020202020204" pitchFamily="34" charset="0"/>
                  <a:cs typeface="Arial" panose="020B0604020202020204" pitchFamily="34" charset="0"/>
                  <a:sym typeface="Cochin"/>
                </a:rPr>
                <a:t>Camera</a:t>
              </a:r>
              <a:endParaRPr kumimoji="0" lang="zh-TW" altLang="en-US" sz="2000" b="0" i="0" u="none" strike="noStrike" cap="none" spc="0" normalizeH="0" baseline="0" dirty="0">
                <a:ln>
                  <a:noFill/>
                </a:ln>
                <a:solidFill>
                  <a:srgbClr val="DD447D"/>
                </a:solidFill>
                <a:effectLst/>
                <a:uFillTx/>
                <a:latin typeface="Arial" panose="020B0604020202020204" pitchFamily="34" charset="0"/>
                <a:cs typeface="Arial" panose="020B0604020202020204" pitchFamily="34" charset="0"/>
                <a:sym typeface="Cochin"/>
              </a:endParaRPr>
            </a:p>
          </p:txBody>
        </p:sp>
      </p:grpSp>
      <p:sp>
        <p:nvSpPr>
          <p:cNvPr id="4" name="投影片編號版面配置區 3">
            <a:extLst>
              <a:ext uri="{FF2B5EF4-FFF2-40B4-BE49-F238E27FC236}">
                <a16:creationId xmlns:a16="http://schemas.microsoft.com/office/drawing/2014/main" id="{244C6B28-57E2-426D-A613-1645E9ADFBC9}"/>
              </a:ext>
            </a:extLst>
          </p:cNvPr>
          <p:cNvSpPr>
            <a:spLocks noGrp="1"/>
          </p:cNvSpPr>
          <p:nvPr>
            <p:ph type="sldNum" sz="quarter" idx="2"/>
          </p:nvPr>
        </p:nvSpPr>
        <p:spPr/>
        <p:txBody>
          <a:bodyPr/>
          <a:lstStyle/>
          <a:p>
            <a:fld id="{86CB4B4D-7CA3-9044-876B-883B54F8677D}" type="slidenum">
              <a:rPr lang="en-US" altLang="zh-TW" smtClean="0"/>
              <a:t>86</a:t>
            </a:fld>
            <a:endParaRPr lang="zh-TW" altLang="en-US"/>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2.3.2 Color"/>
          <p:cNvSpPr>
            <a:spLocks noGrp="1"/>
          </p:cNvSpPr>
          <p:nvPr>
            <p:ph type="title"/>
          </p:nvPr>
        </p:nvSpPr>
        <p:spPr>
          <a:prstGeom prst="rect">
            <a:avLst/>
          </a:prstGeom>
        </p:spPr>
        <p:txBody>
          <a:bodyPr/>
          <a:lstStyle/>
          <a:p>
            <a:pPr>
              <a:defRPr>
                <a:effectLst/>
              </a:defRPr>
            </a:pPr>
            <a:r>
              <a:t>2.3.2 Color</a:t>
            </a:r>
          </a:p>
        </p:txBody>
      </p:sp>
      <p:sp>
        <p:nvSpPr>
          <p:cNvPr id="585" name="Other Color Spaces…"/>
          <p:cNvSpPr txBox="1">
            <a:spLocks noGrp="1"/>
          </p:cNvSpPr>
          <p:nvPr>
            <p:ph type="body" idx="1"/>
          </p:nvPr>
        </p:nvSpPr>
        <p:spPr>
          <a:prstGeom prst="rect">
            <a:avLst/>
          </a:prstGeom>
        </p:spPr>
        <p:txBody>
          <a:bodyPr/>
          <a:lstStyle/>
          <a:p>
            <a:pPr>
              <a:defRPr b="1"/>
            </a:pPr>
            <a:r>
              <a:t>Other Color Spaces</a:t>
            </a:r>
          </a:p>
          <a:p>
            <a:pPr lvl="1"/>
            <a:r>
              <a:rPr b="1"/>
              <a:t>YUV</a:t>
            </a:r>
          </a:p>
          <a:p>
            <a:pPr marL="0" lvl="1" indent="431800">
              <a:spcBef>
                <a:spcPts val="600"/>
              </a:spcBef>
              <a:buSzTx/>
              <a:buNone/>
            </a:pPr>
            <a:r>
              <a:t>Y: luminance (Y’: luma)</a:t>
            </a:r>
          </a:p>
          <a:p>
            <a:pPr marL="0" lvl="1" indent="431800">
              <a:spcBef>
                <a:spcPts val="600"/>
              </a:spcBef>
              <a:buSzTx/>
              <a:buNone/>
            </a:pPr>
            <a:r>
              <a:t>U, V: chrominance</a:t>
            </a:r>
          </a:p>
          <a:p>
            <a:pPr lvl="1">
              <a:defRPr b="1"/>
            </a:pPr>
            <a:r>
              <a:t>YC</a:t>
            </a:r>
            <a:r>
              <a:rPr baseline="-5999"/>
              <a:t>b</a:t>
            </a:r>
            <a:r>
              <a:t>C</a:t>
            </a:r>
            <a:r>
              <a:rPr baseline="-5999"/>
              <a:t>r</a:t>
            </a:r>
          </a:p>
          <a:p>
            <a:pPr marL="0" lvl="1" indent="431800">
              <a:spcBef>
                <a:spcPts val="600"/>
              </a:spcBef>
              <a:buSzTx/>
              <a:buNone/>
            </a:pPr>
            <a:r>
              <a:t>C</a:t>
            </a:r>
            <a:r>
              <a:rPr baseline="-5999"/>
              <a:t>b</a:t>
            </a:r>
            <a:r>
              <a:t>, C</a:t>
            </a:r>
            <a:r>
              <a:rPr baseline="-5999"/>
              <a:t>r</a:t>
            </a:r>
            <a:r>
              <a:t>: the blue-difference and red-difference chroma components</a:t>
            </a:r>
          </a:p>
          <a:p>
            <a:pPr marL="0" lvl="1" indent="431800">
              <a:spcBef>
                <a:spcPts val="600"/>
              </a:spcBef>
              <a:buSzTx/>
              <a:buNone/>
            </a:pPr>
            <a:endParaRPr/>
          </a:p>
          <a:p>
            <a:pPr marL="0" lvl="1" indent="431800">
              <a:spcBef>
                <a:spcPts val="600"/>
              </a:spcBef>
              <a:buSzTx/>
              <a:buNone/>
            </a:pPr>
            <a:endParaRPr/>
          </a:p>
          <a:p>
            <a:pPr marL="0" lvl="1" indent="431800">
              <a:spcBef>
                <a:spcPts val="600"/>
              </a:spcBef>
              <a:buSzTx/>
              <a:buNone/>
            </a:pPr>
            <a:endParaRPr/>
          </a:p>
          <a:p>
            <a:pPr marL="0" lvl="1" indent="431800">
              <a:spcBef>
                <a:spcPts val="0"/>
              </a:spcBef>
              <a:buSzTx/>
              <a:buNone/>
              <a:defRPr sz="2500"/>
            </a:pPr>
            <a:r>
              <a:t>R’G’B’ values are the eight-bit gamma-compressed color components.</a:t>
            </a:r>
          </a:p>
          <a:p>
            <a:pPr lvl="1"/>
            <a:r>
              <a:t>YCbCr is closely related to YUV but uses different scale factors to fit within the eight-bit range available with digital signals.</a:t>
            </a:r>
          </a:p>
        </p:txBody>
      </p:sp>
      <p:grpSp>
        <p:nvGrpSpPr>
          <p:cNvPr id="590" name="群組"/>
          <p:cNvGrpSpPr/>
          <p:nvPr/>
        </p:nvGrpSpPr>
        <p:grpSpPr>
          <a:xfrm>
            <a:off x="6607649" y="2902464"/>
            <a:ext cx="5156201" cy="1592320"/>
            <a:chOff x="0" y="0"/>
            <a:chExt cx="5156200" cy="1592318"/>
          </a:xfrm>
        </p:grpSpPr>
        <p:pic>
          <p:nvPicPr>
            <p:cNvPr id="587" name="螢幕快照 2018-03-04 下午10.40.06.png" descr="螢幕快照 2018-03-04 下午10.40.06.png"/>
            <p:cNvPicPr>
              <a:picLocks noChangeAspect="1"/>
            </p:cNvPicPr>
            <p:nvPr/>
          </p:nvPicPr>
          <p:blipFill>
            <a:blip r:embed="rId2">
              <a:extLst/>
            </a:blip>
            <a:stretch>
              <a:fillRect/>
            </a:stretch>
          </p:blipFill>
          <p:spPr>
            <a:xfrm>
              <a:off x="0" y="0"/>
              <a:ext cx="5156200" cy="482600"/>
            </a:xfrm>
            <a:prstGeom prst="rect">
              <a:avLst/>
            </a:prstGeom>
            <a:ln w="12700" cap="flat">
              <a:noFill/>
              <a:miter lim="400000"/>
            </a:ln>
            <a:effectLst/>
          </p:spPr>
        </p:pic>
        <p:pic>
          <p:nvPicPr>
            <p:cNvPr id="588" name="螢幕快照 2018-03-04 下午10.40.18.png" descr="螢幕快照 2018-03-04 下午10.40.18.png"/>
            <p:cNvPicPr>
              <a:picLocks noChangeAspect="1"/>
            </p:cNvPicPr>
            <p:nvPr/>
          </p:nvPicPr>
          <p:blipFill>
            <a:blip r:embed="rId3">
              <a:extLst/>
            </a:blip>
            <a:stretch>
              <a:fillRect/>
            </a:stretch>
          </p:blipFill>
          <p:spPr>
            <a:xfrm>
              <a:off x="0" y="621534"/>
              <a:ext cx="3352800" cy="406401"/>
            </a:xfrm>
            <a:prstGeom prst="rect">
              <a:avLst/>
            </a:prstGeom>
            <a:ln w="12700" cap="flat">
              <a:noFill/>
              <a:miter lim="400000"/>
            </a:ln>
            <a:effectLst/>
          </p:spPr>
        </p:pic>
        <p:pic>
          <p:nvPicPr>
            <p:cNvPr id="589" name="螢幕快照 2018-03-04 下午10.40.27.png" descr="螢幕快照 2018-03-04 下午10.40.27.png"/>
            <p:cNvPicPr>
              <a:picLocks noChangeAspect="1"/>
            </p:cNvPicPr>
            <p:nvPr/>
          </p:nvPicPr>
          <p:blipFill>
            <a:blip r:embed="rId4">
              <a:extLst/>
            </a:blip>
            <a:stretch>
              <a:fillRect/>
            </a:stretch>
          </p:blipFill>
          <p:spPr>
            <a:xfrm>
              <a:off x="0" y="1224018"/>
              <a:ext cx="3302000" cy="368301"/>
            </a:xfrm>
            <a:prstGeom prst="rect">
              <a:avLst/>
            </a:prstGeom>
            <a:ln w="12700" cap="flat">
              <a:noFill/>
              <a:miter lim="400000"/>
            </a:ln>
            <a:effectLst/>
          </p:spPr>
        </p:pic>
      </p:grpSp>
      <p:pic>
        <p:nvPicPr>
          <p:cNvPr id="591" name="螢幕快照 2018-03-04 下午10.50.13.png" descr="螢幕快照 2018-03-04 下午10.50.13.png"/>
          <p:cNvPicPr>
            <a:picLocks noChangeAspect="1"/>
          </p:cNvPicPr>
          <p:nvPr/>
        </p:nvPicPr>
        <p:blipFill>
          <a:blip r:embed="rId5">
            <a:extLst/>
          </a:blip>
          <a:stretch>
            <a:fillRect/>
          </a:stretch>
        </p:blipFill>
        <p:spPr>
          <a:xfrm>
            <a:off x="1422399" y="6100973"/>
            <a:ext cx="10160001" cy="1473201"/>
          </a:xfrm>
          <a:prstGeom prst="rect">
            <a:avLst/>
          </a:prstGeom>
          <a:ln w="12700">
            <a:miter lim="400000"/>
          </a:ln>
        </p:spPr>
      </p:pic>
      <p:sp>
        <p:nvSpPr>
          <p:cNvPr id="2" name="投影片編號版面配置區 1">
            <a:extLst>
              <a:ext uri="{FF2B5EF4-FFF2-40B4-BE49-F238E27FC236}">
                <a16:creationId xmlns:a16="http://schemas.microsoft.com/office/drawing/2014/main" id="{FD8E1DFA-394C-4AC3-952D-020CE91F503E}"/>
              </a:ext>
            </a:extLst>
          </p:cNvPr>
          <p:cNvSpPr>
            <a:spLocks noGrp="1"/>
          </p:cNvSpPr>
          <p:nvPr>
            <p:ph type="sldNum" sz="quarter" idx="2"/>
          </p:nvPr>
        </p:nvSpPr>
        <p:spPr/>
        <p:txBody>
          <a:bodyPr/>
          <a:lstStyle/>
          <a:p>
            <a:fld id="{86CB4B4D-7CA3-9044-876B-883B54F8677D}" type="slidenum">
              <a:rPr lang="en-US" altLang="zh-TW" smtClean="0"/>
              <a:t>87</a:t>
            </a:fld>
            <a:endParaRPr lang="zh-TW" altLang="en-US"/>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2.3.2 Color"/>
          <p:cNvSpPr>
            <a:spLocks noGrp="1"/>
          </p:cNvSpPr>
          <p:nvPr>
            <p:ph type="title"/>
          </p:nvPr>
        </p:nvSpPr>
        <p:spPr>
          <a:prstGeom prst="rect">
            <a:avLst/>
          </a:prstGeom>
        </p:spPr>
        <p:txBody>
          <a:bodyPr/>
          <a:lstStyle/>
          <a:p>
            <a:pPr>
              <a:defRPr>
                <a:effectLst/>
              </a:defRPr>
            </a:pPr>
            <a:r>
              <a:t>2.3.2 Color</a:t>
            </a:r>
          </a:p>
        </p:txBody>
      </p:sp>
      <p:sp>
        <p:nvSpPr>
          <p:cNvPr id="594" name="Other Color Spaces…"/>
          <p:cNvSpPr txBox="1">
            <a:spLocks noGrp="1"/>
          </p:cNvSpPr>
          <p:nvPr>
            <p:ph type="body" idx="1"/>
          </p:nvPr>
        </p:nvSpPr>
        <p:spPr>
          <a:prstGeom prst="rect">
            <a:avLst/>
          </a:prstGeom>
        </p:spPr>
        <p:txBody>
          <a:bodyPr/>
          <a:lstStyle/>
          <a:p>
            <a:pPr>
              <a:defRPr b="1"/>
            </a:pPr>
            <a:r>
              <a:t>Other Color Spaces</a:t>
            </a:r>
          </a:p>
          <a:p>
            <a:pPr lvl="1"/>
            <a:r>
              <a:rPr b="1"/>
              <a:t>HSV</a:t>
            </a:r>
            <a:r>
              <a:t>: Hue, Saturation, Value</a:t>
            </a:r>
            <a:br/>
            <a:r>
              <a:t>A projection of the RGB color cube onto a non-linear chroma angle, a radial saturation percentage, and a luminance-inspired value.</a:t>
            </a:r>
          </a:p>
        </p:txBody>
      </p:sp>
      <p:pic>
        <p:nvPicPr>
          <p:cNvPr id="596" name="影像" descr="影像"/>
          <p:cNvPicPr>
            <a:picLocks noChangeAspect="1"/>
          </p:cNvPicPr>
          <p:nvPr/>
        </p:nvPicPr>
        <p:blipFill>
          <a:blip r:embed="rId2">
            <a:extLst/>
          </a:blip>
          <a:srcRect l="6178" t="3230" r="47391" b="6332"/>
          <a:stretch>
            <a:fillRect/>
          </a:stretch>
        </p:blipFill>
        <p:spPr>
          <a:xfrm>
            <a:off x="1236068" y="4742634"/>
            <a:ext cx="4863803" cy="3567473"/>
          </a:xfrm>
          <a:prstGeom prst="rect">
            <a:avLst/>
          </a:prstGeom>
          <a:ln w="12700">
            <a:miter lim="400000"/>
          </a:ln>
        </p:spPr>
      </p:pic>
      <p:pic>
        <p:nvPicPr>
          <p:cNvPr id="597" name="影像" descr="影像"/>
          <p:cNvPicPr>
            <a:picLocks noChangeAspect="1"/>
          </p:cNvPicPr>
          <p:nvPr/>
        </p:nvPicPr>
        <p:blipFill>
          <a:blip r:embed="rId2">
            <a:extLst/>
          </a:blip>
          <a:srcRect l="54550" t="8226" r="4779" b="1336"/>
          <a:stretch>
            <a:fillRect/>
          </a:stretch>
        </p:blipFill>
        <p:spPr>
          <a:xfrm>
            <a:off x="7137163" y="4742634"/>
            <a:ext cx="4260358" cy="3567473"/>
          </a:xfrm>
          <a:prstGeom prst="rect">
            <a:avLst/>
          </a:prstGeom>
          <a:ln w="12700">
            <a:miter lim="400000"/>
          </a:ln>
        </p:spPr>
      </p:pic>
      <p:sp>
        <p:nvSpPr>
          <p:cNvPr id="598" name="RGB"/>
          <p:cNvSpPr txBox="1"/>
          <p:nvPr/>
        </p:nvSpPr>
        <p:spPr>
          <a:xfrm>
            <a:off x="3222277" y="8503802"/>
            <a:ext cx="891287" cy="508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30000"/>
              </a:lnSpc>
              <a:spcBef>
                <a:spcPts val="1600"/>
              </a:spcBef>
              <a:defRPr sz="2800">
                <a:solidFill>
                  <a:srgbClr val="000000"/>
                </a:solidFill>
              </a:defRPr>
            </a:lvl1pPr>
          </a:lstStyle>
          <a:p>
            <a:r>
              <a:t>RGB</a:t>
            </a:r>
          </a:p>
        </p:txBody>
      </p:sp>
      <p:sp>
        <p:nvSpPr>
          <p:cNvPr id="599" name="HSV"/>
          <p:cNvSpPr txBox="1"/>
          <p:nvPr/>
        </p:nvSpPr>
        <p:spPr>
          <a:xfrm>
            <a:off x="8831526" y="8503802"/>
            <a:ext cx="871729" cy="508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130000"/>
              </a:lnSpc>
              <a:spcBef>
                <a:spcPts val="1600"/>
              </a:spcBef>
              <a:defRPr sz="2800">
                <a:solidFill>
                  <a:srgbClr val="000000"/>
                </a:solidFill>
              </a:defRPr>
            </a:lvl1pPr>
          </a:lstStyle>
          <a:p>
            <a:r>
              <a:t>HSV</a:t>
            </a:r>
          </a:p>
        </p:txBody>
      </p:sp>
      <p:sp>
        <p:nvSpPr>
          <p:cNvPr id="2" name="投影片編號版面配置區 1">
            <a:extLst>
              <a:ext uri="{FF2B5EF4-FFF2-40B4-BE49-F238E27FC236}">
                <a16:creationId xmlns:a16="http://schemas.microsoft.com/office/drawing/2014/main" id="{7AE635A3-5E81-424A-8EC3-5EAEABDE9020}"/>
              </a:ext>
            </a:extLst>
          </p:cNvPr>
          <p:cNvSpPr>
            <a:spLocks noGrp="1"/>
          </p:cNvSpPr>
          <p:nvPr>
            <p:ph type="sldNum" sz="quarter" idx="2"/>
          </p:nvPr>
        </p:nvSpPr>
        <p:spPr/>
        <p:txBody>
          <a:bodyPr/>
          <a:lstStyle/>
          <a:p>
            <a:fld id="{86CB4B4D-7CA3-9044-876B-883B54F8677D}" type="slidenum">
              <a:rPr lang="en-US" altLang="zh-TW" smtClean="0"/>
              <a:t>88</a:t>
            </a:fld>
            <a:endParaRPr lang="zh-TW" altLang="en-US"/>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2.3.2 Color"/>
          <p:cNvSpPr>
            <a:spLocks noGrp="1"/>
          </p:cNvSpPr>
          <p:nvPr>
            <p:ph type="title"/>
          </p:nvPr>
        </p:nvSpPr>
        <p:spPr>
          <a:prstGeom prst="rect">
            <a:avLst/>
          </a:prstGeom>
        </p:spPr>
        <p:txBody>
          <a:bodyPr/>
          <a:lstStyle/>
          <a:p>
            <a:pPr>
              <a:defRPr>
                <a:effectLst/>
              </a:defRPr>
            </a:pPr>
            <a:r>
              <a:t>2.3.2 Color</a:t>
            </a:r>
          </a:p>
        </p:txBody>
      </p:sp>
      <p:pic>
        <p:nvPicPr>
          <p:cNvPr id="603" name="螢幕快照 2018-03-04 下午10.26.45.png" descr="螢幕快照 2018-03-04 下午10.26.45.png"/>
          <p:cNvPicPr>
            <a:picLocks noChangeAspect="1"/>
          </p:cNvPicPr>
          <p:nvPr/>
        </p:nvPicPr>
        <p:blipFill>
          <a:blip r:embed="rId2">
            <a:extLst/>
          </a:blip>
          <a:stretch>
            <a:fillRect/>
          </a:stretch>
        </p:blipFill>
        <p:spPr>
          <a:xfrm>
            <a:off x="2574097" y="1517307"/>
            <a:ext cx="7856606" cy="7160561"/>
          </a:xfrm>
          <a:prstGeom prst="rect">
            <a:avLst/>
          </a:prstGeom>
          <a:ln w="12700">
            <a:miter lim="400000"/>
          </a:ln>
        </p:spPr>
      </p:pic>
      <p:sp>
        <p:nvSpPr>
          <p:cNvPr id="604" name="Figure 2.32 Color space transformations: (a–d) RGB; (e–h) rgb; (i–k) L*a*b*; (l–n) HSV. Note that the rgb, L*a*b*, and HSV values are all re-scaled to fit the dynamic range of the printed page."/>
          <p:cNvSpPr txBox="1"/>
          <p:nvPr/>
        </p:nvSpPr>
        <p:spPr>
          <a:xfrm>
            <a:off x="834967" y="8726026"/>
            <a:ext cx="11334866" cy="812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defTabSz="457200">
              <a:lnSpc>
                <a:spcPts val="4100"/>
              </a:lnSpc>
              <a:spcBef>
                <a:spcPts val="1200"/>
              </a:spcBef>
              <a:defRPr sz="2200">
                <a:solidFill>
                  <a:srgbClr val="000000"/>
                </a:solidFill>
                <a:latin typeface="Times"/>
                <a:ea typeface="Times"/>
                <a:cs typeface="Times"/>
                <a:sym typeface="Times"/>
              </a:defRPr>
            </a:pPr>
            <a:r>
              <a:rPr b="1"/>
              <a:t>Figure 2.32</a:t>
            </a:r>
            <a:r>
              <a:t> Color space transformations: (a–d) RGB; (e–h) rgb; (i–k) L*a*b*; (l–n) HSV. Note that the rgb, L*a*b*, and HSV values are all re-scaled to fit the dynamic range of the printed page.</a:t>
            </a:r>
          </a:p>
        </p:txBody>
      </p:sp>
      <p:pic>
        <p:nvPicPr>
          <p:cNvPr id="605" name="螢幕快照 2018-03-04 下午11.37.53.png" descr="螢幕快照 2018-03-04 下午11.37.53.png"/>
          <p:cNvPicPr>
            <a:picLocks noChangeAspect="1"/>
          </p:cNvPicPr>
          <p:nvPr/>
        </p:nvPicPr>
        <p:blipFill>
          <a:blip r:embed="rId3">
            <a:extLst/>
          </a:blip>
          <a:srcRect r="69574" b="4"/>
          <a:stretch>
            <a:fillRect/>
          </a:stretch>
        </p:blipFill>
        <p:spPr>
          <a:xfrm>
            <a:off x="10756977" y="2181214"/>
            <a:ext cx="1788802" cy="647609"/>
          </a:xfrm>
          <a:prstGeom prst="rect">
            <a:avLst/>
          </a:prstGeom>
          <a:ln w="12700">
            <a:miter lim="400000"/>
          </a:ln>
        </p:spPr>
      </p:pic>
      <p:pic>
        <p:nvPicPr>
          <p:cNvPr id="606" name="螢幕快照 2018-03-04 下午11.37.53.png" descr="螢幕快照 2018-03-04 下午11.37.53.png"/>
          <p:cNvPicPr>
            <a:picLocks noChangeAspect="1"/>
          </p:cNvPicPr>
          <p:nvPr/>
        </p:nvPicPr>
        <p:blipFill>
          <a:blip r:embed="rId3">
            <a:extLst/>
          </a:blip>
          <a:srcRect l="34786" r="34786"/>
          <a:stretch>
            <a:fillRect/>
          </a:stretch>
        </p:blipFill>
        <p:spPr>
          <a:xfrm>
            <a:off x="10756977" y="2939223"/>
            <a:ext cx="1788873" cy="647634"/>
          </a:xfrm>
          <a:prstGeom prst="rect">
            <a:avLst/>
          </a:prstGeom>
          <a:ln w="12700">
            <a:miter lim="400000"/>
          </a:ln>
        </p:spPr>
      </p:pic>
      <p:pic>
        <p:nvPicPr>
          <p:cNvPr id="607" name="螢幕快照 2018-03-04 下午11.37.53.png" descr="螢幕快照 2018-03-04 下午11.37.53.png"/>
          <p:cNvPicPr>
            <a:picLocks noChangeAspect="1"/>
          </p:cNvPicPr>
          <p:nvPr/>
        </p:nvPicPr>
        <p:blipFill>
          <a:blip r:embed="rId3">
            <a:extLst/>
          </a:blip>
          <a:srcRect l="69098" r="475"/>
          <a:stretch>
            <a:fillRect/>
          </a:stretch>
        </p:blipFill>
        <p:spPr>
          <a:xfrm>
            <a:off x="10756779" y="3697231"/>
            <a:ext cx="1789028" cy="647691"/>
          </a:xfrm>
          <a:prstGeom prst="rect">
            <a:avLst/>
          </a:prstGeom>
          <a:ln w="12700">
            <a:miter lim="400000"/>
          </a:ln>
        </p:spPr>
      </p:pic>
      <p:sp>
        <p:nvSpPr>
          <p:cNvPr id="2" name="投影片編號版面配置區 1">
            <a:extLst>
              <a:ext uri="{FF2B5EF4-FFF2-40B4-BE49-F238E27FC236}">
                <a16:creationId xmlns:a16="http://schemas.microsoft.com/office/drawing/2014/main" id="{07FD148F-8D2D-450D-8A18-4676499424C7}"/>
              </a:ext>
            </a:extLst>
          </p:cNvPr>
          <p:cNvSpPr>
            <a:spLocks noGrp="1"/>
          </p:cNvSpPr>
          <p:nvPr>
            <p:ph type="sldNum" sz="quarter" idx="2"/>
          </p:nvPr>
        </p:nvSpPr>
        <p:spPr/>
        <p:txBody>
          <a:bodyPr/>
          <a:lstStyle/>
          <a:p>
            <a:fld id="{86CB4B4D-7CA3-9044-876B-883B54F8677D}" type="slidenum">
              <a:rPr lang="en-US" altLang="zh-TW" smtClean="0"/>
              <a:t>89</a:t>
            </a:fld>
            <a:endParaRPr lang="zh-TW" altLang="en-US"/>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8BE6022-C285-420B-9204-444F46D87924}"/>
              </a:ext>
            </a:extLst>
          </p:cNvPr>
          <p:cNvSpPr>
            <a:spLocks noGrp="1"/>
          </p:cNvSpPr>
          <p:nvPr>
            <p:ph type="title"/>
          </p:nvPr>
        </p:nvSpPr>
        <p:spPr/>
        <p:txBody>
          <a:bodyPr/>
          <a:lstStyle/>
          <a:p>
            <a:r>
              <a:rPr lang="en-US" altLang="zh-TW" dirty="0"/>
              <a:t>Cross product</a:t>
            </a:r>
            <a:endParaRPr lang="zh-TW" altLang="en-US" dirty="0"/>
          </a:p>
        </p:txBody>
      </p:sp>
      <p:sp>
        <p:nvSpPr>
          <p:cNvPr id="3" name="文字版面配置區 2">
            <a:extLst>
              <a:ext uri="{FF2B5EF4-FFF2-40B4-BE49-F238E27FC236}">
                <a16:creationId xmlns:a16="http://schemas.microsoft.com/office/drawing/2014/main" id="{777F582C-28C9-47EF-9692-E91BBF2CBD0C}"/>
              </a:ext>
            </a:extLst>
          </p:cNvPr>
          <p:cNvSpPr>
            <a:spLocks noGrp="1"/>
          </p:cNvSpPr>
          <p:nvPr>
            <p:ph type="body" idx="1"/>
          </p:nvPr>
        </p:nvSpPr>
        <p:spPr/>
        <p:txBody>
          <a:bodyPr/>
          <a:lstStyle/>
          <a:p>
            <a:r>
              <a:rPr lang="en-US" altLang="zh-TW" b="1" dirty="0"/>
              <a:t>Conversion to matrix multiplication</a:t>
            </a:r>
          </a:p>
          <a:p>
            <a:endParaRPr lang="en-US" altLang="zh-TW" b="1" dirty="0"/>
          </a:p>
          <a:p>
            <a:endParaRPr lang="en-US" altLang="zh-TW" b="1" dirty="0"/>
          </a:p>
          <a:p>
            <a:endParaRPr lang="zh-TW" altLang="en-US" dirty="0"/>
          </a:p>
        </p:txBody>
      </p:sp>
      <p:pic>
        <p:nvPicPr>
          <p:cNvPr id="5" name="圖片 4">
            <a:extLst>
              <a:ext uri="{FF2B5EF4-FFF2-40B4-BE49-F238E27FC236}">
                <a16:creationId xmlns:a16="http://schemas.microsoft.com/office/drawing/2014/main" id="{1A9842CE-49B5-43DC-BC48-CE0B0D7C8E8F}"/>
              </a:ext>
            </a:extLst>
          </p:cNvPr>
          <p:cNvPicPr>
            <a:picLocks noChangeAspect="1"/>
          </p:cNvPicPr>
          <p:nvPr/>
        </p:nvPicPr>
        <p:blipFill>
          <a:blip r:embed="rId2"/>
          <a:stretch>
            <a:fillRect/>
          </a:stretch>
        </p:blipFill>
        <p:spPr>
          <a:xfrm>
            <a:off x="1193008" y="3231547"/>
            <a:ext cx="8858476" cy="1933576"/>
          </a:xfrm>
          <a:prstGeom prst="rect">
            <a:avLst/>
          </a:prstGeom>
        </p:spPr>
      </p:pic>
      <p:pic>
        <p:nvPicPr>
          <p:cNvPr id="6" name="圖片 5">
            <a:extLst>
              <a:ext uri="{FF2B5EF4-FFF2-40B4-BE49-F238E27FC236}">
                <a16:creationId xmlns:a16="http://schemas.microsoft.com/office/drawing/2014/main" id="{24F9C9AB-14A2-448B-976C-B53B6482FA9B}"/>
              </a:ext>
            </a:extLst>
          </p:cNvPr>
          <p:cNvPicPr>
            <a:picLocks noChangeAspect="1"/>
          </p:cNvPicPr>
          <p:nvPr/>
        </p:nvPicPr>
        <p:blipFill>
          <a:blip r:embed="rId3"/>
          <a:stretch>
            <a:fillRect/>
          </a:stretch>
        </p:blipFill>
        <p:spPr>
          <a:xfrm>
            <a:off x="1193008" y="5813080"/>
            <a:ext cx="10618783" cy="638038"/>
          </a:xfrm>
          <a:prstGeom prst="rect">
            <a:avLst/>
          </a:prstGeom>
        </p:spPr>
      </p:pic>
      <p:sp>
        <p:nvSpPr>
          <p:cNvPr id="4" name="投影片編號版面配置區 3">
            <a:extLst>
              <a:ext uri="{FF2B5EF4-FFF2-40B4-BE49-F238E27FC236}">
                <a16:creationId xmlns:a16="http://schemas.microsoft.com/office/drawing/2014/main" id="{4842957E-04EF-4A37-86AD-14CF098B994B}"/>
              </a:ext>
            </a:extLst>
          </p:cNvPr>
          <p:cNvSpPr>
            <a:spLocks noGrp="1"/>
          </p:cNvSpPr>
          <p:nvPr>
            <p:ph type="sldNum" sz="quarter" idx="2"/>
          </p:nvPr>
        </p:nvSpPr>
        <p:spPr/>
        <p:txBody>
          <a:bodyPr/>
          <a:lstStyle/>
          <a:p>
            <a:fld id="{86CB4B4D-7CA3-9044-876B-883B54F8677D}" type="slidenum">
              <a:rPr lang="en-US" altLang="zh-TW" smtClean="0"/>
              <a:t>9</a:t>
            </a:fld>
            <a:endParaRPr lang="zh-TW" altLang="en-US"/>
          </a:p>
        </p:txBody>
      </p:sp>
    </p:spTree>
    <p:extLst>
      <p:ext uri="{BB962C8B-B14F-4D97-AF65-F5344CB8AC3E}">
        <p14:creationId xmlns:p14="http://schemas.microsoft.com/office/powerpoint/2010/main" val="2662578708"/>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2.3.3 Compression"/>
          <p:cNvSpPr>
            <a:spLocks noGrp="1"/>
          </p:cNvSpPr>
          <p:nvPr>
            <p:ph type="title"/>
          </p:nvPr>
        </p:nvSpPr>
        <p:spPr>
          <a:prstGeom prst="rect">
            <a:avLst/>
          </a:prstGeom>
        </p:spPr>
        <p:txBody>
          <a:bodyPr/>
          <a:lstStyle/>
          <a:p>
            <a:pPr>
              <a:defRPr>
                <a:effectLst/>
              </a:defRPr>
            </a:pPr>
            <a:r>
              <a:t>2.3.3 Compression </a:t>
            </a:r>
          </a:p>
        </p:txBody>
      </p:sp>
      <p:sp>
        <p:nvSpPr>
          <p:cNvPr id="610" name="All color video and image compression algorithms start by converting the signal into YCbCr (or some closely related variant), so that they can compress the luminance signal with higher fidelity than the chrominance signal.…"/>
          <p:cNvSpPr txBox="1">
            <a:spLocks noGrp="1"/>
          </p:cNvSpPr>
          <p:nvPr>
            <p:ph type="body" idx="1"/>
          </p:nvPr>
        </p:nvSpPr>
        <p:spPr>
          <a:prstGeom prst="rect">
            <a:avLst/>
          </a:prstGeom>
        </p:spPr>
        <p:txBody>
          <a:bodyPr/>
          <a:lstStyle/>
          <a:p>
            <a:r>
              <a:t>All color video and image compression algorithms start by </a:t>
            </a:r>
            <a:r>
              <a:rPr>
                <a:solidFill>
                  <a:srgbClr val="2F6FBA"/>
                </a:solidFill>
              </a:rPr>
              <a:t>converting the signal into YC</a:t>
            </a:r>
            <a:r>
              <a:rPr baseline="-5999">
                <a:solidFill>
                  <a:srgbClr val="2F6FBA"/>
                </a:solidFill>
              </a:rPr>
              <a:t>b</a:t>
            </a:r>
            <a:r>
              <a:rPr>
                <a:solidFill>
                  <a:srgbClr val="2F6FBA"/>
                </a:solidFill>
              </a:rPr>
              <a:t>C</a:t>
            </a:r>
            <a:r>
              <a:rPr baseline="-5999">
                <a:solidFill>
                  <a:srgbClr val="2F6FBA"/>
                </a:solidFill>
              </a:rPr>
              <a:t>r</a:t>
            </a:r>
            <a:r>
              <a:t> (or some closely related variant), so that they can compress the luminance signal with higher fidelity than the chrominance signal.</a:t>
            </a:r>
          </a:p>
          <a:p>
            <a:r>
              <a:t>In video, it is common to subsample C</a:t>
            </a:r>
            <a:r>
              <a:rPr baseline="-5999"/>
              <a:t>b</a:t>
            </a:r>
            <a:r>
              <a:t> and C</a:t>
            </a:r>
            <a:r>
              <a:rPr baseline="-5999"/>
              <a:t>r</a:t>
            </a:r>
            <a:r>
              <a:t> by a factor of two horizontally; with still images (JPEG), the subsampling (averaging) occurs both horizontally and vertically.</a:t>
            </a:r>
          </a:p>
        </p:txBody>
      </p:sp>
      <p:sp>
        <p:nvSpPr>
          <p:cNvPr id="2" name="投影片編號版面配置區 1">
            <a:extLst>
              <a:ext uri="{FF2B5EF4-FFF2-40B4-BE49-F238E27FC236}">
                <a16:creationId xmlns:a16="http://schemas.microsoft.com/office/drawing/2014/main" id="{330E5782-58CC-49AA-9AEA-65D12A820B3B}"/>
              </a:ext>
            </a:extLst>
          </p:cNvPr>
          <p:cNvSpPr>
            <a:spLocks noGrp="1"/>
          </p:cNvSpPr>
          <p:nvPr>
            <p:ph type="sldNum" sz="quarter" idx="2"/>
          </p:nvPr>
        </p:nvSpPr>
        <p:spPr/>
        <p:txBody>
          <a:bodyPr/>
          <a:lstStyle/>
          <a:p>
            <a:fld id="{86CB4B4D-7CA3-9044-876B-883B54F8677D}" type="slidenum">
              <a:rPr lang="en-US" altLang="zh-TW" smtClean="0"/>
              <a:t>90</a:t>
            </a:fld>
            <a:endParaRPr lang="zh-TW" altLang="en-US"/>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2.3.3 Compression"/>
          <p:cNvSpPr>
            <a:spLocks noGrp="1"/>
          </p:cNvSpPr>
          <p:nvPr>
            <p:ph type="title"/>
          </p:nvPr>
        </p:nvSpPr>
        <p:spPr>
          <a:prstGeom prst="rect">
            <a:avLst/>
          </a:prstGeom>
        </p:spPr>
        <p:txBody>
          <a:bodyPr/>
          <a:lstStyle/>
          <a:p>
            <a:pPr>
              <a:defRPr>
                <a:effectLst/>
              </a:defRPr>
            </a:pPr>
            <a:r>
              <a:t>2.3.3 Compression </a:t>
            </a:r>
          </a:p>
        </p:txBody>
      </p:sp>
      <p:sp>
        <p:nvSpPr>
          <p:cNvPr id="614" name="Once the luminance and chrominance images have been appropriately subsampled and separated into individual images, they are then passed to a block transform stage.…"/>
          <p:cNvSpPr txBox="1">
            <a:spLocks noGrp="1"/>
          </p:cNvSpPr>
          <p:nvPr>
            <p:ph type="body" idx="1"/>
          </p:nvPr>
        </p:nvSpPr>
        <p:spPr>
          <a:prstGeom prst="rect">
            <a:avLst/>
          </a:prstGeom>
        </p:spPr>
        <p:txBody>
          <a:bodyPr/>
          <a:lstStyle/>
          <a:p>
            <a:r>
              <a:t>Once the luminance and chrominance images have been appropriately subsampled and separated into individual images, they are then passed to a block transform stage.</a:t>
            </a:r>
          </a:p>
          <a:p>
            <a:r>
              <a:t>The most common technique used here is the </a:t>
            </a:r>
            <a:r>
              <a:rPr b="1">
                <a:solidFill>
                  <a:srgbClr val="FF2600"/>
                </a:solidFill>
              </a:rPr>
              <a:t>Discrete Cosine Transform (DCT)</a:t>
            </a:r>
            <a:r>
              <a:t>, which is a real-valued variant of the Discrete Fourier Transform (DFT).</a:t>
            </a:r>
          </a:p>
          <a:p>
            <a:r>
              <a:t>After transform coding, the coefficient values are quantized into a set of small integer values that can be coded using a variable bit length scheme such as a Huffman code or an arithmetic code.</a:t>
            </a:r>
          </a:p>
        </p:txBody>
      </p:sp>
      <p:sp>
        <p:nvSpPr>
          <p:cNvPr id="2" name="投影片編號版面配置區 1">
            <a:extLst>
              <a:ext uri="{FF2B5EF4-FFF2-40B4-BE49-F238E27FC236}">
                <a16:creationId xmlns:a16="http://schemas.microsoft.com/office/drawing/2014/main" id="{044D13BA-A68F-45A8-AD38-FFA5C664AE1F}"/>
              </a:ext>
            </a:extLst>
          </p:cNvPr>
          <p:cNvSpPr>
            <a:spLocks noGrp="1"/>
          </p:cNvSpPr>
          <p:nvPr>
            <p:ph type="sldNum" sz="quarter" idx="2"/>
          </p:nvPr>
        </p:nvSpPr>
        <p:spPr/>
        <p:txBody>
          <a:bodyPr/>
          <a:lstStyle/>
          <a:p>
            <a:fld id="{86CB4B4D-7CA3-9044-876B-883B54F8677D}" type="slidenum">
              <a:rPr lang="en-US" altLang="zh-TW" smtClean="0"/>
              <a:t>91</a:t>
            </a:fld>
            <a:endParaRPr lang="zh-TW" altLang="en-US"/>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 name="2.3.3 Compression"/>
          <p:cNvSpPr>
            <a:spLocks noGrp="1"/>
          </p:cNvSpPr>
          <p:nvPr>
            <p:ph type="title"/>
          </p:nvPr>
        </p:nvSpPr>
        <p:spPr>
          <a:prstGeom prst="rect">
            <a:avLst/>
          </a:prstGeom>
        </p:spPr>
        <p:txBody>
          <a:bodyPr/>
          <a:lstStyle/>
          <a:p>
            <a:pPr>
              <a:defRPr>
                <a:effectLst/>
              </a:defRPr>
            </a:pPr>
            <a:r>
              <a:t>2.3.3 Compression </a:t>
            </a:r>
          </a:p>
        </p:txBody>
      </p:sp>
      <p:sp>
        <p:nvSpPr>
          <p:cNvPr id="618" name="The step size in the quantization is the main variable controlled by the quality setting on the JPEG file.…"/>
          <p:cNvSpPr txBox="1">
            <a:spLocks noGrp="1"/>
          </p:cNvSpPr>
          <p:nvPr>
            <p:ph type="body" idx="1"/>
          </p:nvPr>
        </p:nvSpPr>
        <p:spPr>
          <a:prstGeom prst="rect">
            <a:avLst/>
          </a:prstGeom>
        </p:spPr>
        <p:txBody>
          <a:bodyPr/>
          <a:lstStyle/>
          <a:p>
            <a:r>
              <a:t>The step size in the quantization is the main variable controlled by the quality setting on the JPEG file.</a:t>
            </a:r>
          </a:p>
          <a:p>
            <a:r>
              <a:t>JPEG (Joint Photographic Experts Group)</a:t>
            </a:r>
          </a:p>
        </p:txBody>
      </p:sp>
      <p:pic>
        <p:nvPicPr>
          <p:cNvPr id="620" name="螢幕快照 2018-03-04 下午11.42.15.png" descr="螢幕快照 2018-03-04 下午11.42.15.png"/>
          <p:cNvPicPr>
            <a:picLocks noChangeAspect="1"/>
          </p:cNvPicPr>
          <p:nvPr/>
        </p:nvPicPr>
        <p:blipFill>
          <a:blip r:embed="rId2">
            <a:extLst/>
          </a:blip>
          <a:stretch>
            <a:fillRect/>
          </a:stretch>
        </p:blipFill>
        <p:spPr>
          <a:xfrm>
            <a:off x="747645" y="3964123"/>
            <a:ext cx="11509510" cy="3912041"/>
          </a:xfrm>
          <a:prstGeom prst="rect">
            <a:avLst/>
          </a:prstGeom>
          <a:ln w="12700">
            <a:miter lim="400000"/>
          </a:ln>
        </p:spPr>
      </p:pic>
      <p:sp>
        <p:nvSpPr>
          <p:cNvPr id="2" name="投影片編號版面配置區 1">
            <a:extLst>
              <a:ext uri="{FF2B5EF4-FFF2-40B4-BE49-F238E27FC236}">
                <a16:creationId xmlns:a16="http://schemas.microsoft.com/office/drawing/2014/main" id="{494DB121-98D7-4593-B910-5B5E66E78E19}"/>
              </a:ext>
            </a:extLst>
          </p:cNvPr>
          <p:cNvSpPr>
            <a:spLocks noGrp="1"/>
          </p:cNvSpPr>
          <p:nvPr>
            <p:ph type="sldNum" sz="quarter" idx="2"/>
          </p:nvPr>
        </p:nvSpPr>
        <p:spPr/>
        <p:txBody>
          <a:bodyPr/>
          <a:lstStyle/>
          <a:p>
            <a:fld id="{86CB4B4D-7CA3-9044-876B-883B54F8677D}" type="slidenum">
              <a:rPr lang="en-US" altLang="zh-TW" smtClean="0"/>
              <a:t>92</a:t>
            </a:fld>
            <a:endParaRPr lang="zh-TW" altLang="en-US"/>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Homework 2: Project due March 20"/>
          <p:cNvSpPr>
            <a:spLocks noGrp="1"/>
          </p:cNvSpPr>
          <p:nvPr>
            <p:ph type="title"/>
          </p:nvPr>
        </p:nvSpPr>
        <p:spPr>
          <a:prstGeom prst="rect">
            <a:avLst/>
          </a:prstGeom>
          <a:blipFill>
            <a:blip r:embed="rId2"/>
          </a:blipFill>
        </p:spPr>
        <p:txBody>
          <a:bodyPr/>
          <a:lstStyle/>
          <a:p>
            <a:pPr>
              <a:defRPr>
                <a:effectLst/>
              </a:defRPr>
            </a:pPr>
            <a:r>
              <a:rPr dirty="0"/>
              <a:t>Homework 2: Project due March </a:t>
            </a:r>
            <a:r>
              <a:rPr lang="en-US" altLang="zh-TW" dirty="0" smtClean="0"/>
              <a:t>1</a:t>
            </a:r>
            <a:r>
              <a:rPr lang="en-US" altLang="zh-TW" dirty="0"/>
              <a:t>9</a:t>
            </a:r>
            <a:endParaRPr dirty="0"/>
          </a:p>
        </p:txBody>
      </p:sp>
      <p:sp>
        <p:nvSpPr>
          <p:cNvPr id="623" name="Camera calibration i.e. compute #pixels/mm object displacement…"/>
          <p:cNvSpPr txBox="1">
            <a:spLocks noGrp="1"/>
          </p:cNvSpPr>
          <p:nvPr>
            <p:ph type="body" idx="1"/>
          </p:nvPr>
        </p:nvSpPr>
        <p:spPr>
          <a:prstGeom prst="rect">
            <a:avLst/>
          </a:prstGeom>
        </p:spPr>
        <p:txBody>
          <a:bodyPr/>
          <a:lstStyle/>
          <a:p>
            <a:r>
              <a:rPr lang="en-US" altLang="zh-TW" dirty="0"/>
              <a:t>1.</a:t>
            </a:r>
            <a:r>
              <a:rPr lang="zh-TW" altLang="en-US" dirty="0"/>
              <a:t> </a:t>
            </a:r>
            <a:r>
              <a:rPr dirty="0"/>
              <a:t>Camera calibration i.e. compute #</a:t>
            </a:r>
            <a:r>
              <a:rPr lang="en-US" altLang="zh-TW" dirty="0"/>
              <a:t>mm</a:t>
            </a:r>
            <a:r>
              <a:rPr dirty="0"/>
              <a:t>/</a:t>
            </a:r>
            <a:r>
              <a:rPr lang="en-US" altLang="zh-TW" dirty="0"/>
              <a:t> pixel</a:t>
            </a:r>
            <a:r>
              <a:rPr dirty="0"/>
              <a:t> object displacement</a:t>
            </a:r>
            <a:endParaRPr lang="en-US" altLang="zh-TW" dirty="0"/>
          </a:p>
          <a:p>
            <a:r>
              <a:rPr lang="en-US" altLang="zh-TW" dirty="0"/>
              <a:t>2.</a:t>
            </a:r>
            <a:r>
              <a:rPr lang="zh-TW" altLang="en-US" dirty="0"/>
              <a:t> </a:t>
            </a:r>
            <a:r>
              <a:rPr lang="en-US" altLang="zh-TW" dirty="0"/>
              <a:t>Calculate horizontal field of view in degrees of angle.</a:t>
            </a:r>
            <a:endParaRPr lang="en-US" dirty="0"/>
          </a:p>
          <a:p>
            <a:r>
              <a:rPr lang="en-US" altLang="zh-TW" dirty="0"/>
              <a:t>3.</a:t>
            </a:r>
            <a:r>
              <a:rPr lang="zh-TW" altLang="en-US" dirty="0"/>
              <a:t> </a:t>
            </a:r>
            <a:r>
              <a:rPr lang="en-US" altLang="zh-TW" dirty="0"/>
              <a:t>Calculate theoretical values (FOV)</a:t>
            </a:r>
            <a:r>
              <a:rPr lang="zh-TW" altLang="en-US" dirty="0"/>
              <a:t> </a:t>
            </a:r>
            <a:r>
              <a:rPr lang="en-US" altLang="zh-TW" dirty="0"/>
              <a:t>and compare with measured values.</a:t>
            </a:r>
          </a:p>
          <a:p>
            <a:r>
              <a:rPr lang="en-US" altLang="zh-TW" dirty="0"/>
              <a:t>Using the sample images at </a:t>
            </a:r>
            <a:r>
              <a:rPr lang="en-US" altLang="zh-TW" u="sng" dirty="0">
                <a:hlinkClick r:id="rId3"/>
              </a:rPr>
              <a:t>http://goo.gl/pWBNN0</a:t>
            </a:r>
            <a:endParaRPr dirty="0"/>
          </a:p>
          <a:p>
            <a:r>
              <a:rPr dirty="0"/>
              <a:t>Use lens of focal length: </a:t>
            </a:r>
            <a:r>
              <a:rPr lang="en-US" altLang="zh-TW" dirty="0"/>
              <a:t>18</a:t>
            </a:r>
            <a:r>
              <a:rPr dirty="0"/>
              <a:t>mm, 5</a:t>
            </a:r>
            <a:r>
              <a:rPr lang="en-US" altLang="zh-TW" dirty="0"/>
              <a:t>3</a:t>
            </a:r>
            <a:r>
              <a:rPr dirty="0"/>
              <a:t>mm, </a:t>
            </a:r>
            <a:r>
              <a:rPr lang="en-US" altLang="zh-TW" dirty="0"/>
              <a:t>13</a:t>
            </a:r>
            <a:r>
              <a:rPr dirty="0"/>
              <a:t>5mm</a:t>
            </a:r>
          </a:p>
          <a:p>
            <a:r>
              <a:rPr dirty="0"/>
              <a:t>Object displacement of: 1mm, 5mm, 10mm, 20mm</a:t>
            </a:r>
          </a:p>
          <a:p>
            <a:r>
              <a:rPr dirty="0"/>
              <a:t>Object distance of: 0.</a:t>
            </a:r>
            <a:r>
              <a:rPr lang="en-US" altLang="zh-TW" dirty="0"/>
              <a:t>6</a:t>
            </a:r>
            <a:r>
              <a:rPr dirty="0"/>
              <a:t>m, 1</a:t>
            </a:r>
            <a:r>
              <a:rPr lang="en-US" altLang="zh-TW" dirty="0"/>
              <a:t>.2</a:t>
            </a:r>
            <a:r>
              <a:rPr dirty="0"/>
              <a:t>m,</a:t>
            </a:r>
            <a:r>
              <a:rPr lang="zh-TW" altLang="en-US" dirty="0"/>
              <a:t> </a:t>
            </a:r>
            <a:r>
              <a:rPr lang="en-US" altLang="zh-TW" dirty="0"/>
              <a:t>1.8</a:t>
            </a:r>
            <a:r>
              <a:rPr dirty="0"/>
              <a:t>m</a:t>
            </a:r>
            <a:endParaRPr lang="en-US" dirty="0"/>
          </a:p>
          <a:p>
            <a:endParaRPr lang="en-US" dirty="0"/>
          </a:p>
          <a:p>
            <a:endParaRPr dirty="0"/>
          </a:p>
        </p:txBody>
      </p:sp>
      <p:sp>
        <p:nvSpPr>
          <p:cNvPr id="2" name="投影片編號版面配置區 1">
            <a:extLst>
              <a:ext uri="{FF2B5EF4-FFF2-40B4-BE49-F238E27FC236}">
                <a16:creationId xmlns:a16="http://schemas.microsoft.com/office/drawing/2014/main" id="{7C1D974B-763B-4D9B-A225-02A3023A1BFE}"/>
              </a:ext>
            </a:extLst>
          </p:cNvPr>
          <p:cNvSpPr>
            <a:spLocks noGrp="1"/>
          </p:cNvSpPr>
          <p:nvPr>
            <p:ph type="sldNum" sz="quarter" idx="2"/>
          </p:nvPr>
        </p:nvSpPr>
        <p:spPr/>
        <p:txBody>
          <a:bodyPr/>
          <a:lstStyle/>
          <a:p>
            <a:fld id="{86CB4B4D-7CA3-9044-876B-883B54F8677D}" type="slidenum">
              <a:rPr lang="en-US" altLang="zh-TW" smtClean="0"/>
              <a:t>93</a:t>
            </a:fld>
            <a:endParaRPr lang="zh-TW" altLang="en-US"/>
          </a:p>
        </p:txBody>
      </p:sp>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Homework 2: Project due March 20"/>
          <p:cNvSpPr>
            <a:spLocks noGrp="1"/>
          </p:cNvSpPr>
          <p:nvPr>
            <p:ph type="title"/>
          </p:nvPr>
        </p:nvSpPr>
        <p:spPr>
          <a:prstGeom prst="rect">
            <a:avLst/>
          </a:prstGeom>
          <a:blipFill>
            <a:blip r:embed="rId2"/>
          </a:blipFill>
        </p:spPr>
        <p:txBody>
          <a:bodyPr/>
          <a:lstStyle/>
          <a:p>
            <a:pPr>
              <a:defRPr>
                <a:effectLst/>
              </a:defRPr>
            </a:pPr>
            <a:r>
              <a:rPr dirty="0"/>
              <a:t>Homework 2: Project due March </a:t>
            </a:r>
            <a:r>
              <a:rPr lang="en-US" altLang="zh-TW" dirty="0" smtClean="0"/>
              <a:t>1</a:t>
            </a:r>
            <a:r>
              <a:rPr lang="en-US" altLang="zh-TW" dirty="0"/>
              <a:t>9</a:t>
            </a:r>
            <a:endParaRPr dirty="0"/>
          </a:p>
        </p:txBody>
      </p:sp>
      <p:sp>
        <p:nvSpPr>
          <p:cNvPr id="627" name="Calculate theoretical values and compare with measured values.…"/>
          <p:cNvSpPr txBox="1">
            <a:spLocks noGrp="1"/>
          </p:cNvSpPr>
          <p:nvPr>
            <p:ph type="body" idx="1"/>
          </p:nvPr>
        </p:nvSpPr>
        <p:spPr>
          <a:prstGeom prst="rect">
            <a:avLst/>
          </a:prstGeom>
        </p:spPr>
        <p:txBody>
          <a:bodyPr/>
          <a:lstStyle/>
          <a:p>
            <a:r>
              <a:rPr lang="en-US" altLang="zh-TW" b="1" dirty="0"/>
              <a:t>Pentax K-7</a:t>
            </a:r>
            <a:r>
              <a:rPr lang="zh-TW" altLang="en-US" b="1" dirty="0"/>
              <a:t> </a:t>
            </a:r>
            <a:r>
              <a:rPr lang="zh-TW" altLang="en-US" dirty="0"/>
              <a:t>相機資訊 </a:t>
            </a:r>
            <a:r>
              <a:rPr lang="en-US" altLang="zh-TW" dirty="0">
                <a:hlinkClick r:id="rId3"/>
              </a:rPr>
              <a:t>https://www.digicamdb.com/specs/pentax_k-7/</a:t>
            </a:r>
            <a:endParaRPr lang="en-US" altLang="zh-TW" dirty="0"/>
          </a:p>
          <a:p>
            <a:r>
              <a:rPr lang="en-US" altLang="zh-TW" dirty="0"/>
              <a:t>Sensor size: 23.4 x 15.6 mm</a:t>
            </a:r>
          </a:p>
          <a:p>
            <a:endParaRPr dirty="0"/>
          </a:p>
        </p:txBody>
      </p:sp>
      <p:pic>
        <p:nvPicPr>
          <p:cNvPr id="2" name="圖片 1"/>
          <p:cNvPicPr>
            <a:picLocks noChangeAspect="1"/>
          </p:cNvPicPr>
          <p:nvPr/>
        </p:nvPicPr>
        <p:blipFill>
          <a:blip r:embed="rId4"/>
          <a:stretch>
            <a:fillRect/>
          </a:stretch>
        </p:blipFill>
        <p:spPr>
          <a:xfrm>
            <a:off x="250844" y="4730554"/>
            <a:ext cx="12503111" cy="1477274"/>
          </a:xfrm>
          <a:prstGeom prst="rect">
            <a:avLst/>
          </a:prstGeom>
        </p:spPr>
      </p:pic>
      <p:sp>
        <p:nvSpPr>
          <p:cNvPr id="3" name="投影片編號版面配置區 2">
            <a:extLst>
              <a:ext uri="{FF2B5EF4-FFF2-40B4-BE49-F238E27FC236}">
                <a16:creationId xmlns:a16="http://schemas.microsoft.com/office/drawing/2014/main" id="{5584851D-AC30-4F61-915C-BA0D192E5E03}"/>
              </a:ext>
            </a:extLst>
          </p:cNvPr>
          <p:cNvSpPr>
            <a:spLocks noGrp="1"/>
          </p:cNvSpPr>
          <p:nvPr>
            <p:ph type="sldNum" sz="quarter" idx="2"/>
          </p:nvPr>
        </p:nvSpPr>
        <p:spPr/>
        <p:txBody>
          <a:bodyPr/>
          <a:lstStyle/>
          <a:p>
            <a:fld id="{86CB4B4D-7CA3-9044-876B-883B54F8677D}" type="slidenum">
              <a:rPr lang="en-US" altLang="zh-TW" smtClean="0"/>
              <a:t>94</a:t>
            </a:fld>
            <a:endParaRPr lang="zh-TW" altLang="en-US"/>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Homework 2: Project due March 20"/>
          <p:cNvSpPr>
            <a:spLocks noGrp="1"/>
          </p:cNvSpPr>
          <p:nvPr>
            <p:ph type="title"/>
          </p:nvPr>
        </p:nvSpPr>
        <p:spPr>
          <a:prstGeom prst="rect">
            <a:avLst/>
          </a:prstGeom>
          <a:blipFill>
            <a:blip r:embed="rId2"/>
          </a:blipFill>
        </p:spPr>
        <p:txBody>
          <a:bodyPr/>
          <a:lstStyle/>
          <a:p>
            <a:pPr>
              <a:defRPr>
                <a:effectLst/>
              </a:defRPr>
            </a:pPr>
            <a:r>
              <a:rPr dirty="0"/>
              <a:t>Homework 2: Project due March </a:t>
            </a:r>
            <a:r>
              <a:rPr lang="en-US" altLang="zh-TW" dirty="0" smtClean="0"/>
              <a:t>1</a:t>
            </a:r>
            <a:r>
              <a:rPr lang="en-US" dirty="0" smtClean="0"/>
              <a:t>9</a:t>
            </a:r>
            <a:endParaRPr dirty="0"/>
          </a:p>
        </p:txBody>
      </p:sp>
      <mc:AlternateContent xmlns:mc="http://schemas.openxmlformats.org/markup-compatibility/2006">
        <mc:Choice xmlns:a14="http://schemas.microsoft.com/office/drawing/2010/main" Requires="a14">
          <p:sp>
            <p:nvSpPr>
              <p:cNvPr id="627" name="Calculate theoretical values and compare with measured values.…"/>
              <p:cNvSpPr txBox="1">
                <a:spLocks noGrp="1"/>
              </p:cNvSpPr>
              <p:nvPr>
                <p:ph type="body" idx="1"/>
              </p:nvPr>
            </p:nvSpPr>
            <p:spPr>
              <a:prstGeom prst="rect">
                <a:avLst/>
              </a:prstGeom>
            </p:spPr>
            <p:txBody>
              <a:bodyPr/>
              <a:lstStyle/>
              <a:p>
                <a:r>
                  <a:rPr lang="en-US" altLang="zh-TW" b="1" dirty="0" smtClean="0"/>
                  <a:t>FOV </a:t>
                </a:r>
                <a:r>
                  <a:rPr lang="en-US" altLang="zh-TW" dirty="0"/>
                  <a:t>theoretical value (f = 135mm, sensor width = 23.4mm): </a:t>
                </a:r>
                <a:endParaRPr lang="en-US" i="1" dirty="0">
                  <a:latin typeface="Cambria Math" panose="02040503050406030204" pitchFamily="18" charset="0"/>
                </a:endParaRPr>
              </a:p>
              <a:p>
                <a:pPr marL="0" indent="0">
                  <a:buNone/>
                </a:pPr>
                <a:r>
                  <a:rPr lang="en-US" dirty="0"/>
                  <a:t>		FOV </a:t>
                </a:r>
                <a14:m>
                  <m:oMath xmlns:m="http://schemas.openxmlformats.org/officeDocument/2006/math">
                    <m:r>
                      <a:rPr lang="en-US"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arctan</m:t>
                    </m:r>
                    <m:r>
                      <a:rPr lang="en-US" b="0" i="1" smtClean="0">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𝑠𝑒𝑛𝑠𝑜𝑟</m:t>
                        </m:r>
                        <m:r>
                          <a:rPr lang="en-US" altLang="zh-TW" b="0" i="1" smtClean="0">
                            <a:latin typeface="Cambria Math" panose="02040503050406030204" pitchFamily="18" charset="0"/>
                            <a:ea typeface="Cambria Math" panose="02040503050406030204" pitchFamily="18" charset="0"/>
                          </a:rPr>
                          <m:t> </m:t>
                        </m:r>
                        <m:r>
                          <a:rPr lang="en-US" altLang="zh-TW" b="0" i="1" smtClean="0">
                            <a:latin typeface="Cambria Math" panose="02040503050406030204" pitchFamily="18" charset="0"/>
                            <a:ea typeface="Cambria Math" panose="02040503050406030204" pitchFamily="18" charset="0"/>
                          </a:rPr>
                          <m:t>𝑤𝑖𝑑𝑡</m:t>
                        </m:r>
                        <m:r>
                          <a:rPr lang="en-US" altLang="zh-TW" b="0" i="1" smtClean="0">
                            <a:latin typeface="Cambria Math" panose="02040503050406030204" pitchFamily="18" charset="0"/>
                            <a:ea typeface="Cambria Math" panose="02040503050406030204" pitchFamily="18" charset="0"/>
                          </a:rPr>
                          <m:t>h</m:t>
                        </m:r>
                      </m:num>
                      <m:den>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𝑓</m:t>
                        </m:r>
                      </m:den>
                    </m:f>
                    <m:r>
                      <a:rPr lang="en-US" b="0" i="1" smtClean="0">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180</m:t>
                        </m:r>
                      </m:num>
                      <m:den>
                        <m:r>
                          <a:rPr lang="zh-TW" altLang="en-US" i="1">
                            <a:latin typeface="Cambria Math" panose="02040503050406030204" pitchFamily="18" charset="0"/>
                            <a:ea typeface="Cambria Math" panose="02040503050406030204" pitchFamily="18" charset="0"/>
                          </a:rPr>
                          <m:t>𝜋</m:t>
                        </m:r>
                      </m:den>
                    </m:f>
                  </m:oMath>
                </a14:m>
                <a:r>
                  <a:rPr lang="en-US" dirty="0"/>
                  <a:t> </a:t>
                </a:r>
              </a:p>
              <a:p>
                <a:r>
                  <a:rPr lang="en-US" altLang="zh-TW" b="1" dirty="0"/>
                  <a:t>FOV </a:t>
                </a:r>
                <a:r>
                  <a:rPr lang="en-US" altLang="zh-TW" dirty="0"/>
                  <a:t>measured value:</a:t>
                </a:r>
                <a:endParaRPr lang="en-US" altLang="zh-TW" i="1" dirty="0">
                  <a:latin typeface="Cambria Math" panose="02040503050406030204" pitchFamily="18" charset="0"/>
                </a:endParaRPr>
              </a:p>
              <a:p>
                <a:pPr marL="0" indent="0">
                  <a:buNone/>
                </a:pPr>
                <a:r>
                  <a:rPr lang="en-US" altLang="zh-TW" dirty="0"/>
                  <a:t>		FOV </a:t>
                </a:r>
                <a14:m>
                  <m:oMath xmlns:m="http://schemas.openxmlformats.org/officeDocument/2006/math">
                    <m:r>
                      <a:rPr lang="en-US" altLang="zh-TW" i="1">
                        <a:latin typeface="Cambria Math" panose="02040503050406030204" pitchFamily="18" charset="0"/>
                      </a:rPr>
                      <m:t>=</m:t>
                    </m:r>
                    <m:r>
                      <a:rPr lang="en-US" altLang="zh-TW" i="1">
                        <a:latin typeface="Cambria Math" panose="02040503050406030204" pitchFamily="18" charset="0"/>
                      </a:rPr>
                      <m:t>2</m:t>
                    </m:r>
                    <m:r>
                      <a:rPr lang="en-US" altLang="zh-TW" i="1">
                        <a:latin typeface="Cambria Math" panose="02040503050406030204" pitchFamily="18" charset="0"/>
                        <a:ea typeface="Cambria Math" panose="02040503050406030204" pitchFamily="18" charset="0"/>
                      </a:rPr>
                      <m:t>×</m:t>
                    </m:r>
                    <m:r>
                      <m:rPr>
                        <m:sty m:val="p"/>
                      </m:rPr>
                      <a:rPr lang="en-US" altLang="zh-TW">
                        <a:latin typeface="Cambria Math" panose="02040503050406030204" pitchFamily="18" charset="0"/>
                        <a:ea typeface="Cambria Math" panose="02040503050406030204" pitchFamily="18" charset="0"/>
                      </a:rPr>
                      <m:t>arctan</m:t>
                    </m:r>
                    <m:r>
                      <a:rPr lang="en-US" altLang="zh-TW" i="1">
                        <a:latin typeface="Cambria Math" panose="02040503050406030204" pitchFamily="18" charset="0"/>
                        <a:ea typeface="Cambria Math" panose="02040503050406030204" pitchFamily="18" charset="0"/>
                      </a:rPr>
                      <m:t>⁡(</m:t>
                    </m:r>
                    <m:f>
                      <m:fPr>
                        <m:ctrlPr>
                          <a:rPr lang="ar-AE" altLang="zh-TW" i="1">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𝐼𝑚𝑎𝑔𝑒</m:t>
                        </m:r>
                        <m:r>
                          <a:rPr lang="en-US" altLang="zh-TW" b="0" i="1" smtClean="0">
                            <a:latin typeface="Cambria Math" panose="02040503050406030204" pitchFamily="18" charset="0"/>
                            <a:ea typeface="Cambria Math" panose="02040503050406030204" pitchFamily="18" charset="0"/>
                          </a:rPr>
                          <m:t> </m:t>
                        </m:r>
                        <m:r>
                          <a:rPr lang="en-US" altLang="zh-TW" b="0" i="1" smtClean="0">
                            <a:latin typeface="Cambria Math" panose="02040503050406030204" pitchFamily="18" charset="0"/>
                            <a:ea typeface="Cambria Math" panose="02040503050406030204" pitchFamily="18" charset="0"/>
                          </a:rPr>
                          <m:t>𝑤𝑖𝑑𝑡</m:t>
                        </m:r>
                        <m:r>
                          <a:rPr lang="en-US" altLang="zh-TW" b="0" i="1" smtClean="0">
                            <a:latin typeface="Cambria Math" panose="02040503050406030204" pitchFamily="18" charset="0"/>
                            <a:ea typeface="Cambria Math" panose="02040503050406030204" pitchFamily="18" charset="0"/>
                          </a:rPr>
                          <m:t>h</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𝑖𝑛</m:t>
                        </m:r>
                        <m:r>
                          <a:rPr lang="en-US" altLang="zh-TW" b="0" i="1" smtClean="0">
                            <a:latin typeface="Cambria Math" panose="02040503050406030204" pitchFamily="18" charset="0"/>
                            <a:ea typeface="Cambria Math" panose="02040503050406030204" pitchFamily="18" charset="0"/>
                          </a:rPr>
                          <m:t> </m:t>
                        </m:r>
                        <m:r>
                          <a:rPr lang="en-US" altLang="zh-TW" b="0" i="1" smtClean="0">
                            <a:latin typeface="Cambria Math" panose="02040503050406030204" pitchFamily="18" charset="0"/>
                            <a:ea typeface="Cambria Math" panose="02040503050406030204" pitchFamily="18" charset="0"/>
                          </a:rPr>
                          <m:t>𝑝𝑖𝑥𝑒𝑙</m:t>
                        </m:r>
                        <m:r>
                          <a:rPr lang="en-US" altLang="zh-TW" b="0" i="1" smtClean="0">
                            <a:latin typeface="Cambria Math" panose="02040503050406030204" pitchFamily="18" charset="0"/>
                            <a:ea typeface="Cambria Math" panose="02040503050406030204" pitchFamily="18" charset="0"/>
                          </a:rPr>
                          <m:t>)×</m:t>
                        </m:r>
                        <m:r>
                          <m:rPr>
                            <m:nor/>
                          </m:rPr>
                          <a:rPr lang="en-US" altLang="zh-TW" b="0" i="0" smtClean="0">
                            <a:latin typeface="Cambria Math" panose="02040503050406030204" pitchFamily="18" charset="0"/>
                            <a:ea typeface="Cambria Math" panose="02040503050406030204" pitchFamily="18" charset="0"/>
                          </a:rPr>
                          <m:t> </m:t>
                        </m:r>
                        <m:r>
                          <m:rPr>
                            <m:nor/>
                          </m:rPr>
                          <a:rPr lang="en-US" altLang="zh-TW" dirty="0"/>
                          <m:t>mm</m:t>
                        </m:r>
                        <m:r>
                          <m:rPr>
                            <m:nor/>
                          </m:rPr>
                          <a:rPr lang="en-US" altLang="zh-TW" b="0" i="0" dirty="0" smtClean="0"/>
                          <m:t> </m:t>
                        </m:r>
                        <m:r>
                          <m:rPr>
                            <m:nor/>
                          </m:rPr>
                          <a:rPr lang="en-US" altLang="zh-TW" b="0" i="0" dirty="0" smtClean="0"/>
                          <m:t>per</m:t>
                        </m:r>
                        <m:r>
                          <m:rPr>
                            <m:nor/>
                          </m:rPr>
                          <a:rPr lang="en-US" altLang="zh-TW" dirty="0"/>
                          <m:t> </m:t>
                        </m:r>
                        <m:r>
                          <m:rPr>
                            <m:nor/>
                          </m:rPr>
                          <a:rPr lang="en-US" altLang="zh-TW" dirty="0"/>
                          <m:t>pixel</m:t>
                        </m:r>
                      </m:num>
                      <m:den>
                        <m:r>
                          <a:rPr lang="ar-AE" altLang="zh-TW" i="1">
                            <a:latin typeface="Cambria Math" panose="02040503050406030204" pitchFamily="18" charset="0"/>
                            <a:ea typeface="Cambria Math" panose="02040503050406030204" pitchFamily="18" charset="0"/>
                          </a:rPr>
                          <m:t>2</m:t>
                        </m:r>
                        <m:r>
                          <a:rPr lang="ar-AE" altLang="zh-TW" i="1">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𝑜𝑏𝑗𝑒𝑐𝑡</m:t>
                        </m:r>
                        <m:r>
                          <a:rPr lang="en-US" altLang="zh-TW" b="0" i="1" smtClean="0">
                            <a:latin typeface="Cambria Math" panose="02040503050406030204" pitchFamily="18" charset="0"/>
                            <a:ea typeface="Cambria Math" panose="02040503050406030204" pitchFamily="18" charset="0"/>
                          </a:rPr>
                          <m:t> </m:t>
                        </m:r>
                        <m:r>
                          <a:rPr lang="en-US" altLang="zh-TW" b="0" i="1" smtClean="0">
                            <a:latin typeface="Cambria Math" panose="02040503050406030204" pitchFamily="18" charset="0"/>
                            <a:ea typeface="Cambria Math" panose="02040503050406030204" pitchFamily="18" charset="0"/>
                          </a:rPr>
                          <m:t>𝑑𝑖𝑠𝑡𝑎𝑛𝑐𝑒</m:t>
                        </m:r>
                      </m:den>
                    </m:f>
                    <m:r>
                      <a:rPr lang="en-US" altLang="zh-TW" i="1">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180</m:t>
                        </m:r>
                      </m:num>
                      <m:den>
                        <m:r>
                          <a:rPr lang="zh-TW" altLang="en-US" i="1">
                            <a:latin typeface="Cambria Math" panose="02040503050406030204" pitchFamily="18" charset="0"/>
                            <a:ea typeface="Cambria Math" panose="02040503050406030204" pitchFamily="18" charset="0"/>
                          </a:rPr>
                          <m:t>𝜋</m:t>
                        </m:r>
                      </m:den>
                    </m:f>
                  </m:oMath>
                </a14:m>
                <a:endParaRPr lang="ar-AE" altLang="zh-TW" dirty="0"/>
              </a:p>
              <a:p>
                <a:endParaRPr dirty="0"/>
              </a:p>
            </p:txBody>
          </p:sp>
        </mc:Choice>
        <mc:Fallback>
          <p:sp>
            <p:nvSpPr>
              <p:cNvPr id="627" name="Calculate theoretical values and compare with measured values.…"/>
              <p:cNvSpPr txBox="1">
                <a:spLocks noGrp="1" noRot="1" noChangeAspect="1" noMove="1" noResize="1" noEditPoints="1" noAdjustHandles="1" noChangeArrowheads="1" noChangeShapeType="1" noTextEdit="1"/>
              </p:cNvSpPr>
              <p:nvPr>
                <p:ph type="body" idx="1"/>
              </p:nvPr>
            </p:nvSpPr>
            <p:spPr>
              <a:prstGeom prst="rect">
                <a:avLst/>
              </a:prstGeom>
              <a:blipFill>
                <a:blip r:embed="rId3"/>
                <a:stretch>
                  <a:fillRect l="-1020"/>
                </a:stretch>
              </a:blipFill>
            </p:spPr>
            <p:txBody>
              <a:bodyPr/>
              <a:lstStyle/>
              <a:p>
                <a:r>
                  <a:rPr lang="zh-TW" altLang="en-US">
                    <a:noFill/>
                  </a:rPr>
                  <a:t> </a:t>
                </a:r>
              </a:p>
            </p:txBody>
          </p:sp>
        </mc:Fallback>
      </mc:AlternateContent>
      <p:sp>
        <p:nvSpPr>
          <p:cNvPr id="2" name="投影片編號版面配置區 1">
            <a:extLst>
              <a:ext uri="{FF2B5EF4-FFF2-40B4-BE49-F238E27FC236}">
                <a16:creationId xmlns:a16="http://schemas.microsoft.com/office/drawing/2014/main" id="{DAFB7524-4FD7-47C3-B4A7-AAFB858E9CD5}"/>
              </a:ext>
            </a:extLst>
          </p:cNvPr>
          <p:cNvSpPr>
            <a:spLocks noGrp="1"/>
          </p:cNvSpPr>
          <p:nvPr>
            <p:ph type="sldNum" sz="quarter" idx="2"/>
          </p:nvPr>
        </p:nvSpPr>
        <p:spPr/>
        <p:txBody>
          <a:bodyPr/>
          <a:lstStyle/>
          <a:p>
            <a:fld id="{86CB4B4D-7CA3-9044-876B-883B54F8677D}" type="slidenum">
              <a:rPr lang="en-US" altLang="zh-TW" smtClean="0"/>
              <a:t>95</a:t>
            </a:fld>
            <a:endParaRPr lang="zh-TW" altLang="en-US"/>
          </a:p>
        </p:txBody>
      </p:sp>
    </p:spTree>
    <p:extLst>
      <p:ext uri="{BB962C8B-B14F-4D97-AF65-F5344CB8AC3E}">
        <p14:creationId xmlns:p14="http://schemas.microsoft.com/office/powerpoint/2010/main" val="3970753911"/>
      </p:ext>
    </p:extLst>
  </p:cSld>
  <p:clrMapOvr>
    <a:masterClrMapping/>
  </p:clrMapOvr>
  <p:transition spd="med"/>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rmal">
  <a:themeElements>
    <a:clrScheme name="Formal">
      <a:dk1>
        <a:srgbClr val="000000"/>
      </a:dk1>
      <a:lt1>
        <a:srgbClr val="FFFFFF"/>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3D3E3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2861</TotalTime>
  <Words>3060</Words>
  <Application>Microsoft Office PowerPoint</Application>
  <PresentationFormat>自訂</PresentationFormat>
  <Paragraphs>668</Paragraphs>
  <Slides>95</Slides>
  <Notes>15</Notes>
  <HiddenSlides>0</HiddenSlides>
  <MMClips>0</MMClips>
  <ScaleCrop>false</ScaleCrop>
  <HeadingPairs>
    <vt:vector size="6" baseType="variant">
      <vt:variant>
        <vt:lpstr>使用字型</vt:lpstr>
      </vt:variant>
      <vt:variant>
        <vt:i4>17</vt:i4>
      </vt:variant>
      <vt:variant>
        <vt:lpstr>佈景主題</vt:lpstr>
      </vt:variant>
      <vt:variant>
        <vt:i4>1</vt:i4>
      </vt:variant>
      <vt:variant>
        <vt:lpstr>投影片標題</vt:lpstr>
      </vt:variant>
      <vt:variant>
        <vt:i4>95</vt:i4>
      </vt:variant>
    </vt:vector>
  </HeadingPairs>
  <TitlesOfParts>
    <vt:vector size="113" baseType="lpstr">
      <vt:lpstr>Cochin</vt:lpstr>
      <vt:lpstr>DejaVu Sans</vt:lpstr>
      <vt:lpstr>Helvetica Neue</vt:lpstr>
      <vt:lpstr>Optima</vt:lpstr>
      <vt:lpstr>Zapf Dingbats</vt:lpstr>
      <vt:lpstr>新細明體</vt:lpstr>
      <vt:lpstr>Arial</vt:lpstr>
      <vt:lpstr>Calibri</vt:lpstr>
      <vt:lpstr>Calibri Light</vt:lpstr>
      <vt:lpstr>Cambria Math</vt:lpstr>
      <vt:lpstr>Symbol</vt:lpstr>
      <vt:lpstr>Tahoma</vt:lpstr>
      <vt:lpstr>Times</vt:lpstr>
      <vt:lpstr>Times New Roman</vt:lpstr>
      <vt:lpstr>Trebuchet MS</vt:lpstr>
      <vt:lpstr>Verdana</vt:lpstr>
      <vt:lpstr>Wingdings</vt:lpstr>
      <vt:lpstr>Office 佈景主題</vt:lpstr>
      <vt:lpstr>Advanced Computer Vision  Chapter 2  Image Formation</vt:lpstr>
      <vt:lpstr>Outline</vt:lpstr>
      <vt:lpstr>Image Formation</vt:lpstr>
      <vt:lpstr>2.1 Geometric Primitives and Transformations</vt:lpstr>
      <vt:lpstr>2.1.1 Geometric Primitives</vt:lpstr>
      <vt:lpstr>2.1.1 Geometric Primitives</vt:lpstr>
      <vt:lpstr>2.1.1 Geometric Primitives</vt:lpstr>
      <vt:lpstr>2.1.1 Geometric Primitives</vt:lpstr>
      <vt:lpstr>Cross product</vt:lpstr>
      <vt:lpstr>2.1.1 Geometric Primitives</vt:lpstr>
      <vt:lpstr>2.1.1 Geometric Primitives</vt:lpstr>
      <vt:lpstr>2.1.1 Geometric Primitives</vt:lpstr>
      <vt:lpstr>2.1.1 Geometric Primitives</vt:lpstr>
      <vt:lpstr>2.1.1 Geometric Primitives</vt:lpstr>
      <vt:lpstr>2.1.2 2D Transformations</vt:lpstr>
      <vt:lpstr>2.1.2 2D Transformations</vt:lpstr>
      <vt:lpstr>2.1.2 2D Transformations</vt:lpstr>
      <vt:lpstr>2.1.2 2D Transformations</vt:lpstr>
      <vt:lpstr>2.1.2 2D Transformations</vt:lpstr>
      <vt:lpstr>2.1.2 2D Transformations</vt:lpstr>
      <vt:lpstr>2.1.2 2D Transformations</vt:lpstr>
      <vt:lpstr>2.1.2 2D Transformations</vt:lpstr>
      <vt:lpstr>2.1.3 3D Transformations</vt:lpstr>
      <vt:lpstr>2.1.4 3D Rotations</vt:lpstr>
      <vt:lpstr>2.1.4 3D Rotations</vt:lpstr>
      <vt:lpstr>2.1.4 3D Rotations</vt:lpstr>
      <vt:lpstr>2.1.5 3D to 2D Projections</vt:lpstr>
      <vt:lpstr>2.1.5 3D to 2D Projections</vt:lpstr>
      <vt:lpstr>2.1.5 3D to 2D Projections</vt:lpstr>
      <vt:lpstr>2.1.5 3D to 2D Projections</vt:lpstr>
      <vt:lpstr>PowerPoint 簡報</vt:lpstr>
      <vt:lpstr>PowerPoint 簡報</vt:lpstr>
      <vt:lpstr>PowerPoint 簡報</vt:lpstr>
      <vt:lpstr>PowerPoint 簡報</vt:lpstr>
      <vt:lpstr>A camera is a mapping between  the 3D world and a 2D image</vt:lpstr>
      <vt:lpstr>PowerPoint 簡報</vt:lpstr>
      <vt:lpstr>The pinhole camera</vt:lpstr>
      <vt:lpstr>X</vt:lpstr>
      <vt:lpstr>PowerPoint 簡報</vt:lpstr>
      <vt:lpstr>PowerPoint 簡報</vt:lpstr>
      <vt:lpstr>PowerPoint 簡報</vt:lpstr>
      <vt:lpstr>PowerPoint 簡報</vt:lpstr>
      <vt:lpstr>In general, the camera and image sensor  have different coordinate systems</vt:lpstr>
      <vt:lpstr>In general, there are three different coordinate systems…</vt:lpstr>
      <vt:lpstr>PowerPoint 簡報</vt:lpstr>
      <vt:lpstr>PowerPoint 簡報</vt:lpstr>
      <vt:lpstr>PowerPoint 簡報</vt:lpstr>
      <vt:lpstr>yc</vt:lpstr>
      <vt:lpstr>What happens to points after alignment?</vt:lpstr>
      <vt:lpstr>PowerPoint 簡報</vt:lpstr>
      <vt:lpstr>x = PX 3D points to 2D image points</vt:lpstr>
      <vt:lpstr>2.1.5 3D to 2D Projections</vt:lpstr>
      <vt:lpstr>2.1.6 Lens Distortions</vt:lpstr>
      <vt:lpstr>2.2 Photometric Image Formation</vt:lpstr>
      <vt:lpstr>2.2 Photometric Image Formation</vt:lpstr>
      <vt:lpstr>2.2.1 Lighting</vt:lpstr>
      <vt:lpstr>2.2.2 Reflectance and Shading</vt:lpstr>
      <vt:lpstr>2.2.2 Reflectance and Shading</vt:lpstr>
      <vt:lpstr>2.2.2 Reflectance and Shading</vt:lpstr>
      <vt:lpstr>2.2.2 Reflectance and Shading</vt:lpstr>
      <vt:lpstr>2.2.3 Optics</vt:lpstr>
      <vt:lpstr>2.2.3 Optics</vt:lpstr>
      <vt:lpstr>2.2.3 Optics</vt:lpstr>
      <vt:lpstr>2.2.3 Optics</vt:lpstr>
      <vt:lpstr>2.3 The Digital Camera</vt:lpstr>
      <vt:lpstr>2.3 The Digital Camera</vt:lpstr>
      <vt:lpstr>2.3 The Digital Camera</vt:lpstr>
      <vt:lpstr>2.3 The Digital Camera</vt:lpstr>
      <vt:lpstr>2.3 The Digital Camera</vt:lpstr>
      <vt:lpstr>2.3 The Digital Camera</vt:lpstr>
      <vt:lpstr>2.3.1 Sampling and Aliasing</vt:lpstr>
      <vt:lpstr>2.3.1 Sampling and Aliasing</vt:lpstr>
      <vt:lpstr>2.3.1 Sampling and Aliasing</vt:lpstr>
      <vt:lpstr>2.3.1 Sampling and Aliasing</vt:lpstr>
      <vt:lpstr>2.3.2 Color</vt:lpstr>
      <vt:lpstr>2.3.2 Color</vt:lpstr>
      <vt:lpstr>2.3.2 Color</vt:lpstr>
      <vt:lpstr>2.3.2 Color</vt:lpstr>
      <vt:lpstr>2.3.2 Color</vt:lpstr>
      <vt:lpstr>2.3.2 Color</vt:lpstr>
      <vt:lpstr>2.3.2 Color</vt:lpstr>
      <vt:lpstr>2.3.2 Color</vt:lpstr>
      <vt:lpstr>2.3.2 Color</vt:lpstr>
      <vt:lpstr>2.3.2 Color</vt:lpstr>
      <vt:lpstr>2.3.2 Color</vt:lpstr>
      <vt:lpstr>2.3.2 Color</vt:lpstr>
      <vt:lpstr>2.3.2 Color</vt:lpstr>
      <vt:lpstr>2.3.2 Color</vt:lpstr>
      <vt:lpstr>2.3.2 Color</vt:lpstr>
      <vt:lpstr>2.3.3 Compression </vt:lpstr>
      <vt:lpstr>2.3.3 Compression </vt:lpstr>
      <vt:lpstr>2.3.3 Compression </vt:lpstr>
      <vt:lpstr>Homework 2: Project due March 19</vt:lpstr>
      <vt:lpstr>Homework 2: Project due March 19</vt:lpstr>
      <vt:lpstr>Homework 2: Project due March 19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Computer Vision  Chapter 2  Image Formation</dc:title>
  <dc:creator>fuh</dc:creator>
  <cp:lastModifiedBy>BINGJHANG Lin</cp:lastModifiedBy>
  <cp:revision>182</cp:revision>
  <dcterms:modified xsi:type="dcterms:W3CDTF">2019-03-15T07:42:03Z</dcterms:modified>
</cp:coreProperties>
</file>