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0"/>
  </p:notesMasterIdLst>
  <p:sldIdLst>
    <p:sldId id="256" r:id="rId2"/>
    <p:sldId id="299" r:id="rId3"/>
    <p:sldId id="342" r:id="rId4"/>
    <p:sldId id="341" r:id="rId5"/>
    <p:sldId id="343" r:id="rId6"/>
    <p:sldId id="257" r:id="rId7"/>
    <p:sldId id="301" r:id="rId8"/>
    <p:sldId id="330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2" r:id="rId27"/>
    <p:sldId id="363" r:id="rId28"/>
    <p:sldId id="364" r:id="rId29"/>
    <p:sldId id="365" r:id="rId30"/>
    <p:sldId id="367" r:id="rId31"/>
    <p:sldId id="269" r:id="rId32"/>
    <p:sldId id="368" r:id="rId33"/>
    <p:sldId id="369" r:id="rId34"/>
    <p:sldId id="370" r:id="rId35"/>
    <p:sldId id="371" r:id="rId36"/>
    <p:sldId id="372" r:id="rId37"/>
    <p:sldId id="333" r:id="rId38"/>
    <p:sldId id="335" r:id="rId39"/>
    <p:sldId id="334" r:id="rId40"/>
    <p:sldId id="311" r:id="rId41"/>
    <p:sldId id="312" r:id="rId42"/>
    <p:sldId id="304" r:id="rId43"/>
    <p:sldId id="268" r:id="rId44"/>
    <p:sldId id="259" r:id="rId45"/>
    <p:sldId id="373" r:id="rId46"/>
    <p:sldId id="260" r:id="rId47"/>
    <p:sldId id="307" r:id="rId48"/>
    <p:sldId id="305" r:id="rId49"/>
    <p:sldId id="338" r:id="rId50"/>
    <p:sldId id="306" r:id="rId51"/>
    <p:sldId id="308" r:id="rId52"/>
    <p:sldId id="374" r:id="rId53"/>
    <p:sldId id="309" r:id="rId54"/>
    <p:sldId id="310" r:id="rId55"/>
    <p:sldId id="261" r:id="rId56"/>
    <p:sldId id="297" r:id="rId57"/>
    <p:sldId id="316" r:id="rId58"/>
    <p:sldId id="318" r:id="rId59"/>
    <p:sldId id="319" r:id="rId60"/>
    <p:sldId id="317" r:id="rId61"/>
    <p:sldId id="320" r:id="rId62"/>
    <p:sldId id="271" r:id="rId63"/>
    <p:sldId id="296" r:id="rId64"/>
    <p:sldId id="295" r:id="rId65"/>
    <p:sldId id="272" r:id="rId66"/>
    <p:sldId id="283" r:id="rId67"/>
    <p:sldId id="321" r:id="rId68"/>
    <p:sldId id="322" r:id="rId69"/>
    <p:sldId id="323" r:id="rId70"/>
    <p:sldId id="291" r:id="rId71"/>
    <p:sldId id="294" r:id="rId72"/>
    <p:sldId id="290" r:id="rId73"/>
    <p:sldId id="324" r:id="rId74"/>
    <p:sldId id="289" r:id="rId75"/>
    <p:sldId id="325" r:id="rId76"/>
    <p:sldId id="326" r:id="rId77"/>
    <p:sldId id="292" r:id="rId78"/>
    <p:sldId id="293" r:id="rId79"/>
    <p:sldId id="328" r:id="rId80"/>
    <p:sldId id="327" r:id="rId81"/>
    <p:sldId id="329" r:id="rId82"/>
    <p:sldId id="284" r:id="rId83"/>
    <p:sldId id="285" r:id="rId84"/>
    <p:sldId id="287" r:id="rId85"/>
    <p:sldId id="286" r:id="rId86"/>
    <p:sldId id="288" r:id="rId87"/>
    <p:sldId id="339" r:id="rId88"/>
    <p:sldId id="340" r:id="rId8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162" autoAdjust="0"/>
  </p:normalViewPr>
  <p:slideViewPr>
    <p:cSldViewPr>
      <p:cViewPr varScale="1">
        <p:scale>
          <a:sx n="113" d="100"/>
          <a:sy n="113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1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2, we break down image formation into </a:t>
            </a:r>
            <a:r>
              <a:rPr lang="en-US" altLang="zh-TW" sz="1200" b="1" i="0" u="sng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three major components</a:t>
            </a:r>
            <a:r>
              <a:rPr lang="en-US" altLang="zh-TW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image formation (Section 2.1) deals with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points, lines, and planes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how these are mapped onto images using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projective geometry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models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(including radial lens distortion).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Photometric image formation (Section 2.2) covers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radiometry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describes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light interacts with surfaces in the world, and optics, which projects light onto the sensor plane</a:t>
            </a:r>
            <a:r>
              <a:rPr lang="en-US" altLang="zh-TW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Section 2.3 covers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sensors work,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topics such as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aliasing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 sensing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in-camera compression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69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13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779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62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19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94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810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236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928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70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2.1 introduces the basic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primitives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throughout the book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(points, lines, and planes)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geometric transformations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these 3D quantities into 2D image features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2.1a).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2.2 describes how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 properties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2.1b), and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 optics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2.1c) interact in order to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 the color values that fall onto the image sensor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2.3 describes how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 color images are turned into discrete digital samples inside the image sensor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(Figure 2.1d) and how to avoid (or at least characterize) sampling deficiencies, such as aliasing.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88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414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3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85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372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128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896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46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Intrinsics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本質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508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75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Ambient </a:t>
            </a:r>
            <a:r>
              <a:rPr lang="zh-TW" altLang="en-US" dirty="0" smtClean="0"/>
              <a:t>環境的、周圍的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73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we can intelligently analyze and manipulate images, we need to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a vocabulary for describing the geometry of a scene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chapter, we present </a:t>
            </a:r>
            <a:r>
              <a:rPr lang="en-US" altLang="zh-TW" sz="1200" b="1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simplified model of such an image formation process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855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Suffice </a:t>
            </a:r>
            <a:r>
              <a:rPr lang="zh-TW" altLang="en-US" dirty="0" smtClean="0"/>
              <a:t>滿足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463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Point-and-shoot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傻瓜相機、全自動相機</a:t>
            </a:r>
            <a:endParaRPr lang="en-US" altLang="zh-TW" baseline="0" dirty="0" smtClean="0"/>
          </a:p>
          <a:p>
            <a:r>
              <a:rPr lang="en-US" altLang="zh-TW" baseline="0" dirty="0" smtClean="0"/>
              <a:t>SLR camera (single-lens reflex camera) </a:t>
            </a:r>
            <a:r>
              <a:rPr lang="zh-TW" altLang="en-US" baseline="0" dirty="0" smtClean="0"/>
              <a:t>單眼反光相機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263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Incandescent</a:t>
            </a:r>
            <a:r>
              <a:rPr lang="en-US" altLang="zh-TW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aseline="0" dirty="0" smtClean="0">
                <a:latin typeface="Times New Roman" pitchFamily="18" charset="0"/>
                <a:cs typeface="Times New Roman" pitchFamily="18" charset="0"/>
              </a:rPr>
              <a:t>發白光的、發光的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533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Mnemonics [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-mon-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iks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TW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aseline="0" dirty="0" smtClean="0">
                <a:latin typeface="Times New Roman" pitchFamily="18" charset="0"/>
                <a:cs typeface="Times New Roman" pitchFamily="18" charset="0"/>
              </a:rPr>
              <a:t>記憶術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267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Fidelity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準確性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9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04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84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097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5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4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53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3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84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88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12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03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8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67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7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6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92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8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2016/3/4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573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b5566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/>
              <a:t>Chapter 2</a:t>
            </a:r>
          </a:p>
          <a:p>
            <a:r>
              <a:rPr lang="en-US" altLang="zh-TW" smtClean="0"/>
              <a:t>Image Formation</a:t>
            </a:r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 smtClean="0"/>
              <a:t>翁丞世</a:t>
            </a:r>
            <a:endParaRPr kumimoji="0" lang="en-US" altLang="zh-TW" dirty="0" smtClean="0"/>
          </a:p>
          <a:p>
            <a:pPr algn="ctr"/>
            <a:r>
              <a:rPr lang="en-US" altLang="zh-TW" dirty="0" smtClean="0"/>
              <a:t>0925970510</a:t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mob5566@gmail.com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planes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endParaRPr lang="en-US" altLang="zh-TW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Normalize the plane equation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𝒏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𝑐𝑜𝑠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𝑐𝑜𝑠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251854"/>
            <a:ext cx="2429633" cy="2127726"/>
          </a:xfrm>
          <a:prstGeom prst="rect">
            <a:avLst/>
          </a:prstGeom>
        </p:spPr>
      </p:pic>
      <p:pic>
        <p:nvPicPr>
          <p:cNvPr id="236546" name="Picture 2" descr="http://mathinsight.org/media/image/image/spherical_coordinat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15011"/>
            <a:ext cx="1872208" cy="214843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14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lines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use two points on the line,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Any other point on the line can be expressed as a linear combination of these two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𝜆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𝜆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𝒒</m:t>
                    </m:r>
                  </m:oMath>
                </a14:m>
                <a:endParaRPr lang="en-US" altLang="zh-TW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60" y="4375007"/>
            <a:ext cx="3960440" cy="2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Having defined our basic primitives, we can now turn our attention to how they can be transformed.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36" y="3573333"/>
            <a:ext cx="6854924" cy="30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zh-TW" b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identity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dirty="0" smtClean="0"/>
                  <a:t>, makes it possible to chain transformations using matrix multiplication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725144"/>
            <a:ext cx="4294084" cy="19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Rotation + 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𝑹𝒙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zh-TW" b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642" y="4725144"/>
            <a:ext cx="44667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Scaled rotation</a:t>
                </a:r>
              </a:p>
              <a:p>
                <a:pPr lvl="1"/>
                <a:r>
                  <a:rPr lang="en-US" altLang="zh-TW" dirty="0" smtClean="0"/>
                  <a:t>Also known as similarity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similarity transform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preserve angles between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lines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842573"/>
            <a:ext cx="446671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Affine</a:t>
                </a:r>
              </a:p>
              <a:p>
                <a:pPr lvl="1"/>
                <a:r>
                  <a:rPr lang="en-US" altLang="zh-TW" dirty="0" smtClean="0"/>
                  <a:t>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Parallel lines remain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parallel under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affine transformation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46208"/>
              </p:ext>
            </p:extLst>
          </p:nvPr>
        </p:nvGraphicFramePr>
        <p:xfrm>
          <a:off x="3779912" y="4266432"/>
          <a:ext cx="5185742" cy="234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6" name="點陣圖影像" r:id="rId5" imgW="5486400" imgH="2476440" progId="Paint.Picture">
                  <p:embed/>
                </p:oleObj>
              </mc:Choice>
              <mc:Fallback>
                <p:oleObj name="點陣圖影像" r:id="rId5" imgW="5486400" imgH="2476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9912" y="4266432"/>
                        <a:ext cx="5185742" cy="234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Projective</a:t>
                </a:r>
              </a:p>
              <a:p>
                <a:pPr lvl="1"/>
                <a:r>
                  <a:rPr lang="en-US" altLang="zh-TW" dirty="0" smtClean="0"/>
                  <a:t>Also known as a perspective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Perspective transformations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preserve straight lines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00" y="4689499"/>
            <a:ext cx="4705204" cy="21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2.1.2 2D Transformation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7" y="2276872"/>
            <a:ext cx="7524003" cy="45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</a:t>
            </a:r>
            <a:r>
              <a:rPr lang="en-US" altLang="zh-TW" dirty="0" smtClean="0"/>
              <a:t>D Transformation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set of three-dimensional coordinate transformation is </a:t>
            </a:r>
            <a:r>
              <a:rPr lang="en-US" altLang="zh-TW" dirty="0" smtClean="0">
                <a:solidFill>
                  <a:srgbClr val="FF0000"/>
                </a:solidFill>
              </a:rPr>
              <a:t>very similar </a:t>
            </a:r>
            <a:r>
              <a:rPr lang="en-US" altLang="zh-TW" dirty="0" smtClean="0"/>
              <a:t>to that available for 2D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5915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2.1 - Geometric primitives and transformations</a:t>
            </a:r>
          </a:p>
          <a:p>
            <a:r>
              <a:rPr lang="en-US" altLang="zh-TW" dirty="0" smtClean="0"/>
              <a:t>2.2 - Photometric image formation</a:t>
            </a:r>
          </a:p>
          <a:p>
            <a:r>
              <a:rPr lang="en-US" altLang="zh-TW" dirty="0" smtClean="0"/>
              <a:t>2.3 - The digital camera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</a:t>
            </a:r>
            <a:r>
              <a:rPr lang="en-US" altLang="zh-TW" dirty="0" smtClean="0"/>
              <a:t>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identity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5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3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3D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Rotation + Translation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Scaled rotation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𝑠𝑅𝑥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TW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similarity </a:t>
                </a:r>
                <a:r>
                  <a:rPr lang="en-US" altLang="zh-TW" smtClean="0"/>
                  <a:t>transform preserves </a:t>
                </a:r>
                <a:r>
                  <a:rPr lang="en-US" altLang="zh-TW" dirty="0" smtClean="0"/>
                  <a:t>angles between lines and planes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Affine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eqAr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Parallel lines and planes remain parallel under affine transformation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8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</a:t>
            </a:r>
            <a:r>
              <a:rPr lang="en-US" altLang="zh-TW" dirty="0"/>
              <a:t>3D </a:t>
            </a:r>
            <a:r>
              <a:rPr lang="en-US" altLang="zh-TW" dirty="0" smtClean="0"/>
              <a:t>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Projective</a:t>
                </a:r>
              </a:p>
              <a:p>
                <a:pPr lvl="1"/>
                <a:r>
                  <a:rPr lang="en-US" altLang="zh-TW" dirty="0" smtClean="0"/>
                  <a:t>Also known as a perspective transform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4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matrix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Perspective transformations preserve straight lines</a:t>
                </a:r>
                <a:endParaRPr lang="en-US" altLang="zh-TW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2.1.3 3D Transformation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4674" y="2276872"/>
            <a:ext cx="7054647" cy="44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biggest difference between 2D and 3D coordinate transformation is that the parameterization of the 3D rotation matrix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is not as straightforward.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1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Axis/angle</a:t>
                </a:r>
              </a:p>
              <a:p>
                <a:pPr lvl="1"/>
                <a:r>
                  <a:rPr lang="en-US" altLang="zh-TW" dirty="0" smtClean="0"/>
                  <a:t>A rotation can be represented by a rotation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an angle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dirty="0" smtClean="0"/>
                  <a:t>, or equivalently by a 3D vector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>.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2124767" y="3789040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</p:spPr>
            <p:txBody>
              <a:bodyPr/>
              <a:lstStyle/>
              <a:p>
                <a:pPr lvl="1"/>
                <a:r>
                  <a:rPr lang="en-US" altLang="zh-TW" dirty="0" smtClean="0"/>
                  <a:t>Project the vector </a:t>
                </a:r>
                <a:r>
                  <a:rPr lang="en-US" altLang="zh-TW" i="1" dirty="0" smtClean="0"/>
                  <a:t>v </a:t>
                </a:r>
                <a:r>
                  <a:rPr lang="en-US" altLang="zh-TW" dirty="0" smtClean="0"/>
                  <a:t>onto the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The perpendicular residual of </a:t>
                </a:r>
                <a:r>
                  <a:rPr lang="en-US" altLang="zh-TW" i="1" dirty="0" smtClean="0"/>
                  <a:t>v</a:t>
                </a:r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Rotate this vector by 90°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the matrix form of the cross product operator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4139952" y="2865126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</p:spPr>
            <p:txBody>
              <a:bodyPr/>
              <a:lstStyle/>
              <a:p>
                <a:pPr lvl="1"/>
                <a:r>
                  <a:rPr lang="en-US" altLang="zh-TW" dirty="0" smtClean="0"/>
                  <a:t>Then rotating this vector by another 90°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altLang="zh-TW" b="0" dirty="0" smtClean="0"/>
              </a:p>
              <a:p>
                <a:pPr lvl="1"/>
                <a:r>
                  <a:rPr lang="en-US" altLang="zh-TW" dirty="0" smtClean="0"/>
                  <a:t>Hence,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××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TW" b="0" dirty="0" smtClean="0"/>
                  <a:t>The rotate vector </a:t>
                </a:r>
                <a:r>
                  <a:rPr lang="en-US" altLang="zh-TW" b="0" i="1" dirty="0" smtClean="0"/>
                  <a:t>u</a:t>
                </a:r>
                <a:br>
                  <a:rPr lang="en-US" altLang="zh-TW" b="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i="1" dirty="0" smtClean="0"/>
              </a:p>
              <a:p>
                <a:pPr lvl="1"/>
                <a:r>
                  <a:rPr lang="en-US" altLang="zh-TW" b="0" dirty="0" smtClean="0"/>
                  <a:t>Final rotate vector </a:t>
                </a:r>
                <a:r>
                  <a:rPr lang="en-US" altLang="zh-TW" b="0" i="1" dirty="0" smtClean="0"/>
                  <a:t>u</a:t>
                </a:r>
                <a:br>
                  <a:rPr lang="en-US" altLang="zh-TW" b="0" i="1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b="0" dirty="0" smtClean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2222286"/>
                <a:ext cx="3744415" cy="437506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818"/>
          <a:stretch/>
        </p:blipFill>
        <p:spPr>
          <a:xfrm>
            <a:off x="4139952" y="2865126"/>
            <a:ext cx="4894461" cy="29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Formation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0" y="2276872"/>
            <a:ext cx="6264696" cy="45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2.1.4 3D Rotations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can therefore write the rotation matrix corresponding to a rotation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around an axis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73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We need to specify how 3D primitives are projected onto the image planes.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simplest model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orthography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and the more commonly used model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597924"/>
            <a:ext cx="4824536" cy="299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orthography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projection simply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drop the 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components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of the three-dimensional coordinate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to obtain the 2D point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2×2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0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homogeneous coordinates,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789040"/>
            <a:ext cx="28702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In practice, world coordinates need to be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scaled to fit onto an image sensor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Then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scaled orthography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is actually more commonly used,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2×2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0]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3600400" cy="316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closely related projection model is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para-perspective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this model, object points are first projected onto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local reference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parallel to the image plane.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Then they are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projected parallel</a:t>
            </a:r>
            <a:b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line of sight to the object center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39" y="3140968"/>
            <a:ext cx="407993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3D to 2D Projections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most commonly used projection in computer graphics and computer vision is true 3D </a:t>
                </a:r>
                <a:r>
                  <a:rPr lang="en-US" altLang="zh-TW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perspective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Here, points are projected onto the image plane by dividing them by their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component.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933056"/>
            <a:ext cx="3315866" cy="28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</a:t>
            </a:r>
            <a:r>
              <a:rPr lang="en-US" altLang="zh-TW" dirty="0" smtClean="0"/>
              <a:t>Camera </a:t>
            </a:r>
            <a:r>
              <a:rPr lang="en-US" altLang="zh-TW" dirty="0" err="1" smtClean="0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we have projected a 3D point through an ideal pinhole using a projection matrix, we must still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transform the resulting coordinates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according to the </a:t>
            </a:r>
            <a:r>
              <a:rPr lang="en-US" altLang="zh-TW" u="sng" dirty="0" smtClean="0">
                <a:latin typeface="Times New Roman" pitchFamily="18" charset="0"/>
                <a:cs typeface="Times New Roman" pitchFamily="18" charset="0"/>
              </a:rPr>
              <a:t>pixel sensor spacing and the relative position of the sensor plane to th</a:t>
            </a:r>
            <a:r>
              <a:rPr lang="en-US" altLang="zh-TW" u="sng" dirty="0" smtClean="0">
                <a:latin typeface="Times New Roman" pitchFamily="18" charset="0"/>
                <a:cs typeface="Times New Roman" pitchFamily="18" charset="0"/>
              </a:rPr>
              <a:t>e origin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83" y="3717032"/>
            <a:ext cx="7382229" cy="30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combined 2D to 3D projection can then be written as</a:t>
            </a: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pixel coordinates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pixel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spacings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3D origin coordinate</a:t>
            </a:r>
          </a:p>
          <a:p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3D rotation matrix</a:t>
            </a:r>
          </a:p>
          <a:p>
            <a:r>
              <a:rPr lang="en-US" altLang="zh-TW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sensor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homography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matrix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5040560" cy="13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222286"/>
                <a:ext cx="7524003" cy="45190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relationship between the 3D pixel center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the 3D camera-centered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given by an unknown scaling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b="1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calibration matrix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3D world coordinates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altLang="zh-TW" b="1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camera matrix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222286"/>
                <a:ext cx="7524003" cy="45190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469" y="3356992"/>
            <a:ext cx="147773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469" y="5589240"/>
            <a:ext cx="18044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469" y="4455721"/>
            <a:ext cx="3550543" cy="6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905124"/>
            <a:ext cx="382905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2.1.5 Camera </a:t>
            </a:r>
            <a:r>
              <a:rPr lang="en-US" altLang="zh-TW" dirty="0" err="1"/>
              <a:t>Intrinsics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71" y="2564904"/>
            <a:ext cx="8823054" cy="37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 Geometric primitives and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2.1.1 - Geometric primitives</a:t>
            </a:r>
          </a:p>
          <a:p>
            <a:r>
              <a:rPr lang="en-US" altLang="zh-TW" dirty="0" smtClean="0"/>
              <a:t>2.1.2 - 2D transformations</a:t>
            </a:r>
          </a:p>
          <a:p>
            <a:r>
              <a:rPr lang="en-US" altLang="zh-TW" dirty="0" smtClean="0"/>
              <a:t>2.1.3 - 3D transformations</a:t>
            </a:r>
          </a:p>
          <a:p>
            <a:r>
              <a:rPr lang="en-US" altLang="zh-TW" dirty="0" smtClean="0"/>
              <a:t>2.1.4 - 3D rotations</a:t>
            </a:r>
          </a:p>
          <a:p>
            <a:r>
              <a:rPr lang="en-US" altLang="zh-TW" dirty="0" smtClean="0"/>
              <a:t>2.1.5 - 3D to 2D projections</a:t>
            </a:r>
          </a:p>
          <a:p>
            <a:r>
              <a:rPr lang="en-US" altLang="zh-TW" dirty="0" smtClean="0"/>
              <a:t>2.1.6 - Lens distortions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5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A </a:t>
            </a:r>
            <a:r>
              <a:rPr lang="en-US" altLang="zh-TW" dirty="0" smtClean="0"/>
              <a:t>Note on Focal Lengths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6" y="2272556"/>
            <a:ext cx="8994503" cy="33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401" y="5733256"/>
            <a:ext cx="3695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2.1.5 Camera </a:t>
            </a:r>
            <a:r>
              <a:rPr lang="en-US" altLang="zh-TW" dirty="0" smtClean="0"/>
              <a:t>Matrix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3×4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camera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matrix</a:t>
                </a: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a 3D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rigid-body (Euclidean) transformation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the full-rank calibration matrix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730" y="2232259"/>
            <a:ext cx="2445974" cy="8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730" y="3573016"/>
            <a:ext cx="511140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2.1.6 Lens </a:t>
            </a:r>
            <a:r>
              <a:rPr lang="en-US" altLang="zh-TW" dirty="0" smtClean="0"/>
              <a:t>Distortions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Imaging models all assume that cameras obey a linear projection model where straight lines in the world result in straight lines in the image.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wide-angle lenses have noticeable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radial distortion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manifests itself as a visible curvature in the projection of straight lines.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2.1.6 Lens </a:t>
            </a:r>
            <a:r>
              <a:rPr lang="en-US" altLang="zh-TW" dirty="0" smtClean="0"/>
              <a:t>Distortions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31" y="1721797"/>
            <a:ext cx="8926765" cy="40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 descr="http://vignette4.wikia.nocookie.net/mario-kartfanon/images/a/a1/Barrel.png/revision/latest?cb=201308062244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838191" cy="9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2" name="Picture 4" descr="http://2.bp.blogspot.com/-1oHyGe9xyyM/VfNUP__fcvI/AAAAAAAAR_U/8GAPk47GGsE/s1600/how%2Bto%2Bmake%2Bpincushion%2B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9463"/>
            <a:ext cx="168817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 Photometric Image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Images are not composed of 2D features, they are made up of discrete color or intensity values.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How do they relate to the lighting in the environment, surface properties and geometry, camera optics, and sensor properties?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911" y="3789040"/>
            <a:ext cx="5766173" cy="296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2.2.1 Lighting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produce an image, the scene must be illuminated with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or more light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 light source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originates at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location in space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(e.g., a small light bulb), potentially at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(e.g., the sun).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point light source has an intensity and a color spectrum, i.e., a distribution over wavelengths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2.2.2 Reflectance and Shading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Bidirectional Reflectance Distribution Function (BRDF)</a:t>
                </a:r>
              </a:p>
              <a:p>
                <a:pPr lvl="1"/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escribes how much of each wavelength arriving at an incident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is emitted in a reflected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angles of the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incident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reflected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directions relative to the surface frame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760" y="4149080"/>
            <a:ext cx="32022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149080"/>
            <a:ext cx="3041920" cy="255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18" y="1988840"/>
            <a:ext cx="88359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962397" y="5995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 smtClean="0"/>
              <a:t>2.2.2 Diffuse reflection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TW" sz="4000" dirty="0" smtClean="0"/>
              <a:t>2.2.2 Diffuse </a:t>
            </a:r>
            <a:r>
              <a:rPr lang="en-US" altLang="zh-TW" sz="4000" dirty="0" smtClean="0"/>
              <a:t>Reflection vs. Specular </a:t>
            </a:r>
            <a:r>
              <a:rPr lang="en-US" altLang="zh-TW" sz="4000" dirty="0" smtClean="0"/>
              <a:t>Reflection</a:t>
            </a:r>
            <a:endParaRPr lang="zh-TW" altLang="en-US" sz="4000" dirty="0"/>
          </a:p>
        </p:txBody>
      </p:sp>
      <p:pic>
        <p:nvPicPr>
          <p:cNvPr id="238594" name="Picture 2" descr="http://www.physicsclassroom.com/Class/refln/u13l1d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9" y="3284984"/>
            <a:ext cx="77252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496944" cy="479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2008" y="274638"/>
            <a:ext cx="896448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zh-TW" sz="4000" dirty="0" smtClean="0"/>
              <a:t>2.2.2 Diffuse </a:t>
            </a:r>
            <a:r>
              <a:rPr lang="en-US" altLang="zh-TW" sz="4000" dirty="0" smtClean="0"/>
              <a:t>Reflection vs. Specular </a:t>
            </a:r>
            <a:r>
              <a:rPr lang="en-US" altLang="zh-TW" sz="4000" dirty="0" smtClean="0"/>
              <a:t>Reflection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Geometric primitives form the </a:t>
            </a:r>
            <a:r>
              <a:rPr lang="en-US" altLang="zh-TW" b="1" dirty="0">
                <a:solidFill>
                  <a:srgbClr val="FF0000"/>
                </a:solidFill>
              </a:rPr>
              <a:t>basic building blocks </a:t>
            </a:r>
            <a:r>
              <a:rPr lang="en-US" altLang="zh-TW" dirty="0"/>
              <a:t>used to describe three-dimensional shapes</a:t>
            </a:r>
            <a:r>
              <a:rPr lang="en-US" altLang="zh-TW" dirty="0" smtClean="0"/>
              <a:t>.</a:t>
            </a:r>
          </a:p>
          <a:p>
            <a:endParaRPr lang="en-US" altLang="zh-TW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Points, Lines, Planes</a:t>
            </a:r>
          </a:p>
        </p:txBody>
      </p:sp>
    </p:spTree>
    <p:extLst>
      <p:ext uri="{BB962C8B-B14F-4D97-AF65-F5344CB8AC3E}">
        <p14:creationId xmlns:p14="http://schemas.microsoft.com/office/powerpoint/2010/main" val="2655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2.2.2 </a:t>
            </a:r>
            <a:r>
              <a:rPr lang="en-US" altLang="zh-TW" dirty="0" err="1" smtClean="0"/>
              <a:t>Phong</a:t>
            </a:r>
            <a:r>
              <a:rPr lang="en-US" altLang="zh-TW" dirty="0" smtClean="0"/>
              <a:t> </a:t>
            </a:r>
            <a:r>
              <a:rPr lang="en-US" altLang="zh-TW" dirty="0" smtClean="0"/>
              <a:t>Shading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reflection is an empirical model of local illumination.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Combined the diffuse and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components of reflection.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Objects are generally illuminated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only by point light sources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also by a diffuse illumination corresponding 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inter-reflection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(e.g., the walls in a room) or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distant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such as the blue sky.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Optics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the light from a scene reaches the camera, it must still pass through the lens before reaching the sensor.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many applications, it suffices to treat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lens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ideal pinhole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Optics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47" y="2222287"/>
            <a:ext cx="8178502" cy="45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2.2.3 Chromatic </a:t>
            </a:r>
            <a:r>
              <a:rPr lang="en-US" altLang="zh-TW" dirty="0" smtClean="0"/>
              <a:t>Aberration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tendency for light of different colors to focus at slightly different distances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6698263" cy="28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6" name="Picture 2" descr="http://www.opticsreviewer.com/image-files/chromatic-aber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22" y="4018566"/>
            <a:ext cx="24286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2.2.3 </a:t>
            </a:r>
            <a:r>
              <a:rPr lang="en-US" altLang="zh-TW" dirty="0" err="1" smtClean="0"/>
              <a:t>Vignetting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tendency for the brightness of the image to fall off towards the edge of the image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77072"/>
            <a:ext cx="5885385" cy="2232248"/>
          </a:xfrm>
          <a:prstGeom prst="rect">
            <a:avLst/>
          </a:prstGeom>
        </p:spPr>
      </p:pic>
      <p:pic>
        <p:nvPicPr>
          <p:cNvPr id="240644" name="Picture 4" descr="https://upload.wikimedia.org/wikipedia/en/0/03/Woy_Woy_Channel_-_Vignet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57" y="4077072"/>
            <a:ext cx="2991887" cy="22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 The Digital Camera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46" y="1542546"/>
            <a:ext cx="6757304" cy="41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-36512" y="575706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CCD: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Charge-Coupled Device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CMOS: Complementary Metal-Oxide-Semiconductor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A/D: Analog-to-Digital Converter 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3560" y="581803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DSP: </a:t>
            </a:r>
            <a:r>
              <a:rPr lang="en-US" altLang="zh-TW" dirty="0" smtClean="0"/>
              <a:t>Digital Signal Processor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JPEG: Joint Photographic Experts Group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CCD: Charge-Coupled Device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are accumulated in each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during the exposure time.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a transfer phase, the charges are transferred from well to well in a kind of “bucket brigade” until they are deposited at the sense amplifiers, which amplify the signal and pass it to an Analog-to-Digital Converter (ADC).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CMOS: Complementary Metal-Oxide-Semiconductor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photons hitting the sensor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directly affect the conductivity of a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photodetector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can be selectively gated to control exposure duration, and locally amplified before being read out using a multiplexing scheme.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Shutter speed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shutter speed (exposure time) directly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controls the amount of light reaching the sensor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and, hence, determines if images are under- or over-exposed.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Sampling pitch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sampling pitch is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spacing between adjacent sensor cells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 the imaging chip.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37506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Fill factor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fill factor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active sensing area size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 a fraction of the theoretically available sensing area (the product of the horizontal and vertical sampling pitches).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Chip size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point-and-shoot cameras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have traditionally used small chip areas(1/4-inch to 1/2-inch sensors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Digital SLR (Single-Lens Reflex) camera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try to come closer to the traditional size of a 35mm film frame.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When overall device size is not important,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having a larger chip size is preferable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since each sensor cell can be more photo-sensitive.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2D points (pixel coordinates in an image)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Denoted using a pair of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Tahoma" pitchFamily="34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Homogeneous coordinates: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0,0,0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is called the </a:t>
                </a:r>
                <a:r>
                  <a:rPr lang="en-US" altLang="zh-TW" b="1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2D projective space</a:t>
                </a:r>
                <a:endParaRPr lang="en-US" altLang="zh-TW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𝑤</m:t>
                        </m:r>
                      </m:e>
                    </m:acc>
                    <m:bar>
                      <m:barPr>
                        <m:pos m:val="top"/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</m:oMath>
                </a14:m>
                <a:endParaRPr lang="en-US" altLang="zh-TW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 1</m:t>
                        </m:r>
                      </m:e>
                    </m:d>
                  </m:oMath>
                </a14:m>
                <a:r>
                  <a:rPr lang="zh-TW" altLang="en-US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is the augmented vector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Analog gain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analog-to-digital conversion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the sensed signal is usually boosted by a sense amplifier.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Sensor noise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Throughout the whole sensing process,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 is added from various sources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which may include fixed pattern noise, dark current noise, shot noise, amplifier noise and quantization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noise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 Image Sensor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ADC resolution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how many bits it yields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noise level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how many of these bits are useful in practice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Digital post-processing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enhance the image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before compressing and storing the pixel values.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2.3.1 Sampling and Aliasing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2" y="2636912"/>
            <a:ext cx="8820472" cy="36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2.3.1 </a:t>
            </a:r>
            <a:r>
              <a:rPr lang="en-US" altLang="zh-TW" dirty="0" err="1"/>
              <a:t>Nyquist</a:t>
            </a:r>
            <a:r>
              <a:rPr lang="en-US" altLang="zh-TW" dirty="0"/>
              <a:t> </a:t>
            </a:r>
            <a:r>
              <a:rPr lang="en-US" altLang="zh-TW" dirty="0" smtClean="0"/>
              <a:t>Frequency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≥2</m:t>
                    </m:r>
                    <m:sSub>
                      <m:sSubPr>
                        <m:ctrl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maximum frequency in a signal is known as the </a:t>
                </a:r>
                <a:r>
                  <a:rPr lang="en-US" altLang="zh-TW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Nyquist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frequency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and the inverse of the minimum sampling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known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as the </a:t>
                </a:r>
                <a:r>
                  <a:rPr lang="en-US" altLang="zh-TW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Nyquist</a:t>
                </a:r>
                <a:r>
                  <a:rPr lang="en-US" altLang="zh-TW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rate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2.3.1 </a:t>
            </a:r>
            <a:r>
              <a:rPr lang="en-US" altLang="zh-TW" dirty="0" err="1"/>
              <a:t>Nyquist</a:t>
            </a:r>
            <a:r>
              <a:rPr lang="en-US" altLang="zh-TW" dirty="0"/>
              <a:t> Frequency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48" y="2348880"/>
            <a:ext cx="8725099" cy="42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2.3.2 Color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" y="2348880"/>
            <a:ext cx="8229600" cy="409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CIE </a:t>
            </a:r>
            <a:r>
              <a:rPr lang="en-US" altLang="zh-TW" dirty="0" smtClean="0"/>
              <a:t>RGB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the 1930s, the Commission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d’Eclairage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(CIE) standardized the RGB representation by performing such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 matching experiments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using the primary colors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(700.0nm wavelength), green (546.1nm), and blue (435.8nm).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For certain pure spectra in the blue–green range, a negative amount of red light has to be added.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CIE RGB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5" y="2222287"/>
            <a:ext cx="8277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XYZ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transformation from RGB to XYZ is given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Chromaticity coordinates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47" y="3344460"/>
            <a:ext cx="6618299" cy="13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111" y="5390745"/>
            <a:ext cx="69557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XYZ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58" y="2420888"/>
            <a:ext cx="8892480" cy="38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lines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lines can be represented using homogeneous coordinates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𝒍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i="1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𝒍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𝑎𝑥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𝑏𝑦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Normalize the line equation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𝒍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𝒏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𝒏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cos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𝑠𝑖𝑛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51" y="4293096"/>
            <a:ext cx="34099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L*a*b</a:t>
            </a:r>
            <a:r>
              <a:rPr lang="en-US" altLang="zh-TW" dirty="0" smtClean="0"/>
              <a:t>* Color 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CIE defined a non-linear re-mapping of the XYZ space called L*a*b* (also sometimes called CIELAB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L*: lightness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869" y="3745267"/>
            <a:ext cx="1828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69160"/>
            <a:ext cx="5534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Color </a:t>
            </a:r>
            <a:r>
              <a:rPr lang="en-US" altLang="zh-TW" dirty="0" smtClean="0"/>
              <a:t>Cameras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Each color camera integrates light according to the spectral response function of its red, green, and blue sensors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incoming spectrum of light at a given pixel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TW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the red, green, and blue spectral sensitivities of the corresponding sensors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384376" cy="21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Color </a:t>
            </a:r>
            <a:r>
              <a:rPr lang="en-US" altLang="zh-TW" dirty="0" smtClean="0"/>
              <a:t>Filter Arrays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0" y="2564904"/>
            <a:ext cx="81819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Bayer </a:t>
            </a:r>
            <a:r>
              <a:rPr lang="en-US" altLang="zh-TW" dirty="0" smtClean="0"/>
              <a:t>Pattern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Green filters over half of the sensors (in a checkerboard pattern), and red and blue filters over the remaining ones.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reason that there are twice as many green filters as red and blue is because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luminance signal is mostly determined by green values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the visual system is much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sensitive to high frequency detail in luminance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 in chrominance.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process of interpolating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the missing color values so that we have valid RGB values for all the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pixels is known as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demosaicing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Color </a:t>
            </a:r>
            <a:r>
              <a:rPr lang="en-US" altLang="zh-TW" dirty="0" smtClean="0"/>
              <a:t>Balance (Auto White Balance)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 the white point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of a given image closer to pure white.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If the illuminant is strongly colored, such as incandescent indoor lighting (which generally results in a yellow or orange hue), the compensation can be quite significant.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</a:t>
            </a:r>
            <a:r>
              <a:rPr lang="en-US" altLang="zh-TW" dirty="0" smtClean="0"/>
              <a:t>Gamma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relationship between the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voltage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the resulting </a:t>
                </a:r>
                <a:r>
                  <a:rPr lang="en-US" altLang="zh-TW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brightness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was characterized by a number called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gamma (</a:t>
                </a:r>
                <a:r>
                  <a:rPr lang="el-GR" altLang="zh-TW" i="1" dirty="0" smtClean="0"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), since the formula was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roughly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γ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=2.2</m:t>
                    </m:r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Gamma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To compensate for this effect, the electronics in the TV camera would pre-map the sensed luminance </a:t>
                </a:r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through an inverse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gamma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  <m:sup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𝛾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𝛾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=0.45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Gamma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99" y="2222287"/>
            <a:ext cx="865519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</a:t>
            </a:r>
            <a:r>
              <a:rPr lang="en-US" altLang="zh-TW" dirty="0" smtClean="0"/>
              <a:t>Color </a:t>
            </a:r>
            <a:r>
              <a:rPr lang="en-US" altLang="zh-TW" dirty="0" smtClean="0"/>
              <a:t>Spaces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YUV</a:t>
                </a:r>
              </a:p>
              <a:p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triplet of gamma-compressed color components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9576"/>
            <a:ext cx="4032449" cy="5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51" y="3933056"/>
            <a:ext cx="6495894" cy="53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Spaces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JPEG standard uses the full eight-bit range with no reserved values</a:t>
                </a: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: the eight-bit gamma-compressed color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components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TW" dirty="0" err="1">
                    <a:latin typeface="Times New Roman" pitchFamily="18" charset="0"/>
                    <a:cs typeface="Times New Roman" pitchFamily="18" charset="0"/>
                  </a:rPr>
                  <a:t>Cb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and Cr signals carry the blue and red color difference signals and have more useful mnemonics than UV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958" y="2996952"/>
            <a:ext cx="7574079" cy="118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2D conics: circle, ellipse,  parabola, hyperbola</a:t>
                </a:r>
              </a:p>
              <a:p>
                <a:pPr lvl="1"/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There are other algebraic curves that can be expressed with simple polynomial homogeneous equations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b="0" dirty="0" smtClean="0">
                    <a:latin typeface="Times New Roman" pitchFamily="18" charset="0"/>
                    <a:cs typeface="Times New Roman" pitchFamily="18" charset="0"/>
                  </a:rPr>
                  <a:t>Quadric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𝑄</m:t>
                    </m:r>
                    <m:acc>
                      <m:accPr>
                        <m:chr m:val="̃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293095"/>
            <a:ext cx="2201565" cy="237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3934" y="2280703"/>
            <a:ext cx="7524003" cy="363651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HSV: hue, saturation, value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projection of the RGB color cube onto a non-linear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chroma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angle, a radial saturation percentage, and a luminance-inspired value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2690" name="Picture 2" descr="https://upload.wikimedia.org/wikipedia/commons/0/0d/HSV_color_solid_cylinder_alpha_lowgam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0" y="357301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2.3.2 Other Color </a:t>
            </a:r>
            <a:r>
              <a:rPr lang="en-US" altLang="zh-TW" dirty="0" smtClean="0"/>
              <a:t>Spaces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16624" cy="5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2.3.3 </a:t>
            </a:r>
            <a:r>
              <a:rPr lang="en-US" altLang="zh-TW" dirty="0" smtClean="0"/>
              <a:t>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 color video and image compression algorithms start by converting the signal into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YCbCr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(or some closely related variant), so that they can compress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luminance signal with higher fidelity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than the chrominance signal.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video, it is common to subsample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Cr by a factor of two horizontally; with still images (JPEG),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(averaging) occurs both horizontally and vertically.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Once the luminance and chrominance images have been appropriately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subsampled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separated into individual images, they are then passed to a block transform stage.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most common technique used here is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Discrete Cosine Transform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(DCT), which is a real-valued variant of the Discrete Fourier Transform (DFT).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After transform coding, the coefficient values are quantized into a set of small integer values that can be coded using a variable bit length scheme such as a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Huffman code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 an arithmetic code.</a:t>
            </a: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JPEG (Joint Photographic Experts Group)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" y="2996952"/>
            <a:ext cx="8229600" cy="30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2.3.3 PSNR</a:t>
            </a:r>
            <a:r>
              <a:rPr lang="zh-TW" altLang="en-US" dirty="0" smtClean="0"/>
              <a:t> </a:t>
            </a:r>
            <a:r>
              <a:rPr lang="en-US" altLang="zh-TW" dirty="0" smtClean="0"/>
              <a:t>(Peak Signal-to-Noise</a:t>
            </a:r>
            <a:r>
              <a:rPr lang="zh-TW" altLang="en-US" dirty="0" smtClean="0"/>
              <a:t> </a:t>
            </a:r>
            <a:r>
              <a:rPr lang="en-US" altLang="zh-TW" dirty="0" smtClean="0"/>
              <a:t>Ratio)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09997" y="2852936"/>
                <a:ext cx="7524003" cy="3636510"/>
              </a:xfrm>
            </p:spPr>
            <p:txBody>
              <a:bodyPr/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quality of a compression algorithm</a:t>
                </a:r>
                <a:b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MSE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(Mean Square Error)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I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the original uncompressed image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</m:oMath>
                </a14:m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its compressed counterpart</a:t>
                </a:r>
                <a:r>
                  <a:rPr lang="zh-TW" alt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RMS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Root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Mean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Square</m:t>
                        </m:r>
                        <m: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Error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𝑀𝑆𝑅</m:t>
                        </m:r>
                      </m:e>
                    </m:ra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PSNR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10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𝑚𝑎𝑥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𝑀𝑆𝐸</m:t>
                                </m:r>
                              </m:den>
                            </m:f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=20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𝑅𝑀𝑆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7" y="2852936"/>
                <a:ext cx="7524003" cy="36365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 due March </a:t>
            </a:r>
            <a:r>
              <a:rPr lang="en-US" altLang="zh-TW" dirty="0" smtClean="0"/>
              <a:t>22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Camera calibration i.e. compute #pixels/mm object displacement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Use lens of focal length: 16mm, 25mm, 55mm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Object displacement of: 1mm, 5mm, 10mm, 20mm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Object distance of: 0.5m, 1m, 2m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Camera parameters: 8.8mm * 6.6mm ==&gt; 512*485 pixels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Are pixels square or rectangular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Calculate theoretical values and compare with measured values.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Calculate field of view in degrees of angle.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2.1.1 Geometric Primitives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3D points, similar to 2D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ℛ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bar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𝒙</m:t>
                        </m:r>
                      </m:e>
                    </m:bar>
                    <m:r>
                      <a:rPr lang="en-US" altLang="zh-TW" b="0" i="1" smtClean="0"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altLang="zh-TW" b="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8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TM03457503[[fn=至理名言]]</Template>
  <TotalTime>1803</TotalTime>
  <Words>2419</Words>
  <Application>Microsoft Office PowerPoint</Application>
  <PresentationFormat>如螢幕大小 (4:3)</PresentationFormat>
  <Paragraphs>418</Paragraphs>
  <Slides>88</Slides>
  <Notes>34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88</vt:i4>
      </vt:variant>
    </vt:vector>
  </HeadingPairs>
  <TitlesOfParts>
    <vt:vector size="99" baseType="lpstr">
      <vt:lpstr>新細明體</vt:lpstr>
      <vt:lpstr>Arial</vt:lpstr>
      <vt:lpstr>Calibri</vt:lpstr>
      <vt:lpstr>Cambria Math</vt:lpstr>
      <vt:lpstr>Century Gothic</vt:lpstr>
      <vt:lpstr>Tahoma</vt:lpstr>
      <vt:lpstr>Times New Roman</vt:lpstr>
      <vt:lpstr>Trebuchet MS</vt:lpstr>
      <vt:lpstr>Wingdings 2</vt:lpstr>
      <vt:lpstr>至理名言</vt:lpstr>
      <vt:lpstr>點陣圖影像</vt:lpstr>
      <vt:lpstr>Advanced Computer Vision </vt:lpstr>
      <vt:lpstr>Image Formation</vt:lpstr>
      <vt:lpstr>Image Formation</vt:lpstr>
      <vt:lpstr>2.1 Geometric primitives and transformation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2.1.1 Geometric Primitives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2.1.2 2D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2.1.3 3D Transformation</vt:lpstr>
      <vt:lpstr>2.1.4 3D Rotations</vt:lpstr>
      <vt:lpstr>2.1.4 3D Rotations</vt:lpstr>
      <vt:lpstr>2.1.4 3D Rotations</vt:lpstr>
      <vt:lpstr>2.1.4 3D Rotations</vt:lpstr>
      <vt:lpstr>2.1.4 3D Rotations</vt:lpstr>
      <vt:lpstr>2.1.5 3D to 2D Projections</vt:lpstr>
      <vt:lpstr>2.1.5 3D to 2D Projections</vt:lpstr>
      <vt:lpstr>2.1.5 3D to 2D Projections</vt:lpstr>
      <vt:lpstr>2.1.5 3D to 2D Projections</vt:lpstr>
      <vt:lpstr>2.1.5 3D to 2D Projections</vt:lpstr>
      <vt:lpstr>2.1.5 Camera Intrinsics</vt:lpstr>
      <vt:lpstr>2.1.5 Camera Intrinsics</vt:lpstr>
      <vt:lpstr>2.1.5 Camera Intrinsics</vt:lpstr>
      <vt:lpstr>2.1.5 Camera Intrinsics</vt:lpstr>
      <vt:lpstr>2.1.5 A Note on Focal Lengths</vt:lpstr>
      <vt:lpstr>2.1.5 Camera Matrix</vt:lpstr>
      <vt:lpstr>2.1.6 Lens Distortions</vt:lpstr>
      <vt:lpstr>2.1.6 Lens Distortions</vt:lpstr>
      <vt:lpstr>2.2 Photometric Image Formation</vt:lpstr>
      <vt:lpstr>2.2.1 Lighting</vt:lpstr>
      <vt:lpstr>2.2.2 Reflectance and Shading</vt:lpstr>
      <vt:lpstr> </vt:lpstr>
      <vt:lpstr>2.2.2 Diffuse Reflection vs. Specular Reflection</vt:lpstr>
      <vt:lpstr>2.2.2 Diffuse Reflection vs. Specular Reflection</vt:lpstr>
      <vt:lpstr>2.2.2 Phong Shading</vt:lpstr>
      <vt:lpstr>2.2.3 Optics</vt:lpstr>
      <vt:lpstr>2.2.3 Optics</vt:lpstr>
      <vt:lpstr>2.2.3 Chromatic Aberration</vt:lpstr>
      <vt:lpstr>2.2.3 Vignetting</vt:lpstr>
      <vt:lpstr>2.3 The Digital Camera</vt:lpstr>
      <vt:lpstr>2.3 Image Sensor</vt:lpstr>
      <vt:lpstr>2.3 Image Sensor</vt:lpstr>
      <vt:lpstr>2.3 Image Sensor</vt:lpstr>
      <vt:lpstr>2.3 Image Sensor</vt:lpstr>
      <vt:lpstr>2.3 Image Sensor</vt:lpstr>
      <vt:lpstr>2.3 Image Sensor</vt:lpstr>
      <vt:lpstr>2.3.1 Sampling and Aliasing</vt:lpstr>
      <vt:lpstr>2.3.1 Nyquist Frequency</vt:lpstr>
      <vt:lpstr>2.3.1 Nyquist Frequency</vt:lpstr>
      <vt:lpstr>2.3.2 Color</vt:lpstr>
      <vt:lpstr>2.3.2 CIE RGB</vt:lpstr>
      <vt:lpstr>2.3.2 CIE RGB</vt:lpstr>
      <vt:lpstr>2.3.2 XYZ</vt:lpstr>
      <vt:lpstr>2.3.2 XYZ</vt:lpstr>
      <vt:lpstr>2.3.2 L*a*b* Color Space</vt:lpstr>
      <vt:lpstr>2.3.2 Color Cameras</vt:lpstr>
      <vt:lpstr>2.3.2 Color Filter Arrays</vt:lpstr>
      <vt:lpstr>2.3.2 Bayer Pattern</vt:lpstr>
      <vt:lpstr>2.3.2 Color Balance (Auto White Balance)</vt:lpstr>
      <vt:lpstr>2.3.2 Gamma</vt:lpstr>
      <vt:lpstr>2.3.2 Gamma</vt:lpstr>
      <vt:lpstr>2.3.2 Gamma</vt:lpstr>
      <vt:lpstr>2.3.2 Other Color Spaces</vt:lpstr>
      <vt:lpstr>2.3.2 Other Color Spaces</vt:lpstr>
      <vt:lpstr>2.3.2 Other Color Spaces</vt:lpstr>
      <vt:lpstr>2.3.2 Other Color Spaces</vt:lpstr>
      <vt:lpstr>2.3.3 Compression</vt:lpstr>
      <vt:lpstr>2.3.3 Compression</vt:lpstr>
      <vt:lpstr>2.3.3 Compression</vt:lpstr>
      <vt:lpstr>2.3.3 Compression</vt:lpstr>
      <vt:lpstr>2.3.3 PSNR (Peak Signal-to-Noise Ratio)</vt:lpstr>
      <vt:lpstr>Project due March 22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Code</cp:lastModifiedBy>
  <cp:revision>440</cp:revision>
  <dcterms:created xsi:type="dcterms:W3CDTF">2011-01-31T07:36:26Z</dcterms:created>
  <dcterms:modified xsi:type="dcterms:W3CDTF">2016-03-04T10:33:23Z</dcterms:modified>
</cp:coreProperties>
</file>