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434" r:id="rId4"/>
    <p:sldId id="470" r:id="rId5"/>
    <p:sldId id="476" r:id="rId6"/>
    <p:sldId id="310" r:id="rId7"/>
    <p:sldId id="477" r:id="rId8"/>
    <p:sldId id="471" r:id="rId9"/>
    <p:sldId id="394" r:id="rId10"/>
    <p:sldId id="478" r:id="rId11"/>
    <p:sldId id="496" r:id="rId12"/>
    <p:sldId id="497" r:id="rId13"/>
    <p:sldId id="498" r:id="rId14"/>
    <p:sldId id="479" r:id="rId15"/>
    <p:sldId id="499" r:id="rId16"/>
    <p:sldId id="500" r:id="rId17"/>
    <p:sldId id="472" r:id="rId18"/>
    <p:sldId id="480" r:id="rId19"/>
    <p:sldId id="481" r:id="rId20"/>
    <p:sldId id="482" r:id="rId21"/>
    <p:sldId id="483" r:id="rId22"/>
    <p:sldId id="473" r:id="rId23"/>
    <p:sldId id="485" r:id="rId24"/>
    <p:sldId id="487" r:id="rId25"/>
    <p:sldId id="474" r:id="rId26"/>
    <p:sldId id="488" r:id="rId27"/>
    <p:sldId id="489" r:id="rId28"/>
    <p:sldId id="490" r:id="rId29"/>
    <p:sldId id="491" r:id="rId30"/>
    <p:sldId id="492" r:id="rId31"/>
    <p:sldId id="493" r:id="rId32"/>
    <p:sldId id="501" r:id="rId33"/>
    <p:sldId id="475" r:id="rId34"/>
    <p:sldId id="494" r:id="rId35"/>
    <p:sldId id="502" r:id="rId36"/>
    <p:sldId id="503" r:id="rId37"/>
    <p:sldId id="431" r:id="rId3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6.0 Introduction" id="{09DDA4B2-C2A7-4F1E-AF66-FE45F3D834A4}">
          <p14:sldIdLst>
            <p14:sldId id="256"/>
            <p14:sldId id="257"/>
            <p14:sldId id="434"/>
          </p14:sldIdLst>
        </p14:section>
        <p14:section name="14.1 View Interpolation" id="{AB328F1B-B1A0-4262-B67B-B25D28615BFF}">
          <p14:sldIdLst>
            <p14:sldId id="470"/>
            <p14:sldId id="476"/>
            <p14:sldId id="310"/>
            <p14:sldId id="477"/>
          </p14:sldIdLst>
        </p14:section>
        <p14:section name="14.2 Layered Depth Images" id="{BC55B4A8-B517-4DD5-8B7C-BB35DCD8C30E}">
          <p14:sldIdLst>
            <p14:sldId id="471"/>
            <p14:sldId id="394"/>
            <p14:sldId id="478"/>
            <p14:sldId id="496"/>
            <p14:sldId id="497"/>
            <p14:sldId id="498"/>
            <p14:sldId id="479"/>
            <p14:sldId id="499"/>
            <p14:sldId id="500"/>
          </p14:sldIdLst>
        </p14:section>
        <p14:section name="14.3 Light Fields and Lumigraphs" id="{EBB035D0-C457-4C0F-B29B-FD3E08945A3B}">
          <p14:sldIdLst>
            <p14:sldId id="472"/>
            <p14:sldId id="480"/>
            <p14:sldId id="481"/>
            <p14:sldId id="482"/>
            <p14:sldId id="483"/>
          </p14:sldIdLst>
        </p14:section>
        <p14:section name="14.4 Environment mattes" id="{DC3356EE-9561-4AFD-A897-E99F67B722D6}">
          <p14:sldIdLst>
            <p14:sldId id="473"/>
            <p14:sldId id="485"/>
            <p14:sldId id="487"/>
          </p14:sldIdLst>
        </p14:section>
        <p14:section name="14.5 Video-based Rendering" id="{1C1355A8-17DB-4C6C-9F5B-27638782EB61}">
          <p14:sldIdLst>
            <p14:sldId id="474"/>
            <p14:sldId id="488"/>
            <p14:sldId id="489"/>
            <p14:sldId id="490"/>
            <p14:sldId id="491"/>
            <p14:sldId id="492"/>
            <p14:sldId id="493"/>
            <p14:sldId id="501"/>
          </p14:sldIdLst>
        </p14:section>
        <p14:section name="14.6 Neural Rendering" id="{74CC5925-4AE7-4519-856C-0FEAD4DB1CDB}">
          <p14:sldIdLst>
            <p14:sldId id="475"/>
            <p14:sldId id="494"/>
            <p14:sldId id="502"/>
            <p14:sldId id="503"/>
          </p14:sldIdLst>
        </p14:section>
        <p14:section name="References" id="{164045AA-567D-4628-81FF-B9D4327147C2}">
          <p14:sldIdLst>
            <p14:sldId id="43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79508" autoAdjust="0"/>
  </p:normalViewPr>
  <p:slideViewPr>
    <p:cSldViewPr snapToGrid="0" snapToObjects="1">
      <p:cViewPr varScale="1">
        <p:scale>
          <a:sx n="68" d="100"/>
          <a:sy n="68" d="100"/>
        </p:scale>
        <p:origin x="100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08D83-1678-D84B-A03E-CD50BA03CEBD}" type="datetimeFigureOut">
              <a:rPr kumimoji="1" lang="zh-TW" altLang="en-US" smtClean="0"/>
              <a:t>2021/7/5</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CA0C8-ECDC-9446-8495-5F5B8ACFA423}" type="slidenum">
              <a:rPr kumimoji="1" lang="zh-TW" altLang="en-US" smtClean="0"/>
              <a:t>‹#›</a:t>
            </a:fld>
            <a:endParaRPr kumimoji="1" lang="zh-TW" altLang="en-US"/>
          </a:p>
        </p:txBody>
      </p:sp>
    </p:spTree>
    <p:extLst>
      <p:ext uri="{BB962C8B-B14F-4D97-AF65-F5344CB8AC3E}">
        <p14:creationId xmlns:p14="http://schemas.microsoft.com/office/powerpoint/2010/main" val="136121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zhuanlan.zhihu.com/p/43543527"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大家好</a:t>
            </a:r>
            <a:r>
              <a:rPr lang="en-US" altLang="zh-TW" dirty="0"/>
              <a:t>, </a:t>
            </a:r>
            <a:r>
              <a:rPr lang="zh-TW" altLang="en-US" dirty="0"/>
              <a:t>我是第十四章報告</a:t>
            </a:r>
            <a:endParaRPr lang="en-US" altLang="zh-TW" dirty="0"/>
          </a:p>
          <a:p>
            <a:r>
              <a:rPr lang="zh-TW" altLang="en-US" dirty="0"/>
              <a:t>這章我們會讓同學們了解甚麼是</a:t>
            </a:r>
            <a:r>
              <a:rPr lang="en-US" altLang="zh-TW" dirty="0">
                <a:ea typeface="Cambria Math" panose="02040503050406030204" pitchFamily="18" charset="0"/>
              </a:rPr>
              <a:t>Image-based Rendering</a:t>
            </a:r>
            <a:r>
              <a:rPr lang="zh-TW" altLang="en-US" dirty="0">
                <a:ea typeface="Cambria Math" panose="02040503050406030204" pitchFamily="18" charset="0"/>
              </a:rPr>
              <a:t> 基於影像的渲染</a:t>
            </a:r>
            <a:endParaRPr lang="en-US" altLang="zh-TW"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1</a:t>
            </a:fld>
            <a:endParaRPr kumimoji="1" lang="zh-TW" altLang="en-US"/>
          </a:p>
        </p:txBody>
      </p:sp>
    </p:spTree>
    <p:extLst>
      <p:ext uri="{BB962C8B-B14F-4D97-AF65-F5344CB8AC3E}">
        <p14:creationId xmlns:p14="http://schemas.microsoft.com/office/powerpoint/2010/main" val="2591551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Sprites with depth</a:t>
            </a:r>
          </a:p>
          <a:p>
            <a:endParaRPr lang="en-US" altLang="zh-TW" dirty="0"/>
          </a:p>
          <a:p>
            <a:r>
              <a:rPr lang="en-US" altLang="zh-TW" dirty="0"/>
              <a:t>© 1998 ACM: </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altLang="zh-TW" sz="1200" dirty="0">
                <a:latin typeface="Cambria Math" panose="02040503050406030204" pitchFamily="18" charset="0"/>
                <a:ea typeface="Cambria Math" panose="02040503050406030204" pitchFamily="18" charset="0"/>
              </a:rPr>
              <a:t>alpha-matted color sprite</a:t>
            </a:r>
            <a:r>
              <a:rPr lang="zh-TW" altLang="en-US" sz="1200" dirty="0">
                <a:latin typeface="Cambria Math" panose="02040503050406030204" pitchFamily="18" charset="0"/>
              </a:rPr>
              <a:t> ，</a:t>
            </a:r>
            <a:r>
              <a:rPr lang="en-US" altLang="zh-TW" dirty="0"/>
              <a:t>alpha-matted </a:t>
            </a:r>
            <a:r>
              <a:rPr lang="zh-TW" altLang="en-US" dirty="0"/>
              <a:t>是指 </a:t>
            </a:r>
            <a:r>
              <a:rPr lang="en-US" altLang="zh-TW" dirty="0"/>
              <a:t>alpha</a:t>
            </a:r>
            <a:r>
              <a:rPr lang="zh-TW" altLang="en-US" dirty="0"/>
              <a:t> 遮罩</a:t>
            </a:r>
            <a:br>
              <a:rPr lang="en-US" altLang="zh-TW" dirty="0"/>
            </a:br>
            <a:r>
              <a:rPr lang="zh-TW" altLang="en-US" b="0" i="0" dirty="0">
                <a:solidFill>
                  <a:srgbClr val="121212"/>
                </a:solidFill>
                <a:effectLst/>
                <a:latin typeface="-apple-system"/>
              </a:rPr>
              <a:t>數字圖像通常包含三個表示顏色的通道：紅綠藍。三者結合在一起形成最終圖像。但有些圖像有第四個通道，</a:t>
            </a:r>
            <a:r>
              <a:rPr lang="en-US" altLang="zh-TW" b="0" i="0" dirty="0">
                <a:solidFill>
                  <a:srgbClr val="121212"/>
                </a:solidFill>
                <a:effectLst/>
                <a:latin typeface="-apple-system"/>
              </a:rPr>
              <a:t>Alpha</a:t>
            </a:r>
            <a:r>
              <a:rPr lang="zh-TW" altLang="en-US" b="0" i="0" dirty="0">
                <a:solidFill>
                  <a:srgbClr val="121212"/>
                </a:solidFill>
                <a:effectLst/>
                <a:latin typeface="-apple-system"/>
              </a:rPr>
              <a:t>通道。它包含了透明度信息，這些信息告訴我們圖像的哪部分可見，哪部分透明。</a:t>
            </a:r>
            <a:endParaRPr lang="en-US" altLang="zh-TW" dirty="0"/>
          </a:p>
          <a:p>
            <a:pPr marL="228600" indent="-228600">
              <a:buAutoNum type="alphaLcParenBoth"/>
            </a:pPr>
            <a:r>
              <a:rPr lang="en-US" altLang="zh-TW" dirty="0"/>
              <a:t>corresponding relative depth or parallax </a:t>
            </a:r>
            <a:r>
              <a:rPr lang="zh-TW" altLang="en-US" dirty="0"/>
              <a:t>相對深度跟視差</a:t>
            </a:r>
            <a:endParaRPr lang="en-US" altLang="zh-TW" dirty="0"/>
          </a:p>
          <a:p>
            <a:pPr marL="228600" indent="-228600">
              <a:buAutoNum type="alphaLcParenBoth"/>
            </a:pPr>
            <a:r>
              <a:rPr lang="en-US" altLang="zh-TW" dirty="0"/>
              <a:t>rendering without relative depth</a:t>
            </a:r>
            <a:r>
              <a:rPr lang="zh-TW" altLang="en-US" dirty="0"/>
              <a:t> 沒有做相關深度資訊的渲染</a:t>
            </a:r>
            <a:endParaRPr lang="en-US" altLang="zh-TW" dirty="0"/>
          </a:p>
          <a:p>
            <a:pPr marL="228600" indent="-228600">
              <a:buAutoNum type="alphaLcParenBoth"/>
            </a:pPr>
            <a:r>
              <a:rPr lang="en-US" altLang="zh-TW" dirty="0"/>
              <a:t>rendering with depth (note the curved object boundaries).</a:t>
            </a:r>
            <a:r>
              <a:rPr lang="zh-TW" altLang="en-US" dirty="0"/>
              <a:t> 有做相關深度資訊的渲染</a:t>
            </a:r>
            <a:endParaRPr lang="en-US" altLang="zh-TW" dirty="0"/>
          </a:p>
          <a:p>
            <a:pPr marL="228600" indent="-228600">
              <a:buAutoNum type="alphaLcParenBoth"/>
            </a:pPr>
            <a:endParaRPr lang="en-US" b="1" dirty="0"/>
          </a:p>
          <a:p>
            <a:pPr marL="0" indent="0">
              <a:buNone/>
            </a:pPr>
            <a:r>
              <a:rPr lang="en-US" altLang="zh-TW" b="1" dirty="0"/>
              <a:t>(d)</a:t>
            </a:r>
            <a:r>
              <a:rPr lang="zh-TW" altLang="en-US" b="1" dirty="0"/>
              <a:t>看起來應該是前景的</a:t>
            </a:r>
            <a:r>
              <a:rPr lang="en-US" altLang="zh-TW" b="1" dirty="0"/>
              <a:t>sprite</a:t>
            </a:r>
            <a:r>
              <a:rPr lang="zh-TW" altLang="en-US" b="1" dirty="0"/>
              <a:t>有比較圓滑，但實際效果看實際動畫會比較清楚。</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10</a:t>
            </a:fld>
            <a:endParaRPr kumimoji="1" lang="zh-TW" altLang="en-US"/>
          </a:p>
        </p:txBody>
      </p:sp>
    </p:spTree>
    <p:extLst>
      <p:ext uri="{BB962C8B-B14F-4D97-AF65-F5344CB8AC3E}">
        <p14:creationId xmlns:p14="http://schemas.microsoft.com/office/powerpoint/2010/main" val="2201913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Finely sliced </a:t>
            </a:r>
            <a:r>
              <a:rPr lang="en-US" altLang="zh-TW" dirty="0" err="1"/>
              <a:t>fronto</a:t>
            </a:r>
            <a:r>
              <a:rPr lang="en-US" altLang="zh-TW" dirty="0"/>
              <a:t>-parallel layers: </a:t>
            </a:r>
          </a:p>
          <a:p>
            <a:endParaRPr lang="en-US" altLang="zh-TW" dirty="0"/>
          </a:p>
          <a:p>
            <a:r>
              <a:rPr lang="en-US" altLang="zh-TW" dirty="0"/>
              <a:t>© 1999 Springer </a:t>
            </a:r>
          </a:p>
          <a:p>
            <a:pPr marL="228600" indent="-228600">
              <a:buAutoNum type="alphaLcParenBoth"/>
            </a:pPr>
            <a:r>
              <a:rPr lang="en-US" altLang="zh-TW" dirty="0"/>
              <a:t>stack of acetates(</a:t>
            </a:r>
            <a:r>
              <a:rPr lang="zh-TW" altLang="en-US" dirty="0"/>
              <a:t>醋酸鹽</a:t>
            </a:r>
            <a:r>
              <a:rPr lang="en-US" altLang="zh-TW" dirty="0"/>
              <a:t>??)</a:t>
            </a:r>
            <a:br>
              <a:rPr lang="en-US" altLang="zh-TW" dirty="0"/>
            </a:br>
            <a:br>
              <a:rPr lang="en-US" altLang="zh-TW" dirty="0"/>
            </a:br>
            <a:r>
              <a:rPr lang="en-US" altLang="zh-TW" dirty="0"/>
              <a:t>© 2018 ACM</a:t>
            </a:r>
          </a:p>
          <a:p>
            <a:pPr marL="228600" indent="-228600">
              <a:buAutoNum type="alphaLcParenBoth"/>
            </a:pPr>
            <a:r>
              <a:rPr lang="en-US" altLang="zh-TW" dirty="0"/>
              <a:t>multiplane images.</a:t>
            </a:r>
            <a:r>
              <a:rPr lang="zh-TW" altLang="en-US" dirty="0"/>
              <a:t>多平面影像</a:t>
            </a:r>
            <a:br>
              <a:rPr lang="en-US" altLang="zh-TW" dirty="0"/>
            </a:br>
            <a:r>
              <a:rPr lang="zh-TW" altLang="en-US" dirty="0"/>
              <a:t>這些表示法包含一系列在固定深度的正面平行平面，且每個平面都是由</a:t>
            </a:r>
            <a:r>
              <a:rPr lang="en-US" altLang="zh-TW" dirty="0"/>
              <a:t>RGB</a:t>
            </a:r>
            <a:r>
              <a:rPr lang="zh-TW" altLang="en-US" dirty="0"/>
              <a:t>影像和一個</a:t>
            </a:r>
            <a:r>
              <a:rPr lang="en-US" altLang="zh-TW" dirty="0"/>
              <a:t>alpha map</a:t>
            </a:r>
            <a:r>
              <a:rPr lang="zh-TW" altLang="en-US" dirty="0"/>
              <a:t>去抓取場景外觀和相對深度的。</a:t>
            </a:r>
            <a:br>
              <a:rPr lang="en-US" altLang="zh-TW" dirty="0"/>
            </a:b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11</a:t>
            </a:fld>
            <a:endParaRPr kumimoji="1" lang="zh-TW" altLang="en-US"/>
          </a:p>
        </p:txBody>
      </p:sp>
    </p:spTree>
    <p:extLst>
      <p:ext uri="{BB962C8B-B14F-4D97-AF65-F5344CB8AC3E}">
        <p14:creationId xmlns:p14="http://schemas.microsoft.com/office/powerpoint/2010/main" val="2576572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MPI (</a:t>
            </a:r>
            <a:r>
              <a:rPr lang="zh-TW" altLang="en-US" dirty="0"/>
              <a:t>多平面圖像</a:t>
            </a:r>
            <a:r>
              <a:rPr lang="en-US" altLang="zh-TW" dirty="0"/>
              <a:t>)</a:t>
            </a:r>
            <a:r>
              <a:rPr lang="zh-TW" altLang="en-US" dirty="0"/>
              <a:t> </a:t>
            </a:r>
            <a:r>
              <a:rPr lang="en-US" altLang="zh-TW" dirty="0"/>
              <a:t>representation</a:t>
            </a: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 2018 ACM. </a:t>
            </a:r>
          </a:p>
          <a:p>
            <a:r>
              <a:rPr lang="zh-TW" altLang="en-US" dirty="0"/>
              <a:t>從一對彩色立體影像中建構出來的，並且是從多平面圖像</a:t>
            </a:r>
            <a:r>
              <a:rPr lang="en-US" altLang="zh-TW" dirty="0"/>
              <a:t>(MPI)</a:t>
            </a:r>
            <a:r>
              <a:rPr lang="zh-TW" altLang="en-US" dirty="0"/>
              <a:t>以一個全新視角去合成的。</a:t>
            </a:r>
            <a:r>
              <a:rPr lang="en-US" altLang="zh-TW" dirty="0"/>
              <a:t>(</a:t>
            </a:r>
            <a:r>
              <a:rPr lang="zh-TW" altLang="en-US" dirty="0"/>
              <a:t>最右邊圖</a:t>
            </a:r>
            <a:r>
              <a:rPr lang="en-US" altLang="zh-TW" dirty="0"/>
              <a:t>)</a:t>
            </a:r>
          </a:p>
          <a:p>
            <a:r>
              <a:rPr lang="zh-TW" altLang="en-US" b="1" dirty="0"/>
              <a:t>因為這些</a:t>
            </a:r>
            <a:r>
              <a:rPr lang="en-US" altLang="zh-TW" b="1" dirty="0"/>
              <a:t>plane</a:t>
            </a:r>
            <a:r>
              <a:rPr lang="zh-TW" altLang="en-US" b="1" dirty="0"/>
              <a:t>把</a:t>
            </a:r>
            <a:r>
              <a:rPr lang="en-US" altLang="zh-TW" b="1" dirty="0"/>
              <a:t>3D</a:t>
            </a:r>
            <a:r>
              <a:rPr lang="zh-TW" altLang="en-US" b="1" dirty="0"/>
              <a:t>的場景切成很細的</a:t>
            </a:r>
            <a:r>
              <a:rPr lang="en-US" altLang="zh-TW" b="1" dirty="0"/>
              <a:t>layers</a:t>
            </a:r>
            <a:r>
              <a:rPr lang="zh-TW" altLang="en-US" b="1" dirty="0"/>
              <a:t>，所以每個</a:t>
            </a:r>
            <a:r>
              <a:rPr lang="en-US" altLang="zh-TW" b="1" dirty="0"/>
              <a:t>layer</a:t>
            </a:r>
            <a:r>
              <a:rPr lang="zh-TW" altLang="en-US" b="1" dirty="0"/>
              <a:t>所含有的顏色跟不透明成分都只佔了小小的一塊區域。</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12</a:t>
            </a:fld>
            <a:endParaRPr kumimoji="1" lang="zh-TW" altLang="en-US"/>
          </a:p>
        </p:txBody>
      </p:sp>
    </p:spTree>
    <p:extLst>
      <p:ext uri="{BB962C8B-B14F-4D97-AF65-F5344CB8AC3E}">
        <p14:creationId xmlns:p14="http://schemas.microsoft.com/office/powerpoint/2010/main" val="2927944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Image-based rendering of scenes with reflections using multiple additive layers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用多層相加的</a:t>
            </a:r>
            <a:r>
              <a:rPr lang="en-US" altLang="zh-TW" dirty="0"/>
              <a:t>layers</a:t>
            </a:r>
            <a:r>
              <a:rPr lang="zh-TW" altLang="en-US" dirty="0"/>
              <a:t>去做 具有反射的影像渲染</a:t>
            </a:r>
            <a:endParaRPr lang="en-US" altLang="zh-TW" dirty="0"/>
          </a:p>
          <a:p>
            <a:endParaRPr lang="en-US" altLang="zh-TW" dirty="0"/>
          </a:p>
          <a:p>
            <a:r>
              <a:rPr lang="en-US" altLang="zh-TW" dirty="0"/>
              <a:t>© 2012 ACM. </a:t>
            </a:r>
          </a:p>
          <a:p>
            <a:r>
              <a:rPr lang="en-US" altLang="zh-TW" dirty="0"/>
              <a:t>----</a:t>
            </a:r>
          </a:p>
          <a:p>
            <a:r>
              <a:rPr lang="zh-TW" altLang="en-US" dirty="0"/>
              <a:t>最左邊的</a:t>
            </a:r>
            <a:r>
              <a:rPr lang="en-US" altLang="zh-TW" dirty="0"/>
              <a:t>column</a:t>
            </a:r>
            <a:r>
              <a:rPr lang="zh-TW" altLang="en-US" dirty="0"/>
              <a:t>是輸入影像</a:t>
            </a:r>
            <a:endParaRPr lang="en-US" altLang="zh-TW" dirty="0"/>
          </a:p>
          <a:p>
            <a:r>
              <a:rPr lang="zh-TW" altLang="en-US" dirty="0"/>
              <a:t>接下來中間兩個</a:t>
            </a:r>
            <a:r>
              <a:rPr lang="en-US" altLang="zh-TW" dirty="0"/>
              <a:t>column</a:t>
            </a:r>
            <a:r>
              <a:rPr lang="zh-TW" altLang="en-US" dirty="0"/>
              <a:t>是 </a:t>
            </a:r>
            <a:r>
              <a:rPr lang="en-US" altLang="zh-TW" dirty="0"/>
              <a:t>“</a:t>
            </a:r>
            <a:r>
              <a:rPr lang="zh-TW" altLang="en-US" b="1" dirty="0"/>
              <a:t>透射</a:t>
            </a:r>
            <a:r>
              <a:rPr lang="en-US" altLang="zh-TW" b="1" dirty="0"/>
              <a:t>(transmitted)”&amp;”</a:t>
            </a:r>
            <a:r>
              <a:rPr lang="zh-TW" altLang="en-US" b="1" dirty="0"/>
              <a:t>反射</a:t>
            </a:r>
            <a:r>
              <a:rPr lang="en-US" altLang="zh-TW" b="1" dirty="0"/>
              <a:t>(reflected)”</a:t>
            </a:r>
            <a:r>
              <a:rPr lang="zh-TW" altLang="en-US" b="1" dirty="0"/>
              <a:t> </a:t>
            </a:r>
            <a:r>
              <a:rPr lang="zh-TW" altLang="en-US" dirty="0"/>
              <a:t>兩個分開的</a:t>
            </a:r>
            <a:r>
              <a:rPr lang="en-US" altLang="zh-TW" dirty="0"/>
              <a:t>layer</a:t>
            </a:r>
          </a:p>
          <a:p>
            <a:r>
              <a:rPr lang="zh-TW" altLang="en-US" dirty="0"/>
              <a:t>最右邊的</a:t>
            </a:r>
            <a:r>
              <a:rPr lang="en-US" altLang="zh-TW" dirty="0"/>
              <a:t>column</a:t>
            </a:r>
            <a:r>
              <a:rPr lang="zh-TW" altLang="en-US" dirty="0"/>
              <a:t>是估計出來的 場景中可反光的區域</a:t>
            </a:r>
            <a:endParaRPr lang="en-US" altLang="zh-TW" dirty="0"/>
          </a:p>
          <a:p>
            <a:endParaRPr lang="en-US" altLang="zh-TW" dirty="0"/>
          </a:p>
          <a:p>
            <a:r>
              <a:rPr lang="zh-TW" altLang="en-US" dirty="0"/>
              <a:t>有些應該在 反射</a:t>
            </a:r>
            <a:r>
              <a:rPr lang="en-US" altLang="zh-TW" dirty="0"/>
              <a:t>layer </a:t>
            </a:r>
            <a:r>
              <a:rPr lang="zh-TW" altLang="en-US" dirty="0"/>
              <a:t>的</a:t>
            </a:r>
            <a:r>
              <a:rPr lang="en-US" altLang="zh-TW" dirty="0"/>
              <a:t>bits</a:t>
            </a:r>
            <a:r>
              <a:rPr lang="zh-TW" altLang="en-US" dirty="0"/>
              <a:t>會卡在 透射</a:t>
            </a:r>
            <a:r>
              <a:rPr lang="en-US" altLang="zh-TW" dirty="0"/>
              <a:t>layer</a:t>
            </a:r>
            <a:r>
              <a:rPr lang="zh-TW" altLang="en-US" dirty="0"/>
              <a:t>。</a:t>
            </a:r>
            <a:endParaRPr lang="en-US" altLang="zh-TW" dirty="0"/>
          </a:p>
          <a:p>
            <a:endParaRPr lang="en-US" altLang="zh-TW" dirty="0"/>
          </a:p>
          <a:p>
            <a:r>
              <a:rPr lang="zh-TW" altLang="en-US" b="0" dirty="0"/>
              <a:t>可以看到桌面上，越往圖片下方反射光</a:t>
            </a:r>
            <a:r>
              <a:rPr lang="en-US" altLang="zh-TW" b="0" dirty="0"/>
              <a:t>(</a:t>
            </a:r>
            <a:r>
              <a:rPr lang="zh-TW" altLang="en-US" b="0" dirty="0"/>
              <a:t>光澤</a:t>
            </a:r>
            <a:r>
              <a:rPr lang="en-US" altLang="zh-TW" b="0" dirty="0"/>
              <a:t>)</a:t>
            </a:r>
            <a:r>
              <a:rPr lang="zh-TW" altLang="en-US" b="0" dirty="0"/>
              <a:t>越少，是因為</a:t>
            </a:r>
            <a:r>
              <a:rPr lang="zh-TW" altLang="en-US" b="1" dirty="0"/>
              <a:t>菲涅爾折射反射定律</a:t>
            </a:r>
            <a:r>
              <a:rPr lang="en-US" altLang="zh-TW" b="1" dirty="0"/>
              <a:t>(Fresnel reflection)</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13</a:t>
            </a:fld>
            <a:endParaRPr kumimoji="1" lang="zh-TW" altLang="en-US"/>
          </a:p>
        </p:txBody>
      </p:sp>
    </p:spTree>
    <p:extLst>
      <p:ext uri="{BB962C8B-B14F-4D97-AF65-F5344CB8AC3E}">
        <p14:creationId xmlns:p14="http://schemas.microsoft.com/office/powerpoint/2010/main" val="312803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Systems for capturing and modeling 3D scenes from handheld photographs.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從手持式照片捕捉並塑造</a:t>
            </a:r>
            <a:r>
              <a:rPr lang="en-US" altLang="zh-TW" dirty="0"/>
              <a:t>3D</a:t>
            </a:r>
            <a:r>
              <a:rPr lang="zh-TW" altLang="en-US" dirty="0"/>
              <a:t>場景的系統</a:t>
            </a:r>
            <a:endParaRPr lang="en-US" altLang="zh-TW" dirty="0"/>
          </a:p>
          <a:p>
            <a:endParaRPr lang="en-US" altLang="zh-TW" dirty="0"/>
          </a:p>
          <a:p>
            <a:r>
              <a:rPr lang="en-US" altLang="zh-TW" dirty="0"/>
              <a:t>© 2017 ACM</a:t>
            </a:r>
          </a:p>
          <a:p>
            <a:r>
              <a:rPr lang="en-US" altLang="zh-TW" dirty="0"/>
              <a:t>(a) Casual 3D Photography takes a series of overlapping images and constructs per-image depth maps, which are then warped and blended together into a two-layer representation</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14</a:t>
            </a:fld>
            <a:endParaRPr kumimoji="1" lang="zh-TW" altLang="en-US"/>
          </a:p>
        </p:txBody>
      </p:sp>
    </p:spTree>
    <p:extLst>
      <p:ext uri="{BB962C8B-B14F-4D97-AF65-F5344CB8AC3E}">
        <p14:creationId xmlns:p14="http://schemas.microsoft.com/office/powerpoint/2010/main" val="103956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Systems for capturing and modeling 3D scenes from handheld photographs. </a:t>
            </a:r>
          </a:p>
          <a:p>
            <a:r>
              <a:rPr lang="zh-TW" altLang="en-US" dirty="0"/>
              <a:t>從手持式照片捕捉並塑造</a:t>
            </a:r>
            <a:r>
              <a:rPr lang="en-US" altLang="zh-TW" dirty="0"/>
              <a:t>3D</a:t>
            </a:r>
            <a:r>
              <a:rPr lang="zh-TW" altLang="en-US" dirty="0"/>
              <a:t>場景的系統</a:t>
            </a:r>
            <a:endParaRPr lang="en-US" altLang="zh-TW" dirty="0"/>
          </a:p>
          <a:p>
            <a:endParaRPr lang="en-US" altLang="zh-TW" dirty="0"/>
          </a:p>
          <a:p>
            <a:r>
              <a:rPr lang="en-US" altLang="zh-TW" dirty="0"/>
              <a:t>© 2018 ACM.</a:t>
            </a:r>
          </a:p>
          <a:p>
            <a:r>
              <a:rPr lang="en-US" altLang="zh-TW" dirty="0"/>
              <a:t>(b) Instant 3D Photography </a:t>
            </a:r>
            <a:r>
              <a:rPr lang="zh-TW" altLang="en-US" dirty="0"/>
              <a:t>即時</a:t>
            </a:r>
            <a:r>
              <a:rPr lang="en-US" altLang="zh-TW" dirty="0"/>
              <a:t>3D</a:t>
            </a:r>
            <a:r>
              <a:rPr lang="zh-TW" altLang="en-US" dirty="0"/>
              <a:t>攝影</a:t>
            </a:r>
            <a:endParaRPr lang="en-US" altLang="zh-TW" dirty="0"/>
          </a:p>
          <a:p>
            <a:r>
              <a:rPr lang="en-US" altLang="zh-TW" dirty="0"/>
              <a:t>-</a:t>
            </a:r>
            <a:r>
              <a:rPr lang="zh-TW" altLang="en-US" dirty="0"/>
              <a:t> 最開始</a:t>
            </a:r>
            <a:r>
              <a:rPr lang="en-US" altLang="zh-TW" dirty="0"/>
              <a:t> </a:t>
            </a:r>
            <a:r>
              <a:rPr lang="zh-TW" altLang="en-US" dirty="0"/>
              <a:t>用雙鏡頭智慧型手機產生的深度圖</a:t>
            </a:r>
            <a:endParaRPr lang="en-US" altLang="zh-TW" dirty="0"/>
          </a:p>
          <a:p>
            <a:r>
              <a:rPr lang="en-US" altLang="zh-TW" dirty="0"/>
              <a:t>-</a:t>
            </a:r>
            <a:r>
              <a:rPr lang="zh-TW" altLang="en-US" dirty="0"/>
              <a:t> </a:t>
            </a:r>
            <a:r>
              <a:rPr lang="zh-TW" altLang="en-US" b="1" dirty="0"/>
              <a:t>彎曲</a:t>
            </a:r>
            <a:r>
              <a:rPr lang="en-US" altLang="zh-TW" b="1" dirty="0"/>
              <a:t>(warp)</a:t>
            </a:r>
            <a:r>
              <a:rPr lang="zh-TW" altLang="en-US" dirty="0"/>
              <a:t>並</a:t>
            </a:r>
            <a:r>
              <a:rPr lang="zh-TW" altLang="en-US" b="1" dirty="0"/>
              <a:t>登記</a:t>
            </a:r>
            <a:r>
              <a:rPr lang="en-US" altLang="zh-TW" b="1" dirty="0"/>
              <a:t>(register)</a:t>
            </a:r>
            <a:r>
              <a:rPr lang="zh-TW" altLang="en-US" dirty="0"/>
              <a:t>深度圖 藉此產生相似的表示法 而且這樣的方法少很多計算量</a:t>
            </a:r>
            <a:endParaRPr lang="en-US" altLang="zh-TW"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15</a:t>
            </a:fld>
            <a:endParaRPr kumimoji="1" lang="zh-TW" altLang="en-US"/>
          </a:p>
        </p:txBody>
      </p:sp>
    </p:spTree>
    <p:extLst>
      <p:ext uri="{BB962C8B-B14F-4D97-AF65-F5344CB8AC3E}">
        <p14:creationId xmlns:p14="http://schemas.microsoft.com/office/powerpoint/2010/main" val="43109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Systems for capturing and modeling 3D scenes from handheld photographs.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從手持式照片捕捉並塑造</a:t>
            </a:r>
            <a:r>
              <a:rPr lang="en-US" altLang="zh-TW" dirty="0"/>
              <a:t>3D</a:t>
            </a:r>
            <a:r>
              <a:rPr lang="zh-TW" altLang="en-US" dirty="0"/>
              <a:t>場景的系統</a:t>
            </a:r>
            <a:endParaRPr lang="en-US" altLang="zh-TW" dirty="0"/>
          </a:p>
          <a:p>
            <a:r>
              <a:rPr lang="en-US" altLang="zh-TW" dirty="0"/>
              <a:t> </a:t>
            </a:r>
          </a:p>
          <a:p>
            <a:r>
              <a:rPr lang="en-US" altLang="zh-TW" dirty="0"/>
              <a:t>© 2020 ACM</a:t>
            </a:r>
          </a:p>
          <a:p>
            <a:r>
              <a:rPr lang="en-US" altLang="zh-TW" dirty="0"/>
              <a:t>(c) One Shot 3D Photography </a:t>
            </a:r>
          </a:p>
          <a:p>
            <a:r>
              <a:rPr lang="en-US" altLang="zh-TW" dirty="0"/>
              <a:t>-</a:t>
            </a:r>
            <a:r>
              <a:rPr lang="zh-TW" altLang="en-US" dirty="0"/>
              <a:t> 顧名思義，初始只有一張圖</a:t>
            </a:r>
            <a:endParaRPr lang="en-US" altLang="zh-TW" dirty="0"/>
          </a:p>
          <a:p>
            <a:r>
              <a:rPr lang="en-US" altLang="zh-TW" dirty="0"/>
              <a:t>-</a:t>
            </a:r>
            <a:r>
              <a:rPr lang="zh-TW" altLang="en-US" dirty="0"/>
              <a:t> 履行 單元深度估計、</a:t>
            </a:r>
            <a:r>
              <a:rPr lang="en-US" altLang="zh-TW" dirty="0"/>
              <a:t>layer</a:t>
            </a:r>
            <a:r>
              <a:rPr lang="zh-TW" altLang="en-US" dirty="0"/>
              <a:t>的重建跟修補</a:t>
            </a:r>
            <a:r>
              <a:rPr lang="en-US" altLang="zh-TW" dirty="0"/>
              <a:t>(inpainting)</a:t>
            </a:r>
          </a:p>
          <a:p>
            <a:r>
              <a:rPr lang="en-US" altLang="zh-TW" dirty="0"/>
              <a:t>-</a:t>
            </a:r>
            <a:r>
              <a:rPr lang="zh-TW" altLang="en-US" dirty="0"/>
              <a:t> 網格</a:t>
            </a:r>
            <a:r>
              <a:rPr lang="en-US" altLang="zh-TW" dirty="0"/>
              <a:t>(mesh)</a:t>
            </a:r>
            <a:r>
              <a:rPr lang="zh-TW" altLang="en-US" dirty="0"/>
              <a:t>跟圖集</a:t>
            </a:r>
            <a:r>
              <a:rPr lang="en-US" altLang="zh-TW" dirty="0"/>
              <a:t>(atlas)</a:t>
            </a:r>
            <a:r>
              <a:rPr lang="zh-TW" altLang="en-US" dirty="0"/>
              <a:t>的產生</a:t>
            </a:r>
            <a:endParaRPr lang="en-US" altLang="zh-TW" dirty="0"/>
          </a:p>
          <a:p>
            <a:pPr marL="0" indent="0">
              <a:buFontTx/>
              <a:buNone/>
            </a:pPr>
            <a:r>
              <a:rPr lang="en-US" altLang="zh-TW" dirty="0"/>
              <a:t>-</a:t>
            </a:r>
            <a:r>
              <a:rPr lang="zh-TW" altLang="en-US" dirty="0"/>
              <a:t> 允許基於手機的重建跟可互動的檢視，也就是</a:t>
            </a:r>
            <a:r>
              <a:rPr lang="en-US" altLang="zh-TW" dirty="0"/>
              <a:t>real-time</a:t>
            </a:r>
            <a:r>
              <a:rPr lang="zh-TW" altLang="en-US" dirty="0"/>
              <a:t>的</a:t>
            </a:r>
            <a:endParaRPr lang="en-US" altLang="zh-TW" dirty="0"/>
          </a:p>
          <a:p>
            <a:pPr marL="171450" indent="-171450">
              <a:buFontTx/>
              <a:buChar char="-"/>
            </a:pPr>
            <a:endParaRPr lang="en-US" altLang="zh-TW" dirty="0"/>
          </a:p>
          <a:p>
            <a:r>
              <a:rPr lang="en-US" altLang="zh-TW" dirty="0"/>
              <a:t>(Kopf, </a:t>
            </a:r>
            <a:r>
              <a:rPr lang="en-US" altLang="zh-TW" dirty="0" err="1"/>
              <a:t>Matzen</a:t>
            </a:r>
            <a:r>
              <a:rPr lang="en-US" altLang="zh-TW" dirty="0"/>
              <a:t> et al. 2020)</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16</a:t>
            </a:fld>
            <a:endParaRPr kumimoji="1" lang="zh-TW" altLang="en-US"/>
          </a:p>
        </p:txBody>
      </p:sp>
    </p:spTree>
    <p:extLst>
      <p:ext uri="{BB962C8B-B14F-4D97-AF65-F5344CB8AC3E}">
        <p14:creationId xmlns:p14="http://schemas.microsoft.com/office/powerpoint/2010/main" val="1930195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1" dirty="0" err="1"/>
              <a:t>Lumigraph</a:t>
            </a:r>
            <a:r>
              <a:rPr lang="en-US" altLang="zh-TW" b="1" dirty="0"/>
              <a:t>(</a:t>
            </a:r>
            <a:r>
              <a:rPr lang="zh-TW" altLang="en-US" b="1" dirty="0"/>
              <a:t>光度計</a:t>
            </a:r>
            <a:r>
              <a:rPr lang="en-US" altLang="zh-TW" b="1" dirty="0"/>
              <a:t>)</a:t>
            </a:r>
            <a:r>
              <a:rPr lang="en-US" altLang="zh-TW" dirty="0"/>
              <a:t>: A subset of the complete </a:t>
            </a:r>
            <a:r>
              <a:rPr lang="en-US" altLang="zh-TW" dirty="0" err="1"/>
              <a:t>plenoptic</a:t>
            </a:r>
            <a:r>
              <a:rPr lang="en-US" altLang="zh-TW" dirty="0"/>
              <a:t>(</a:t>
            </a:r>
            <a:r>
              <a:rPr lang="zh-TW" altLang="en-US" dirty="0"/>
              <a:t>全光</a:t>
            </a:r>
            <a:r>
              <a:rPr lang="en-US" altLang="zh-TW" dirty="0"/>
              <a:t>) function that describes the flow of light in </a:t>
            </a:r>
            <a:r>
              <a:rPr lang="en-US" altLang="zh-TW" b="1" dirty="0"/>
              <a:t>all positions </a:t>
            </a:r>
            <a:r>
              <a:rPr lang="en-US" altLang="zh-TW" dirty="0"/>
              <a:t>and in </a:t>
            </a:r>
            <a:r>
              <a:rPr lang="en-US" altLang="zh-TW" b="1" dirty="0"/>
              <a:t>all directions</a:t>
            </a:r>
            <a:r>
              <a:rPr lang="en-US" altLang="zh-TW" dirty="0"/>
              <a:t>.</a:t>
            </a:r>
          </a:p>
        </p:txBody>
      </p:sp>
      <p:sp>
        <p:nvSpPr>
          <p:cNvPr id="4" name="投影片編號版面配置區 3"/>
          <p:cNvSpPr>
            <a:spLocks noGrp="1"/>
          </p:cNvSpPr>
          <p:nvPr>
            <p:ph type="sldNum" sz="quarter" idx="5"/>
          </p:nvPr>
        </p:nvSpPr>
        <p:spPr/>
        <p:txBody>
          <a:bodyPr/>
          <a:lstStyle/>
          <a:p>
            <a:fld id="{504A6C41-6494-4005-A8E4-CD20897D0D71}" type="slidenum">
              <a:rPr lang="zh-TW" altLang="en-US" smtClean="0"/>
              <a:t>17</a:t>
            </a:fld>
            <a:endParaRPr lang="zh-TW" altLang="en-US"/>
          </a:p>
        </p:txBody>
      </p:sp>
    </p:spTree>
    <p:extLst>
      <p:ext uri="{BB962C8B-B14F-4D97-AF65-F5344CB8AC3E}">
        <p14:creationId xmlns:p14="http://schemas.microsoft.com/office/powerpoint/2010/main" val="1128987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Cambria Math" panose="02040503050406030204" pitchFamily="18" charset="0"/>
                <a:ea typeface="Cambria Math" panose="02040503050406030204" pitchFamily="18" charset="0"/>
              </a:rPr>
              <a:t>接下來是</a:t>
            </a:r>
            <a:r>
              <a:rPr kumimoji="1" lang="en-US" altLang="zh-TW" dirty="0">
                <a:ea typeface="Cambria Math" panose="02040503050406030204" pitchFamily="18" charset="0"/>
                <a:cs typeface="Times New Roman" charset="0"/>
              </a:rPr>
              <a:t>14.3 Light Fields and </a:t>
            </a:r>
            <a:r>
              <a:rPr kumimoji="1" lang="en-US" altLang="zh-TW" dirty="0" err="1">
                <a:ea typeface="Cambria Math" panose="02040503050406030204" pitchFamily="18" charset="0"/>
                <a:cs typeface="Times New Roman" charset="0"/>
              </a:rPr>
              <a:t>Lumigraphs</a:t>
            </a:r>
            <a:r>
              <a:rPr kumimoji="1" lang="zh-TW" altLang="en-US" dirty="0">
                <a:ea typeface="Cambria Math" panose="02040503050406030204" pitchFamily="18" charset="0"/>
                <a:cs typeface="Times New Roman" charset="0"/>
              </a:rPr>
              <a:t> 光場 與 光圖</a:t>
            </a:r>
            <a:endParaRPr kumimoji="1" lang="en-US" altLang="zh-TW" dirty="0">
              <a:ea typeface="Cambria Math" panose="02040503050406030204" pitchFamily="18" charset="0"/>
              <a:cs typeface="Times New Roman" charset="0"/>
            </a:endParaRPr>
          </a:p>
          <a:p>
            <a:endParaRPr lang="en-US" altLang="zh-TW" dirty="0">
              <a:latin typeface="Cambria Math" panose="02040503050406030204" pitchFamily="18" charset="0"/>
              <a:ea typeface="Cambria Math" panose="02040503050406030204" pitchFamily="18" charset="0"/>
            </a:endParaRPr>
          </a:p>
          <a:p>
            <a:r>
              <a:rPr lang="en-US" altLang="zh-TW" dirty="0">
                <a:latin typeface="Cambria Math" panose="02040503050406030204" pitchFamily="18" charset="0"/>
                <a:ea typeface="Cambria Math" panose="02040503050406030204" pitchFamily="18" charset="0"/>
              </a:rPr>
              <a:t>14.3.1 Unstructured </a:t>
            </a:r>
            <a:r>
              <a:rPr lang="en-US" altLang="zh-TW" dirty="0" err="1">
                <a:latin typeface="Cambria Math" panose="02040503050406030204" pitchFamily="18" charset="0"/>
                <a:ea typeface="Cambria Math" panose="02040503050406030204" pitchFamily="18" charset="0"/>
              </a:rPr>
              <a:t>Lumigraph</a:t>
            </a:r>
            <a:r>
              <a:rPr lang="zh-TW" altLang="en-US" dirty="0">
                <a:latin typeface="Cambria Math" panose="02040503050406030204" pitchFamily="18" charset="0"/>
                <a:ea typeface="Cambria Math" panose="02040503050406030204" pitchFamily="18" charset="0"/>
              </a:rPr>
              <a:t> 非結構化光圖</a:t>
            </a:r>
            <a:endParaRPr lang="en-US" altLang="zh-TW" dirty="0">
              <a:latin typeface="Cambria Math" panose="02040503050406030204" pitchFamily="18" charset="0"/>
              <a:ea typeface="Cambria Math" panose="02040503050406030204" pitchFamily="18" charset="0"/>
            </a:endParaRPr>
          </a:p>
          <a:p>
            <a:r>
              <a:rPr kumimoji="1" lang="en-US" altLang="zh-TW" dirty="0">
                <a:ea typeface="Cambria Math" panose="02040503050406030204" pitchFamily="18" charset="0"/>
                <a:cs typeface="Times New Roman" charset="0"/>
              </a:rPr>
              <a:t>14.3.2 Surface Light Fields</a:t>
            </a:r>
            <a:r>
              <a:rPr kumimoji="1" lang="zh-TW" altLang="en-US" dirty="0">
                <a:ea typeface="Cambria Math" panose="02040503050406030204" pitchFamily="18" charset="0"/>
                <a:cs typeface="Times New Roman" charset="0"/>
              </a:rPr>
              <a:t> 表面光場</a:t>
            </a:r>
            <a:endParaRPr kumimoji="1" lang="en-US" altLang="zh-TW" dirty="0">
              <a:ea typeface="Cambria Math" panose="02040503050406030204" pitchFamily="18" charset="0"/>
              <a:cs typeface="Times New Roman" charset="0"/>
            </a:endParaRPr>
          </a:p>
          <a:p>
            <a:r>
              <a:rPr kumimoji="1" lang="en-US" altLang="zh-TW" dirty="0">
                <a:ea typeface="Cambria Math" panose="02040503050406030204" pitchFamily="18" charset="0"/>
                <a:cs typeface="Times New Roman" charset="0"/>
              </a:rPr>
              <a:t>14.3.3 </a:t>
            </a:r>
            <a:r>
              <a:rPr kumimoji="1" lang="en-US" altLang="zh-TW" i="1" dirty="0">
                <a:ea typeface="Cambria Math" panose="02040503050406030204" pitchFamily="18" charset="0"/>
                <a:cs typeface="Times New Roman" charset="0"/>
              </a:rPr>
              <a:t>Application</a:t>
            </a:r>
            <a:r>
              <a:rPr kumimoji="1" lang="en-US" altLang="zh-TW" dirty="0">
                <a:ea typeface="Cambria Math" panose="02040503050406030204" pitchFamily="18" charset="0"/>
                <a:cs typeface="Times New Roman" charset="0"/>
              </a:rPr>
              <a:t>: Concentric Mosaics</a:t>
            </a:r>
            <a:r>
              <a:rPr kumimoji="1" lang="zh-TW" altLang="en-US" dirty="0">
                <a:ea typeface="Cambria Math" panose="02040503050406030204" pitchFamily="18" charset="0"/>
                <a:cs typeface="Times New Roman" charset="0"/>
              </a:rPr>
              <a:t> 應用</a:t>
            </a:r>
            <a:r>
              <a:rPr kumimoji="1" lang="en-US" altLang="zh-TW" dirty="0">
                <a:ea typeface="Cambria Math" panose="02040503050406030204" pitchFamily="18" charset="0"/>
                <a:cs typeface="Times New Roman" charset="0"/>
              </a:rPr>
              <a:t>:</a:t>
            </a:r>
            <a:r>
              <a:rPr kumimoji="1" lang="zh-TW" altLang="en-US" dirty="0">
                <a:ea typeface="Cambria Math" panose="02040503050406030204" pitchFamily="18" charset="0"/>
                <a:cs typeface="Times New Roman" charset="0"/>
              </a:rPr>
              <a:t> 同心</a:t>
            </a:r>
            <a:r>
              <a:rPr kumimoji="1" lang="en-US" altLang="zh-TW" dirty="0">
                <a:ea typeface="Cambria Math" panose="02040503050406030204" pitchFamily="18" charset="0"/>
                <a:cs typeface="Times New Roman" charset="0"/>
              </a:rPr>
              <a:t>(</a:t>
            </a:r>
            <a:r>
              <a:rPr kumimoji="1" lang="zh-TW" altLang="en-US" dirty="0">
                <a:ea typeface="Cambria Math" panose="02040503050406030204" pitchFamily="18" charset="0"/>
                <a:cs typeface="Times New Roman" charset="0"/>
              </a:rPr>
              <a:t>圓</a:t>
            </a:r>
            <a:r>
              <a:rPr kumimoji="1" lang="en-US" altLang="zh-TW" dirty="0">
                <a:ea typeface="Cambria Math" panose="02040503050406030204" pitchFamily="18" charset="0"/>
                <a:cs typeface="Times New Roman" charset="0"/>
              </a:rPr>
              <a:t>)</a:t>
            </a:r>
            <a:r>
              <a:rPr kumimoji="1" lang="zh-TW" altLang="en-US" dirty="0">
                <a:ea typeface="Cambria Math" panose="02040503050406030204" pitchFamily="18" charset="0"/>
                <a:cs typeface="Times New Roman" charset="0"/>
              </a:rPr>
              <a:t>馬賽克</a:t>
            </a:r>
            <a:r>
              <a:rPr kumimoji="1" lang="en-US" altLang="zh-TW" dirty="0">
                <a:ea typeface="Cambria Math" panose="02040503050406030204" pitchFamily="18" charset="0"/>
                <a:cs typeface="Times New Roman" charset="0"/>
              </a:rPr>
              <a:t>/</a:t>
            </a:r>
            <a:r>
              <a:rPr kumimoji="1" lang="zh-TW" altLang="en-US" dirty="0">
                <a:ea typeface="Cambria Math" panose="02040503050406030204" pitchFamily="18" charset="0"/>
                <a:cs typeface="Times New Roman" charset="0"/>
              </a:rPr>
              <a:t>拼圖</a:t>
            </a:r>
            <a:endParaRPr kumimoji="1" lang="en-US" altLang="zh-TW" dirty="0">
              <a:ea typeface="Cambria Math" panose="02040503050406030204" pitchFamily="18" charset="0"/>
              <a:cs typeface="Times New Roman" charset="0"/>
            </a:endParaRPr>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18</a:t>
            </a:fld>
            <a:endParaRPr kumimoji="1" lang="zh-TW" altLang="en-US"/>
          </a:p>
        </p:txBody>
      </p:sp>
    </p:spTree>
    <p:extLst>
      <p:ext uri="{BB962C8B-B14F-4D97-AF65-F5344CB8AC3E}">
        <p14:creationId xmlns:p14="http://schemas.microsoft.com/office/powerpoint/2010/main" val="2070333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dirty="0"/>
              <a:t>因為在抓取</a:t>
            </a:r>
            <a:r>
              <a:rPr lang="en-US" altLang="zh-TW" b="0" dirty="0"/>
              <a:t>2</a:t>
            </a:r>
            <a:r>
              <a:rPr lang="zh-TW" altLang="en-US" b="0" dirty="0"/>
              <a:t>維的球形影像的所有可能相機角度時，我們可以重新渲染出這個資訊下的每個視角。</a:t>
            </a:r>
            <a:endParaRPr lang="en-US" altLang="zh-TW" b="0" dirty="0"/>
          </a:p>
          <a:p>
            <a:r>
              <a:rPr lang="zh-TW" altLang="en-US" b="0" dirty="0"/>
              <a:t>因此，我們拿</a:t>
            </a:r>
            <a:r>
              <a:rPr lang="en-US" altLang="zh-TW" b="0" dirty="0"/>
              <a:t>”</a:t>
            </a:r>
            <a:r>
              <a:rPr lang="zh-TW" altLang="en-US" b="0" dirty="0"/>
              <a:t>相機在</a:t>
            </a:r>
            <a:r>
              <a:rPr lang="en-US" altLang="zh-TW" b="0" dirty="0"/>
              <a:t>3</a:t>
            </a:r>
            <a:r>
              <a:rPr lang="zh-TW" altLang="en-US" b="0" dirty="0"/>
              <a:t>維空間中的位置</a:t>
            </a:r>
            <a:r>
              <a:rPr lang="en-US" altLang="zh-TW" b="0" dirty="0"/>
              <a:t>”</a:t>
            </a:r>
            <a:r>
              <a:rPr lang="zh-TW" altLang="en-US" b="0" dirty="0"/>
              <a:t> 去跟剛剛說到的 </a:t>
            </a:r>
            <a:r>
              <a:rPr lang="en-US" altLang="zh-TW" b="0" dirty="0"/>
              <a:t>“2</a:t>
            </a:r>
            <a:r>
              <a:rPr lang="zh-TW" altLang="en-US" b="0" dirty="0"/>
              <a:t>維空間的球形影像</a:t>
            </a:r>
            <a:r>
              <a:rPr lang="en-US" altLang="zh-TW" b="0" dirty="0"/>
              <a:t>”</a:t>
            </a:r>
            <a:r>
              <a:rPr lang="zh-TW" altLang="en-US" b="0" dirty="0"/>
              <a:t> 作外積，就可以得到 </a:t>
            </a:r>
            <a:r>
              <a:rPr lang="en-US" altLang="zh-TW" b="1" dirty="0"/>
              <a:t>5D</a:t>
            </a:r>
            <a:r>
              <a:rPr lang="zh-TW" altLang="en-US" b="1" dirty="0"/>
              <a:t>的 全光函數</a:t>
            </a:r>
            <a:r>
              <a:rPr lang="en-US" altLang="zh-TW" b="1" dirty="0"/>
              <a:t>(</a:t>
            </a:r>
            <a:r>
              <a:rPr lang="en-US" altLang="zh-TW" b="1" dirty="0" err="1"/>
              <a:t>plenoptic</a:t>
            </a:r>
            <a:r>
              <a:rPr lang="en-US" altLang="zh-TW" b="1" dirty="0"/>
              <a:t> function)</a:t>
            </a:r>
            <a:r>
              <a:rPr lang="zh-TW" altLang="en-US" b="1" dirty="0"/>
              <a:t>，</a:t>
            </a:r>
            <a:endParaRPr lang="en-US" altLang="zh-TW" b="1" dirty="0"/>
          </a:p>
          <a:p>
            <a:r>
              <a:rPr lang="zh-TW" altLang="en-US" b="0" dirty="0"/>
              <a:t>也就是形成影像渲染系統的基底。</a:t>
            </a:r>
            <a:endParaRPr lang="en-US" altLang="zh-TW" b="0" dirty="0"/>
          </a:p>
          <a:p>
            <a:r>
              <a:rPr lang="en-US" altLang="zh-TW" b="0" dirty="0"/>
              <a:t>---</a:t>
            </a:r>
          </a:p>
          <a:p>
            <a:r>
              <a:rPr lang="zh-TW" altLang="en-US" b="0" dirty="0"/>
              <a:t>而當場景中沒有像是</a:t>
            </a:r>
            <a:r>
              <a:rPr lang="en-US" altLang="zh-TW" b="0" dirty="0"/>
              <a:t>smoke </a:t>
            </a:r>
            <a:r>
              <a:rPr lang="zh-TW" altLang="en-US" b="0" dirty="0"/>
              <a:t>或是</a:t>
            </a:r>
            <a:r>
              <a:rPr lang="en-US" altLang="zh-TW" b="0" dirty="0"/>
              <a:t>fog</a:t>
            </a:r>
            <a:r>
              <a:rPr lang="zh-TW" altLang="en-US" b="0" dirty="0"/>
              <a:t>這種光色散時，所有的</a:t>
            </a:r>
            <a:r>
              <a:rPr lang="zh-TW" altLang="en-US" b="1" dirty="0"/>
              <a:t>重和光線</a:t>
            </a:r>
            <a:r>
              <a:rPr lang="en-US" altLang="zh-TW" b="1" dirty="0"/>
              <a:t>(coincident rays)</a:t>
            </a:r>
            <a:r>
              <a:rPr lang="zh-TW" altLang="en-US" b="0" dirty="0"/>
              <a:t>都具有相同色值</a:t>
            </a:r>
            <a:r>
              <a:rPr lang="zh-TW" altLang="en-US" b="1" dirty="0"/>
              <a:t>，</a:t>
            </a:r>
            <a:endParaRPr lang="en-US" altLang="zh-TW" b="1" dirty="0"/>
          </a:p>
          <a:p>
            <a:r>
              <a:rPr lang="zh-TW" altLang="en-US" b="0" dirty="0"/>
              <a:t>在這種情況下，我們可以把 </a:t>
            </a:r>
            <a:r>
              <a:rPr lang="en-US" altLang="zh-TW" b="0" dirty="0"/>
              <a:t>5D</a:t>
            </a:r>
            <a:r>
              <a:rPr lang="zh-TW" altLang="en-US" b="0" dirty="0"/>
              <a:t>的全光函數 </a:t>
            </a:r>
            <a:r>
              <a:rPr lang="en-US" altLang="zh-TW" b="0" dirty="0"/>
              <a:t>reduce</a:t>
            </a:r>
            <a:r>
              <a:rPr lang="zh-TW" altLang="en-US" b="0" dirty="0"/>
              <a:t>到 </a:t>
            </a:r>
            <a:r>
              <a:rPr lang="en-US" altLang="zh-TW" b="1" dirty="0"/>
              <a:t>4D</a:t>
            </a:r>
            <a:r>
              <a:rPr lang="zh-TW" altLang="en-US" b="1" dirty="0"/>
              <a:t>的光場</a:t>
            </a:r>
            <a:r>
              <a:rPr lang="en-US" altLang="zh-TW" b="1" dirty="0"/>
              <a:t>(light field)</a:t>
            </a:r>
          </a:p>
          <a:p>
            <a:endParaRPr lang="en-US" altLang="zh-TW" b="0" dirty="0"/>
          </a:p>
          <a:p>
            <a:r>
              <a:rPr lang="zh-TW" altLang="en-US" b="0" dirty="0"/>
              <a:t>為了讓</a:t>
            </a:r>
            <a:r>
              <a:rPr lang="en-US" altLang="zh-TW" b="0" dirty="0"/>
              <a:t>4D</a:t>
            </a:r>
            <a:r>
              <a:rPr lang="zh-TW" altLang="en-US" b="0" dirty="0"/>
              <a:t>函數可以比較簡單表示，我們將兩個平面放到</a:t>
            </a:r>
            <a:r>
              <a:rPr lang="en-US" altLang="zh-TW" b="0" dirty="0"/>
              <a:t>3D</a:t>
            </a:r>
            <a:r>
              <a:rPr lang="zh-TW" altLang="en-US" b="0" dirty="0"/>
              <a:t>場景中，且大致涵蓋了所有有興趣的範圍，</a:t>
            </a:r>
            <a:endParaRPr lang="en-US" altLang="zh-TW" b="0" dirty="0"/>
          </a:p>
          <a:p>
            <a:r>
              <a:rPr lang="zh-TW" altLang="en-US" b="0" dirty="0"/>
              <a:t>每個能通過</a:t>
            </a:r>
            <a:r>
              <a:rPr lang="en-US" altLang="zh-TW" b="0" dirty="0" err="1"/>
              <a:t>st</a:t>
            </a:r>
            <a:r>
              <a:rPr lang="zh-TW" altLang="en-US" b="0" dirty="0"/>
              <a:t>平面到達</a:t>
            </a:r>
            <a:r>
              <a:rPr lang="en-US" altLang="zh-TW" b="0" dirty="0"/>
              <a:t>camera</a:t>
            </a:r>
            <a:r>
              <a:rPr lang="zh-TW" altLang="en-US" b="0" dirty="0"/>
              <a:t>的光射線，我們都可以用</a:t>
            </a:r>
            <a:r>
              <a:rPr lang="en-US" altLang="zh-TW" b="0" dirty="0"/>
              <a:t>(</a:t>
            </a:r>
            <a:r>
              <a:rPr lang="en-US" altLang="zh-TW" b="0" dirty="0" err="1"/>
              <a:t>s,t,u,v</a:t>
            </a:r>
            <a:r>
              <a:rPr lang="en-US" altLang="zh-TW" b="0" dirty="0"/>
              <a:t>)</a:t>
            </a:r>
            <a:r>
              <a:rPr lang="zh-TW" altLang="en-US" b="0" dirty="0"/>
              <a:t>的</a:t>
            </a:r>
            <a:r>
              <a:rPr lang="en-US" altLang="zh-TW" b="0" dirty="0"/>
              <a:t>4</a:t>
            </a:r>
            <a:r>
              <a:rPr lang="zh-TW" altLang="en-US" b="0" dirty="0"/>
              <a:t>維表示法。</a:t>
            </a:r>
            <a:endParaRPr lang="en-US" altLang="zh-TW"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p>
          <a:p>
            <a:r>
              <a:rPr lang="en-US" altLang="zh-TW" dirty="0"/>
              <a:t>The </a:t>
            </a:r>
            <a:r>
              <a:rPr lang="en-US" altLang="zh-TW" dirty="0" err="1"/>
              <a:t>Lumigraph</a:t>
            </a:r>
            <a:r>
              <a:rPr lang="en-US" altLang="zh-TW" dirty="0"/>
              <a:t> </a:t>
            </a:r>
          </a:p>
          <a:p>
            <a:r>
              <a:rPr lang="en-US" altLang="zh-TW" dirty="0"/>
              <a:t>© 1996 ACM: </a:t>
            </a:r>
          </a:p>
          <a:p>
            <a:pPr marL="228600" indent="-228600">
              <a:buAutoNum type="alphaLcParenBoth"/>
            </a:pPr>
            <a:r>
              <a:rPr lang="zh-TW" altLang="en-US" dirty="0"/>
              <a:t>一個光射線</a:t>
            </a:r>
            <a:r>
              <a:rPr lang="en-US" altLang="zh-TW" dirty="0"/>
              <a:t>(ray)</a:t>
            </a:r>
            <a:r>
              <a:rPr lang="zh-TW" altLang="en-US" dirty="0"/>
              <a:t>可以被他的兩個平面參數</a:t>
            </a:r>
            <a:r>
              <a:rPr lang="en-US" altLang="zh-TW" dirty="0"/>
              <a:t>(s, t) </a:t>
            </a:r>
            <a:r>
              <a:rPr lang="zh-TW" altLang="en-US" dirty="0"/>
              <a:t>和</a:t>
            </a:r>
            <a:r>
              <a:rPr lang="en-US" altLang="zh-TW" dirty="0"/>
              <a:t> (u, v)</a:t>
            </a:r>
            <a:r>
              <a:rPr lang="zh-TW" altLang="en-US" dirty="0"/>
              <a:t>來做</a:t>
            </a:r>
            <a:r>
              <a:rPr lang="en-US" altLang="zh-TW" dirty="0"/>
              <a:t>4D</a:t>
            </a:r>
            <a:r>
              <a:rPr lang="zh-TW" altLang="en-US" dirty="0"/>
              <a:t>表示。</a:t>
            </a:r>
            <a:r>
              <a:rPr lang="en-US" altLang="zh-TW" dirty="0"/>
              <a:t> </a:t>
            </a:r>
          </a:p>
          <a:p>
            <a:pPr marL="228600" indent="-228600">
              <a:buAutoNum type="alphaLcParenBoth"/>
            </a:pPr>
            <a:r>
              <a:rPr lang="zh-TW" altLang="en-US" dirty="0"/>
              <a:t>一個</a:t>
            </a:r>
            <a:r>
              <a:rPr lang="en-US" altLang="zh-TW" dirty="0"/>
              <a:t>3D</a:t>
            </a:r>
            <a:r>
              <a:rPr lang="zh-TW" altLang="en-US" dirty="0"/>
              <a:t>光場的子集</a:t>
            </a:r>
            <a:r>
              <a:rPr lang="en-US" altLang="zh-TW" dirty="0"/>
              <a:t>(u, v, s)</a:t>
            </a:r>
            <a:r>
              <a:rPr lang="zh-TW" altLang="en-US" dirty="0"/>
              <a:t>的</a:t>
            </a:r>
            <a:r>
              <a:rPr lang="en-US" altLang="zh-TW" dirty="0"/>
              <a:t>us</a:t>
            </a:r>
            <a:r>
              <a:rPr lang="zh-TW" altLang="en-US" dirty="0"/>
              <a:t> </a:t>
            </a:r>
            <a:r>
              <a:rPr lang="en-US" altLang="zh-TW" dirty="0"/>
              <a:t>slice</a:t>
            </a:r>
            <a:r>
              <a:rPr lang="zh-TW" altLang="en-US" dirty="0"/>
              <a:t> </a:t>
            </a:r>
            <a:r>
              <a:rPr lang="en-US" altLang="zh-TW" dirty="0"/>
              <a:t>--</a:t>
            </a:r>
            <a:r>
              <a:rPr lang="en-US" altLang="zh-TW" dirty="0">
                <a:sym typeface="Wingdings" panose="05000000000000000000" pitchFamily="2" charset="2"/>
              </a:rPr>
              <a:t></a:t>
            </a:r>
            <a:r>
              <a:rPr lang="zh-TW" altLang="en-US" dirty="0">
                <a:sym typeface="Wingdings" panose="05000000000000000000" pitchFamily="2" charset="2"/>
              </a:rPr>
              <a:t> 這是固定</a:t>
            </a:r>
            <a:r>
              <a:rPr lang="en-US" altLang="zh-TW" dirty="0">
                <a:sym typeface="Wingdings" panose="05000000000000000000" pitchFamily="2" charset="2"/>
              </a:rPr>
              <a:t>t</a:t>
            </a:r>
            <a:r>
              <a:rPr lang="zh-TW" altLang="en-US" dirty="0">
                <a:sym typeface="Wingdings" panose="05000000000000000000" pitchFamily="2" charset="2"/>
              </a:rPr>
              <a:t>軸，讓相機只對</a:t>
            </a:r>
            <a:r>
              <a:rPr lang="en-US" altLang="zh-TW" dirty="0">
                <a:sym typeface="Wingdings" panose="05000000000000000000" pitchFamily="2" charset="2"/>
              </a:rPr>
              <a:t>s</a:t>
            </a:r>
            <a:r>
              <a:rPr lang="zh-TW" altLang="en-US" dirty="0">
                <a:sym typeface="Wingdings" panose="05000000000000000000" pitchFamily="2" charset="2"/>
              </a:rPr>
              <a:t>方向移動</a:t>
            </a:r>
            <a:r>
              <a:rPr lang="en-US" altLang="zh-TW" dirty="0">
                <a:sym typeface="Wingdings" panose="05000000000000000000" pitchFamily="2" charset="2"/>
              </a:rPr>
              <a:t>(</a:t>
            </a:r>
            <a:r>
              <a:rPr lang="zh-TW" altLang="en-US" dirty="0">
                <a:sym typeface="Wingdings" panose="05000000000000000000" pitchFamily="2" charset="2"/>
              </a:rPr>
              <a:t>並且看向</a:t>
            </a:r>
            <a:r>
              <a:rPr lang="en-US" altLang="zh-TW" dirty="0" err="1">
                <a:sym typeface="Wingdings" panose="05000000000000000000" pitchFamily="2" charset="2"/>
              </a:rPr>
              <a:t>uv</a:t>
            </a:r>
            <a:r>
              <a:rPr lang="zh-TW" altLang="en-US" dirty="0">
                <a:sym typeface="Wingdings" panose="05000000000000000000" pitchFamily="2" charset="2"/>
              </a:rPr>
              <a:t>平面</a:t>
            </a:r>
            <a:r>
              <a:rPr lang="en-US" altLang="zh-TW" dirty="0">
                <a:sym typeface="Wingdings" panose="05000000000000000000" pitchFamily="2" charset="2"/>
              </a:rPr>
              <a:t>)</a:t>
            </a:r>
            <a:r>
              <a:rPr lang="zh-TW" altLang="en-US" dirty="0">
                <a:sym typeface="Wingdings" panose="05000000000000000000" pitchFamily="2" charset="2"/>
              </a:rPr>
              <a:t>得到的 </a:t>
            </a:r>
            <a:r>
              <a:rPr lang="zh-TW" altLang="en-US" b="1" dirty="0">
                <a:sym typeface="Wingdings" panose="05000000000000000000" pitchFamily="2" charset="2"/>
              </a:rPr>
              <a:t>極平面影像</a:t>
            </a:r>
            <a:r>
              <a:rPr lang="en-US" altLang="zh-TW" b="1" dirty="0">
                <a:sym typeface="Wingdings" panose="05000000000000000000" pitchFamily="2" charset="2"/>
              </a:rPr>
              <a:t>(</a:t>
            </a:r>
            <a:r>
              <a:rPr lang="en-US" altLang="zh-TW" b="1" dirty="0" err="1"/>
              <a:t>epipolar</a:t>
            </a:r>
            <a:r>
              <a:rPr lang="en-US" altLang="zh-TW" b="1" dirty="0"/>
              <a:t> plane image</a:t>
            </a:r>
            <a:r>
              <a:rPr lang="en-US" altLang="zh-TW" dirty="0"/>
              <a:t>)</a:t>
            </a:r>
          </a:p>
          <a:p>
            <a:endParaRPr lang="en-US" b="0"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19</a:t>
            </a:fld>
            <a:endParaRPr kumimoji="1" lang="zh-TW" altLang="en-US"/>
          </a:p>
        </p:txBody>
      </p:sp>
    </p:spTree>
    <p:extLst>
      <p:ext uri="{BB962C8B-B14F-4D97-AF65-F5344CB8AC3E}">
        <p14:creationId xmlns:p14="http://schemas.microsoft.com/office/powerpoint/2010/main" val="146256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這章課程的內容是</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Cambria Math" panose="02040503050406030204" pitchFamily="18" charset="0"/>
                <a:ea typeface="Cambria Math" panose="02040503050406030204" pitchFamily="18" charset="0"/>
              </a:rPr>
              <a:t>1.</a:t>
            </a:r>
            <a:r>
              <a:rPr lang="zh-TW" altLang="en-US" dirty="0">
                <a:latin typeface="Cambria Math" panose="02040503050406030204" pitchFamily="18" charset="0"/>
                <a:ea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View Interpolation</a:t>
            </a:r>
            <a:r>
              <a:rPr lang="zh-TW" altLang="en-US" dirty="0">
                <a:latin typeface="Cambria Math" panose="02040503050406030204" pitchFamily="18" charset="0"/>
                <a:ea typeface="Cambria Math" panose="02040503050406030204" pitchFamily="18" charset="0"/>
              </a:rPr>
              <a:t> 視像內插</a:t>
            </a:r>
            <a:endParaRPr lang="en-US" altLang="zh-TW" dirty="0">
              <a:latin typeface="Cambria Math" panose="02040503050406030204" pitchFamily="18" charset="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kumimoji="1" lang="en-US" altLang="zh-TW" dirty="0">
                <a:latin typeface="Times New Roman" charset="0"/>
                <a:ea typeface="Times New Roman" charset="0"/>
                <a:cs typeface="Times New Roman" charset="0"/>
              </a:rPr>
              <a:t> </a:t>
            </a:r>
            <a:r>
              <a:rPr lang="en-US" altLang="zh-TW" dirty="0">
                <a:latin typeface="Cambria Math" panose="02040503050406030204" pitchFamily="18" charset="0"/>
                <a:ea typeface="Cambria Math" panose="02040503050406030204" pitchFamily="18" charset="0"/>
              </a:rPr>
              <a:t>Layered Depth Images</a:t>
            </a:r>
            <a:r>
              <a:rPr lang="zh-TW" altLang="en-US" dirty="0">
                <a:latin typeface="Cambria Math" panose="02040503050406030204" pitchFamily="18" charset="0"/>
                <a:ea typeface="Cambria Math" panose="02040503050406030204" pitchFamily="18" charset="0"/>
              </a:rPr>
              <a:t> 分層深度影像</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3.</a:t>
            </a:r>
            <a:r>
              <a:rPr kumimoji="1" lang="en-US" altLang="zh-TW" dirty="0">
                <a:latin typeface="Times New Roman" charset="0"/>
                <a:ea typeface="Times New Roman" charset="0"/>
                <a:cs typeface="Times New Roman" charset="0"/>
              </a:rPr>
              <a:t> </a:t>
            </a:r>
            <a:r>
              <a:rPr lang="en-US" altLang="zh-TW" dirty="0">
                <a:latin typeface="Cambria Math" panose="02040503050406030204" pitchFamily="18" charset="0"/>
                <a:ea typeface="Cambria Math" panose="02040503050406030204" pitchFamily="18" charset="0"/>
              </a:rPr>
              <a:t>Light Fields and </a:t>
            </a:r>
            <a:r>
              <a:rPr lang="en-US" altLang="zh-TW" dirty="0" err="1">
                <a:latin typeface="Cambria Math" panose="02040503050406030204" pitchFamily="18" charset="0"/>
                <a:ea typeface="Cambria Math" panose="02040503050406030204" pitchFamily="18" charset="0"/>
              </a:rPr>
              <a:t>Lumigraphs</a:t>
            </a:r>
            <a:r>
              <a:rPr lang="zh-TW" altLang="en-US" dirty="0">
                <a:latin typeface="Cambria Math" panose="02040503050406030204" pitchFamily="18" charset="0"/>
                <a:ea typeface="Cambria Math" panose="02040503050406030204" pitchFamily="18" charset="0"/>
              </a:rPr>
              <a:t>  光場 與 光度計</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4.</a:t>
            </a:r>
            <a:r>
              <a:rPr kumimoji="1" lang="en-US" altLang="zh-TW" dirty="0">
                <a:latin typeface="Times New Roman" charset="0"/>
                <a:ea typeface="Times New Roman" charset="0"/>
                <a:cs typeface="Times New Roman" charset="0"/>
              </a:rPr>
              <a:t> </a:t>
            </a:r>
            <a:r>
              <a:rPr lang="en-US" altLang="zh-TW" dirty="0">
                <a:latin typeface="Cambria Math" panose="02040503050406030204" pitchFamily="18" charset="0"/>
                <a:ea typeface="Cambria Math" panose="02040503050406030204" pitchFamily="18" charset="0"/>
              </a:rPr>
              <a:t>Environment mattes</a:t>
            </a:r>
            <a:r>
              <a:rPr lang="zh-TW" altLang="en-US" dirty="0">
                <a:latin typeface="Cambria Math" panose="02040503050406030204" pitchFamily="18" charset="0"/>
                <a:ea typeface="Cambria Math" panose="02040503050406030204" pitchFamily="18" charset="0"/>
              </a:rPr>
              <a:t> 環境遮罩</a:t>
            </a:r>
            <a:endParaRPr lang="en-US" altLang="zh-TW" dirty="0"/>
          </a:p>
          <a:p>
            <a:r>
              <a:rPr lang="en-US" altLang="zh-TW" dirty="0"/>
              <a:t>5.</a:t>
            </a:r>
            <a:r>
              <a:rPr kumimoji="1" lang="en-US" altLang="zh-TW" dirty="0">
                <a:latin typeface="Times New Roman" charset="0"/>
                <a:ea typeface="Times New Roman" charset="0"/>
                <a:cs typeface="Times New Roman" charset="0"/>
              </a:rPr>
              <a:t> </a:t>
            </a:r>
            <a:r>
              <a:rPr lang="en-US" altLang="zh-TW" dirty="0">
                <a:latin typeface="Cambria Math" panose="02040503050406030204" pitchFamily="18" charset="0"/>
                <a:ea typeface="Cambria Math" panose="02040503050406030204" pitchFamily="18" charset="0"/>
              </a:rPr>
              <a:t>Video-based Rendering</a:t>
            </a:r>
            <a:r>
              <a:rPr lang="zh-TW" altLang="en-US" dirty="0">
                <a:latin typeface="Cambria Math" panose="02040503050406030204" pitchFamily="18" charset="0"/>
                <a:ea typeface="Cambria Math" panose="02040503050406030204" pitchFamily="18" charset="0"/>
              </a:rPr>
              <a:t> 基於視訊的 渲染</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6.</a:t>
            </a:r>
            <a:r>
              <a:rPr kumimoji="1" lang="en-US" altLang="zh-TW" dirty="0">
                <a:latin typeface="Times New Roman" charset="0"/>
                <a:ea typeface="Times New Roman" charset="0"/>
                <a:cs typeface="Times New Roman" charset="0"/>
              </a:rPr>
              <a:t> </a:t>
            </a:r>
            <a:r>
              <a:rPr lang="en-US" altLang="zh-TW" dirty="0">
                <a:latin typeface="Cambria Math" panose="02040503050406030204" pitchFamily="18" charset="0"/>
                <a:ea typeface="Cambria Math" panose="02040503050406030204" pitchFamily="18" charset="0"/>
              </a:rPr>
              <a:t>Neural Rendering</a:t>
            </a:r>
            <a:r>
              <a:rPr lang="zh-TW" altLang="en-US" dirty="0">
                <a:latin typeface="Cambria Math" panose="02040503050406030204" pitchFamily="18" charset="0"/>
                <a:ea typeface="Cambria Math" panose="02040503050406030204" pitchFamily="18" charset="0"/>
              </a:rPr>
              <a:t> 神經渲染 </a:t>
            </a:r>
            <a:endParaRPr lang="en-US" altLang="zh-TW" dirty="0">
              <a:latin typeface="Cambria Math" panose="02040503050406030204" pitchFamily="18" charset="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Cambria Math" panose="02040503050406030204" pitchFamily="18" charset="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Cambria Math" panose="02040503050406030204" pitchFamily="18" charset="0"/>
                <a:ea typeface="Cambria Math" panose="02040503050406030204" pitchFamily="18" charset="0"/>
              </a:rPr>
              <a:t>(</a:t>
            </a:r>
            <a:r>
              <a:rPr lang="en-US" altLang="zh-TW" b="0" i="0" dirty="0" err="1">
                <a:solidFill>
                  <a:srgbClr val="121212"/>
                </a:solidFill>
                <a:effectLst/>
                <a:latin typeface="-apple-system"/>
              </a:rPr>
              <a:t>Deepmind</a:t>
            </a:r>
            <a:r>
              <a:rPr lang="zh-TW" altLang="en-US" b="0" i="0" dirty="0">
                <a:solidFill>
                  <a:srgbClr val="121212"/>
                </a:solidFill>
                <a:effectLst/>
                <a:latin typeface="-apple-system"/>
              </a:rPr>
              <a:t>通過</a:t>
            </a:r>
            <a:r>
              <a:rPr lang="zh-TW" altLang="en-US" b="0" i="0">
                <a:solidFill>
                  <a:srgbClr val="121212"/>
                </a:solidFill>
                <a:effectLst/>
                <a:latin typeface="-apple-system"/>
              </a:rPr>
              <a:t>神經網路實現</a:t>
            </a:r>
            <a:r>
              <a:rPr lang="zh-TW" altLang="en-US" b="0" i="0" dirty="0">
                <a:solidFill>
                  <a:srgbClr val="121212"/>
                </a:solidFill>
                <a:effectLst/>
                <a:latin typeface="-apple-system"/>
              </a:rPr>
              <a:t>的</a:t>
            </a:r>
            <a:r>
              <a:rPr lang="en-US" altLang="zh-TW" b="0" i="0" dirty="0">
                <a:solidFill>
                  <a:srgbClr val="121212"/>
                </a:solidFill>
                <a:effectLst/>
                <a:latin typeface="-apple-system"/>
              </a:rPr>
              <a:t>Neural Render</a:t>
            </a:r>
            <a:r>
              <a:rPr lang="zh-TW" altLang="en-US" b="0" i="0" dirty="0">
                <a:solidFill>
                  <a:srgbClr val="121212"/>
                </a:solidFill>
                <a:effectLst/>
                <a:latin typeface="-apple-system"/>
              </a:rPr>
              <a:t>，</a:t>
            </a:r>
            <a:r>
              <a:rPr lang="en-US" altLang="zh-TW" b="0" i="0" dirty="0">
                <a:solidFill>
                  <a:srgbClr val="121212"/>
                </a:solidFill>
                <a:effectLst/>
                <a:latin typeface="-apple-system"/>
              </a:rPr>
              <a:t>CNN</a:t>
            </a:r>
            <a:r>
              <a:rPr lang="zh-TW" altLang="en-US" b="0" i="0" dirty="0">
                <a:solidFill>
                  <a:srgbClr val="121212"/>
                </a:solidFill>
                <a:effectLst/>
                <a:latin typeface="-apple-system"/>
              </a:rPr>
              <a:t>直接將隱式層輸入的訊息渲染成</a:t>
            </a:r>
            <a:r>
              <a:rPr lang="en-US" altLang="zh-TW" b="0" i="0" dirty="0">
                <a:solidFill>
                  <a:srgbClr val="121212"/>
                </a:solidFill>
                <a:effectLst/>
                <a:latin typeface="-apple-system"/>
              </a:rPr>
              <a:t>3D</a:t>
            </a:r>
            <a:r>
              <a:rPr lang="zh-TW" altLang="en-US" b="0" i="0" dirty="0">
                <a:solidFill>
                  <a:srgbClr val="121212"/>
                </a:solidFill>
                <a:effectLst/>
                <a:latin typeface="-apple-system"/>
              </a:rPr>
              <a:t>場景</a:t>
            </a:r>
            <a:r>
              <a:rPr lang="en-US" altLang="zh-TW" dirty="0">
                <a:latin typeface="Cambria Math" panose="02040503050406030204" pitchFamily="18" charset="0"/>
                <a:ea typeface="Cambria Math" panose="02040503050406030204" pitchFamily="18" charset="0"/>
              </a:rPr>
              <a:t>)</a:t>
            </a:r>
            <a:endParaRPr lang="en-US"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2</a:t>
            </a:fld>
            <a:endParaRPr kumimoji="1" lang="zh-TW" altLang="en-US"/>
          </a:p>
        </p:txBody>
      </p:sp>
    </p:spTree>
    <p:extLst>
      <p:ext uri="{BB962C8B-B14F-4D97-AF65-F5344CB8AC3E}">
        <p14:creationId xmlns:p14="http://schemas.microsoft.com/office/powerpoint/2010/main" val="501186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1" dirty="0"/>
              <a:t>Surface light fields </a:t>
            </a:r>
            <a:r>
              <a:rPr lang="zh-TW" altLang="en-US" b="1" dirty="0"/>
              <a:t>表面光場 </a:t>
            </a:r>
            <a:endParaRPr lang="en-US" altLang="zh-TW" b="1" dirty="0"/>
          </a:p>
          <a:p>
            <a:r>
              <a:rPr lang="zh-TW" altLang="en-US" dirty="0"/>
              <a:t>是一個藉由塑形物體的高光特性來增加掃描</a:t>
            </a:r>
            <a:r>
              <a:rPr lang="en-US" altLang="zh-TW" dirty="0"/>
              <a:t>3D</a:t>
            </a:r>
            <a:r>
              <a:rPr lang="zh-TW" altLang="en-US" dirty="0"/>
              <a:t>物體模型的寫實程度 的一種很好的表示法。</a:t>
            </a:r>
            <a:endParaRPr lang="en-US" altLang="zh-TW" dirty="0"/>
          </a:p>
          <a:p>
            <a:r>
              <a:rPr lang="zh-TW" altLang="en-US" dirty="0"/>
              <a:t>當他的反光部分被忽略的時候，它可以避免</a:t>
            </a:r>
            <a:r>
              <a:rPr lang="en-US" altLang="zh-TW" dirty="0"/>
              <a:t>cardboard/matte</a:t>
            </a:r>
            <a:r>
              <a:rPr lang="zh-TW" altLang="en-US" dirty="0"/>
              <a:t>的外觀形成，</a:t>
            </a:r>
            <a:r>
              <a:rPr lang="en-US" altLang="zh-TW" dirty="0"/>
              <a:t>matte</a:t>
            </a:r>
            <a:r>
              <a:rPr lang="zh-TW" altLang="en-US" dirty="0"/>
              <a:t>的部分後面會提到。</a:t>
            </a:r>
            <a:endParaRPr lang="en-US" altLang="zh-TW" dirty="0"/>
          </a:p>
          <a:p>
            <a:r>
              <a:rPr lang="en-US" altLang="zh-TW" dirty="0"/>
              <a:t>---</a:t>
            </a:r>
          </a:p>
          <a:p>
            <a:endParaRPr lang="en-US" altLang="zh-TW" dirty="0"/>
          </a:p>
          <a:p>
            <a:r>
              <a:rPr lang="en-US" altLang="zh-TW" dirty="0"/>
              <a:t>© 2000 ACM: </a:t>
            </a:r>
          </a:p>
          <a:p>
            <a:pPr marL="228600" indent="-228600">
              <a:buAutoNum type="alphaLcParenBoth"/>
            </a:pPr>
            <a:r>
              <a:rPr lang="zh-TW" altLang="en-US" dirty="0"/>
              <a:t>一個有強烈的相互反射的高光鏡面物體的例子</a:t>
            </a:r>
            <a:endParaRPr lang="en-US" altLang="zh-TW" dirty="0"/>
          </a:p>
          <a:p>
            <a:pPr marL="228600" indent="-228600">
              <a:buAutoNum type="alphaLcParenBoth"/>
            </a:pPr>
            <a:r>
              <a:rPr lang="zh-TW" altLang="en-US" dirty="0"/>
              <a:t>表面光場會儲存所有看得到的角度中，每個表面的點散發</a:t>
            </a:r>
            <a:r>
              <a:rPr lang="en-US" altLang="zh-TW" dirty="0"/>
              <a:t>/</a:t>
            </a:r>
            <a:r>
              <a:rPr lang="zh-TW" altLang="en-US" dirty="0"/>
              <a:t>放射出來的光，在一個叫</a:t>
            </a:r>
            <a:r>
              <a:rPr lang="en-US" altLang="zh-TW" b="1" dirty="0"/>
              <a:t>“</a:t>
            </a:r>
            <a:r>
              <a:rPr lang="en-US" altLang="zh-TW" b="1" dirty="0" err="1"/>
              <a:t>Lumisphere</a:t>
            </a:r>
            <a:r>
              <a:rPr lang="en-US" altLang="zh-TW" b="1" dirty="0"/>
              <a:t>”(</a:t>
            </a:r>
            <a:r>
              <a:rPr lang="zh-TW" altLang="en-US" b="1" dirty="0"/>
              <a:t>光球</a:t>
            </a:r>
            <a:r>
              <a:rPr lang="en-US" altLang="zh-TW" b="1" dirty="0"/>
              <a:t>)</a:t>
            </a:r>
            <a:r>
              <a:rPr lang="zh-TW" altLang="en-US" b="0" dirty="0"/>
              <a:t>的東西中。</a:t>
            </a:r>
            <a:endParaRPr lang="en-US" altLang="zh-TW" b="1" dirty="0"/>
          </a:p>
          <a:p>
            <a:pPr marL="0" indent="0">
              <a:buNone/>
            </a:pPr>
            <a:endParaRPr lang="en-US" altLang="zh-TW" dirty="0"/>
          </a:p>
          <a:p>
            <a:pPr marL="0" indent="0">
              <a:buNone/>
            </a:pPr>
            <a:r>
              <a:rPr lang="en-US" altLang="zh-TW" dirty="0"/>
              <a:t>(Wood, Azuma et al. 2000) </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20</a:t>
            </a:fld>
            <a:endParaRPr kumimoji="1" lang="zh-TW" altLang="en-US"/>
          </a:p>
        </p:txBody>
      </p:sp>
    </p:spTree>
    <p:extLst>
      <p:ext uri="{BB962C8B-B14F-4D97-AF65-F5344CB8AC3E}">
        <p14:creationId xmlns:p14="http://schemas.microsoft.com/office/powerpoint/2010/main" val="49560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同心拼圖</a:t>
            </a:r>
            <a:r>
              <a:rPr kumimoji="1" lang="en-US" altLang="zh-TW" sz="1200" b="1" dirty="0">
                <a:latin typeface="Cambria Math" panose="02040503050406030204" pitchFamily="18" charset="0"/>
                <a:ea typeface="Cambria Math" panose="02040503050406030204" pitchFamily="18" charset="0"/>
                <a:cs typeface="Times New Roman" charset="0"/>
              </a:rPr>
              <a:t>Concentric Mosaics</a:t>
            </a:r>
            <a:endParaRPr kumimoji="1"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獲取方法是將一台</a:t>
            </a:r>
            <a:r>
              <a:rPr lang="en-US" altLang="zh-TW" sz="1200" b="0" i="0" kern="1200" dirty="0">
                <a:solidFill>
                  <a:schemeClr val="tx1"/>
                </a:solidFill>
                <a:effectLst/>
                <a:latin typeface="+mn-lt"/>
                <a:ea typeface="+mn-ea"/>
                <a:cs typeface="+mn-cs"/>
              </a:rPr>
              <a:t>camera</a:t>
            </a:r>
            <a:r>
              <a:rPr lang="zh-TW" altLang="en-US" sz="1200" b="0" i="0" kern="1200" dirty="0">
                <a:solidFill>
                  <a:schemeClr val="tx1"/>
                </a:solidFill>
                <a:effectLst/>
                <a:latin typeface="+mn-lt"/>
                <a:ea typeface="+mn-ea"/>
                <a:cs typeface="+mn-cs"/>
              </a:rPr>
              <a:t>限制在一個平面之內，圍繞某一中心旋轉拍攝一周。</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camera</a:t>
            </a:r>
            <a:r>
              <a:rPr lang="zh-TW" altLang="en-US" sz="1200" b="0" i="0" kern="1200" dirty="0">
                <a:solidFill>
                  <a:schemeClr val="tx1"/>
                </a:solidFill>
                <a:effectLst/>
                <a:latin typeface="+mn-lt"/>
                <a:ea typeface="+mn-ea"/>
                <a:cs typeface="+mn-cs"/>
              </a:rPr>
              <a:t>的光軸通過旋轉中心。</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簡單想像就像是手上拿著相機，以身體為軸心旋轉一圈所拍下的影像就可以稱為</a:t>
            </a:r>
            <a:r>
              <a:rPr lang="en-US" altLang="zh-TW" sz="1200" b="0" i="0" kern="1200" dirty="0">
                <a:solidFill>
                  <a:schemeClr val="tx1"/>
                </a:solidFill>
                <a:effectLst/>
                <a:latin typeface="+mn-lt"/>
                <a:ea typeface="+mn-ea"/>
                <a:cs typeface="+mn-cs"/>
              </a:rPr>
              <a:t>concentric mosaic</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它也可以稱為</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分層深度全景 </a:t>
            </a:r>
            <a:r>
              <a:rPr lang="en-US" altLang="zh-TW" sz="1200" b="0" i="0" kern="1200" dirty="0">
                <a:solidFill>
                  <a:schemeClr val="tx1"/>
                </a:solidFill>
                <a:effectLst/>
                <a:latin typeface="+mn-lt"/>
                <a:ea typeface="+mn-ea"/>
                <a:cs typeface="+mn-cs"/>
              </a:rPr>
              <a:t>(</a:t>
            </a:r>
            <a:r>
              <a:rPr lang="en-US" altLang="zh-TW" sz="1200" b="1" dirty="0"/>
              <a:t>Layered Depth Panorama)”</a:t>
            </a:r>
            <a:r>
              <a:rPr lang="zh-TW" altLang="en-US" sz="1200" b="1" dirty="0"/>
              <a:t>。</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實際拍攝圖像的某一列的觀看方向將與虛擬圓相切，如最左邊ㄉ圖所示。</a:t>
            </a:r>
          </a:p>
          <a:p>
            <a:r>
              <a:rPr lang="zh-TW" altLang="en-US" sz="1200" b="0" i="0" kern="1200" dirty="0">
                <a:solidFill>
                  <a:schemeClr val="tx1"/>
                </a:solidFill>
                <a:effectLst/>
                <a:latin typeface="+mn-lt"/>
                <a:ea typeface="+mn-ea"/>
                <a:cs typeface="+mn-cs"/>
              </a:rPr>
              <a:t>將實際拍攝圓上的所有圖像的同一列拼接起來，即構成一個全景拼圖，所有的這些拼圖構成一個同心拼圖。</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中間這張圖是指可以根據不同的圓的半徑</a:t>
            </a:r>
            <a:r>
              <a:rPr lang="en-US" altLang="zh-TW" sz="1200" b="0" i="0" kern="1200" dirty="0">
                <a:solidFill>
                  <a:schemeClr val="tx1"/>
                </a:solidFill>
                <a:effectLst/>
                <a:latin typeface="+mn-lt"/>
                <a:ea typeface="+mn-ea"/>
                <a:cs typeface="+mn-cs"/>
              </a:rPr>
              <a:t>radius</a:t>
            </a:r>
            <a:r>
              <a:rPr lang="zh-TW" altLang="en-US" sz="1200" b="0" i="0" kern="1200" dirty="0">
                <a:solidFill>
                  <a:schemeClr val="tx1"/>
                </a:solidFill>
                <a:effectLst/>
                <a:latin typeface="+mn-lt"/>
                <a:ea typeface="+mn-ea"/>
                <a:cs typeface="+mn-cs"/>
              </a:rPr>
              <a:t>，來得到不同的全景拼圖，這也是它可以稱為</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分層</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深度全景的由來。</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右邊這張則是表示當它根據旋轉角度</a:t>
            </a:r>
            <a:r>
              <a:rPr lang="en-US" altLang="zh-TW" sz="1200" b="0" i="0" kern="1200" dirty="0">
                <a:solidFill>
                  <a:schemeClr val="tx1"/>
                </a:solidFill>
                <a:effectLst/>
                <a:latin typeface="+mn-lt"/>
                <a:ea typeface="+mn-ea"/>
                <a:cs typeface="+mn-cs"/>
              </a:rPr>
              <a:t>&amp;</a:t>
            </a:r>
            <a:r>
              <a:rPr lang="zh-TW" altLang="en-US" sz="1200" b="0" i="0" kern="1200" dirty="0">
                <a:solidFill>
                  <a:schemeClr val="tx1"/>
                </a:solidFill>
                <a:effectLst/>
                <a:latin typeface="+mn-lt"/>
                <a:ea typeface="+mn-ea"/>
                <a:cs typeface="+mn-cs"/>
              </a:rPr>
              <a:t>半徑排列，可以構成我們最後想得到的深度全景影像。</a:t>
            </a:r>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21</a:t>
            </a:fld>
            <a:endParaRPr kumimoji="1" lang="zh-TW" altLang="en-US"/>
          </a:p>
        </p:txBody>
      </p:sp>
    </p:spTree>
    <p:extLst>
      <p:ext uri="{BB962C8B-B14F-4D97-AF65-F5344CB8AC3E}">
        <p14:creationId xmlns:p14="http://schemas.microsoft.com/office/powerpoint/2010/main" val="3938127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04A6C41-6494-4005-A8E4-CD20897D0D71}" type="slidenum">
              <a:rPr lang="zh-TW" altLang="en-US" smtClean="0"/>
              <a:t>22</a:t>
            </a:fld>
            <a:endParaRPr lang="zh-TW" altLang="en-US"/>
          </a:p>
        </p:txBody>
      </p:sp>
    </p:spTree>
    <p:extLst>
      <p:ext uri="{BB962C8B-B14F-4D97-AF65-F5344CB8AC3E}">
        <p14:creationId xmlns:p14="http://schemas.microsoft.com/office/powerpoint/2010/main" val="880109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Environment mattes</a:t>
                </a:r>
                <a:r>
                  <a:rPr lang="zh-TW" altLang="en-US" dirty="0"/>
                  <a:t> 環境遮罩</a:t>
                </a:r>
                <a:endParaRPr lang="en-US" altLang="zh-TW" dirty="0"/>
              </a:p>
              <a:p>
                <a:endParaRPr lang="en-US" altLang="zh-TW" dirty="0"/>
              </a:p>
              <a:p>
                <a:r>
                  <a:rPr lang="zh-TW" altLang="en-US" dirty="0"/>
                  <a:t>一個</a:t>
                </a:r>
                <a:r>
                  <a:rPr lang="en-US" altLang="zh-TW" dirty="0"/>
                  <a:t>(x, y) -&gt; (</a:t>
                </a:r>
                <a:r>
                  <a:rPr lang="el-GR" altLang="zh-TW" dirty="0"/>
                  <a:t>φ, θ)</a:t>
                </a:r>
                <a:r>
                  <a:rPr lang="zh-TW" altLang="en-US" dirty="0"/>
                  <a:t>的</a:t>
                </a:r>
                <a:r>
                  <a:rPr lang="en-US" altLang="zh-TW" dirty="0"/>
                  <a:t>4D</a:t>
                </a:r>
                <a:r>
                  <a:rPr lang="zh-TW" altLang="en-US" dirty="0"/>
                  <a:t>映射，被稱為</a:t>
                </a:r>
                <a:r>
                  <a:rPr lang="en-US" altLang="zh-TW" dirty="0"/>
                  <a:t>environment matte</a:t>
                </a:r>
                <a:r>
                  <a:rPr lang="zh-TW" altLang="en-US" dirty="0"/>
                  <a:t>，</a:t>
                </a:r>
                <a:endParaRPr lang="en-US" altLang="zh-TW" dirty="0"/>
              </a:p>
              <a:p>
                <a:r>
                  <a:rPr lang="zh-TW" altLang="en-US" dirty="0"/>
                  <a:t>不能只是簡單的把所要的前景物體剪下貼上到新的背景上，我們還需要考慮物體跟環境之間 光的細微折射與反射相互作用關係是怎麼樣。</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 2000 ACM:</a:t>
                </a:r>
              </a:p>
              <a:p>
                <a:r>
                  <a:rPr lang="en-US" altLang="zh-TW" dirty="0"/>
                  <a:t>(a)(b) </a:t>
                </a:r>
                <a:r>
                  <a:rPr lang="zh-TW" altLang="en-US" dirty="0"/>
                  <a:t>是在描述一個屈光</a:t>
                </a:r>
                <a:r>
                  <a:rPr lang="en-US" altLang="zh-TW" dirty="0"/>
                  <a:t>(</a:t>
                </a:r>
                <a:r>
                  <a:rPr lang="zh-TW" altLang="en-US" dirty="0"/>
                  <a:t>可折射光</a:t>
                </a:r>
                <a:r>
                  <a:rPr lang="en-US" altLang="zh-TW" dirty="0"/>
                  <a:t>)</a:t>
                </a:r>
                <a:r>
                  <a:rPr lang="zh-TW" altLang="en-US" dirty="0"/>
                  <a:t>的物體，在此是透明玻璃杯，放在任何單一個背景上，光的行徑模式都能被正確的表示出來。</a:t>
                </a:r>
                <a:endParaRPr lang="en-US" altLang="zh-TW" dirty="0"/>
              </a:p>
              <a:p>
                <a:r>
                  <a:rPr lang="en-US" altLang="zh-TW" dirty="0"/>
                  <a:t>(c) </a:t>
                </a:r>
                <a:r>
                  <a:rPr lang="zh-TW" altLang="en-US" dirty="0"/>
                  <a:t>是指藉由一個叫 </a:t>
                </a:r>
                <a:r>
                  <a:rPr lang="en-US" altLang="zh-TW" dirty="0"/>
                  <a:t>Gaussian mixture model</a:t>
                </a:r>
                <a:r>
                  <a:rPr lang="zh-TW" altLang="en-US" dirty="0"/>
                  <a:t>的模型來達成，多個折射</a:t>
                </a:r>
                <a:r>
                  <a:rPr lang="en-US" altLang="zh-TW" dirty="0"/>
                  <a:t>(</a:t>
                </a:r>
                <a:r>
                  <a:rPr lang="zh-TW" altLang="en-US" dirty="0"/>
                  <a:t>屈光</a:t>
                </a:r>
                <a:r>
                  <a:rPr lang="en-US" altLang="zh-TW" dirty="0"/>
                  <a:t>)</a:t>
                </a:r>
                <a:r>
                  <a:rPr lang="zh-TW" altLang="en-US" dirty="0"/>
                  <a:t>物體重疊後光的行進模式 以及最後的折射成像 也能夠被完整呈現。</a:t>
                </a:r>
                <a:r>
                  <a:rPr lang="en-US" altLang="zh-TW" dirty="0"/>
                  <a:t> </a:t>
                </a:r>
              </a:p>
              <a:p>
                <a:r>
                  <a:rPr lang="en-US" altLang="zh-TW" dirty="0"/>
                  <a:t>(d) </a:t>
                </a:r>
                <a:r>
                  <a:rPr lang="zh-TW" altLang="en-US" dirty="0"/>
                  <a:t>是 用單級色調的背景達成</a:t>
                </a:r>
                <a:r>
                  <a:rPr lang="en-US" altLang="zh-TW" dirty="0"/>
                  <a:t>real-time(</a:t>
                </a:r>
                <a:r>
                  <a:rPr lang="zh-TW" altLang="en-US" dirty="0"/>
                  <a:t>即時</a:t>
                </a:r>
                <a:r>
                  <a:rPr lang="en-US" altLang="zh-TW" dirty="0"/>
                  <a:t>)</a:t>
                </a:r>
                <a:r>
                  <a:rPr lang="zh-TW" altLang="en-US" dirty="0"/>
                  <a:t>的</a:t>
                </a:r>
                <a:r>
                  <a:rPr lang="en-US" altLang="zh-TW" dirty="0"/>
                  <a:t>matte</a:t>
                </a:r>
                <a:r>
                  <a:rPr lang="zh-TW" altLang="en-US" dirty="0"/>
                  <a:t>的例子</a:t>
                </a:r>
                <a:endParaRPr lang="en-US" altLang="zh-TW" dirty="0"/>
              </a:p>
              <a:p>
                <a:r>
                  <a:rPr lang="en-US" altLang="zh-TW" dirty="0"/>
                  <a:t>---</a:t>
                </a:r>
              </a:p>
              <a:p>
                <a:r>
                  <a:rPr lang="zh-TW" altLang="en-US" dirty="0"/>
                  <a:t>公式</a:t>
                </a:r>
                <a:endParaRPr lang="en-US" altLang="zh-TW" dirty="0"/>
              </a:p>
              <a:p>
                <a:r>
                  <a:rPr lang="en-US" altLang="zh-TW" b="1" dirty="0"/>
                  <a:t>(αF, α)</a:t>
                </a:r>
                <a:r>
                  <a:rPr lang="zh-TW" altLang="en-US" dirty="0"/>
                  <a:t>：</a:t>
                </a:r>
                <a:r>
                  <a:rPr lang="en-US" altLang="zh-TW" dirty="0" err="1"/>
                  <a:t>premultiplied</a:t>
                </a:r>
                <a:r>
                  <a:rPr lang="en-US" altLang="zh-TW" dirty="0"/>
                  <a:t> colors and opacities</a:t>
                </a:r>
              </a:p>
              <a:p>
                <a:r>
                  <a:rPr lang="en-US" altLang="zh-TW" b="1" dirty="0"/>
                  <a:t>Bi</a:t>
                </a:r>
                <a:r>
                  <a:rPr lang="zh-TW" altLang="en-US" b="1" dirty="0"/>
                  <a:t>：</a:t>
                </a:r>
                <a:r>
                  <a:rPr lang="en-US" altLang="zh-TW" b="0" dirty="0"/>
                  <a:t>new</a:t>
                </a:r>
                <a:r>
                  <a:rPr lang="zh-TW" altLang="en-US" b="0" dirty="0"/>
                  <a:t> </a:t>
                </a:r>
                <a:r>
                  <a:rPr lang="en-US" altLang="zh-TW" b="0" dirty="0"/>
                  <a:t>background</a:t>
                </a:r>
              </a:p>
              <a:p>
                <a14:m>
                  <m:oMath xmlns:m="http://schemas.openxmlformats.org/officeDocument/2006/math">
                    <m:r>
                      <a:rPr lang="en-US" altLang="zh-TW" b="0" i="1" smtClean="0">
                        <a:latin typeface="Cambria Math" panose="02040503050406030204" pitchFamily="18" charset="0"/>
                      </a:rPr>
                      <m:t>𝐼</m:t>
                    </m:r>
                  </m:oMath>
                </a14:m>
                <a:r>
                  <a:rPr lang="en-US" altLang="zh-TW" b="1" dirty="0"/>
                  <a:t>i</a:t>
                </a:r>
                <a:r>
                  <a:rPr lang="zh-TW" altLang="en-US" dirty="0"/>
                  <a:t>：</a:t>
                </a:r>
                <a:r>
                  <a:rPr lang="en-US" altLang="zh-TW" dirty="0"/>
                  <a:t>indirect component</a:t>
                </a:r>
                <a:endParaRPr lang="en-US" altLang="zh-TW" b="0" dirty="0"/>
              </a:p>
              <a:p>
                <a:r>
                  <a:rPr lang="en-US" altLang="zh-TW" b="1" dirty="0"/>
                  <a:t>Ai</a:t>
                </a:r>
                <a:r>
                  <a:rPr lang="zh-TW" altLang="en-US" dirty="0"/>
                  <a:t>：</a:t>
                </a:r>
                <a:r>
                  <a:rPr lang="en-US" altLang="zh-TW" dirty="0"/>
                  <a:t>the rectangular area of support for that pixel</a:t>
                </a:r>
              </a:p>
              <a:p>
                <a:r>
                  <a:rPr lang="en-US" altLang="zh-TW" b="1" dirty="0"/>
                  <a:t>Ri</a:t>
                </a:r>
                <a:r>
                  <a:rPr lang="zh-TW" altLang="en-US" dirty="0"/>
                  <a:t>：</a:t>
                </a:r>
                <a:r>
                  <a:rPr lang="en-US" altLang="zh-TW" dirty="0"/>
                  <a:t>the colored reflectance or transmittance (for colored glossy surfaces or glass)</a:t>
                </a:r>
              </a:p>
              <a:p>
                <a:r>
                  <a:rPr lang="en-US" altLang="zh-TW" b="1" dirty="0" err="1"/>
                  <a:t>Gij</a:t>
                </a:r>
                <a:r>
                  <a:rPr lang="en-US" altLang="zh-TW" b="1" dirty="0"/>
                  <a:t> (x)</a:t>
                </a:r>
                <a:r>
                  <a:rPr lang="zh-TW" altLang="en-US" dirty="0"/>
                  <a:t>：</a:t>
                </a:r>
                <a:r>
                  <a:rPr lang="en-US" altLang="zh-TW" dirty="0"/>
                  <a:t>2D Gaussian</a:t>
                </a:r>
              </a:p>
              <a:p>
                <a:r>
                  <a:rPr lang="en-US" altLang="zh-TW" b="1" dirty="0" err="1"/>
                  <a:t>Cij</a:t>
                </a:r>
                <a:r>
                  <a:rPr lang="zh-TW" altLang="en-US" dirty="0"/>
                  <a:t>：</a:t>
                </a:r>
                <a:r>
                  <a:rPr lang="en-US" altLang="zh-TW" dirty="0"/>
                  <a:t>center </a:t>
                </a:r>
              </a:p>
              <a:p>
                <a14:m>
                  <m:oMath xmlns:m="http://schemas.openxmlformats.org/officeDocument/2006/math">
                    <m:r>
                      <a:rPr lang="zh-TW" altLang="en-US" b="1" i="1" smtClean="0">
                        <a:latin typeface="Cambria Math" panose="02040503050406030204" pitchFamily="18" charset="0"/>
                      </a:rPr>
                      <m:t>𝝈</m:t>
                    </m:r>
                  </m:oMath>
                </a14:m>
                <a:r>
                  <a:rPr lang="en-US" altLang="zh-TW" b="1" dirty="0" err="1"/>
                  <a:t>ij</a:t>
                </a:r>
                <a:r>
                  <a:rPr lang="zh-TW" altLang="en-US" dirty="0"/>
                  <a:t>：</a:t>
                </a:r>
                <a:r>
                  <a:rPr lang="en-US" altLang="zh-TW" dirty="0"/>
                  <a:t>unrotated widths</a:t>
                </a:r>
              </a:p>
              <a:p>
                <a:r>
                  <a:rPr lang="el-GR" altLang="zh-TW" b="1" dirty="0"/>
                  <a:t>Θ</a:t>
                </a:r>
                <a:r>
                  <a:rPr lang="en-US" altLang="zh-TW" b="1" dirty="0" err="1"/>
                  <a:t>ij</a:t>
                </a:r>
                <a:r>
                  <a:rPr lang="zh-TW" altLang="en-US" dirty="0"/>
                  <a:t>：</a:t>
                </a:r>
                <a:r>
                  <a:rPr lang="en-US" altLang="zh-TW" dirty="0"/>
                  <a:t>orientation </a:t>
                </a:r>
              </a:p>
              <a:p>
                <a:endParaRPr lang="en-US" altLang="zh-TW" b="1" dirty="0"/>
              </a:p>
            </p:txBody>
          </p:sp>
        </mc:Choice>
        <mc:Fallback xmlns="">
          <p:sp>
            <p:nvSpPr>
              <p:cNvPr id="3" name="備忘稿版面配置區 2"/>
              <p:cNvSpPr>
                <a:spLocks noGrp="1"/>
              </p:cNvSpPr>
              <p:nvPr>
                <p:ph type="body" idx="1"/>
              </p:nvPr>
            </p:nvSpPr>
            <p:spPr/>
            <p:txBody>
              <a:bodyPr/>
              <a:lstStyle/>
              <a:p>
                <a:r>
                  <a:rPr lang="en-US" altLang="zh-TW" dirty="0"/>
                  <a:t>Environment mattes</a:t>
                </a:r>
                <a:r>
                  <a:rPr lang="zh-TW" altLang="en-US" dirty="0"/>
                  <a:t> 環境遮罩</a:t>
                </a:r>
                <a:endParaRPr lang="en-US" altLang="zh-TW" dirty="0"/>
              </a:p>
              <a:p>
                <a:endParaRPr lang="en-US" altLang="zh-TW" dirty="0"/>
              </a:p>
              <a:p>
                <a:r>
                  <a:rPr lang="zh-TW" altLang="en-US" dirty="0"/>
                  <a:t>一個</a:t>
                </a:r>
                <a:r>
                  <a:rPr lang="en-US" altLang="zh-TW" dirty="0"/>
                  <a:t>(x, y) -&gt; (</a:t>
                </a:r>
                <a:r>
                  <a:rPr lang="el-GR" altLang="zh-TW" dirty="0"/>
                  <a:t>φ, θ)</a:t>
                </a:r>
                <a:r>
                  <a:rPr lang="zh-TW" altLang="en-US" dirty="0"/>
                  <a:t>的</a:t>
                </a:r>
                <a:r>
                  <a:rPr lang="en-US" altLang="zh-TW" dirty="0"/>
                  <a:t>4D</a:t>
                </a:r>
                <a:r>
                  <a:rPr lang="zh-TW" altLang="en-US" dirty="0"/>
                  <a:t>映射，被稱為</a:t>
                </a:r>
                <a:r>
                  <a:rPr lang="en-US" altLang="zh-TW" dirty="0"/>
                  <a:t>environment matte</a:t>
                </a:r>
                <a:r>
                  <a:rPr lang="zh-TW" altLang="en-US" dirty="0"/>
                  <a:t>，</a:t>
                </a:r>
                <a:endParaRPr lang="en-US" altLang="zh-TW" dirty="0"/>
              </a:p>
              <a:p>
                <a:r>
                  <a:rPr lang="zh-TW" altLang="en-US" dirty="0"/>
                  <a:t>不能只是簡單的把所要的前景物體剪下貼上到新的背景上，我們還需要考慮物體跟環境之間 光的細微折射與反射相互作用關係是怎麼樣。</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 2000 ACM:</a:t>
                </a:r>
              </a:p>
              <a:p>
                <a:r>
                  <a:rPr lang="en-US" altLang="zh-TW" dirty="0"/>
                  <a:t>(a)(b) </a:t>
                </a:r>
                <a:r>
                  <a:rPr lang="zh-TW" altLang="en-US" dirty="0"/>
                  <a:t>是在描述一個屈光</a:t>
                </a:r>
                <a:r>
                  <a:rPr lang="en-US" altLang="zh-TW" dirty="0"/>
                  <a:t>(</a:t>
                </a:r>
                <a:r>
                  <a:rPr lang="zh-TW" altLang="en-US" dirty="0"/>
                  <a:t>可折射光</a:t>
                </a:r>
                <a:r>
                  <a:rPr lang="en-US" altLang="zh-TW" dirty="0"/>
                  <a:t>)</a:t>
                </a:r>
                <a:r>
                  <a:rPr lang="zh-TW" altLang="en-US" dirty="0"/>
                  <a:t>的物體，在此是透明玻璃杯，放在任何單一個背景上，光的行徑模式都能被正確的表示出來。</a:t>
                </a:r>
                <a:endParaRPr lang="en-US" altLang="zh-TW" dirty="0"/>
              </a:p>
              <a:p>
                <a:r>
                  <a:rPr lang="en-US" altLang="zh-TW" dirty="0"/>
                  <a:t>(c) </a:t>
                </a:r>
                <a:r>
                  <a:rPr lang="zh-TW" altLang="en-US" dirty="0"/>
                  <a:t>是指藉由一個叫 </a:t>
                </a:r>
                <a:r>
                  <a:rPr lang="en-US" altLang="zh-TW" dirty="0"/>
                  <a:t>Gaussian mixture model</a:t>
                </a:r>
                <a:r>
                  <a:rPr lang="zh-TW" altLang="en-US" dirty="0"/>
                  <a:t>的模型來達成，多個折射</a:t>
                </a:r>
                <a:r>
                  <a:rPr lang="en-US" altLang="zh-TW" dirty="0"/>
                  <a:t>(</a:t>
                </a:r>
                <a:r>
                  <a:rPr lang="zh-TW" altLang="en-US" dirty="0"/>
                  <a:t>屈光</a:t>
                </a:r>
                <a:r>
                  <a:rPr lang="en-US" altLang="zh-TW" dirty="0"/>
                  <a:t>)</a:t>
                </a:r>
                <a:r>
                  <a:rPr lang="zh-TW" altLang="en-US" dirty="0"/>
                  <a:t>物體重疊後光的行進模式 以及最後的折射成像 也能夠被完整呈現。</a:t>
                </a:r>
                <a:r>
                  <a:rPr lang="en-US" altLang="zh-TW" dirty="0"/>
                  <a:t> </a:t>
                </a:r>
              </a:p>
              <a:p>
                <a:r>
                  <a:rPr lang="en-US" altLang="zh-TW" dirty="0"/>
                  <a:t>(d) </a:t>
                </a:r>
                <a:r>
                  <a:rPr lang="zh-TW" altLang="en-US" dirty="0"/>
                  <a:t>是 用單級色調的背景達成</a:t>
                </a:r>
                <a:r>
                  <a:rPr lang="en-US" altLang="zh-TW" dirty="0"/>
                  <a:t>real-time(</a:t>
                </a:r>
                <a:r>
                  <a:rPr lang="zh-TW" altLang="en-US" dirty="0"/>
                  <a:t>即時</a:t>
                </a:r>
                <a:r>
                  <a:rPr lang="en-US" altLang="zh-TW" dirty="0"/>
                  <a:t>)</a:t>
                </a:r>
                <a:r>
                  <a:rPr lang="zh-TW" altLang="en-US" dirty="0"/>
                  <a:t>的</a:t>
                </a:r>
                <a:r>
                  <a:rPr lang="en-US" altLang="zh-TW" dirty="0"/>
                  <a:t>matte</a:t>
                </a:r>
                <a:r>
                  <a:rPr lang="zh-TW" altLang="en-US" dirty="0"/>
                  <a:t>的例子</a:t>
                </a:r>
                <a:endParaRPr lang="en-US" altLang="zh-TW" dirty="0"/>
              </a:p>
              <a:p>
                <a:r>
                  <a:rPr lang="en-US" altLang="zh-TW" dirty="0"/>
                  <a:t>---</a:t>
                </a:r>
              </a:p>
              <a:p>
                <a:r>
                  <a:rPr lang="zh-TW" altLang="en-US" dirty="0"/>
                  <a:t>公式</a:t>
                </a:r>
                <a:endParaRPr lang="en-US" altLang="zh-TW" dirty="0"/>
              </a:p>
              <a:p>
                <a:r>
                  <a:rPr lang="en-US" altLang="zh-TW" b="1" dirty="0"/>
                  <a:t>(αF, α)</a:t>
                </a:r>
                <a:r>
                  <a:rPr lang="zh-TW" altLang="en-US" dirty="0"/>
                  <a:t>：</a:t>
                </a:r>
                <a:r>
                  <a:rPr lang="en-US" altLang="zh-TW" dirty="0" err="1"/>
                  <a:t>premultiplied</a:t>
                </a:r>
                <a:r>
                  <a:rPr lang="en-US" altLang="zh-TW" dirty="0"/>
                  <a:t> colors and opacities</a:t>
                </a:r>
              </a:p>
              <a:p>
                <a:r>
                  <a:rPr lang="en-US" altLang="zh-TW" b="1" dirty="0"/>
                  <a:t>Bi</a:t>
                </a:r>
                <a:r>
                  <a:rPr lang="zh-TW" altLang="en-US" b="1" dirty="0"/>
                  <a:t>：</a:t>
                </a:r>
                <a:r>
                  <a:rPr lang="en-US" altLang="zh-TW" b="0" dirty="0"/>
                  <a:t>new</a:t>
                </a:r>
                <a:r>
                  <a:rPr lang="zh-TW" altLang="en-US" b="0" dirty="0"/>
                  <a:t> </a:t>
                </a:r>
                <a:r>
                  <a:rPr lang="en-US" altLang="zh-TW" b="0" dirty="0"/>
                  <a:t>background</a:t>
                </a:r>
              </a:p>
              <a:p>
                <a:r>
                  <a:rPr lang="en-US" altLang="zh-TW" b="0" i="0">
                    <a:latin typeface="Cambria Math" panose="02040503050406030204" pitchFamily="18" charset="0"/>
                  </a:rPr>
                  <a:t>𝐼</a:t>
                </a:r>
                <a:r>
                  <a:rPr lang="en-US" altLang="zh-TW" b="1" dirty="0"/>
                  <a:t>i</a:t>
                </a:r>
                <a:r>
                  <a:rPr lang="zh-TW" altLang="en-US" dirty="0"/>
                  <a:t>：</a:t>
                </a:r>
                <a:r>
                  <a:rPr lang="en-US" altLang="zh-TW" dirty="0"/>
                  <a:t>indirect component</a:t>
                </a:r>
                <a:endParaRPr lang="en-US" altLang="zh-TW" b="0" dirty="0"/>
              </a:p>
              <a:p>
                <a:r>
                  <a:rPr lang="en-US" altLang="zh-TW" b="1" dirty="0"/>
                  <a:t>Ai</a:t>
                </a:r>
                <a:r>
                  <a:rPr lang="zh-TW" altLang="en-US" dirty="0"/>
                  <a:t>：</a:t>
                </a:r>
                <a:r>
                  <a:rPr lang="en-US" altLang="zh-TW" dirty="0"/>
                  <a:t>the rectangular area of support for that pixel</a:t>
                </a:r>
              </a:p>
              <a:p>
                <a:r>
                  <a:rPr lang="en-US" altLang="zh-TW" b="1" dirty="0"/>
                  <a:t>Ri</a:t>
                </a:r>
                <a:r>
                  <a:rPr lang="zh-TW" altLang="en-US" dirty="0"/>
                  <a:t>：</a:t>
                </a:r>
                <a:r>
                  <a:rPr lang="en-US" altLang="zh-TW" dirty="0"/>
                  <a:t>the colored reflectance or transmittance (for colored glossy surfaces or glass)</a:t>
                </a:r>
              </a:p>
              <a:p>
                <a:r>
                  <a:rPr lang="en-US" altLang="zh-TW" b="1" dirty="0" err="1"/>
                  <a:t>Gij</a:t>
                </a:r>
                <a:r>
                  <a:rPr lang="en-US" altLang="zh-TW" b="1" dirty="0"/>
                  <a:t> (x)</a:t>
                </a:r>
                <a:r>
                  <a:rPr lang="zh-TW" altLang="en-US" dirty="0"/>
                  <a:t>：</a:t>
                </a:r>
                <a:r>
                  <a:rPr lang="en-US" altLang="zh-TW" dirty="0"/>
                  <a:t>2D Gaussian</a:t>
                </a:r>
              </a:p>
              <a:p>
                <a:r>
                  <a:rPr lang="en-US" altLang="zh-TW" b="1" dirty="0" err="1"/>
                  <a:t>Cij</a:t>
                </a:r>
                <a:r>
                  <a:rPr lang="zh-TW" altLang="en-US" dirty="0"/>
                  <a:t>：</a:t>
                </a:r>
                <a:r>
                  <a:rPr lang="en-US" altLang="zh-TW" dirty="0"/>
                  <a:t>center </a:t>
                </a:r>
              </a:p>
              <a:p>
                <a:r>
                  <a:rPr lang="zh-TW" altLang="en-US" b="1" i="0">
                    <a:latin typeface="Cambria Math" panose="02040503050406030204" pitchFamily="18" charset="0"/>
                  </a:rPr>
                  <a:t>𝝈</a:t>
                </a:r>
                <a:r>
                  <a:rPr lang="en-US" altLang="zh-TW" b="1" dirty="0" err="1"/>
                  <a:t>ij</a:t>
                </a:r>
                <a:r>
                  <a:rPr lang="zh-TW" altLang="en-US" dirty="0"/>
                  <a:t>：</a:t>
                </a:r>
                <a:r>
                  <a:rPr lang="en-US" altLang="zh-TW" dirty="0"/>
                  <a:t>unrotated widths</a:t>
                </a:r>
              </a:p>
              <a:p>
                <a:r>
                  <a:rPr lang="el-GR" altLang="zh-TW" b="1" dirty="0"/>
                  <a:t>Θ</a:t>
                </a:r>
                <a:r>
                  <a:rPr lang="en-US" altLang="zh-TW" b="1" dirty="0" err="1"/>
                  <a:t>ij</a:t>
                </a:r>
                <a:r>
                  <a:rPr lang="zh-TW" altLang="en-US" dirty="0"/>
                  <a:t>：</a:t>
                </a:r>
                <a:r>
                  <a:rPr lang="en-US" altLang="zh-TW" dirty="0"/>
                  <a:t>orientation </a:t>
                </a:r>
              </a:p>
              <a:p>
                <a:endParaRPr lang="en-US" altLang="zh-TW" b="1" dirty="0"/>
              </a:p>
            </p:txBody>
          </p:sp>
        </mc:Fallback>
      </mc:AlternateContent>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23</a:t>
            </a:fld>
            <a:endParaRPr kumimoji="1" lang="zh-TW" altLang="en-US"/>
          </a:p>
        </p:txBody>
      </p:sp>
    </p:spTree>
    <p:extLst>
      <p:ext uri="{BB962C8B-B14F-4D97-AF65-F5344CB8AC3E}">
        <p14:creationId xmlns:p14="http://schemas.microsoft.com/office/powerpoint/2010/main" val="1153087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geometry–image continuum in image-based rendering (Kang, </a:t>
            </a:r>
            <a:r>
              <a:rPr lang="en-US" altLang="zh-TW" dirty="0" err="1"/>
              <a:t>Szeliski</a:t>
            </a:r>
            <a:r>
              <a:rPr lang="en-US" altLang="zh-TW" dirty="0"/>
              <a:t>, and </a:t>
            </a:r>
            <a:r>
              <a:rPr lang="en-US" altLang="zh-TW" dirty="0" err="1"/>
              <a:t>Anandan</a:t>
            </a:r>
            <a:r>
              <a:rPr lang="en-US" altLang="zh-TW" dirty="0"/>
              <a:t> 2000) © 2000 IEEE. </a:t>
            </a:r>
          </a:p>
          <a:p>
            <a:r>
              <a:rPr lang="en-US" altLang="zh-TW" dirty="0"/>
              <a:t>Representations at </a:t>
            </a:r>
            <a:r>
              <a:rPr lang="en-US" altLang="zh-TW" b="1" dirty="0"/>
              <a:t>the left </a:t>
            </a:r>
            <a:r>
              <a:rPr lang="en-US" altLang="zh-TW" dirty="0"/>
              <a:t>of the spectrum use more </a:t>
            </a:r>
            <a:r>
              <a:rPr lang="en-US" altLang="zh-TW" dirty="0" err="1"/>
              <a:t>detailed</a:t>
            </a:r>
            <a:r>
              <a:rPr lang="en-US" altLang="zh-TW" dirty="0"/>
              <a:t> geometry and simpler image representations,</a:t>
            </a:r>
          </a:p>
          <a:p>
            <a:r>
              <a:rPr lang="en-US" altLang="zh-TW" dirty="0"/>
              <a:t>Representations and algorithms on </a:t>
            </a:r>
            <a:r>
              <a:rPr lang="en-US" altLang="zh-TW" b="1" dirty="0"/>
              <a:t>the right </a:t>
            </a:r>
            <a:r>
              <a:rPr lang="en-US" altLang="zh-TW" dirty="0"/>
              <a:t>use more images and less geometry. </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24</a:t>
            </a:fld>
            <a:endParaRPr kumimoji="1" lang="zh-TW" altLang="en-US"/>
          </a:p>
        </p:txBody>
      </p:sp>
    </p:spTree>
    <p:extLst>
      <p:ext uri="{BB962C8B-B14F-4D97-AF65-F5344CB8AC3E}">
        <p14:creationId xmlns:p14="http://schemas.microsoft.com/office/powerpoint/2010/main" val="280613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04A6C41-6494-4005-A8E4-CD20897D0D71}" type="slidenum">
              <a:rPr lang="zh-TW" altLang="en-US" smtClean="0"/>
              <a:t>25</a:t>
            </a:fld>
            <a:endParaRPr lang="zh-TW" altLang="en-US"/>
          </a:p>
        </p:txBody>
      </p:sp>
    </p:spTree>
    <p:extLst>
      <p:ext uri="{BB962C8B-B14F-4D97-AF65-F5344CB8AC3E}">
        <p14:creationId xmlns:p14="http://schemas.microsoft.com/office/powerpoint/2010/main" val="3878338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26</a:t>
            </a:fld>
            <a:endParaRPr kumimoji="1" lang="zh-TW" altLang="en-US"/>
          </a:p>
        </p:txBody>
      </p:sp>
    </p:spTree>
    <p:extLst>
      <p:ext uri="{BB962C8B-B14F-4D97-AF65-F5344CB8AC3E}">
        <p14:creationId xmlns:p14="http://schemas.microsoft.com/office/powerpoint/2010/main" val="3383713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原本的舊視訊鏡頭被重新排列組成並且搭配上全新的口語語音，舉個例子就是我們常見的電影配音。</a:t>
            </a:r>
            <a:endParaRPr lang="en-US" altLang="zh-TW" dirty="0"/>
          </a:p>
          <a:p>
            <a:r>
              <a:rPr lang="zh-TW" altLang="en-US" dirty="0"/>
              <a:t>跟它作用相似的就是 </a:t>
            </a:r>
            <a:r>
              <a:rPr lang="en-US" altLang="zh-TW" dirty="0"/>
              <a:t>”</a:t>
            </a:r>
            <a:r>
              <a:rPr lang="zh-TW" altLang="en-US" dirty="0"/>
              <a:t>串聯語音合成</a:t>
            </a:r>
            <a:r>
              <a:rPr lang="en-US" altLang="zh-TW" dirty="0"/>
              <a:t>”</a:t>
            </a:r>
            <a:r>
              <a:rPr lang="zh-TW" altLang="en-US" dirty="0"/>
              <a:t>系統的運作。</a:t>
            </a:r>
            <a:endParaRPr lang="en-US" altLang="zh-TW" dirty="0"/>
          </a:p>
          <a:p>
            <a:endParaRPr lang="en-US" altLang="zh-TW" dirty="0"/>
          </a:p>
          <a:p>
            <a:r>
              <a:rPr lang="zh-TW" altLang="en-US" dirty="0"/>
              <a:t>在</a:t>
            </a:r>
            <a:r>
              <a:rPr lang="en-US" altLang="zh-TW" dirty="0"/>
              <a:t>1997ACM(</a:t>
            </a:r>
            <a:r>
              <a:rPr lang="zh-TW" altLang="en-US" dirty="0"/>
              <a:t>下面這張圖</a:t>
            </a:r>
            <a:r>
              <a:rPr lang="en-US" altLang="zh-TW" dirty="0"/>
              <a:t>)</a:t>
            </a:r>
            <a:r>
              <a:rPr lang="zh-TW" altLang="en-US" dirty="0"/>
              <a:t>這篇論文，第一次使用語音辨識來截取來源視訊材料 以及 全新的語音串流中的 </a:t>
            </a:r>
            <a:r>
              <a:rPr lang="en-US" altLang="zh-TW" sz="1200" dirty="0"/>
              <a:t>phonemes(</a:t>
            </a:r>
            <a:r>
              <a:rPr lang="zh-TW" altLang="en-US" sz="1200" dirty="0"/>
              <a:t>音素</a:t>
            </a:r>
            <a:r>
              <a:rPr lang="en-US" altLang="zh-TW" sz="1200" dirty="0"/>
              <a:t>)</a:t>
            </a:r>
            <a:r>
              <a:rPr lang="zh-TW" altLang="en-US" sz="1200" dirty="0"/>
              <a:t>，</a:t>
            </a:r>
            <a:endParaRPr lang="en-US" altLang="zh-TW" sz="1200" dirty="0"/>
          </a:p>
          <a:p>
            <a:r>
              <a:rPr lang="zh-TW" altLang="en-US" sz="1200" dirty="0"/>
              <a:t>其中擷取方式是把他們群組成</a:t>
            </a:r>
            <a:r>
              <a:rPr lang="en-US" altLang="zh-TW" sz="1200" dirty="0"/>
              <a:t>triphones(</a:t>
            </a:r>
            <a:r>
              <a:rPr lang="zh-TW" altLang="en-US" sz="1200" dirty="0"/>
              <a:t>三音素</a:t>
            </a:r>
            <a:r>
              <a:rPr lang="en-US" altLang="zh-TW" sz="1200" dirty="0"/>
              <a:t>)</a:t>
            </a:r>
            <a:r>
              <a:rPr lang="zh-TW" altLang="en-US" sz="1200" dirty="0"/>
              <a:t>，並且配對來源與全新的語音中的</a:t>
            </a:r>
            <a:r>
              <a:rPr lang="en-US" altLang="zh-TW" sz="1200" dirty="0"/>
              <a:t>triphones</a:t>
            </a:r>
            <a:r>
              <a:rPr lang="zh-TW" altLang="en-US" sz="1200" dirty="0"/>
              <a:t>，</a:t>
            </a:r>
            <a:endParaRPr lang="en-US" altLang="zh-TW" sz="1200" dirty="0"/>
          </a:p>
          <a:p>
            <a:r>
              <a:rPr lang="zh-TW" altLang="en-US" sz="1200" dirty="0"/>
              <a:t>接著藉由 重組適當的幾何變換，例如頭部擺動，嘴唇、下巴的形狀等等，來重新製作動畫</a:t>
            </a:r>
            <a:r>
              <a:rPr lang="en-US" altLang="zh-TW" sz="1200" dirty="0"/>
              <a:t>&amp;</a:t>
            </a:r>
            <a:r>
              <a:rPr lang="zh-TW" altLang="en-US" sz="1200" dirty="0"/>
              <a:t>配音。</a:t>
            </a:r>
            <a:endParaRPr lang="en-US" altLang="zh-TW" dirty="0"/>
          </a:p>
          <a:p>
            <a:r>
              <a:rPr lang="en-US" altLang="zh-TW" dirty="0"/>
              <a:t>---</a:t>
            </a:r>
          </a:p>
          <a:p>
            <a:r>
              <a:rPr lang="en-US" altLang="zh-TW" dirty="0"/>
              <a:t>Video Rewrite </a:t>
            </a:r>
            <a:r>
              <a:rPr lang="zh-TW" altLang="en-US" dirty="0"/>
              <a:t>視訊 重寫</a:t>
            </a:r>
            <a:endParaRPr lang="en-US" altLang="zh-TW" dirty="0"/>
          </a:p>
          <a:p>
            <a:r>
              <a:rPr lang="en-US" altLang="zh-TW" dirty="0"/>
              <a:t>© 1997 ACM: </a:t>
            </a:r>
          </a:p>
          <a:p>
            <a:r>
              <a:rPr lang="en-US" altLang="zh-TW" dirty="0"/>
              <a:t>the video frames are composed from </a:t>
            </a:r>
            <a:r>
              <a:rPr lang="en-US" altLang="zh-TW" b="1" dirty="0"/>
              <a:t>bits and pieces of old video footage(</a:t>
            </a:r>
            <a:r>
              <a:rPr lang="zh-TW" altLang="en-US" b="1" dirty="0"/>
              <a:t>鏡頭</a:t>
            </a:r>
            <a:r>
              <a:rPr lang="en-US" altLang="zh-TW" b="1" dirty="0"/>
              <a:t>)</a:t>
            </a:r>
            <a:r>
              <a:rPr lang="en-US" altLang="zh-TW" dirty="0"/>
              <a:t> matched to </a:t>
            </a:r>
            <a:r>
              <a:rPr lang="en-US" altLang="zh-TW" b="1" dirty="0"/>
              <a:t>a new audio track</a:t>
            </a:r>
            <a:r>
              <a:rPr lang="en-US" altLang="zh-TW" dirty="0"/>
              <a:t>.</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27</a:t>
            </a:fld>
            <a:endParaRPr kumimoji="1" lang="zh-TW" altLang="en-US"/>
          </a:p>
        </p:txBody>
      </p:sp>
    </p:spTree>
    <p:extLst>
      <p:ext uri="{BB962C8B-B14F-4D97-AF65-F5344CB8AC3E}">
        <p14:creationId xmlns:p14="http://schemas.microsoft.com/office/powerpoint/2010/main" val="1864597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 textures </a:t>
            </a:r>
            <a:r>
              <a:rPr lang="zh-TW" altLang="en-US" dirty="0"/>
              <a:t>視訊紋理</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一般的固定影像或短片做循環撥放的時候，會有奇怪的不連貫，</a:t>
            </a:r>
            <a:endParaRPr lang="en-US" altLang="zh-TW" dirty="0"/>
          </a:p>
          <a:p>
            <a:r>
              <a:rPr lang="en-US" altLang="zh-TW" dirty="0"/>
              <a:t>Video texture</a:t>
            </a:r>
            <a:r>
              <a:rPr lang="zh-TW" altLang="en-US" dirty="0"/>
              <a:t>的概念就是去分析影片的每一個</a:t>
            </a:r>
            <a:r>
              <a:rPr lang="en-US" altLang="zh-TW" dirty="0"/>
              <a:t>frame</a:t>
            </a:r>
            <a:r>
              <a:rPr lang="zh-TW" altLang="en-US" dirty="0"/>
              <a:t>的屬性</a:t>
            </a:r>
            <a:r>
              <a:rPr lang="en-US" altLang="zh-TW" dirty="0"/>
              <a:t>(</a:t>
            </a:r>
            <a:r>
              <a:rPr lang="zh-TW" altLang="en-US" dirty="0"/>
              <a:t>或紋理</a:t>
            </a:r>
            <a:r>
              <a:rPr lang="en-US" altLang="zh-TW" dirty="0"/>
              <a:t>)</a:t>
            </a:r>
            <a:r>
              <a:rPr lang="zh-TW" altLang="en-US" dirty="0"/>
              <a:t> </a:t>
            </a:r>
            <a:endParaRPr lang="en-US" altLang="zh-TW" dirty="0"/>
          </a:p>
          <a:p>
            <a:r>
              <a:rPr lang="zh-TW" altLang="en-US" dirty="0"/>
              <a:t>讓一個短影片可以藉由重新排列每一個</a:t>
            </a:r>
            <a:r>
              <a:rPr lang="en-US" altLang="zh-TW" dirty="0"/>
              <a:t>frame</a:t>
            </a:r>
            <a:r>
              <a:rPr lang="zh-TW" altLang="en-US" dirty="0"/>
              <a:t>，並隨機的擴展，同時保有視覺連貫性。</a:t>
            </a:r>
            <a:endParaRPr lang="en-US" altLang="zh-TW" dirty="0"/>
          </a:p>
          <a:p>
            <a:endParaRPr lang="en-US" altLang="zh-TW" dirty="0"/>
          </a:p>
          <a:p>
            <a:r>
              <a:rPr lang="zh-TW" altLang="en-US" dirty="0"/>
              <a:t>一個簡單的方法是去找</a:t>
            </a:r>
            <a:r>
              <a:rPr lang="en-US" altLang="zh-TW" dirty="0"/>
              <a:t>frame</a:t>
            </a:r>
            <a:r>
              <a:rPr lang="zh-TW" altLang="en-US" dirty="0"/>
              <a:t>跟</a:t>
            </a:r>
            <a:r>
              <a:rPr lang="en-US" altLang="zh-TW" dirty="0"/>
              <a:t>frame</a:t>
            </a:r>
            <a:r>
              <a:rPr lang="zh-TW" altLang="en-US" dirty="0"/>
              <a:t>之間的視覺相似度</a:t>
            </a:r>
            <a:r>
              <a:rPr lang="en-US" altLang="zh-TW" dirty="0"/>
              <a:t>(</a:t>
            </a:r>
            <a:r>
              <a:rPr lang="zh-TW" altLang="en-US" dirty="0"/>
              <a:t>比如說</a:t>
            </a:r>
            <a:r>
              <a:rPr lang="en-US" altLang="zh-TW" dirty="0"/>
              <a:t>L2)</a:t>
            </a:r>
            <a:r>
              <a:rPr lang="zh-TW" altLang="en-US" dirty="0"/>
              <a:t>，然後將相似度高的</a:t>
            </a:r>
            <a:r>
              <a:rPr lang="en-US" altLang="zh-TW" dirty="0"/>
              <a:t>frames</a:t>
            </a:r>
            <a:r>
              <a:rPr lang="zh-TW" altLang="en-US" dirty="0"/>
              <a:t>排在一起，</a:t>
            </a:r>
            <a:endParaRPr lang="en-US" altLang="zh-TW" dirty="0"/>
          </a:p>
          <a:p>
            <a:r>
              <a:rPr lang="zh-TW" altLang="en-US" dirty="0"/>
              <a:t>但這會有個問題，舉例來說像是圖</a:t>
            </a:r>
            <a:r>
              <a:rPr lang="en-US" altLang="zh-TW" dirty="0"/>
              <a:t>(a)</a:t>
            </a:r>
            <a:r>
              <a:rPr lang="zh-TW" altLang="en-US" dirty="0"/>
              <a:t>的鐘擺擺動，照這個方法可能會產生鐘擺擺到中間的時候突然又往反方向擺回，就會顯得很不合理。</a:t>
            </a:r>
            <a:endParaRPr lang="en-US" altLang="zh-TW" dirty="0"/>
          </a:p>
          <a:p>
            <a:endParaRPr lang="en-US" altLang="zh-TW" dirty="0"/>
          </a:p>
          <a:p>
            <a:r>
              <a:rPr lang="zh-TW" altLang="en-US" dirty="0"/>
              <a:t>後來出現了一個解決方法是，建立一個</a:t>
            </a:r>
            <a:r>
              <a:rPr lang="en-US" altLang="zh-TW" dirty="0" err="1"/>
              <a:t>nxn</a:t>
            </a:r>
            <a:r>
              <a:rPr lang="zh-TW" altLang="en-US" dirty="0"/>
              <a:t>的相似度矩陣，</a:t>
            </a:r>
            <a:r>
              <a:rPr lang="en-US" altLang="zh-TW" dirty="0"/>
              <a:t>n</a:t>
            </a:r>
            <a:r>
              <a:rPr lang="zh-TW" altLang="en-US" dirty="0"/>
              <a:t>是</a:t>
            </a:r>
            <a:r>
              <a:rPr lang="en-US" altLang="zh-TW" dirty="0"/>
              <a:t>frame</a:t>
            </a:r>
            <a:r>
              <a:rPr lang="zh-TW" altLang="en-US" dirty="0"/>
              <a:t>的數量，</a:t>
            </a:r>
            <a:endParaRPr lang="en-US" altLang="zh-TW" dirty="0"/>
          </a:p>
          <a:p>
            <a:r>
              <a:rPr lang="zh-TW" altLang="en-US" dirty="0"/>
              <a:t>接著可以用</a:t>
            </a:r>
            <a:r>
              <a:rPr lang="en-US" altLang="zh-TW" dirty="0"/>
              <a:t>FIR(</a:t>
            </a:r>
            <a:r>
              <a:rPr lang="zh-TW" altLang="en-US" sz="1200" b="0" i="0" kern="1200" dirty="0">
                <a:solidFill>
                  <a:schemeClr val="tx1"/>
                </a:solidFill>
                <a:effectLst/>
                <a:latin typeface="+mn-lt"/>
                <a:ea typeface="+mn-ea"/>
                <a:cs typeface="+mn-cs"/>
              </a:rPr>
              <a:t>有限脈衝響應</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的濾波來找出合理的</a:t>
            </a:r>
            <a:r>
              <a:rPr lang="en-US" altLang="zh-TW" sz="1200" b="0" i="0" kern="1200" dirty="0">
                <a:solidFill>
                  <a:schemeClr val="tx1"/>
                </a:solidFill>
                <a:effectLst/>
                <a:latin typeface="+mn-lt"/>
                <a:ea typeface="+mn-ea"/>
                <a:cs typeface="+mn-cs"/>
              </a:rPr>
              <a:t>subsequences</a:t>
            </a:r>
            <a:r>
              <a:rPr lang="zh-TW" altLang="en-US" sz="1200" b="0" i="0" kern="1200" dirty="0">
                <a:solidFill>
                  <a:schemeClr val="tx1"/>
                </a:solidFill>
                <a:effectLst/>
                <a:latin typeface="+mn-lt"/>
                <a:ea typeface="+mn-ea"/>
                <a:cs typeface="+mn-cs"/>
              </a:rPr>
              <a:t>。</a:t>
            </a:r>
            <a:endParaRPr lang="en-US" altLang="zh-TW" dirty="0"/>
          </a:p>
          <a:p>
            <a:endParaRPr lang="en-US" altLang="zh-TW" dirty="0"/>
          </a:p>
          <a:p>
            <a:r>
              <a:rPr lang="en-US" altLang="zh-TW" dirty="0"/>
              <a:t>---</a:t>
            </a:r>
          </a:p>
          <a:p>
            <a:endParaRPr lang="en-US" altLang="zh-TW" dirty="0"/>
          </a:p>
          <a:p>
            <a:r>
              <a:rPr lang="en-US" altLang="zh-TW" dirty="0"/>
              <a:t>© 2000 ACM: </a:t>
            </a:r>
          </a:p>
          <a:p>
            <a:pPr marL="228600" indent="-228600">
              <a:buAutoNum type="alphaLcParenBoth"/>
            </a:pPr>
            <a:r>
              <a:rPr lang="zh-TW" altLang="en-US" dirty="0"/>
              <a:t>鐘擺 可以正確的擺向順暢的物理意義的方向</a:t>
            </a:r>
            <a:endParaRPr lang="en-US" altLang="zh-TW" dirty="0"/>
          </a:p>
          <a:p>
            <a:pPr marL="228600" indent="-228600">
              <a:buAutoNum type="alphaLcParenBoth"/>
            </a:pPr>
            <a:r>
              <a:rPr lang="zh-TW" altLang="en-US" dirty="0"/>
              <a:t>燭光 顯現時間上位移的弧線，紅色的</a:t>
            </a:r>
            <a:r>
              <a:rPr lang="en-US" altLang="zh-TW" dirty="0"/>
              <a:t>bar</a:t>
            </a:r>
            <a:r>
              <a:rPr lang="zh-TW" altLang="en-US" dirty="0"/>
              <a:t>代表現在展現的是哪個</a:t>
            </a:r>
            <a:r>
              <a:rPr lang="en-US" altLang="zh-TW" dirty="0"/>
              <a:t>frame</a:t>
            </a:r>
            <a:r>
              <a:rPr lang="zh-TW" altLang="en-US" dirty="0"/>
              <a:t>，弧線代表的是向前或向後的位移。</a:t>
            </a:r>
            <a:endParaRPr lang="en-US" altLang="zh-TW" dirty="0"/>
          </a:p>
          <a:p>
            <a:pPr marL="228600" indent="-228600">
              <a:buAutoNum type="alphaLcParenBoth"/>
            </a:pPr>
            <a:r>
              <a:rPr lang="zh-TW" altLang="en-US" dirty="0"/>
              <a:t>在無法擷取到流暢的</a:t>
            </a:r>
            <a:r>
              <a:rPr lang="en-US" altLang="zh-TW" dirty="0"/>
              <a:t>subsequences</a:t>
            </a:r>
            <a:r>
              <a:rPr lang="zh-TW" altLang="en-US" dirty="0"/>
              <a:t>的時候</a:t>
            </a:r>
            <a:r>
              <a:rPr lang="en-US" altLang="zh-TW" dirty="0"/>
              <a:t>(</a:t>
            </a:r>
            <a:r>
              <a:rPr lang="zh-TW" altLang="en-US" dirty="0"/>
              <a:t>有跳躍式</a:t>
            </a:r>
            <a:r>
              <a:rPr lang="en-US" altLang="zh-TW" dirty="0"/>
              <a:t>frame</a:t>
            </a:r>
            <a:r>
              <a:rPr lang="zh-TW" altLang="en-US" dirty="0"/>
              <a:t>時</a:t>
            </a:r>
            <a:r>
              <a:rPr lang="en-US" altLang="zh-TW" dirty="0"/>
              <a:t>)</a:t>
            </a:r>
            <a:r>
              <a:rPr lang="zh-TW" altLang="en-US" dirty="0"/>
              <a:t>，可以藉由變形</a:t>
            </a:r>
            <a:r>
              <a:rPr lang="en-US" altLang="zh-TW" dirty="0"/>
              <a:t>(morphing)</a:t>
            </a:r>
            <a:r>
              <a:rPr lang="zh-TW" altLang="en-US" dirty="0"/>
              <a:t>來產生連貫的影像。</a:t>
            </a:r>
            <a:endParaRPr lang="en-US" altLang="zh-TW" dirty="0"/>
          </a:p>
          <a:p>
            <a:pPr marL="228600" indent="-228600">
              <a:buAutoNum type="alphaLcParenBoth"/>
            </a:pPr>
            <a:r>
              <a:rPr lang="zh-TW" altLang="en-US" dirty="0"/>
              <a:t>當</a:t>
            </a:r>
            <a:r>
              <a:rPr lang="en-US" altLang="zh-TW" dirty="0"/>
              <a:t>motion</a:t>
            </a:r>
            <a:r>
              <a:rPr lang="zh-TW" altLang="en-US" dirty="0"/>
              <a:t>足夠混亂的時候，簡單的混和</a:t>
            </a:r>
            <a:r>
              <a:rPr lang="en-US" altLang="zh-TW" dirty="0"/>
              <a:t>(blending)</a:t>
            </a:r>
            <a:r>
              <a:rPr lang="zh-TW" altLang="en-US" dirty="0"/>
              <a:t>或交叉溶解</a:t>
            </a:r>
            <a:r>
              <a:rPr lang="en-US" altLang="zh-TW" dirty="0"/>
              <a:t>(cross-dissolves)</a:t>
            </a:r>
            <a:r>
              <a:rPr lang="zh-TW" altLang="en-US" dirty="0"/>
              <a:t>是蠻有效率的做法，像是篝火</a:t>
            </a:r>
            <a:r>
              <a:rPr lang="en-US" altLang="zh-TW" dirty="0"/>
              <a:t>(</a:t>
            </a:r>
            <a:r>
              <a:rPr lang="zh-TW" altLang="en-US" dirty="0"/>
              <a:t>營火</a:t>
            </a:r>
            <a:r>
              <a:rPr lang="en-US" altLang="zh-TW" dirty="0"/>
              <a:t>)</a:t>
            </a:r>
            <a:r>
              <a:rPr lang="zh-TW" altLang="en-US" dirty="0"/>
              <a:t>或是</a:t>
            </a:r>
            <a:endParaRPr lang="en-US" altLang="zh-TW" dirty="0"/>
          </a:p>
          <a:p>
            <a:pPr marL="228600" indent="-228600">
              <a:buAutoNum type="alphaLcParenBoth"/>
            </a:pPr>
            <a:r>
              <a:rPr lang="zh-TW" altLang="en-US" dirty="0"/>
              <a:t>瀑布</a:t>
            </a:r>
            <a:endParaRPr lang="en-US" altLang="zh-TW" dirty="0"/>
          </a:p>
          <a:p>
            <a:pPr marL="228600" indent="-228600">
              <a:buAutoNum type="alphaLcParenBoth"/>
            </a:pPr>
            <a:r>
              <a:rPr lang="zh-TW" altLang="en-US" dirty="0"/>
              <a:t>微笑的臉的動畫</a:t>
            </a:r>
            <a:r>
              <a:rPr lang="en-US" altLang="zh-TW" dirty="0"/>
              <a:t>(</a:t>
            </a:r>
            <a:r>
              <a:rPr lang="zh-TW" altLang="en-US" dirty="0"/>
              <a:t>正在跑步機上跑步的人也可以</a:t>
            </a:r>
            <a:r>
              <a:rPr lang="en-US" altLang="zh-TW" dirty="0"/>
              <a:t>)</a:t>
            </a:r>
          </a:p>
          <a:p>
            <a:pPr marL="228600" indent="-228600">
              <a:buAutoNum type="alphaLcParenBoth"/>
            </a:pPr>
            <a:r>
              <a:rPr lang="zh-TW" altLang="en-US" dirty="0"/>
              <a:t>兩個分開盪鞦韆的小朋友</a:t>
            </a:r>
            <a:endParaRPr lang="en-US" altLang="zh-TW" dirty="0"/>
          </a:p>
          <a:p>
            <a:pPr marL="228600" indent="-228600">
              <a:buAutoNum type="alphaLcParenBoth"/>
            </a:pPr>
            <a:r>
              <a:rPr lang="zh-TW" altLang="en-US" dirty="0"/>
              <a:t>這些氣球被自動分割成不同的運動區域</a:t>
            </a:r>
            <a:endParaRPr lang="en-US" altLang="zh-TW" dirty="0"/>
          </a:p>
          <a:p>
            <a:pPr marL="228600" indent="-228600">
              <a:buAutoNum type="alphaLcParenBoth"/>
            </a:pPr>
            <a:r>
              <a:rPr lang="zh-TW" altLang="en-US" dirty="0"/>
              <a:t>一個合成的魚缸，裡面包含氣泡、植物、和魚。</a:t>
            </a:r>
            <a:endParaRPr lang="en-US" altLang="zh-TW" dirty="0"/>
          </a:p>
          <a:p>
            <a:pPr marL="0" indent="0">
              <a:buNone/>
            </a:pPr>
            <a:endParaRPr lang="en-US" altLang="zh-TW" dirty="0"/>
          </a:p>
          <a:p>
            <a:pPr marL="0" indent="0">
              <a:buNone/>
            </a:pPr>
            <a:r>
              <a:rPr lang="zh-TW" altLang="en-US" dirty="0"/>
              <a:t>像是</a:t>
            </a:r>
            <a:r>
              <a:rPr lang="en-US" altLang="zh-TW" dirty="0"/>
              <a:t>(g)~(</a:t>
            </a:r>
            <a:r>
              <a:rPr lang="en-US" altLang="zh-TW" dirty="0" err="1"/>
              <a:t>i</a:t>
            </a:r>
            <a:r>
              <a:rPr lang="en-US" altLang="zh-TW" dirty="0"/>
              <a:t>)</a:t>
            </a:r>
            <a:r>
              <a:rPr lang="zh-TW" altLang="en-US" dirty="0"/>
              <a:t>這三張有不同運動軌跡的區域，就必須先切割，然後分開處理。</a:t>
            </a:r>
            <a:r>
              <a:rPr lang="en-US" altLang="zh-TW" dirty="0"/>
              <a:t> </a:t>
            </a:r>
          </a:p>
          <a:p>
            <a:pPr marL="228600" indent="-228600">
              <a:buAutoNum type="alphaLcParenBoth"/>
            </a:pPr>
            <a:endParaRPr lang="en-US" altLang="zh-TW" dirty="0"/>
          </a:p>
          <a:p>
            <a:pPr marL="0" indent="0">
              <a:buNone/>
            </a:pPr>
            <a:r>
              <a:rPr lang="en-US" altLang="zh-TW" dirty="0"/>
              <a:t>-----------------</a:t>
            </a:r>
          </a:p>
          <a:p>
            <a:pPr marL="0" indent="0">
              <a:buNone/>
            </a:pPr>
            <a:r>
              <a:rPr lang="en-US" altLang="zh-TW" b="1" dirty="0"/>
              <a:t>Videos corresponding to these images can be found at http://www.cc.gatech.edu/gvu/perception/projects/videotexture/</a:t>
            </a:r>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28</a:t>
            </a:fld>
            <a:endParaRPr kumimoji="1" lang="zh-TW" altLang="en-US"/>
          </a:p>
        </p:txBody>
      </p:sp>
    </p:spTree>
    <p:extLst>
      <p:ext uri="{BB962C8B-B14F-4D97-AF65-F5344CB8AC3E}">
        <p14:creationId xmlns:p14="http://schemas.microsoft.com/office/powerpoint/2010/main" val="1414649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Animating still pictures </a:t>
            </a:r>
            <a:r>
              <a:rPr lang="zh-TW" altLang="en-US" dirty="0"/>
              <a:t>讓一張靜態圖片變成動畫</a:t>
            </a:r>
            <a:endParaRPr lang="en-US" altLang="zh-TW" dirty="0"/>
          </a:p>
          <a:p>
            <a:endParaRPr lang="en-US" altLang="zh-TW" dirty="0"/>
          </a:p>
          <a:p>
            <a:r>
              <a:rPr lang="en-US" altLang="zh-TW" dirty="0"/>
              <a:t>© 2005 ACM. </a:t>
            </a:r>
          </a:p>
          <a:p>
            <a:pPr marL="228600" indent="-228600">
              <a:buAutoNum type="alphaLcParenBoth"/>
            </a:pPr>
            <a:r>
              <a:rPr lang="zh-TW" altLang="en-US" b="1" dirty="0"/>
              <a:t>輸入的靜物影像</a:t>
            </a:r>
            <a:endParaRPr lang="en-US" b="1" dirty="0"/>
          </a:p>
          <a:p>
            <a:pPr marL="228600" indent="-228600">
              <a:buAutoNum type="alphaLcParenBoth"/>
            </a:pPr>
            <a:r>
              <a:rPr lang="zh-TW" altLang="en-US" b="1" dirty="0"/>
              <a:t>被分割成好幾個</a:t>
            </a:r>
            <a:r>
              <a:rPr lang="en-US" altLang="zh-TW" b="1" dirty="0"/>
              <a:t>layers</a:t>
            </a:r>
            <a:r>
              <a:rPr lang="zh-TW" altLang="en-US" b="1" dirty="0"/>
              <a:t>，像是船、靜物、樹、雲、水面</a:t>
            </a:r>
            <a:r>
              <a:rPr lang="en-US" altLang="zh-TW" b="1" dirty="0"/>
              <a:t>…</a:t>
            </a:r>
            <a:endParaRPr lang="en-US" b="1" dirty="0"/>
          </a:p>
          <a:p>
            <a:pPr marL="228600" indent="-228600">
              <a:buAutoNum type="alphaLcParenBoth"/>
            </a:pPr>
            <a:r>
              <a:rPr lang="zh-TW" altLang="en-US" b="1" dirty="0"/>
              <a:t>每個</a:t>
            </a:r>
            <a:r>
              <a:rPr lang="en-US" altLang="zh-TW" b="1" dirty="0"/>
              <a:t>layer</a:t>
            </a:r>
            <a:r>
              <a:rPr lang="zh-TW" altLang="en-US" b="1" dirty="0"/>
              <a:t>接著會被賦予</a:t>
            </a:r>
            <a:r>
              <a:rPr lang="en-US" b="1" dirty="0"/>
              <a:t>stochastic motion texture</a:t>
            </a:r>
            <a:r>
              <a:rPr lang="en-US" altLang="zh-TW" b="1" dirty="0"/>
              <a:t>(</a:t>
            </a:r>
            <a:r>
              <a:rPr lang="zh-TW" altLang="en-US" b="1" dirty="0"/>
              <a:t>隨機運動紋理</a:t>
            </a:r>
            <a:r>
              <a:rPr lang="en-US" altLang="zh-TW" b="1" dirty="0"/>
              <a:t>)</a:t>
            </a:r>
            <a:r>
              <a:rPr lang="zh-TW" altLang="en-US" b="1" dirty="0"/>
              <a:t>的動畫</a:t>
            </a:r>
            <a:endParaRPr lang="en-US" b="1" dirty="0"/>
          </a:p>
          <a:p>
            <a:pPr marL="228600" indent="-228600">
              <a:buAutoNum type="alphaLcParenBoth"/>
            </a:pPr>
            <a:r>
              <a:rPr lang="zh-TW" altLang="en-US" b="1" dirty="0"/>
              <a:t>這些各自被賦予動畫的</a:t>
            </a:r>
            <a:r>
              <a:rPr lang="en-US" altLang="zh-TW" b="1" dirty="0"/>
              <a:t>layer</a:t>
            </a:r>
            <a:r>
              <a:rPr lang="zh-TW" altLang="en-US" b="1" dirty="0"/>
              <a:t>會再被組成</a:t>
            </a:r>
            <a:endParaRPr lang="en-US" b="1" dirty="0"/>
          </a:p>
          <a:p>
            <a:pPr marL="228600" indent="-228600">
              <a:buAutoNum type="alphaLcParenBoth"/>
            </a:pPr>
            <a:r>
              <a:rPr lang="zh-TW" altLang="en-US" b="1" dirty="0"/>
              <a:t>最終的整張動畫影像</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29</a:t>
            </a:fld>
            <a:endParaRPr kumimoji="1" lang="zh-TW" altLang="en-US"/>
          </a:p>
        </p:txBody>
      </p:sp>
    </p:spTree>
    <p:extLst>
      <p:ext uri="{BB962C8B-B14F-4D97-AF65-F5344CB8AC3E}">
        <p14:creationId xmlns:p14="http://schemas.microsoft.com/office/powerpoint/2010/main" val="124900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14.6 </a:t>
            </a:r>
            <a:r>
              <a:rPr lang="en-US" altLang="zh-TW" dirty="0">
                <a:sym typeface="Wingdings" panose="05000000000000000000" pitchFamily="2" charset="2"/>
              </a:rPr>
              <a:t> completely new section QQ</a:t>
            </a:r>
            <a:endParaRPr lang="en-US" altLang="zh-TW" dirty="0"/>
          </a:p>
        </p:txBody>
      </p:sp>
      <p:sp>
        <p:nvSpPr>
          <p:cNvPr id="4" name="投影片編號版面配置區 3"/>
          <p:cNvSpPr>
            <a:spLocks noGrp="1"/>
          </p:cNvSpPr>
          <p:nvPr>
            <p:ph type="sldNum" sz="quarter" idx="5"/>
          </p:nvPr>
        </p:nvSpPr>
        <p:spPr/>
        <p:txBody>
          <a:bodyPr/>
          <a:lstStyle/>
          <a:p>
            <a:fld id="{504A6C41-6494-4005-A8E4-CD20897D0D71}" type="slidenum">
              <a:rPr lang="zh-TW" altLang="en-US" smtClean="0"/>
              <a:t>3</a:t>
            </a:fld>
            <a:endParaRPr lang="zh-TW" altLang="en-US"/>
          </a:p>
        </p:txBody>
      </p:sp>
    </p:spTree>
    <p:extLst>
      <p:ext uri="{BB962C8B-B14F-4D97-AF65-F5344CB8AC3E}">
        <p14:creationId xmlns:p14="http://schemas.microsoft.com/office/powerpoint/2010/main" val="154155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1" dirty="0">
                <a:latin typeface="Cambria Math" panose="02040503050406030204" pitchFamily="18" charset="0"/>
                <a:ea typeface="Cambria Math" panose="02040503050406030204" pitchFamily="18" charset="0"/>
                <a:cs typeface="Times New Roman" charset="0"/>
              </a:rPr>
              <a:t>14.5.4   3D and Free-viewpoint Video</a:t>
            </a:r>
            <a:r>
              <a:rPr kumimoji="1" lang="zh-TW" altLang="en-US" sz="1200" b="1" dirty="0">
                <a:latin typeface="Cambria Math" panose="02040503050406030204" pitchFamily="18" charset="0"/>
                <a:ea typeface="Cambria Math" panose="02040503050406030204" pitchFamily="18" charset="0"/>
                <a:cs typeface="Times New Roman" charset="0"/>
              </a:rPr>
              <a:t> </a:t>
            </a:r>
            <a:r>
              <a:rPr kumimoji="1" lang="en-US" altLang="zh-TW" sz="1200" b="1" dirty="0">
                <a:latin typeface="Cambria Math" panose="02040503050406030204" pitchFamily="18" charset="0"/>
                <a:ea typeface="Cambria Math" panose="02040503050406030204" pitchFamily="18" charset="0"/>
                <a:cs typeface="Times New Roman" charset="0"/>
              </a:rPr>
              <a:t>3D</a:t>
            </a:r>
            <a:r>
              <a:rPr kumimoji="1" lang="zh-TW" altLang="en-US" sz="1200" b="1" dirty="0">
                <a:latin typeface="Cambria Math" panose="02040503050406030204" pitchFamily="18" charset="0"/>
                <a:ea typeface="Cambria Math" panose="02040503050406030204" pitchFamily="18" charset="0"/>
                <a:cs typeface="Times New Roman" charset="0"/>
              </a:rPr>
              <a:t>和自由視角</a:t>
            </a:r>
            <a:r>
              <a:rPr kumimoji="1" lang="en-US" altLang="zh-TW" sz="1200" b="1" dirty="0">
                <a:latin typeface="Cambria Math" panose="02040503050406030204" pitchFamily="18" charset="0"/>
                <a:ea typeface="Cambria Math" panose="02040503050406030204" pitchFamily="18" charset="0"/>
                <a:cs typeface="Times New Roman" charset="0"/>
              </a:rPr>
              <a:t>/</a:t>
            </a:r>
            <a:r>
              <a:rPr kumimoji="1" lang="zh-TW" altLang="en-US" sz="1200" b="1" dirty="0">
                <a:latin typeface="Cambria Math" panose="02040503050406030204" pitchFamily="18" charset="0"/>
                <a:ea typeface="Cambria Math" panose="02040503050406030204" pitchFamily="18" charset="0"/>
                <a:cs typeface="Times New Roman" charset="0"/>
              </a:rPr>
              <a:t>觀點視訊</a:t>
            </a:r>
            <a:endParaRPr lang="en-US" altLang="zh-TW" dirty="0"/>
          </a:p>
          <a:p>
            <a:r>
              <a:rPr lang="en-US" altLang="zh-TW" dirty="0"/>
              <a:t>Video view interpolation </a:t>
            </a:r>
            <a:r>
              <a:rPr lang="zh-TW" altLang="en-US" dirty="0"/>
              <a:t>視訊的視覺內插</a:t>
            </a:r>
            <a:endParaRPr lang="en-US" altLang="zh-TW" dirty="0"/>
          </a:p>
          <a:p>
            <a:endParaRPr lang="en-US" altLang="zh-TW" dirty="0"/>
          </a:p>
          <a:p>
            <a:r>
              <a:rPr lang="en-US" altLang="zh-TW" dirty="0"/>
              <a:t>© 2004 ACM:</a:t>
            </a:r>
          </a:p>
          <a:p>
            <a:pPr marL="228600" indent="-228600">
              <a:buAutoNum type="alphaLcParenBoth"/>
            </a:pPr>
            <a:r>
              <a:rPr lang="zh-TW" altLang="en-US" dirty="0"/>
              <a:t>擷取影像的硬體設備是由</a:t>
            </a:r>
            <a:r>
              <a:rPr lang="en-US" altLang="zh-TW" dirty="0"/>
              <a:t>8</a:t>
            </a:r>
            <a:r>
              <a:rPr lang="zh-TW" altLang="en-US" dirty="0"/>
              <a:t>個同步的相機組成的</a:t>
            </a:r>
            <a:endParaRPr lang="en-US" altLang="zh-TW" dirty="0"/>
          </a:p>
          <a:p>
            <a:pPr marL="228600" indent="-228600">
              <a:buAutoNum type="alphaLcParenBoth"/>
            </a:pPr>
            <a:r>
              <a:rPr lang="zh-TW" altLang="en-US" dirty="0"/>
              <a:t>每一台相機所拍出的影像的前景</a:t>
            </a:r>
            <a:r>
              <a:rPr lang="en-US" altLang="zh-TW" dirty="0"/>
              <a:t>&amp;</a:t>
            </a:r>
            <a:r>
              <a:rPr lang="zh-TW" altLang="en-US" dirty="0"/>
              <a:t>後景，都會先各自進行渲染</a:t>
            </a:r>
            <a:r>
              <a:rPr lang="en-US" altLang="zh-TW" dirty="0"/>
              <a:t>(rendering)</a:t>
            </a:r>
            <a:r>
              <a:rPr lang="zh-TW" altLang="en-US" dirty="0"/>
              <a:t>、合成</a:t>
            </a:r>
            <a:r>
              <a:rPr lang="en-US" altLang="zh-TW" dirty="0"/>
              <a:t>(composited)</a:t>
            </a:r>
            <a:r>
              <a:rPr lang="zh-TW" altLang="en-US" dirty="0"/>
              <a:t>，才會進行混和</a:t>
            </a:r>
            <a:r>
              <a:rPr lang="en-US" altLang="zh-TW" dirty="0"/>
              <a:t>(blending)</a:t>
            </a:r>
          </a:p>
          <a:p>
            <a:pPr marL="228600" indent="-228600">
              <a:buAutoNum type="alphaLcParenBoth"/>
            </a:pPr>
            <a:r>
              <a:rPr lang="en-US" altLang="zh-TW" dirty="0"/>
              <a:t>the two-layer representation </a:t>
            </a:r>
            <a:r>
              <a:rPr lang="zh-TW" altLang="en-US" dirty="0"/>
              <a:t>進行</a:t>
            </a:r>
            <a:r>
              <a:rPr lang="en-US" altLang="zh-TW" dirty="0"/>
              <a:t>matting</a:t>
            </a:r>
            <a:r>
              <a:rPr lang="zh-TW" altLang="en-US" dirty="0"/>
              <a:t>的前後，可以看到</a:t>
            </a:r>
            <a:r>
              <a:rPr lang="en-US" altLang="zh-TW" dirty="0"/>
              <a:t>matte</a:t>
            </a:r>
            <a:r>
              <a:rPr lang="zh-TW" altLang="en-US" dirty="0"/>
              <a:t>後是可以削減物體邊界造成的深度不連續</a:t>
            </a:r>
            <a:r>
              <a:rPr lang="en-US" altLang="zh-TW" dirty="0"/>
              <a:t>(depth discontinuity)</a:t>
            </a:r>
            <a:r>
              <a:rPr lang="zh-TW" altLang="en-US" dirty="0"/>
              <a:t>的問題</a:t>
            </a:r>
            <a:endParaRPr lang="en-US" altLang="zh-TW" dirty="0"/>
          </a:p>
          <a:p>
            <a:pPr marL="228600" indent="-228600">
              <a:buAutoNum type="alphaLcParenBoth"/>
            </a:pPr>
            <a:r>
              <a:rPr lang="zh-TW" altLang="en-US" dirty="0"/>
              <a:t>背景顏色的估計</a:t>
            </a:r>
            <a:endParaRPr lang="en-US" altLang="zh-TW" dirty="0"/>
          </a:p>
          <a:p>
            <a:pPr marL="228600" indent="-228600">
              <a:buAutoNum type="alphaLcParenBoth"/>
            </a:pPr>
            <a:r>
              <a:rPr lang="zh-TW" altLang="en-US" dirty="0"/>
              <a:t>背景深度估計</a:t>
            </a:r>
            <a:endParaRPr lang="en-US" altLang="zh-TW" dirty="0"/>
          </a:p>
          <a:p>
            <a:pPr marL="228600" indent="-228600">
              <a:buAutoNum type="alphaLcParenBoth"/>
            </a:pPr>
            <a:r>
              <a:rPr lang="zh-TW" altLang="en-US" dirty="0"/>
              <a:t>前景顏色的估計</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30</a:t>
            </a:fld>
            <a:endParaRPr kumimoji="1" lang="zh-TW" altLang="en-US"/>
          </a:p>
        </p:txBody>
      </p:sp>
    </p:spTree>
    <p:extLst>
      <p:ext uri="{BB962C8B-B14F-4D97-AF65-F5344CB8AC3E}">
        <p14:creationId xmlns:p14="http://schemas.microsoft.com/office/powerpoint/2010/main" val="3067619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Video-based walkthroughs</a:t>
            </a:r>
            <a:r>
              <a:rPr lang="zh-TW" altLang="en-US" dirty="0"/>
              <a:t> 基於視訊的演練</a:t>
            </a:r>
            <a:endParaRPr lang="en-US" altLang="zh-TW" dirty="0"/>
          </a:p>
          <a:p>
            <a:endParaRPr lang="en-US" altLang="zh-TW" dirty="0"/>
          </a:p>
          <a:p>
            <a:r>
              <a:rPr lang="en-US" altLang="zh-TW" dirty="0"/>
              <a:t>© 2004 IEEE: </a:t>
            </a:r>
          </a:p>
          <a:p>
            <a:pPr marL="228600" indent="-228600">
              <a:buAutoNum type="alphaLcParenBoth"/>
            </a:pPr>
            <a:r>
              <a:rPr lang="zh-TW" altLang="en-US" dirty="0"/>
              <a:t>視訊 前處理的 系統流程圖 </a:t>
            </a:r>
            <a:endParaRPr lang="en-US" altLang="zh-TW" dirty="0"/>
          </a:p>
          <a:p>
            <a:pPr marL="228600" indent="-228600">
              <a:buAutoNum type="alphaLcParenBoth"/>
            </a:pPr>
            <a:r>
              <a:rPr lang="zh-TW" altLang="en-US" dirty="0"/>
              <a:t>瓢蟲</a:t>
            </a:r>
            <a:r>
              <a:rPr lang="en-US" altLang="zh-TW" dirty="0"/>
              <a:t>(</a:t>
            </a:r>
            <a:r>
              <a:rPr lang="zh-TW" altLang="en-US" dirty="0"/>
              <a:t>廠牌</a:t>
            </a:r>
            <a:r>
              <a:rPr lang="en-US" altLang="zh-TW" dirty="0"/>
              <a:t>)</a:t>
            </a:r>
            <a:r>
              <a:rPr lang="zh-TW" altLang="en-US" dirty="0"/>
              <a:t>相機 </a:t>
            </a:r>
            <a:r>
              <a:rPr lang="en-US" altLang="zh-TW" dirty="0"/>
              <a:t>the Point Grey Ladybug camera</a:t>
            </a:r>
          </a:p>
          <a:p>
            <a:pPr marL="228600" indent="-228600">
              <a:buAutoNum type="alphaLcParenBoth"/>
            </a:pPr>
            <a:r>
              <a:rPr lang="zh-TW" altLang="en-US" dirty="0"/>
              <a:t>藉由 多視角平面掃描 來去除鬼影</a:t>
            </a:r>
            <a:endParaRPr lang="en-US" altLang="zh-TW" dirty="0"/>
          </a:p>
          <a:p>
            <a:pPr marL="228600" indent="-228600">
              <a:buAutoNum type="alphaLcParenBoth"/>
            </a:pPr>
            <a:r>
              <a:rPr lang="zh-TW" altLang="en-US" dirty="0"/>
              <a:t>點追蹤，在校正</a:t>
            </a:r>
            <a:r>
              <a:rPr lang="en-US" altLang="zh-TW" dirty="0"/>
              <a:t>(calibration)</a:t>
            </a:r>
            <a:r>
              <a:rPr lang="zh-TW" altLang="en-US" dirty="0"/>
              <a:t>跟視訊穩定</a:t>
            </a:r>
            <a:r>
              <a:rPr lang="en-US" altLang="zh-TW" dirty="0"/>
              <a:t>(stabilization)</a:t>
            </a:r>
            <a:r>
              <a:rPr lang="zh-TW" altLang="en-US" dirty="0"/>
              <a:t>都會用到</a:t>
            </a:r>
            <a:endParaRPr lang="en-US" altLang="zh-TW" dirty="0"/>
          </a:p>
          <a:p>
            <a:pPr marL="228600" indent="-228600">
              <a:buAutoNum type="alphaLcParenBoth"/>
            </a:pPr>
            <a:r>
              <a:rPr lang="zh-TW" altLang="en-US" dirty="0"/>
              <a:t>互動花園演練</a:t>
            </a:r>
            <a:r>
              <a:rPr lang="en-US" altLang="zh-TW" dirty="0"/>
              <a:t>(interactive garden walkthrough)</a:t>
            </a:r>
            <a:r>
              <a:rPr lang="zh-TW" altLang="en-US" dirty="0"/>
              <a:t>，地圖在下方</a:t>
            </a:r>
            <a:endParaRPr lang="en-US" altLang="zh-TW" dirty="0"/>
          </a:p>
          <a:p>
            <a:pPr marL="228600" indent="-228600">
              <a:buAutoNum type="alphaLcParenBoth"/>
            </a:pPr>
            <a:r>
              <a:rPr lang="zh-TW" altLang="en-US" dirty="0"/>
              <a:t>架空圖 創作 </a:t>
            </a:r>
            <a:r>
              <a:rPr lang="en-US" altLang="zh-TW" dirty="0"/>
              <a:t>&amp;</a:t>
            </a:r>
            <a:r>
              <a:rPr lang="zh-TW" altLang="en-US" dirty="0"/>
              <a:t> 聲音放置</a:t>
            </a:r>
            <a:r>
              <a:rPr lang="en-US" altLang="zh-TW" dirty="0"/>
              <a:t>(sound placement)</a:t>
            </a:r>
          </a:p>
          <a:p>
            <a:pPr marL="228600" indent="-228600">
              <a:buAutoNum type="alphaLcParenBoth"/>
            </a:pPr>
            <a:r>
              <a:rPr lang="zh-TW" altLang="en-US" dirty="0"/>
              <a:t>互動式家庭演練</a:t>
            </a:r>
            <a:r>
              <a:rPr lang="en-US" altLang="zh-TW" dirty="0"/>
              <a:t>(interactive home walkthrough)</a:t>
            </a:r>
            <a:r>
              <a:rPr lang="zh-TW" altLang="en-US" dirty="0"/>
              <a:t> ，上方有導航欄，下方有有興趣的圖標</a:t>
            </a:r>
            <a:r>
              <a:rPr lang="en-US" altLang="zh-TW" dirty="0"/>
              <a:t>(icons of interests)</a:t>
            </a:r>
            <a:r>
              <a:rPr lang="zh-TW" altLang="en-US" dirty="0"/>
              <a:t>。</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31</a:t>
            </a:fld>
            <a:endParaRPr kumimoji="1" lang="zh-TW" altLang="en-US"/>
          </a:p>
        </p:txBody>
      </p:sp>
    </p:spTree>
    <p:extLst>
      <p:ext uri="{BB962C8B-B14F-4D97-AF65-F5344CB8AC3E}">
        <p14:creationId xmlns:p14="http://schemas.microsoft.com/office/powerpoint/2010/main" val="3257178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b="1" dirty="0"/>
              <a:t>First-person </a:t>
            </a:r>
            <a:r>
              <a:rPr lang="en-US" b="1" dirty="0" err="1"/>
              <a:t>hyperlapse</a:t>
            </a:r>
            <a:r>
              <a:rPr lang="en-US" b="1" dirty="0"/>
              <a:t> video creation </a:t>
            </a:r>
            <a:r>
              <a:rPr lang="zh-TW" altLang="zh-TW" dirty="0"/>
              <a:t>第一人稱超延時視</a:t>
            </a:r>
            <a:r>
              <a:rPr lang="zh-TW" altLang="en-US" dirty="0"/>
              <a:t>訊</a:t>
            </a:r>
            <a:r>
              <a:rPr lang="zh-TW" altLang="zh-TW" dirty="0"/>
              <a:t>創作</a:t>
            </a:r>
            <a:endParaRPr lang="en-US" b="1" dirty="0"/>
          </a:p>
          <a:p>
            <a:endParaRPr lang="en-US" b="1" dirty="0"/>
          </a:p>
          <a:p>
            <a:r>
              <a:rPr lang="en-US" b="0" dirty="0"/>
              <a:t>©2014 ACM:</a:t>
            </a:r>
          </a:p>
          <a:p>
            <a:pPr marL="228600" indent="-228600">
              <a:buAutoNum type="alphaLcParenBoth"/>
            </a:pPr>
            <a:r>
              <a:rPr lang="en-US" altLang="zh-TW" b="0" dirty="0"/>
              <a:t>3D</a:t>
            </a:r>
            <a:r>
              <a:rPr lang="zh-TW" altLang="en-US" b="0" dirty="0"/>
              <a:t>相機路徑 和 點雲的復原，接著做平滑路徑規劃</a:t>
            </a:r>
            <a:endParaRPr lang="en-US" altLang="zh-TW" b="0" dirty="0"/>
          </a:p>
          <a:p>
            <a:pPr marL="228600" indent="-228600">
              <a:buAutoNum type="alphaLcParenBoth"/>
            </a:pPr>
            <a:r>
              <a:rPr lang="en-US" altLang="zh-TW" b="0" dirty="0"/>
              <a:t>3D</a:t>
            </a:r>
            <a:r>
              <a:rPr lang="zh-TW" altLang="en-US" b="0" dirty="0"/>
              <a:t> 每個相機的代理估計</a:t>
            </a:r>
            <a:endParaRPr lang="en-US" b="0" dirty="0"/>
          </a:p>
          <a:p>
            <a:pPr marL="228600" indent="-228600">
              <a:buAutoNum type="alphaLcParenBoth"/>
            </a:pPr>
            <a:r>
              <a:rPr lang="zh-TW" altLang="en-US" b="0" dirty="0"/>
              <a:t>用</a:t>
            </a:r>
            <a:r>
              <a:rPr lang="en-US" altLang="zh-TW" b="1" dirty="0"/>
              <a:t>MRF(</a:t>
            </a:r>
            <a:r>
              <a:rPr lang="zh-TW" altLang="en-US" b="1" dirty="0"/>
              <a:t>馬可夫隨機場</a:t>
            </a:r>
            <a:r>
              <a:rPr lang="en-US" altLang="zh-TW" b="1" dirty="0"/>
              <a:t>)&amp;</a:t>
            </a:r>
            <a:r>
              <a:rPr lang="zh-TW" altLang="en-US" sz="1200" b="1" i="0" kern="1200" dirty="0">
                <a:solidFill>
                  <a:schemeClr val="tx1"/>
                </a:solidFill>
                <a:effectLst/>
                <a:latin typeface="+mn-lt"/>
                <a:ea typeface="+mn-ea"/>
                <a:cs typeface="+mn-cs"/>
              </a:rPr>
              <a:t>泊松融合</a:t>
            </a:r>
            <a:r>
              <a:rPr lang="en-US" altLang="zh-TW" sz="1200" b="1" i="0" kern="1200" dirty="0">
                <a:solidFill>
                  <a:schemeClr val="tx1"/>
                </a:solidFill>
                <a:effectLst/>
                <a:latin typeface="+mn-lt"/>
                <a:ea typeface="+mn-ea"/>
                <a:cs typeface="+mn-cs"/>
              </a:rPr>
              <a:t>(Poisson blending)</a:t>
            </a:r>
            <a:r>
              <a:rPr lang="zh-TW" altLang="en-US" sz="1200" b="0" i="0" kern="1200" dirty="0">
                <a:solidFill>
                  <a:schemeClr val="tx1"/>
                </a:solidFill>
                <a:effectLst/>
                <a:latin typeface="+mn-lt"/>
                <a:ea typeface="+mn-ea"/>
                <a:cs typeface="+mn-cs"/>
              </a:rPr>
              <a:t>來對 </a:t>
            </a:r>
            <a:r>
              <a:rPr lang="zh-TW" altLang="en-US" b="0" dirty="0"/>
              <a:t>來源的</a:t>
            </a:r>
            <a:r>
              <a:rPr lang="en-US" altLang="zh-TW" b="0" dirty="0"/>
              <a:t>frame</a:t>
            </a:r>
            <a:r>
              <a:rPr lang="zh-TW" altLang="en-US" b="0" dirty="0"/>
              <a:t>和 接縫做選擇</a:t>
            </a:r>
            <a:endParaRPr lang="en-US" b="0"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32</a:t>
            </a:fld>
            <a:endParaRPr kumimoji="1" lang="zh-TW" altLang="en-US"/>
          </a:p>
        </p:txBody>
      </p:sp>
    </p:spTree>
    <p:extLst>
      <p:ext uri="{BB962C8B-B14F-4D97-AF65-F5344CB8AC3E}">
        <p14:creationId xmlns:p14="http://schemas.microsoft.com/office/powerpoint/2010/main" val="1052204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04A6C41-6494-4005-A8E4-CD20897D0D71}" type="slidenum">
              <a:rPr lang="zh-TW" altLang="en-US" smtClean="0"/>
              <a:t>33</a:t>
            </a:fld>
            <a:endParaRPr lang="zh-TW" altLang="en-US"/>
          </a:p>
        </p:txBody>
      </p:sp>
    </p:spTree>
    <p:extLst>
      <p:ext uri="{BB962C8B-B14F-4D97-AF65-F5344CB8AC3E}">
        <p14:creationId xmlns:p14="http://schemas.microsoft.com/office/powerpoint/2010/main" val="241611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Examples of neural image-based rendering: </a:t>
            </a:r>
            <a:r>
              <a:rPr lang="zh-TW" altLang="en-US" dirty="0"/>
              <a:t>一些神經影像渲染的例子</a:t>
            </a:r>
            <a:endParaRPr lang="en-US" altLang="zh-TW" dirty="0"/>
          </a:p>
          <a:p>
            <a:endParaRPr lang="en-US" altLang="zh-TW" dirty="0"/>
          </a:p>
          <a:p>
            <a:r>
              <a:rPr lang="en-US" altLang="zh-TW" b="1" dirty="0"/>
              <a:t>- Texture-mapped meshes</a:t>
            </a:r>
          </a:p>
          <a:p>
            <a:pPr marL="228600" indent="-228600">
              <a:buAutoNum type="alphaLcParenBoth"/>
            </a:pPr>
            <a:r>
              <a:rPr lang="en-US" altLang="zh-TW" dirty="0"/>
              <a:t>deep blending of </a:t>
            </a:r>
            <a:r>
              <a:rPr lang="en-US" altLang="zh-TW" dirty="0" err="1"/>
              <a:t>depthwarped</a:t>
            </a:r>
            <a:r>
              <a:rPr lang="en-US" altLang="zh-TW" dirty="0"/>
              <a:t> source images © 2018 ACM</a:t>
            </a:r>
          </a:p>
          <a:p>
            <a:pPr marL="228600" indent="-228600">
              <a:buAutoNum type="alphaLcParenBoth"/>
            </a:pPr>
            <a:endParaRPr lang="en-US" altLang="zh-TW" dirty="0"/>
          </a:p>
          <a:p>
            <a:pPr marL="0" indent="0">
              <a:buNone/>
            </a:pPr>
            <a:r>
              <a:rPr lang="en-US" altLang="zh-TW" b="1" dirty="0"/>
              <a:t>- Depth images and layers</a:t>
            </a:r>
          </a:p>
          <a:p>
            <a:pPr marL="0" indent="0">
              <a:buNone/>
            </a:pPr>
            <a:r>
              <a:rPr lang="en-US" altLang="zh-TW" dirty="0"/>
              <a:t>(b)  neural re-rendering in the wild with controllable view and lighting © 2019 IEEE</a:t>
            </a:r>
          </a:p>
          <a:p>
            <a:pPr marL="0" indent="0">
              <a:buNone/>
            </a:pPr>
            <a:r>
              <a:rPr lang="en-US" altLang="zh-TW" dirty="0"/>
              <a:t>(c)  </a:t>
            </a:r>
            <a:r>
              <a:rPr lang="en-US" altLang="zh-TW" dirty="0" err="1"/>
              <a:t>crowdsampling</a:t>
            </a:r>
            <a:r>
              <a:rPr lang="en-US" altLang="zh-TW" dirty="0"/>
              <a:t> the </a:t>
            </a:r>
            <a:r>
              <a:rPr lang="en-US" altLang="zh-TW" dirty="0" err="1"/>
              <a:t>plenoptic</a:t>
            </a:r>
            <a:r>
              <a:rPr lang="en-US" altLang="zh-TW" dirty="0"/>
              <a:t> function with a deep MPI © 2020 Springer</a:t>
            </a:r>
          </a:p>
          <a:p>
            <a:pPr marL="0" indent="0">
              <a:buNone/>
            </a:pPr>
            <a:r>
              <a:rPr lang="en-US" altLang="zh-TW" dirty="0"/>
              <a:t>(d)  </a:t>
            </a:r>
            <a:r>
              <a:rPr lang="en-US" altLang="zh-TW" dirty="0" err="1"/>
              <a:t>SynSin</a:t>
            </a:r>
            <a:r>
              <a:rPr lang="en-US" altLang="zh-TW" dirty="0"/>
              <a:t>: novel view synthesis from a single image (Wiles, </a:t>
            </a:r>
            <a:r>
              <a:rPr lang="en-US" altLang="zh-TW" dirty="0" err="1"/>
              <a:t>Gkioxari</a:t>
            </a:r>
            <a:r>
              <a:rPr lang="en-US" altLang="zh-TW" dirty="0"/>
              <a:t> et al. 2020) © 2020 IEEE. </a:t>
            </a:r>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34</a:t>
            </a:fld>
            <a:endParaRPr kumimoji="1" lang="zh-TW" altLang="en-US"/>
          </a:p>
        </p:txBody>
      </p:sp>
    </p:spTree>
    <p:extLst>
      <p:ext uri="{BB962C8B-B14F-4D97-AF65-F5344CB8AC3E}">
        <p14:creationId xmlns:p14="http://schemas.microsoft.com/office/powerpoint/2010/main" val="2286717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1" dirty="0"/>
              <a:t>modeling and rendering pipelines from two papers</a:t>
            </a:r>
          </a:p>
          <a:p>
            <a:endParaRPr lang="en-US" altLang="zh-TW" b="1" dirty="0"/>
          </a:p>
          <a:p>
            <a:r>
              <a:rPr lang="en-US" altLang="zh-TW" b="1" dirty="0"/>
              <a:t>----</a:t>
            </a:r>
          </a:p>
          <a:p>
            <a:r>
              <a:rPr lang="zh-TW" altLang="en-US" dirty="0"/>
              <a:t>這裡是兩篇 體素網格神經渲染</a:t>
            </a:r>
            <a:r>
              <a:rPr lang="en-US" altLang="zh-TW" dirty="0"/>
              <a:t>(voxel</a:t>
            </a:r>
            <a:r>
              <a:rPr lang="zh-TW" altLang="en-US" dirty="0"/>
              <a:t> </a:t>
            </a:r>
            <a:r>
              <a:rPr lang="en-US" altLang="zh-TW" dirty="0"/>
              <a:t>grid neural rendering)</a:t>
            </a:r>
            <a:r>
              <a:rPr lang="zh-TW" altLang="en-US" dirty="0"/>
              <a:t>的例子</a:t>
            </a:r>
            <a:endParaRPr lang="en-US" altLang="zh-TW" dirty="0"/>
          </a:p>
          <a:p>
            <a:pPr marL="228600" indent="-228600">
              <a:buAutoNum type="alphaLcParenBoth"/>
            </a:pPr>
            <a:r>
              <a:rPr lang="en-US" altLang="zh-TW" dirty="0" err="1"/>
              <a:t>DeepVoxels</a:t>
            </a:r>
            <a:r>
              <a:rPr lang="en-US" altLang="zh-TW" dirty="0"/>
              <a:t> © 2019 IEEE</a:t>
            </a:r>
          </a:p>
          <a:p>
            <a:pPr marL="228600" indent="-228600">
              <a:buAutoNum type="alphaLcParenBoth"/>
            </a:pPr>
            <a:r>
              <a:rPr lang="en-US" altLang="zh-TW" dirty="0"/>
              <a:t>Neural Volumes © 2019 ACM. </a:t>
            </a:r>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35</a:t>
            </a:fld>
            <a:endParaRPr kumimoji="1" lang="zh-TW" altLang="en-US"/>
          </a:p>
        </p:txBody>
      </p:sp>
    </p:spTree>
    <p:extLst>
      <p:ext uri="{BB962C8B-B14F-4D97-AF65-F5344CB8AC3E}">
        <p14:creationId xmlns:p14="http://schemas.microsoft.com/office/powerpoint/2010/main" val="215586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Examples of </a:t>
            </a:r>
            <a:r>
              <a:rPr lang="en-US" altLang="zh-TW" b="1" dirty="0"/>
              <a:t>implicit function (MLP) neural rendering</a:t>
            </a:r>
            <a:r>
              <a:rPr lang="en-US" altLang="zh-TW" dirty="0"/>
              <a:t>: </a:t>
            </a:r>
          </a:p>
          <a:p>
            <a:r>
              <a:rPr lang="zh-TW" altLang="en-US" dirty="0"/>
              <a:t>這裡是兩個 隱函數</a:t>
            </a:r>
            <a:r>
              <a:rPr lang="en-US" altLang="zh-TW" dirty="0"/>
              <a:t>(</a:t>
            </a:r>
            <a:r>
              <a:rPr lang="zh-TW" altLang="en-US" dirty="0"/>
              <a:t>多層感知器</a:t>
            </a:r>
            <a:r>
              <a:rPr lang="en-US" altLang="zh-TW" dirty="0"/>
              <a:t>)</a:t>
            </a:r>
            <a:r>
              <a:rPr lang="zh-TW" altLang="en-US" dirty="0"/>
              <a:t>神經渲染的例子</a:t>
            </a:r>
            <a:endParaRPr lang="en-US" altLang="zh-TW" dirty="0"/>
          </a:p>
          <a:p>
            <a:pPr marL="228600" indent="-228600">
              <a:buAutoNum type="alphaLcParenBoth"/>
            </a:pPr>
            <a:r>
              <a:rPr lang="en-US" altLang="zh-TW" dirty="0"/>
              <a:t>Texture Fields © 2019 IEEE</a:t>
            </a:r>
          </a:p>
          <a:p>
            <a:pPr marL="228600" indent="-228600">
              <a:buAutoNum type="alphaLcParenBoth"/>
            </a:pPr>
            <a:r>
              <a:rPr lang="en-US" altLang="zh-TW" dirty="0"/>
              <a:t>Neural Radiance Fields © 2020 Springer.</a:t>
            </a:r>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36</a:t>
            </a:fld>
            <a:endParaRPr kumimoji="1" lang="zh-TW" altLang="en-US"/>
          </a:p>
        </p:txBody>
      </p:sp>
    </p:spTree>
    <p:extLst>
      <p:ext uri="{BB962C8B-B14F-4D97-AF65-F5344CB8AC3E}">
        <p14:creationId xmlns:p14="http://schemas.microsoft.com/office/powerpoint/2010/main" val="854511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ea typeface="Cambria Math" panose="02040503050406030204" pitchFamily="18" charset="0"/>
              </a:rPr>
              <a:t>Jie</a:t>
            </a:r>
            <a:r>
              <a:rPr lang="en-US" altLang="zh-TW" dirty="0">
                <a:ea typeface="Cambria Math" panose="02040503050406030204" pitchFamily="18" charset="0"/>
              </a:rPr>
              <a:t> </a:t>
            </a:r>
            <a:r>
              <a:rPr lang="en-US" altLang="zh-TW" dirty="0" err="1">
                <a:ea typeface="Cambria Math" panose="02040503050406030204" pitchFamily="18" charset="0"/>
              </a:rPr>
              <a:t>luo</a:t>
            </a:r>
            <a:r>
              <a:rPr lang="en-US" altLang="zh-TW" dirty="0">
                <a:ea typeface="Cambria Math" panose="02040503050406030204" pitchFamily="18" charset="0"/>
              </a:rPr>
              <a:t>, “</a:t>
            </a:r>
            <a:r>
              <a:rPr lang="en-US" altLang="zh-TW" i="0" dirty="0">
                <a:solidFill>
                  <a:srgbClr val="121212"/>
                </a:solidFill>
                <a:effectLst/>
                <a:ea typeface="Cambria Math" panose="02040503050406030204" pitchFamily="18" charset="0"/>
              </a:rPr>
              <a:t>SIFT descriptor</a:t>
            </a:r>
            <a:r>
              <a:rPr lang="en-US" altLang="zh-TW" dirty="0">
                <a:ea typeface="Cambria Math" panose="02040503050406030204" pitchFamily="18" charset="0"/>
              </a:rPr>
              <a:t>, “</a:t>
            </a:r>
          </a:p>
          <a:p>
            <a:pPr marL="0" indent="0">
              <a:buNone/>
            </a:pPr>
            <a:r>
              <a:rPr lang="en-US" altLang="zh-TW">
                <a:ea typeface="Cambria Math" panose="02040503050406030204" pitchFamily="18" charset="0"/>
              </a:rPr>
              <a:t>   </a:t>
            </a:r>
            <a:r>
              <a:rPr lang="en-US" altLang="zh-TW">
                <a:ea typeface="Cambria Math" panose="02040503050406030204" pitchFamily="18" charset="0"/>
                <a:hlinkClick r:id="rId3"/>
              </a:rPr>
              <a:t>https://zhuanlan.zhihu.com/p/43543527</a:t>
            </a:r>
            <a:r>
              <a:rPr lang="en-US" altLang="zh-TW">
                <a:ea typeface="Cambria Math" panose="02040503050406030204" pitchFamily="18" charset="0"/>
              </a:rPr>
              <a:t>, 2018.</a:t>
            </a:r>
          </a:p>
          <a:p>
            <a:endParaRPr lang="zh-TW" altLang="en-US"/>
          </a:p>
        </p:txBody>
      </p:sp>
      <p:sp>
        <p:nvSpPr>
          <p:cNvPr id="4" name="投影片編號版面配置區 3"/>
          <p:cNvSpPr>
            <a:spLocks noGrp="1"/>
          </p:cNvSpPr>
          <p:nvPr>
            <p:ph type="sldNum" sz="quarter" idx="5"/>
          </p:nvPr>
        </p:nvSpPr>
        <p:spPr/>
        <p:txBody>
          <a:bodyPr/>
          <a:lstStyle/>
          <a:p>
            <a:fld id="{062CA0C8-ECDC-9446-8495-5F5B8ACFA423}" type="slidenum">
              <a:rPr kumimoji="1" lang="zh-TW" altLang="en-US" smtClean="0"/>
              <a:t>37</a:t>
            </a:fld>
            <a:endParaRPr kumimoji="1" lang="zh-TW" altLang="en-US"/>
          </a:p>
        </p:txBody>
      </p:sp>
    </p:spTree>
    <p:extLst>
      <p:ext uri="{BB962C8B-B14F-4D97-AF65-F5344CB8AC3E}">
        <p14:creationId xmlns:p14="http://schemas.microsoft.com/office/powerpoint/2010/main" val="86098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504A6C41-6494-4005-A8E4-CD20897D0D71}" type="slidenum">
              <a:rPr lang="zh-TW" altLang="en-US" smtClean="0"/>
              <a:t>4</a:t>
            </a:fld>
            <a:endParaRPr lang="zh-TW" altLang="en-US"/>
          </a:p>
        </p:txBody>
      </p:sp>
    </p:spTree>
    <p:extLst>
      <p:ext uri="{BB962C8B-B14F-4D97-AF65-F5344CB8AC3E}">
        <p14:creationId xmlns:p14="http://schemas.microsoft.com/office/powerpoint/2010/main" val="149361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View interpolation</a:t>
            </a:r>
            <a:r>
              <a:rPr lang="zh-TW" altLang="en-US" dirty="0"/>
              <a:t> 視覺內插</a:t>
            </a:r>
            <a:endParaRPr lang="en-US" altLang="zh-TW" dirty="0"/>
          </a:p>
          <a:p>
            <a:endParaRPr lang="en-US" altLang="zh-TW" dirty="0"/>
          </a:p>
          <a:p>
            <a:r>
              <a:rPr lang="en-US" altLang="zh-TW" dirty="0"/>
              <a:t>© 1993 ACM: </a:t>
            </a:r>
          </a:p>
          <a:p>
            <a:pPr marL="228600" indent="-228600">
              <a:buAutoNum type="alphaLcParenBoth"/>
            </a:pPr>
            <a:r>
              <a:rPr lang="zh-TW" altLang="en-US" dirty="0"/>
              <a:t>一張來源影像 中間有一些缺失 </a:t>
            </a:r>
            <a:r>
              <a:rPr lang="en-US" altLang="zh-TW" dirty="0"/>
              <a:t>(</a:t>
            </a:r>
            <a:r>
              <a:rPr lang="zh-TW" altLang="en-US" dirty="0"/>
              <a:t>藍色部分</a:t>
            </a:r>
            <a:r>
              <a:rPr lang="en-US" altLang="zh-TW" dirty="0"/>
              <a:t>)</a:t>
            </a:r>
          </a:p>
          <a:p>
            <a:pPr marL="228600" indent="-228600">
              <a:buAutoNum type="alphaLcParenBoth"/>
            </a:pPr>
            <a:r>
              <a:rPr lang="zh-TW" altLang="en-US" dirty="0"/>
              <a:t>結合了兩張視角間距大的影像後，剩餘的缺失部分</a:t>
            </a:r>
            <a:endParaRPr lang="en-US" altLang="zh-TW" dirty="0"/>
          </a:p>
          <a:p>
            <a:pPr marL="228600" indent="-228600">
              <a:buAutoNum type="alphaLcParenBoth"/>
            </a:pPr>
            <a:r>
              <a:rPr lang="zh-TW" altLang="en-US" dirty="0"/>
              <a:t>結合了兩張視角間距小的影像 可以看到缺失部分比較少</a:t>
            </a:r>
            <a:endParaRPr lang="en-US" altLang="zh-TW" dirty="0"/>
          </a:p>
          <a:p>
            <a:pPr marL="228600" indent="-228600">
              <a:buAutoNum type="alphaLcParenBoth"/>
            </a:pPr>
            <a:r>
              <a:rPr lang="zh-TW" altLang="en-US" dirty="0"/>
              <a:t>做完視覺內插後 把缺失填起來</a:t>
            </a:r>
            <a:r>
              <a:rPr lang="en-US" altLang="zh-TW" dirty="0"/>
              <a:t>(hole filling).</a:t>
            </a:r>
            <a:r>
              <a:rPr lang="zh-TW" altLang="en-US" dirty="0"/>
              <a:t> </a:t>
            </a:r>
            <a:endParaRPr lang="en-US" altLang="zh-TW"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5</a:t>
            </a:fld>
            <a:endParaRPr kumimoji="1" lang="zh-TW" altLang="en-US"/>
          </a:p>
        </p:txBody>
      </p:sp>
    </p:spTree>
    <p:extLst>
      <p:ext uri="{BB962C8B-B14F-4D97-AF65-F5344CB8AC3E}">
        <p14:creationId xmlns:p14="http://schemas.microsoft.com/office/powerpoint/2010/main" val="381402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View-dependent texture mapping</a:t>
            </a:r>
            <a:r>
              <a:rPr lang="zh-TW" altLang="en-US" dirty="0"/>
              <a:t> 視覺有關的 紋理映射</a:t>
            </a:r>
            <a:endParaRPr lang="en-US" altLang="zh-TW" dirty="0"/>
          </a:p>
          <a:p>
            <a:endParaRPr lang="en-US" altLang="zh-TW" dirty="0"/>
          </a:p>
          <a:p>
            <a:r>
              <a:rPr lang="en-US" altLang="zh-TW" dirty="0"/>
              <a:t>© 1996 ACM</a:t>
            </a:r>
          </a:p>
          <a:p>
            <a:r>
              <a:rPr lang="en-US" altLang="zh-TW" dirty="0"/>
              <a:t>-----</a:t>
            </a:r>
          </a:p>
          <a:p>
            <a:r>
              <a:rPr lang="zh-TW" altLang="en-US" b="0" i="0" dirty="0">
                <a:solidFill>
                  <a:srgbClr val="121212"/>
                </a:solidFill>
                <a:effectLst/>
                <a:latin typeface="-apple-system"/>
              </a:rPr>
              <a:t>倘若擁有從</a:t>
            </a:r>
            <a:r>
              <a:rPr lang="en-US" altLang="zh-TW" b="0" i="0" dirty="0">
                <a:solidFill>
                  <a:srgbClr val="121212"/>
                </a:solidFill>
                <a:effectLst/>
                <a:latin typeface="-apple-system"/>
              </a:rPr>
              <a:t>3</a:t>
            </a:r>
            <a:r>
              <a:rPr lang="zh-TW" altLang="en-US" b="0" i="0" dirty="0">
                <a:solidFill>
                  <a:srgbClr val="121212"/>
                </a:solidFill>
                <a:effectLst/>
                <a:latin typeface="-apple-system"/>
              </a:rPr>
              <a:t>維</a:t>
            </a:r>
            <a:r>
              <a:rPr lang="en-US" altLang="zh-TW" b="0" i="0" dirty="0">
                <a:solidFill>
                  <a:srgbClr val="121212"/>
                </a:solidFill>
                <a:effectLst/>
                <a:latin typeface="-apple-system"/>
              </a:rPr>
              <a:t>World space</a:t>
            </a:r>
            <a:r>
              <a:rPr lang="zh-TW" altLang="en-US" b="0" i="0" dirty="0">
                <a:solidFill>
                  <a:srgbClr val="121212"/>
                </a:solidFill>
                <a:effectLst/>
                <a:latin typeface="-apple-system"/>
              </a:rPr>
              <a:t>到</a:t>
            </a:r>
            <a:r>
              <a:rPr lang="en-US" altLang="zh-TW" b="0" i="0" dirty="0">
                <a:solidFill>
                  <a:srgbClr val="121212"/>
                </a:solidFill>
                <a:effectLst/>
                <a:latin typeface="-apple-system"/>
              </a:rPr>
              <a:t>2</a:t>
            </a:r>
            <a:r>
              <a:rPr lang="zh-TW" altLang="en-US" b="0" i="0" dirty="0">
                <a:solidFill>
                  <a:srgbClr val="121212"/>
                </a:solidFill>
                <a:effectLst/>
                <a:latin typeface="-apple-system"/>
              </a:rPr>
              <a:t>維</a:t>
            </a:r>
            <a:r>
              <a:rPr lang="en-US" altLang="zh-TW" b="0" i="0" dirty="0">
                <a:solidFill>
                  <a:srgbClr val="121212"/>
                </a:solidFill>
                <a:effectLst/>
                <a:latin typeface="-apple-system"/>
              </a:rPr>
              <a:t>Texture space</a:t>
            </a:r>
            <a:r>
              <a:rPr lang="zh-TW" altLang="en-US" b="0" i="0" dirty="0">
                <a:solidFill>
                  <a:srgbClr val="121212"/>
                </a:solidFill>
                <a:effectLst/>
                <a:latin typeface="-apple-system"/>
              </a:rPr>
              <a:t>的一個映射關係，那麼只需要將每個點的顏色訊息</a:t>
            </a:r>
            <a:r>
              <a:rPr lang="en-US" altLang="zh-TW" b="0" i="0" dirty="0">
                <a:solidFill>
                  <a:srgbClr val="121212"/>
                </a:solidFill>
                <a:effectLst/>
                <a:latin typeface="-apple-system"/>
              </a:rPr>
              <a:t>&amp;</a:t>
            </a:r>
            <a:r>
              <a:rPr lang="zh-TW" altLang="en-US" b="0" i="0" dirty="0">
                <a:solidFill>
                  <a:srgbClr val="121212"/>
                </a:solidFill>
                <a:effectLst/>
                <a:latin typeface="-apple-system"/>
              </a:rPr>
              <a:t>漫反射係數儲存在</a:t>
            </a:r>
            <a:r>
              <a:rPr lang="en-US" altLang="zh-TW" b="0" i="0" dirty="0">
                <a:solidFill>
                  <a:srgbClr val="121212"/>
                </a:solidFill>
                <a:effectLst/>
                <a:latin typeface="-apple-system"/>
              </a:rPr>
              <a:t>2</a:t>
            </a:r>
            <a:r>
              <a:rPr lang="zh-TW" altLang="en-US" b="0" i="0" dirty="0">
                <a:solidFill>
                  <a:srgbClr val="121212"/>
                </a:solidFill>
                <a:effectLst/>
                <a:latin typeface="-apple-system"/>
              </a:rPr>
              <a:t>維的</a:t>
            </a:r>
            <a:r>
              <a:rPr lang="en-US" altLang="zh-TW" b="0" i="0" dirty="0">
                <a:solidFill>
                  <a:srgbClr val="121212"/>
                </a:solidFill>
                <a:effectLst/>
                <a:latin typeface="-apple-system"/>
              </a:rPr>
              <a:t>Texture</a:t>
            </a:r>
            <a:r>
              <a:rPr lang="zh-TW" altLang="en-US" b="0" i="0" dirty="0">
                <a:solidFill>
                  <a:srgbClr val="121212"/>
                </a:solidFill>
                <a:effectLst/>
                <a:latin typeface="-apple-system"/>
              </a:rPr>
              <a:t>之上，每次利用光照模型進行計算的時候根據映射關係就能查到這個點的漫反射係數是多少，所有點計算完之後，結果就像最左邊的</a:t>
            </a:r>
            <a:r>
              <a:rPr lang="en-US" altLang="zh-TW" b="0" i="0" dirty="0">
                <a:solidFill>
                  <a:srgbClr val="121212"/>
                </a:solidFill>
                <a:effectLst/>
                <a:latin typeface="-apple-system"/>
              </a:rPr>
              <a:t>screen space</a:t>
            </a:r>
            <a:r>
              <a:rPr lang="zh-TW" altLang="en-US" b="0" i="0" dirty="0">
                <a:solidFill>
                  <a:srgbClr val="121212"/>
                </a:solidFill>
                <a:effectLst/>
                <a:latin typeface="-apple-system"/>
              </a:rPr>
              <a:t>之中，整個</a:t>
            </a:r>
            <a:r>
              <a:rPr lang="en-US" altLang="zh-TW" b="0" i="0" dirty="0">
                <a:solidFill>
                  <a:srgbClr val="121212"/>
                </a:solidFill>
                <a:effectLst/>
                <a:latin typeface="-apple-system"/>
              </a:rPr>
              <a:t>Texture</a:t>
            </a:r>
            <a:r>
              <a:rPr lang="zh-TW" altLang="en-US" b="0" i="0" dirty="0">
                <a:solidFill>
                  <a:srgbClr val="121212"/>
                </a:solidFill>
                <a:effectLst/>
                <a:latin typeface="-apple-system"/>
              </a:rPr>
              <a:t>被貼在了模型之上。</a:t>
            </a:r>
            <a:endParaRPr lang="en-US" altLang="zh-TW" b="0" i="0" dirty="0">
              <a:solidFill>
                <a:srgbClr val="121212"/>
              </a:solidFill>
              <a:effectLst/>
              <a:latin typeface="-apple-system"/>
            </a:endParaRPr>
          </a:p>
          <a:p>
            <a:r>
              <a:rPr lang="en-US" altLang="zh-TW" b="0" i="0" dirty="0">
                <a:solidFill>
                  <a:srgbClr val="121212"/>
                </a:solidFill>
                <a:effectLst/>
                <a:latin typeface="-apple-system"/>
              </a:rPr>
              <a:t>-----</a:t>
            </a:r>
            <a:endParaRPr lang="en-US" altLang="zh-TW" dirty="0"/>
          </a:p>
          <a:p>
            <a:endParaRPr lang="en-US" altLang="zh-TW" dirty="0"/>
          </a:p>
          <a:p>
            <a:pPr marL="228600" indent="-228600">
              <a:buAutoNum type="alphaLcParenBoth"/>
            </a:pPr>
            <a:r>
              <a:rPr lang="zh-TW" altLang="en-US" dirty="0"/>
              <a:t>根據兩個視角與新</a:t>
            </a:r>
            <a:r>
              <a:rPr lang="en-US" altLang="zh-TW" dirty="0"/>
              <a:t>(</a:t>
            </a:r>
            <a:r>
              <a:rPr lang="zh-TW" altLang="en-US" dirty="0"/>
              <a:t>虛擬</a:t>
            </a:r>
            <a:r>
              <a:rPr lang="en-US" altLang="zh-TW" dirty="0"/>
              <a:t>)</a:t>
            </a:r>
            <a:r>
              <a:rPr lang="zh-TW" altLang="en-US" dirty="0"/>
              <a:t>視角之間的角度關係來給予相對應的權重</a:t>
            </a:r>
            <a:endParaRPr lang="en-US" altLang="zh-TW" dirty="0"/>
          </a:p>
          <a:p>
            <a:pPr marL="228600" indent="-228600">
              <a:buAutoNum type="alphaLcParenBoth"/>
            </a:pPr>
            <a:r>
              <a:rPr lang="zh-TW" altLang="en-US" dirty="0"/>
              <a:t>簡化的</a:t>
            </a:r>
            <a:r>
              <a:rPr lang="en-US" altLang="zh-TW" dirty="0"/>
              <a:t>3D</a:t>
            </a:r>
            <a:r>
              <a:rPr lang="zh-TW" altLang="en-US" dirty="0"/>
              <a:t>幾何模型</a:t>
            </a:r>
            <a:endParaRPr lang="en-US" altLang="zh-TW" dirty="0"/>
          </a:p>
          <a:p>
            <a:pPr marL="228600" indent="-228600">
              <a:buAutoNum type="alphaLcParenBoth"/>
            </a:pPr>
            <a:r>
              <a:rPr lang="zh-TW" altLang="en-US" dirty="0"/>
              <a:t>有視角相關性的去貼材質，看起來凹進去的窗戶就有比較多的細節。</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6</a:t>
            </a:fld>
            <a:endParaRPr kumimoji="1" lang="zh-TW" altLang="en-US"/>
          </a:p>
        </p:txBody>
      </p:sp>
    </p:spTree>
    <p:extLst>
      <p:ext uri="{BB962C8B-B14F-4D97-AF65-F5344CB8AC3E}">
        <p14:creationId xmlns:p14="http://schemas.microsoft.com/office/powerpoint/2010/main" val="137413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Photo Tourism </a:t>
            </a:r>
          </a:p>
          <a:p>
            <a:endParaRPr lang="en-US" altLang="zh-TW" dirty="0"/>
          </a:p>
          <a:p>
            <a:r>
              <a:rPr lang="en-US" altLang="zh-TW" dirty="0"/>
              <a:t>© 2006 ACM: </a:t>
            </a:r>
          </a:p>
          <a:p>
            <a:pPr algn="l"/>
            <a:r>
              <a:rPr lang="en-US" altLang="zh-TW" b="0" i="0" dirty="0">
                <a:solidFill>
                  <a:srgbClr val="121212"/>
                </a:solidFill>
                <a:effectLst/>
                <a:latin typeface="-apple-system"/>
              </a:rPr>
              <a:t>Photo </a:t>
            </a:r>
            <a:r>
              <a:rPr lang="en-US" altLang="zh-TW" b="0" i="0" dirty="0" err="1">
                <a:solidFill>
                  <a:srgbClr val="121212"/>
                </a:solidFill>
                <a:effectLst/>
                <a:latin typeface="-apple-system"/>
              </a:rPr>
              <a:t>Toursim</a:t>
            </a:r>
            <a:r>
              <a:rPr lang="zh-TW" altLang="en-US" b="0" i="0" dirty="0">
                <a:solidFill>
                  <a:srgbClr val="121212"/>
                </a:solidFill>
                <a:effectLst/>
                <a:latin typeface="-apple-system"/>
              </a:rPr>
              <a:t>的初衷是希望能夠利用互聯網上存在的成百上千的圖片進行場景的三維重建，並加以先進的圖像渲染和瀏覽技術，形成一個高級的圖像瀏覽系統。</a:t>
            </a:r>
          </a:p>
          <a:p>
            <a:endParaRPr lang="en-US" altLang="zh-TW" dirty="0"/>
          </a:p>
          <a:p>
            <a:endParaRPr lang="en-US" altLang="zh-TW" dirty="0"/>
          </a:p>
          <a:p>
            <a:pPr marL="228600" indent="-228600">
              <a:buAutoNum type="alphaLcParenBoth"/>
            </a:pPr>
            <a:r>
              <a:rPr lang="zh-TW" altLang="en-US" dirty="0"/>
              <a:t>對於場景的</a:t>
            </a:r>
            <a:r>
              <a:rPr lang="en-US" altLang="zh-TW" dirty="0"/>
              <a:t>3D</a:t>
            </a:r>
            <a:r>
              <a:rPr lang="zh-TW" altLang="en-US" dirty="0"/>
              <a:t>概觀，在平面的</a:t>
            </a:r>
            <a:r>
              <a:rPr lang="en-US" altLang="zh-TW" dirty="0"/>
              <a:t>impostor</a:t>
            </a:r>
            <a:r>
              <a:rPr lang="zh-TW" altLang="en-US" dirty="0"/>
              <a:t>塗上半透明</a:t>
            </a:r>
            <a:r>
              <a:rPr lang="en-US" altLang="zh-TW" dirty="0"/>
              <a:t>(translucent)</a:t>
            </a:r>
            <a:r>
              <a:rPr lang="zh-TW" altLang="en-US" dirty="0"/>
              <a:t>的線條和水彩</a:t>
            </a:r>
            <a:endParaRPr lang="en-US" altLang="zh-TW" dirty="0"/>
          </a:p>
          <a:p>
            <a:pPr marL="228600" indent="-228600">
              <a:buAutoNum type="alphaLcParenBoth"/>
            </a:pPr>
            <a:r>
              <a:rPr lang="zh-TW" altLang="en-US" dirty="0"/>
              <a:t>使用者選擇了一個有興趣的區域之後，下面就會呈現一系列與這個視角或區域有關的縮圖</a:t>
            </a:r>
            <a:r>
              <a:rPr lang="en-US" altLang="zh-TW" dirty="0"/>
              <a:t>(thumbnails)</a:t>
            </a:r>
            <a:r>
              <a:rPr lang="zh-TW" altLang="en-US" dirty="0"/>
              <a:t>給你做選擇。</a:t>
            </a:r>
            <a:endParaRPr lang="en-US" altLang="zh-TW" dirty="0"/>
          </a:p>
          <a:p>
            <a:pPr marL="228600" indent="-228600">
              <a:buAutoNum type="alphaLcParenBoth"/>
            </a:pPr>
            <a:r>
              <a:rPr lang="zh-TW" altLang="en-US" dirty="0"/>
              <a:t>最佳三維重建的軸所使用的平面代理選擇</a:t>
            </a:r>
            <a:r>
              <a:rPr lang="en-US" altLang="zh-TW" dirty="0"/>
              <a:t>(planar proxy selection)</a:t>
            </a:r>
            <a:r>
              <a:rPr lang="zh-TW" altLang="en-US" dirty="0"/>
              <a:t>，讓結果最穩定。</a:t>
            </a:r>
            <a:r>
              <a:rPr lang="en-US" altLang="zh-TW" dirty="0"/>
              <a:t>(</a:t>
            </a:r>
            <a:r>
              <a:rPr lang="zh-TW" altLang="en-US" dirty="0"/>
              <a:t>對於所有平面去選擇一個最穩定的</a:t>
            </a:r>
            <a:r>
              <a:rPr lang="en-US" altLang="zh-TW" dirty="0"/>
              <a:t>3D</a:t>
            </a:r>
            <a:r>
              <a:rPr lang="zh-TW" altLang="en-US" dirty="0"/>
              <a:t> </a:t>
            </a:r>
            <a:r>
              <a:rPr lang="en-US" altLang="zh-TW" dirty="0"/>
              <a:t>axis)</a:t>
            </a:r>
            <a:endParaRPr lang="en-US" b="1"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7</a:t>
            </a:fld>
            <a:endParaRPr kumimoji="1" lang="zh-TW" altLang="en-US"/>
          </a:p>
        </p:txBody>
      </p:sp>
    </p:spTree>
    <p:extLst>
      <p:ext uri="{BB962C8B-B14F-4D97-AF65-F5344CB8AC3E}">
        <p14:creationId xmlns:p14="http://schemas.microsoft.com/office/powerpoint/2010/main" val="260635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Impostor </a:t>
            </a:r>
            <a:r>
              <a:rPr lang="zh-TW" altLang="en-US" dirty="0"/>
              <a:t>原意為</a:t>
            </a:r>
            <a:r>
              <a:rPr lang="en-US" altLang="zh-TW" dirty="0"/>
              <a:t>”</a:t>
            </a:r>
            <a:r>
              <a:rPr lang="zh-TW" altLang="en-US" dirty="0"/>
              <a:t>偽裝者</a:t>
            </a:r>
            <a:r>
              <a:rPr lang="en-US" altLang="zh-TW" dirty="0"/>
              <a:t>”</a:t>
            </a:r>
            <a:r>
              <a:rPr lang="zh-TW" altLang="en-US" dirty="0"/>
              <a:t>，</a:t>
            </a:r>
            <a:r>
              <a:rPr lang="zh-TW" altLang="en-US" b="0" i="0" dirty="0">
                <a:solidFill>
                  <a:srgbClr val="121212"/>
                </a:solidFill>
                <a:effectLst/>
                <a:latin typeface="-apple-system"/>
              </a:rPr>
              <a:t>使用極簡單的</a:t>
            </a:r>
            <a:r>
              <a:rPr lang="en-US" altLang="zh-TW" b="0" i="0" dirty="0">
                <a:solidFill>
                  <a:srgbClr val="121212"/>
                </a:solidFill>
                <a:effectLst/>
                <a:latin typeface="-apple-system"/>
              </a:rPr>
              <a:t>mesh</a:t>
            </a:r>
            <a:r>
              <a:rPr lang="zh-TW" altLang="en-US" b="0" i="0" dirty="0">
                <a:solidFill>
                  <a:srgbClr val="121212"/>
                </a:solidFill>
                <a:effectLst/>
                <a:latin typeface="-apple-system"/>
              </a:rPr>
              <a:t>來模擬真實</a:t>
            </a:r>
            <a:r>
              <a:rPr lang="en-US" altLang="zh-TW" b="0" i="0" dirty="0">
                <a:solidFill>
                  <a:srgbClr val="121212"/>
                </a:solidFill>
                <a:effectLst/>
                <a:latin typeface="-apple-system"/>
              </a:rPr>
              <a:t>mesh</a:t>
            </a:r>
            <a:r>
              <a:rPr lang="zh-TW" altLang="en-US" b="0" i="0" dirty="0">
                <a:solidFill>
                  <a:srgbClr val="121212"/>
                </a:solidFill>
                <a:effectLst/>
                <a:latin typeface="-apple-system"/>
              </a:rPr>
              <a:t>模型的一種優化技術，可以高效的在場景中繪製大量同類的模型而不需要繪製大量的多邊形。</a:t>
            </a:r>
            <a:endParaRPr lang="en-US" altLang="zh-TW" b="0" i="0" dirty="0">
              <a:solidFill>
                <a:srgbClr val="121212"/>
              </a:solidFill>
              <a:effectLst/>
              <a:latin typeface="-apple-system"/>
            </a:endParaRPr>
          </a:p>
          <a:p>
            <a:endParaRPr lang="en-US" altLang="zh-TW" dirty="0"/>
          </a:p>
          <a:p>
            <a:r>
              <a:rPr lang="en-US" altLang="zh-TW" dirty="0"/>
              <a:t>Sprite </a:t>
            </a:r>
            <a:r>
              <a:rPr lang="zh-TW" altLang="en-US" dirty="0"/>
              <a:t>這個詞最早是遊戲開發來的，可以於背景中獨立移動的</a:t>
            </a:r>
            <a:r>
              <a:rPr lang="en-US" altLang="zh-TW" dirty="0"/>
              <a:t>bitmap</a:t>
            </a:r>
            <a:r>
              <a:rPr lang="zh-TW" altLang="en-US" dirty="0"/>
              <a:t>稱為</a:t>
            </a:r>
            <a:r>
              <a:rPr lang="en-US" altLang="zh-TW" dirty="0"/>
              <a:t>sprite</a:t>
            </a:r>
            <a:r>
              <a:rPr lang="zh-TW" altLang="en-US" dirty="0"/>
              <a:t>，他們可以有獨立的螢幕座標，幀率，周期等，</a:t>
            </a:r>
            <a:endParaRPr lang="en-US" altLang="zh-TW" dirty="0"/>
          </a:p>
          <a:p>
            <a:r>
              <a:rPr lang="zh-TW" altLang="en-US" dirty="0"/>
              <a:t>再最終渲染時，他們會跟背景等等一起被合成你看到的每一幀畫面。</a:t>
            </a:r>
            <a:endParaRPr lang="en-US" altLang="zh-TW" dirty="0"/>
          </a:p>
        </p:txBody>
      </p:sp>
      <p:sp>
        <p:nvSpPr>
          <p:cNvPr id="4" name="投影片編號版面配置區 3"/>
          <p:cNvSpPr>
            <a:spLocks noGrp="1"/>
          </p:cNvSpPr>
          <p:nvPr>
            <p:ph type="sldNum" sz="quarter" idx="5"/>
          </p:nvPr>
        </p:nvSpPr>
        <p:spPr/>
        <p:txBody>
          <a:bodyPr/>
          <a:lstStyle/>
          <a:p>
            <a:fld id="{504A6C41-6494-4005-A8E4-CD20897D0D71}" type="slidenum">
              <a:rPr lang="zh-TW" altLang="en-US" smtClean="0"/>
              <a:t>8</a:t>
            </a:fld>
            <a:endParaRPr lang="zh-TW" altLang="en-US"/>
          </a:p>
        </p:txBody>
      </p:sp>
    </p:spTree>
    <p:extLst>
      <p:ext uri="{BB962C8B-B14F-4D97-AF65-F5344CB8AC3E}">
        <p14:creationId xmlns:p14="http://schemas.microsoft.com/office/powerpoint/2010/main" val="376763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這張圖是 一些基於圖片的渲染的原理跟變化，他們可以根據 相機</a:t>
            </a:r>
            <a:r>
              <a:rPr lang="en-US" altLang="zh-TW" dirty="0"/>
              <a:t>&amp;</a:t>
            </a:r>
            <a:r>
              <a:rPr lang="zh-TW" altLang="en-US" dirty="0"/>
              <a:t>目標物體之間的距離 來決定怎麼去選擇使用哪種。</a:t>
            </a:r>
            <a:endParaRPr lang="en-US" altLang="zh-TW" dirty="0"/>
          </a:p>
          <a:p>
            <a:endParaRPr lang="en-US" altLang="zh-TW" dirty="0"/>
          </a:p>
          <a:p>
            <a:r>
              <a:rPr lang="zh-TW" altLang="en-US" dirty="0"/>
              <a:t>比較近的物體可能就需要比較細節的</a:t>
            </a:r>
            <a:r>
              <a:rPr lang="en-US" altLang="zh-TW" dirty="0"/>
              <a:t>polygon(</a:t>
            </a:r>
            <a:r>
              <a:rPr lang="zh-TW" altLang="en-US" dirty="0"/>
              <a:t>多邊形</a:t>
            </a:r>
            <a:r>
              <a:rPr lang="en-US" altLang="zh-TW" dirty="0"/>
              <a:t>)</a:t>
            </a:r>
            <a:r>
              <a:rPr lang="zh-TW" altLang="en-US" dirty="0"/>
              <a:t>表示方式，而中間距離的物體可能就可以用分層深度影像</a:t>
            </a:r>
            <a:r>
              <a:rPr lang="en-US" altLang="zh-TW" dirty="0"/>
              <a:t>(LDI)</a:t>
            </a:r>
            <a:r>
              <a:rPr lang="zh-TW" altLang="en-US" dirty="0"/>
              <a:t>，而較遠的物體可能就可以使用 </a:t>
            </a:r>
            <a:r>
              <a:rPr lang="en-US" altLang="zh-TW" dirty="0"/>
              <a:t>sprites(</a:t>
            </a:r>
            <a:r>
              <a:rPr lang="zh-TW" altLang="en-US" dirty="0"/>
              <a:t>可能具有深度</a:t>
            </a:r>
            <a:r>
              <a:rPr lang="en-US" altLang="zh-TW" dirty="0"/>
              <a:t>)</a:t>
            </a:r>
            <a:r>
              <a:rPr lang="zh-TW" altLang="en-US" dirty="0"/>
              <a:t> 以及 </a:t>
            </a:r>
            <a:r>
              <a:rPr lang="en-US" altLang="zh-TW" dirty="0"/>
              <a:t>environment map</a:t>
            </a:r>
            <a:r>
              <a:rPr lang="zh-TW" altLang="en-US" dirty="0"/>
              <a:t> </a:t>
            </a:r>
            <a:r>
              <a:rPr lang="en-US" altLang="zh-TW" dirty="0"/>
              <a:t>(</a:t>
            </a:r>
            <a:r>
              <a:rPr lang="zh-TW" altLang="en-US" dirty="0"/>
              <a:t>環境圖</a:t>
            </a:r>
            <a:r>
              <a:rPr lang="en-US" altLang="zh-TW" dirty="0"/>
              <a:t>)</a:t>
            </a:r>
            <a:r>
              <a:rPr lang="zh-TW" altLang="en-US" dirty="0"/>
              <a:t>來做。</a:t>
            </a:r>
            <a:endParaRPr lang="en-US" altLang="zh-TW" dirty="0"/>
          </a:p>
        </p:txBody>
      </p:sp>
      <p:sp>
        <p:nvSpPr>
          <p:cNvPr id="4" name="投影片編號版面配置區 3"/>
          <p:cNvSpPr>
            <a:spLocks noGrp="1"/>
          </p:cNvSpPr>
          <p:nvPr>
            <p:ph type="sldNum" sz="quarter" idx="10"/>
          </p:nvPr>
        </p:nvSpPr>
        <p:spPr/>
        <p:txBody>
          <a:bodyPr/>
          <a:lstStyle/>
          <a:p>
            <a:fld id="{062CA0C8-ECDC-9446-8495-5F5B8ACFA423}" type="slidenum">
              <a:rPr kumimoji="1" lang="zh-TW" altLang="en-US" smtClean="0"/>
              <a:t>9</a:t>
            </a:fld>
            <a:endParaRPr kumimoji="1" lang="zh-TW" altLang="en-US"/>
          </a:p>
        </p:txBody>
      </p:sp>
    </p:spTree>
    <p:extLst>
      <p:ext uri="{BB962C8B-B14F-4D97-AF65-F5344CB8AC3E}">
        <p14:creationId xmlns:p14="http://schemas.microsoft.com/office/powerpoint/2010/main" val="422756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b="1" i="0" baseline="0">
                <a:latin typeface="Cambria Math" panose="02040503050406030204" pitchFamily="18" charset="0"/>
                <a:ea typeface="微軟正黑體 Light" panose="020B0304030504040204" pitchFamily="34" charset="-120"/>
              </a:defRPr>
            </a:lvl1pPr>
          </a:lstStyle>
          <a:p>
            <a:r>
              <a:rPr kumimoji="1"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b="1" i="0" baseline="0">
                <a:latin typeface="Cambria Math" panose="02040503050406030204" pitchFamily="18" charset="0"/>
                <a:ea typeface="微軟正黑體 Light" panose="020B03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按一下以編輯母片副標題樣式</a:t>
            </a:r>
          </a:p>
        </p:txBody>
      </p:sp>
      <p:sp>
        <p:nvSpPr>
          <p:cNvPr id="4" name="日期版面配置區 3"/>
          <p:cNvSpPr>
            <a:spLocks noGrp="1"/>
          </p:cNvSpPr>
          <p:nvPr>
            <p:ph type="dt" sz="half" idx="10"/>
          </p:nvPr>
        </p:nvSpPr>
        <p:spPr/>
        <p:txBody>
          <a:bodyPr/>
          <a:lstStyle/>
          <a:p>
            <a:fld id="{91B341BD-3AF8-024D-919A-4DD7A003224D}" type="datetimeFigureOut">
              <a:rPr kumimoji="1" lang="zh-TW" altLang="en-US" smtClean="0"/>
              <a:t>2021/7/5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0B6A65E8-8A9C-1F44-A4E1-83753F1758AA}" type="slidenum">
              <a:rPr kumimoji="1" lang="zh-TW" altLang="en-US" smtClean="0"/>
              <a:t>‹#›</a:t>
            </a:fld>
            <a:endParaRPr kumimoji="1" lang="zh-TW" altLang="en-US"/>
          </a:p>
        </p:txBody>
      </p:sp>
    </p:spTree>
    <p:extLst>
      <p:ext uri="{BB962C8B-B14F-4D97-AF65-F5344CB8AC3E}">
        <p14:creationId xmlns:p14="http://schemas.microsoft.com/office/powerpoint/2010/main" val="107436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91B341BD-3AF8-024D-919A-4DD7A003224D}" type="datetimeFigureOut">
              <a:rPr kumimoji="1" lang="zh-TW" altLang="en-US" smtClean="0"/>
              <a:t>2021/7/5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0B6A65E8-8A9C-1F44-A4E1-83753F1758AA}" type="slidenum">
              <a:rPr kumimoji="1" lang="zh-TW" altLang="en-US" smtClean="0"/>
              <a:t>‹#›</a:t>
            </a:fld>
            <a:endParaRPr kumimoji="1" lang="zh-TW" altLang="en-US"/>
          </a:p>
        </p:txBody>
      </p:sp>
    </p:spTree>
    <p:extLst>
      <p:ext uri="{BB962C8B-B14F-4D97-AF65-F5344CB8AC3E}">
        <p14:creationId xmlns:p14="http://schemas.microsoft.com/office/powerpoint/2010/main" val="93342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8724900" y="365125"/>
            <a:ext cx="2628900" cy="5811838"/>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91B341BD-3AF8-024D-919A-4DD7A003224D}" type="datetimeFigureOut">
              <a:rPr kumimoji="1" lang="zh-TW" altLang="en-US" smtClean="0"/>
              <a:t>2021/7/5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0B6A65E8-8A9C-1F44-A4E1-83753F1758AA}" type="slidenum">
              <a:rPr kumimoji="1" lang="zh-TW" altLang="en-US" smtClean="0"/>
              <a:t>‹#›</a:t>
            </a:fld>
            <a:endParaRPr kumimoji="1" lang="zh-TW" altLang="en-US"/>
          </a:p>
        </p:txBody>
      </p:sp>
    </p:spTree>
    <p:extLst>
      <p:ext uri="{BB962C8B-B14F-4D97-AF65-F5344CB8AC3E}">
        <p14:creationId xmlns:p14="http://schemas.microsoft.com/office/powerpoint/2010/main" val="74163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i="0" baseline="0">
                <a:latin typeface="Cambria Math" panose="02040503050406030204" pitchFamily="18" charset="0"/>
                <a:ea typeface="微軟正黑體 Light" panose="020B0304030504040204" pitchFamily="34" charset="-120"/>
              </a:defRPr>
            </a:lvl1pPr>
          </a:lstStyle>
          <a:p>
            <a:r>
              <a:rPr kumimoji="1" lang="zh-TW" altLang="en-US"/>
              <a:t>按一下以編輯母片標題樣式</a:t>
            </a:r>
          </a:p>
        </p:txBody>
      </p:sp>
      <p:sp>
        <p:nvSpPr>
          <p:cNvPr id="3" name="內容版面配置區 2"/>
          <p:cNvSpPr>
            <a:spLocks noGrp="1"/>
          </p:cNvSpPr>
          <p:nvPr>
            <p:ph idx="1"/>
          </p:nvPr>
        </p:nvSpPr>
        <p:spPr/>
        <p:txBody>
          <a:bodyPr/>
          <a:lstStyle>
            <a:lvl1pPr>
              <a:defRPr baseline="0">
                <a:latin typeface="Cambria Math" panose="02040503050406030204" pitchFamily="18" charset="0"/>
                <a:ea typeface="微軟正黑體 Light" panose="020B0304030504040204" pitchFamily="34" charset="-120"/>
              </a:defRPr>
            </a:lvl1pPr>
            <a:lvl2pPr>
              <a:defRPr baseline="0">
                <a:latin typeface="Cambria Math" panose="02040503050406030204" pitchFamily="18" charset="0"/>
                <a:ea typeface="微軟正黑體 Light" panose="020B0304030504040204" pitchFamily="34" charset="-120"/>
              </a:defRPr>
            </a:lvl2pPr>
            <a:lvl3pPr>
              <a:defRPr baseline="0">
                <a:latin typeface="Cambria Math" panose="02040503050406030204" pitchFamily="18" charset="0"/>
                <a:ea typeface="微軟正黑體 Light" panose="020B0304030504040204" pitchFamily="34" charset="-120"/>
              </a:defRPr>
            </a:lvl3pPr>
            <a:lvl4pPr>
              <a:defRPr baseline="0">
                <a:latin typeface="Cambria Math" panose="02040503050406030204" pitchFamily="18" charset="0"/>
                <a:ea typeface="微軟正黑體 Light" panose="020B0304030504040204" pitchFamily="34" charset="-120"/>
              </a:defRPr>
            </a:lvl4pPr>
            <a:lvl5pPr>
              <a:defRPr baseline="0">
                <a:latin typeface="Cambria Math" panose="02040503050406030204" pitchFamily="18" charset="0"/>
                <a:ea typeface="微軟正黑體 Light" panose="020B0304030504040204" pitchFamily="34" charset="-120"/>
              </a:defRPr>
            </a:lvl5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91B341BD-3AF8-024D-919A-4DD7A003224D}" type="datetimeFigureOut">
              <a:rPr kumimoji="1" lang="zh-TW" altLang="en-US" smtClean="0"/>
              <a:t>2021/7/5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0B6A65E8-8A9C-1F44-A4E1-83753F1758AA}" type="slidenum">
              <a:rPr kumimoji="1" lang="zh-TW" altLang="en-US" smtClean="0"/>
              <a:t>‹#›</a:t>
            </a:fld>
            <a:endParaRPr kumimoji="1" lang="zh-TW" altLang="en-US"/>
          </a:p>
        </p:txBody>
      </p:sp>
    </p:spTree>
    <p:extLst>
      <p:ext uri="{BB962C8B-B14F-4D97-AF65-F5344CB8AC3E}">
        <p14:creationId xmlns:p14="http://schemas.microsoft.com/office/powerpoint/2010/main" val="203174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p:txBody>
          <a:bodyPr/>
          <a:lstStyle/>
          <a:p>
            <a:fld id="{91B341BD-3AF8-024D-919A-4DD7A003224D}" type="datetimeFigureOut">
              <a:rPr kumimoji="1" lang="zh-TW" altLang="en-US" smtClean="0"/>
              <a:t>2021/7/5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0B6A65E8-8A9C-1F44-A4E1-83753F1758AA}" type="slidenum">
              <a:rPr kumimoji="1" lang="zh-TW" altLang="en-US" smtClean="0"/>
              <a:t>‹#›</a:t>
            </a:fld>
            <a:endParaRPr kumimoji="1" lang="zh-TW" altLang="en-US"/>
          </a:p>
        </p:txBody>
      </p:sp>
    </p:spTree>
    <p:extLst>
      <p:ext uri="{BB962C8B-B14F-4D97-AF65-F5344CB8AC3E}">
        <p14:creationId xmlns:p14="http://schemas.microsoft.com/office/powerpoint/2010/main" val="49738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91B341BD-3AF8-024D-919A-4DD7A003224D}" type="datetimeFigureOut">
              <a:rPr kumimoji="1" lang="zh-TW" altLang="en-US" smtClean="0"/>
              <a:t>2021/7/5</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0B6A65E8-8A9C-1F44-A4E1-83753F1758AA}" type="slidenum">
              <a:rPr kumimoji="1" lang="zh-TW" altLang="en-US" smtClean="0"/>
              <a:t>‹#›</a:t>
            </a:fld>
            <a:endParaRPr kumimoji="1" lang="zh-TW" altLang="en-US"/>
          </a:p>
        </p:txBody>
      </p:sp>
    </p:spTree>
    <p:extLst>
      <p:ext uri="{BB962C8B-B14F-4D97-AF65-F5344CB8AC3E}">
        <p14:creationId xmlns:p14="http://schemas.microsoft.com/office/powerpoint/2010/main" val="151690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kumimoji="1"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91B341BD-3AF8-024D-919A-4DD7A003224D}" type="datetimeFigureOut">
              <a:rPr kumimoji="1" lang="zh-TW" altLang="en-US" smtClean="0"/>
              <a:t>2021/7/5</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0B6A65E8-8A9C-1F44-A4E1-83753F1758AA}" type="slidenum">
              <a:rPr kumimoji="1" lang="zh-TW" altLang="en-US" smtClean="0"/>
              <a:t>‹#›</a:t>
            </a:fld>
            <a:endParaRPr kumimoji="1" lang="zh-TW" altLang="en-US"/>
          </a:p>
        </p:txBody>
      </p:sp>
    </p:spTree>
    <p:extLst>
      <p:ext uri="{BB962C8B-B14F-4D97-AF65-F5344CB8AC3E}">
        <p14:creationId xmlns:p14="http://schemas.microsoft.com/office/powerpoint/2010/main" val="181816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mbria Math" panose="02040503050406030204" pitchFamily="18" charset="0"/>
                <a:ea typeface="微軟正黑體 Light" panose="020B0304030504040204" pitchFamily="34" charset="-120"/>
              </a:defRPr>
            </a:lvl1pPr>
          </a:lstStyle>
          <a:p>
            <a:r>
              <a:rPr kumimoji="1" lang="zh-TW" altLang="en-US"/>
              <a:t>按一下以編輯母片標題樣式</a:t>
            </a:r>
          </a:p>
        </p:txBody>
      </p:sp>
      <p:sp>
        <p:nvSpPr>
          <p:cNvPr id="3" name="日期版面配置區 2"/>
          <p:cNvSpPr>
            <a:spLocks noGrp="1"/>
          </p:cNvSpPr>
          <p:nvPr>
            <p:ph type="dt" sz="half" idx="10"/>
          </p:nvPr>
        </p:nvSpPr>
        <p:spPr/>
        <p:txBody>
          <a:bodyPr/>
          <a:lstStyle/>
          <a:p>
            <a:fld id="{91B341BD-3AF8-024D-919A-4DD7A003224D}" type="datetimeFigureOut">
              <a:rPr kumimoji="1" lang="zh-TW" altLang="en-US" smtClean="0"/>
              <a:t>2021/7/5</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0B6A65E8-8A9C-1F44-A4E1-83753F1758AA}" type="slidenum">
              <a:rPr kumimoji="1" lang="zh-TW" altLang="en-US" smtClean="0"/>
              <a:t>‹#›</a:t>
            </a:fld>
            <a:endParaRPr kumimoji="1" lang="zh-TW" altLang="en-US"/>
          </a:p>
        </p:txBody>
      </p:sp>
    </p:spTree>
    <p:extLst>
      <p:ext uri="{BB962C8B-B14F-4D97-AF65-F5344CB8AC3E}">
        <p14:creationId xmlns:p14="http://schemas.microsoft.com/office/powerpoint/2010/main" val="131598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1B341BD-3AF8-024D-919A-4DD7A003224D}" type="datetimeFigureOut">
              <a:rPr kumimoji="1" lang="zh-TW" altLang="en-US" smtClean="0"/>
              <a:t>2021/7/5</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0B6A65E8-8A9C-1F44-A4E1-83753F1758AA}" type="slidenum">
              <a:rPr kumimoji="1" lang="zh-TW" altLang="en-US" smtClean="0"/>
              <a:t>‹#›</a:t>
            </a:fld>
            <a:endParaRPr kumimoji="1" lang="zh-TW" altLang="en-US"/>
          </a:p>
        </p:txBody>
      </p:sp>
    </p:spTree>
    <p:extLst>
      <p:ext uri="{BB962C8B-B14F-4D97-AF65-F5344CB8AC3E}">
        <p14:creationId xmlns:p14="http://schemas.microsoft.com/office/powerpoint/2010/main" val="88065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91B341BD-3AF8-024D-919A-4DD7A003224D}" type="datetimeFigureOut">
              <a:rPr kumimoji="1" lang="zh-TW" altLang="en-US" smtClean="0"/>
              <a:t>2021/7/5</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0B6A65E8-8A9C-1F44-A4E1-83753F1758AA}" type="slidenum">
              <a:rPr kumimoji="1" lang="zh-TW" altLang="en-US" smtClean="0"/>
              <a:t>‹#›</a:t>
            </a:fld>
            <a:endParaRPr kumimoji="1" lang="zh-TW" altLang="en-US"/>
          </a:p>
        </p:txBody>
      </p:sp>
    </p:spTree>
    <p:extLst>
      <p:ext uri="{BB962C8B-B14F-4D97-AF65-F5344CB8AC3E}">
        <p14:creationId xmlns:p14="http://schemas.microsoft.com/office/powerpoint/2010/main" val="72453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91B341BD-3AF8-024D-919A-4DD7A003224D}" type="datetimeFigureOut">
              <a:rPr kumimoji="1" lang="zh-TW" altLang="en-US" smtClean="0"/>
              <a:t>2021/7/5</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0B6A65E8-8A9C-1F44-A4E1-83753F1758AA}" type="slidenum">
              <a:rPr kumimoji="1" lang="zh-TW" altLang="en-US" smtClean="0"/>
              <a:t>‹#›</a:t>
            </a:fld>
            <a:endParaRPr kumimoji="1" lang="zh-TW" altLang="en-US"/>
          </a:p>
        </p:txBody>
      </p:sp>
    </p:spTree>
    <p:extLst>
      <p:ext uri="{BB962C8B-B14F-4D97-AF65-F5344CB8AC3E}">
        <p14:creationId xmlns:p14="http://schemas.microsoft.com/office/powerpoint/2010/main" val="100716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341BD-3AF8-024D-919A-4DD7A003224D}" type="datetimeFigureOut">
              <a:rPr kumimoji="1" lang="zh-TW" altLang="en-US" smtClean="0"/>
              <a:t>2021/7/5</a:t>
            </a:fld>
            <a:endParaRPr kumimoji="1"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A65E8-8A9C-1F44-A4E1-83753F1758AA}" type="slidenum">
              <a:rPr kumimoji="1" lang="zh-TW" altLang="en-US" smtClean="0"/>
              <a:t>‹#›</a:t>
            </a:fld>
            <a:endParaRPr kumimoji="1" lang="zh-TW" altLang="en-US"/>
          </a:p>
        </p:txBody>
      </p:sp>
    </p:spTree>
    <p:extLst>
      <p:ext uri="{BB962C8B-B14F-4D97-AF65-F5344CB8AC3E}">
        <p14:creationId xmlns:p14="http://schemas.microsoft.com/office/powerpoint/2010/main" val="53108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zeliski.org/Book/"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222625"/>
            <a:ext cx="9144000" cy="3118598"/>
          </a:xfrm>
        </p:spPr>
        <p:txBody>
          <a:bodyPr>
            <a:normAutofit/>
          </a:bodyPr>
          <a:lstStyle/>
          <a:p>
            <a:r>
              <a:rPr kumimoji="1" lang="en-US" altLang="zh-TW" dirty="0">
                <a:ea typeface="Cambria Math" panose="02040503050406030204" pitchFamily="18" charset="0"/>
                <a:cs typeface="Times New Roman" charset="0"/>
              </a:rPr>
              <a:t>Advanced Computer Vision</a:t>
            </a:r>
            <a:br>
              <a:rPr kumimoji="1" lang="en-US" altLang="zh-TW" dirty="0">
                <a:ea typeface="Cambria Math" panose="02040503050406030204" pitchFamily="18" charset="0"/>
                <a:cs typeface="Times New Roman" charset="0"/>
              </a:rPr>
            </a:br>
            <a:br>
              <a:rPr kumimoji="1" lang="en-US" altLang="zh-TW" sz="3100" dirty="0">
                <a:ea typeface="Cambria Math" panose="02040503050406030204" pitchFamily="18" charset="0"/>
                <a:cs typeface="Times New Roman" charset="0"/>
              </a:rPr>
            </a:br>
            <a:r>
              <a:rPr kumimoji="1" lang="en-US" altLang="zh-TW" sz="5300" dirty="0">
                <a:ea typeface="Cambria Math" panose="02040503050406030204" pitchFamily="18" charset="0"/>
                <a:cs typeface="Times New Roman" charset="0"/>
              </a:rPr>
              <a:t>Chapter 14 </a:t>
            </a:r>
            <a:br>
              <a:rPr kumimoji="1" lang="en-US" altLang="zh-TW" sz="5300" dirty="0">
                <a:ea typeface="Cambria Math" panose="02040503050406030204" pitchFamily="18" charset="0"/>
                <a:cs typeface="Times New Roman" charset="0"/>
              </a:rPr>
            </a:br>
            <a:r>
              <a:rPr lang="en-US" altLang="zh-TW" dirty="0">
                <a:ea typeface="Cambria Math" panose="02040503050406030204" pitchFamily="18" charset="0"/>
              </a:rPr>
              <a:t>Image-based Rendering</a:t>
            </a:r>
            <a:endParaRPr kumimoji="1" lang="zh-TW" altLang="en-US" sz="6700" b="1" dirty="0">
              <a:ea typeface="Times New Roman" charset="0"/>
              <a:cs typeface="Times New Roman" charset="0"/>
            </a:endParaRPr>
          </a:p>
        </p:txBody>
      </p:sp>
      <p:sp>
        <p:nvSpPr>
          <p:cNvPr id="3" name="副標題 2"/>
          <p:cNvSpPr>
            <a:spLocks noGrp="1"/>
          </p:cNvSpPr>
          <p:nvPr>
            <p:ph type="subTitle" idx="1"/>
          </p:nvPr>
        </p:nvSpPr>
        <p:spPr>
          <a:xfrm>
            <a:off x="1524000" y="4773294"/>
            <a:ext cx="9144000" cy="1411749"/>
          </a:xfrm>
        </p:spPr>
        <p:txBody>
          <a:bodyPr>
            <a:normAutofit/>
          </a:bodyPr>
          <a:lstStyle/>
          <a:p>
            <a:r>
              <a:rPr kumimoji="1" lang="en-US" altLang="zh-TW" b="0" dirty="0">
                <a:ea typeface="Cambria Math" panose="02040503050406030204" pitchFamily="18" charset="0"/>
                <a:cs typeface="Tahoma" charset="0"/>
              </a:rPr>
              <a:t>Presenter: Kai-Ching Yen</a:t>
            </a:r>
          </a:p>
          <a:p>
            <a:r>
              <a:rPr kumimoji="1" lang="en-US" altLang="zh-TW" b="0" dirty="0">
                <a:ea typeface="Cambria Math" panose="02040503050406030204" pitchFamily="18" charset="0"/>
                <a:cs typeface="Tahoma" charset="0"/>
              </a:rPr>
              <a:t>Phone: 0932371193</a:t>
            </a:r>
          </a:p>
          <a:p>
            <a:r>
              <a:rPr kumimoji="1" lang="en-US" altLang="zh-TW" b="0" dirty="0">
                <a:ea typeface="Cambria Math" panose="02040503050406030204" pitchFamily="18" charset="0"/>
                <a:cs typeface="Tahoma" charset="0"/>
              </a:rPr>
              <a:t>Mail: kcy070586@gmail.com</a:t>
            </a:r>
            <a:endParaRPr kumimoji="1" lang="en-US" altLang="zh-TW" sz="2800" b="0" dirty="0">
              <a:ea typeface="Cambria Math" panose="02040503050406030204" pitchFamily="18" charset="0"/>
              <a:cs typeface="Tahoma" charset="0"/>
            </a:endParaRPr>
          </a:p>
        </p:txBody>
      </p:sp>
    </p:spTree>
    <p:extLst>
      <p:ext uri="{BB962C8B-B14F-4D97-AF65-F5344CB8AC3E}">
        <p14:creationId xmlns:p14="http://schemas.microsoft.com/office/powerpoint/2010/main" val="826168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14.2.1 Impostors, Sprites, and Layers</a:t>
            </a:r>
            <a:endParaRPr kumimoji="1" lang="zh-TW" altLang="en-US" sz="4000" b="1" dirty="0">
              <a:latin typeface="Cambria Math" panose="02040503050406030204" pitchFamily="18" charset="0"/>
              <a:ea typeface="Times New Roman" charset="0"/>
              <a:cs typeface="Times New Roman" charset="0"/>
            </a:endParaRPr>
          </a:p>
        </p:txBody>
      </p:sp>
      <p:pic>
        <p:nvPicPr>
          <p:cNvPr id="3" name="圖片 2">
            <a:extLst>
              <a:ext uri="{FF2B5EF4-FFF2-40B4-BE49-F238E27FC236}">
                <a16:creationId xmlns:a16="http://schemas.microsoft.com/office/drawing/2014/main" id="{EAB8778D-5225-446A-8490-33B917287F41}"/>
              </a:ext>
            </a:extLst>
          </p:cNvPr>
          <p:cNvPicPr>
            <a:picLocks noChangeAspect="1"/>
          </p:cNvPicPr>
          <p:nvPr/>
        </p:nvPicPr>
        <p:blipFill>
          <a:blip r:embed="rId3"/>
          <a:stretch>
            <a:fillRect/>
          </a:stretch>
        </p:blipFill>
        <p:spPr>
          <a:xfrm>
            <a:off x="1423987" y="1358777"/>
            <a:ext cx="9344025" cy="2276475"/>
          </a:xfrm>
          <a:prstGeom prst="rect">
            <a:avLst/>
          </a:prstGeom>
        </p:spPr>
      </p:pic>
      <p:sp>
        <p:nvSpPr>
          <p:cNvPr id="2" name="文字方塊 1">
            <a:extLst>
              <a:ext uri="{FF2B5EF4-FFF2-40B4-BE49-F238E27FC236}">
                <a16:creationId xmlns:a16="http://schemas.microsoft.com/office/drawing/2014/main" id="{E8652FDB-88E0-4581-B519-558EF5E3E96F}"/>
              </a:ext>
            </a:extLst>
          </p:cNvPr>
          <p:cNvSpPr txBox="1"/>
          <p:nvPr/>
        </p:nvSpPr>
        <p:spPr>
          <a:xfrm>
            <a:off x="963930" y="3954780"/>
            <a:ext cx="10797540" cy="2251065"/>
          </a:xfrm>
          <a:prstGeom prst="rect">
            <a:avLst/>
          </a:prstGeom>
          <a:noFill/>
        </p:spPr>
        <p:txBody>
          <a:bodyPr wrap="square" rtlCol="0">
            <a:spAutoFit/>
          </a:bodyPr>
          <a:lstStyle/>
          <a:p>
            <a:pPr marL="228600" indent="-228600">
              <a:lnSpc>
                <a:spcPct val="150000"/>
              </a:lnSpc>
              <a:buAutoNum type="alphaLcParenBoth"/>
            </a:pPr>
            <a:r>
              <a:rPr lang="en-US" altLang="zh-TW" sz="2400" dirty="0">
                <a:latin typeface="Cambria Math" panose="02040503050406030204" pitchFamily="18" charset="0"/>
                <a:ea typeface="Cambria Math" panose="02040503050406030204" pitchFamily="18" charset="0"/>
              </a:rPr>
              <a:t>alpha-matted color sprite</a:t>
            </a:r>
            <a:r>
              <a:rPr lang="zh-TW" altLang="en-US" sz="2400" dirty="0">
                <a:latin typeface="Cambria Math" panose="02040503050406030204" pitchFamily="18" charset="0"/>
              </a:rPr>
              <a:t> </a:t>
            </a:r>
            <a:endParaRPr lang="en-US" altLang="zh-TW" sz="2400" dirty="0">
              <a:latin typeface="Cambria Math" panose="02040503050406030204" pitchFamily="18" charset="0"/>
              <a:ea typeface="Cambria Math" panose="02040503050406030204" pitchFamily="18" charset="0"/>
            </a:endParaRPr>
          </a:p>
          <a:p>
            <a:pPr marL="228600" indent="-228600">
              <a:lnSpc>
                <a:spcPct val="150000"/>
              </a:lnSpc>
              <a:buAutoNum type="alphaLcParenBoth"/>
            </a:pPr>
            <a:r>
              <a:rPr lang="en-US" altLang="zh-TW" sz="2400" dirty="0">
                <a:latin typeface="Cambria Math" panose="02040503050406030204" pitchFamily="18" charset="0"/>
                <a:ea typeface="Cambria Math" panose="02040503050406030204" pitchFamily="18" charset="0"/>
              </a:rPr>
              <a:t>corresponding relative depth or parallax</a:t>
            </a:r>
          </a:p>
          <a:p>
            <a:pPr marL="228600" indent="-228600">
              <a:lnSpc>
                <a:spcPct val="150000"/>
              </a:lnSpc>
              <a:buAutoNum type="alphaLcParenBoth"/>
            </a:pPr>
            <a:r>
              <a:rPr lang="en-US" altLang="zh-TW" sz="2400" dirty="0">
                <a:latin typeface="Cambria Math" panose="02040503050406030204" pitchFamily="18" charset="0"/>
                <a:ea typeface="Cambria Math" panose="02040503050406030204" pitchFamily="18" charset="0"/>
              </a:rPr>
              <a:t>rendering without relative depth</a:t>
            </a:r>
          </a:p>
          <a:p>
            <a:pPr marL="228600" indent="-228600">
              <a:lnSpc>
                <a:spcPct val="150000"/>
              </a:lnSpc>
              <a:buAutoNum type="alphaLcParenBoth"/>
            </a:pPr>
            <a:r>
              <a:rPr lang="en-US" altLang="zh-TW" sz="2400" dirty="0">
                <a:latin typeface="Cambria Math" panose="02040503050406030204" pitchFamily="18" charset="0"/>
                <a:ea typeface="Cambria Math" panose="02040503050406030204" pitchFamily="18" charset="0"/>
              </a:rPr>
              <a:t>rendering with depth (note the curved object boundaries).</a:t>
            </a:r>
            <a:r>
              <a:rPr lang="zh-TW" altLang="en-US" sz="2400" dirty="0">
                <a:latin typeface="Cambria Math" panose="02040503050406030204" pitchFamily="18" charset="0"/>
              </a:rPr>
              <a:t> </a:t>
            </a:r>
            <a:endParaRPr lang="en-US" altLang="zh-TW" sz="2400" b="1"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32051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14.2.1 Impostors, Sprites, and Layers</a:t>
            </a:r>
            <a:endParaRPr kumimoji="1" lang="zh-TW" altLang="en-US" sz="4000" b="1" dirty="0">
              <a:latin typeface="Cambria Math" panose="02040503050406030204" pitchFamily="18" charset="0"/>
              <a:ea typeface="Times New Roman" charset="0"/>
              <a:cs typeface="Times New Roman" charset="0"/>
            </a:endParaRPr>
          </a:p>
        </p:txBody>
      </p:sp>
      <p:pic>
        <p:nvPicPr>
          <p:cNvPr id="2" name="圖片 1">
            <a:extLst>
              <a:ext uri="{FF2B5EF4-FFF2-40B4-BE49-F238E27FC236}">
                <a16:creationId xmlns:a16="http://schemas.microsoft.com/office/drawing/2014/main" id="{D6E3B8E2-B578-4742-B4E2-EB56BE351CCC}"/>
              </a:ext>
            </a:extLst>
          </p:cNvPr>
          <p:cNvPicPr>
            <a:picLocks noChangeAspect="1"/>
          </p:cNvPicPr>
          <p:nvPr/>
        </p:nvPicPr>
        <p:blipFill>
          <a:blip r:embed="rId3"/>
          <a:stretch>
            <a:fillRect/>
          </a:stretch>
        </p:blipFill>
        <p:spPr>
          <a:xfrm>
            <a:off x="1269677" y="1674933"/>
            <a:ext cx="9652646" cy="4479681"/>
          </a:xfrm>
          <a:prstGeom prst="rect">
            <a:avLst/>
          </a:prstGeom>
        </p:spPr>
      </p:pic>
    </p:spTree>
    <p:extLst>
      <p:ext uri="{BB962C8B-B14F-4D97-AF65-F5344CB8AC3E}">
        <p14:creationId xmlns:p14="http://schemas.microsoft.com/office/powerpoint/2010/main" val="423547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14.2.1 Impostors, Sprites, and Layers</a:t>
            </a:r>
            <a:endParaRPr kumimoji="1" lang="zh-TW" altLang="en-US" sz="4000" b="1" dirty="0">
              <a:latin typeface="Cambria Math" panose="02040503050406030204" pitchFamily="18" charset="0"/>
              <a:ea typeface="Times New Roman" charset="0"/>
              <a:cs typeface="Times New Roman" charset="0"/>
            </a:endParaRPr>
          </a:p>
        </p:txBody>
      </p:sp>
      <p:pic>
        <p:nvPicPr>
          <p:cNvPr id="2" name="圖片 1">
            <a:extLst>
              <a:ext uri="{FF2B5EF4-FFF2-40B4-BE49-F238E27FC236}">
                <a16:creationId xmlns:a16="http://schemas.microsoft.com/office/drawing/2014/main" id="{656EC16A-24F5-4533-A6C6-75859113CC7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49368" y="2186843"/>
            <a:ext cx="10893263" cy="3555023"/>
          </a:xfrm>
          <a:prstGeom prst="rect">
            <a:avLst/>
          </a:prstGeom>
        </p:spPr>
      </p:pic>
      <p:sp>
        <p:nvSpPr>
          <p:cNvPr id="4" name="文字方塊 3">
            <a:extLst>
              <a:ext uri="{FF2B5EF4-FFF2-40B4-BE49-F238E27FC236}">
                <a16:creationId xmlns:a16="http://schemas.microsoft.com/office/drawing/2014/main" id="{5149BF21-E329-44FD-AA05-15598450F6DF}"/>
              </a:ext>
            </a:extLst>
          </p:cNvPr>
          <p:cNvSpPr txBox="1"/>
          <p:nvPr/>
        </p:nvSpPr>
        <p:spPr>
          <a:xfrm>
            <a:off x="649368" y="1337310"/>
            <a:ext cx="10515600" cy="461665"/>
          </a:xfrm>
          <a:prstGeom prst="rect">
            <a:avLst/>
          </a:prstGeom>
          <a:noFill/>
        </p:spPr>
        <p:txBody>
          <a:bodyPr wrap="square" rtlCol="0">
            <a:spAutoFit/>
          </a:bodyPr>
          <a:lstStyle/>
          <a:p>
            <a:pPr marL="285750" indent="-285750">
              <a:buFont typeface="Arial" panose="020B0604020202020204" pitchFamily="34" charset="0"/>
              <a:buChar char="•"/>
            </a:pPr>
            <a:r>
              <a:rPr lang="en-US" altLang="zh-TW" sz="2400" dirty="0">
                <a:latin typeface="Cambria Math" panose="02040503050406030204" pitchFamily="18" charset="0"/>
                <a:ea typeface="Cambria Math" panose="02040503050406030204" pitchFamily="18" charset="0"/>
              </a:rPr>
              <a:t>MPI</a:t>
            </a:r>
            <a:r>
              <a:rPr lang="zh-TW" altLang="en-US" sz="2400" dirty="0">
                <a:latin typeface="Cambria Math" panose="02040503050406030204" pitchFamily="18" charset="0"/>
              </a:rPr>
              <a:t> </a:t>
            </a:r>
            <a:r>
              <a:rPr lang="en-US" altLang="zh-TW" sz="2400" dirty="0">
                <a:latin typeface="Cambria Math" panose="02040503050406030204" pitchFamily="18" charset="0"/>
                <a:ea typeface="Cambria Math" panose="02040503050406030204" pitchFamily="18" charset="0"/>
              </a:rPr>
              <a:t>(</a:t>
            </a:r>
            <a:r>
              <a:rPr lang="en-US" altLang="zh-TW" sz="2400" dirty="0" err="1">
                <a:latin typeface="Cambria Math" panose="02040503050406030204" pitchFamily="18" charset="0"/>
                <a:ea typeface="Cambria Math" panose="02040503050406030204" pitchFamily="18" charset="0"/>
              </a:rPr>
              <a:t>MultiPlane</a:t>
            </a:r>
            <a:r>
              <a:rPr lang="en-US" altLang="zh-TW" sz="2400" dirty="0">
                <a:latin typeface="Cambria Math" panose="02040503050406030204" pitchFamily="18" charset="0"/>
                <a:ea typeface="Cambria Math" panose="02040503050406030204" pitchFamily="18" charset="0"/>
              </a:rPr>
              <a:t> Images)</a:t>
            </a:r>
            <a:endParaRPr lang="zh-TW" altLang="en-US" sz="2400" dirty="0">
              <a:latin typeface="Cambria Math" panose="02040503050406030204" pitchFamily="18" charset="0"/>
            </a:endParaRPr>
          </a:p>
        </p:txBody>
      </p:sp>
    </p:spTree>
    <p:extLst>
      <p:ext uri="{BB962C8B-B14F-4D97-AF65-F5344CB8AC3E}">
        <p14:creationId xmlns:p14="http://schemas.microsoft.com/office/powerpoint/2010/main" val="184061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14.2.1 Impostors, Sprites, and Layers</a:t>
            </a:r>
            <a:endParaRPr kumimoji="1" lang="zh-TW" altLang="en-US" sz="4000" b="1" dirty="0">
              <a:latin typeface="Cambria Math" panose="02040503050406030204" pitchFamily="18" charset="0"/>
              <a:ea typeface="Times New Roman" charset="0"/>
              <a:cs typeface="Times New Roman" charset="0"/>
            </a:endParaRPr>
          </a:p>
        </p:txBody>
      </p:sp>
      <p:pic>
        <p:nvPicPr>
          <p:cNvPr id="2" name="圖片 1">
            <a:extLst>
              <a:ext uri="{FF2B5EF4-FFF2-40B4-BE49-F238E27FC236}">
                <a16:creationId xmlns:a16="http://schemas.microsoft.com/office/drawing/2014/main" id="{DC74332D-C477-4FF3-BC44-32EA0574342F}"/>
              </a:ext>
            </a:extLst>
          </p:cNvPr>
          <p:cNvPicPr>
            <a:picLocks noChangeAspect="1"/>
          </p:cNvPicPr>
          <p:nvPr/>
        </p:nvPicPr>
        <p:blipFill>
          <a:blip r:embed="rId3"/>
          <a:stretch>
            <a:fillRect/>
          </a:stretch>
        </p:blipFill>
        <p:spPr>
          <a:xfrm>
            <a:off x="2790380" y="2675622"/>
            <a:ext cx="6611239" cy="4178988"/>
          </a:xfrm>
          <a:prstGeom prst="rect">
            <a:avLst/>
          </a:prstGeom>
        </p:spPr>
      </p:pic>
      <p:sp>
        <p:nvSpPr>
          <p:cNvPr id="3" name="文字方塊 2">
            <a:extLst>
              <a:ext uri="{FF2B5EF4-FFF2-40B4-BE49-F238E27FC236}">
                <a16:creationId xmlns:a16="http://schemas.microsoft.com/office/drawing/2014/main" id="{E6473633-0A59-479B-BC9A-6BF659F9F186}"/>
              </a:ext>
            </a:extLst>
          </p:cNvPr>
          <p:cNvSpPr txBox="1"/>
          <p:nvPr/>
        </p:nvSpPr>
        <p:spPr>
          <a:xfrm>
            <a:off x="1006013" y="1503868"/>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altLang="zh-TW" dirty="0"/>
              <a:t>Two-layer Decomposition</a:t>
            </a:r>
          </a:p>
          <a:p>
            <a:pPr marL="742950" lvl="1" indent="-285750">
              <a:buFont typeface="Arial" panose="020B0604020202020204" pitchFamily="34" charset="0"/>
              <a:buChar char="•"/>
            </a:pPr>
            <a:r>
              <a:rPr lang="en-US" altLang="zh-TW" dirty="0"/>
              <a:t>The modeling of reflections is one of the advantages attributed to layered representations such as MPIs</a:t>
            </a:r>
          </a:p>
          <a:p>
            <a:pPr marL="742950" lvl="1" indent="-285750">
              <a:buFont typeface="Arial" panose="020B0604020202020204" pitchFamily="34" charset="0"/>
              <a:buChar char="•"/>
            </a:pPr>
            <a:r>
              <a:rPr lang="en-US" altLang="zh-TW" dirty="0"/>
              <a:t>Can be re-rendered from novel views by adding warped versions of the two layers (each of which has its own depth map).</a:t>
            </a:r>
            <a:endParaRPr lang="zh-TW" altLang="en-US" dirty="0"/>
          </a:p>
        </p:txBody>
      </p:sp>
    </p:spTree>
    <p:extLst>
      <p:ext uri="{BB962C8B-B14F-4D97-AF65-F5344CB8AC3E}">
        <p14:creationId xmlns:p14="http://schemas.microsoft.com/office/powerpoint/2010/main" val="228260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14.2.2 </a:t>
            </a:r>
            <a:r>
              <a:rPr kumimoji="1" lang="en-US" altLang="zh-TW" sz="4000" i="1" dirty="0">
                <a:ea typeface="Cambria Math" panose="02040503050406030204" pitchFamily="18" charset="0"/>
                <a:cs typeface="Times New Roman" charset="0"/>
              </a:rPr>
              <a:t>Application</a:t>
            </a:r>
            <a:r>
              <a:rPr kumimoji="1" lang="en-US" altLang="zh-TW" sz="4000" dirty="0">
                <a:ea typeface="Cambria Math" panose="02040503050406030204" pitchFamily="18" charset="0"/>
                <a:cs typeface="Times New Roman" charset="0"/>
              </a:rPr>
              <a:t>: 3D Photography</a:t>
            </a:r>
            <a:endParaRPr kumimoji="1" lang="zh-TW" altLang="en-US" sz="4000" b="1" dirty="0">
              <a:latin typeface="Cambria Math" panose="02040503050406030204" pitchFamily="18" charset="0"/>
              <a:ea typeface="Times New Roman" charset="0"/>
              <a:cs typeface="Times New Roman" charset="0"/>
            </a:endParaRPr>
          </a:p>
        </p:txBody>
      </p:sp>
      <p:pic>
        <p:nvPicPr>
          <p:cNvPr id="3" name="圖片 2">
            <a:extLst>
              <a:ext uri="{FF2B5EF4-FFF2-40B4-BE49-F238E27FC236}">
                <a16:creationId xmlns:a16="http://schemas.microsoft.com/office/drawing/2014/main" id="{4119C65F-4DD8-40DD-B609-821BD8D031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65401"/>
          <a:stretch/>
        </p:blipFill>
        <p:spPr>
          <a:xfrm>
            <a:off x="1795522" y="3674408"/>
            <a:ext cx="8600955" cy="3085207"/>
          </a:xfrm>
          <a:prstGeom prst="rect">
            <a:avLst/>
          </a:prstGeom>
        </p:spPr>
      </p:pic>
    </p:spTree>
    <p:extLst>
      <p:ext uri="{BB962C8B-B14F-4D97-AF65-F5344CB8AC3E}">
        <p14:creationId xmlns:p14="http://schemas.microsoft.com/office/powerpoint/2010/main" val="134789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14.2.2 </a:t>
            </a:r>
            <a:r>
              <a:rPr kumimoji="1" lang="en-US" altLang="zh-TW" sz="4000" i="1" dirty="0">
                <a:ea typeface="Cambria Math" panose="02040503050406030204" pitchFamily="18" charset="0"/>
                <a:cs typeface="Times New Roman" charset="0"/>
              </a:rPr>
              <a:t>Application</a:t>
            </a:r>
            <a:r>
              <a:rPr kumimoji="1" lang="en-US" altLang="zh-TW" sz="4000" dirty="0">
                <a:ea typeface="Cambria Math" panose="02040503050406030204" pitchFamily="18" charset="0"/>
                <a:cs typeface="Times New Roman" charset="0"/>
              </a:rPr>
              <a:t>: 3D Photography</a:t>
            </a:r>
            <a:endParaRPr kumimoji="1" lang="zh-TW" altLang="en-US" sz="4000" b="1" dirty="0">
              <a:latin typeface="Cambria Math" panose="02040503050406030204" pitchFamily="18" charset="0"/>
              <a:ea typeface="Times New Roman" charset="0"/>
              <a:cs typeface="Times New Roman" charset="0"/>
            </a:endParaRPr>
          </a:p>
        </p:txBody>
      </p:sp>
      <p:pic>
        <p:nvPicPr>
          <p:cNvPr id="5" name="圖片 4">
            <a:extLst>
              <a:ext uri="{FF2B5EF4-FFF2-40B4-BE49-F238E27FC236}">
                <a16:creationId xmlns:a16="http://schemas.microsoft.com/office/drawing/2014/main" id="{0EC00F8A-6F14-4950-803A-777FD95FEA6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t="34402" b="33351"/>
          <a:stretch/>
        </p:blipFill>
        <p:spPr>
          <a:xfrm>
            <a:off x="1682187" y="3625453"/>
            <a:ext cx="8827625" cy="2951252"/>
          </a:xfrm>
          <a:prstGeom prst="rect">
            <a:avLst/>
          </a:prstGeom>
        </p:spPr>
      </p:pic>
      <p:sp>
        <p:nvSpPr>
          <p:cNvPr id="2" name="文字方塊 1">
            <a:extLst>
              <a:ext uri="{FF2B5EF4-FFF2-40B4-BE49-F238E27FC236}">
                <a16:creationId xmlns:a16="http://schemas.microsoft.com/office/drawing/2014/main" id="{E93598A1-F04E-41AB-BA76-24F598B81D01}"/>
              </a:ext>
            </a:extLst>
          </p:cNvPr>
          <p:cNvSpPr txBox="1"/>
          <p:nvPr/>
        </p:nvSpPr>
        <p:spPr>
          <a:xfrm>
            <a:off x="1181528" y="1341261"/>
            <a:ext cx="9791272" cy="18912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TW" sz="2000" dirty="0"/>
              <a:t>Instant 3D Photography</a:t>
            </a:r>
          </a:p>
          <a:p>
            <a:pPr marL="742950" lvl="1" indent="-285750">
              <a:lnSpc>
                <a:spcPct val="150000"/>
              </a:lnSpc>
              <a:buFont typeface="Arial" panose="020B0604020202020204" pitchFamily="34" charset="0"/>
              <a:buChar char="•"/>
            </a:pPr>
            <a:r>
              <a:rPr lang="en-US" altLang="zh-TW" sz="2000" dirty="0"/>
              <a:t>Starts with the depth maps produced by a dual-lens smartphone</a:t>
            </a:r>
          </a:p>
          <a:p>
            <a:pPr marL="742950" lvl="1" indent="-285750">
              <a:lnSpc>
                <a:spcPct val="150000"/>
              </a:lnSpc>
              <a:buFont typeface="Arial" panose="020B0604020202020204" pitchFamily="34" charset="0"/>
              <a:buChar char="•"/>
            </a:pPr>
            <a:r>
              <a:rPr lang="en-US" altLang="zh-TW" sz="2000" dirty="0"/>
              <a:t>Warps and registers the depth maps to create a similar representation with far less computation</a:t>
            </a:r>
            <a:endParaRPr lang="zh-TW" altLang="en-US" sz="2000" dirty="0"/>
          </a:p>
        </p:txBody>
      </p:sp>
    </p:spTree>
    <p:extLst>
      <p:ext uri="{BB962C8B-B14F-4D97-AF65-F5344CB8AC3E}">
        <p14:creationId xmlns:p14="http://schemas.microsoft.com/office/powerpoint/2010/main" val="277107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14.2.2 </a:t>
            </a:r>
            <a:r>
              <a:rPr kumimoji="1" lang="en-US" altLang="zh-TW" sz="4000" i="1" dirty="0">
                <a:ea typeface="Cambria Math" panose="02040503050406030204" pitchFamily="18" charset="0"/>
                <a:cs typeface="Times New Roman" charset="0"/>
              </a:rPr>
              <a:t>Application</a:t>
            </a:r>
            <a:r>
              <a:rPr kumimoji="1" lang="en-US" altLang="zh-TW" sz="4000" dirty="0">
                <a:ea typeface="Cambria Math" panose="02040503050406030204" pitchFamily="18" charset="0"/>
                <a:cs typeface="Times New Roman" charset="0"/>
              </a:rPr>
              <a:t>: 3D Photography</a:t>
            </a:r>
            <a:endParaRPr kumimoji="1" lang="zh-TW" altLang="en-US" sz="4000" b="1" dirty="0">
              <a:latin typeface="Cambria Math" panose="02040503050406030204" pitchFamily="18" charset="0"/>
              <a:ea typeface="Times New Roman" charset="0"/>
              <a:cs typeface="Times New Roman" charset="0"/>
            </a:endParaRPr>
          </a:p>
        </p:txBody>
      </p:sp>
      <p:pic>
        <p:nvPicPr>
          <p:cNvPr id="5" name="圖片 4">
            <a:extLst>
              <a:ext uri="{FF2B5EF4-FFF2-40B4-BE49-F238E27FC236}">
                <a16:creationId xmlns:a16="http://schemas.microsoft.com/office/drawing/2014/main" id="{B0CEF20A-AD2E-4FE4-9015-91D4D9F267E3}"/>
              </a:ext>
            </a:extLst>
          </p:cNvPr>
          <p:cNvPicPr>
            <a:picLocks noChangeAspect="1"/>
          </p:cNvPicPr>
          <p:nvPr/>
        </p:nvPicPr>
        <p:blipFill rotWithShape="1">
          <a:blip r:embed="rId3"/>
          <a:srcRect t="69985" b="4144"/>
          <a:stretch/>
        </p:blipFill>
        <p:spPr>
          <a:xfrm>
            <a:off x="1317687" y="4125320"/>
            <a:ext cx="9556625" cy="2563156"/>
          </a:xfrm>
          <a:prstGeom prst="rect">
            <a:avLst/>
          </a:prstGeom>
        </p:spPr>
      </p:pic>
      <p:sp>
        <p:nvSpPr>
          <p:cNvPr id="2" name="文字方塊 1">
            <a:extLst>
              <a:ext uri="{FF2B5EF4-FFF2-40B4-BE49-F238E27FC236}">
                <a16:creationId xmlns:a16="http://schemas.microsoft.com/office/drawing/2014/main" id="{2447A084-CF22-4DD5-9E3F-0924C1CE3992}"/>
              </a:ext>
            </a:extLst>
          </p:cNvPr>
          <p:cNvSpPr txBox="1"/>
          <p:nvPr/>
        </p:nvSpPr>
        <p:spPr>
          <a:xfrm>
            <a:off x="1154129" y="1448315"/>
            <a:ext cx="9883739" cy="23529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TW" sz="2000" dirty="0"/>
              <a:t>One Shot 3D Photography </a:t>
            </a:r>
          </a:p>
          <a:p>
            <a:pPr marL="742950" lvl="1" indent="-285750">
              <a:lnSpc>
                <a:spcPct val="150000"/>
              </a:lnSpc>
              <a:buFont typeface="Arial" panose="020B0604020202020204" pitchFamily="34" charset="0"/>
              <a:buChar char="•"/>
            </a:pPr>
            <a:r>
              <a:rPr lang="en-US" altLang="zh-TW" sz="2000" dirty="0"/>
              <a:t>Starts with a single photo</a:t>
            </a:r>
          </a:p>
          <a:p>
            <a:pPr marL="742950" lvl="1" indent="-285750">
              <a:lnSpc>
                <a:spcPct val="150000"/>
              </a:lnSpc>
              <a:buFont typeface="Arial" panose="020B0604020202020204" pitchFamily="34" charset="0"/>
              <a:buChar char="•"/>
            </a:pPr>
            <a:r>
              <a:rPr lang="en-US" altLang="zh-TW" sz="2000" dirty="0"/>
              <a:t>Performs monocular depth estimation, layer construction and inpainting</a:t>
            </a:r>
          </a:p>
          <a:p>
            <a:pPr marL="742950" lvl="1" indent="-285750">
              <a:lnSpc>
                <a:spcPct val="150000"/>
              </a:lnSpc>
              <a:buFont typeface="Arial" panose="020B0604020202020204" pitchFamily="34" charset="0"/>
              <a:buChar char="•"/>
            </a:pPr>
            <a:r>
              <a:rPr lang="en-US" altLang="zh-TW" sz="2000" dirty="0"/>
              <a:t>Mesh and atlas generation</a:t>
            </a:r>
          </a:p>
          <a:p>
            <a:pPr marL="742950" lvl="1" indent="-285750">
              <a:lnSpc>
                <a:spcPct val="150000"/>
              </a:lnSpc>
              <a:buFont typeface="Arial" panose="020B0604020202020204" pitchFamily="34" charset="0"/>
              <a:buChar char="•"/>
            </a:pPr>
            <a:r>
              <a:rPr lang="en-US" altLang="zh-TW" sz="2000" dirty="0"/>
              <a:t>Enabling phone-based reconstruction and interactive viewing</a:t>
            </a:r>
            <a:endParaRPr lang="zh-TW" altLang="en-US" sz="2000" dirty="0"/>
          </a:p>
        </p:txBody>
      </p:sp>
    </p:spTree>
    <p:extLst>
      <p:ext uri="{BB962C8B-B14F-4D97-AF65-F5344CB8AC3E}">
        <p14:creationId xmlns:p14="http://schemas.microsoft.com/office/powerpoint/2010/main" val="530782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1184366" y="308065"/>
            <a:ext cx="10169433" cy="6470469"/>
          </a:xfrm>
        </p:spPr>
        <p:txBody>
          <a:bodyPr>
            <a:normAutofit fontScale="92500" lnSpcReduction="10000"/>
          </a:bodyPr>
          <a:lstStyle/>
          <a:p>
            <a:pPr>
              <a:lnSpc>
                <a:spcPct val="120000"/>
              </a:lnSpc>
            </a:pPr>
            <a:r>
              <a:rPr lang="en-US" altLang="zh-TW" sz="1700" dirty="0">
                <a:solidFill>
                  <a:schemeClr val="bg1">
                    <a:lumMod val="75000"/>
                  </a:schemeClr>
                </a:solidFill>
                <a:ea typeface="Cambria Math" panose="02040503050406030204" pitchFamily="18" charset="0"/>
              </a:rPr>
              <a:t>14.1 View Interpolation</a:t>
            </a:r>
          </a:p>
          <a:p>
            <a:pPr lvl="1">
              <a:lnSpc>
                <a:spcPct val="120000"/>
              </a:lnSpc>
            </a:pPr>
            <a:r>
              <a:rPr lang="en-US" altLang="zh-TW" sz="1400" dirty="0">
                <a:solidFill>
                  <a:schemeClr val="bg1">
                    <a:lumMod val="75000"/>
                  </a:schemeClr>
                </a:solidFill>
                <a:ea typeface="Cambria Math" panose="02040503050406030204" pitchFamily="18" charset="0"/>
              </a:rPr>
              <a:t>14.1.1 View-dependent Texture Maps</a:t>
            </a:r>
          </a:p>
          <a:p>
            <a:pPr lvl="1">
              <a:lnSpc>
                <a:spcPct val="120000"/>
              </a:lnSpc>
            </a:pPr>
            <a:r>
              <a:rPr lang="en-US" altLang="zh-TW" sz="1400" dirty="0">
                <a:solidFill>
                  <a:schemeClr val="bg1">
                    <a:lumMod val="75000"/>
                  </a:schemeClr>
                </a:solidFill>
                <a:ea typeface="Cambria Math" panose="02040503050406030204" pitchFamily="18" charset="0"/>
              </a:rPr>
              <a:t>14.1.2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Photo Tourism</a:t>
            </a:r>
          </a:p>
          <a:p>
            <a:pPr>
              <a:lnSpc>
                <a:spcPct val="120000"/>
              </a:lnSpc>
            </a:pPr>
            <a:r>
              <a:rPr lang="en-US" altLang="zh-TW" sz="1700" dirty="0">
                <a:solidFill>
                  <a:schemeClr val="bg1">
                    <a:lumMod val="75000"/>
                  </a:schemeClr>
                </a:solidFill>
                <a:ea typeface="Cambria Math" panose="02040503050406030204" pitchFamily="18" charset="0"/>
              </a:rPr>
              <a:t>14.2 Layered Depth Images</a:t>
            </a: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14.2.1 Impostors, Sprites, and Layers</a:t>
            </a:r>
          </a:p>
          <a:p>
            <a:pPr lvl="1">
              <a:lnSpc>
                <a:spcPct val="120000"/>
              </a:lnSpc>
            </a:pPr>
            <a:r>
              <a:rPr lang="en-US" altLang="zh-TW" sz="1400" dirty="0">
                <a:solidFill>
                  <a:schemeClr val="bg1">
                    <a:lumMod val="75000"/>
                  </a:schemeClr>
                </a:solidFill>
                <a:ea typeface="Cambria Math" panose="02040503050406030204" pitchFamily="18" charset="0"/>
              </a:rPr>
              <a:t>14.2.2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3D Photography</a:t>
            </a:r>
          </a:p>
          <a:p>
            <a:pPr>
              <a:lnSpc>
                <a:spcPct val="120000"/>
              </a:lnSpc>
            </a:pPr>
            <a:r>
              <a:rPr lang="en-US" altLang="zh-TW" sz="1700" dirty="0">
                <a:ea typeface="Cambria Math" panose="02040503050406030204" pitchFamily="18" charset="0"/>
              </a:rPr>
              <a:t>14.3 Light Fields and </a:t>
            </a:r>
            <a:r>
              <a:rPr lang="en-US" altLang="zh-TW" sz="1700" dirty="0" err="1">
                <a:ea typeface="Cambria Math" panose="02040503050406030204" pitchFamily="18" charset="0"/>
              </a:rPr>
              <a:t>Lumigraphs</a:t>
            </a:r>
            <a:endParaRPr lang="en-US" altLang="zh-TW" sz="1700" dirty="0">
              <a:ea typeface="Cambria Math" panose="02040503050406030204" pitchFamily="18" charset="0"/>
            </a:endParaRPr>
          </a:p>
          <a:p>
            <a:pPr lvl="1">
              <a:lnSpc>
                <a:spcPct val="120000"/>
              </a:lnSpc>
            </a:pPr>
            <a:r>
              <a:rPr lang="en-US" altLang="zh-TW" sz="1400" dirty="0">
                <a:latin typeface="Cambria Math" panose="02040503050406030204" pitchFamily="18" charset="0"/>
                <a:ea typeface="Cambria Math" panose="02040503050406030204" pitchFamily="18" charset="0"/>
              </a:rPr>
              <a:t>14.3.1 </a:t>
            </a:r>
            <a:r>
              <a:rPr lang="en-US" altLang="zh-TW" sz="1400" dirty="0" err="1">
                <a:latin typeface="Cambria Math" panose="02040503050406030204" pitchFamily="18" charset="0"/>
                <a:ea typeface="Cambria Math" panose="02040503050406030204" pitchFamily="18" charset="0"/>
              </a:rPr>
              <a:t>Lumigraph</a:t>
            </a:r>
            <a:endParaRPr lang="en-US" altLang="zh-TW" sz="1400" dirty="0">
              <a:latin typeface="Cambria Math" panose="02040503050406030204" pitchFamily="18" charset="0"/>
              <a:ea typeface="Cambria Math" panose="02040503050406030204" pitchFamily="18" charset="0"/>
            </a:endParaRPr>
          </a:p>
          <a:p>
            <a:pPr lvl="1">
              <a:lnSpc>
                <a:spcPct val="120000"/>
              </a:lnSpc>
            </a:pPr>
            <a:r>
              <a:rPr lang="en-US" altLang="zh-TW" sz="1400" dirty="0">
                <a:ea typeface="Cambria Math" panose="02040503050406030204" pitchFamily="18" charset="0"/>
              </a:rPr>
              <a:t>14.3.2 Surface Light Fields</a:t>
            </a:r>
          </a:p>
          <a:p>
            <a:pPr lvl="1">
              <a:lnSpc>
                <a:spcPct val="120000"/>
              </a:lnSpc>
            </a:pPr>
            <a:r>
              <a:rPr lang="en-US" altLang="zh-TW" sz="1400" dirty="0">
                <a:ea typeface="Cambria Math" panose="02040503050406030204" pitchFamily="18" charset="0"/>
              </a:rPr>
              <a:t>14.3.3 </a:t>
            </a:r>
            <a:r>
              <a:rPr lang="en-US" altLang="zh-TW" sz="1400" i="1" dirty="0">
                <a:ea typeface="Cambria Math" panose="02040503050406030204" pitchFamily="18" charset="0"/>
              </a:rPr>
              <a:t>Application</a:t>
            </a:r>
            <a:r>
              <a:rPr lang="en-US" altLang="zh-TW" sz="1400" dirty="0">
                <a:ea typeface="Cambria Math" panose="02040503050406030204" pitchFamily="18" charset="0"/>
              </a:rPr>
              <a:t>: Concentric Mosaics</a:t>
            </a:r>
          </a:p>
          <a:p>
            <a:pPr>
              <a:lnSpc>
                <a:spcPct val="120000"/>
              </a:lnSpc>
            </a:pPr>
            <a:r>
              <a:rPr lang="en-US" altLang="zh-TW" sz="1700" dirty="0">
                <a:solidFill>
                  <a:schemeClr val="bg1">
                    <a:lumMod val="75000"/>
                  </a:schemeClr>
                </a:solidFill>
                <a:ea typeface="Cambria Math" panose="02040503050406030204" pitchFamily="18" charset="0"/>
              </a:rPr>
              <a:t>14.4 Environment mattes</a:t>
            </a: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14.4.1 Higher-dimensional Light Fields</a:t>
            </a:r>
          </a:p>
          <a:p>
            <a:pPr lvl="1">
              <a:lnSpc>
                <a:spcPct val="120000"/>
              </a:lnSpc>
            </a:pPr>
            <a:r>
              <a:rPr lang="en-US" altLang="zh-TW" sz="1400" dirty="0">
                <a:solidFill>
                  <a:schemeClr val="bg1">
                    <a:lumMod val="75000"/>
                  </a:schemeClr>
                </a:solidFill>
                <a:ea typeface="Cambria Math" panose="02040503050406030204" pitchFamily="18" charset="0"/>
              </a:rPr>
              <a:t>14.4.2 The Modeling to Rendering Continuum</a:t>
            </a:r>
          </a:p>
          <a:p>
            <a:pPr>
              <a:lnSpc>
                <a:spcPct val="120000"/>
              </a:lnSpc>
            </a:pPr>
            <a:r>
              <a:rPr lang="en-US" altLang="zh-TW" sz="1700" dirty="0">
                <a:solidFill>
                  <a:schemeClr val="bg1">
                    <a:lumMod val="75000"/>
                  </a:schemeClr>
                </a:solidFill>
                <a:ea typeface="Cambria Math" panose="02040503050406030204" pitchFamily="18" charset="0"/>
              </a:rPr>
              <a:t>14.5 Video-based Rendering</a:t>
            </a:r>
          </a:p>
          <a:p>
            <a:pPr lvl="1">
              <a:lnSpc>
                <a:spcPct val="120000"/>
              </a:lnSpc>
            </a:pPr>
            <a:r>
              <a:rPr lang="en-US" altLang="zh-TW" sz="1400" dirty="0">
                <a:solidFill>
                  <a:schemeClr val="bg1">
                    <a:lumMod val="75000"/>
                  </a:schemeClr>
                </a:solidFill>
                <a:ea typeface="Cambria Math" panose="02040503050406030204" pitchFamily="18" charset="0"/>
              </a:rPr>
              <a:t>14.5.1 Video-based Animation</a:t>
            </a:r>
          </a:p>
          <a:p>
            <a:pPr lvl="1">
              <a:lnSpc>
                <a:spcPct val="120000"/>
              </a:lnSpc>
            </a:pPr>
            <a:r>
              <a:rPr lang="en-US" altLang="zh-TW" sz="1400" dirty="0">
                <a:solidFill>
                  <a:schemeClr val="bg1">
                    <a:lumMod val="75000"/>
                  </a:schemeClr>
                </a:solidFill>
                <a:ea typeface="Cambria Math" panose="02040503050406030204" pitchFamily="18" charset="0"/>
              </a:rPr>
              <a:t>14.5.2 Video Textures</a:t>
            </a:r>
          </a:p>
          <a:p>
            <a:pPr lvl="1">
              <a:lnSpc>
                <a:spcPct val="120000"/>
              </a:lnSpc>
            </a:pPr>
            <a:r>
              <a:rPr lang="en-US" altLang="zh-TW" sz="1400" dirty="0">
                <a:solidFill>
                  <a:schemeClr val="bg1">
                    <a:lumMod val="75000"/>
                  </a:schemeClr>
                </a:solidFill>
                <a:ea typeface="Cambria Math" panose="02040503050406030204" pitchFamily="18" charset="0"/>
              </a:rPr>
              <a:t>14.5.3</a:t>
            </a:r>
            <a:r>
              <a:rPr lang="en-US" altLang="zh-TW" sz="1400" i="1" dirty="0">
                <a:solidFill>
                  <a:schemeClr val="bg1">
                    <a:lumMod val="75000"/>
                  </a:schemeClr>
                </a:solidFill>
                <a:ea typeface="Cambria Math" panose="02040503050406030204" pitchFamily="18" charset="0"/>
              </a:rPr>
              <a:t> Application</a:t>
            </a:r>
            <a:r>
              <a:rPr lang="en-US" altLang="zh-TW" sz="1400" dirty="0">
                <a:solidFill>
                  <a:schemeClr val="bg1">
                    <a:lumMod val="75000"/>
                  </a:schemeClr>
                </a:solidFill>
                <a:ea typeface="Cambria Math" panose="02040503050406030204" pitchFamily="18" charset="0"/>
              </a:rPr>
              <a:t>: Animating Pictures</a:t>
            </a:r>
          </a:p>
          <a:p>
            <a:pPr lvl="1">
              <a:lnSpc>
                <a:spcPct val="120000"/>
              </a:lnSpc>
            </a:pPr>
            <a:r>
              <a:rPr lang="en-US" altLang="zh-TW" sz="1400" dirty="0">
                <a:solidFill>
                  <a:schemeClr val="bg1">
                    <a:lumMod val="75000"/>
                  </a:schemeClr>
                </a:solidFill>
                <a:ea typeface="Cambria Math" panose="02040503050406030204" pitchFamily="18" charset="0"/>
              </a:rPr>
              <a:t>14.5.4 3D and Free-viewpoint Video</a:t>
            </a:r>
          </a:p>
          <a:p>
            <a:pPr lvl="1">
              <a:lnSpc>
                <a:spcPct val="120000"/>
              </a:lnSpc>
            </a:pPr>
            <a:r>
              <a:rPr lang="en-US" altLang="zh-TW" sz="1400" dirty="0">
                <a:solidFill>
                  <a:schemeClr val="bg1">
                    <a:lumMod val="75000"/>
                  </a:schemeClr>
                </a:solidFill>
                <a:ea typeface="Cambria Math" panose="02040503050406030204" pitchFamily="18" charset="0"/>
              </a:rPr>
              <a:t>14.5.5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Video-based Walkthroughs</a:t>
            </a:r>
          </a:p>
          <a:p>
            <a:pPr>
              <a:lnSpc>
                <a:spcPct val="120000"/>
              </a:lnSpc>
            </a:pPr>
            <a:r>
              <a:rPr lang="en-US" altLang="zh-TW" sz="1700" dirty="0">
                <a:solidFill>
                  <a:schemeClr val="bg1">
                    <a:lumMod val="75000"/>
                  </a:schemeClr>
                </a:solidFill>
                <a:ea typeface="Cambria Math" panose="02040503050406030204" pitchFamily="18" charset="0"/>
              </a:rPr>
              <a:t>14.6 Neural Rendering</a:t>
            </a:r>
          </a:p>
        </p:txBody>
      </p:sp>
      <p:sp>
        <p:nvSpPr>
          <p:cNvPr id="3" name="矩形 2"/>
          <p:cNvSpPr/>
          <p:nvPr/>
        </p:nvSpPr>
        <p:spPr>
          <a:xfrm>
            <a:off x="0" y="0"/>
            <a:ext cx="731520" cy="6858000"/>
          </a:xfrm>
          <a:prstGeom prst="rect">
            <a:avLst/>
          </a:prstGeom>
          <a:blipFill>
            <a:blip r:embed="rId3"/>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
        <p:nvSpPr>
          <p:cNvPr id="7" name="矩形 6"/>
          <p:cNvSpPr/>
          <p:nvPr/>
        </p:nvSpPr>
        <p:spPr>
          <a:xfrm>
            <a:off x="9239794" y="0"/>
            <a:ext cx="2952206" cy="6858000"/>
          </a:xfrm>
          <a:prstGeom prst="rect">
            <a:avLst/>
          </a:prstGeom>
          <a:blipFill>
            <a:blip r:embed="rId4"/>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5181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kumimoji="1" lang="en-US" altLang="zh-TW" dirty="0">
                <a:ea typeface="Cambria Math" panose="02040503050406030204" pitchFamily="18" charset="0"/>
                <a:cs typeface="Times New Roman" charset="0"/>
              </a:rPr>
              <a:t>14.3 Light Fields and </a:t>
            </a:r>
            <a:r>
              <a:rPr kumimoji="1" lang="en-US" altLang="zh-TW" dirty="0" err="1">
                <a:ea typeface="Cambria Math" panose="02040503050406030204" pitchFamily="18" charset="0"/>
                <a:cs typeface="Times New Roman" charset="0"/>
              </a:rPr>
              <a:t>Lumigraphs</a:t>
            </a:r>
            <a:endParaRPr kumimoji="1" lang="zh-TW" altLang="en-US" dirty="0">
              <a:latin typeface="Cambria Math" panose="02040503050406030204" pitchFamily="18" charset="0"/>
              <a:ea typeface="Times New Roman" charset="0"/>
              <a:cs typeface="Times New Roman" charset="0"/>
            </a:endParaRPr>
          </a:p>
        </p:txBody>
      </p:sp>
      <p:sp>
        <p:nvSpPr>
          <p:cNvPr id="3" name="內容版面配置區 2"/>
          <p:cNvSpPr>
            <a:spLocks noGrp="1"/>
          </p:cNvSpPr>
          <p:nvPr>
            <p:ph idx="1"/>
          </p:nvPr>
        </p:nvSpPr>
        <p:spPr/>
        <p:txBody>
          <a:bodyPr/>
          <a:lstStyle/>
          <a:p>
            <a:r>
              <a:rPr lang="en-US" altLang="zh-TW" dirty="0">
                <a:latin typeface="Cambria Math" panose="02040503050406030204" pitchFamily="18" charset="0"/>
                <a:ea typeface="Cambria Math" panose="02040503050406030204" pitchFamily="18" charset="0"/>
              </a:rPr>
              <a:t>14.3.1 </a:t>
            </a:r>
            <a:r>
              <a:rPr lang="en-US" altLang="zh-TW" dirty="0" err="1">
                <a:latin typeface="Cambria Math" panose="02040503050406030204" pitchFamily="18" charset="0"/>
                <a:ea typeface="Cambria Math" panose="02040503050406030204" pitchFamily="18" charset="0"/>
              </a:rPr>
              <a:t>Lumigraph</a:t>
            </a:r>
            <a:endParaRPr lang="en-US" altLang="zh-TW" dirty="0">
              <a:latin typeface="Cambria Math" panose="02040503050406030204" pitchFamily="18" charset="0"/>
              <a:ea typeface="Cambria Math" panose="02040503050406030204" pitchFamily="18" charset="0"/>
            </a:endParaRPr>
          </a:p>
          <a:p>
            <a:r>
              <a:rPr kumimoji="1" lang="en-US" altLang="zh-TW" dirty="0">
                <a:ea typeface="Cambria Math" panose="02040503050406030204" pitchFamily="18" charset="0"/>
                <a:cs typeface="Times New Roman" charset="0"/>
              </a:rPr>
              <a:t>14.3.2 Surface Light Fields</a:t>
            </a:r>
          </a:p>
          <a:p>
            <a:r>
              <a:rPr kumimoji="1" lang="en-US" altLang="zh-TW" dirty="0">
                <a:ea typeface="Cambria Math" panose="02040503050406030204" pitchFamily="18" charset="0"/>
                <a:cs typeface="Times New Roman" charset="0"/>
              </a:rPr>
              <a:t>14.3.3 </a:t>
            </a:r>
            <a:r>
              <a:rPr kumimoji="1" lang="en-US" altLang="zh-TW" i="1" dirty="0">
                <a:ea typeface="Cambria Math" panose="02040503050406030204" pitchFamily="18" charset="0"/>
                <a:cs typeface="Times New Roman" charset="0"/>
              </a:rPr>
              <a:t>Application</a:t>
            </a:r>
            <a:r>
              <a:rPr kumimoji="1" lang="en-US" altLang="zh-TW" dirty="0">
                <a:ea typeface="Cambria Math" panose="02040503050406030204" pitchFamily="18" charset="0"/>
                <a:cs typeface="Times New Roman" charset="0"/>
              </a:rPr>
              <a:t>: Concentric Mosaics</a:t>
            </a:r>
          </a:p>
        </p:txBody>
      </p:sp>
    </p:spTree>
    <p:extLst>
      <p:ext uri="{BB962C8B-B14F-4D97-AF65-F5344CB8AC3E}">
        <p14:creationId xmlns:p14="http://schemas.microsoft.com/office/powerpoint/2010/main" val="28402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14.3.1 </a:t>
            </a:r>
            <a:r>
              <a:rPr kumimoji="1" lang="en-US" altLang="zh-TW" sz="4000" b="1" dirty="0" err="1">
                <a:latin typeface="Cambria Math" panose="02040503050406030204" pitchFamily="18" charset="0"/>
                <a:ea typeface="Cambria Math" panose="02040503050406030204" pitchFamily="18" charset="0"/>
                <a:cs typeface="Times New Roman" charset="0"/>
              </a:rPr>
              <a:t>Lumigraph</a:t>
            </a:r>
            <a:endParaRPr kumimoji="1" lang="zh-TW" altLang="en-US" sz="4000" b="1" dirty="0">
              <a:latin typeface="Cambria Math" panose="02040503050406030204" pitchFamily="18" charset="0"/>
              <a:ea typeface="Times New Roman" charset="0"/>
              <a:cs typeface="Times New Roman" charset="0"/>
            </a:endParaRPr>
          </a:p>
        </p:txBody>
      </p:sp>
      <p:sp>
        <p:nvSpPr>
          <p:cNvPr id="3" name="文字方塊 2">
            <a:extLst>
              <a:ext uri="{FF2B5EF4-FFF2-40B4-BE49-F238E27FC236}">
                <a16:creationId xmlns:a16="http://schemas.microsoft.com/office/drawing/2014/main" id="{F2CF23F7-9561-428C-9A16-B19236F2E408}"/>
              </a:ext>
            </a:extLst>
          </p:cNvPr>
          <p:cNvSpPr txBox="1"/>
          <p:nvPr/>
        </p:nvSpPr>
        <p:spPr>
          <a:xfrm>
            <a:off x="838200" y="1504709"/>
            <a:ext cx="10515600" cy="23529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TW" sz="2000" dirty="0"/>
              <a:t>Taking the cross-product of the three-dimensional space of camera positions with the 2D space of spherical images, we obtain the 5D </a:t>
            </a:r>
            <a:r>
              <a:rPr lang="en-US" altLang="zh-TW" sz="2000" dirty="0" err="1"/>
              <a:t>plenoptic</a:t>
            </a:r>
            <a:r>
              <a:rPr lang="en-US" altLang="zh-TW" sz="2000" dirty="0"/>
              <a:t> function.</a:t>
            </a:r>
          </a:p>
          <a:p>
            <a:pPr marL="285750" indent="-285750">
              <a:lnSpc>
                <a:spcPct val="150000"/>
              </a:lnSpc>
              <a:buFont typeface="Arial" panose="020B0604020202020204" pitchFamily="34" charset="0"/>
              <a:buChar char="•"/>
            </a:pPr>
            <a:r>
              <a:rPr lang="en-US" altLang="zh-TW" sz="2000" dirty="0"/>
              <a:t>When no light dispersion in the scene, we can reduce the 5D </a:t>
            </a:r>
            <a:r>
              <a:rPr lang="en-US" altLang="zh-TW" sz="2000" dirty="0" err="1"/>
              <a:t>plenoptic</a:t>
            </a:r>
            <a:r>
              <a:rPr lang="en-US" altLang="zh-TW" sz="2000" dirty="0"/>
              <a:t> function to the 4D light field.</a:t>
            </a:r>
          </a:p>
          <a:p>
            <a:pPr marL="285750" indent="-285750">
              <a:lnSpc>
                <a:spcPct val="150000"/>
              </a:lnSpc>
              <a:buFont typeface="Arial" panose="020B0604020202020204" pitchFamily="34" charset="0"/>
              <a:buChar char="•"/>
            </a:pPr>
            <a:r>
              <a:rPr lang="en-US" altLang="zh-TW" sz="2000" dirty="0"/>
              <a:t>Put two planes in the 3D scene roughly bounding the area of interest.</a:t>
            </a:r>
          </a:p>
        </p:txBody>
      </p:sp>
      <p:pic>
        <p:nvPicPr>
          <p:cNvPr id="4" name="圖片 3">
            <a:extLst>
              <a:ext uri="{FF2B5EF4-FFF2-40B4-BE49-F238E27FC236}">
                <a16:creationId xmlns:a16="http://schemas.microsoft.com/office/drawing/2014/main" id="{970DEAB8-AA00-4E3A-98C4-79F29C32557D}"/>
              </a:ext>
            </a:extLst>
          </p:cNvPr>
          <p:cNvPicPr>
            <a:picLocks noChangeAspect="1"/>
          </p:cNvPicPr>
          <p:nvPr/>
        </p:nvPicPr>
        <p:blipFill>
          <a:blip r:embed="rId3"/>
          <a:stretch>
            <a:fillRect/>
          </a:stretch>
        </p:blipFill>
        <p:spPr>
          <a:xfrm>
            <a:off x="3588996" y="3923398"/>
            <a:ext cx="5014008" cy="2859786"/>
          </a:xfrm>
          <a:prstGeom prst="rect">
            <a:avLst/>
          </a:prstGeom>
        </p:spPr>
      </p:pic>
    </p:spTree>
    <p:extLst>
      <p:ext uri="{BB962C8B-B14F-4D97-AF65-F5344CB8AC3E}">
        <p14:creationId xmlns:p14="http://schemas.microsoft.com/office/powerpoint/2010/main" val="346995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4">
            <a:extLst>
              <a:ext uri="{FF2B5EF4-FFF2-40B4-BE49-F238E27FC236}">
                <a16:creationId xmlns:a16="http://schemas.microsoft.com/office/drawing/2014/main" id="{63B72A4C-19E2-454B-82B7-A07CF37CD559}"/>
              </a:ext>
            </a:extLst>
          </p:cNvPr>
          <p:cNvSpPr>
            <a:spLocks noGrp="1"/>
          </p:cNvSpPr>
          <p:nvPr>
            <p:ph type="title"/>
          </p:nvPr>
        </p:nvSpPr>
        <p:spPr>
          <a:xfrm>
            <a:off x="838200" y="365125"/>
            <a:ext cx="10515600" cy="1325563"/>
          </a:xfrm>
        </p:spPr>
        <p:txBody>
          <a:bodyPr/>
          <a:lstStyle/>
          <a:p>
            <a:pPr algn="ctr"/>
            <a:r>
              <a:rPr lang="en-US" altLang="zh-TW" b="1" dirty="0">
                <a:latin typeface="Cambria Math" panose="02040503050406030204" pitchFamily="18" charset="0"/>
                <a:ea typeface="Cambria Math" panose="02040503050406030204" pitchFamily="18" charset="0"/>
              </a:rPr>
              <a:t>Chapter 14 </a:t>
            </a:r>
            <a:br>
              <a:rPr lang="en-US" altLang="zh-TW" b="1" dirty="0">
                <a:latin typeface="Cambria Math" panose="02040503050406030204" pitchFamily="18" charset="0"/>
                <a:ea typeface="Cambria Math" panose="02040503050406030204" pitchFamily="18" charset="0"/>
              </a:rPr>
            </a:br>
            <a:r>
              <a:rPr lang="en-US" altLang="zh-TW" dirty="0"/>
              <a:t>Image-based Rendering</a:t>
            </a:r>
            <a:endParaRPr lang="zh-TW" altLang="en-US" b="1" dirty="0">
              <a:latin typeface="Cambria Math" panose="02040503050406030204" pitchFamily="18" charset="0"/>
            </a:endParaRPr>
          </a:p>
        </p:txBody>
      </p:sp>
      <p:sp>
        <p:nvSpPr>
          <p:cNvPr id="7" name="內容版面配置區 5">
            <a:extLst>
              <a:ext uri="{FF2B5EF4-FFF2-40B4-BE49-F238E27FC236}">
                <a16:creationId xmlns:a16="http://schemas.microsoft.com/office/drawing/2014/main" id="{7AAF66CF-5CA9-4C75-B799-1C2B5D86C517}"/>
              </a:ext>
            </a:extLst>
          </p:cNvPr>
          <p:cNvSpPr txBox="1">
            <a:spLocks/>
          </p:cNvSpPr>
          <p:nvPr/>
        </p:nvSpPr>
        <p:spPr>
          <a:xfrm>
            <a:off x="990600" y="1837348"/>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altLang="zh-TW" dirty="0">
                <a:latin typeface="Cambria Math" panose="02040503050406030204" pitchFamily="18" charset="0"/>
                <a:ea typeface="Cambria Math" panose="02040503050406030204" pitchFamily="18" charset="0"/>
              </a:rPr>
              <a:t>14.1 View Interpolation</a:t>
            </a:r>
          </a:p>
          <a:p>
            <a:pPr>
              <a:lnSpc>
                <a:spcPct val="150000"/>
              </a:lnSpc>
            </a:pPr>
            <a:r>
              <a:rPr lang="en-US" altLang="zh-TW" dirty="0">
                <a:latin typeface="Cambria Math" panose="02040503050406030204" pitchFamily="18" charset="0"/>
                <a:ea typeface="Cambria Math" panose="02040503050406030204" pitchFamily="18" charset="0"/>
              </a:rPr>
              <a:t>14.2 Layered Depth Images</a:t>
            </a:r>
          </a:p>
          <a:p>
            <a:pPr>
              <a:lnSpc>
                <a:spcPct val="150000"/>
              </a:lnSpc>
            </a:pPr>
            <a:r>
              <a:rPr lang="en-US" altLang="zh-TW" dirty="0">
                <a:latin typeface="Cambria Math" panose="02040503050406030204" pitchFamily="18" charset="0"/>
                <a:ea typeface="Cambria Math" panose="02040503050406030204" pitchFamily="18" charset="0"/>
              </a:rPr>
              <a:t>14.3 Light Fields and </a:t>
            </a:r>
            <a:r>
              <a:rPr lang="en-US" altLang="zh-TW" dirty="0" err="1">
                <a:latin typeface="Cambria Math" panose="02040503050406030204" pitchFamily="18" charset="0"/>
                <a:ea typeface="Cambria Math" panose="02040503050406030204" pitchFamily="18" charset="0"/>
              </a:rPr>
              <a:t>Lumigraphs</a:t>
            </a:r>
            <a:endParaRPr lang="en-US" altLang="zh-TW" dirty="0">
              <a:latin typeface="Cambria Math" panose="02040503050406030204" pitchFamily="18" charset="0"/>
              <a:ea typeface="Cambria Math" panose="02040503050406030204" pitchFamily="18" charset="0"/>
            </a:endParaRPr>
          </a:p>
          <a:p>
            <a:pPr>
              <a:lnSpc>
                <a:spcPct val="150000"/>
              </a:lnSpc>
            </a:pPr>
            <a:r>
              <a:rPr lang="en-US" altLang="zh-TW" dirty="0">
                <a:latin typeface="Cambria Math" panose="02040503050406030204" pitchFamily="18" charset="0"/>
                <a:ea typeface="Cambria Math" panose="02040503050406030204" pitchFamily="18" charset="0"/>
              </a:rPr>
              <a:t>14.4 Environment mattes</a:t>
            </a:r>
          </a:p>
          <a:p>
            <a:pPr>
              <a:lnSpc>
                <a:spcPct val="150000"/>
              </a:lnSpc>
            </a:pPr>
            <a:r>
              <a:rPr lang="en-US" altLang="zh-TW" dirty="0">
                <a:latin typeface="Cambria Math" panose="02040503050406030204" pitchFamily="18" charset="0"/>
                <a:ea typeface="Cambria Math" panose="02040503050406030204" pitchFamily="18" charset="0"/>
              </a:rPr>
              <a:t>14.5 Video-based Rendering</a:t>
            </a:r>
          </a:p>
          <a:p>
            <a:pPr>
              <a:lnSpc>
                <a:spcPct val="150000"/>
              </a:lnSpc>
            </a:pPr>
            <a:r>
              <a:rPr lang="en-US" altLang="zh-TW" dirty="0">
                <a:latin typeface="Cambria Math" panose="02040503050406030204" pitchFamily="18" charset="0"/>
                <a:ea typeface="Cambria Math" panose="02040503050406030204" pitchFamily="18" charset="0"/>
              </a:rPr>
              <a:t>14.6 Neural Rendering</a:t>
            </a:r>
          </a:p>
        </p:txBody>
      </p:sp>
    </p:spTree>
    <p:extLst>
      <p:ext uri="{BB962C8B-B14F-4D97-AF65-F5344CB8AC3E}">
        <p14:creationId xmlns:p14="http://schemas.microsoft.com/office/powerpoint/2010/main" val="432156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14.3.2 Surface Light Fields</a:t>
            </a:r>
            <a:endParaRPr kumimoji="1" lang="zh-TW" altLang="en-US" sz="4000" b="1" dirty="0">
              <a:latin typeface="Cambria Math" panose="02040503050406030204" pitchFamily="18" charset="0"/>
              <a:ea typeface="Times New Roman" charset="0"/>
              <a:cs typeface="Times New Roman" charset="0"/>
            </a:endParaRPr>
          </a:p>
        </p:txBody>
      </p:sp>
      <p:pic>
        <p:nvPicPr>
          <p:cNvPr id="3" name="圖片 2">
            <a:extLst>
              <a:ext uri="{FF2B5EF4-FFF2-40B4-BE49-F238E27FC236}">
                <a16:creationId xmlns:a16="http://schemas.microsoft.com/office/drawing/2014/main" id="{7DDBB113-AECD-4631-A52C-3AF1F9244754}"/>
              </a:ext>
            </a:extLst>
          </p:cNvPr>
          <p:cNvPicPr>
            <a:picLocks noChangeAspect="1"/>
          </p:cNvPicPr>
          <p:nvPr/>
        </p:nvPicPr>
        <p:blipFill>
          <a:blip r:embed="rId3"/>
          <a:stretch>
            <a:fillRect/>
          </a:stretch>
        </p:blipFill>
        <p:spPr>
          <a:xfrm>
            <a:off x="1475528" y="3429000"/>
            <a:ext cx="9240944" cy="3206791"/>
          </a:xfrm>
          <a:prstGeom prst="rect">
            <a:avLst/>
          </a:prstGeom>
        </p:spPr>
      </p:pic>
      <p:sp>
        <p:nvSpPr>
          <p:cNvPr id="4" name="文字方塊 3">
            <a:extLst>
              <a:ext uri="{FF2B5EF4-FFF2-40B4-BE49-F238E27FC236}">
                <a16:creationId xmlns:a16="http://schemas.microsoft.com/office/drawing/2014/main" id="{C74FE975-04DF-47A6-AB6B-FB41A91B1234}"/>
              </a:ext>
            </a:extLst>
          </p:cNvPr>
          <p:cNvSpPr txBox="1"/>
          <p:nvPr/>
        </p:nvSpPr>
        <p:spPr>
          <a:xfrm>
            <a:off x="838200" y="1504709"/>
            <a:ext cx="10515600" cy="14296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TW" sz="2000" dirty="0"/>
              <a:t>Good representation to add realism to scanned 3D</a:t>
            </a:r>
            <a:r>
              <a:rPr lang="zh-TW" altLang="en-US" sz="2000" dirty="0"/>
              <a:t> </a:t>
            </a:r>
            <a:r>
              <a:rPr lang="en-US" altLang="zh-TW" sz="2000" dirty="0"/>
              <a:t>object models by </a:t>
            </a:r>
            <a:r>
              <a:rPr lang="en-US" altLang="zh-TW" sz="2000" b="1" dirty="0"/>
              <a:t>modeling their specular properties.</a:t>
            </a:r>
          </a:p>
          <a:p>
            <a:pPr marL="285750" indent="-285750">
              <a:lnSpc>
                <a:spcPct val="150000"/>
              </a:lnSpc>
              <a:buFont typeface="Arial" panose="020B0604020202020204" pitchFamily="34" charset="0"/>
              <a:buChar char="•"/>
            </a:pPr>
            <a:r>
              <a:rPr lang="en-US" altLang="zh-TW" sz="2000" dirty="0"/>
              <a:t>Avoiding the </a:t>
            </a:r>
            <a:r>
              <a:rPr lang="en-US" altLang="zh-TW" sz="2000" b="1" dirty="0"/>
              <a:t>“cardboard” (matte) </a:t>
            </a:r>
            <a:r>
              <a:rPr lang="en-US" altLang="zh-TW" sz="2000" dirty="0"/>
              <a:t>appearance of such models when their reflections are ignored.</a:t>
            </a:r>
          </a:p>
        </p:txBody>
      </p:sp>
    </p:spTree>
    <p:extLst>
      <p:ext uri="{BB962C8B-B14F-4D97-AF65-F5344CB8AC3E}">
        <p14:creationId xmlns:p14="http://schemas.microsoft.com/office/powerpoint/2010/main" val="2792983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14.3.3 </a:t>
            </a:r>
            <a:r>
              <a:rPr kumimoji="1" lang="en-US" altLang="zh-TW" sz="4000" b="1" i="1" dirty="0">
                <a:latin typeface="Cambria Math" panose="02040503050406030204" pitchFamily="18" charset="0"/>
                <a:ea typeface="Cambria Math" panose="02040503050406030204" pitchFamily="18" charset="0"/>
                <a:cs typeface="Times New Roman" charset="0"/>
              </a:rPr>
              <a:t>Application</a:t>
            </a:r>
            <a:r>
              <a:rPr kumimoji="1" lang="en-US" altLang="zh-TW" sz="4000" b="1" dirty="0">
                <a:latin typeface="Cambria Math" panose="02040503050406030204" pitchFamily="18" charset="0"/>
                <a:ea typeface="Cambria Math" panose="02040503050406030204" pitchFamily="18" charset="0"/>
                <a:cs typeface="Times New Roman" charset="0"/>
              </a:rPr>
              <a:t>: Concentric Mosaics</a:t>
            </a:r>
            <a:endParaRPr kumimoji="1" lang="zh-TW" altLang="en-US" sz="4000" b="1" dirty="0">
              <a:latin typeface="Cambria Math" panose="02040503050406030204" pitchFamily="18" charset="0"/>
              <a:ea typeface="Times New Roman" charset="0"/>
              <a:cs typeface="Times New Roman" charset="0"/>
            </a:endParaRPr>
          </a:p>
        </p:txBody>
      </p:sp>
      <p:sp>
        <p:nvSpPr>
          <p:cNvPr id="8" name="文字方塊 7">
            <a:extLst>
              <a:ext uri="{FF2B5EF4-FFF2-40B4-BE49-F238E27FC236}">
                <a16:creationId xmlns:a16="http://schemas.microsoft.com/office/drawing/2014/main" id="{31A6B95C-BFFB-4258-A13D-2653D32C9227}"/>
              </a:ext>
            </a:extLst>
          </p:cNvPr>
          <p:cNvSpPr txBox="1"/>
          <p:nvPr/>
        </p:nvSpPr>
        <p:spPr>
          <a:xfrm>
            <a:off x="838200" y="1504709"/>
            <a:ext cx="10515600" cy="14296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TW" sz="2000" dirty="0"/>
              <a:t>Concentric Mosaics are captured by moving the camera on a (roughly) circular arc. </a:t>
            </a:r>
          </a:p>
          <a:p>
            <a:pPr marL="285750" indent="-285750">
              <a:lnSpc>
                <a:spcPct val="150000"/>
              </a:lnSpc>
              <a:buFont typeface="Arial" panose="020B0604020202020204" pitchFamily="34" charset="0"/>
              <a:buChar char="•"/>
            </a:pPr>
            <a:r>
              <a:rPr lang="en-US" altLang="zh-TW" sz="2000" dirty="0"/>
              <a:t>Holding a camera at arm’s length while rotating your body around a fixed axis.</a:t>
            </a:r>
          </a:p>
          <a:p>
            <a:pPr marL="285750" indent="-285750">
              <a:lnSpc>
                <a:spcPct val="150000"/>
              </a:lnSpc>
              <a:buFont typeface="Arial" panose="020B0604020202020204" pitchFamily="34" charset="0"/>
              <a:buChar char="•"/>
            </a:pPr>
            <a:r>
              <a:rPr lang="en-US" altLang="zh-TW" sz="2000" dirty="0"/>
              <a:t>Also called </a:t>
            </a:r>
            <a:r>
              <a:rPr lang="en-US" altLang="zh-TW" sz="2000" b="1" dirty="0"/>
              <a:t>Layered Depth Panorama</a:t>
            </a:r>
            <a:r>
              <a:rPr lang="en-US" altLang="zh-TW" sz="2000" dirty="0"/>
              <a:t>.</a:t>
            </a:r>
            <a:endParaRPr lang="zh-TW" altLang="en-US" sz="2000" dirty="0"/>
          </a:p>
        </p:txBody>
      </p:sp>
      <p:pic>
        <p:nvPicPr>
          <p:cNvPr id="1026" name="Picture 2" descr="PDF] Rendering with concentric mosaics | Semantic Scholar">
            <a:extLst>
              <a:ext uri="{FF2B5EF4-FFF2-40B4-BE49-F238E27FC236}">
                <a16:creationId xmlns:a16="http://schemas.microsoft.com/office/drawing/2014/main" id="{87D88E11-4D38-456E-9D5F-5BE1C415B4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0" t="6100" b="4183"/>
          <a:stretch/>
        </p:blipFill>
        <p:spPr bwMode="auto">
          <a:xfrm>
            <a:off x="181951" y="3667877"/>
            <a:ext cx="3454829" cy="25578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ndering with Concentric Mosaics Heung-Yeung Shum Li-Wei he Microsoft  Research. - ppt download">
            <a:extLst>
              <a:ext uri="{FF2B5EF4-FFF2-40B4-BE49-F238E27FC236}">
                <a16:creationId xmlns:a16="http://schemas.microsoft.com/office/drawing/2014/main" id="{C2E0B4AA-0FF7-427D-936F-4863548732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69" t="26067" r="5431" b="12659"/>
          <a:stretch/>
        </p:blipFill>
        <p:spPr bwMode="auto">
          <a:xfrm>
            <a:off x="4417889" y="3986376"/>
            <a:ext cx="3635363" cy="18562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DF] Rendering with concentric mosaics | Semantic Scholar">
            <a:extLst>
              <a:ext uri="{FF2B5EF4-FFF2-40B4-BE49-F238E27FC236}">
                <a16:creationId xmlns:a16="http://schemas.microsoft.com/office/drawing/2014/main" id="{26B68942-D2B1-4FBE-82D5-51E282D1D2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59" r="5247" b="6197"/>
          <a:stretch/>
        </p:blipFill>
        <p:spPr bwMode="auto">
          <a:xfrm>
            <a:off x="8834361" y="3667877"/>
            <a:ext cx="3269452" cy="240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96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1184366" y="308065"/>
            <a:ext cx="10169433" cy="6470469"/>
          </a:xfrm>
        </p:spPr>
        <p:txBody>
          <a:bodyPr>
            <a:normAutofit fontScale="92500" lnSpcReduction="10000"/>
          </a:bodyPr>
          <a:lstStyle/>
          <a:p>
            <a:pPr>
              <a:lnSpc>
                <a:spcPct val="120000"/>
              </a:lnSpc>
            </a:pPr>
            <a:r>
              <a:rPr lang="en-US" altLang="zh-TW" sz="1700" dirty="0">
                <a:solidFill>
                  <a:schemeClr val="bg1">
                    <a:lumMod val="75000"/>
                  </a:schemeClr>
                </a:solidFill>
                <a:ea typeface="Cambria Math" panose="02040503050406030204" pitchFamily="18" charset="0"/>
              </a:rPr>
              <a:t>14.1 View Interpolation</a:t>
            </a:r>
          </a:p>
          <a:p>
            <a:pPr lvl="1">
              <a:lnSpc>
                <a:spcPct val="120000"/>
              </a:lnSpc>
            </a:pPr>
            <a:r>
              <a:rPr lang="en-US" altLang="zh-TW" sz="1400" dirty="0">
                <a:solidFill>
                  <a:schemeClr val="bg1">
                    <a:lumMod val="75000"/>
                  </a:schemeClr>
                </a:solidFill>
                <a:ea typeface="Cambria Math" panose="02040503050406030204" pitchFamily="18" charset="0"/>
              </a:rPr>
              <a:t>14.1.1 View-dependent Texture Maps</a:t>
            </a:r>
          </a:p>
          <a:p>
            <a:pPr lvl="1">
              <a:lnSpc>
                <a:spcPct val="120000"/>
              </a:lnSpc>
            </a:pPr>
            <a:r>
              <a:rPr lang="en-US" altLang="zh-TW" sz="1400" dirty="0">
                <a:solidFill>
                  <a:schemeClr val="bg1">
                    <a:lumMod val="75000"/>
                  </a:schemeClr>
                </a:solidFill>
                <a:ea typeface="Cambria Math" panose="02040503050406030204" pitchFamily="18" charset="0"/>
              </a:rPr>
              <a:t>14.1.2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Photo Tourism</a:t>
            </a:r>
          </a:p>
          <a:p>
            <a:pPr>
              <a:lnSpc>
                <a:spcPct val="120000"/>
              </a:lnSpc>
            </a:pPr>
            <a:r>
              <a:rPr lang="en-US" altLang="zh-TW" sz="1700" dirty="0">
                <a:solidFill>
                  <a:schemeClr val="bg1">
                    <a:lumMod val="75000"/>
                  </a:schemeClr>
                </a:solidFill>
                <a:ea typeface="Cambria Math" panose="02040503050406030204" pitchFamily="18" charset="0"/>
              </a:rPr>
              <a:t>14.2 Layered Depth Images</a:t>
            </a: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14.2.1 Impostors, Sprites, and Layers</a:t>
            </a:r>
          </a:p>
          <a:p>
            <a:pPr lvl="1">
              <a:lnSpc>
                <a:spcPct val="120000"/>
              </a:lnSpc>
            </a:pPr>
            <a:r>
              <a:rPr lang="en-US" altLang="zh-TW" sz="1400" dirty="0">
                <a:solidFill>
                  <a:schemeClr val="bg1">
                    <a:lumMod val="75000"/>
                  </a:schemeClr>
                </a:solidFill>
                <a:ea typeface="Cambria Math" panose="02040503050406030204" pitchFamily="18" charset="0"/>
              </a:rPr>
              <a:t>14.2.2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3D Photography</a:t>
            </a:r>
          </a:p>
          <a:p>
            <a:pPr>
              <a:lnSpc>
                <a:spcPct val="120000"/>
              </a:lnSpc>
            </a:pPr>
            <a:r>
              <a:rPr lang="en-US" altLang="zh-TW" sz="1700" dirty="0">
                <a:solidFill>
                  <a:schemeClr val="bg1">
                    <a:lumMod val="75000"/>
                  </a:schemeClr>
                </a:solidFill>
                <a:ea typeface="Cambria Math" panose="02040503050406030204" pitchFamily="18" charset="0"/>
              </a:rPr>
              <a:t>14.3 Light Fields and </a:t>
            </a:r>
            <a:r>
              <a:rPr lang="en-US" altLang="zh-TW" sz="1700" dirty="0" err="1">
                <a:solidFill>
                  <a:schemeClr val="bg1">
                    <a:lumMod val="75000"/>
                  </a:schemeClr>
                </a:solidFill>
                <a:ea typeface="Cambria Math" panose="02040503050406030204" pitchFamily="18" charset="0"/>
              </a:rPr>
              <a:t>Lumigraphs</a:t>
            </a:r>
            <a:endParaRPr lang="en-US" altLang="zh-TW" sz="1700" dirty="0">
              <a:solidFill>
                <a:schemeClr val="bg1">
                  <a:lumMod val="75000"/>
                </a:schemeClr>
              </a:solidFill>
              <a:ea typeface="Cambria Math" panose="02040503050406030204" pitchFamily="18" charset="0"/>
            </a:endParaRP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14.3.1 </a:t>
            </a:r>
            <a:r>
              <a:rPr lang="en-US" altLang="zh-TW" sz="1400" dirty="0" err="1">
                <a:solidFill>
                  <a:schemeClr val="bg1">
                    <a:lumMod val="75000"/>
                  </a:schemeClr>
                </a:solidFill>
                <a:latin typeface="Cambria Math" panose="02040503050406030204" pitchFamily="18" charset="0"/>
                <a:ea typeface="Cambria Math" panose="02040503050406030204" pitchFamily="18" charset="0"/>
              </a:rPr>
              <a:t>Lumigraph</a:t>
            </a:r>
            <a:endParaRPr lang="en-US" altLang="zh-TW" sz="1400" dirty="0">
              <a:solidFill>
                <a:schemeClr val="bg1">
                  <a:lumMod val="75000"/>
                </a:schemeClr>
              </a:solidFill>
              <a:latin typeface="Cambria Math" panose="02040503050406030204" pitchFamily="18" charset="0"/>
              <a:ea typeface="Cambria Math" panose="02040503050406030204" pitchFamily="18" charset="0"/>
            </a:endParaRPr>
          </a:p>
          <a:p>
            <a:pPr lvl="1">
              <a:lnSpc>
                <a:spcPct val="120000"/>
              </a:lnSpc>
            </a:pPr>
            <a:r>
              <a:rPr lang="en-US" altLang="zh-TW" sz="1400" dirty="0">
                <a:solidFill>
                  <a:schemeClr val="bg1">
                    <a:lumMod val="75000"/>
                  </a:schemeClr>
                </a:solidFill>
                <a:ea typeface="Cambria Math" panose="02040503050406030204" pitchFamily="18" charset="0"/>
              </a:rPr>
              <a:t>14.3.2 Surface Light Fields</a:t>
            </a:r>
          </a:p>
          <a:p>
            <a:pPr lvl="1">
              <a:lnSpc>
                <a:spcPct val="120000"/>
              </a:lnSpc>
            </a:pPr>
            <a:r>
              <a:rPr lang="en-US" altLang="zh-TW" sz="1400" dirty="0">
                <a:solidFill>
                  <a:schemeClr val="bg1">
                    <a:lumMod val="75000"/>
                  </a:schemeClr>
                </a:solidFill>
                <a:ea typeface="Cambria Math" panose="02040503050406030204" pitchFamily="18" charset="0"/>
              </a:rPr>
              <a:t>14.3.3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Concentric Mosaics</a:t>
            </a:r>
          </a:p>
          <a:p>
            <a:pPr>
              <a:lnSpc>
                <a:spcPct val="120000"/>
              </a:lnSpc>
            </a:pPr>
            <a:r>
              <a:rPr lang="en-US" altLang="zh-TW" sz="1700" dirty="0">
                <a:ea typeface="Cambria Math" panose="02040503050406030204" pitchFamily="18" charset="0"/>
              </a:rPr>
              <a:t>14.4 Environment mattes</a:t>
            </a:r>
          </a:p>
          <a:p>
            <a:pPr lvl="1">
              <a:lnSpc>
                <a:spcPct val="120000"/>
              </a:lnSpc>
            </a:pPr>
            <a:r>
              <a:rPr lang="en-US" altLang="zh-TW" sz="1400" dirty="0">
                <a:latin typeface="Cambria Math" panose="02040503050406030204" pitchFamily="18" charset="0"/>
                <a:ea typeface="Cambria Math" panose="02040503050406030204" pitchFamily="18" charset="0"/>
              </a:rPr>
              <a:t>14.4.1 Higher-dimensional Light Fields</a:t>
            </a:r>
          </a:p>
          <a:p>
            <a:pPr lvl="1">
              <a:lnSpc>
                <a:spcPct val="120000"/>
              </a:lnSpc>
            </a:pPr>
            <a:r>
              <a:rPr lang="en-US" altLang="zh-TW" sz="1400" dirty="0">
                <a:ea typeface="Cambria Math" panose="02040503050406030204" pitchFamily="18" charset="0"/>
              </a:rPr>
              <a:t>14.4.2 The Modeling to Rendering Continuum</a:t>
            </a:r>
            <a:endParaRPr lang="en-US" altLang="zh-TW" sz="1400" dirty="0">
              <a:latin typeface="Cambria Math" panose="02040503050406030204" pitchFamily="18" charset="0"/>
              <a:ea typeface="Cambria Math" panose="02040503050406030204" pitchFamily="18" charset="0"/>
            </a:endParaRPr>
          </a:p>
          <a:p>
            <a:pPr>
              <a:lnSpc>
                <a:spcPct val="120000"/>
              </a:lnSpc>
            </a:pPr>
            <a:r>
              <a:rPr lang="en-US" altLang="zh-TW" sz="1700" dirty="0">
                <a:solidFill>
                  <a:schemeClr val="bg1">
                    <a:lumMod val="75000"/>
                  </a:schemeClr>
                </a:solidFill>
                <a:ea typeface="Cambria Math" panose="02040503050406030204" pitchFamily="18" charset="0"/>
              </a:rPr>
              <a:t>14.5 Video-based Rendering</a:t>
            </a:r>
          </a:p>
          <a:p>
            <a:pPr lvl="1">
              <a:lnSpc>
                <a:spcPct val="120000"/>
              </a:lnSpc>
            </a:pPr>
            <a:r>
              <a:rPr lang="en-US" altLang="zh-TW" sz="1400" dirty="0">
                <a:solidFill>
                  <a:schemeClr val="bg1">
                    <a:lumMod val="75000"/>
                  </a:schemeClr>
                </a:solidFill>
                <a:ea typeface="Cambria Math" panose="02040503050406030204" pitchFamily="18" charset="0"/>
              </a:rPr>
              <a:t>14.5.1 Video-based Animation</a:t>
            </a:r>
          </a:p>
          <a:p>
            <a:pPr lvl="1">
              <a:lnSpc>
                <a:spcPct val="120000"/>
              </a:lnSpc>
            </a:pPr>
            <a:r>
              <a:rPr lang="en-US" altLang="zh-TW" sz="1400" dirty="0">
                <a:solidFill>
                  <a:schemeClr val="bg1">
                    <a:lumMod val="75000"/>
                  </a:schemeClr>
                </a:solidFill>
                <a:ea typeface="Cambria Math" panose="02040503050406030204" pitchFamily="18" charset="0"/>
              </a:rPr>
              <a:t>14.5.2 Video Textures</a:t>
            </a:r>
          </a:p>
          <a:p>
            <a:pPr lvl="1">
              <a:lnSpc>
                <a:spcPct val="120000"/>
              </a:lnSpc>
            </a:pPr>
            <a:r>
              <a:rPr lang="en-US" altLang="zh-TW" sz="1400" dirty="0">
                <a:solidFill>
                  <a:schemeClr val="bg1">
                    <a:lumMod val="75000"/>
                  </a:schemeClr>
                </a:solidFill>
                <a:ea typeface="Cambria Math" panose="02040503050406030204" pitchFamily="18" charset="0"/>
              </a:rPr>
              <a:t>14.5.3</a:t>
            </a:r>
            <a:r>
              <a:rPr lang="en-US" altLang="zh-TW" sz="1400" i="1" dirty="0">
                <a:solidFill>
                  <a:schemeClr val="bg1">
                    <a:lumMod val="75000"/>
                  </a:schemeClr>
                </a:solidFill>
                <a:ea typeface="Cambria Math" panose="02040503050406030204" pitchFamily="18" charset="0"/>
              </a:rPr>
              <a:t> Application</a:t>
            </a:r>
            <a:r>
              <a:rPr lang="en-US" altLang="zh-TW" sz="1400" dirty="0">
                <a:solidFill>
                  <a:schemeClr val="bg1">
                    <a:lumMod val="75000"/>
                  </a:schemeClr>
                </a:solidFill>
                <a:ea typeface="Cambria Math" panose="02040503050406030204" pitchFamily="18" charset="0"/>
              </a:rPr>
              <a:t>: Animating Pictures</a:t>
            </a:r>
          </a:p>
          <a:p>
            <a:pPr lvl="1">
              <a:lnSpc>
                <a:spcPct val="120000"/>
              </a:lnSpc>
            </a:pPr>
            <a:r>
              <a:rPr lang="en-US" altLang="zh-TW" sz="1400" dirty="0">
                <a:solidFill>
                  <a:schemeClr val="bg1">
                    <a:lumMod val="75000"/>
                  </a:schemeClr>
                </a:solidFill>
                <a:ea typeface="Cambria Math" panose="02040503050406030204" pitchFamily="18" charset="0"/>
              </a:rPr>
              <a:t>14.5.4 3D and Free-viewpoint Video</a:t>
            </a:r>
          </a:p>
          <a:p>
            <a:pPr lvl="1">
              <a:lnSpc>
                <a:spcPct val="120000"/>
              </a:lnSpc>
            </a:pPr>
            <a:r>
              <a:rPr lang="en-US" altLang="zh-TW" sz="1400" dirty="0">
                <a:solidFill>
                  <a:schemeClr val="bg1">
                    <a:lumMod val="75000"/>
                  </a:schemeClr>
                </a:solidFill>
                <a:ea typeface="Cambria Math" panose="02040503050406030204" pitchFamily="18" charset="0"/>
              </a:rPr>
              <a:t>14.5.5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Video-based Walkthroughs</a:t>
            </a:r>
          </a:p>
          <a:p>
            <a:pPr>
              <a:lnSpc>
                <a:spcPct val="120000"/>
              </a:lnSpc>
            </a:pPr>
            <a:r>
              <a:rPr lang="en-US" altLang="zh-TW" sz="1700" dirty="0">
                <a:solidFill>
                  <a:schemeClr val="bg1">
                    <a:lumMod val="75000"/>
                  </a:schemeClr>
                </a:solidFill>
                <a:ea typeface="Cambria Math" panose="02040503050406030204" pitchFamily="18" charset="0"/>
              </a:rPr>
              <a:t>14.6 Neural Rendering</a:t>
            </a:r>
          </a:p>
        </p:txBody>
      </p:sp>
      <p:sp>
        <p:nvSpPr>
          <p:cNvPr id="3" name="矩形 2"/>
          <p:cNvSpPr/>
          <p:nvPr/>
        </p:nvSpPr>
        <p:spPr>
          <a:xfrm>
            <a:off x="0" y="0"/>
            <a:ext cx="731520" cy="6858000"/>
          </a:xfrm>
          <a:prstGeom prst="rect">
            <a:avLst/>
          </a:prstGeom>
          <a:blipFill>
            <a:blip r:embed="rId3"/>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
        <p:nvSpPr>
          <p:cNvPr id="7" name="矩形 6"/>
          <p:cNvSpPr/>
          <p:nvPr/>
        </p:nvSpPr>
        <p:spPr>
          <a:xfrm>
            <a:off x="9239794" y="0"/>
            <a:ext cx="2952206" cy="6858000"/>
          </a:xfrm>
          <a:prstGeom prst="rect">
            <a:avLst/>
          </a:prstGeom>
          <a:blipFill>
            <a:blip r:embed="rId4"/>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4217618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kumimoji="1" lang="en-US" altLang="zh-TW" dirty="0">
                <a:ea typeface="Cambria Math" panose="02040503050406030204" pitchFamily="18" charset="0"/>
                <a:cs typeface="Times New Roman" charset="0"/>
              </a:rPr>
              <a:t>14.4 Environment Mattes</a:t>
            </a:r>
            <a:endParaRPr kumimoji="1" lang="zh-TW" altLang="en-US" dirty="0">
              <a:latin typeface="Cambria Math" panose="02040503050406030204" pitchFamily="18" charset="0"/>
              <a:ea typeface="Times New Roman" charset="0"/>
              <a:cs typeface="Times New Roman" charset="0"/>
            </a:endParaRPr>
          </a:p>
        </p:txBody>
      </p:sp>
      <p:pic>
        <p:nvPicPr>
          <p:cNvPr id="4" name="圖片 3">
            <a:extLst>
              <a:ext uri="{FF2B5EF4-FFF2-40B4-BE49-F238E27FC236}">
                <a16:creationId xmlns:a16="http://schemas.microsoft.com/office/drawing/2014/main" id="{2E3C4679-F6A1-48D2-A309-D6A9417D3E85}"/>
              </a:ext>
            </a:extLst>
          </p:cNvPr>
          <p:cNvPicPr>
            <a:picLocks noChangeAspect="1"/>
          </p:cNvPicPr>
          <p:nvPr/>
        </p:nvPicPr>
        <p:blipFill>
          <a:blip r:embed="rId3"/>
          <a:stretch>
            <a:fillRect/>
          </a:stretch>
        </p:blipFill>
        <p:spPr>
          <a:xfrm>
            <a:off x="943096" y="3592592"/>
            <a:ext cx="10305808" cy="3073903"/>
          </a:xfrm>
          <a:prstGeom prst="rect">
            <a:avLst/>
          </a:prstGeom>
        </p:spPr>
      </p:pic>
      <p:grpSp>
        <p:nvGrpSpPr>
          <p:cNvPr id="5" name="群組 4">
            <a:extLst>
              <a:ext uri="{FF2B5EF4-FFF2-40B4-BE49-F238E27FC236}">
                <a16:creationId xmlns:a16="http://schemas.microsoft.com/office/drawing/2014/main" id="{A82C50A6-4CD6-489C-9441-B6B85B330C33}"/>
              </a:ext>
            </a:extLst>
          </p:cNvPr>
          <p:cNvGrpSpPr/>
          <p:nvPr/>
        </p:nvGrpSpPr>
        <p:grpSpPr>
          <a:xfrm>
            <a:off x="4201728" y="1662413"/>
            <a:ext cx="3788544" cy="1825344"/>
            <a:chOff x="8592492" y="1577281"/>
            <a:chExt cx="3788544" cy="1825344"/>
          </a:xfrm>
        </p:grpSpPr>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F3CDFE55-F205-482C-97E3-014BF28F88EE}"/>
                    </a:ext>
                  </a:extLst>
                </p:cNvPr>
                <p:cNvSpPr/>
                <p:nvPr/>
              </p:nvSpPr>
              <p:spPr>
                <a:xfrm>
                  <a:off x="8627994" y="2543731"/>
                  <a:ext cx="3753042" cy="412164"/>
                </a:xfrm>
                <a:prstGeom prst="rect">
                  <a:avLst/>
                </a:prstGeom>
              </p:spPr>
              <p:txBody>
                <a:bodyPr wrap="square">
                  <a:spAutoFit/>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𝐼</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 </m:t>
                      </m:r>
                      <m:nary>
                        <m:naryPr>
                          <m:chr m:val="∑"/>
                          <m:supHide m:val="on"/>
                          <m:ctrlPr>
                            <a:rPr lang="en-US" altLang="zh-TW" b="0" i="1" smtClean="0">
                              <a:latin typeface="Cambria Math" panose="02040503050406030204" pitchFamily="18" charset="0"/>
                            </a:rPr>
                          </m:ctrlPr>
                        </m:naryPr>
                        <m:sub>
                          <m:r>
                            <m:rPr>
                              <m:brk m:alnAt="7"/>
                            </m:rPr>
                            <a:rPr lang="en-US" altLang="zh-TW" b="0" i="1" smtClean="0">
                              <a:latin typeface="Cambria Math" panose="02040503050406030204" pitchFamily="18" charset="0"/>
                            </a:rPr>
                            <m:t>𝑗</m:t>
                          </m:r>
                        </m:sub>
                        <m:sup/>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𝑖𝑗</m:t>
                              </m:r>
                            </m:sub>
                          </m:sSub>
                          <m:nary>
                            <m:naryPr>
                              <m:limLoc m:val="undOvr"/>
                              <m:subHide m:val="on"/>
                              <m:supHide m:val="on"/>
                              <m:ctrlPr>
                                <a:rPr lang="en-US" altLang="zh-TW" b="0" i="1" smtClean="0">
                                  <a:latin typeface="Cambria Math" panose="02040503050406030204" pitchFamily="18" charset="0"/>
                                </a:rPr>
                              </m:ctrlPr>
                            </m:naryPr>
                            <m:sub/>
                            <m:sup/>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𝐺</m:t>
                                  </m:r>
                                </m:e>
                                <m:sub>
                                  <m:r>
                                    <a:rPr lang="en-US" altLang="zh-TW" b="0" i="1" smtClean="0">
                                      <a:latin typeface="Cambria Math" panose="02040503050406030204" pitchFamily="18" charset="0"/>
                                    </a:rPr>
                                    <m:t>𝑖𝑗</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𝑥</m:t>
                                  </m:r>
                                </m:e>
                              </m:d>
                              <m:r>
                                <a:rPr lang="en-US" altLang="zh-TW" b="0" i="1" smtClean="0">
                                  <a:latin typeface="Cambria Math" panose="02040503050406030204" pitchFamily="18" charset="0"/>
                                </a:rPr>
                                <m:t>𝐵</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𝑥</m:t>
                                  </m:r>
                                </m:e>
                              </m:d>
                              <m:r>
                                <a:rPr lang="en-US" altLang="zh-TW" b="0" i="1" smtClean="0">
                                  <a:latin typeface="Cambria Math" panose="02040503050406030204" pitchFamily="18" charset="0"/>
                                </a:rPr>
                                <m:t>𝑑𝑥</m:t>
                              </m:r>
                            </m:e>
                          </m:nary>
                        </m:e>
                      </m:nary>
                    </m:oMath>
                  </a14:m>
                  <a:r>
                    <a:rPr lang="zh-TW" altLang="en-US" dirty="0">
                      <a:latin typeface="Cambria Math" panose="02040503050406030204" pitchFamily="18" charset="0"/>
                    </a:rPr>
                    <a:t>        </a:t>
                  </a:r>
                  <a:r>
                    <a:rPr lang="en-US" altLang="zh-TW" dirty="0">
                      <a:latin typeface="Cambria Math" panose="02040503050406030204" pitchFamily="18" charset="0"/>
                    </a:rPr>
                    <a:t>(3)</a:t>
                  </a:r>
                  <a:endParaRPr lang="zh-TW" altLang="en-US" dirty="0">
                    <a:latin typeface="Cambria Math" panose="02040503050406030204" pitchFamily="18" charset="0"/>
                  </a:endParaRPr>
                </a:p>
              </p:txBody>
            </p:sp>
          </mc:Choice>
          <mc:Fallback xmlns="">
            <p:sp>
              <p:nvSpPr>
                <p:cNvPr id="6" name="矩形 5">
                  <a:extLst>
                    <a:ext uri="{FF2B5EF4-FFF2-40B4-BE49-F238E27FC236}">
                      <a16:creationId xmlns:a16="http://schemas.microsoft.com/office/drawing/2014/main" id="{F3CDFE55-F205-482C-97E3-014BF28F88EE}"/>
                    </a:ext>
                  </a:extLst>
                </p:cNvPr>
                <p:cNvSpPr>
                  <a:spLocks noRot="1" noChangeAspect="1" noMove="1" noResize="1" noEditPoints="1" noAdjustHandles="1" noChangeArrowheads="1" noChangeShapeType="1" noTextEdit="1"/>
                </p:cNvSpPr>
                <p:nvPr/>
              </p:nvSpPr>
              <p:spPr>
                <a:xfrm>
                  <a:off x="8627994" y="2543731"/>
                  <a:ext cx="3753042" cy="412164"/>
                </a:xfrm>
                <a:prstGeom prst="rect">
                  <a:avLst/>
                </a:prstGeom>
                <a:blipFill>
                  <a:blip r:embed="rId4"/>
                  <a:stretch>
                    <a:fillRect t="-132353" b="-19117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ADC0CE0E-B8DD-4CBA-A4C6-F9D384B194D3}"/>
                    </a:ext>
                  </a:extLst>
                </p:cNvPr>
                <p:cNvSpPr/>
                <p:nvPr/>
              </p:nvSpPr>
              <p:spPr>
                <a:xfrm>
                  <a:off x="8592492" y="1890312"/>
                  <a:ext cx="3634200"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𝐼</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𝑖</m:t>
                            </m:r>
                          </m:sub>
                        </m:sSub>
                        <m:nary>
                          <m:naryPr>
                            <m:limLoc m:val="undOvr"/>
                            <m:subHide m:val="on"/>
                            <m:supHide m:val="on"/>
                            <m:ctrlPr>
                              <a:rPr lang="en-US" altLang="zh-TW" b="0" i="1" smtClean="0">
                                <a:latin typeface="Cambria Math" panose="02040503050406030204" pitchFamily="18" charset="0"/>
                              </a:rPr>
                            </m:ctrlPr>
                          </m:naryPr>
                          <m:sub/>
                          <m:sup/>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𝐴</m:t>
                                </m:r>
                              </m:e>
                              <m:sub>
                                <m:r>
                                  <a:rPr lang="en-US" altLang="zh-TW" b="0" i="1" smtClean="0">
                                    <a:latin typeface="Cambria Math" panose="02040503050406030204" pitchFamily="18" charset="0"/>
                                  </a:rPr>
                                  <m:t>𝑖</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𝑥</m:t>
                                </m:r>
                              </m:e>
                            </m:d>
                            <m:r>
                              <a:rPr lang="en-US" altLang="zh-TW" b="0" i="1" smtClean="0">
                                <a:latin typeface="Cambria Math" panose="02040503050406030204" pitchFamily="18" charset="0"/>
                              </a:rPr>
                              <m:t>𝐵</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𝑥</m:t>
                                </m:r>
                              </m:e>
                            </m:d>
                            <m:r>
                              <a:rPr lang="en-US" altLang="zh-TW" b="0" i="1" smtClean="0">
                                <a:latin typeface="Cambria Math" panose="02040503050406030204" pitchFamily="18" charset="0"/>
                              </a:rPr>
                              <m:t>𝑑𝑥</m:t>
                            </m:r>
                          </m:e>
                        </m:nary>
                        <m:r>
                          <a:rPr lang="en-US" altLang="zh-TW" b="0" i="1" smtClean="0">
                            <a:latin typeface="Cambria Math" panose="02040503050406030204" pitchFamily="18" charset="0"/>
                          </a:rPr>
                          <m:t>              (2)</m:t>
                        </m:r>
                      </m:oMath>
                    </m:oMathPara>
                  </a14:m>
                  <a:endParaRPr lang="zh-TW" altLang="en-US" dirty="0">
                    <a:latin typeface="Cambria Math" panose="02040503050406030204" pitchFamily="18" charset="0"/>
                  </a:endParaRPr>
                </a:p>
              </p:txBody>
            </p:sp>
          </mc:Choice>
          <mc:Fallback xmlns="">
            <p:sp>
              <p:nvSpPr>
                <p:cNvPr id="7" name="矩形 6">
                  <a:extLst>
                    <a:ext uri="{FF2B5EF4-FFF2-40B4-BE49-F238E27FC236}">
                      <a16:creationId xmlns:a16="http://schemas.microsoft.com/office/drawing/2014/main" id="{ADC0CE0E-B8DD-4CBA-A4C6-F9D384B194D3}"/>
                    </a:ext>
                  </a:extLst>
                </p:cNvPr>
                <p:cNvSpPr>
                  <a:spLocks noRot="1" noChangeAspect="1" noMove="1" noResize="1" noEditPoints="1" noAdjustHandles="1" noChangeArrowheads="1" noChangeShapeType="1" noTextEdit="1"/>
                </p:cNvSpPr>
                <p:nvPr/>
              </p:nvSpPr>
              <p:spPr>
                <a:xfrm>
                  <a:off x="8592492" y="1890312"/>
                  <a:ext cx="3634200" cy="818879"/>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9353D8B6-7EA9-4012-AA7B-48535ABCF9A6}"/>
                    </a:ext>
                  </a:extLst>
                </p:cNvPr>
                <p:cNvSpPr/>
                <p:nvPr/>
              </p:nvSpPr>
              <p:spPr>
                <a:xfrm>
                  <a:off x="8627994" y="1577281"/>
                  <a:ext cx="3581878" cy="369332"/>
                </a:xfrm>
                <a:prstGeom prst="rect">
                  <a:avLst/>
                </a:prstGeom>
              </p:spPr>
              <p:txBody>
                <a:bodyPr wrap="none">
                  <a:spAutoFit/>
                </a:bodyPr>
                <a:lstStyle/>
                <a:p>
                  <a14:m>
                    <m:oMath xmlns:m="http://schemas.openxmlformats.org/officeDocument/2006/math">
                      <m:sSub>
                        <m:sSubPr>
                          <m:ctrlPr>
                            <a:rPr lang="it-IT" altLang="zh-TW"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𝐶</m:t>
                          </m:r>
                        </m:e>
                        <m:sub>
                          <m:r>
                            <a:rPr lang="en-US" altLang="zh-TW" b="0" i="1" smtClean="0">
                              <a:latin typeface="Cambria Math" panose="02040503050406030204" pitchFamily="18" charset="0"/>
                              <a:ea typeface="Cambria Math" panose="02040503050406030204" pitchFamily="18" charset="0"/>
                            </a:rPr>
                            <m:t>𝑖</m:t>
                          </m:r>
                        </m:sub>
                      </m:sSub>
                      <m:r>
                        <a:rPr lang="en-US" altLang="zh-TW" b="0" i="1" smtClean="0">
                          <a:latin typeface="Cambria Math" panose="02040503050406030204" pitchFamily="18" charset="0"/>
                          <a:ea typeface="Cambria Math" panose="02040503050406030204" pitchFamily="18" charset="0"/>
                        </a:rPr>
                        <m:t>= </m:t>
                      </m:r>
                      <m:sSub>
                        <m:sSubPr>
                          <m:ctrlPr>
                            <a:rPr lang="en-US" altLang="zh-TW" b="0" i="1" smtClean="0">
                              <a:latin typeface="Cambria Math" panose="02040503050406030204" pitchFamily="18" charset="0"/>
                              <a:ea typeface="Cambria Math" panose="02040503050406030204" pitchFamily="18" charset="0"/>
                            </a:rPr>
                          </m:ctrlPr>
                        </m:sSubPr>
                        <m:e>
                          <m:r>
                            <a:rPr lang="zh-TW" altLang="en-US" b="0" i="1" smtClean="0">
                              <a:latin typeface="Cambria Math" panose="02040503050406030204" pitchFamily="18" charset="0"/>
                              <a:ea typeface="Cambria Math" panose="02040503050406030204" pitchFamily="18" charset="0"/>
                            </a:rPr>
                            <m:t>𝛼</m:t>
                          </m:r>
                        </m:e>
                        <m:sub>
                          <m:r>
                            <a:rPr lang="en-US" altLang="zh-TW" b="0" i="1" smtClean="0">
                              <a:latin typeface="Cambria Math" panose="02040503050406030204" pitchFamily="18" charset="0"/>
                              <a:ea typeface="Cambria Math" panose="02040503050406030204" pitchFamily="18" charset="0"/>
                            </a:rPr>
                            <m:t>𝑖</m:t>
                          </m:r>
                        </m:sub>
                      </m:sSub>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𝐹</m:t>
                          </m:r>
                        </m:e>
                        <m:sub>
                          <m:r>
                            <a:rPr lang="en-US" altLang="zh-TW" b="0" i="1" smtClean="0">
                              <a:latin typeface="Cambria Math" panose="02040503050406030204" pitchFamily="18" charset="0"/>
                              <a:ea typeface="Cambria Math" panose="02040503050406030204" pitchFamily="18" charset="0"/>
                            </a:rPr>
                            <m:t>𝑖</m:t>
                          </m:r>
                        </m:sub>
                      </m:sSub>
                      <m:r>
                        <a:rPr lang="en-US" altLang="zh-TW" b="0" i="1" smtClean="0">
                          <a:latin typeface="Cambria Math" panose="02040503050406030204" pitchFamily="18" charset="0"/>
                          <a:ea typeface="Cambria Math" panose="02040503050406030204" pitchFamily="18" charset="0"/>
                        </a:rPr>
                        <m:t>+(1−</m:t>
                      </m:r>
                      <m:sSub>
                        <m:sSubPr>
                          <m:ctrlPr>
                            <a:rPr lang="en-US" altLang="zh-TW" b="0" i="1" smtClean="0">
                              <a:latin typeface="Cambria Math" panose="02040503050406030204" pitchFamily="18" charset="0"/>
                              <a:ea typeface="Cambria Math" panose="02040503050406030204" pitchFamily="18" charset="0"/>
                            </a:rPr>
                          </m:ctrlPr>
                        </m:sSubPr>
                        <m:e>
                          <m:r>
                            <a:rPr lang="zh-TW" altLang="en-US" b="0" i="1" smtClean="0">
                              <a:latin typeface="Cambria Math" panose="02040503050406030204" pitchFamily="18" charset="0"/>
                              <a:ea typeface="Cambria Math" panose="02040503050406030204" pitchFamily="18" charset="0"/>
                            </a:rPr>
                            <m:t>𝛼</m:t>
                          </m:r>
                        </m:e>
                        <m:sub>
                          <m:r>
                            <a:rPr lang="en-US" altLang="zh-TW" b="0" i="1" smtClean="0">
                              <a:latin typeface="Cambria Math" panose="02040503050406030204" pitchFamily="18" charset="0"/>
                              <a:ea typeface="Cambria Math" panose="02040503050406030204" pitchFamily="18" charset="0"/>
                            </a:rPr>
                            <m:t>𝑖</m:t>
                          </m:r>
                        </m:sub>
                      </m:sSub>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𝐵</m:t>
                          </m:r>
                        </m:e>
                        <m:sub>
                          <m:r>
                            <a:rPr lang="en-US" altLang="zh-TW" b="0" i="1" smtClean="0">
                              <a:latin typeface="Cambria Math" panose="02040503050406030204" pitchFamily="18" charset="0"/>
                              <a:ea typeface="Cambria Math" panose="02040503050406030204" pitchFamily="18" charset="0"/>
                            </a:rPr>
                            <m:t>𝑖</m:t>
                          </m:r>
                        </m:sub>
                      </m:sSub>
                    </m:oMath>
                  </a14:m>
                  <a:r>
                    <a:rPr lang="zh-TW" altLang="en-US" dirty="0">
                      <a:latin typeface="Cambria Math" panose="02040503050406030204" pitchFamily="18" charset="0"/>
                    </a:rPr>
                    <a:t>                </a:t>
                  </a:r>
                  <a:r>
                    <a:rPr lang="en-US" altLang="zh-TW" dirty="0">
                      <a:latin typeface="Cambria Math" panose="02040503050406030204" pitchFamily="18" charset="0"/>
                    </a:rPr>
                    <a:t>(1)</a:t>
                  </a:r>
                  <a:endParaRPr lang="zh-TW" altLang="en-US" dirty="0">
                    <a:latin typeface="Cambria Math" panose="02040503050406030204" pitchFamily="18" charset="0"/>
                  </a:endParaRPr>
                </a:p>
              </p:txBody>
            </p:sp>
          </mc:Choice>
          <mc:Fallback xmlns="">
            <p:sp>
              <p:nvSpPr>
                <p:cNvPr id="8" name="矩形 7">
                  <a:extLst>
                    <a:ext uri="{FF2B5EF4-FFF2-40B4-BE49-F238E27FC236}">
                      <a16:creationId xmlns:a16="http://schemas.microsoft.com/office/drawing/2014/main" id="{9353D8B6-7EA9-4012-AA7B-48535ABCF9A6}"/>
                    </a:ext>
                  </a:extLst>
                </p:cNvPr>
                <p:cNvSpPr>
                  <a:spLocks noRot="1" noChangeAspect="1" noMove="1" noResize="1" noEditPoints="1" noAdjustHandles="1" noChangeArrowheads="1" noChangeShapeType="1" noTextEdit="1"/>
                </p:cNvSpPr>
                <p:nvPr/>
              </p:nvSpPr>
              <p:spPr>
                <a:xfrm>
                  <a:off x="8627994" y="1577281"/>
                  <a:ext cx="3581878" cy="369332"/>
                </a:xfrm>
                <a:prstGeom prst="rect">
                  <a:avLst/>
                </a:prstGeom>
                <a:blipFill>
                  <a:blip r:embed="rId6"/>
                  <a:stretch>
                    <a:fillRect t="-11667" r="-510" b="-2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D3DC6FB1-7DA2-4C70-B4E0-96D38B0BFC94}"/>
                    </a:ext>
                  </a:extLst>
                </p:cNvPr>
                <p:cNvSpPr/>
                <p:nvPr/>
              </p:nvSpPr>
              <p:spPr>
                <a:xfrm>
                  <a:off x="8594284" y="3010979"/>
                  <a:ext cx="3597716" cy="391646"/>
                </a:xfrm>
                <a:prstGeom prst="rect">
                  <a:avLst/>
                </a:prstGeom>
              </p:spPr>
              <p:txBody>
                <a:bodyPr wrap="none">
                  <a:spAutoFit/>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𝐺</m:t>
                          </m:r>
                        </m:e>
                        <m:sub>
                          <m:r>
                            <a:rPr lang="en-US" altLang="zh-TW" b="0" i="1" smtClean="0">
                              <a:latin typeface="Cambria Math" panose="02040503050406030204" pitchFamily="18" charset="0"/>
                            </a:rPr>
                            <m:t>𝑖𝑗</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𝑥</m:t>
                          </m:r>
                        </m:e>
                      </m:d>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𝐺</m:t>
                          </m:r>
                        </m:e>
                        <m:sub>
                          <m:r>
                            <a:rPr lang="en-US" altLang="zh-TW" b="0" i="1" smtClean="0">
                              <a:latin typeface="Cambria Math" panose="02040503050406030204" pitchFamily="18" charset="0"/>
                            </a:rPr>
                            <m:t>2</m:t>
                          </m:r>
                          <m:r>
                            <a:rPr lang="en-US" altLang="zh-TW" b="0" i="1" smtClean="0">
                              <a:latin typeface="Cambria Math" panose="02040503050406030204" pitchFamily="18" charset="0"/>
                            </a:rPr>
                            <m:t>𝐷</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𝑥</m:t>
                      </m:r>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 </m:t>
                          </m:r>
                          <m:r>
                            <a:rPr lang="en-US" altLang="zh-TW" b="0" i="1" smtClean="0">
                              <a:latin typeface="Cambria Math" panose="02040503050406030204" pitchFamily="18" charset="0"/>
                            </a:rPr>
                            <m:t>𝑐</m:t>
                          </m:r>
                        </m:e>
                        <m:sub>
                          <m:r>
                            <a:rPr lang="en-US" altLang="zh-TW" b="0" i="1" smtClean="0">
                              <a:latin typeface="Cambria Math" panose="02040503050406030204" pitchFamily="18" charset="0"/>
                            </a:rPr>
                            <m:t>𝑖𝑗</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𝜎</m:t>
                          </m:r>
                        </m:e>
                        <m:sub>
                          <m:r>
                            <a:rPr lang="en-US" altLang="zh-TW" b="0" i="1" smtClean="0">
                              <a:latin typeface="Cambria Math" panose="02040503050406030204" pitchFamily="18" charset="0"/>
                            </a:rPr>
                            <m:t>𝑖𝑗</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𝜃</m:t>
                          </m:r>
                        </m:e>
                        <m:sub>
                          <m:r>
                            <a:rPr lang="en-US" altLang="zh-TW" b="0" i="1" smtClean="0">
                              <a:latin typeface="Cambria Math" panose="02040503050406030204" pitchFamily="18" charset="0"/>
                            </a:rPr>
                            <m:t>𝑖𝑗</m:t>
                          </m:r>
                        </m:sub>
                      </m:sSub>
                      <m:r>
                        <a:rPr lang="en-US" altLang="zh-TW" b="0" i="1" smtClean="0">
                          <a:latin typeface="Cambria Math" panose="02040503050406030204" pitchFamily="18" charset="0"/>
                        </a:rPr>
                        <m:t>)</m:t>
                      </m:r>
                    </m:oMath>
                  </a14:m>
                  <a:r>
                    <a:rPr lang="zh-TW" altLang="en-US" dirty="0">
                      <a:latin typeface="Cambria Math" panose="02040503050406030204" pitchFamily="18" charset="0"/>
                    </a:rPr>
                    <a:t>      </a:t>
                  </a:r>
                  <a:r>
                    <a:rPr lang="en-US" altLang="zh-TW" dirty="0">
                      <a:latin typeface="Cambria Math" panose="02040503050406030204" pitchFamily="18" charset="0"/>
                    </a:rPr>
                    <a:t>(4)</a:t>
                  </a:r>
                  <a:endParaRPr lang="zh-TW" altLang="en-US" dirty="0">
                    <a:latin typeface="Cambria Math" panose="02040503050406030204" pitchFamily="18" charset="0"/>
                  </a:endParaRPr>
                </a:p>
              </p:txBody>
            </p:sp>
          </mc:Choice>
          <mc:Fallback xmlns="">
            <p:sp>
              <p:nvSpPr>
                <p:cNvPr id="9" name="矩形 8">
                  <a:extLst>
                    <a:ext uri="{FF2B5EF4-FFF2-40B4-BE49-F238E27FC236}">
                      <a16:creationId xmlns:a16="http://schemas.microsoft.com/office/drawing/2014/main" id="{D3DC6FB1-7DA2-4C70-B4E0-96D38B0BFC94}"/>
                    </a:ext>
                  </a:extLst>
                </p:cNvPr>
                <p:cNvSpPr>
                  <a:spLocks noRot="1" noChangeAspect="1" noMove="1" noResize="1" noEditPoints="1" noAdjustHandles="1" noChangeArrowheads="1" noChangeShapeType="1" noTextEdit="1"/>
                </p:cNvSpPr>
                <p:nvPr/>
              </p:nvSpPr>
              <p:spPr>
                <a:xfrm>
                  <a:off x="8594284" y="3010979"/>
                  <a:ext cx="3597716" cy="391646"/>
                </a:xfrm>
                <a:prstGeom prst="rect">
                  <a:avLst/>
                </a:prstGeom>
                <a:blipFill>
                  <a:blip r:embed="rId7"/>
                  <a:stretch>
                    <a:fillRect t="-10938" r="-508" b="-17188"/>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945745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14.4.2 The Modeling to Rendering Continuum</a:t>
            </a:r>
            <a:endParaRPr kumimoji="1" lang="zh-TW" altLang="en-US" sz="4000" b="1" dirty="0">
              <a:latin typeface="Cambria Math" panose="02040503050406030204" pitchFamily="18" charset="0"/>
              <a:ea typeface="Times New Roman" charset="0"/>
              <a:cs typeface="Times New Roman" charset="0"/>
            </a:endParaRPr>
          </a:p>
        </p:txBody>
      </p:sp>
      <p:pic>
        <p:nvPicPr>
          <p:cNvPr id="3" name="圖片 2">
            <a:extLst>
              <a:ext uri="{FF2B5EF4-FFF2-40B4-BE49-F238E27FC236}">
                <a16:creationId xmlns:a16="http://schemas.microsoft.com/office/drawing/2014/main" id="{E7579E22-A965-49B4-8AB5-E071E7053250}"/>
              </a:ext>
            </a:extLst>
          </p:cNvPr>
          <p:cNvPicPr>
            <a:picLocks noChangeAspect="1"/>
          </p:cNvPicPr>
          <p:nvPr/>
        </p:nvPicPr>
        <p:blipFill>
          <a:blip r:embed="rId3"/>
          <a:stretch>
            <a:fillRect/>
          </a:stretch>
        </p:blipFill>
        <p:spPr>
          <a:xfrm>
            <a:off x="2518342" y="2919635"/>
            <a:ext cx="7155316" cy="3316168"/>
          </a:xfrm>
          <a:prstGeom prst="rect">
            <a:avLst/>
          </a:prstGeom>
        </p:spPr>
      </p:pic>
      <p:sp>
        <p:nvSpPr>
          <p:cNvPr id="4" name="文字方塊 3">
            <a:extLst>
              <a:ext uri="{FF2B5EF4-FFF2-40B4-BE49-F238E27FC236}">
                <a16:creationId xmlns:a16="http://schemas.microsoft.com/office/drawing/2014/main" id="{30C3D1BA-D184-4426-9579-AC8F4086F297}"/>
              </a:ext>
            </a:extLst>
          </p:cNvPr>
          <p:cNvSpPr txBox="1"/>
          <p:nvPr/>
        </p:nvSpPr>
        <p:spPr>
          <a:xfrm>
            <a:off x="838200" y="1537970"/>
            <a:ext cx="10515600" cy="9679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TW" sz="2000" dirty="0"/>
              <a:t>The left: use more detailed geometry and simpler image representations.</a:t>
            </a:r>
          </a:p>
          <a:p>
            <a:pPr marL="285750" indent="-285750">
              <a:lnSpc>
                <a:spcPct val="150000"/>
              </a:lnSpc>
              <a:buFont typeface="Arial" panose="020B0604020202020204" pitchFamily="34" charset="0"/>
              <a:buChar char="•"/>
            </a:pPr>
            <a:r>
              <a:rPr lang="en-US" altLang="zh-TW" sz="2000" dirty="0"/>
              <a:t>The right: use more images and less geometry. </a:t>
            </a:r>
          </a:p>
        </p:txBody>
      </p:sp>
    </p:spTree>
    <p:extLst>
      <p:ext uri="{BB962C8B-B14F-4D97-AF65-F5344CB8AC3E}">
        <p14:creationId xmlns:p14="http://schemas.microsoft.com/office/powerpoint/2010/main" val="379786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1184366" y="308065"/>
            <a:ext cx="10169433" cy="6470469"/>
          </a:xfrm>
        </p:spPr>
        <p:txBody>
          <a:bodyPr>
            <a:normAutofit fontScale="92500" lnSpcReduction="10000"/>
          </a:bodyPr>
          <a:lstStyle/>
          <a:p>
            <a:pPr>
              <a:lnSpc>
                <a:spcPct val="120000"/>
              </a:lnSpc>
            </a:pPr>
            <a:r>
              <a:rPr lang="en-US" altLang="zh-TW" sz="1700" dirty="0">
                <a:solidFill>
                  <a:schemeClr val="bg1">
                    <a:lumMod val="75000"/>
                  </a:schemeClr>
                </a:solidFill>
                <a:ea typeface="Cambria Math" panose="02040503050406030204" pitchFamily="18" charset="0"/>
              </a:rPr>
              <a:t>14.1 View Interpolation</a:t>
            </a:r>
          </a:p>
          <a:p>
            <a:pPr lvl="1">
              <a:lnSpc>
                <a:spcPct val="120000"/>
              </a:lnSpc>
            </a:pPr>
            <a:r>
              <a:rPr lang="en-US" altLang="zh-TW" sz="1400" dirty="0">
                <a:solidFill>
                  <a:schemeClr val="bg1">
                    <a:lumMod val="75000"/>
                  </a:schemeClr>
                </a:solidFill>
                <a:ea typeface="Cambria Math" panose="02040503050406030204" pitchFamily="18" charset="0"/>
              </a:rPr>
              <a:t>14.1.1 View-dependent Texture Maps</a:t>
            </a:r>
          </a:p>
          <a:p>
            <a:pPr lvl="1">
              <a:lnSpc>
                <a:spcPct val="120000"/>
              </a:lnSpc>
            </a:pPr>
            <a:r>
              <a:rPr lang="en-US" altLang="zh-TW" sz="1400" dirty="0">
                <a:solidFill>
                  <a:schemeClr val="bg1">
                    <a:lumMod val="75000"/>
                  </a:schemeClr>
                </a:solidFill>
                <a:ea typeface="Cambria Math" panose="02040503050406030204" pitchFamily="18" charset="0"/>
              </a:rPr>
              <a:t>14.1.2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Photo Tourism</a:t>
            </a:r>
          </a:p>
          <a:p>
            <a:pPr>
              <a:lnSpc>
                <a:spcPct val="120000"/>
              </a:lnSpc>
            </a:pPr>
            <a:r>
              <a:rPr lang="en-US" altLang="zh-TW" sz="1700" dirty="0">
                <a:solidFill>
                  <a:schemeClr val="bg1">
                    <a:lumMod val="75000"/>
                  </a:schemeClr>
                </a:solidFill>
                <a:ea typeface="Cambria Math" panose="02040503050406030204" pitchFamily="18" charset="0"/>
              </a:rPr>
              <a:t>14.2 Layered Depth Images</a:t>
            </a: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14.2.1 Impostors, Sprites, and Layers</a:t>
            </a:r>
          </a:p>
          <a:p>
            <a:pPr lvl="1">
              <a:lnSpc>
                <a:spcPct val="120000"/>
              </a:lnSpc>
            </a:pPr>
            <a:r>
              <a:rPr lang="en-US" altLang="zh-TW" sz="1400" dirty="0">
                <a:solidFill>
                  <a:schemeClr val="bg1">
                    <a:lumMod val="75000"/>
                  </a:schemeClr>
                </a:solidFill>
                <a:ea typeface="Cambria Math" panose="02040503050406030204" pitchFamily="18" charset="0"/>
              </a:rPr>
              <a:t>14.2.2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3D Photography</a:t>
            </a:r>
          </a:p>
          <a:p>
            <a:pPr>
              <a:lnSpc>
                <a:spcPct val="120000"/>
              </a:lnSpc>
            </a:pPr>
            <a:r>
              <a:rPr lang="en-US" altLang="zh-TW" sz="1700" dirty="0">
                <a:solidFill>
                  <a:schemeClr val="bg1">
                    <a:lumMod val="75000"/>
                  </a:schemeClr>
                </a:solidFill>
                <a:ea typeface="Cambria Math" panose="02040503050406030204" pitchFamily="18" charset="0"/>
              </a:rPr>
              <a:t>14.3 Light Fields and </a:t>
            </a:r>
            <a:r>
              <a:rPr lang="en-US" altLang="zh-TW" sz="1700" dirty="0" err="1">
                <a:solidFill>
                  <a:schemeClr val="bg1">
                    <a:lumMod val="75000"/>
                  </a:schemeClr>
                </a:solidFill>
                <a:ea typeface="Cambria Math" panose="02040503050406030204" pitchFamily="18" charset="0"/>
              </a:rPr>
              <a:t>Lumigraphs</a:t>
            </a:r>
            <a:endParaRPr lang="en-US" altLang="zh-TW" sz="1700" dirty="0">
              <a:solidFill>
                <a:schemeClr val="bg1">
                  <a:lumMod val="75000"/>
                </a:schemeClr>
              </a:solidFill>
              <a:ea typeface="Cambria Math" panose="02040503050406030204" pitchFamily="18" charset="0"/>
            </a:endParaRP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14.3.1 </a:t>
            </a:r>
            <a:r>
              <a:rPr lang="en-US" altLang="zh-TW" sz="1400" dirty="0" err="1">
                <a:solidFill>
                  <a:schemeClr val="bg1">
                    <a:lumMod val="75000"/>
                  </a:schemeClr>
                </a:solidFill>
                <a:latin typeface="Cambria Math" panose="02040503050406030204" pitchFamily="18" charset="0"/>
                <a:ea typeface="Cambria Math" panose="02040503050406030204" pitchFamily="18" charset="0"/>
              </a:rPr>
              <a:t>Lumigraph</a:t>
            </a:r>
            <a:endParaRPr lang="en-US" altLang="zh-TW" sz="1400" dirty="0">
              <a:solidFill>
                <a:schemeClr val="bg1">
                  <a:lumMod val="75000"/>
                </a:schemeClr>
              </a:solidFill>
              <a:latin typeface="Cambria Math" panose="02040503050406030204" pitchFamily="18" charset="0"/>
              <a:ea typeface="Cambria Math" panose="02040503050406030204" pitchFamily="18" charset="0"/>
            </a:endParaRPr>
          </a:p>
          <a:p>
            <a:pPr lvl="1">
              <a:lnSpc>
                <a:spcPct val="120000"/>
              </a:lnSpc>
            </a:pPr>
            <a:r>
              <a:rPr lang="en-US" altLang="zh-TW" sz="1400" dirty="0">
                <a:solidFill>
                  <a:schemeClr val="bg1">
                    <a:lumMod val="75000"/>
                  </a:schemeClr>
                </a:solidFill>
                <a:ea typeface="Cambria Math" panose="02040503050406030204" pitchFamily="18" charset="0"/>
              </a:rPr>
              <a:t>14.3.2 Surface Light Fields</a:t>
            </a:r>
          </a:p>
          <a:p>
            <a:pPr lvl="1">
              <a:lnSpc>
                <a:spcPct val="120000"/>
              </a:lnSpc>
            </a:pPr>
            <a:r>
              <a:rPr lang="en-US" altLang="zh-TW" sz="1400" dirty="0">
                <a:solidFill>
                  <a:schemeClr val="bg1">
                    <a:lumMod val="75000"/>
                  </a:schemeClr>
                </a:solidFill>
                <a:ea typeface="Cambria Math" panose="02040503050406030204" pitchFamily="18" charset="0"/>
              </a:rPr>
              <a:t>14.3.3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Concentric Mosaics</a:t>
            </a:r>
          </a:p>
          <a:p>
            <a:pPr>
              <a:lnSpc>
                <a:spcPct val="120000"/>
              </a:lnSpc>
            </a:pPr>
            <a:r>
              <a:rPr lang="en-US" altLang="zh-TW" sz="1700" dirty="0">
                <a:solidFill>
                  <a:schemeClr val="bg1">
                    <a:lumMod val="75000"/>
                  </a:schemeClr>
                </a:solidFill>
                <a:ea typeface="Cambria Math" panose="02040503050406030204" pitchFamily="18" charset="0"/>
              </a:rPr>
              <a:t>14.4 Environment mattes</a:t>
            </a: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14.4.1 Higher-dimensional Light Fields</a:t>
            </a:r>
          </a:p>
          <a:p>
            <a:pPr lvl="1">
              <a:lnSpc>
                <a:spcPct val="120000"/>
              </a:lnSpc>
            </a:pPr>
            <a:r>
              <a:rPr lang="en-US" altLang="zh-TW" sz="1400" dirty="0">
                <a:solidFill>
                  <a:schemeClr val="bg1">
                    <a:lumMod val="75000"/>
                  </a:schemeClr>
                </a:solidFill>
                <a:ea typeface="Cambria Math" panose="02040503050406030204" pitchFamily="18" charset="0"/>
              </a:rPr>
              <a:t>14.4.2 The Modeling to Rendering Continuum</a:t>
            </a:r>
          </a:p>
          <a:p>
            <a:pPr>
              <a:lnSpc>
                <a:spcPct val="120000"/>
              </a:lnSpc>
            </a:pPr>
            <a:r>
              <a:rPr lang="en-US" altLang="zh-TW" sz="1700" dirty="0">
                <a:ea typeface="Cambria Math" panose="02040503050406030204" pitchFamily="18" charset="0"/>
              </a:rPr>
              <a:t>14.5 Video-based Rendering</a:t>
            </a:r>
          </a:p>
          <a:p>
            <a:pPr lvl="1">
              <a:lnSpc>
                <a:spcPct val="120000"/>
              </a:lnSpc>
            </a:pPr>
            <a:r>
              <a:rPr lang="en-US" altLang="zh-TW" sz="1400" dirty="0">
                <a:ea typeface="Cambria Math" panose="02040503050406030204" pitchFamily="18" charset="0"/>
              </a:rPr>
              <a:t>14.5.1 Video-based Animation</a:t>
            </a:r>
          </a:p>
          <a:p>
            <a:pPr lvl="1">
              <a:lnSpc>
                <a:spcPct val="120000"/>
              </a:lnSpc>
            </a:pPr>
            <a:r>
              <a:rPr lang="en-US" altLang="zh-TW" sz="1400" dirty="0">
                <a:ea typeface="Cambria Math" panose="02040503050406030204" pitchFamily="18" charset="0"/>
              </a:rPr>
              <a:t>14.5.2 Video Textures</a:t>
            </a:r>
          </a:p>
          <a:p>
            <a:pPr lvl="1">
              <a:lnSpc>
                <a:spcPct val="120000"/>
              </a:lnSpc>
            </a:pPr>
            <a:r>
              <a:rPr lang="en-US" altLang="zh-TW" sz="1400" dirty="0">
                <a:ea typeface="Cambria Math" panose="02040503050406030204" pitchFamily="18" charset="0"/>
              </a:rPr>
              <a:t>14.5.3</a:t>
            </a:r>
            <a:r>
              <a:rPr lang="en-US" altLang="zh-TW" sz="1400" i="1" dirty="0">
                <a:ea typeface="Cambria Math" panose="02040503050406030204" pitchFamily="18" charset="0"/>
              </a:rPr>
              <a:t> Application</a:t>
            </a:r>
            <a:r>
              <a:rPr lang="en-US" altLang="zh-TW" sz="1400" dirty="0">
                <a:ea typeface="Cambria Math" panose="02040503050406030204" pitchFamily="18" charset="0"/>
              </a:rPr>
              <a:t>: Animating Pictures</a:t>
            </a:r>
          </a:p>
          <a:p>
            <a:pPr lvl="1">
              <a:lnSpc>
                <a:spcPct val="120000"/>
              </a:lnSpc>
            </a:pPr>
            <a:r>
              <a:rPr lang="en-US" altLang="zh-TW" sz="1400" dirty="0">
                <a:ea typeface="Cambria Math" panose="02040503050406030204" pitchFamily="18" charset="0"/>
              </a:rPr>
              <a:t>14.5.4 3D and Free-viewpoint Video</a:t>
            </a:r>
          </a:p>
          <a:p>
            <a:pPr lvl="1">
              <a:lnSpc>
                <a:spcPct val="120000"/>
              </a:lnSpc>
            </a:pPr>
            <a:r>
              <a:rPr lang="en-US" altLang="zh-TW" sz="1400" dirty="0">
                <a:ea typeface="Cambria Math" panose="02040503050406030204" pitchFamily="18" charset="0"/>
              </a:rPr>
              <a:t>14.5.5 </a:t>
            </a:r>
            <a:r>
              <a:rPr lang="en-US" altLang="zh-TW" sz="1400" i="1" dirty="0">
                <a:ea typeface="Cambria Math" panose="02040503050406030204" pitchFamily="18" charset="0"/>
              </a:rPr>
              <a:t>Application</a:t>
            </a:r>
            <a:r>
              <a:rPr lang="en-US" altLang="zh-TW" sz="1400" dirty="0">
                <a:ea typeface="Cambria Math" panose="02040503050406030204" pitchFamily="18" charset="0"/>
              </a:rPr>
              <a:t>: Video-based Walkthroughs</a:t>
            </a:r>
          </a:p>
          <a:p>
            <a:pPr>
              <a:lnSpc>
                <a:spcPct val="120000"/>
              </a:lnSpc>
            </a:pPr>
            <a:r>
              <a:rPr lang="en-US" altLang="zh-TW" sz="1700" dirty="0">
                <a:solidFill>
                  <a:schemeClr val="bg1">
                    <a:lumMod val="75000"/>
                  </a:schemeClr>
                </a:solidFill>
                <a:ea typeface="Cambria Math" panose="02040503050406030204" pitchFamily="18" charset="0"/>
              </a:rPr>
              <a:t>14.6 Neural Rendering</a:t>
            </a:r>
          </a:p>
        </p:txBody>
      </p:sp>
      <p:sp>
        <p:nvSpPr>
          <p:cNvPr id="3" name="矩形 2"/>
          <p:cNvSpPr/>
          <p:nvPr/>
        </p:nvSpPr>
        <p:spPr>
          <a:xfrm>
            <a:off x="0" y="0"/>
            <a:ext cx="731520" cy="6858000"/>
          </a:xfrm>
          <a:prstGeom prst="rect">
            <a:avLst/>
          </a:prstGeom>
          <a:blipFill>
            <a:blip r:embed="rId3"/>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
        <p:nvSpPr>
          <p:cNvPr id="7" name="矩形 6"/>
          <p:cNvSpPr/>
          <p:nvPr/>
        </p:nvSpPr>
        <p:spPr>
          <a:xfrm>
            <a:off x="9239794" y="0"/>
            <a:ext cx="2952206" cy="6858000"/>
          </a:xfrm>
          <a:prstGeom prst="rect">
            <a:avLst/>
          </a:prstGeom>
          <a:blipFill>
            <a:blip r:embed="rId4"/>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920473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kumimoji="1" lang="en-US" altLang="zh-TW" dirty="0">
                <a:ea typeface="Cambria Math" panose="02040503050406030204" pitchFamily="18" charset="0"/>
                <a:cs typeface="Times New Roman" charset="0"/>
              </a:rPr>
              <a:t>14.5 Video-based Rendering</a:t>
            </a:r>
            <a:endParaRPr kumimoji="1" lang="zh-TW" altLang="en-US" dirty="0">
              <a:latin typeface="Cambria Math" panose="02040503050406030204" pitchFamily="18" charset="0"/>
              <a:ea typeface="Times New Roman" charset="0"/>
              <a:cs typeface="Times New Roman" charset="0"/>
            </a:endParaRPr>
          </a:p>
        </p:txBody>
      </p:sp>
      <p:sp>
        <p:nvSpPr>
          <p:cNvPr id="3" name="內容版面配置區 2"/>
          <p:cNvSpPr>
            <a:spLocks noGrp="1"/>
          </p:cNvSpPr>
          <p:nvPr>
            <p:ph idx="1"/>
          </p:nvPr>
        </p:nvSpPr>
        <p:spPr/>
        <p:txBody>
          <a:bodyPr/>
          <a:lstStyle/>
          <a:p>
            <a:r>
              <a:rPr lang="en-US" altLang="zh-TW" dirty="0">
                <a:latin typeface="Cambria Math" panose="02040503050406030204" pitchFamily="18" charset="0"/>
                <a:ea typeface="Cambria Math" panose="02040503050406030204" pitchFamily="18" charset="0"/>
              </a:rPr>
              <a:t>14.5.1 Video-based Animation</a:t>
            </a:r>
          </a:p>
          <a:p>
            <a:r>
              <a:rPr lang="en-US" altLang="zh-TW" dirty="0">
                <a:ea typeface="Cambria Math" panose="02040503050406030204" pitchFamily="18" charset="0"/>
              </a:rPr>
              <a:t>14.5.2 Video Textures</a:t>
            </a:r>
          </a:p>
          <a:p>
            <a:r>
              <a:rPr lang="en-US" altLang="zh-TW" dirty="0">
                <a:latin typeface="Cambria Math" panose="02040503050406030204" pitchFamily="18" charset="0"/>
                <a:ea typeface="Cambria Math" panose="02040503050406030204" pitchFamily="18" charset="0"/>
              </a:rPr>
              <a:t>14.5.3 </a:t>
            </a:r>
            <a:r>
              <a:rPr lang="en-US" altLang="zh-TW" i="1" dirty="0">
                <a:latin typeface="Cambria Math" panose="02040503050406030204" pitchFamily="18" charset="0"/>
                <a:ea typeface="Cambria Math" panose="02040503050406030204" pitchFamily="18" charset="0"/>
              </a:rPr>
              <a:t>Application</a:t>
            </a:r>
            <a:r>
              <a:rPr lang="en-US" altLang="zh-TW" dirty="0">
                <a:latin typeface="Cambria Math" panose="02040503050406030204" pitchFamily="18" charset="0"/>
                <a:ea typeface="Cambria Math" panose="02040503050406030204" pitchFamily="18" charset="0"/>
              </a:rPr>
              <a:t>: Animating Pictures</a:t>
            </a:r>
          </a:p>
          <a:p>
            <a:r>
              <a:rPr lang="en-US" altLang="zh-TW" dirty="0">
                <a:ea typeface="Cambria Math" panose="02040503050406030204" pitchFamily="18" charset="0"/>
              </a:rPr>
              <a:t>14.5.4 3D and Free-viewpoint Video</a:t>
            </a:r>
          </a:p>
          <a:p>
            <a:r>
              <a:rPr lang="en-US" altLang="zh-TW" dirty="0">
                <a:latin typeface="Cambria Math" panose="02040503050406030204" pitchFamily="18" charset="0"/>
                <a:ea typeface="Cambria Math" panose="02040503050406030204" pitchFamily="18" charset="0"/>
              </a:rPr>
              <a:t>14.5.5 </a:t>
            </a:r>
            <a:r>
              <a:rPr lang="en-US" altLang="zh-TW" i="1" dirty="0">
                <a:latin typeface="Cambria Math" panose="02040503050406030204" pitchFamily="18" charset="0"/>
                <a:ea typeface="Cambria Math" panose="02040503050406030204" pitchFamily="18" charset="0"/>
              </a:rPr>
              <a:t>Application</a:t>
            </a:r>
            <a:r>
              <a:rPr lang="en-US" altLang="zh-TW" dirty="0">
                <a:latin typeface="Cambria Math" panose="02040503050406030204" pitchFamily="18" charset="0"/>
                <a:ea typeface="Cambria Math" panose="02040503050406030204" pitchFamily="18" charset="0"/>
              </a:rPr>
              <a:t>:</a:t>
            </a:r>
            <a:r>
              <a:rPr lang="zh-TW" altLang="en-US" dirty="0">
                <a:latin typeface="Cambria Math" panose="02040503050406030204" pitchFamily="18" charset="0"/>
                <a:ea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Video-based Walkthroughs</a:t>
            </a:r>
          </a:p>
          <a:p>
            <a:endParaRPr kumimoji="1" lang="zh-TW" alt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924191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14.5.1 Video-based Animation</a:t>
            </a:r>
            <a:endParaRPr kumimoji="1" lang="zh-TW" altLang="en-US" sz="4000" b="1" dirty="0">
              <a:latin typeface="Cambria Math" panose="02040503050406030204" pitchFamily="18" charset="0"/>
              <a:ea typeface="Times New Roman" charset="0"/>
              <a:cs typeface="Times New Roman" charset="0"/>
            </a:endParaRPr>
          </a:p>
        </p:txBody>
      </p:sp>
      <p:pic>
        <p:nvPicPr>
          <p:cNvPr id="3" name="圖片 2">
            <a:extLst>
              <a:ext uri="{FF2B5EF4-FFF2-40B4-BE49-F238E27FC236}">
                <a16:creationId xmlns:a16="http://schemas.microsoft.com/office/drawing/2014/main" id="{18A4A4C9-4BEC-4757-B73F-41F007E24AB2}"/>
              </a:ext>
            </a:extLst>
          </p:cNvPr>
          <p:cNvPicPr>
            <a:picLocks noChangeAspect="1"/>
          </p:cNvPicPr>
          <p:nvPr/>
        </p:nvPicPr>
        <p:blipFill>
          <a:blip r:embed="rId3"/>
          <a:stretch>
            <a:fillRect/>
          </a:stretch>
        </p:blipFill>
        <p:spPr>
          <a:xfrm>
            <a:off x="2346072" y="4629873"/>
            <a:ext cx="7499855" cy="1999225"/>
          </a:xfrm>
          <a:prstGeom prst="rect">
            <a:avLst/>
          </a:prstGeom>
        </p:spPr>
      </p:pic>
      <p:sp>
        <p:nvSpPr>
          <p:cNvPr id="4" name="文字方塊 3">
            <a:extLst>
              <a:ext uri="{FF2B5EF4-FFF2-40B4-BE49-F238E27FC236}">
                <a16:creationId xmlns:a16="http://schemas.microsoft.com/office/drawing/2014/main" id="{F2B4F5C6-CEB5-4D7E-9393-FA45583032DB}"/>
              </a:ext>
            </a:extLst>
          </p:cNvPr>
          <p:cNvSpPr txBox="1"/>
          <p:nvPr/>
        </p:nvSpPr>
        <p:spPr>
          <a:xfrm>
            <a:off x="838200" y="1576552"/>
            <a:ext cx="10628586" cy="23529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TW" sz="2000" dirty="0"/>
              <a:t>Frames from original video footage are rearranged to match them to novel spoken utterances.</a:t>
            </a:r>
          </a:p>
          <a:p>
            <a:pPr marL="742950" lvl="1" indent="-285750">
              <a:lnSpc>
                <a:spcPct val="150000"/>
              </a:lnSpc>
              <a:buFont typeface="Arial" panose="020B0604020202020204" pitchFamily="34" charset="0"/>
              <a:buChar char="•"/>
            </a:pPr>
            <a:r>
              <a:rPr lang="en-US" altLang="zh-TW" sz="2000" dirty="0"/>
              <a:t>e.g., for </a:t>
            </a:r>
            <a:r>
              <a:rPr lang="en-US" altLang="zh-TW" sz="2000" b="1" dirty="0"/>
              <a:t>movie dubbing</a:t>
            </a:r>
            <a:endParaRPr lang="en-US" altLang="zh-TW" sz="2000" dirty="0"/>
          </a:p>
          <a:p>
            <a:pPr marL="285750" indent="-285750">
              <a:lnSpc>
                <a:spcPct val="150000"/>
              </a:lnSpc>
              <a:buFont typeface="Arial" panose="020B0604020202020204" pitchFamily="34" charset="0"/>
              <a:buChar char="•"/>
            </a:pPr>
            <a:r>
              <a:rPr lang="en-US" altLang="zh-TW" sz="2000" dirty="0"/>
              <a:t>Similar to how </a:t>
            </a:r>
            <a:r>
              <a:rPr lang="en-US" altLang="zh-TW" sz="2000" i="1" dirty="0"/>
              <a:t>concatenative speech synthesis</a:t>
            </a:r>
            <a:r>
              <a:rPr lang="en-US" altLang="zh-TW" sz="2000" dirty="0"/>
              <a:t> systems work.</a:t>
            </a:r>
          </a:p>
          <a:p>
            <a:pPr marL="285750" indent="-285750">
              <a:lnSpc>
                <a:spcPct val="150000"/>
              </a:lnSpc>
              <a:buFont typeface="Arial" panose="020B0604020202020204" pitchFamily="34" charset="0"/>
              <a:buChar char="•"/>
            </a:pPr>
            <a:r>
              <a:rPr lang="en-US" altLang="zh-TW" sz="2000" dirty="0"/>
              <a:t>Use speech recognition to extract phonemes from both the source video material and the novel audio stream.</a:t>
            </a:r>
            <a:r>
              <a:rPr lang="zh-TW" altLang="en-US" sz="2000" dirty="0"/>
              <a:t> </a:t>
            </a:r>
            <a:r>
              <a:rPr lang="en-US" altLang="zh-TW" sz="2000" dirty="0"/>
              <a:t>-&gt;</a:t>
            </a:r>
            <a:r>
              <a:rPr lang="zh-TW" altLang="en-US" sz="2000" dirty="0"/>
              <a:t> </a:t>
            </a:r>
            <a:r>
              <a:rPr lang="en-US" altLang="zh-TW" sz="2000" i="1" dirty="0"/>
              <a:t>triphones</a:t>
            </a:r>
            <a:r>
              <a:rPr lang="en-US" altLang="zh-TW" sz="2000" dirty="0"/>
              <a:t> (triplets of phonemes)</a:t>
            </a:r>
          </a:p>
        </p:txBody>
      </p:sp>
    </p:spTree>
    <p:extLst>
      <p:ext uri="{BB962C8B-B14F-4D97-AF65-F5344CB8AC3E}">
        <p14:creationId xmlns:p14="http://schemas.microsoft.com/office/powerpoint/2010/main" val="2061353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14.5.2 Video Textures</a:t>
            </a:r>
            <a:endParaRPr kumimoji="1" lang="zh-TW" altLang="en-US" sz="4000" b="1" dirty="0">
              <a:latin typeface="Cambria Math" panose="02040503050406030204" pitchFamily="18" charset="0"/>
              <a:ea typeface="Times New Roman" charset="0"/>
              <a:cs typeface="Times New Roman" charset="0"/>
            </a:endParaRPr>
          </a:p>
        </p:txBody>
      </p:sp>
      <p:pic>
        <p:nvPicPr>
          <p:cNvPr id="3" name="圖片 2">
            <a:extLst>
              <a:ext uri="{FF2B5EF4-FFF2-40B4-BE49-F238E27FC236}">
                <a16:creationId xmlns:a16="http://schemas.microsoft.com/office/drawing/2014/main" id="{8CC8CD00-1F84-47E9-AD2A-CCBBE1B7417F}"/>
              </a:ext>
            </a:extLst>
          </p:cNvPr>
          <p:cNvPicPr>
            <a:picLocks noChangeAspect="1"/>
          </p:cNvPicPr>
          <p:nvPr/>
        </p:nvPicPr>
        <p:blipFill>
          <a:blip r:embed="rId3"/>
          <a:stretch>
            <a:fillRect/>
          </a:stretch>
        </p:blipFill>
        <p:spPr>
          <a:xfrm>
            <a:off x="6679809" y="1534204"/>
            <a:ext cx="5196880" cy="4595637"/>
          </a:xfrm>
          <a:prstGeom prst="rect">
            <a:avLst/>
          </a:prstGeom>
        </p:spPr>
      </p:pic>
      <p:sp>
        <p:nvSpPr>
          <p:cNvPr id="2" name="文字方塊 1">
            <a:extLst>
              <a:ext uri="{FF2B5EF4-FFF2-40B4-BE49-F238E27FC236}">
                <a16:creationId xmlns:a16="http://schemas.microsoft.com/office/drawing/2014/main" id="{96EFBD19-4EAB-4F82-98E6-08CE09A1C3CD}"/>
              </a:ext>
            </a:extLst>
          </p:cNvPr>
          <p:cNvSpPr txBox="1"/>
          <p:nvPr/>
        </p:nvSpPr>
        <p:spPr>
          <a:xfrm>
            <a:off x="935421" y="1523699"/>
            <a:ext cx="5307724" cy="4801314"/>
          </a:xfrm>
          <a:prstGeom prst="rect">
            <a:avLst/>
          </a:prstGeom>
          <a:noFill/>
        </p:spPr>
        <p:txBody>
          <a:bodyPr wrap="square" rtlCol="0">
            <a:spAutoFit/>
          </a:bodyPr>
          <a:lstStyle/>
          <a:p>
            <a:pPr marL="285750" indent="-285750">
              <a:buFont typeface="Arial" panose="020B0604020202020204" pitchFamily="34" charset="0"/>
              <a:buChar char="•"/>
            </a:pPr>
            <a:r>
              <a:rPr lang="en-US" altLang="zh-TW" dirty="0"/>
              <a:t>A static image or a video clip has a discontinuity when it loops.</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A short video clip can be arbitrarily extended by re-arranging video frames while preserving visual continuity.</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The simplest approach: match frames by visual similarity (e.g., L2 distance) and jump between frames that appear similar.  -&gt; may have problem like (a).</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Constructed an </a:t>
            </a:r>
            <a:r>
              <a:rPr lang="en-US" altLang="zh-TW" i="1" dirty="0" err="1"/>
              <a:t>n</a:t>
            </a:r>
            <a:r>
              <a:rPr lang="en-US" altLang="zh-TW" dirty="0" err="1"/>
              <a:t>×</a:t>
            </a:r>
            <a:r>
              <a:rPr lang="en-US" altLang="zh-TW" i="1" dirty="0" err="1"/>
              <a:t>n</a:t>
            </a:r>
            <a:r>
              <a:rPr lang="en-US" altLang="zh-TW" dirty="0"/>
              <a:t> similarity matrix between all video frames (where </a:t>
            </a:r>
            <a:r>
              <a:rPr lang="en-US" altLang="zh-TW" i="1" dirty="0"/>
              <a:t>n</a:t>
            </a:r>
            <a:r>
              <a:rPr lang="en-US" altLang="zh-TW" dirty="0"/>
              <a:t> is the number of frames), a simple Finite Impulse Response (FIR) filtering of each match sequence can be used to emphasize subsequences that match well.</a:t>
            </a:r>
          </a:p>
        </p:txBody>
      </p:sp>
    </p:spTree>
    <p:extLst>
      <p:ext uri="{BB962C8B-B14F-4D97-AF65-F5344CB8AC3E}">
        <p14:creationId xmlns:p14="http://schemas.microsoft.com/office/powerpoint/2010/main" val="99838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14.5.3 </a:t>
            </a:r>
            <a:r>
              <a:rPr kumimoji="1" lang="en-US" altLang="zh-TW" sz="4000" b="1" i="1" dirty="0">
                <a:latin typeface="Cambria Math" panose="02040503050406030204" pitchFamily="18" charset="0"/>
                <a:ea typeface="Cambria Math" panose="02040503050406030204" pitchFamily="18" charset="0"/>
                <a:cs typeface="Times New Roman" charset="0"/>
              </a:rPr>
              <a:t>Application</a:t>
            </a:r>
            <a:r>
              <a:rPr kumimoji="1" lang="en-US" altLang="zh-TW" sz="4000" b="1" dirty="0">
                <a:latin typeface="Cambria Math" panose="02040503050406030204" pitchFamily="18" charset="0"/>
                <a:ea typeface="Cambria Math" panose="02040503050406030204" pitchFamily="18" charset="0"/>
                <a:cs typeface="Times New Roman" charset="0"/>
              </a:rPr>
              <a:t>: Animating Pictures</a:t>
            </a:r>
            <a:endParaRPr kumimoji="1" lang="zh-TW" altLang="en-US" sz="4000" b="1" dirty="0">
              <a:latin typeface="Cambria Math" panose="02040503050406030204" pitchFamily="18" charset="0"/>
              <a:ea typeface="Times New Roman" charset="0"/>
              <a:cs typeface="Times New Roman" charset="0"/>
            </a:endParaRPr>
          </a:p>
        </p:txBody>
      </p:sp>
      <p:pic>
        <p:nvPicPr>
          <p:cNvPr id="3" name="圖片 2">
            <a:extLst>
              <a:ext uri="{FF2B5EF4-FFF2-40B4-BE49-F238E27FC236}">
                <a16:creationId xmlns:a16="http://schemas.microsoft.com/office/drawing/2014/main" id="{0D8514D9-3A75-4CFF-9E4B-8CFE1E09C515}"/>
              </a:ext>
            </a:extLst>
          </p:cNvPr>
          <p:cNvPicPr>
            <a:picLocks noChangeAspect="1"/>
          </p:cNvPicPr>
          <p:nvPr/>
        </p:nvPicPr>
        <p:blipFill>
          <a:blip r:embed="rId3"/>
          <a:stretch>
            <a:fillRect/>
          </a:stretch>
        </p:blipFill>
        <p:spPr>
          <a:xfrm>
            <a:off x="1516568" y="2604620"/>
            <a:ext cx="9158864" cy="3368654"/>
          </a:xfrm>
          <a:prstGeom prst="rect">
            <a:avLst/>
          </a:prstGeom>
        </p:spPr>
      </p:pic>
      <p:sp>
        <p:nvSpPr>
          <p:cNvPr id="4" name="文字方塊 3">
            <a:extLst>
              <a:ext uri="{FF2B5EF4-FFF2-40B4-BE49-F238E27FC236}">
                <a16:creationId xmlns:a16="http://schemas.microsoft.com/office/drawing/2014/main" id="{DA842A2D-AE5D-40AD-AAEC-A8063C3621F1}"/>
              </a:ext>
            </a:extLst>
          </p:cNvPr>
          <p:cNvSpPr txBox="1"/>
          <p:nvPr/>
        </p:nvSpPr>
        <p:spPr>
          <a:xfrm>
            <a:off x="1377387" y="1747777"/>
            <a:ext cx="6076709" cy="400110"/>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t>Animating still pictures</a:t>
            </a:r>
            <a:endParaRPr lang="zh-TW" altLang="en-US" sz="2000" dirty="0"/>
          </a:p>
        </p:txBody>
      </p:sp>
    </p:spTree>
    <p:extLst>
      <p:ext uri="{BB962C8B-B14F-4D97-AF65-F5344CB8AC3E}">
        <p14:creationId xmlns:p14="http://schemas.microsoft.com/office/powerpoint/2010/main" val="182479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1184366" y="308065"/>
            <a:ext cx="10169433" cy="6470469"/>
          </a:xfrm>
        </p:spPr>
        <p:txBody>
          <a:bodyPr>
            <a:normAutofit fontScale="92500" lnSpcReduction="10000"/>
          </a:bodyPr>
          <a:lstStyle/>
          <a:p>
            <a:pPr>
              <a:lnSpc>
                <a:spcPct val="120000"/>
              </a:lnSpc>
            </a:pPr>
            <a:r>
              <a:rPr lang="en-US" altLang="zh-TW" sz="1700" dirty="0">
                <a:ea typeface="Cambria Math" panose="02040503050406030204" pitchFamily="18" charset="0"/>
              </a:rPr>
              <a:t>14.1 View Interpolation</a:t>
            </a:r>
          </a:p>
          <a:p>
            <a:pPr lvl="1">
              <a:lnSpc>
                <a:spcPct val="120000"/>
              </a:lnSpc>
            </a:pPr>
            <a:r>
              <a:rPr lang="en-US" altLang="zh-TW" sz="1400" dirty="0">
                <a:ea typeface="Cambria Math" panose="02040503050406030204" pitchFamily="18" charset="0"/>
              </a:rPr>
              <a:t>14.1.1 View-dependent Texture Maps</a:t>
            </a:r>
          </a:p>
          <a:p>
            <a:pPr lvl="1">
              <a:lnSpc>
                <a:spcPct val="120000"/>
              </a:lnSpc>
            </a:pPr>
            <a:r>
              <a:rPr lang="en-US" altLang="zh-TW" sz="1400" dirty="0">
                <a:ea typeface="Cambria Math" panose="02040503050406030204" pitchFamily="18" charset="0"/>
              </a:rPr>
              <a:t>14.1.2 </a:t>
            </a:r>
            <a:r>
              <a:rPr lang="en-US" altLang="zh-TW" sz="1400" i="1" dirty="0">
                <a:ea typeface="Cambria Math" panose="02040503050406030204" pitchFamily="18" charset="0"/>
              </a:rPr>
              <a:t>Application</a:t>
            </a:r>
            <a:r>
              <a:rPr lang="en-US" altLang="zh-TW" sz="1400" dirty="0">
                <a:ea typeface="Cambria Math" panose="02040503050406030204" pitchFamily="18" charset="0"/>
              </a:rPr>
              <a:t>: Photo Tourism</a:t>
            </a:r>
          </a:p>
          <a:p>
            <a:pPr>
              <a:lnSpc>
                <a:spcPct val="120000"/>
              </a:lnSpc>
            </a:pPr>
            <a:r>
              <a:rPr lang="en-US" altLang="zh-TW" sz="1700" dirty="0">
                <a:ea typeface="Cambria Math" panose="02040503050406030204" pitchFamily="18" charset="0"/>
              </a:rPr>
              <a:t>14.2 Layered Depth Images</a:t>
            </a:r>
          </a:p>
          <a:p>
            <a:pPr lvl="1">
              <a:lnSpc>
                <a:spcPct val="120000"/>
              </a:lnSpc>
            </a:pPr>
            <a:r>
              <a:rPr lang="en-US" altLang="zh-TW" sz="1400" dirty="0">
                <a:latin typeface="Cambria Math" panose="02040503050406030204" pitchFamily="18" charset="0"/>
                <a:ea typeface="Cambria Math" panose="02040503050406030204" pitchFamily="18" charset="0"/>
              </a:rPr>
              <a:t>14.2.1 Impostors, Sprites, and Layers</a:t>
            </a:r>
          </a:p>
          <a:p>
            <a:pPr lvl="1">
              <a:lnSpc>
                <a:spcPct val="120000"/>
              </a:lnSpc>
            </a:pPr>
            <a:r>
              <a:rPr lang="en-US" altLang="zh-TW" sz="1400" dirty="0">
                <a:ea typeface="Cambria Math" panose="02040503050406030204" pitchFamily="18" charset="0"/>
              </a:rPr>
              <a:t>14.2.2 </a:t>
            </a:r>
            <a:r>
              <a:rPr lang="en-US" altLang="zh-TW" sz="1400" i="1" dirty="0">
                <a:ea typeface="Cambria Math" panose="02040503050406030204" pitchFamily="18" charset="0"/>
              </a:rPr>
              <a:t>Application</a:t>
            </a:r>
            <a:r>
              <a:rPr lang="en-US" altLang="zh-TW" sz="1400" dirty="0">
                <a:ea typeface="Cambria Math" panose="02040503050406030204" pitchFamily="18" charset="0"/>
              </a:rPr>
              <a:t>: 3D Photography</a:t>
            </a:r>
            <a:endParaRPr lang="en-US" altLang="zh-TW" sz="1400" dirty="0">
              <a:latin typeface="Cambria Math" panose="02040503050406030204" pitchFamily="18" charset="0"/>
              <a:ea typeface="Cambria Math" panose="02040503050406030204" pitchFamily="18" charset="0"/>
            </a:endParaRPr>
          </a:p>
          <a:p>
            <a:pPr>
              <a:lnSpc>
                <a:spcPct val="120000"/>
              </a:lnSpc>
            </a:pPr>
            <a:r>
              <a:rPr lang="en-US" altLang="zh-TW" sz="1700" dirty="0">
                <a:ea typeface="Cambria Math" panose="02040503050406030204" pitchFamily="18" charset="0"/>
              </a:rPr>
              <a:t>14.3 Light Fields and </a:t>
            </a:r>
            <a:r>
              <a:rPr lang="en-US" altLang="zh-TW" sz="1700" dirty="0" err="1">
                <a:ea typeface="Cambria Math" panose="02040503050406030204" pitchFamily="18" charset="0"/>
              </a:rPr>
              <a:t>Lumigraphs</a:t>
            </a:r>
            <a:endParaRPr lang="en-US" altLang="zh-TW" sz="1700" dirty="0">
              <a:ea typeface="Cambria Math" panose="02040503050406030204" pitchFamily="18" charset="0"/>
            </a:endParaRPr>
          </a:p>
          <a:p>
            <a:pPr lvl="1">
              <a:lnSpc>
                <a:spcPct val="120000"/>
              </a:lnSpc>
            </a:pPr>
            <a:r>
              <a:rPr lang="en-US" altLang="zh-TW" sz="1400" dirty="0">
                <a:latin typeface="Cambria Math" panose="02040503050406030204" pitchFamily="18" charset="0"/>
                <a:ea typeface="Cambria Math" panose="02040503050406030204" pitchFamily="18" charset="0"/>
              </a:rPr>
              <a:t>14.3.1 </a:t>
            </a:r>
            <a:r>
              <a:rPr lang="en-US" altLang="zh-TW" sz="1400" dirty="0" err="1">
                <a:latin typeface="Cambria Math" panose="02040503050406030204" pitchFamily="18" charset="0"/>
                <a:ea typeface="Cambria Math" panose="02040503050406030204" pitchFamily="18" charset="0"/>
              </a:rPr>
              <a:t>Lumigraph</a:t>
            </a:r>
            <a:endParaRPr lang="en-US" altLang="zh-TW" sz="1400" dirty="0">
              <a:latin typeface="Cambria Math" panose="02040503050406030204" pitchFamily="18" charset="0"/>
              <a:ea typeface="Cambria Math" panose="02040503050406030204" pitchFamily="18" charset="0"/>
            </a:endParaRPr>
          </a:p>
          <a:p>
            <a:pPr lvl="1">
              <a:lnSpc>
                <a:spcPct val="120000"/>
              </a:lnSpc>
            </a:pPr>
            <a:r>
              <a:rPr lang="en-US" altLang="zh-TW" sz="1400" dirty="0">
                <a:ea typeface="Cambria Math" panose="02040503050406030204" pitchFamily="18" charset="0"/>
              </a:rPr>
              <a:t>14.3.2 Surface Light Fields</a:t>
            </a:r>
          </a:p>
          <a:p>
            <a:pPr lvl="1">
              <a:lnSpc>
                <a:spcPct val="120000"/>
              </a:lnSpc>
            </a:pPr>
            <a:r>
              <a:rPr lang="en-US" altLang="zh-TW" sz="1400" dirty="0">
                <a:ea typeface="Cambria Math" panose="02040503050406030204" pitchFamily="18" charset="0"/>
              </a:rPr>
              <a:t>14.3.3 </a:t>
            </a:r>
            <a:r>
              <a:rPr lang="en-US" altLang="zh-TW" sz="1400" i="1" dirty="0">
                <a:ea typeface="Cambria Math" panose="02040503050406030204" pitchFamily="18" charset="0"/>
              </a:rPr>
              <a:t>Application</a:t>
            </a:r>
            <a:r>
              <a:rPr lang="en-US" altLang="zh-TW" sz="1400" dirty="0">
                <a:ea typeface="Cambria Math" panose="02040503050406030204" pitchFamily="18" charset="0"/>
              </a:rPr>
              <a:t>: Concentric Mosaics</a:t>
            </a:r>
          </a:p>
          <a:p>
            <a:pPr>
              <a:lnSpc>
                <a:spcPct val="120000"/>
              </a:lnSpc>
            </a:pPr>
            <a:r>
              <a:rPr lang="en-US" altLang="zh-TW" sz="1700" dirty="0">
                <a:ea typeface="Cambria Math" panose="02040503050406030204" pitchFamily="18" charset="0"/>
              </a:rPr>
              <a:t>14.4 Environment Mattes</a:t>
            </a:r>
          </a:p>
          <a:p>
            <a:pPr lvl="1">
              <a:lnSpc>
                <a:spcPct val="120000"/>
              </a:lnSpc>
            </a:pPr>
            <a:r>
              <a:rPr lang="en-US" altLang="zh-TW" sz="1400" dirty="0">
                <a:latin typeface="Cambria Math" panose="02040503050406030204" pitchFamily="18" charset="0"/>
                <a:ea typeface="Cambria Math" panose="02040503050406030204" pitchFamily="18" charset="0"/>
              </a:rPr>
              <a:t>14.4.1 Higher-dimensional Light Fields</a:t>
            </a:r>
          </a:p>
          <a:p>
            <a:pPr lvl="1">
              <a:lnSpc>
                <a:spcPct val="120000"/>
              </a:lnSpc>
            </a:pPr>
            <a:r>
              <a:rPr lang="en-US" altLang="zh-TW" sz="1400" dirty="0">
                <a:ea typeface="Cambria Math" panose="02040503050406030204" pitchFamily="18" charset="0"/>
              </a:rPr>
              <a:t>14.4.2 The Modeling to Rendering Continuum</a:t>
            </a:r>
            <a:endParaRPr lang="en-US" altLang="zh-TW" sz="1400" dirty="0">
              <a:latin typeface="Cambria Math" panose="02040503050406030204" pitchFamily="18" charset="0"/>
              <a:ea typeface="Cambria Math" panose="02040503050406030204" pitchFamily="18" charset="0"/>
            </a:endParaRPr>
          </a:p>
          <a:p>
            <a:pPr>
              <a:lnSpc>
                <a:spcPct val="120000"/>
              </a:lnSpc>
            </a:pPr>
            <a:r>
              <a:rPr lang="en-US" altLang="zh-TW" sz="1700" dirty="0">
                <a:ea typeface="Cambria Math" panose="02040503050406030204" pitchFamily="18" charset="0"/>
              </a:rPr>
              <a:t>14.5 Video-based Rendering</a:t>
            </a:r>
          </a:p>
          <a:p>
            <a:pPr lvl="1">
              <a:lnSpc>
                <a:spcPct val="120000"/>
              </a:lnSpc>
            </a:pPr>
            <a:r>
              <a:rPr lang="en-US" altLang="zh-TW" sz="1400" dirty="0">
                <a:ea typeface="Cambria Math" panose="02040503050406030204" pitchFamily="18" charset="0"/>
              </a:rPr>
              <a:t>14.5.1 Video-based Animation</a:t>
            </a:r>
          </a:p>
          <a:p>
            <a:pPr lvl="1">
              <a:lnSpc>
                <a:spcPct val="120000"/>
              </a:lnSpc>
            </a:pPr>
            <a:r>
              <a:rPr lang="en-US" altLang="zh-TW" sz="1400" dirty="0">
                <a:ea typeface="Cambria Math" panose="02040503050406030204" pitchFamily="18" charset="0"/>
              </a:rPr>
              <a:t>14.5.2 Video Textures</a:t>
            </a:r>
          </a:p>
          <a:p>
            <a:pPr lvl="1">
              <a:lnSpc>
                <a:spcPct val="120000"/>
              </a:lnSpc>
            </a:pPr>
            <a:r>
              <a:rPr lang="en-US" altLang="zh-TW" sz="1400" dirty="0">
                <a:ea typeface="Cambria Math" panose="02040503050406030204" pitchFamily="18" charset="0"/>
              </a:rPr>
              <a:t>14.5.3</a:t>
            </a:r>
            <a:r>
              <a:rPr lang="en-US" altLang="zh-TW" sz="1400" i="1" dirty="0">
                <a:ea typeface="Cambria Math" panose="02040503050406030204" pitchFamily="18" charset="0"/>
              </a:rPr>
              <a:t> Application</a:t>
            </a:r>
            <a:r>
              <a:rPr lang="en-US" altLang="zh-TW" sz="1400" dirty="0">
                <a:ea typeface="Cambria Math" panose="02040503050406030204" pitchFamily="18" charset="0"/>
              </a:rPr>
              <a:t>: Animating Pictures</a:t>
            </a:r>
          </a:p>
          <a:p>
            <a:pPr lvl="1">
              <a:lnSpc>
                <a:spcPct val="120000"/>
              </a:lnSpc>
            </a:pPr>
            <a:r>
              <a:rPr lang="en-US" altLang="zh-TW" sz="1400" dirty="0">
                <a:ea typeface="Cambria Math" panose="02040503050406030204" pitchFamily="18" charset="0"/>
              </a:rPr>
              <a:t>14.5.4 3D and Free-viewpoint Video</a:t>
            </a:r>
          </a:p>
          <a:p>
            <a:pPr lvl="1">
              <a:lnSpc>
                <a:spcPct val="120000"/>
              </a:lnSpc>
            </a:pPr>
            <a:r>
              <a:rPr lang="en-US" altLang="zh-TW" sz="1400" dirty="0">
                <a:ea typeface="Cambria Math" panose="02040503050406030204" pitchFamily="18" charset="0"/>
              </a:rPr>
              <a:t>14.5.5 </a:t>
            </a:r>
            <a:r>
              <a:rPr lang="en-US" altLang="zh-TW" sz="1400" i="1" dirty="0">
                <a:ea typeface="Cambria Math" panose="02040503050406030204" pitchFamily="18" charset="0"/>
              </a:rPr>
              <a:t>Application</a:t>
            </a:r>
            <a:r>
              <a:rPr lang="en-US" altLang="zh-TW" sz="1400" dirty="0">
                <a:ea typeface="Cambria Math" panose="02040503050406030204" pitchFamily="18" charset="0"/>
              </a:rPr>
              <a:t>: Video-based Walkthroughs</a:t>
            </a:r>
          </a:p>
          <a:p>
            <a:pPr>
              <a:lnSpc>
                <a:spcPct val="120000"/>
              </a:lnSpc>
            </a:pPr>
            <a:r>
              <a:rPr lang="en-US" altLang="zh-TW" sz="1700" dirty="0">
                <a:ea typeface="Cambria Math" panose="02040503050406030204" pitchFamily="18" charset="0"/>
              </a:rPr>
              <a:t>14.6 Neural Rendering</a:t>
            </a:r>
          </a:p>
        </p:txBody>
      </p:sp>
      <p:sp>
        <p:nvSpPr>
          <p:cNvPr id="3" name="矩形 2"/>
          <p:cNvSpPr/>
          <p:nvPr/>
        </p:nvSpPr>
        <p:spPr>
          <a:xfrm>
            <a:off x="0" y="0"/>
            <a:ext cx="731520" cy="6858000"/>
          </a:xfrm>
          <a:prstGeom prst="rect">
            <a:avLst/>
          </a:prstGeom>
          <a:blipFill>
            <a:blip r:embed="rId3"/>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
        <p:nvSpPr>
          <p:cNvPr id="7" name="矩形 6"/>
          <p:cNvSpPr/>
          <p:nvPr/>
        </p:nvSpPr>
        <p:spPr>
          <a:xfrm>
            <a:off x="9239794" y="0"/>
            <a:ext cx="2952206" cy="6858000"/>
          </a:xfrm>
          <a:prstGeom prst="rect">
            <a:avLst/>
          </a:prstGeom>
          <a:blipFill>
            <a:blip r:embed="rId4"/>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5107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14.5.4   3D and Free-viewpoint Video</a:t>
            </a:r>
            <a:endParaRPr kumimoji="1" lang="zh-TW" altLang="en-US" sz="4000" b="1" dirty="0">
              <a:latin typeface="Cambria Math" panose="02040503050406030204" pitchFamily="18" charset="0"/>
              <a:ea typeface="Times New Roman" charset="0"/>
              <a:cs typeface="Times New Roman" charset="0"/>
            </a:endParaRPr>
          </a:p>
        </p:txBody>
      </p:sp>
      <p:pic>
        <p:nvPicPr>
          <p:cNvPr id="4" name="圖片 3">
            <a:extLst>
              <a:ext uri="{FF2B5EF4-FFF2-40B4-BE49-F238E27FC236}">
                <a16:creationId xmlns:a16="http://schemas.microsoft.com/office/drawing/2014/main" id="{59866BF9-F0F4-407C-BCA5-2B1D687B98AB}"/>
              </a:ext>
            </a:extLst>
          </p:cNvPr>
          <p:cNvPicPr>
            <a:picLocks noChangeAspect="1"/>
          </p:cNvPicPr>
          <p:nvPr/>
        </p:nvPicPr>
        <p:blipFill>
          <a:blip r:embed="rId3"/>
          <a:stretch>
            <a:fillRect/>
          </a:stretch>
        </p:blipFill>
        <p:spPr>
          <a:xfrm>
            <a:off x="1909762" y="2388639"/>
            <a:ext cx="8372475" cy="3362325"/>
          </a:xfrm>
          <a:prstGeom prst="rect">
            <a:avLst/>
          </a:prstGeom>
        </p:spPr>
      </p:pic>
      <p:sp>
        <p:nvSpPr>
          <p:cNvPr id="5" name="文字方塊 4">
            <a:extLst>
              <a:ext uri="{FF2B5EF4-FFF2-40B4-BE49-F238E27FC236}">
                <a16:creationId xmlns:a16="http://schemas.microsoft.com/office/drawing/2014/main" id="{682226DF-6567-4FFE-9629-F94AC0601C56}"/>
              </a:ext>
            </a:extLst>
          </p:cNvPr>
          <p:cNvSpPr txBox="1"/>
          <p:nvPr/>
        </p:nvSpPr>
        <p:spPr>
          <a:xfrm>
            <a:off x="1377387" y="1747777"/>
            <a:ext cx="6076709" cy="400110"/>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t>Video View Interpolation</a:t>
            </a:r>
            <a:endParaRPr lang="zh-TW" altLang="en-US" sz="2000" dirty="0"/>
          </a:p>
        </p:txBody>
      </p:sp>
    </p:spTree>
    <p:extLst>
      <p:ext uri="{BB962C8B-B14F-4D97-AF65-F5344CB8AC3E}">
        <p14:creationId xmlns:p14="http://schemas.microsoft.com/office/powerpoint/2010/main" val="1109528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14.5.5 </a:t>
            </a:r>
            <a:r>
              <a:rPr kumimoji="1" lang="en-US" altLang="zh-TW" sz="4000" b="1" i="1" dirty="0">
                <a:latin typeface="Cambria Math" panose="02040503050406030204" pitchFamily="18" charset="0"/>
                <a:ea typeface="Cambria Math" panose="02040503050406030204" pitchFamily="18" charset="0"/>
                <a:cs typeface="Times New Roman" charset="0"/>
              </a:rPr>
              <a:t>Application</a:t>
            </a:r>
            <a:r>
              <a:rPr kumimoji="1" lang="en-US" altLang="zh-TW" sz="4000" b="1" dirty="0">
                <a:latin typeface="Cambria Math" panose="02040503050406030204" pitchFamily="18" charset="0"/>
                <a:ea typeface="Cambria Math" panose="02040503050406030204" pitchFamily="18" charset="0"/>
                <a:cs typeface="Times New Roman" charset="0"/>
              </a:rPr>
              <a:t>: Video-based Walkthroughs</a:t>
            </a:r>
            <a:endParaRPr kumimoji="1" lang="zh-TW" altLang="en-US" sz="4000" b="1" dirty="0">
              <a:latin typeface="Cambria Math" panose="02040503050406030204" pitchFamily="18" charset="0"/>
              <a:ea typeface="Times New Roman" charset="0"/>
              <a:cs typeface="Times New Roman" charset="0"/>
            </a:endParaRPr>
          </a:p>
        </p:txBody>
      </p:sp>
      <p:pic>
        <p:nvPicPr>
          <p:cNvPr id="3" name="圖片 2">
            <a:extLst>
              <a:ext uri="{FF2B5EF4-FFF2-40B4-BE49-F238E27FC236}">
                <a16:creationId xmlns:a16="http://schemas.microsoft.com/office/drawing/2014/main" id="{1A8916CC-A886-4802-ADF9-476C0B1256C4}"/>
              </a:ext>
            </a:extLst>
          </p:cNvPr>
          <p:cNvPicPr>
            <a:picLocks noChangeAspect="1"/>
          </p:cNvPicPr>
          <p:nvPr/>
        </p:nvPicPr>
        <p:blipFill>
          <a:blip r:embed="rId3"/>
          <a:stretch>
            <a:fillRect/>
          </a:stretch>
        </p:blipFill>
        <p:spPr>
          <a:xfrm>
            <a:off x="2934719" y="1124262"/>
            <a:ext cx="6322561" cy="5656265"/>
          </a:xfrm>
          <a:prstGeom prst="rect">
            <a:avLst/>
          </a:prstGeom>
        </p:spPr>
      </p:pic>
    </p:spTree>
    <p:extLst>
      <p:ext uri="{BB962C8B-B14F-4D97-AF65-F5344CB8AC3E}">
        <p14:creationId xmlns:p14="http://schemas.microsoft.com/office/powerpoint/2010/main" val="3046324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14.5.5 </a:t>
            </a:r>
            <a:r>
              <a:rPr kumimoji="1" lang="en-US" altLang="zh-TW" sz="4000" b="1" i="1" dirty="0">
                <a:latin typeface="Cambria Math" panose="02040503050406030204" pitchFamily="18" charset="0"/>
                <a:ea typeface="Cambria Math" panose="02040503050406030204" pitchFamily="18" charset="0"/>
                <a:cs typeface="Times New Roman" charset="0"/>
              </a:rPr>
              <a:t>Application</a:t>
            </a:r>
            <a:r>
              <a:rPr kumimoji="1" lang="en-US" altLang="zh-TW" sz="4000" b="1" dirty="0">
                <a:latin typeface="Cambria Math" panose="02040503050406030204" pitchFamily="18" charset="0"/>
                <a:ea typeface="Cambria Math" panose="02040503050406030204" pitchFamily="18" charset="0"/>
                <a:cs typeface="Times New Roman" charset="0"/>
              </a:rPr>
              <a:t>: Video-based Walkthroughs</a:t>
            </a:r>
            <a:endParaRPr kumimoji="1" lang="zh-TW" altLang="en-US" sz="4000" b="1" dirty="0">
              <a:latin typeface="Cambria Math" panose="02040503050406030204" pitchFamily="18" charset="0"/>
              <a:ea typeface="Times New Roman" charset="0"/>
              <a:cs typeface="Times New Roman" charset="0"/>
            </a:endParaRPr>
          </a:p>
        </p:txBody>
      </p:sp>
      <p:pic>
        <p:nvPicPr>
          <p:cNvPr id="2" name="圖片 1">
            <a:extLst>
              <a:ext uri="{FF2B5EF4-FFF2-40B4-BE49-F238E27FC236}">
                <a16:creationId xmlns:a16="http://schemas.microsoft.com/office/drawing/2014/main" id="{C7E4CE3D-27FE-455F-9760-1ABA84DA7C20}"/>
              </a:ext>
            </a:extLst>
          </p:cNvPr>
          <p:cNvPicPr>
            <a:picLocks noChangeAspect="1"/>
          </p:cNvPicPr>
          <p:nvPr/>
        </p:nvPicPr>
        <p:blipFill>
          <a:blip r:embed="rId3"/>
          <a:stretch>
            <a:fillRect/>
          </a:stretch>
        </p:blipFill>
        <p:spPr>
          <a:xfrm>
            <a:off x="848538" y="2226016"/>
            <a:ext cx="10505262" cy="2405967"/>
          </a:xfrm>
          <a:prstGeom prst="rect">
            <a:avLst/>
          </a:prstGeom>
        </p:spPr>
      </p:pic>
      <p:sp>
        <p:nvSpPr>
          <p:cNvPr id="5" name="文字方塊 4">
            <a:extLst>
              <a:ext uri="{FF2B5EF4-FFF2-40B4-BE49-F238E27FC236}">
                <a16:creationId xmlns:a16="http://schemas.microsoft.com/office/drawing/2014/main" id="{0112DAFA-FB3F-4A0B-949C-B292BB456570}"/>
              </a:ext>
            </a:extLst>
          </p:cNvPr>
          <p:cNvSpPr txBox="1"/>
          <p:nvPr/>
        </p:nvSpPr>
        <p:spPr>
          <a:xfrm>
            <a:off x="1076446" y="1551008"/>
            <a:ext cx="7604567" cy="400110"/>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t>First-person </a:t>
            </a:r>
            <a:r>
              <a:rPr lang="en-US" altLang="zh-TW" sz="2000" dirty="0" err="1"/>
              <a:t>hyperlapse</a:t>
            </a:r>
            <a:r>
              <a:rPr lang="en-US" altLang="zh-TW" sz="2000" dirty="0"/>
              <a:t> video creation </a:t>
            </a:r>
            <a:endParaRPr lang="zh-TW" altLang="en-US" sz="2000" dirty="0"/>
          </a:p>
        </p:txBody>
      </p:sp>
    </p:spTree>
    <p:extLst>
      <p:ext uri="{BB962C8B-B14F-4D97-AF65-F5344CB8AC3E}">
        <p14:creationId xmlns:p14="http://schemas.microsoft.com/office/powerpoint/2010/main" val="2219042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1184366" y="308065"/>
            <a:ext cx="10169433" cy="6470469"/>
          </a:xfrm>
        </p:spPr>
        <p:txBody>
          <a:bodyPr>
            <a:normAutofit fontScale="92500" lnSpcReduction="10000"/>
          </a:bodyPr>
          <a:lstStyle/>
          <a:p>
            <a:pPr>
              <a:lnSpc>
                <a:spcPct val="120000"/>
              </a:lnSpc>
            </a:pPr>
            <a:r>
              <a:rPr lang="en-US" altLang="zh-TW" sz="1700" dirty="0">
                <a:solidFill>
                  <a:schemeClr val="bg1">
                    <a:lumMod val="75000"/>
                  </a:schemeClr>
                </a:solidFill>
                <a:ea typeface="Cambria Math" panose="02040503050406030204" pitchFamily="18" charset="0"/>
              </a:rPr>
              <a:t>14.1 View Interpolation</a:t>
            </a:r>
          </a:p>
          <a:p>
            <a:pPr lvl="1">
              <a:lnSpc>
                <a:spcPct val="120000"/>
              </a:lnSpc>
            </a:pPr>
            <a:r>
              <a:rPr lang="en-US" altLang="zh-TW" sz="1400" dirty="0">
                <a:solidFill>
                  <a:schemeClr val="bg1">
                    <a:lumMod val="75000"/>
                  </a:schemeClr>
                </a:solidFill>
                <a:ea typeface="Cambria Math" panose="02040503050406030204" pitchFamily="18" charset="0"/>
              </a:rPr>
              <a:t>14.1.1 View-dependent Texture Maps</a:t>
            </a:r>
          </a:p>
          <a:p>
            <a:pPr lvl="1">
              <a:lnSpc>
                <a:spcPct val="120000"/>
              </a:lnSpc>
            </a:pPr>
            <a:r>
              <a:rPr lang="en-US" altLang="zh-TW" sz="1400" dirty="0">
                <a:solidFill>
                  <a:schemeClr val="bg1">
                    <a:lumMod val="75000"/>
                  </a:schemeClr>
                </a:solidFill>
                <a:ea typeface="Cambria Math" panose="02040503050406030204" pitchFamily="18" charset="0"/>
              </a:rPr>
              <a:t>14.1.2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Photo Tourism</a:t>
            </a:r>
          </a:p>
          <a:p>
            <a:pPr>
              <a:lnSpc>
                <a:spcPct val="120000"/>
              </a:lnSpc>
            </a:pPr>
            <a:r>
              <a:rPr lang="en-US" altLang="zh-TW" sz="1700" dirty="0">
                <a:solidFill>
                  <a:schemeClr val="bg1">
                    <a:lumMod val="75000"/>
                  </a:schemeClr>
                </a:solidFill>
                <a:ea typeface="Cambria Math" panose="02040503050406030204" pitchFamily="18" charset="0"/>
              </a:rPr>
              <a:t>14.2 Layered Depth Images</a:t>
            </a: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14.2.1 Impostors, Sprites, and Layers</a:t>
            </a:r>
          </a:p>
          <a:p>
            <a:pPr lvl="1">
              <a:lnSpc>
                <a:spcPct val="120000"/>
              </a:lnSpc>
            </a:pPr>
            <a:r>
              <a:rPr lang="en-US" altLang="zh-TW" sz="1400" dirty="0">
                <a:solidFill>
                  <a:schemeClr val="bg1">
                    <a:lumMod val="75000"/>
                  </a:schemeClr>
                </a:solidFill>
                <a:ea typeface="Cambria Math" panose="02040503050406030204" pitchFamily="18" charset="0"/>
              </a:rPr>
              <a:t>14.2.2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3D Photography</a:t>
            </a:r>
          </a:p>
          <a:p>
            <a:pPr>
              <a:lnSpc>
                <a:spcPct val="120000"/>
              </a:lnSpc>
            </a:pPr>
            <a:r>
              <a:rPr lang="en-US" altLang="zh-TW" sz="1700" dirty="0">
                <a:solidFill>
                  <a:schemeClr val="bg1">
                    <a:lumMod val="75000"/>
                  </a:schemeClr>
                </a:solidFill>
                <a:ea typeface="Cambria Math" panose="02040503050406030204" pitchFamily="18" charset="0"/>
              </a:rPr>
              <a:t>14.3 Light Fields and </a:t>
            </a:r>
            <a:r>
              <a:rPr lang="en-US" altLang="zh-TW" sz="1700" dirty="0" err="1">
                <a:solidFill>
                  <a:schemeClr val="bg1">
                    <a:lumMod val="75000"/>
                  </a:schemeClr>
                </a:solidFill>
                <a:ea typeface="Cambria Math" panose="02040503050406030204" pitchFamily="18" charset="0"/>
              </a:rPr>
              <a:t>Lumigraphs</a:t>
            </a:r>
            <a:endParaRPr lang="en-US" altLang="zh-TW" sz="1700" dirty="0">
              <a:solidFill>
                <a:schemeClr val="bg1">
                  <a:lumMod val="75000"/>
                </a:schemeClr>
              </a:solidFill>
              <a:ea typeface="Cambria Math" panose="02040503050406030204" pitchFamily="18" charset="0"/>
            </a:endParaRP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14.3.1 </a:t>
            </a:r>
            <a:r>
              <a:rPr lang="en-US" altLang="zh-TW" sz="1400" dirty="0" err="1">
                <a:solidFill>
                  <a:schemeClr val="bg1">
                    <a:lumMod val="75000"/>
                  </a:schemeClr>
                </a:solidFill>
                <a:latin typeface="Cambria Math" panose="02040503050406030204" pitchFamily="18" charset="0"/>
                <a:ea typeface="Cambria Math" panose="02040503050406030204" pitchFamily="18" charset="0"/>
              </a:rPr>
              <a:t>Lumigraph</a:t>
            </a:r>
            <a:endParaRPr lang="en-US" altLang="zh-TW" sz="1400" dirty="0">
              <a:solidFill>
                <a:schemeClr val="bg1">
                  <a:lumMod val="75000"/>
                </a:schemeClr>
              </a:solidFill>
              <a:latin typeface="Cambria Math" panose="02040503050406030204" pitchFamily="18" charset="0"/>
              <a:ea typeface="Cambria Math" panose="02040503050406030204" pitchFamily="18" charset="0"/>
            </a:endParaRPr>
          </a:p>
          <a:p>
            <a:pPr lvl="1">
              <a:lnSpc>
                <a:spcPct val="120000"/>
              </a:lnSpc>
            </a:pPr>
            <a:r>
              <a:rPr lang="en-US" altLang="zh-TW" sz="1400" dirty="0">
                <a:solidFill>
                  <a:schemeClr val="bg1">
                    <a:lumMod val="75000"/>
                  </a:schemeClr>
                </a:solidFill>
                <a:ea typeface="Cambria Math" panose="02040503050406030204" pitchFamily="18" charset="0"/>
              </a:rPr>
              <a:t>14.3.2 Surface Light Fields</a:t>
            </a:r>
          </a:p>
          <a:p>
            <a:pPr lvl="1">
              <a:lnSpc>
                <a:spcPct val="120000"/>
              </a:lnSpc>
            </a:pPr>
            <a:r>
              <a:rPr lang="en-US" altLang="zh-TW" sz="1400" dirty="0">
                <a:solidFill>
                  <a:schemeClr val="bg1">
                    <a:lumMod val="75000"/>
                  </a:schemeClr>
                </a:solidFill>
                <a:ea typeface="Cambria Math" panose="02040503050406030204" pitchFamily="18" charset="0"/>
              </a:rPr>
              <a:t>14.3.3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Concentric Mosaics</a:t>
            </a:r>
          </a:p>
          <a:p>
            <a:pPr>
              <a:lnSpc>
                <a:spcPct val="120000"/>
              </a:lnSpc>
            </a:pPr>
            <a:r>
              <a:rPr lang="en-US" altLang="zh-TW" sz="1700" dirty="0">
                <a:solidFill>
                  <a:schemeClr val="bg1">
                    <a:lumMod val="75000"/>
                  </a:schemeClr>
                </a:solidFill>
                <a:ea typeface="Cambria Math" panose="02040503050406030204" pitchFamily="18" charset="0"/>
              </a:rPr>
              <a:t>14.4 Environment mattes</a:t>
            </a: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14.4.1 Higher-dimensional Light Fields</a:t>
            </a:r>
          </a:p>
          <a:p>
            <a:pPr lvl="1">
              <a:lnSpc>
                <a:spcPct val="120000"/>
              </a:lnSpc>
            </a:pPr>
            <a:r>
              <a:rPr lang="en-US" altLang="zh-TW" sz="1400" dirty="0">
                <a:solidFill>
                  <a:schemeClr val="bg1">
                    <a:lumMod val="75000"/>
                  </a:schemeClr>
                </a:solidFill>
                <a:ea typeface="Cambria Math" panose="02040503050406030204" pitchFamily="18" charset="0"/>
              </a:rPr>
              <a:t>14.4.2 The Modeling to Rendering Continuum</a:t>
            </a:r>
          </a:p>
          <a:p>
            <a:pPr>
              <a:lnSpc>
                <a:spcPct val="120000"/>
              </a:lnSpc>
            </a:pPr>
            <a:r>
              <a:rPr lang="en-US" altLang="zh-TW" sz="1700" dirty="0">
                <a:solidFill>
                  <a:schemeClr val="bg1">
                    <a:lumMod val="75000"/>
                  </a:schemeClr>
                </a:solidFill>
                <a:ea typeface="Cambria Math" panose="02040503050406030204" pitchFamily="18" charset="0"/>
              </a:rPr>
              <a:t>14.5 Video-based Rendering</a:t>
            </a:r>
          </a:p>
          <a:p>
            <a:pPr lvl="1">
              <a:lnSpc>
                <a:spcPct val="120000"/>
              </a:lnSpc>
            </a:pPr>
            <a:r>
              <a:rPr lang="en-US" altLang="zh-TW" sz="1400" dirty="0">
                <a:solidFill>
                  <a:schemeClr val="bg1">
                    <a:lumMod val="75000"/>
                  </a:schemeClr>
                </a:solidFill>
                <a:ea typeface="Cambria Math" panose="02040503050406030204" pitchFamily="18" charset="0"/>
              </a:rPr>
              <a:t>14.5.1 Video-based Animation</a:t>
            </a:r>
          </a:p>
          <a:p>
            <a:pPr lvl="1">
              <a:lnSpc>
                <a:spcPct val="120000"/>
              </a:lnSpc>
            </a:pPr>
            <a:r>
              <a:rPr lang="en-US" altLang="zh-TW" sz="1400" dirty="0">
                <a:solidFill>
                  <a:schemeClr val="bg1">
                    <a:lumMod val="75000"/>
                  </a:schemeClr>
                </a:solidFill>
                <a:ea typeface="Cambria Math" panose="02040503050406030204" pitchFamily="18" charset="0"/>
              </a:rPr>
              <a:t>14.5.2 Video Textures</a:t>
            </a:r>
          </a:p>
          <a:p>
            <a:pPr lvl="1">
              <a:lnSpc>
                <a:spcPct val="120000"/>
              </a:lnSpc>
            </a:pPr>
            <a:r>
              <a:rPr lang="en-US" altLang="zh-TW" sz="1400" dirty="0">
                <a:solidFill>
                  <a:schemeClr val="bg1">
                    <a:lumMod val="75000"/>
                  </a:schemeClr>
                </a:solidFill>
                <a:ea typeface="Cambria Math" panose="02040503050406030204" pitchFamily="18" charset="0"/>
              </a:rPr>
              <a:t>14.5.3</a:t>
            </a:r>
            <a:r>
              <a:rPr lang="en-US" altLang="zh-TW" sz="1400" i="1" dirty="0">
                <a:solidFill>
                  <a:schemeClr val="bg1">
                    <a:lumMod val="75000"/>
                  </a:schemeClr>
                </a:solidFill>
                <a:ea typeface="Cambria Math" panose="02040503050406030204" pitchFamily="18" charset="0"/>
              </a:rPr>
              <a:t> Application</a:t>
            </a:r>
            <a:r>
              <a:rPr lang="en-US" altLang="zh-TW" sz="1400" dirty="0">
                <a:solidFill>
                  <a:schemeClr val="bg1">
                    <a:lumMod val="75000"/>
                  </a:schemeClr>
                </a:solidFill>
                <a:ea typeface="Cambria Math" panose="02040503050406030204" pitchFamily="18" charset="0"/>
              </a:rPr>
              <a:t>: Animating Pictures</a:t>
            </a:r>
          </a:p>
          <a:p>
            <a:pPr lvl="1">
              <a:lnSpc>
                <a:spcPct val="120000"/>
              </a:lnSpc>
            </a:pPr>
            <a:r>
              <a:rPr lang="en-US" altLang="zh-TW" sz="1400" dirty="0">
                <a:solidFill>
                  <a:schemeClr val="bg1">
                    <a:lumMod val="75000"/>
                  </a:schemeClr>
                </a:solidFill>
                <a:ea typeface="Cambria Math" panose="02040503050406030204" pitchFamily="18" charset="0"/>
              </a:rPr>
              <a:t>14.5.4 3D and Free-viewpoint Video</a:t>
            </a:r>
          </a:p>
          <a:p>
            <a:pPr lvl="1">
              <a:lnSpc>
                <a:spcPct val="120000"/>
              </a:lnSpc>
            </a:pPr>
            <a:r>
              <a:rPr lang="en-US" altLang="zh-TW" sz="1400" dirty="0">
                <a:solidFill>
                  <a:schemeClr val="bg1">
                    <a:lumMod val="75000"/>
                  </a:schemeClr>
                </a:solidFill>
                <a:ea typeface="Cambria Math" panose="02040503050406030204" pitchFamily="18" charset="0"/>
              </a:rPr>
              <a:t>14.5.5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Video-based Walkthroughs</a:t>
            </a:r>
          </a:p>
          <a:p>
            <a:pPr>
              <a:lnSpc>
                <a:spcPct val="120000"/>
              </a:lnSpc>
            </a:pPr>
            <a:r>
              <a:rPr lang="en-US" altLang="zh-TW" sz="1700" dirty="0">
                <a:ea typeface="Cambria Math" panose="02040503050406030204" pitchFamily="18" charset="0"/>
              </a:rPr>
              <a:t>14.6 Neural Rendering</a:t>
            </a:r>
          </a:p>
        </p:txBody>
      </p:sp>
      <p:sp>
        <p:nvSpPr>
          <p:cNvPr id="3" name="矩形 2"/>
          <p:cNvSpPr/>
          <p:nvPr/>
        </p:nvSpPr>
        <p:spPr>
          <a:xfrm>
            <a:off x="0" y="0"/>
            <a:ext cx="731520" cy="6858000"/>
          </a:xfrm>
          <a:prstGeom prst="rect">
            <a:avLst/>
          </a:prstGeom>
          <a:blipFill>
            <a:blip r:embed="rId3"/>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
        <p:nvSpPr>
          <p:cNvPr id="7" name="矩形 6"/>
          <p:cNvSpPr/>
          <p:nvPr/>
        </p:nvSpPr>
        <p:spPr>
          <a:xfrm>
            <a:off x="9239794" y="0"/>
            <a:ext cx="2952206" cy="6858000"/>
          </a:xfrm>
          <a:prstGeom prst="rect">
            <a:avLst/>
          </a:prstGeom>
          <a:blipFill>
            <a:blip r:embed="rId4"/>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925832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kumimoji="1" lang="en-US" altLang="zh-TW" dirty="0">
                <a:ea typeface="Cambria Math" panose="02040503050406030204" pitchFamily="18" charset="0"/>
                <a:cs typeface="Times New Roman" charset="0"/>
              </a:rPr>
              <a:t>14.6 Neural Rendering</a:t>
            </a:r>
            <a:endParaRPr kumimoji="1" lang="zh-TW" altLang="en-US" dirty="0">
              <a:latin typeface="Cambria Math" panose="02040503050406030204" pitchFamily="18" charset="0"/>
              <a:ea typeface="Times New Roman" charset="0"/>
              <a:cs typeface="Times New Roman" charset="0"/>
            </a:endParaRPr>
          </a:p>
        </p:txBody>
      </p:sp>
      <p:sp>
        <p:nvSpPr>
          <p:cNvPr id="3" name="內容版面配置區 2"/>
          <p:cNvSpPr>
            <a:spLocks noGrp="1"/>
          </p:cNvSpPr>
          <p:nvPr>
            <p:ph idx="1"/>
          </p:nvPr>
        </p:nvSpPr>
        <p:spPr>
          <a:xfrm>
            <a:off x="764628" y="2034100"/>
            <a:ext cx="4437993" cy="4351338"/>
          </a:xfrm>
        </p:spPr>
        <p:txBody>
          <a:bodyPr>
            <a:normAutofit/>
          </a:bodyPr>
          <a:lstStyle/>
          <a:p>
            <a:r>
              <a:rPr lang="en-US" altLang="zh-TW" sz="2400" b="1" dirty="0"/>
              <a:t>Texture-mapped meshes</a:t>
            </a:r>
          </a:p>
          <a:p>
            <a:pPr>
              <a:buAutoNum type="alphaLcParenBoth"/>
            </a:pPr>
            <a:r>
              <a:rPr lang="en-US" altLang="zh-TW" sz="1900" dirty="0"/>
              <a:t>deep blending of </a:t>
            </a:r>
            <a:r>
              <a:rPr lang="en-US" altLang="zh-TW" sz="1900" dirty="0" err="1"/>
              <a:t>depthwarped</a:t>
            </a:r>
            <a:r>
              <a:rPr lang="en-US" altLang="zh-TW" sz="1900" dirty="0"/>
              <a:t> source images © 2018 ACM</a:t>
            </a:r>
          </a:p>
          <a:p>
            <a:pPr>
              <a:buAutoNum type="alphaLcParenBoth"/>
            </a:pPr>
            <a:endParaRPr lang="en-US" altLang="zh-TW" dirty="0"/>
          </a:p>
          <a:p>
            <a:r>
              <a:rPr lang="en-US" altLang="zh-TW" sz="2400" b="1" dirty="0"/>
              <a:t>Depth images and layers</a:t>
            </a:r>
          </a:p>
          <a:p>
            <a:pPr marL="0" indent="0">
              <a:buNone/>
            </a:pPr>
            <a:r>
              <a:rPr lang="en-US" altLang="zh-TW" sz="1800" dirty="0"/>
              <a:t>(b)  neural re-rendering in the wild with controllable view and lighting © 2019 IEEE</a:t>
            </a:r>
          </a:p>
          <a:p>
            <a:pPr marL="0" indent="0">
              <a:buNone/>
            </a:pPr>
            <a:r>
              <a:rPr lang="en-US" altLang="zh-TW" sz="1800" dirty="0"/>
              <a:t>(c)  </a:t>
            </a:r>
            <a:r>
              <a:rPr lang="en-US" altLang="zh-TW" sz="1800" dirty="0" err="1"/>
              <a:t>crowdsampling</a:t>
            </a:r>
            <a:r>
              <a:rPr lang="en-US" altLang="zh-TW" sz="1800" dirty="0"/>
              <a:t> the </a:t>
            </a:r>
            <a:r>
              <a:rPr lang="en-US" altLang="zh-TW" sz="1800" dirty="0" err="1"/>
              <a:t>plenoptic</a:t>
            </a:r>
            <a:r>
              <a:rPr lang="en-US" altLang="zh-TW" sz="1800" dirty="0"/>
              <a:t> function with a deep MPI © 2020 Springer</a:t>
            </a:r>
          </a:p>
          <a:p>
            <a:pPr marL="0" indent="0">
              <a:buNone/>
            </a:pPr>
            <a:r>
              <a:rPr lang="en-US" altLang="zh-TW" sz="1800" dirty="0"/>
              <a:t>(d)  </a:t>
            </a:r>
            <a:r>
              <a:rPr lang="en-US" altLang="zh-TW" sz="1800" dirty="0" err="1"/>
              <a:t>SynSin</a:t>
            </a:r>
            <a:r>
              <a:rPr lang="en-US" altLang="zh-TW" sz="1800" dirty="0"/>
              <a:t>: novel view synthesis from a single image © 2020 IEEE. </a:t>
            </a:r>
          </a:p>
        </p:txBody>
      </p:sp>
      <p:pic>
        <p:nvPicPr>
          <p:cNvPr id="4" name="圖片 3">
            <a:extLst>
              <a:ext uri="{FF2B5EF4-FFF2-40B4-BE49-F238E27FC236}">
                <a16:creationId xmlns:a16="http://schemas.microsoft.com/office/drawing/2014/main" id="{611DB647-83FB-4D0B-9C97-79573BD382CD}"/>
              </a:ext>
            </a:extLst>
          </p:cNvPr>
          <p:cNvPicPr>
            <a:picLocks noChangeAspect="1"/>
          </p:cNvPicPr>
          <p:nvPr/>
        </p:nvPicPr>
        <p:blipFill>
          <a:blip r:embed="rId3"/>
          <a:stretch>
            <a:fillRect/>
          </a:stretch>
        </p:blipFill>
        <p:spPr>
          <a:xfrm>
            <a:off x="5499931" y="1693582"/>
            <a:ext cx="6692069" cy="5032375"/>
          </a:xfrm>
          <a:prstGeom prst="rect">
            <a:avLst/>
          </a:prstGeom>
        </p:spPr>
      </p:pic>
    </p:spTree>
    <p:extLst>
      <p:ext uri="{BB962C8B-B14F-4D97-AF65-F5344CB8AC3E}">
        <p14:creationId xmlns:p14="http://schemas.microsoft.com/office/powerpoint/2010/main" val="1134015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kumimoji="1" lang="en-US" altLang="zh-TW" dirty="0">
                <a:ea typeface="Cambria Math" panose="02040503050406030204" pitchFamily="18" charset="0"/>
                <a:cs typeface="Times New Roman" charset="0"/>
              </a:rPr>
              <a:t>14.6 Neural Rendering</a:t>
            </a:r>
            <a:endParaRPr kumimoji="1" lang="zh-TW" altLang="en-US" dirty="0">
              <a:latin typeface="Cambria Math" panose="02040503050406030204" pitchFamily="18" charset="0"/>
              <a:ea typeface="Times New Roman" charset="0"/>
              <a:cs typeface="Times New Roman" charset="0"/>
            </a:endParaRPr>
          </a:p>
        </p:txBody>
      </p:sp>
      <p:sp>
        <p:nvSpPr>
          <p:cNvPr id="3" name="內容版面配置區 2"/>
          <p:cNvSpPr>
            <a:spLocks noGrp="1"/>
          </p:cNvSpPr>
          <p:nvPr>
            <p:ph idx="1"/>
          </p:nvPr>
        </p:nvSpPr>
        <p:spPr>
          <a:xfrm>
            <a:off x="838200" y="2190914"/>
            <a:ext cx="4217276" cy="4351338"/>
          </a:xfrm>
        </p:spPr>
        <p:txBody>
          <a:bodyPr/>
          <a:lstStyle/>
          <a:p>
            <a:r>
              <a:rPr lang="en-US" altLang="zh-TW" sz="2400" b="1" dirty="0"/>
              <a:t>Voxel representations</a:t>
            </a:r>
          </a:p>
          <a:p>
            <a:pPr>
              <a:buAutoNum type="alphaLcParenBoth"/>
            </a:pPr>
            <a:r>
              <a:rPr lang="en-US" altLang="zh-TW" sz="1800" dirty="0" err="1"/>
              <a:t>DeepVoxels</a:t>
            </a:r>
            <a:r>
              <a:rPr lang="en-US" altLang="zh-TW" sz="1800" dirty="0"/>
              <a:t> © 2019 IEEE</a:t>
            </a:r>
          </a:p>
          <a:p>
            <a:pPr>
              <a:buAutoNum type="alphaLcParenBoth"/>
            </a:pPr>
            <a:r>
              <a:rPr lang="en-US" altLang="zh-TW" sz="1800" dirty="0"/>
              <a:t>Neural Volumes © 2019 ACM. </a:t>
            </a:r>
          </a:p>
          <a:p>
            <a:pPr marL="0" indent="0">
              <a:buNone/>
            </a:pPr>
            <a:endParaRPr lang="en-US" altLang="zh-TW" dirty="0"/>
          </a:p>
        </p:txBody>
      </p:sp>
      <p:pic>
        <p:nvPicPr>
          <p:cNvPr id="4" name="圖片 3">
            <a:extLst>
              <a:ext uri="{FF2B5EF4-FFF2-40B4-BE49-F238E27FC236}">
                <a16:creationId xmlns:a16="http://schemas.microsoft.com/office/drawing/2014/main" id="{C8DAD102-BFBE-441F-AB7E-512E9A7DE86C}"/>
              </a:ext>
            </a:extLst>
          </p:cNvPr>
          <p:cNvPicPr>
            <a:picLocks noChangeAspect="1"/>
          </p:cNvPicPr>
          <p:nvPr/>
        </p:nvPicPr>
        <p:blipFill>
          <a:blip r:embed="rId3"/>
          <a:stretch>
            <a:fillRect/>
          </a:stretch>
        </p:blipFill>
        <p:spPr>
          <a:xfrm>
            <a:off x="5167287" y="1825625"/>
            <a:ext cx="7024713" cy="4571258"/>
          </a:xfrm>
          <a:prstGeom prst="rect">
            <a:avLst/>
          </a:prstGeom>
        </p:spPr>
      </p:pic>
    </p:spTree>
    <p:extLst>
      <p:ext uri="{BB962C8B-B14F-4D97-AF65-F5344CB8AC3E}">
        <p14:creationId xmlns:p14="http://schemas.microsoft.com/office/powerpoint/2010/main" val="3970335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kumimoji="1" lang="en-US" altLang="zh-TW" dirty="0">
                <a:ea typeface="Cambria Math" panose="02040503050406030204" pitchFamily="18" charset="0"/>
                <a:cs typeface="Times New Roman" charset="0"/>
              </a:rPr>
              <a:t>14.6 Neural Rendering</a:t>
            </a:r>
            <a:endParaRPr kumimoji="1" lang="zh-TW" altLang="en-US" dirty="0">
              <a:latin typeface="Cambria Math" panose="02040503050406030204" pitchFamily="18" charset="0"/>
              <a:ea typeface="Times New Roman" charset="0"/>
              <a:cs typeface="Times New Roman" charset="0"/>
            </a:endParaRPr>
          </a:p>
        </p:txBody>
      </p:sp>
      <p:sp>
        <p:nvSpPr>
          <p:cNvPr id="3" name="內容版面配置區 2"/>
          <p:cNvSpPr>
            <a:spLocks noGrp="1"/>
          </p:cNvSpPr>
          <p:nvPr>
            <p:ph idx="1"/>
          </p:nvPr>
        </p:nvSpPr>
        <p:spPr/>
        <p:txBody>
          <a:bodyPr/>
          <a:lstStyle/>
          <a:p>
            <a:r>
              <a:rPr lang="en-US" altLang="zh-TW" sz="2400" b="1" dirty="0"/>
              <a:t>Implicit functions implemented using MLPs. </a:t>
            </a:r>
          </a:p>
          <a:p>
            <a:pPr>
              <a:buAutoNum type="alphaLcParenBoth"/>
            </a:pPr>
            <a:r>
              <a:rPr lang="en-US" altLang="zh-TW" sz="1800" dirty="0"/>
              <a:t>Texture Fields © 2019 IEEE</a:t>
            </a:r>
          </a:p>
          <a:p>
            <a:pPr>
              <a:buAutoNum type="alphaLcParenBoth"/>
            </a:pPr>
            <a:r>
              <a:rPr lang="en-US" altLang="zh-TW" sz="1800" dirty="0"/>
              <a:t>Neural Radiance Fields © 2020 Springer</a:t>
            </a:r>
          </a:p>
          <a:p>
            <a:endParaRPr kumimoji="1" lang="zh-TW" altLang="en-US" dirty="0">
              <a:latin typeface="Times New Roman" charset="0"/>
              <a:ea typeface="Times New Roman" charset="0"/>
              <a:cs typeface="Times New Roman" charset="0"/>
            </a:endParaRPr>
          </a:p>
        </p:txBody>
      </p:sp>
      <p:pic>
        <p:nvPicPr>
          <p:cNvPr id="5" name="圖片 4">
            <a:extLst>
              <a:ext uri="{FF2B5EF4-FFF2-40B4-BE49-F238E27FC236}">
                <a16:creationId xmlns:a16="http://schemas.microsoft.com/office/drawing/2014/main" id="{618A73F3-080D-4A9C-952A-330EA3A2CC55}"/>
              </a:ext>
            </a:extLst>
          </p:cNvPr>
          <p:cNvPicPr>
            <a:picLocks noChangeAspect="1"/>
          </p:cNvPicPr>
          <p:nvPr/>
        </p:nvPicPr>
        <p:blipFill>
          <a:blip r:embed="rId3"/>
          <a:stretch>
            <a:fillRect/>
          </a:stretch>
        </p:blipFill>
        <p:spPr>
          <a:xfrm>
            <a:off x="5396847" y="2335633"/>
            <a:ext cx="5833671" cy="4420051"/>
          </a:xfrm>
          <a:prstGeom prst="rect">
            <a:avLst/>
          </a:prstGeom>
        </p:spPr>
      </p:pic>
      <p:sp>
        <p:nvSpPr>
          <p:cNvPr id="6" name="文字方塊 5">
            <a:extLst>
              <a:ext uri="{FF2B5EF4-FFF2-40B4-BE49-F238E27FC236}">
                <a16:creationId xmlns:a16="http://schemas.microsoft.com/office/drawing/2014/main" id="{362403E9-C134-4020-B9E6-F3A10BBD2C3D}"/>
              </a:ext>
            </a:extLst>
          </p:cNvPr>
          <p:cNvSpPr txBox="1"/>
          <p:nvPr/>
        </p:nvSpPr>
        <p:spPr>
          <a:xfrm>
            <a:off x="9352344" y="-4207"/>
            <a:ext cx="3032567" cy="369332"/>
          </a:xfrm>
          <a:prstGeom prst="rect">
            <a:avLst/>
          </a:prstGeom>
          <a:noFill/>
        </p:spPr>
        <p:txBody>
          <a:bodyPr wrap="square" rtlCol="0">
            <a:spAutoFit/>
          </a:bodyPr>
          <a:lstStyle/>
          <a:p>
            <a:r>
              <a:rPr lang="en-US" altLang="zh-TW" dirty="0"/>
              <a:t>MLP: </a:t>
            </a:r>
            <a:r>
              <a:rPr lang="en-US" altLang="zh-TW" dirty="0" err="1"/>
              <a:t>MultiLayer</a:t>
            </a:r>
            <a:r>
              <a:rPr lang="en-US" altLang="zh-TW" dirty="0"/>
              <a:t> Perceptron</a:t>
            </a:r>
            <a:endParaRPr lang="zh-TW" altLang="en-US" dirty="0"/>
          </a:p>
        </p:txBody>
      </p:sp>
    </p:spTree>
    <p:extLst>
      <p:ext uri="{BB962C8B-B14F-4D97-AF65-F5344CB8AC3E}">
        <p14:creationId xmlns:p14="http://schemas.microsoft.com/office/powerpoint/2010/main" val="407675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171881-472D-49C5-8D5F-F451D92DFBC8}"/>
              </a:ext>
            </a:extLst>
          </p:cNvPr>
          <p:cNvSpPr>
            <a:spLocks noGrp="1"/>
          </p:cNvSpPr>
          <p:nvPr>
            <p:ph type="title"/>
          </p:nvPr>
        </p:nvSpPr>
        <p:spPr/>
        <p:txBody>
          <a:bodyPr>
            <a:normAutofit/>
          </a:bodyPr>
          <a:lstStyle/>
          <a:p>
            <a:pPr algn="ctr"/>
            <a:r>
              <a:rPr lang="en-US" altLang="zh-TW" sz="4000" dirty="0">
                <a:latin typeface="Cambria Math" panose="02040503050406030204" pitchFamily="18" charset="0"/>
              </a:rPr>
              <a:t>References</a:t>
            </a:r>
            <a:endParaRPr lang="zh-TW" altLang="en-US" sz="4000" dirty="0">
              <a:latin typeface="Cambria Math" panose="02040503050406030204" pitchFamily="18" charset="0"/>
            </a:endParaRPr>
          </a:p>
        </p:txBody>
      </p:sp>
      <p:sp>
        <p:nvSpPr>
          <p:cNvPr id="3" name="內容版面配置區 2">
            <a:extLst>
              <a:ext uri="{FF2B5EF4-FFF2-40B4-BE49-F238E27FC236}">
                <a16:creationId xmlns:a16="http://schemas.microsoft.com/office/drawing/2014/main" id="{30F08EDD-3A15-4A16-87FD-E05DCEBAB8A1}"/>
              </a:ext>
            </a:extLst>
          </p:cNvPr>
          <p:cNvSpPr>
            <a:spLocks noGrp="1"/>
          </p:cNvSpPr>
          <p:nvPr>
            <p:ph idx="1"/>
          </p:nvPr>
        </p:nvSpPr>
        <p:spPr/>
        <p:txBody>
          <a:bodyPr/>
          <a:lstStyle/>
          <a:p>
            <a:r>
              <a:rPr lang="en-US" altLang="zh-TW" dirty="0"/>
              <a:t>Richard </a:t>
            </a:r>
            <a:r>
              <a:rPr lang="en-US" altLang="zh-TW" dirty="0" err="1"/>
              <a:t>Szeliski</a:t>
            </a:r>
            <a:r>
              <a:rPr lang="en-US" altLang="zh-TW" dirty="0"/>
              <a:t> , “Computer Vision: Algorithms and Applications 2nd Edition, ”</a:t>
            </a:r>
          </a:p>
          <a:p>
            <a:pPr marL="0" indent="0">
              <a:buNone/>
            </a:pPr>
            <a:r>
              <a:rPr lang="en-US" altLang="zh-TW" dirty="0">
                <a:ea typeface="Cambria Math" panose="02040503050406030204" pitchFamily="18" charset="0"/>
              </a:rPr>
              <a:t>   </a:t>
            </a:r>
            <a:r>
              <a:rPr lang="en-US" altLang="zh-TW" dirty="0">
                <a:ea typeface="Cambria Math" panose="02040503050406030204" pitchFamily="18" charset="0"/>
                <a:hlinkClick r:id="rId3"/>
              </a:rPr>
              <a:t>https://szeliski.org/Book/</a:t>
            </a:r>
            <a:r>
              <a:rPr lang="en-US" altLang="zh-TW" dirty="0">
                <a:ea typeface="Cambria Math" panose="02040503050406030204" pitchFamily="18" charset="0"/>
              </a:rPr>
              <a:t>, 2021.</a:t>
            </a:r>
          </a:p>
        </p:txBody>
      </p:sp>
    </p:spTree>
    <p:extLst>
      <p:ext uri="{BB962C8B-B14F-4D97-AF65-F5344CB8AC3E}">
        <p14:creationId xmlns:p14="http://schemas.microsoft.com/office/powerpoint/2010/main" val="139222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1184366" y="308065"/>
            <a:ext cx="10169433" cy="6470469"/>
          </a:xfrm>
        </p:spPr>
        <p:txBody>
          <a:bodyPr>
            <a:normAutofit fontScale="92500" lnSpcReduction="10000"/>
          </a:bodyPr>
          <a:lstStyle/>
          <a:p>
            <a:pPr>
              <a:lnSpc>
                <a:spcPct val="120000"/>
              </a:lnSpc>
            </a:pPr>
            <a:r>
              <a:rPr lang="en-US" altLang="zh-TW" sz="1700" dirty="0">
                <a:ea typeface="Cambria Math" panose="02040503050406030204" pitchFamily="18" charset="0"/>
              </a:rPr>
              <a:t>14.1 View Interpolation</a:t>
            </a:r>
          </a:p>
          <a:p>
            <a:pPr lvl="1">
              <a:lnSpc>
                <a:spcPct val="120000"/>
              </a:lnSpc>
            </a:pPr>
            <a:r>
              <a:rPr lang="en-US" altLang="zh-TW" sz="1400" dirty="0">
                <a:ea typeface="Cambria Math" panose="02040503050406030204" pitchFamily="18" charset="0"/>
              </a:rPr>
              <a:t>14.1.1 View-dependent Texture Maps</a:t>
            </a:r>
          </a:p>
          <a:p>
            <a:pPr lvl="1">
              <a:lnSpc>
                <a:spcPct val="120000"/>
              </a:lnSpc>
            </a:pPr>
            <a:r>
              <a:rPr lang="en-US" altLang="zh-TW" sz="1400" dirty="0">
                <a:ea typeface="Cambria Math" panose="02040503050406030204" pitchFamily="18" charset="0"/>
              </a:rPr>
              <a:t>14.1.2 </a:t>
            </a:r>
            <a:r>
              <a:rPr lang="en-US" altLang="zh-TW" sz="1400" i="1" dirty="0">
                <a:ea typeface="Cambria Math" panose="02040503050406030204" pitchFamily="18" charset="0"/>
              </a:rPr>
              <a:t>Application</a:t>
            </a:r>
            <a:r>
              <a:rPr lang="en-US" altLang="zh-TW" sz="1400" dirty="0">
                <a:ea typeface="Cambria Math" panose="02040503050406030204" pitchFamily="18" charset="0"/>
              </a:rPr>
              <a:t>: Photo Tourism</a:t>
            </a:r>
          </a:p>
          <a:p>
            <a:pPr>
              <a:lnSpc>
                <a:spcPct val="120000"/>
              </a:lnSpc>
            </a:pPr>
            <a:r>
              <a:rPr lang="en-US" altLang="zh-TW" sz="1700" dirty="0">
                <a:solidFill>
                  <a:schemeClr val="bg1">
                    <a:lumMod val="75000"/>
                  </a:schemeClr>
                </a:solidFill>
                <a:ea typeface="Cambria Math" panose="02040503050406030204" pitchFamily="18" charset="0"/>
              </a:rPr>
              <a:t>14.2 Layered Depth Images</a:t>
            </a: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14.2.1 Impostors, Sprites, and Layers</a:t>
            </a:r>
          </a:p>
          <a:p>
            <a:pPr lvl="1">
              <a:lnSpc>
                <a:spcPct val="120000"/>
              </a:lnSpc>
            </a:pPr>
            <a:r>
              <a:rPr lang="en-US" altLang="zh-TW" sz="1400" dirty="0">
                <a:solidFill>
                  <a:schemeClr val="bg1">
                    <a:lumMod val="75000"/>
                  </a:schemeClr>
                </a:solidFill>
                <a:ea typeface="Cambria Math" panose="02040503050406030204" pitchFamily="18" charset="0"/>
              </a:rPr>
              <a:t>14.2.2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3D Photography</a:t>
            </a:r>
          </a:p>
          <a:p>
            <a:pPr>
              <a:lnSpc>
                <a:spcPct val="120000"/>
              </a:lnSpc>
            </a:pPr>
            <a:r>
              <a:rPr lang="en-US" altLang="zh-TW" sz="1700" dirty="0">
                <a:solidFill>
                  <a:schemeClr val="bg1">
                    <a:lumMod val="75000"/>
                  </a:schemeClr>
                </a:solidFill>
                <a:ea typeface="Cambria Math" panose="02040503050406030204" pitchFamily="18" charset="0"/>
              </a:rPr>
              <a:t>14.3 Light Fields and </a:t>
            </a:r>
            <a:r>
              <a:rPr lang="en-US" altLang="zh-TW" sz="1700" dirty="0" err="1">
                <a:solidFill>
                  <a:schemeClr val="bg1">
                    <a:lumMod val="75000"/>
                  </a:schemeClr>
                </a:solidFill>
                <a:ea typeface="Cambria Math" panose="02040503050406030204" pitchFamily="18" charset="0"/>
              </a:rPr>
              <a:t>Lumigraphs</a:t>
            </a:r>
            <a:endParaRPr lang="en-US" altLang="zh-TW" sz="1700" dirty="0">
              <a:solidFill>
                <a:schemeClr val="bg1">
                  <a:lumMod val="75000"/>
                </a:schemeClr>
              </a:solidFill>
              <a:ea typeface="Cambria Math" panose="02040503050406030204" pitchFamily="18" charset="0"/>
            </a:endParaRP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14.3.1 </a:t>
            </a:r>
            <a:r>
              <a:rPr lang="en-US" altLang="zh-TW" sz="1400" dirty="0" err="1">
                <a:solidFill>
                  <a:schemeClr val="bg1">
                    <a:lumMod val="75000"/>
                  </a:schemeClr>
                </a:solidFill>
                <a:latin typeface="Cambria Math" panose="02040503050406030204" pitchFamily="18" charset="0"/>
                <a:ea typeface="Cambria Math" panose="02040503050406030204" pitchFamily="18" charset="0"/>
              </a:rPr>
              <a:t>Lumigraph</a:t>
            </a:r>
            <a:endParaRPr lang="en-US" altLang="zh-TW" sz="1400" dirty="0">
              <a:solidFill>
                <a:schemeClr val="bg1">
                  <a:lumMod val="75000"/>
                </a:schemeClr>
              </a:solidFill>
              <a:latin typeface="Cambria Math" panose="02040503050406030204" pitchFamily="18" charset="0"/>
              <a:ea typeface="Cambria Math" panose="02040503050406030204" pitchFamily="18" charset="0"/>
            </a:endParaRPr>
          </a:p>
          <a:p>
            <a:pPr lvl="1">
              <a:lnSpc>
                <a:spcPct val="120000"/>
              </a:lnSpc>
            </a:pPr>
            <a:r>
              <a:rPr lang="en-US" altLang="zh-TW" sz="1400" dirty="0">
                <a:solidFill>
                  <a:schemeClr val="bg1">
                    <a:lumMod val="75000"/>
                  </a:schemeClr>
                </a:solidFill>
                <a:ea typeface="Cambria Math" panose="02040503050406030204" pitchFamily="18" charset="0"/>
              </a:rPr>
              <a:t>14.3.2 Surface Light Fields</a:t>
            </a:r>
          </a:p>
          <a:p>
            <a:pPr lvl="1">
              <a:lnSpc>
                <a:spcPct val="120000"/>
              </a:lnSpc>
            </a:pPr>
            <a:r>
              <a:rPr lang="en-US" altLang="zh-TW" sz="1400" dirty="0">
                <a:solidFill>
                  <a:schemeClr val="bg1">
                    <a:lumMod val="75000"/>
                  </a:schemeClr>
                </a:solidFill>
                <a:ea typeface="Cambria Math" panose="02040503050406030204" pitchFamily="18" charset="0"/>
              </a:rPr>
              <a:t>14.3.3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Concentric Mosaics</a:t>
            </a:r>
          </a:p>
          <a:p>
            <a:pPr>
              <a:lnSpc>
                <a:spcPct val="120000"/>
              </a:lnSpc>
            </a:pPr>
            <a:r>
              <a:rPr lang="en-US" altLang="zh-TW" sz="1700" dirty="0">
                <a:solidFill>
                  <a:schemeClr val="bg1">
                    <a:lumMod val="75000"/>
                  </a:schemeClr>
                </a:solidFill>
                <a:ea typeface="Cambria Math" panose="02040503050406030204" pitchFamily="18" charset="0"/>
              </a:rPr>
              <a:t>14.4 Environment mattes</a:t>
            </a: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14.4.1 Higher-dimensional Light Fields</a:t>
            </a:r>
          </a:p>
          <a:p>
            <a:pPr lvl="1">
              <a:lnSpc>
                <a:spcPct val="120000"/>
              </a:lnSpc>
            </a:pPr>
            <a:r>
              <a:rPr lang="en-US" altLang="zh-TW" sz="1400" dirty="0">
                <a:solidFill>
                  <a:schemeClr val="bg1">
                    <a:lumMod val="75000"/>
                  </a:schemeClr>
                </a:solidFill>
                <a:ea typeface="Cambria Math" panose="02040503050406030204" pitchFamily="18" charset="0"/>
              </a:rPr>
              <a:t>14.4.2 The Modeling to Rendering Continuum</a:t>
            </a:r>
          </a:p>
          <a:p>
            <a:pPr>
              <a:lnSpc>
                <a:spcPct val="120000"/>
              </a:lnSpc>
            </a:pPr>
            <a:r>
              <a:rPr lang="en-US" altLang="zh-TW" sz="1700" dirty="0">
                <a:solidFill>
                  <a:schemeClr val="bg1">
                    <a:lumMod val="75000"/>
                  </a:schemeClr>
                </a:solidFill>
                <a:ea typeface="Cambria Math" panose="02040503050406030204" pitchFamily="18" charset="0"/>
              </a:rPr>
              <a:t>14.5 Video-based Rendering</a:t>
            </a:r>
          </a:p>
          <a:p>
            <a:pPr lvl="1">
              <a:lnSpc>
                <a:spcPct val="120000"/>
              </a:lnSpc>
            </a:pPr>
            <a:r>
              <a:rPr lang="en-US" altLang="zh-TW" sz="1400" dirty="0">
                <a:solidFill>
                  <a:schemeClr val="bg1">
                    <a:lumMod val="75000"/>
                  </a:schemeClr>
                </a:solidFill>
                <a:ea typeface="Cambria Math" panose="02040503050406030204" pitchFamily="18" charset="0"/>
              </a:rPr>
              <a:t>14.5.1 Video-based Animation</a:t>
            </a:r>
          </a:p>
          <a:p>
            <a:pPr lvl="1">
              <a:lnSpc>
                <a:spcPct val="120000"/>
              </a:lnSpc>
            </a:pPr>
            <a:r>
              <a:rPr lang="en-US" altLang="zh-TW" sz="1400" dirty="0">
                <a:solidFill>
                  <a:schemeClr val="bg1">
                    <a:lumMod val="75000"/>
                  </a:schemeClr>
                </a:solidFill>
                <a:ea typeface="Cambria Math" panose="02040503050406030204" pitchFamily="18" charset="0"/>
              </a:rPr>
              <a:t>14.5.2 Video Textures</a:t>
            </a:r>
          </a:p>
          <a:p>
            <a:pPr lvl="1">
              <a:lnSpc>
                <a:spcPct val="120000"/>
              </a:lnSpc>
            </a:pPr>
            <a:r>
              <a:rPr lang="en-US" altLang="zh-TW" sz="1400" dirty="0">
                <a:solidFill>
                  <a:schemeClr val="bg1">
                    <a:lumMod val="75000"/>
                  </a:schemeClr>
                </a:solidFill>
                <a:ea typeface="Cambria Math" panose="02040503050406030204" pitchFamily="18" charset="0"/>
              </a:rPr>
              <a:t>14.5.3</a:t>
            </a:r>
            <a:r>
              <a:rPr lang="en-US" altLang="zh-TW" sz="1400" i="1" dirty="0">
                <a:solidFill>
                  <a:schemeClr val="bg1">
                    <a:lumMod val="75000"/>
                  </a:schemeClr>
                </a:solidFill>
                <a:ea typeface="Cambria Math" panose="02040503050406030204" pitchFamily="18" charset="0"/>
              </a:rPr>
              <a:t> Application</a:t>
            </a:r>
            <a:r>
              <a:rPr lang="en-US" altLang="zh-TW" sz="1400" dirty="0">
                <a:solidFill>
                  <a:schemeClr val="bg1">
                    <a:lumMod val="75000"/>
                  </a:schemeClr>
                </a:solidFill>
                <a:ea typeface="Cambria Math" panose="02040503050406030204" pitchFamily="18" charset="0"/>
              </a:rPr>
              <a:t>: Animating Pictures</a:t>
            </a:r>
          </a:p>
          <a:p>
            <a:pPr lvl="1">
              <a:lnSpc>
                <a:spcPct val="120000"/>
              </a:lnSpc>
            </a:pPr>
            <a:r>
              <a:rPr lang="en-US" altLang="zh-TW" sz="1400" dirty="0">
                <a:solidFill>
                  <a:schemeClr val="bg1">
                    <a:lumMod val="75000"/>
                  </a:schemeClr>
                </a:solidFill>
                <a:ea typeface="Cambria Math" panose="02040503050406030204" pitchFamily="18" charset="0"/>
              </a:rPr>
              <a:t>14.5.4 3D and Free-viewpoint Video</a:t>
            </a:r>
          </a:p>
          <a:p>
            <a:pPr lvl="1">
              <a:lnSpc>
                <a:spcPct val="120000"/>
              </a:lnSpc>
            </a:pPr>
            <a:r>
              <a:rPr lang="en-US" altLang="zh-TW" sz="1400" dirty="0">
                <a:solidFill>
                  <a:schemeClr val="bg1">
                    <a:lumMod val="75000"/>
                  </a:schemeClr>
                </a:solidFill>
                <a:ea typeface="Cambria Math" panose="02040503050406030204" pitchFamily="18" charset="0"/>
              </a:rPr>
              <a:t>14.5.5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Video-based Walkthroughs</a:t>
            </a:r>
          </a:p>
          <a:p>
            <a:pPr>
              <a:lnSpc>
                <a:spcPct val="120000"/>
              </a:lnSpc>
            </a:pPr>
            <a:r>
              <a:rPr lang="en-US" altLang="zh-TW" sz="1700" dirty="0">
                <a:solidFill>
                  <a:schemeClr val="bg1">
                    <a:lumMod val="75000"/>
                  </a:schemeClr>
                </a:solidFill>
                <a:ea typeface="Cambria Math" panose="02040503050406030204" pitchFamily="18" charset="0"/>
              </a:rPr>
              <a:t>14.6 Neural Rendering</a:t>
            </a:r>
          </a:p>
        </p:txBody>
      </p:sp>
      <p:sp>
        <p:nvSpPr>
          <p:cNvPr id="3" name="矩形 2"/>
          <p:cNvSpPr/>
          <p:nvPr/>
        </p:nvSpPr>
        <p:spPr>
          <a:xfrm>
            <a:off x="0" y="0"/>
            <a:ext cx="731520" cy="6858000"/>
          </a:xfrm>
          <a:prstGeom prst="rect">
            <a:avLst/>
          </a:prstGeom>
          <a:blipFill>
            <a:blip r:embed="rId3"/>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
        <p:nvSpPr>
          <p:cNvPr id="7" name="矩形 6"/>
          <p:cNvSpPr/>
          <p:nvPr/>
        </p:nvSpPr>
        <p:spPr>
          <a:xfrm>
            <a:off x="9239794" y="0"/>
            <a:ext cx="2952206" cy="6858000"/>
          </a:xfrm>
          <a:prstGeom prst="rect">
            <a:avLst/>
          </a:prstGeom>
          <a:blipFill>
            <a:blip r:embed="rId4"/>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89488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kumimoji="1" lang="en-US" altLang="zh-TW" dirty="0">
                <a:ea typeface="Cambria Math" panose="02040503050406030204" pitchFamily="18" charset="0"/>
                <a:cs typeface="Times New Roman" charset="0"/>
              </a:rPr>
              <a:t>14.1 View Interpolation</a:t>
            </a:r>
            <a:endParaRPr kumimoji="1" lang="zh-TW" altLang="en-US" dirty="0">
              <a:latin typeface="Cambria Math" panose="02040503050406030204" pitchFamily="18" charset="0"/>
              <a:ea typeface="Times New Roman" charset="0"/>
              <a:cs typeface="Times New Roman" charset="0"/>
            </a:endParaRPr>
          </a:p>
        </p:txBody>
      </p:sp>
      <p:sp>
        <p:nvSpPr>
          <p:cNvPr id="3" name="內容版面配置區 2"/>
          <p:cNvSpPr>
            <a:spLocks noGrp="1"/>
          </p:cNvSpPr>
          <p:nvPr>
            <p:ph idx="1"/>
          </p:nvPr>
        </p:nvSpPr>
        <p:spPr/>
        <p:txBody>
          <a:bodyPr/>
          <a:lstStyle/>
          <a:p>
            <a:r>
              <a:rPr lang="en-US" altLang="zh-TW" dirty="0">
                <a:latin typeface="Cambria Math" panose="02040503050406030204" pitchFamily="18" charset="0"/>
                <a:ea typeface="Cambria Math" panose="02040503050406030204" pitchFamily="18" charset="0"/>
              </a:rPr>
              <a:t>14.1.1 View-dependent Texture Maps</a:t>
            </a:r>
          </a:p>
          <a:p>
            <a:r>
              <a:rPr kumimoji="1" lang="en-US" altLang="zh-TW" dirty="0">
                <a:ea typeface="Cambria Math" panose="02040503050406030204" pitchFamily="18" charset="0"/>
                <a:cs typeface="Times New Roman" charset="0"/>
              </a:rPr>
              <a:t>14.1.2 </a:t>
            </a:r>
            <a:r>
              <a:rPr kumimoji="1" lang="en-US" altLang="zh-TW" i="1" dirty="0">
                <a:ea typeface="Cambria Math" panose="02040503050406030204" pitchFamily="18" charset="0"/>
                <a:cs typeface="Times New Roman" charset="0"/>
              </a:rPr>
              <a:t>Application</a:t>
            </a:r>
            <a:r>
              <a:rPr kumimoji="1" lang="en-US" altLang="zh-TW" dirty="0">
                <a:ea typeface="Cambria Math" panose="02040503050406030204" pitchFamily="18" charset="0"/>
                <a:cs typeface="Times New Roman" charset="0"/>
              </a:rPr>
              <a:t>: Photo Tourism</a:t>
            </a:r>
            <a:endParaRPr kumimoji="1" lang="zh-TW" altLang="en-US" dirty="0">
              <a:latin typeface="Times New Roman" charset="0"/>
              <a:ea typeface="Times New Roman" charset="0"/>
              <a:cs typeface="Times New Roman" charset="0"/>
            </a:endParaRPr>
          </a:p>
        </p:txBody>
      </p:sp>
      <p:pic>
        <p:nvPicPr>
          <p:cNvPr id="4" name="圖片 3">
            <a:extLst>
              <a:ext uri="{FF2B5EF4-FFF2-40B4-BE49-F238E27FC236}">
                <a16:creationId xmlns:a16="http://schemas.microsoft.com/office/drawing/2014/main" id="{A7B78DAC-D499-4DF9-A7E7-9460BCCE73C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b="5842"/>
          <a:stretch/>
        </p:blipFill>
        <p:spPr>
          <a:xfrm>
            <a:off x="109537" y="3121302"/>
            <a:ext cx="11972925" cy="3524664"/>
          </a:xfrm>
          <a:prstGeom prst="rect">
            <a:avLst/>
          </a:prstGeom>
        </p:spPr>
      </p:pic>
    </p:spTree>
    <p:extLst>
      <p:ext uri="{BB962C8B-B14F-4D97-AF65-F5344CB8AC3E}">
        <p14:creationId xmlns:p14="http://schemas.microsoft.com/office/powerpoint/2010/main" val="166681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14.1.1 View-dependent Texture Maps</a:t>
            </a:r>
            <a:endParaRPr kumimoji="1" lang="zh-TW" altLang="en-US" sz="4000" b="1" dirty="0">
              <a:latin typeface="Cambria Math" panose="02040503050406030204" pitchFamily="18" charset="0"/>
              <a:ea typeface="Times New Roman" charset="0"/>
              <a:cs typeface="Times New Roman" charset="0"/>
            </a:endParaRPr>
          </a:p>
        </p:txBody>
      </p:sp>
      <p:pic>
        <p:nvPicPr>
          <p:cNvPr id="3" name="圖片 2">
            <a:extLst>
              <a:ext uri="{FF2B5EF4-FFF2-40B4-BE49-F238E27FC236}">
                <a16:creationId xmlns:a16="http://schemas.microsoft.com/office/drawing/2014/main" id="{C176299E-2E82-492C-9CEA-7F3DD3D5CF5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4381" y="3926231"/>
            <a:ext cx="8048625" cy="2789620"/>
          </a:xfrm>
          <a:prstGeom prst="rect">
            <a:avLst/>
          </a:prstGeom>
        </p:spPr>
      </p:pic>
      <p:pic>
        <p:nvPicPr>
          <p:cNvPr id="4" name="圖片 3">
            <a:extLst>
              <a:ext uri="{FF2B5EF4-FFF2-40B4-BE49-F238E27FC236}">
                <a16:creationId xmlns:a16="http://schemas.microsoft.com/office/drawing/2014/main" id="{A08EF9DD-824B-4261-B6A7-9261984B6B32}"/>
              </a:ext>
            </a:extLst>
          </p:cNvPr>
          <p:cNvPicPr>
            <a:picLocks noChangeAspect="1"/>
          </p:cNvPicPr>
          <p:nvPr/>
        </p:nvPicPr>
        <p:blipFill>
          <a:blip r:embed="rId5"/>
          <a:stretch>
            <a:fillRect/>
          </a:stretch>
        </p:blipFill>
        <p:spPr>
          <a:xfrm>
            <a:off x="1354381" y="1417551"/>
            <a:ext cx="6157913" cy="2215391"/>
          </a:xfrm>
          <a:prstGeom prst="rect">
            <a:avLst/>
          </a:prstGeom>
        </p:spPr>
      </p:pic>
      <p:sp>
        <p:nvSpPr>
          <p:cNvPr id="5" name="文字方塊 4">
            <a:extLst>
              <a:ext uri="{FF2B5EF4-FFF2-40B4-BE49-F238E27FC236}">
                <a16:creationId xmlns:a16="http://schemas.microsoft.com/office/drawing/2014/main" id="{8F134291-D082-48A0-896B-5DEF661206B0}"/>
              </a:ext>
            </a:extLst>
          </p:cNvPr>
          <p:cNvSpPr txBox="1"/>
          <p:nvPr/>
        </p:nvSpPr>
        <p:spPr>
          <a:xfrm>
            <a:off x="838200" y="1170901"/>
            <a:ext cx="6877050" cy="2862322"/>
          </a:xfrm>
          <a:prstGeom prst="rect">
            <a:avLst/>
          </a:prstGeom>
          <a:noFill/>
        </p:spPr>
        <p:txBody>
          <a:bodyPr wrap="square" rtlCol="0">
            <a:spAutoFit/>
          </a:bodyPr>
          <a:lstStyle/>
          <a:p>
            <a:pPr marL="285750" indent="-285750">
              <a:buFont typeface="Arial" panose="020B0604020202020204" pitchFamily="34" charset="0"/>
              <a:buChar char="•"/>
            </a:pPr>
            <a:r>
              <a:rPr lang="en-US" altLang="zh-TW" dirty="0"/>
              <a:t>Texture Mapping</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View-dependent Texture Mapping</a:t>
            </a:r>
            <a:endParaRPr lang="zh-TW" altLang="en-US" dirty="0"/>
          </a:p>
        </p:txBody>
      </p:sp>
    </p:spTree>
    <p:extLst>
      <p:ext uri="{BB962C8B-B14F-4D97-AF65-F5344CB8AC3E}">
        <p14:creationId xmlns:p14="http://schemas.microsoft.com/office/powerpoint/2010/main" val="113228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342BCF87-1C3B-4CB6-95C0-23151CBA6DC0}"/>
              </a:ext>
            </a:extLst>
          </p:cNvPr>
          <p:cNvSpPr>
            <a:spLocks noGrp="1"/>
          </p:cNvSpPr>
          <p:nvPr>
            <p:ph type="title"/>
          </p:nvPr>
        </p:nvSpPr>
        <p:spPr>
          <a:xfrm>
            <a:off x="838200" y="365125"/>
            <a:ext cx="10515600" cy="759137"/>
          </a:xfrm>
        </p:spPr>
        <p:txBody>
          <a:bodyPr>
            <a:normAutofit/>
          </a:bodyPr>
          <a:lstStyle/>
          <a:p>
            <a:pPr algn="ctr"/>
            <a:r>
              <a:rPr kumimoji="1" lang="en-US" altLang="zh-TW" sz="4000" b="1" dirty="0">
                <a:latin typeface="Cambria Math" panose="02040503050406030204" pitchFamily="18" charset="0"/>
                <a:ea typeface="Cambria Math" panose="02040503050406030204" pitchFamily="18" charset="0"/>
                <a:cs typeface="Times New Roman" charset="0"/>
              </a:rPr>
              <a:t>14.1.2 </a:t>
            </a:r>
            <a:r>
              <a:rPr kumimoji="1" lang="en-US" altLang="zh-TW" sz="4000" b="1" i="1" dirty="0">
                <a:latin typeface="Cambria Math" panose="02040503050406030204" pitchFamily="18" charset="0"/>
                <a:ea typeface="Cambria Math" panose="02040503050406030204" pitchFamily="18" charset="0"/>
                <a:cs typeface="Times New Roman" charset="0"/>
              </a:rPr>
              <a:t> Application</a:t>
            </a:r>
            <a:r>
              <a:rPr kumimoji="1" lang="en-US" altLang="zh-TW" sz="4000" b="1" dirty="0">
                <a:latin typeface="Cambria Math" panose="02040503050406030204" pitchFamily="18" charset="0"/>
                <a:ea typeface="Cambria Math" panose="02040503050406030204" pitchFamily="18" charset="0"/>
                <a:cs typeface="Times New Roman" charset="0"/>
              </a:rPr>
              <a:t>: Photo Tourism</a:t>
            </a:r>
            <a:endParaRPr kumimoji="1" lang="zh-TW" altLang="en-US" sz="4000" b="1" dirty="0">
              <a:latin typeface="Cambria Math" panose="02040503050406030204" pitchFamily="18" charset="0"/>
              <a:ea typeface="Times New Roman" charset="0"/>
              <a:cs typeface="Times New Roman" charset="0"/>
            </a:endParaRPr>
          </a:p>
        </p:txBody>
      </p:sp>
      <p:pic>
        <p:nvPicPr>
          <p:cNvPr id="3" name="圖片 2">
            <a:extLst>
              <a:ext uri="{FF2B5EF4-FFF2-40B4-BE49-F238E27FC236}">
                <a16:creationId xmlns:a16="http://schemas.microsoft.com/office/drawing/2014/main" id="{646191DB-8609-437D-8271-B408C0F007B0}"/>
              </a:ext>
            </a:extLst>
          </p:cNvPr>
          <p:cNvPicPr>
            <a:picLocks noChangeAspect="1"/>
          </p:cNvPicPr>
          <p:nvPr/>
        </p:nvPicPr>
        <p:blipFill>
          <a:blip r:embed="rId3"/>
          <a:stretch>
            <a:fillRect/>
          </a:stretch>
        </p:blipFill>
        <p:spPr>
          <a:xfrm>
            <a:off x="114300" y="3253740"/>
            <a:ext cx="12077700" cy="3409950"/>
          </a:xfrm>
          <a:prstGeom prst="rect">
            <a:avLst/>
          </a:prstGeom>
        </p:spPr>
      </p:pic>
      <p:sp>
        <p:nvSpPr>
          <p:cNvPr id="2" name="文字方塊 1">
            <a:extLst>
              <a:ext uri="{FF2B5EF4-FFF2-40B4-BE49-F238E27FC236}">
                <a16:creationId xmlns:a16="http://schemas.microsoft.com/office/drawing/2014/main" id="{00E63C13-3A7A-4019-AF57-C3F7C9436C31}"/>
              </a:ext>
            </a:extLst>
          </p:cNvPr>
          <p:cNvSpPr txBox="1"/>
          <p:nvPr/>
        </p:nvSpPr>
        <p:spPr>
          <a:xfrm>
            <a:off x="375285" y="1390366"/>
            <a:ext cx="11441430" cy="1881925"/>
          </a:xfrm>
          <a:prstGeom prst="rect">
            <a:avLst/>
          </a:prstGeom>
          <a:noFill/>
        </p:spPr>
        <p:txBody>
          <a:bodyPr wrap="square" rtlCol="0">
            <a:spAutoFit/>
          </a:bodyPr>
          <a:lstStyle/>
          <a:p>
            <a:pPr marL="228600" indent="-228600">
              <a:lnSpc>
                <a:spcPct val="150000"/>
              </a:lnSpc>
              <a:buAutoNum type="alphaLcParenBoth"/>
            </a:pPr>
            <a:r>
              <a:rPr lang="zh-TW" altLang="en-US" sz="2000" dirty="0">
                <a:latin typeface="Cambria Math" panose="02040503050406030204" pitchFamily="18" charset="0"/>
              </a:rPr>
              <a:t>  </a:t>
            </a:r>
            <a:r>
              <a:rPr lang="en-US" altLang="zh-TW" sz="2000" dirty="0">
                <a:latin typeface="Cambria Math" panose="02040503050406030204" pitchFamily="18" charset="0"/>
                <a:ea typeface="Cambria Math" panose="02040503050406030204" pitchFamily="18" charset="0"/>
              </a:rPr>
              <a:t>A 3D overview of the scene, with translucent</a:t>
            </a:r>
            <a:r>
              <a:rPr lang="zh-TW" altLang="en-US" sz="2000" dirty="0">
                <a:latin typeface="Cambria Math" panose="02040503050406030204" pitchFamily="18" charset="0"/>
              </a:rPr>
              <a:t> </a:t>
            </a:r>
            <a:r>
              <a:rPr lang="en-US" altLang="zh-TW" sz="2000" dirty="0">
                <a:latin typeface="Cambria Math" panose="02040503050406030204" pitchFamily="18" charset="0"/>
                <a:ea typeface="Cambria Math" panose="02040503050406030204" pitchFamily="18" charset="0"/>
              </a:rPr>
              <a:t>washes and lines painted onto the planar impostors.</a:t>
            </a:r>
          </a:p>
          <a:p>
            <a:pPr marL="228600" indent="-228600">
              <a:lnSpc>
                <a:spcPct val="150000"/>
              </a:lnSpc>
              <a:buAutoNum type="alphaLcParenBoth"/>
            </a:pPr>
            <a:r>
              <a:rPr lang="zh-TW" altLang="en-US" sz="2000" dirty="0">
                <a:latin typeface="Cambria Math" panose="02040503050406030204" pitchFamily="18" charset="0"/>
              </a:rPr>
              <a:t>  </a:t>
            </a:r>
            <a:r>
              <a:rPr lang="en-US" altLang="zh-TW" sz="2000" dirty="0">
                <a:latin typeface="Cambria Math" panose="02040503050406030204" pitchFamily="18" charset="0"/>
                <a:ea typeface="Cambria Math" panose="02040503050406030204" pitchFamily="18" charset="0"/>
              </a:rPr>
              <a:t>Once the user has selected a region of interest, a set of related thumbnails</a:t>
            </a:r>
            <a:r>
              <a:rPr lang="zh-TW" altLang="en-US" sz="2000" dirty="0">
                <a:latin typeface="Cambria Math" panose="02040503050406030204" pitchFamily="18" charset="0"/>
              </a:rPr>
              <a:t> </a:t>
            </a:r>
            <a:r>
              <a:rPr lang="en-US" altLang="zh-TW" sz="2000" dirty="0">
                <a:latin typeface="Cambria Math" panose="02040503050406030204" pitchFamily="18" charset="0"/>
                <a:ea typeface="Cambria Math" panose="02040503050406030204" pitchFamily="18" charset="0"/>
              </a:rPr>
              <a:t>is displayed along the bottom.</a:t>
            </a:r>
          </a:p>
          <a:p>
            <a:pPr marL="228600" indent="-228600">
              <a:lnSpc>
                <a:spcPct val="150000"/>
              </a:lnSpc>
              <a:buAutoNum type="alphaLcParenBoth"/>
            </a:pPr>
            <a:r>
              <a:rPr lang="zh-TW" altLang="en-US" sz="2000" dirty="0">
                <a:latin typeface="Cambria Math" panose="02040503050406030204" pitchFamily="18" charset="0"/>
              </a:rPr>
              <a:t>  </a:t>
            </a:r>
            <a:r>
              <a:rPr lang="en-US" altLang="zh-TW" sz="2000" dirty="0">
                <a:latin typeface="Cambria Math" panose="02040503050406030204" pitchFamily="18" charset="0"/>
                <a:ea typeface="Cambria Math" panose="02040503050406030204" pitchFamily="18" charset="0"/>
              </a:rPr>
              <a:t>Planar proxy selection for optimal stabilization.</a:t>
            </a:r>
            <a:endParaRPr lang="en-US" altLang="zh-TW" sz="2000" b="1"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190932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1184366" y="308065"/>
            <a:ext cx="10169433" cy="6470469"/>
          </a:xfrm>
        </p:spPr>
        <p:txBody>
          <a:bodyPr>
            <a:normAutofit fontScale="92500" lnSpcReduction="10000"/>
          </a:bodyPr>
          <a:lstStyle/>
          <a:p>
            <a:pPr>
              <a:lnSpc>
                <a:spcPct val="120000"/>
              </a:lnSpc>
            </a:pPr>
            <a:r>
              <a:rPr lang="en-US" altLang="zh-TW" sz="1700" dirty="0">
                <a:solidFill>
                  <a:schemeClr val="bg1">
                    <a:lumMod val="75000"/>
                  </a:schemeClr>
                </a:solidFill>
                <a:ea typeface="Cambria Math" panose="02040503050406030204" pitchFamily="18" charset="0"/>
              </a:rPr>
              <a:t>14.1 View Interpolation</a:t>
            </a:r>
          </a:p>
          <a:p>
            <a:pPr lvl="1">
              <a:lnSpc>
                <a:spcPct val="120000"/>
              </a:lnSpc>
            </a:pPr>
            <a:r>
              <a:rPr lang="en-US" altLang="zh-TW" sz="1400" dirty="0">
                <a:solidFill>
                  <a:schemeClr val="bg1">
                    <a:lumMod val="75000"/>
                  </a:schemeClr>
                </a:solidFill>
                <a:ea typeface="Cambria Math" panose="02040503050406030204" pitchFamily="18" charset="0"/>
              </a:rPr>
              <a:t>14.1.1 View-dependent Texture Maps</a:t>
            </a:r>
          </a:p>
          <a:p>
            <a:pPr lvl="1">
              <a:lnSpc>
                <a:spcPct val="120000"/>
              </a:lnSpc>
            </a:pPr>
            <a:r>
              <a:rPr lang="en-US" altLang="zh-TW" sz="1400" dirty="0">
                <a:solidFill>
                  <a:schemeClr val="bg1">
                    <a:lumMod val="75000"/>
                  </a:schemeClr>
                </a:solidFill>
                <a:ea typeface="Cambria Math" panose="02040503050406030204" pitchFamily="18" charset="0"/>
              </a:rPr>
              <a:t>14.1.2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Photo Tourism</a:t>
            </a:r>
          </a:p>
          <a:p>
            <a:pPr>
              <a:lnSpc>
                <a:spcPct val="120000"/>
              </a:lnSpc>
            </a:pPr>
            <a:r>
              <a:rPr lang="en-US" altLang="zh-TW" sz="1700" dirty="0">
                <a:ea typeface="Cambria Math" panose="02040503050406030204" pitchFamily="18" charset="0"/>
              </a:rPr>
              <a:t>14.2 Layered Depth Images</a:t>
            </a:r>
          </a:p>
          <a:p>
            <a:pPr lvl="1">
              <a:lnSpc>
                <a:spcPct val="120000"/>
              </a:lnSpc>
            </a:pPr>
            <a:r>
              <a:rPr lang="en-US" altLang="zh-TW" sz="1400" dirty="0">
                <a:latin typeface="Cambria Math" panose="02040503050406030204" pitchFamily="18" charset="0"/>
                <a:ea typeface="Cambria Math" panose="02040503050406030204" pitchFamily="18" charset="0"/>
              </a:rPr>
              <a:t>14.2.1 Impostors, Sprites, and Layers</a:t>
            </a:r>
          </a:p>
          <a:p>
            <a:pPr lvl="1">
              <a:lnSpc>
                <a:spcPct val="120000"/>
              </a:lnSpc>
            </a:pPr>
            <a:r>
              <a:rPr lang="en-US" altLang="zh-TW" sz="1400" dirty="0">
                <a:ea typeface="Cambria Math" panose="02040503050406030204" pitchFamily="18" charset="0"/>
              </a:rPr>
              <a:t>14.2.2 </a:t>
            </a:r>
            <a:r>
              <a:rPr lang="en-US" altLang="zh-TW" sz="1400" i="1" dirty="0">
                <a:ea typeface="Cambria Math" panose="02040503050406030204" pitchFamily="18" charset="0"/>
              </a:rPr>
              <a:t>Application</a:t>
            </a:r>
            <a:r>
              <a:rPr lang="en-US" altLang="zh-TW" sz="1400" dirty="0">
                <a:ea typeface="Cambria Math" panose="02040503050406030204" pitchFamily="18" charset="0"/>
              </a:rPr>
              <a:t>: 3D Photography</a:t>
            </a:r>
            <a:endParaRPr lang="en-US" altLang="zh-TW" sz="1400" dirty="0">
              <a:latin typeface="Cambria Math" panose="02040503050406030204" pitchFamily="18" charset="0"/>
              <a:ea typeface="Cambria Math" panose="02040503050406030204" pitchFamily="18" charset="0"/>
            </a:endParaRPr>
          </a:p>
          <a:p>
            <a:pPr>
              <a:lnSpc>
                <a:spcPct val="120000"/>
              </a:lnSpc>
            </a:pPr>
            <a:r>
              <a:rPr lang="en-US" altLang="zh-TW" sz="1700" dirty="0">
                <a:solidFill>
                  <a:schemeClr val="bg1">
                    <a:lumMod val="75000"/>
                  </a:schemeClr>
                </a:solidFill>
                <a:ea typeface="Cambria Math" panose="02040503050406030204" pitchFamily="18" charset="0"/>
              </a:rPr>
              <a:t>14.3 Light Fields and </a:t>
            </a:r>
            <a:r>
              <a:rPr lang="en-US" altLang="zh-TW" sz="1700" dirty="0" err="1">
                <a:solidFill>
                  <a:schemeClr val="bg1">
                    <a:lumMod val="75000"/>
                  </a:schemeClr>
                </a:solidFill>
                <a:ea typeface="Cambria Math" panose="02040503050406030204" pitchFamily="18" charset="0"/>
              </a:rPr>
              <a:t>Lumigraphs</a:t>
            </a:r>
            <a:endParaRPr lang="en-US" altLang="zh-TW" sz="1700" dirty="0">
              <a:solidFill>
                <a:schemeClr val="bg1">
                  <a:lumMod val="75000"/>
                </a:schemeClr>
              </a:solidFill>
              <a:ea typeface="Cambria Math" panose="02040503050406030204" pitchFamily="18" charset="0"/>
            </a:endParaRP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14.3.1 </a:t>
            </a:r>
            <a:r>
              <a:rPr lang="en-US" altLang="zh-TW" sz="1400" dirty="0" err="1">
                <a:solidFill>
                  <a:schemeClr val="bg1">
                    <a:lumMod val="75000"/>
                  </a:schemeClr>
                </a:solidFill>
                <a:latin typeface="Cambria Math" panose="02040503050406030204" pitchFamily="18" charset="0"/>
                <a:ea typeface="Cambria Math" panose="02040503050406030204" pitchFamily="18" charset="0"/>
              </a:rPr>
              <a:t>Lumigraph</a:t>
            </a:r>
            <a:endParaRPr lang="en-US" altLang="zh-TW" sz="1400" dirty="0">
              <a:solidFill>
                <a:schemeClr val="bg1">
                  <a:lumMod val="75000"/>
                </a:schemeClr>
              </a:solidFill>
              <a:latin typeface="Cambria Math" panose="02040503050406030204" pitchFamily="18" charset="0"/>
              <a:ea typeface="Cambria Math" panose="02040503050406030204" pitchFamily="18" charset="0"/>
            </a:endParaRPr>
          </a:p>
          <a:p>
            <a:pPr lvl="1">
              <a:lnSpc>
                <a:spcPct val="120000"/>
              </a:lnSpc>
            </a:pPr>
            <a:r>
              <a:rPr lang="en-US" altLang="zh-TW" sz="1400" dirty="0">
                <a:solidFill>
                  <a:schemeClr val="bg1">
                    <a:lumMod val="75000"/>
                  </a:schemeClr>
                </a:solidFill>
                <a:ea typeface="Cambria Math" panose="02040503050406030204" pitchFamily="18" charset="0"/>
              </a:rPr>
              <a:t>14.3.2 Surface Light Fields</a:t>
            </a:r>
          </a:p>
          <a:p>
            <a:pPr lvl="1">
              <a:lnSpc>
                <a:spcPct val="120000"/>
              </a:lnSpc>
            </a:pPr>
            <a:r>
              <a:rPr lang="en-US" altLang="zh-TW" sz="1400" dirty="0">
                <a:solidFill>
                  <a:schemeClr val="bg1">
                    <a:lumMod val="75000"/>
                  </a:schemeClr>
                </a:solidFill>
                <a:ea typeface="Cambria Math" panose="02040503050406030204" pitchFamily="18" charset="0"/>
              </a:rPr>
              <a:t>14.3.3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Concentric Mosaics</a:t>
            </a:r>
          </a:p>
          <a:p>
            <a:pPr>
              <a:lnSpc>
                <a:spcPct val="120000"/>
              </a:lnSpc>
            </a:pPr>
            <a:r>
              <a:rPr lang="en-US" altLang="zh-TW" sz="1700" dirty="0">
                <a:solidFill>
                  <a:schemeClr val="bg1">
                    <a:lumMod val="75000"/>
                  </a:schemeClr>
                </a:solidFill>
                <a:ea typeface="Cambria Math" panose="02040503050406030204" pitchFamily="18" charset="0"/>
              </a:rPr>
              <a:t>14.4 Environment mattes</a:t>
            </a:r>
          </a:p>
          <a:p>
            <a:pPr lvl="1">
              <a:lnSpc>
                <a:spcPct val="120000"/>
              </a:lnSpc>
            </a:pPr>
            <a:r>
              <a:rPr lang="en-US" altLang="zh-TW" sz="1400" dirty="0">
                <a:solidFill>
                  <a:schemeClr val="bg1">
                    <a:lumMod val="75000"/>
                  </a:schemeClr>
                </a:solidFill>
                <a:latin typeface="Cambria Math" panose="02040503050406030204" pitchFamily="18" charset="0"/>
                <a:ea typeface="Cambria Math" panose="02040503050406030204" pitchFamily="18" charset="0"/>
              </a:rPr>
              <a:t>14.4.1 Higher-dimensional Light Fields</a:t>
            </a:r>
          </a:p>
          <a:p>
            <a:pPr lvl="1">
              <a:lnSpc>
                <a:spcPct val="120000"/>
              </a:lnSpc>
            </a:pPr>
            <a:r>
              <a:rPr lang="en-US" altLang="zh-TW" sz="1400" dirty="0">
                <a:solidFill>
                  <a:schemeClr val="bg1">
                    <a:lumMod val="75000"/>
                  </a:schemeClr>
                </a:solidFill>
                <a:ea typeface="Cambria Math" panose="02040503050406030204" pitchFamily="18" charset="0"/>
              </a:rPr>
              <a:t>14.4.2 The Modeling to Rendering Continuum</a:t>
            </a:r>
          </a:p>
          <a:p>
            <a:pPr>
              <a:lnSpc>
                <a:spcPct val="120000"/>
              </a:lnSpc>
            </a:pPr>
            <a:r>
              <a:rPr lang="en-US" altLang="zh-TW" sz="1700" dirty="0">
                <a:solidFill>
                  <a:schemeClr val="bg1">
                    <a:lumMod val="75000"/>
                  </a:schemeClr>
                </a:solidFill>
                <a:ea typeface="Cambria Math" panose="02040503050406030204" pitchFamily="18" charset="0"/>
              </a:rPr>
              <a:t>14.5 Video-based Rendering</a:t>
            </a:r>
          </a:p>
          <a:p>
            <a:pPr lvl="1">
              <a:lnSpc>
                <a:spcPct val="120000"/>
              </a:lnSpc>
            </a:pPr>
            <a:r>
              <a:rPr lang="en-US" altLang="zh-TW" sz="1400" dirty="0">
                <a:solidFill>
                  <a:schemeClr val="bg1">
                    <a:lumMod val="75000"/>
                  </a:schemeClr>
                </a:solidFill>
                <a:ea typeface="Cambria Math" panose="02040503050406030204" pitchFamily="18" charset="0"/>
              </a:rPr>
              <a:t>14.5.1 Video-based Animation</a:t>
            </a:r>
          </a:p>
          <a:p>
            <a:pPr lvl="1">
              <a:lnSpc>
                <a:spcPct val="120000"/>
              </a:lnSpc>
            </a:pPr>
            <a:r>
              <a:rPr lang="en-US" altLang="zh-TW" sz="1400" dirty="0">
                <a:solidFill>
                  <a:schemeClr val="bg1">
                    <a:lumMod val="75000"/>
                  </a:schemeClr>
                </a:solidFill>
                <a:ea typeface="Cambria Math" panose="02040503050406030204" pitchFamily="18" charset="0"/>
              </a:rPr>
              <a:t>14.5.2 Video Textures</a:t>
            </a:r>
          </a:p>
          <a:p>
            <a:pPr lvl="1">
              <a:lnSpc>
                <a:spcPct val="120000"/>
              </a:lnSpc>
            </a:pPr>
            <a:r>
              <a:rPr lang="en-US" altLang="zh-TW" sz="1400" dirty="0">
                <a:solidFill>
                  <a:schemeClr val="bg1">
                    <a:lumMod val="75000"/>
                  </a:schemeClr>
                </a:solidFill>
                <a:ea typeface="Cambria Math" panose="02040503050406030204" pitchFamily="18" charset="0"/>
              </a:rPr>
              <a:t>14.5.3</a:t>
            </a:r>
            <a:r>
              <a:rPr lang="en-US" altLang="zh-TW" sz="1400" i="1" dirty="0">
                <a:solidFill>
                  <a:schemeClr val="bg1">
                    <a:lumMod val="75000"/>
                  </a:schemeClr>
                </a:solidFill>
                <a:ea typeface="Cambria Math" panose="02040503050406030204" pitchFamily="18" charset="0"/>
              </a:rPr>
              <a:t> Application</a:t>
            </a:r>
            <a:r>
              <a:rPr lang="en-US" altLang="zh-TW" sz="1400" dirty="0">
                <a:solidFill>
                  <a:schemeClr val="bg1">
                    <a:lumMod val="75000"/>
                  </a:schemeClr>
                </a:solidFill>
                <a:ea typeface="Cambria Math" panose="02040503050406030204" pitchFamily="18" charset="0"/>
              </a:rPr>
              <a:t>: Animating Pictures</a:t>
            </a:r>
          </a:p>
          <a:p>
            <a:pPr lvl="1">
              <a:lnSpc>
                <a:spcPct val="120000"/>
              </a:lnSpc>
            </a:pPr>
            <a:r>
              <a:rPr lang="en-US" altLang="zh-TW" sz="1400" dirty="0">
                <a:solidFill>
                  <a:schemeClr val="bg1">
                    <a:lumMod val="75000"/>
                  </a:schemeClr>
                </a:solidFill>
                <a:ea typeface="Cambria Math" panose="02040503050406030204" pitchFamily="18" charset="0"/>
              </a:rPr>
              <a:t>14.5.4 3D and Free-viewpoint Video</a:t>
            </a:r>
          </a:p>
          <a:p>
            <a:pPr lvl="1">
              <a:lnSpc>
                <a:spcPct val="120000"/>
              </a:lnSpc>
            </a:pPr>
            <a:r>
              <a:rPr lang="en-US" altLang="zh-TW" sz="1400" dirty="0">
                <a:solidFill>
                  <a:schemeClr val="bg1">
                    <a:lumMod val="75000"/>
                  </a:schemeClr>
                </a:solidFill>
                <a:ea typeface="Cambria Math" panose="02040503050406030204" pitchFamily="18" charset="0"/>
              </a:rPr>
              <a:t>14.5.5 </a:t>
            </a:r>
            <a:r>
              <a:rPr lang="en-US" altLang="zh-TW" sz="1400" i="1" dirty="0">
                <a:solidFill>
                  <a:schemeClr val="bg1">
                    <a:lumMod val="75000"/>
                  </a:schemeClr>
                </a:solidFill>
                <a:ea typeface="Cambria Math" panose="02040503050406030204" pitchFamily="18" charset="0"/>
              </a:rPr>
              <a:t>Application</a:t>
            </a:r>
            <a:r>
              <a:rPr lang="en-US" altLang="zh-TW" sz="1400" dirty="0">
                <a:solidFill>
                  <a:schemeClr val="bg1">
                    <a:lumMod val="75000"/>
                  </a:schemeClr>
                </a:solidFill>
                <a:ea typeface="Cambria Math" panose="02040503050406030204" pitchFamily="18" charset="0"/>
              </a:rPr>
              <a:t>: Video-based Walkthroughs</a:t>
            </a:r>
          </a:p>
          <a:p>
            <a:pPr>
              <a:lnSpc>
                <a:spcPct val="120000"/>
              </a:lnSpc>
            </a:pPr>
            <a:r>
              <a:rPr lang="en-US" altLang="zh-TW" sz="1700" dirty="0">
                <a:solidFill>
                  <a:schemeClr val="bg1">
                    <a:lumMod val="75000"/>
                  </a:schemeClr>
                </a:solidFill>
                <a:ea typeface="Cambria Math" panose="02040503050406030204" pitchFamily="18" charset="0"/>
              </a:rPr>
              <a:t>14.6 Neural Rendering</a:t>
            </a:r>
          </a:p>
        </p:txBody>
      </p:sp>
      <p:sp>
        <p:nvSpPr>
          <p:cNvPr id="3" name="矩形 2"/>
          <p:cNvSpPr/>
          <p:nvPr/>
        </p:nvSpPr>
        <p:spPr>
          <a:xfrm>
            <a:off x="0" y="0"/>
            <a:ext cx="731520" cy="6858000"/>
          </a:xfrm>
          <a:prstGeom prst="rect">
            <a:avLst/>
          </a:prstGeom>
          <a:blipFill>
            <a:blip r:embed="rId3"/>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
        <p:nvSpPr>
          <p:cNvPr id="7" name="矩形 6"/>
          <p:cNvSpPr/>
          <p:nvPr/>
        </p:nvSpPr>
        <p:spPr>
          <a:xfrm>
            <a:off x="9239794" y="0"/>
            <a:ext cx="2952206" cy="6858000"/>
          </a:xfrm>
          <a:prstGeom prst="rect">
            <a:avLst/>
          </a:prstGeom>
          <a:blipFill>
            <a:blip r:embed="rId4"/>
            <a:tile tx="0" ty="0" sx="100000" sy="100000" flip="none" algn="tl"/>
          </a:blipFill>
        </p:spPr>
        <p:style>
          <a:lnRef idx="1">
            <a:schemeClr val="accent6"/>
          </a:lnRef>
          <a:fillRef idx="1002">
            <a:schemeClr val="dk2"/>
          </a:fillRef>
          <a:effectRef idx="1">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41648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kumimoji="1" lang="en-US" altLang="zh-TW" dirty="0">
                <a:latin typeface="Cambria Math" panose="02040503050406030204" pitchFamily="18" charset="0"/>
                <a:ea typeface="Cambria Math" panose="02040503050406030204" pitchFamily="18" charset="0"/>
                <a:cs typeface="Times New Roman" charset="0"/>
              </a:rPr>
              <a:t>14.2 Layered Depth Images</a:t>
            </a:r>
            <a:endParaRPr kumimoji="1" lang="zh-TW" altLang="en-US" dirty="0">
              <a:latin typeface="Cambria Math" panose="02040503050406030204" pitchFamily="18" charset="0"/>
              <a:ea typeface="Times New Roman" charset="0"/>
              <a:cs typeface="Times New Roman" charset="0"/>
            </a:endParaRPr>
          </a:p>
        </p:txBody>
      </p:sp>
      <p:sp>
        <p:nvSpPr>
          <p:cNvPr id="3" name="內容版面配置區 2"/>
          <p:cNvSpPr>
            <a:spLocks noGrp="1"/>
          </p:cNvSpPr>
          <p:nvPr>
            <p:ph idx="1"/>
          </p:nvPr>
        </p:nvSpPr>
        <p:spPr/>
        <p:txBody>
          <a:bodyPr/>
          <a:lstStyle/>
          <a:p>
            <a:r>
              <a:rPr lang="en-US" altLang="zh-TW" dirty="0">
                <a:latin typeface="Cambria Math" panose="02040503050406030204" pitchFamily="18" charset="0"/>
                <a:ea typeface="Cambria Math" panose="02040503050406030204" pitchFamily="18" charset="0"/>
              </a:rPr>
              <a:t>14.2.1 Impostors, Sprites, and Layers</a:t>
            </a:r>
          </a:p>
          <a:p>
            <a:r>
              <a:rPr kumimoji="1" lang="en-US" altLang="zh-TW" dirty="0">
                <a:ea typeface="Cambria Math" panose="02040503050406030204" pitchFamily="18" charset="0"/>
                <a:cs typeface="Times New Roman" charset="0"/>
              </a:rPr>
              <a:t>14.2.2 </a:t>
            </a:r>
            <a:r>
              <a:rPr kumimoji="1" lang="en-US" altLang="zh-TW" i="1" dirty="0">
                <a:ea typeface="Cambria Math" panose="02040503050406030204" pitchFamily="18" charset="0"/>
                <a:cs typeface="Times New Roman" charset="0"/>
              </a:rPr>
              <a:t>Application</a:t>
            </a:r>
            <a:r>
              <a:rPr kumimoji="1" lang="en-US" altLang="zh-TW" dirty="0">
                <a:ea typeface="Cambria Math" panose="02040503050406030204" pitchFamily="18" charset="0"/>
                <a:cs typeface="Times New Roman" charset="0"/>
              </a:rPr>
              <a:t>: 3D Photography</a:t>
            </a:r>
            <a:endParaRPr kumimoji="1" lang="zh-TW" altLang="en-US" dirty="0">
              <a:latin typeface="Times New Roman" charset="0"/>
              <a:ea typeface="Times New Roman" charset="0"/>
              <a:cs typeface="Times New Roman" charset="0"/>
            </a:endParaRPr>
          </a:p>
        </p:txBody>
      </p:sp>
      <p:pic>
        <p:nvPicPr>
          <p:cNvPr id="4" name="圖片 3">
            <a:extLst>
              <a:ext uri="{FF2B5EF4-FFF2-40B4-BE49-F238E27FC236}">
                <a16:creationId xmlns:a16="http://schemas.microsoft.com/office/drawing/2014/main" id="{E99A7BD5-2E2A-4145-AEDF-9B7C422DD155}"/>
              </a:ext>
            </a:extLst>
          </p:cNvPr>
          <p:cNvPicPr>
            <a:picLocks noChangeAspect="1"/>
          </p:cNvPicPr>
          <p:nvPr/>
        </p:nvPicPr>
        <p:blipFill rotWithShape="1">
          <a:blip r:embed="rId3"/>
          <a:srcRect l="3916" r="6855"/>
          <a:stretch/>
        </p:blipFill>
        <p:spPr>
          <a:xfrm>
            <a:off x="7438292" y="1595865"/>
            <a:ext cx="4501662" cy="5262135"/>
          </a:xfrm>
          <a:prstGeom prst="rect">
            <a:avLst/>
          </a:prstGeom>
        </p:spPr>
      </p:pic>
    </p:spTree>
    <p:extLst>
      <p:ext uri="{BB962C8B-B14F-4D97-AF65-F5344CB8AC3E}">
        <p14:creationId xmlns:p14="http://schemas.microsoft.com/office/powerpoint/2010/main" val="411955805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39937</TotalTime>
  <Words>4787</Words>
  <Application>Microsoft Office PowerPoint</Application>
  <PresentationFormat>寬螢幕</PresentationFormat>
  <Paragraphs>557</Paragraphs>
  <Slides>37</Slides>
  <Notes>37</Notes>
  <HiddenSlides>2</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37</vt:i4>
      </vt:variant>
    </vt:vector>
  </HeadingPairs>
  <TitlesOfParts>
    <vt:vector size="44" baseType="lpstr">
      <vt:lpstr>-apple-system</vt:lpstr>
      <vt:lpstr>Arial</vt:lpstr>
      <vt:lpstr>Calibri</vt:lpstr>
      <vt:lpstr>Calibri Light</vt:lpstr>
      <vt:lpstr>Cambria Math</vt:lpstr>
      <vt:lpstr>Times New Roman</vt:lpstr>
      <vt:lpstr>Office 佈景主題</vt:lpstr>
      <vt:lpstr>Advanced Computer Vision  Chapter 14  Image-based Rendering</vt:lpstr>
      <vt:lpstr>Chapter 14  Image-based Rendering</vt:lpstr>
      <vt:lpstr>PowerPoint 簡報</vt:lpstr>
      <vt:lpstr>PowerPoint 簡報</vt:lpstr>
      <vt:lpstr>14.1 View Interpolation</vt:lpstr>
      <vt:lpstr>14.1.1 View-dependent Texture Maps</vt:lpstr>
      <vt:lpstr>14.1.2  Application: Photo Tourism</vt:lpstr>
      <vt:lpstr>PowerPoint 簡報</vt:lpstr>
      <vt:lpstr>14.2 Layered Depth Images</vt:lpstr>
      <vt:lpstr>14.2.1 Impostors, Sprites, and Layers</vt:lpstr>
      <vt:lpstr>14.2.1 Impostors, Sprites, and Layers</vt:lpstr>
      <vt:lpstr>14.2.1 Impostors, Sprites, and Layers</vt:lpstr>
      <vt:lpstr>14.2.1 Impostors, Sprites, and Layers</vt:lpstr>
      <vt:lpstr>14.2.2 Application: 3D Photography</vt:lpstr>
      <vt:lpstr>14.2.2 Application: 3D Photography</vt:lpstr>
      <vt:lpstr>14.2.2 Application: 3D Photography</vt:lpstr>
      <vt:lpstr>PowerPoint 簡報</vt:lpstr>
      <vt:lpstr>14.3 Light Fields and Lumigraphs</vt:lpstr>
      <vt:lpstr>14.3.1 Lumigraph</vt:lpstr>
      <vt:lpstr>14.3.2 Surface Light Fields</vt:lpstr>
      <vt:lpstr>14.3.3 Application: Concentric Mosaics</vt:lpstr>
      <vt:lpstr>PowerPoint 簡報</vt:lpstr>
      <vt:lpstr>14.4 Environment Mattes</vt:lpstr>
      <vt:lpstr>14.4.2 The Modeling to Rendering Continuum</vt:lpstr>
      <vt:lpstr>PowerPoint 簡報</vt:lpstr>
      <vt:lpstr>14.5 Video-based Rendering</vt:lpstr>
      <vt:lpstr>14.5.1 Video-based Animation</vt:lpstr>
      <vt:lpstr>14.5.2 Video Textures</vt:lpstr>
      <vt:lpstr>14.5.3 Application: Animating Pictures</vt:lpstr>
      <vt:lpstr>14.5.4   3D and Free-viewpoint Video</vt:lpstr>
      <vt:lpstr>14.5.5 Application: Video-based Walkthroughs</vt:lpstr>
      <vt:lpstr>14.5.5 Application: Video-based Walkthroughs</vt:lpstr>
      <vt:lpstr>PowerPoint 簡報</vt:lpstr>
      <vt:lpstr>14.6 Neural Rendering</vt:lpstr>
      <vt:lpstr>14.6 Neural Rendering</vt:lpstr>
      <vt:lpstr>14.6 Neural Rendering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Vision Chapter 14  Recognition</dc:title>
  <dc:creator>Microsoft Office 使用者</dc:creator>
  <cp:lastModifiedBy>KAI CHING YEN</cp:lastModifiedBy>
  <cp:revision>597</cp:revision>
  <dcterms:created xsi:type="dcterms:W3CDTF">2018-05-15T06:41:02Z</dcterms:created>
  <dcterms:modified xsi:type="dcterms:W3CDTF">2021-07-06T08:37:03Z</dcterms:modified>
</cp:coreProperties>
</file>