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257" r:id="rId3"/>
    <p:sldId id="288" r:id="rId4"/>
    <p:sldId id="258" r:id="rId5"/>
    <p:sldId id="269" r:id="rId6"/>
    <p:sldId id="348" r:id="rId7"/>
    <p:sldId id="347" r:id="rId8"/>
    <p:sldId id="262" r:id="rId9"/>
    <p:sldId id="264" r:id="rId10"/>
    <p:sldId id="265" r:id="rId11"/>
    <p:sldId id="266" r:id="rId12"/>
    <p:sldId id="267" r:id="rId13"/>
    <p:sldId id="268" r:id="rId14"/>
    <p:sldId id="385" r:id="rId15"/>
    <p:sldId id="289" r:id="rId16"/>
    <p:sldId id="394" r:id="rId17"/>
    <p:sldId id="395" r:id="rId18"/>
    <p:sldId id="396" r:id="rId19"/>
    <p:sldId id="397" r:id="rId20"/>
    <p:sldId id="398" r:id="rId21"/>
    <p:sldId id="399" r:id="rId22"/>
    <p:sldId id="400" r:id="rId23"/>
    <p:sldId id="401" r:id="rId24"/>
    <p:sldId id="402" r:id="rId25"/>
    <p:sldId id="403" r:id="rId26"/>
    <p:sldId id="404" r:id="rId27"/>
    <p:sldId id="408" r:id="rId28"/>
    <p:sldId id="405" r:id="rId29"/>
    <p:sldId id="406" r:id="rId30"/>
    <p:sldId id="280" r:id="rId31"/>
    <p:sldId id="309" r:id="rId32"/>
    <p:sldId id="285" r:id="rId33"/>
    <p:sldId id="308" r:id="rId34"/>
    <p:sldId id="351" r:id="rId35"/>
    <p:sldId id="410" r:id="rId36"/>
    <p:sldId id="290" r:id="rId37"/>
    <p:sldId id="286" r:id="rId38"/>
    <p:sldId id="287" r:id="rId39"/>
    <p:sldId id="291" r:id="rId40"/>
    <p:sldId id="292" r:id="rId41"/>
    <p:sldId id="294" r:id="rId42"/>
    <p:sldId id="295" r:id="rId43"/>
    <p:sldId id="296" r:id="rId44"/>
    <p:sldId id="297" r:id="rId45"/>
    <p:sldId id="300" r:id="rId46"/>
    <p:sldId id="302" r:id="rId47"/>
    <p:sldId id="415" r:id="rId48"/>
    <p:sldId id="301" r:id="rId49"/>
    <p:sldId id="298" r:id="rId50"/>
    <p:sldId id="303" r:id="rId51"/>
    <p:sldId id="304" r:id="rId52"/>
    <p:sldId id="305" r:id="rId53"/>
    <p:sldId id="389" r:id="rId54"/>
    <p:sldId id="315" r:id="rId55"/>
    <p:sldId id="306" r:id="rId56"/>
    <p:sldId id="307" r:id="rId57"/>
    <p:sldId id="310" r:id="rId58"/>
    <p:sldId id="311" r:id="rId59"/>
    <p:sldId id="312" r:id="rId60"/>
    <p:sldId id="313" r:id="rId61"/>
    <p:sldId id="314" r:id="rId62"/>
    <p:sldId id="299" r:id="rId63"/>
    <p:sldId id="293" r:id="rId64"/>
    <p:sldId id="316" r:id="rId65"/>
    <p:sldId id="416" r:id="rId66"/>
    <p:sldId id="354" r:id="rId67"/>
    <p:sldId id="355" r:id="rId68"/>
    <p:sldId id="357" r:id="rId69"/>
    <p:sldId id="358" r:id="rId70"/>
    <p:sldId id="359" r:id="rId71"/>
    <p:sldId id="360" r:id="rId72"/>
    <p:sldId id="361" r:id="rId73"/>
    <p:sldId id="362" r:id="rId74"/>
    <p:sldId id="418" r:id="rId75"/>
    <p:sldId id="419" r:id="rId76"/>
    <p:sldId id="420" r:id="rId77"/>
    <p:sldId id="421" r:id="rId78"/>
    <p:sldId id="417" r:id="rId79"/>
    <p:sldId id="363" r:id="rId80"/>
    <p:sldId id="364" r:id="rId81"/>
    <p:sldId id="365" r:id="rId82"/>
    <p:sldId id="366" r:id="rId83"/>
    <p:sldId id="367" r:id="rId84"/>
    <p:sldId id="368" r:id="rId85"/>
    <p:sldId id="369" r:id="rId86"/>
    <p:sldId id="370" r:id="rId87"/>
    <p:sldId id="371" r:id="rId88"/>
    <p:sldId id="372" r:id="rId89"/>
    <p:sldId id="381" r:id="rId90"/>
    <p:sldId id="373" r:id="rId91"/>
    <p:sldId id="374" r:id="rId92"/>
    <p:sldId id="375" r:id="rId93"/>
    <p:sldId id="376" r:id="rId94"/>
    <p:sldId id="377" r:id="rId95"/>
    <p:sldId id="378" r:id="rId96"/>
    <p:sldId id="380" r:id="rId97"/>
    <p:sldId id="413" r:id="rId9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70342" autoAdjust="0"/>
  </p:normalViewPr>
  <p:slideViewPr>
    <p:cSldViewPr snapToGrid="0" snapToObjects="1">
      <p:cViewPr>
        <p:scale>
          <a:sx n="66" d="100"/>
          <a:sy n="66" d="100"/>
        </p:scale>
        <p:origin x="14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08D83-1678-D84B-A03E-CD50BA03CEBD}" type="datetimeFigureOut">
              <a:rPr kumimoji="1" lang="zh-TW" altLang="en-US" smtClean="0"/>
              <a:t>2019/6/5</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CA0C8-ECDC-9446-8495-5F5B8ACFA423}" type="slidenum">
              <a:rPr kumimoji="1" lang="zh-TW" altLang="en-US" smtClean="0"/>
              <a:t>‹#›</a:t>
            </a:fld>
            <a:endParaRPr kumimoji="1" lang="zh-TW" altLang="en-US"/>
          </a:p>
        </p:txBody>
      </p:sp>
    </p:spTree>
    <p:extLst>
      <p:ext uri="{BB962C8B-B14F-4D97-AF65-F5344CB8AC3E}">
        <p14:creationId xmlns:p14="http://schemas.microsoft.com/office/powerpoint/2010/main" val="136121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大家好</a:t>
            </a:r>
            <a:r>
              <a:rPr lang="en-US" altLang="zh-TW" dirty="0" smtClean="0"/>
              <a:t>, </a:t>
            </a:r>
            <a:r>
              <a:rPr lang="zh-TW" altLang="en-US" dirty="0" smtClean="0"/>
              <a:t>我是第十四章報告人 呂彥穎</a:t>
            </a:r>
            <a:endParaRPr lang="en-US" altLang="zh-TW" dirty="0" smtClean="0"/>
          </a:p>
          <a:p>
            <a:r>
              <a:rPr lang="zh-TW" altLang="en-US" dirty="0" smtClean="0"/>
              <a:t>這章我們會讓同學們了解甚麼是</a:t>
            </a:r>
            <a:r>
              <a:rPr lang="en-US" altLang="zh-TW" dirty="0" smtClean="0"/>
              <a:t>recognition </a:t>
            </a:r>
            <a:r>
              <a:rPr lang="zh-TW" altLang="en-US" dirty="0" smtClean="0"/>
              <a:t>辨識</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a:t>
            </a:fld>
            <a:endParaRPr kumimoji="1" lang="zh-TW" altLang="en-US"/>
          </a:p>
        </p:txBody>
      </p:sp>
    </p:spTree>
    <p:extLst>
      <p:ext uri="{BB962C8B-B14F-4D97-AF65-F5344CB8AC3E}">
        <p14:creationId xmlns:p14="http://schemas.microsoft.com/office/powerpoint/2010/main" val="259155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region-based recognition</a:t>
            </a:r>
            <a:r>
              <a:rPr lang="zh-TW" altLang="en-US" dirty="0" smtClean="0"/>
              <a:t> 基於區域的識別</a:t>
            </a:r>
            <a:r>
              <a:rPr lang="en-US" altLang="zh-TW" dirty="0" smtClean="0"/>
              <a:t>:</a:t>
            </a:r>
            <a:r>
              <a:rPr lang="zh-TW" altLang="en-US" dirty="0" smtClean="0"/>
              <a:t>利用各部位的偵測器來辨識</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圖中是利用人體的各部位的偵測器來分別辨識出對應的區域</a:t>
            </a:r>
            <a:r>
              <a:rPr lang="en-US" altLang="zh-TW" dirty="0" smtClean="0"/>
              <a:t>, </a:t>
            </a:r>
            <a:r>
              <a:rPr lang="zh-TW" altLang="en-US" dirty="0" smtClean="0"/>
              <a:t>以達到人的</a:t>
            </a:r>
            <a:r>
              <a:rPr lang="en-US" altLang="zh-TW" dirty="0" smtClean="0"/>
              <a:t>detector</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10</a:t>
            </a:fld>
            <a:endParaRPr kumimoji="1" lang="zh-TW" altLang="en-US"/>
          </a:p>
        </p:txBody>
      </p:sp>
    </p:spTree>
    <p:extLst>
      <p:ext uri="{BB962C8B-B14F-4D97-AF65-F5344CB8AC3E}">
        <p14:creationId xmlns:p14="http://schemas.microsoft.com/office/powerpoint/2010/main" val="24595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anose="02020603050405020304" pitchFamily="18" charset="0"/>
                <a:cs typeface="Times New Roman" panose="02020603050405020304" pitchFamily="18" charset="0"/>
              </a:rPr>
              <a:t>simultaneous recognition and segmentation</a:t>
            </a:r>
            <a:r>
              <a:rPr lang="zh-TW" altLang="en-US" dirty="0" smtClean="0">
                <a:latin typeface="Times New Roman" panose="02020603050405020304" pitchFamily="18" charset="0"/>
                <a:cs typeface="Times New Roman" panose="02020603050405020304" pitchFamily="18" charset="0"/>
              </a:rPr>
              <a:t>同時識別和分割</a:t>
            </a:r>
            <a:endParaRPr lang="en-US" altLang="zh-TW"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Times New Roman" panose="02020603050405020304" pitchFamily="18" charset="0"/>
                <a:cs typeface="Times New Roman" panose="02020603050405020304" pitchFamily="18" charset="0"/>
              </a:rPr>
              <a:t>原圖中</a:t>
            </a:r>
            <a:r>
              <a:rPr lang="en-US" altLang="zh-TW" dirty="0" smtClean="0">
                <a:latin typeface="Times New Roman" panose="02020603050405020304" pitchFamily="18" charset="0"/>
                <a:cs typeface="Times New Roman" panose="02020603050405020304" pitchFamily="18" charset="0"/>
              </a:rPr>
              <a:t>, </a:t>
            </a:r>
            <a:r>
              <a:rPr lang="zh-TW" altLang="en-US" dirty="0" smtClean="0">
                <a:latin typeface="Times New Roman" panose="02020603050405020304" pitchFamily="18" charset="0"/>
                <a:cs typeface="Times New Roman" panose="02020603050405020304" pitchFamily="18" charset="0"/>
              </a:rPr>
              <a:t>是一隻羊站在草上以及一艘船浮在水上</a:t>
            </a:r>
            <a:r>
              <a:rPr lang="en-US" altLang="zh-TW" dirty="0" smtClean="0">
                <a:latin typeface="Times New Roman" panose="02020603050405020304" pitchFamily="18" charset="0"/>
                <a:cs typeface="Times New Roman" panose="02020603050405020304" pitchFamily="18" charset="0"/>
              </a:rPr>
              <a:t>, </a:t>
            </a:r>
            <a:r>
              <a:rPr lang="zh-TW" altLang="en-US" dirty="0" smtClean="0">
                <a:latin typeface="Times New Roman" panose="02020603050405020304" pitchFamily="18" charset="0"/>
                <a:cs typeface="Times New Roman" panose="02020603050405020304" pitchFamily="18" charset="0"/>
              </a:rPr>
              <a:t>程式可以同時</a:t>
            </a:r>
            <a:r>
              <a:rPr lang="zh-TW" altLang="en-US" baseline="0" dirty="0" smtClean="0">
                <a:latin typeface="Times New Roman" panose="02020603050405020304" pitchFamily="18" charset="0"/>
                <a:cs typeface="Times New Roman" panose="02020603050405020304" pitchFamily="18" charset="0"/>
              </a:rPr>
              <a:t>分割</a:t>
            </a:r>
            <a:r>
              <a:rPr lang="zh-TW" altLang="en-US" dirty="0" smtClean="0">
                <a:latin typeface="Times New Roman" panose="02020603050405020304" pitchFamily="18" charset="0"/>
                <a:cs typeface="Times New Roman" panose="02020603050405020304" pitchFamily="18" charset="0"/>
              </a:rPr>
              <a:t>並辨識出羊和草以及水和船</a:t>
            </a:r>
            <a:endParaRPr lang="en-US" altLang="zh-TW" baseline="0"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11</a:t>
            </a:fld>
            <a:endParaRPr kumimoji="1" lang="zh-TW" altLang="en-US"/>
          </a:p>
        </p:txBody>
      </p:sp>
    </p:spTree>
    <p:extLst>
      <p:ext uri="{BB962C8B-B14F-4D97-AF65-F5344CB8AC3E}">
        <p14:creationId xmlns:p14="http://schemas.microsoft.com/office/powerpoint/2010/main" val="70689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location recognition </a:t>
            </a:r>
            <a:r>
              <a:rPr lang="zh-TW" altLang="en-US" dirty="0" smtClean="0"/>
              <a:t> 位置識別</a:t>
            </a:r>
            <a:r>
              <a:rPr lang="en-US" altLang="zh-TW" dirty="0" smtClean="0"/>
              <a:t>:</a:t>
            </a:r>
            <a:r>
              <a:rPr lang="zh-TW" altLang="en-US" dirty="0" smtClean="0"/>
              <a:t>是指當給定一個照片</a:t>
            </a:r>
            <a:r>
              <a:rPr lang="en-US" altLang="zh-TW" dirty="0" smtClean="0"/>
              <a:t>, </a:t>
            </a:r>
            <a:r>
              <a:rPr lang="zh-TW" altLang="en-US" dirty="0" smtClean="0"/>
              <a:t>根據照片的內容</a:t>
            </a:r>
            <a:r>
              <a:rPr lang="en-US" altLang="zh-TW" dirty="0" smtClean="0"/>
              <a:t>,</a:t>
            </a:r>
            <a:r>
              <a:rPr lang="en-US" altLang="zh-TW" baseline="0" dirty="0" smtClean="0"/>
              <a:t> </a:t>
            </a:r>
            <a:r>
              <a:rPr lang="zh-TW" altLang="en-US" baseline="0" dirty="0" smtClean="0"/>
              <a:t>推論出位置</a:t>
            </a: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aseline="0" dirty="0" smtClean="0"/>
              <a:t>圖中是在這個區域中</a:t>
            </a:r>
            <a:r>
              <a:rPr lang="en-US" altLang="zh-TW" baseline="0" dirty="0" smtClean="0"/>
              <a:t>,</a:t>
            </a:r>
            <a:r>
              <a:rPr lang="zh-TW" altLang="en-US" baseline="0" dirty="0" smtClean="0"/>
              <a:t> 偵測到橋的位置</a:t>
            </a:r>
            <a:r>
              <a:rPr lang="en-US" altLang="zh-TW" baseline="0" dirty="0" smtClean="0"/>
              <a:t>, </a:t>
            </a:r>
            <a:r>
              <a:rPr lang="zh-TW" altLang="en-US" baseline="0" dirty="0" smtClean="0"/>
              <a:t>推論出在義大利的威尼斯</a:t>
            </a: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12</a:t>
            </a:fld>
            <a:endParaRPr kumimoji="1" lang="zh-TW" altLang="en-US"/>
          </a:p>
        </p:txBody>
      </p:sp>
    </p:spTree>
    <p:extLst>
      <p:ext uri="{BB962C8B-B14F-4D97-AF65-F5344CB8AC3E}">
        <p14:creationId xmlns:p14="http://schemas.microsoft.com/office/powerpoint/2010/main" val="76584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panose="02020603050405020304" pitchFamily="18" charset="0"/>
                <a:cs typeface="Times New Roman" panose="02020603050405020304" pitchFamily="18" charset="0"/>
              </a:rPr>
              <a:t>using context</a:t>
            </a:r>
            <a:r>
              <a:rPr lang="zh-TW" altLang="en-US" dirty="0" smtClean="0">
                <a:latin typeface="Times New Roman" panose="02020603050405020304" pitchFamily="18" charset="0"/>
                <a:cs typeface="Times New Roman" panose="02020603050405020304" pitchFamily="18" charset="0"/>
              </a:rPr>
              <a:t> </a:t>
            </a:r>
            <a:r>
              <a:rPr kumimoji="1" lang="zh-TW" altLang="en-US" dirty="0" smtClean="0">
                <a:latin typeface="Times New Roman" charset="0"/>
                <a:ea typeface="Times New Roman" charset="0"/>
                <a:cs typeface="Times New Roman" charset="0"/>
              </a:rPr>
              <a:t>利用上下場景關係來理解物體</a:t>
            </a: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latin typeface="Times New Roman" charset="0"/>
                <a:cs typeface="Times New Roman" charset="0"/>
              </a:rPr>
              <a:t>只要偵測到有 </a:t>
            </a:r>
            <a:r>
              <a:rPr kumimoji="1" lang="en-US" altLang="zh-TW" dirty="0" smtClean="0">
                <a:latin typeface="Times New Roman" charset="0"/>
                <a:cs typeface="Times New Roman" charset="0"/>
              </a:rPr>
              <a:t>1.</a:t>
            </a:r>
            <a:r>
              <a:rPr kumimoji="1" lang="zh-TW" altLang="en-US" dirty="0" smtClean="0">
                <a:latin typeface="Times New Roman" charset="0"/>
                <a:cs typeface="Times New Roman" charset="0"/>
              </a:rPr>
              <a:t>滑鼠</a:t>
            </a:r>
            <a:r>
              <a:rPr kumimoji="1" lang="en-US" altLang="zh-TW" dirty="0" smtClean="0">
                <a:latin typeface="Times New Roman" charset="0"/>
                <a:cs typeface="Times New Roman" charset="0"/>
              </a:rPr>
              <a:t>, 2.</a:t>
            </a:r>
            <a:r>
              <a:rPr kumimoji="1" lang="zh-TW" altLang="en-US" dirty="0" smtClean="0">
                <a:latin typeface="Times New Roman" charset="0"/>
                <a:cs typeface="Times New Roman" charset="0"/>
              </a:rPr>
              <a:t>點腦螢幕</a:t>
            </a:r>
            <a:r>
              <a:rPr kumimoji="1" lang="en-US" altLang="zh-TW" dirty="0" smtClean="0">
                <a:latin typeface="Times New Roman" charset="0"/>
                <a:cs typeface="Times New Roman" charset="0"/>
              </a:rPr>
              <a:t>,</a:t>
            </a:r>
            <a:r>
              <a:rPr kumimoji="1" lang="zh-TW" altLang="en-US" dirty="0" smtClean="0">
                <a:latin typeface="Times New Roman" charset="0"/>
                <a:cs typeface="Times New Roman" charset="0"/>
              </a:rPr>
              <a:t> 滑鼠墊</a:t>
            </a:r>
            <a:r>
              <a:rPr kumimoji="1" lang="en-US" altLang="zh-TW" dirty="0" smtClean="0">
                <a:latin typeface="Times New Roman" charset="0"/>
                <a:cs typeface="Times New Roman" charset="0"/>
              </a:rPr>
              <a:t>, </a:t>
            </a:r>
            <a:r>
              <a:rPr kumimoji="1" lang="zh-TW" altLang="en-US" dirty="0" smtClean="0">
                <a:latin typeface="Times New Roman" charset="0"/>
                <a:cs typeface="Times New Roman" charset="0"/>
              </a:rPr>
              <a:t>鍵盤</a:t>
            </a:r>
            <a:r>
              <a:rPr kumimoji="1" lang="en-US" altLang="zh-TW" dirty="0" smtClean="0">
                <a:latin typeface="Times New Roman" charset="0"/>
                <a:cs typeface="Times New Roman" charset="0"/>
              </a:rPr>
              <a:t> 3.</a:t>
            </a:r>
            <a:r>
              <a:rPr kumimoji="1" lang="zh-TW" altLang="en-US" dirty="0" smtClean="0">
                <a:latin typeface="Times New Roman" charset="0"/>
                <a:cs typeface="Times New Roman" charset="0"/>
              </a:rPr>
              <a:t>書桌 我們就可以說這是一台電腦</a:t>
            </a:r>
            <a:r>
              <a:rPr kumimoji="1" lang="en-US" altLang="zh-TW" dirty="0" smtClean="0">
                <a:latin typeface="Times New Roman" charset="0"/>
                <a:cs typeface="Times New Roman" charset="0"/>
              </a:rPr>
              <a:t> </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13</a:t>
            </a:fld>
            <a:endParaRPr kumimoji="1" lang="zh-TW" altLang="en-US"/>
          </a:p>
        </p:txBody>
      </p:sp>
    </p:spTree>
    <p:extLst>
      <p:ext uri="{BB962C8B-B14F-4D97-AF65-F5344CB8AC3E}">
        <p14:creationId xmlns:p14="http://schemas.microsoft.com/office/powerpoint/2010/main" val="22854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再來要說明</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smtClean="0">
                <a:latin typeface="Times New Roman" charset="0"/>
                <a:ea typeface="Times New Roman" charset="0"/>
                <a:cs typeface="Times New Roman" charset="0"/>
              </a:rPr>
              <a:t>Object detection</a:t>
            </a:r>
            <a:r>
              <a:rPr kumimoji="1" lang="zh-TW" altLang="en-US" dirty="0" smtClean="0">
                <a:latin typeface="Times New Roman" charset="0"/>
                <a:ea typeface="Times New Roman" charset="0"/>
                <a:cs typeface="Times New Roman" charset="0"/>
              </a:rPr>
              <a:t> 物體偵測器</a:t>
            </a:r>
            <a:endParaRPr kumimoji="1" lang="en-US" altLang="zh-TW" dirty="0" smtClean="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15</a:t>
            </a:fld>
            <a:endParaRPr kumimoji="1" lang="zh-TW" altLang="en-US"/>
          </a:p>
        </p:txBody>
      </p:sp>
    </p:spTree>
    <p:extLst>
      <p:ext uri="{BB962C8B-B14F-4D97-AF65-F5344CB8AC3E}">
        <p14:creationId xmlns:p14="http://schemas.microsoft.com/office/powerpoint/2010/main" val="12864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latin typeface="Times New Roman" charset="0"/>
                <a:ea typeface="Times New Roman" charset="0"/>
                <a:cs typeface="Times New Roman" charset="0"/>
              </a:rPr>
              <a:t>那物體偵測有兩個應用</a:t>
            </a:r>
            <a:endParaRPr lang="en-US" altLang="zh-TW" dirty="0" smtClean="0"/>
          </a:p>
          <a:p>
            <a:r>
              <a:rPr lang="en-US" altLang="zh-TW" dirty="0" smtClean="0"/>
              <a:t>Face detection </a:t>
            </a:r>
            <a:r>
              <a:rPr lang="zh-TW" altLang="en-US" dirty="0" smtClean="0"/>
              <a:t>臉部偵測器</a:t>
            </a:r>
            <a:endParaRPr lang="en-US" altLang="zh-TW" dirty="0" smtClean="0"/>
          </a:p>
          <a:p>
            <a:r>
              <a:rPr lang="en-US" altLang="zh-TW" dirty="0" smtClean="0"/>
              <a:t>Pedestrian detection</a:t>
            </a:r>
            <a:r>
              <a:rPr lang="zh-TW" altLang="en-US" dirty="0" smtClean="0"/>
              <a:t> 行人偵測器</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16</a:t>
            </a:fld>
            <a:endParaRPr kumimoji="1" lang="zh-TW" altLang="en-US"/>
          </a:p>
        </p:txBody>
      </p:sp>
    </p:spTree>
    <p:extLst>
      <p:ext uri="{BB962C8B-B14F-4D97-AF65-F5344CB8AC3E}">
        <p14:creationId xmlns:p14="http://schemas.microsoft.com/office/powerpoint/2010/main" val="422756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smtClean="0">
                <a:latin typeface="Times New Roman" charset="0"/>
                <a:ea typeface="Times New Roman" charset="0"/>
                <a:cs typeface="Times New Roman" charset="0"/>
              </a:rPr>
              <a:t>Face Detection</a:t>
            </a:r>
            <a:r>
              <a:rPr kumimoji="1" lang="zh-TW" altLang="en-US" dirty="0" smtClean="0">
                <a:latin typeface="Times New Roman" charset="0"/>
                <a:ea typeface="Times New Roman" charset="0"/>
                <a:cs typeface="Times New Roman" charset="0"/>
              </a:rPr>
              <a:t>臉部偵測</a:t>
            </a: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latin typeface="Times New Roman" charset="0"/>
                <a:ea typeface="Times New Roman" charset="0"/>
                <a:cs typeface="Times New Roman" charset="0"/>
              </a:rPr>
              <a:t>可以使用臉部特徵</a:t>
            </a:r>
            <a:r>
              <a:rPr kumimoji="1" lang="en-US" altLang="zh-TW" dirty="0" smtClean="0">
                <a:latin typeface="Times New Roman" charset="0"/>
                <a:ea typeface="Times New Roman" charset="0"/>
                <a:cs typeface="Times New Roman" charset="0"/>
              </a:rPr>
              <a:t>,</a:t>
            </a:r>
            <a:r>
              <a:rPr kumimoji="1" lang="zh-TW" altLang="en-US" baseline="0" dirty="0" smtClean="0">
                <a:latin typeface="Times New Roman" charset="0"/>
                <a:cs typeface="Times New Roman" charset="0"/>
              </a:rPr>
              <a:t>眼睛 鼻子 嘴巴以及合理的排列</a:t>
            </a:r>
            <a:endParaRPr kumimoji="1" lang="en-US" altLang="zh-TW" baseline="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baseline="0" dirty="0" smtClean="0">
                <a:latin typeface="Times New Roman" charset="0"/>
                <a:ea typeface="Times New Roman" charset="0"/>
                <a:cs typeface="Times New Roman" charset="0"/>
              </a:rPr>
              <a:t>可以使用模板</a:t>
            </a:r>
            <a:r>
              <a:rPr kumimoji="1" lang="en-US" altLang="zh-TW" baseline="0" dirty="0" smtClean="0">
                <a:latin typeface="Times New Roman" charset="0"/>
                <a:ea typeface="Times New Roman" charset="0"/>
                <a:cs typeface="Times New Roman" charset="0"/>
              </a:rPr>
              <a:t>, AAMs</a:t>
            </a:r>
            <a:r>
              <a:rPr kumimoji="1" lang="zh-TW" altLang="en-US" dirty="0" smtClean="0">
                <a:latin typeface="Times New Roman" charset="0"/>
                <a:ea typeface="Times New Roman" charset="0"/>
                <a:cs typeface="Times New Roman" charset="0"/>
              </a:rPr>
              <a:t>主動外觀模型</a:t>
            </a:r>
            <a:r>
              <a:rPr kumimoji="1" lang="en-US" altLang="zh-TW" dirty="0" smtClean="0">
                <a:latin typeface="Times New Roman" charset="0"/>
                <a:ea typeface="Times New Roman" charset="0"/>
                <a:cs typeface="Times New Roman" charset="0"/>
              </a:rPr>
              <a:t>, </a:t>
            </a:r>
            <a:r>
              <a:rPr kumimoji="1" lang="zh-TW" altLang="en-US" dirty="0" smtClean="0">
                <a:latin typeface="Times New Roman" charset="0"/>
                <a:ea typeface="Times New Roman" charset="0"/>
                <a:cs typeface="Times New Roman" charset="0"/>
              </a:rPr>
              <a:t>依據表情的變化</a:t>
            </a: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baseline="0"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baseline="0"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smtClean="0">
                <a:latin typeface="Times New Roman" charset="0"/>
                <a:ea typeface="Times New Roman" charset="0"/>
                <a:cs typeface="Times New Roman" charset="0"/>
              </a:rPr>
              <a:t>Feature-based </a:t>
            </a:r>
            <a:r>
              <a:rPr kumimoji="1" lang="zh-TW" altLang="en-US" dirty="0" smtClean="0">
                <a:latin typeface="Times New Roman" charset="0"/>
                <a:ea typeface="Times New Roman" charset="0"/>
                <a:cs typeface="Times New Roman" charset="0"/>
              </a:rPr>
              <a:t>以特徵為基礎</a:t>
            </a: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latin typeface="Times New Roman" charset="0"/>
                <a:cs typeface="Times New Roman" charset="0"/>
              </a:rPr>
              <a:t>找到不同影像中的特徵位置</a:t>
            </a:r>
            <a:r>
              <a:rPr kumimoji="1" lang="en-US" altLang="zh-TW" dirty="0" smtClean="0">
                <a:latin typeface="Times New Roman" charset="0"/>
                <a:cs typeface="Times New Roman" charset="0"/>
              </a:rPr>
              <a:t>,</a:t>
            </a:r>
            <a:r>
              <a:rPr kumimoji="1" lang="en-US" altLang="zh-TW" baseline="0" dirty="0" smtClean="0">
                <a:latin typeface="Times New Roman" charset="0"/>
                <a:cs typeface="Times New Roman" charset="0"/>
              </a:rPr>
              <a:t> </a:t>
            </a:r>
            <a:r>
              <a:rPr kumimoji="1" lang="zh-TW" altLang="en-US" baseline="0" dirty="0" smtClean="0">
                <a:latin typeface="Times New Roman" charset="0"/>
                <a:cs typeface="Times New Roman" charset="0"/>
              </a:rPr>
              <a:t>像是眼睛 鼻子 嘴巴</a:t>
            </a:r>
            <a:r>
              <a:rPr kumimoji="1" lang="en-US" altLang="zh-TW" baseline="0" dirty="0" smtClean="0">
                <a:latin typeface="Times New Roman" charset="0"/>
                <a:cs typeface="Times New Roman" charset="0"/>
              </a:rPr>
              <a:t>, </a:t>
            </a:r>
            <a:r>
              <a:rPr kumimoji="1" lang="zh-TW" altLang="en-US" baseline="0" dirty="0" smtClean="0">
                <a:latin typeface="Times New Roman" charset="0"/>
                <a:cs typeface="Times New Roman" charset="0"/>
              </a:rPr>
              <a:t>接著來驗證這些特徵是否有合理的幾何排列</a:t>
            </a:r>
            <a:endParaRPr kumimoji="1" lang="en-US" altLang="zh-TW" baseline="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baseline="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smtClean="0">
                <a:latin typeface="Times New Roman" charset="0"/>
                <a:ea typeface="Times New Roman" charset="0"/>
                <a:cs typeface="Times New Roman" charset="0"/>
              </a:rPr>
              <a:t>Template-based</a:t>
            </a:r>
            <a:r>
              <a:rPr lang="zh-TW" altLang="en-US" dirty="0" smtClean="0"/>
              <a:t>以樣板為基礎</a:t>
            </a: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利用</a:t>
            </a:r>
            <a:r>
              <a:rPr lang="en-US" altLang="zh-TW" dirty="0" smtClean="0"/>
              <a:t>Active Appearance Models</a:t>
            </a:r>
            <a:r>
              <a:rPr lang="zh-TW" altLang="en-US" dirty="0" smtClean="0"/>
              <a:t> </a:t>
            </a:r>
            <a:r>
              <a:rPr kumimoji="1" lang="zh-TW" altLang="en-US" dirty="0" smtClean="0">
                <a:latin typeface="Times New Roman" charset="0"/>
                <a:ea typeface="Times New Roman" charset="0"/>
                <a:cs typeface="Times New Roman" charset="0"/>
              </a:rPr>
              <a:t>主動外觀模型（</a:t>
            </a:r>
            <a:r>
              <a:rPr kumimoji="1" lang="en-US" altLang="zh-TW" dirty="0" smtClean="0">
                <a:latin typeface="Times New Roman" charset="0"/>
                <a:ea typeface="Times New Roman" charset="0"/>
                <a:cs typeface="Times New Roman" charset="0"/>
              </a:rPr>
              <a:t>AAMs</a:t>
            </a:r>
            <a:r>
              <a:rPr kumimoji="1" lang="zh-TW" altLang="en-US" dirty="0" smtClean="0">
                <a:latin typeface="Times New Roman" charset="0"/>
                <a:ea typeface="Times New Roman" charset="0"/>
                <a:cs typeface="Times New Roman" charset="0"/>
              </a:rPr>
              <a:t>）來處理一個範圍內姿態和表情的變化性</a:t>
            </a:r>
            <a:r>
              <a:rPr kumimoji="1" lang="en-US" altLang="zh-TW" dirty="0" smtClean="0">
                <a:latin typeface="Times New Roman" charset="0"/>
                <a:ea typeface="Times New Roman" charset="0"/>
                <a:cs typeface="Times New Roman" charset="0"/>
              </a:rPr>
              <a:t>-</a:t>
            </a:r>
            <a:r>
              <a:rPr kumimoji="1" lang="zh-TW" altLang="en-US" dirty="0" smtClean="0">
                <a:latin typeface="Times New Roman" charset="0"/>
                <a:ea typeface="Times New Roman" charset="0"/>
                <a:cs typeface="Times New Roman" charset="0"/>
              </a:rPr>
              <a:t>後面會提到</a:t>
            </a: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smtClean="0">
              <a:latin typeface="Times New Roman" charset="0"/>
              <a:ea typeface="Times New Roman" charset="0"/>
              <a:cs typeface="Times New Roman" charset="0"/>
            </a:endParaRPr>
          </a:p>
          <a:p>
            <a:r>
              <a:rPr kumimoji="1" lang="en-US" altLang="zh-TW" dirty="0" smtClean="0">
                <a:latin typeface="Times New Roman" charset="0"/>
                <a:ea typeface="Times New Roman" charset="0"/>
                <a:cs typeface="Times New Roman" charset="0"/>
              </a:rPr>
              <a:t>Appearance-based</a:t>
            </a:r>
            <a:r>
              <a:rPr kumimoji="1" lang="zh-TW" altLang="en-US" dirty="0" smtClean="0">
                <a:latin typeface="Times New Roman" charset="0"/>
                <a:ea typeface="Times New Roman" charset="0"/>
                <a:cs typeface="Times New Roman" charset="0"/>
              </a:rPr>
              <a:t> 以外觀為基礎</a:t>
            </a:r>
            <a:endParaRPr kumimoji="1" lang="en-US" altLang="zh-TW" dirty="0" smtClean="0">
              <a:latin typeface="Times New Roman" charset="0"/>
              <a:ea typeface="Times New Roman" charset="0"/>
              <a:cs typeface="Times New Roman" charset="0"/>
            </a:endParaRPr>
          </a:p>
          <a:p>
            <a:r>
              <a:rPr kumimoji="1" lang="zh-TW" altLang="en-US" dirty="0" smtClean="0">
                <a:latin typeface="Times New Roman" charset="0"/>
                <a:ea typeface="Times New Roman" charset="0"/>
                <a:cs typeface="Times New Roman" charset="0"/>
              </a:rPr>
              <a:t>掃描圖像中小影像重疊矩形的區域，搜索可能的臉部候選者</a:t>
            </a:r>
            <a:endParaRPr kumimoji="1" lang="en-US" altLang="zh-TW" dirty="0" smtClean="0">
              <a:latin typeface="Times New Roman" charset="0"/>
              <a:ea typeface="Times New Roman" charset="0"/>
              <a:cs typeface="Times New Roman" charset="0"/>
            </a:endParaRPr>
          </a:p>
          <a:p>
            <a:endParaRPr kumimoji="1" lang="en-US" altLang="zh-TW" dirty="0" smtClean="0">
              <a:latin typeface="Times New Roman" charset="0"/>
              <a:ea typeface="Times New Roman" charset="0"/>
              <a:cs typeface="Times New Roman" charset="0"/>
            </a:endParaRPr>
          </a:p>
          <a:p>
            <a:endParaRPr kumimoji="1" lang="en-US" altLang="zh-TW" dirty="0" smtClean="0">
              <a:latin typeface="Times New Roman" charset="0"/>
              <a:ea typeface="Times New Roman" charset="0"/>
              <a:cs typeface="Times New Roman" charset="0"/>
            </a:endParaRPr>
          </a:p>
          <a:p>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In order to deal with scale variation, the image is usually converted into a sub-octave pyramid and a separate scan is performed on each level. Most appearance-based approaches today rely heavily on training classifiers using sets of labeled face and non-face patches. </a:t>
            </a:r>
          </a:p>
          <a:p>
            <a:endParaRPr kumimoji="1" lang="en-US" altLang="zh-TW" dirty="0" smtClean="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17</a:t>
            </a:fld>
            <a:endParaRPr kumimoji="1" lang="zh-TW" altLang="en-US"/>
          </a:p>
        </p:txBody>
      </p:sp>
    </p:spTree>
    <p:extLst>
      <p:ext uri="{BB962C8B-B14F-4D97-AF65-F5344CB8AC3E}">
        <p14:creationId xmlns:p14="http://schemas.microsoft.com/office/powerpoint/2010/main" val="627404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Pre-processing stages for face detector training</a:t>
            </a:r>
            <a:r>
              <a:rPr lang="zh-TW" altLang="en-US" sz="1200" dirty="0" smtClean="0">
                <a:latin typeface="Times New Roman" panose="02020603050405020304" pitchFamily="18" charset="0"/>
                <a:cs typeface="Times New Roman" panose="02020603050405020304" pitchFamily="18" charset="0"/>
              </a:rPr>
              <a:t> 訓練臉部偵測的前處理階段</a:t>
            </a:r>
            <a:endParaRPr lang="en-US" altLang="zh-TW" dirty="0" smtClean="0"/>
          </a:p>
          <a:p>
            <a:pPr marL="228600" indent="-228600">
              <a:buAutoNum type="alphaLcParenBoth"/>
            </a:pPr>
            <a:r>
              <a:rPr lang="zh-TW" altLang="en-US" dirty="0" smtClean="0"/>
              <a:t>對影像進行 鏡像</a:t>
            </a:r>
            <a:r>
              <a:rPr lang="en-US" altLang="zh-TW" dirty="0" smtClean="0"/>
              <a:t>/</a:t>
            </a:r>
            <a:r>
              <a:rPr lang="zh-TW" altLang="en-US" dirty="0" smtClean="0"/>
              <a:t>旋轉</a:t>
            </a:r>
            <a:r>
              <a:rPr lang="en-US" altLang="zh-TW" dirty="0" smtClean="0"/>
              <a:t>/</a:t>
            </a:r>
            <a:r>
              <a:rPr lang="zh-TW" altLang="en-US" dirty="0" smtClean="0"/>
              <a:t>平移 來增加資料量</a:t>
            </a:r>
            <a:endParaRPr lang="en-US" altLang="zh-TW" dirty="0" smtClean="0"/>
          </a:p>
          <a:p>
            <a:pPr marL="228600" indent="-228600">
              <a:buAutoNum type="alphaLcParenBoth"/>
            </a:pPr>
            <a:r>
              <a:rPr lang="zh-TW" altLang="en-US" dirty="0" smtClean="0"/>
              <a:t>使用大樹當作不是臉的影像</a:t>
            </a:r>
            <a:endParaRPr lang="en-US" altLang="zh-TW" dirty="0" smtClean="0"/>
          </a:p>
          <a:p>
            <a:pPr marL="228600" indent="-228600">
              <a:buAutoNum type="alphaLcParenBoth"/>
            </a:pPr>
            <a:r>
              <a:rPr lang="zh-TW" altLang="en-US" dirty="0" smtClean="0"/>
              <a:t>將第一列影像</a:t>
            </a:r>
            <a:r>
              <a:rPr lang="en-US" altLang="zh-TW" dirty="0" smtClean="0"/>
              <a:t>, </a:t>
            </a:r>
            <a:r>
              <a:rPr lang="zh-TW" altLang="en-US" dirty="0" smtClean="0"/>
              <a:t>減去第二列的影像</a:t>
            </a:r>
            <a:r>
              <a:rPr lang="en-US" altLang="zh-TW" dirty="0" smtClean="0"/>
              <a:t>-corrected</a:t>
            </a:r>
            <a:r>
              <a:rPr lang="en-US" altLang="zh-TW" baseline="0" dirty="0" smtClean="0"/>
              <a:t> lighting</a:t>
            </a:r>
            <a:r>
              <a:rPr lang="zh-TW" altLang="en-US" dirty="0" smtClean="0"/>
              <a:t>修正光</a:t>
            </a:r>
            <a:r>
              <a:rPr lang="en-US" altLang="zh-TW" dirty="0" smtClean="0"/>
              <a:t>, </a:t>
            </a:r>
            <a:r>
              <a:rPr lang="zh-TW" altLang="en-US" dirty="0" smtClean="0"/>
              <a:t>使影像減少亮度的干擾</a:t>
            </a:r>
            <a:endParaRPr lang="en-US" altLang="zh-TW" dirty="0" smtClean="0"/>
          </a:p>
          <a:p>
            <a:pPr marL="0" indent="0">
              <a:buNone/>
            </a:pPr>
            <a:r>
              <a:rPr lang="zh-TW" altLang="en-US" dirty="0" smtClean="0"/>
              <a:t>      再進行值方圖均衡</a:t>
            </a:r>
            <a:r>
              <a:rPr lang="zh-TW" altLang="en-US" baseline="0" dirty="0" smtClean="0"/>
              <a:t>來增加影像對比度</a:t>
            </a: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r>
              <a:rPr lang="zh-TW" altLang="en-US" dirty="0" smtClean="0"/>
              <a:t>這是</a:t>
            </a:r>
            <a:r>
              <a:rPr lang="en-US" altLang="zh-TW" dirty="0" smtClean="0"/>
              <a:t>train</a:t>
            </a:r>
            <a:r>
              <a:rPr lang="zh-TW" altLang="en-US" dirty="0" smtClean="0"/>
              <a:t>一個</a:t>
            </a:r>
            <a:r>
              <a:rPr lang="en-US" altLang="zh-TW" dirty="0" smtClean="0"/>
              <a:t>face detector</a:t>
            </a:r>
            <a:r>
              <a:rPr lang="zh-TW" altLang="en-US" dirty="0" smtClean="0"/>
              <a:t> 的 </a:t>
            </a:r>
            <a:r>
              <a:rPr lang="en-US" altLang="zh-TW" dirty="0" smtClean="0"/>
              <a:t>pre-processing</a:t>
            </a:r>
            <a:r>
              <a:rPr lang="en-US" altLang="zh-TW" baseline="0" dirty="0" smtClean="0"/>
              <a:t> stages</a:t>
            </a:r>
            <a:r>
              <a:rPr lang="zh-TW" altLang="en-US" dirty="0" smtClean="0"/>
              <a:t>前處理階段</a:t>
            </a:r>
            <a:endParaRPr lang="en-US" altLang="zh-TW" dirty="0" smtClean="0"/>
          </a:p>
          <a:p>
            <a:r>
              <a:rPr lang="en-US" altLang="zh-TW" dirty="0" smtClean="0"/>
              <a:t>(a)</a:t>
            </a:r>
            <a:r>
              <a:rPr lang="zh-TW" altLang="en-US" dirty="0" smtClean="0"/>
              <a:t>當</a:t>
            </a:r>
            <a:r>
              <a:rPr lang="en-US" altLang="zh-TW" dirty="0" err="1" smtClean="0"/>
              <a:t>trainning</a:t>
            </a:r>
            <a:r>
              <a:rPr lang="zh-TW" altLang="en-US" dirty="0" smtClean="0"/>
              <a:t> 的 </a:t>
            </a:r>
            <a:r>
              <a:rPr lang="en-US" altLang="zh-TW" dirty="0" smtClean="0"/>
              <a:t>database</a:t>
            </a:r>
            <a:r>
              <a:rPr lang="zh-TW" altLang="en-US" dirty="0" smtClean="0"/>
              <a:t>量固定</a:t>
            </a:r>
            <a:r>
              <a:rPr lang="en-US" altLang="zh-TW" dirty="0" smtClean="0"/>
              <a:t>, </a:t>
            </a:r>
            <a:r>
              <a:rPr lang="zh-TW" altLang="en-US" dirty="0" smtClean="0"/>
              <a:t>如何</a:t>
            </a:r>
            <a:r>
              <a:rPr lang="en-US" altLang="zh-TW" dirty="0" smtClean="0"/>
              <a:t>expand </a:t>
            </a:r>
            <a:r>
              <a:rPr lang="zh-TW" altLang="en-US" dirty="0" smtClean="0"/>
              <a:t>我的 </a:t>
            </a:r>
            <a:r>
              <a:rPr lang="en-US" altLang="zh-TW" dirty="0" smtClean="0"/>
              <a:t>database?  </a:t>
            </a:r>
            <a:r>
              <a:rPr lang="zh-TW" altLang="en-US" dirty="0" smtClean="0"/>
              <a:t>對同一張影像進行 </a:t>
            </a:r>
            <a:r>
              <a:rPr lang="en-US" altLang="zh-TW" dirty="0" smtClean="0"/>
              <a:t>artificially</a:t>
            </a:r>
            <a:r>
              <a:rPr lang="en-US" altLang="zh-TW" baseline="0" dirty="0" smtClean="0"/>
              <a:t> mirroring</a:t>
            </a:r>
            <a:r>
              <a:rPr lang="zh-TW" altLang="en-US" dirty="0" smtClean="0"/>
              <a:t>人工鏡像</a:t>
            </a:r>
            <a:r>
              <a:rPr lang="en-US" altLang="zh-TW" dirty="0" smtClean="0"/>
              <a:t>,</a:t>
            </a:r>
            <a:r>
              <a:rPr lang="en-US" altLang="zh-TW" baseline="0" dirty="0" smtClean="0"/>
              <a:t> rotating</a:t>
            </a:r>
            <a:r>
              <a:rPr lang="zh-TW" altLang="en-US" baseline="0" dirty="0" smtClean="0"/>
              <a:t>旋轉</a:t>
            </a:r>
            <a:r>
              <a:rPr lang="en-US" altLang="zh-TW" baseline="0" dirty="0" smtClean="0"/>
              <a:t>, scaling </a:t>
            </a:r>
            <a:r>
              <a:rPr lang="zh-TW" altLang="en-US" baseline="0" dirty="0" smtClean="0"/>
              <a:t>尺度</a:t>
            </a:r>
            <a:r>
              <a:rPr lang="en-US" altLang="zh-TW" baseline="0" dirty="0" smtClean="0"/>
              <a:t>, translating</a:t>
            </a:r>
            <a:r>
              <a:rPr lang="zh-TW" altLang="en-US" baseline="0" dirty="0" smtClean="0"/>
              <a:t>平移來訓練影像更大的可能性</a:t>
            </a:r>
            <a:endParaRPr lang="en-US" altLang="zh-TW" dirty="0" smtClean="0"/>
          </a:p>
          <a:p>
            <a:r>
              <a:rPr lang="en-US" dirty="0" smtClean="0"/>
              <a:t>(b)</a:t>
            </a:r>
            <a:r>
              <a:rPr lang="zh-TW" altLang="en-US" dirty="0" smtClean="0"/>
              <a:t>使用</a:t>
            </a:r>
            <a:r>
              <a:rPr lang="en-US" altLang="zh-TW" dirty="0" smtClean="0"/>
              <a:t>non-face</a:t>
            </a:r>
            <a:r>
              <a:rPr lang="zh-TW" altLang="en-US" dirty="0" smtClean="0"/>
              <a:t>的影像</a:t>
            </a:r>
            <a:r>
              <a:rPr lang="en-US" altLang="zh-TW" dirty="0" smtClean="0"/>
              <a:t>(</a:t>
            </a:r>
            <a:r>
              <a:rPr lang="zh-TW" altLang="en-US" dirty="0" smtClean="0"/>
              <a:t>像是大樹中的方格們</a:t>
            </a:r>
            <a:r>
              <a:rPr lang="en-US" altLang="zh-TW" dirty="0" smtClean="0"/>
              <a:t>)</a:t>
            </a:r>
            <a:r>
              <a:rPr lang="zh-TW" altLang="en-US" dirty="0" smtClean="0"/>
              <a:t>來產生不是的的</a:t>
            </a:r>
            <a:r>
              <a:rPr lang="en-US" altLang="zh-TW" dirty="0" smtClean="0"/>
              <a:t>example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t>
            </a:r>
            <a:r>
              <a:rPr kumimoji="1" lang="zh-TW" altLang="en-US" dirty="0" smtClean="0">
                <a:latin typeface="Times New Roman" charset="0"/>
                <a:ea typeface="Times New Roman" charset="0"/>
                <a:cs typeface="Times New Roman" charset="0"/>
              </a:rPr>
              <a:t>將第一列</a:t>
            </a:r>
            <a:r>
              <a:rPr kumimoji="1" lang="en-US" altLang="zh-TW" dirty="0" smtClean="0">
                <a:latin typeface="Times New Roman" charset="0"/>
                <a:ea typeface="Times New Roman" charset="0"/>
                <a:cs typeface="Times New Roman" charset="0"/>
              </a:rPr>
              <a:t>input imager</a:t>
            </a:r>
            <a:r>
              <a:rPr kumimoji="1" lang="zh-TW" altLang="en-US" dirty="0" smtClean="0">
                <a:latin typeface="Times New Roman" charset="0"/>
                <a:ea typeface="Times New Roman" charset="0"/>
                <a:cs typeface="Times New Roman" charset="0"/>
              </a:rPr>
              <a:t>減</a:t>
            </a:r>
            <a:r>
              <a:rPr lang="zh-TW" altLang="en-US" dirty="0" smtClean="0"/>
              <a:t>去第二列最佳擬和函數</a:t>
            </a:r>
            <a:r>
              <a:rPr lang="en-US" altLang="zh-TW" dirty="0" smtClean="0"/>
              <a:t>(constant gradient</a:t>
            </a:r>
            <a:r>
              <a:rPr lang="en-US" altLang="zh-TW" baseline="0" dirty="0" smtClean="0"/>
              <a:t> </a:t>
            </a:r>
            <a:r>
              <a:rPr lang="zh-TW" altLang="en-US" baseline="0" dirty="0" smtClean="0"/>
              <a:t>恆定梯度</a:t>
            </a:r>
            <a:r>
              <a:rPr lang="en-US" altLang="zh-TW" baseline="0" dirty="0" smtClean="0"/>
              <a:t>(</a:t>
            </a:r>
            <a:r>
              <a:rPr lang="zh-TW" altLang="en-US" baseline="0" dirty="0" smtClean="0"/>
              <a:t>修正光</a:t>
            </a:r>
            <a:r>
              <a:rPr lang="en-US" altLang="zh-TW" baseline="0" dirty="0" smtClean="0"/>
              <a:t>)</a:t>
            </a:r>
            <a:r>
              <a:rPr lang="en-US" altLang="zh-TW"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在進行</a:t>
            </a:r>
            <a:r>
              <a:rPr lang="en-US" altLang="zh-TW" dirty="0" err="1" smtClean="0"/>
              <a:t>historgram</a:t>
            </a:r>
            <a:r>
              <a:rPr lang="en-US" altLang="zh-TW" baseline="0" dirty="0" smtClean="0"/>
              <a:t> equalizing </a:t>
            </a:r>
            <a:r>
              <a:rPr lang="zh-TW" altLang="en-US" dirty="0" smtClean="0"/>
              <a:t>值方圖均衡</a:t>
            </a:r>
            <a:r>
              <a:rPr lang="en-US" altLang="zh-TW" baseline="0" dirty="0" smtClean="0"/>
              <a:t> </a:t>
            </a:r>
            <a:r>
              <a:rPr lang="zh-TW" altLang="en-US" baseline="0" dirty="0" smtClean="0"/>
              <a:t>調整影像對比度變得更明顯</a:t>
            </a:r>
            <a:endParaRPr lang="en-US" altLang="zh-TW" baseline="0"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18</a:t>
            </a:fld>
            <a:endParaRPr kumimoji="1" lang="zh-TW" altLang="en-US"/>
          </a:p>
        </p:txBody>
      </p:sp>
    </p:spTree>
    <p:extLst>
      <p:ext uri="{BB962C8B-B14F-4D97-AF65-F5344CB8AC3E}">
        <p14:creationId xmlns:p14="http://schemas.microsoft.com/office/powerpoint/2010/main" val="3183599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分類器的</a:t>
            </a:r>
            <a:r>
              <a:rPr lang="en-US" altLang="zh-TW" dirty="0" smtClean="0"/>
              <a:t>model</a:t>
            </a:r>
            <a:r>
              <a:rPr lang="zh-TW" altLang="en-US" dirty="0" smtClean="0"/>
              <a:t>又分為以下四種</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a:t>
            </a:r>
            <a:r>
              <a:rPr lang="en-US" altLang="zh-TW" dirty="0" smtClean="0">
                <a:latin typeface="Times New Roman" charset="0"/>
                <a:ea typeface="Times New Roman" charset="0"/>
                <a:cs typeface="Times New Roman" charset="0"/>
              </a:rPr>
              <a:t> Clustering and Principal Component Analysis (PCA)</a:t>
            </a:r>
            <a:r>
              <a:rPr lang="zh-TW" altLang="en-US" dirty="0" smtClean="0">
                <a:latin typeface="Times New Roman" charset="0"/>
                <a:ea typeface="Times New Roman" charset="0"/>
                <a:cs typeface="Times New Roman" charset="0"/>
              </a:rPr>
              <a:t> 聚類和主成分分析</a:t>
            </a:r>
            <a:endParaRPr lang="en-US" altLang="zh-TW" dirty="0" smtClean="0"/>
          </a:p>
          <a:p>
            <a:r>
              <a:rPr lang="en-US" altLang="zh-TW" dirty="0" smtClean="0"/>
              <a:t>2.</a:t>
            </a:r>
            <a:r>
              <a:rPr lang="en-US" altLang="zh-TW" dirty="0" smtClean="0">
                <a:latin typeface="Times New Roman" charset="0"/>
                <a:ea typeface="Times New Roman" charset="0"/>
                <a:cs typeface="Times New Roman" charset="0"/>
              </a:rPr>
              <a:t> Neural Networks </a:t>
            </a:r>
            <a:r>
              <a:rPr lang="zh-TW" altLang="en-US" dirty="0" smtClean="0">
                <a:latin typeface="Times New Roman" charset="0"/>
                <a:ea typeface="Times New Roman" charset="0"/>
                <a:cs typeface="Times New Roman" charset="0"/>
              </a:rPr>
              <a:t>神經網絡</a:t>
            </a:r>
            <a:endParaRPr lang="en-US" altLang="zh-TW" dirty="0" smtClean="0"/>
          </a:p>
          <a:p>
            <a:r>
              <a:rPr lang="en-US" altLang="zh-TW" dirty="0" smtClean="0"/>
              <a:t>3. Support Vector Machine (SVM)</a:t>
            </a:r>
            <a:r>
              <a:rPr lang="zh-TW" altLang="en-US" dirty="0" smtClean="0"/>
              <a:t> 支持向量機</a:t>
            </a:r>
            <a:endParaRPr lang="en-US" altLang="zh-TW" dirty="0" smtClean="0"/>
          </a:p>
          <a:p>
            <a:r>
              <a:rPr lang="en-US" altLang="zh-TW" dirty="0" smtClean="0"/>
              <a:t>4. Adaptive Boosting (</a:t>
            </a:r>
            <a:r>
              <a:rPr lang="en-US" altLang="zh-TW" dirty="0" err="1" smtClean="0"/>
              <a:t>AdaBoost</a:t>
            </a:r>
            <a:r>
              <a:rPr lang="en-US" altLang="zh-TW" dirty="0" smtClean="0"/>
              <a:t>) </a:t>
            </a:r>
            <a:r>
              <a:rPr lang="zh-TW" altLang="en-US" dirty="0" smtClean="0"/>
              <a:t>自適應提升</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19</a:t>
            </a:fld>
            <a:endParaRPr kumimoji="1" lang="zh-TW" altLang="en-US"/>
          </a:p>
        </p:txBody>
      </p:sp>
    </p:spTree>
    <p:extLst>
      <p:ext uri="{BB962C8B-B14F-4D97-AF65-F5344CB8AC3E}">
        <p14:creationId xmlns:p14="http://schemas.microsoft.com/office/powerpoint/2010/main" val="3328849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charset="0"/>
                <a:ea typeface="Times New Roman" charset="0"/>
                <a:cs typeface="Times New Roman" charset="0"/>
              </a:rPr>
              <a:t>Clustering and PCA</a:t>
            </a:r>
          </a:p>
          <a:p>
            <a:r>
              <a:rPr lang="en-US" altLang="zh-TW" dirty="0" smtClean="0"/>
              <a:t>1.</a:t>
            </a:r>
            <a:r>
              <a:rPr lang="zh-TW" altLang="en-US" dirty="0" smtClean="0"/>
              <a:t>使用</a:t>
            </a:r>
            <a:r>
              <a:rPr lang="en-US" altLang="zh-TW" dirty="0" smtClean="0"/>
              <a:t>k-means</a:t>
            </a:r>
            <a:r>
              <a:rPr lang="zh-TW" altLang="en-US" dirty="0" smtClean="0"/>
              <a:t>來分類所有</a:t>
            </a:r>
            <a:r>
              <a:rPr lang="en-US" altLang="zh-TW" dirty="0" smtClean="0"/>
              <a:t>19X19 </a:t>
            </a:r>
            <a:r>
              <a:rPr lang="zh-TW" altLang="en-US" dirty="0" smtClean="0"/>
              <a:t>的</a:t>
            </a:r>
            <a:r>
              <a:rPr lang="en-US" altLang="zh-TW" dirty="0" smtClean="0"/>
              <a:t>face</a:t>
            </a:r>
            <a:r>
              <a:rPr lang="zh-TW" altLang="en-US" dirty="0" smtClean="0"/>
              <a:t>和</a:t>
            </a:r>
            <a:r>
              <a:rPr lang="en-US" altLang="zh-TW" dirty="0" smtClean="0"/>
              <a:t>non-face</a:t>
            </a:r>
            <a:r>
              <a:rPr lang="zh-TW" altLang="en-US" dirty="0" smtClean="0"/>
              <a:t>影像</a:t>
            </a:r>
            <a:endParaRPr lang="en-US" altLang="zh-TW" dirty="0" smtClean="0"/>
          </a:p>
          <a:p>
            <a:r>
              <a:rPr lang="en-US" altLang="zh-TW" dirty="0" smtClean="0"/>
              <a:t>2.</a:t>
            </a:r>
            <a:r>
              <a:rPr lang="zh-TW" altLang="en-US" dirty="0" smtClean="0"/>
              <a:t>各分成六個集群</a:t>
            </a:r>
            <a:endParaRPr lang="en-US" altLang="zh-TW" dirty="0" smtClean="0"/>
          </a:p>
          <a:p>
            <a:r>
              <a:rPr lang="en-US" altLang="zh-TW" baseline="0" dirty="0" smtClean="0"/>
              <a:t>3.</a:t>
            </a:r>
            <a:r>
              <a:rPr lang="zh-TW" altLang="en-US" baseline="0" dirty="0" smtClean="0"/>
              <a:t>最後使用</a:t>
            </a:r>
            <a:r>
              <a:rPr lang="en-US" altLang="zh-TW" baseline="0" dirty="0" smtClean="0"/>
              <a:t>PCA</a:t>
            </a:r>
            <a:r>
              <a:rPr lang="zh-TW" altLang="en-US" baseline="0" dirty="0" smtClean="0"/>
              <a:t>得到</a:t>
            </a:r>
            <a:r>
              <a:rPr lang="en-US" altLang="zh-TW" baseline="0" dirty="0" err="1" smtClean="0"/>
              <a:t>eigenface</a:t>
            </a:r>
            <a:r>
              <a:rPr lang="zh-TW" altLang="en-US" baseline="0" dirty="0" smtClean="0"/>
              <a:t> </a:t>
            </a:r>
            <a:r>
              <a:rPr lang="en-US" altLang="zh-TW" baseline="0" dirty="0" smtClean="0"/>
              <a:t>, </a:t>
            </a:r>
            <a:r>
              <a:rPr lang="zh-TW" altLang="en-US" baseline="0" dirty="0" smtClean="0"/>
              <a:t>而右邊的影像就是分類結果的質心</a:t>
            </a:r>
            <a:endParaRPr lang="en-US" altLang="zh-TW" baseline="0" dirty="0" smtClean="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20</a:t>
            </a:fld>
            <a:endParaRPr kumimoji="1" lang="zh-TW" altLang="en-US"/>
          </a:p>
        </p:txBody>
      </p:sp>
    </p:spTree>
    <p:extLst>
      <p:ext uri="{BB962C8B-B14F-4D97-AF65-F5344CB8AC3E}">
        <p14:creationId xmlns:p14="http://schemas.microsoft.com/office/powerpoint/2010/main" val="207559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這章課程的內容是</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1.</a:t>
            </a:r>
            <a:r>
              <a:rPr kumimoji="1" lang="en-US" altLang="zh-TW" dirty="0" smtClean="0">
                <a:latin typeface="Times New Roman" charset="0"/>
                <a:ea typeface="Times New Roman" charset="0"/>
                <a:cs typeface="Times New Roman" charset="0"/>
              </a:rPr>
              <a:t> Introduction to recognition:</a:t>
            </a:r>
            <a:r>
              <a:rPr kumimoji="1" lang="zh-TW" altLang="en-US" dirty="0" smtClean="0">
                <a:latin typeface="Times New Roman" charset="0"/>
                <a:ea typeface="Times New Roman" charset="0"/>
                <a:cs typeface="Times New Roman" charset="0"/>
              </a:rPr>
              <a:t>介紹辨識這個技術在電腦科學中的應用和原理</a:t>
            </a:r>
            <a:endParaRPr kumimoji="1" lang="en-US" altLang="zh-TW" dirty="0" smtClean="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2.</a:t>
            </a:r>
            <a:r>
              <a:rPr kumimoji="1" lang="en-US" altLang="zh-TW" dirty="0" smtClean="0">
                <a:latin typeface="Times New Roman" charset="0"/>
                <a:ea typeface="Times New Roman" charset="0"/>
                <a:cs typeface="Times New Roman" charset="0"/>
              </a:rPr>
              <a:t> Object detection:</a:t>
            </a:r>
            <a:r>
              <a:rPr kumimoji="1" lang="zh-TW" altLang="en-US" dirty="0" smtClean="0">
                <a:latin typeface="Times New Roman" charset="0"/>
                <a:ea typeface="Times New Roman" charset="0"/>
                <a:cs typeface="Times New Roman" charset="0"/>
              </a:rPr>
              <a:t>物體偵測器</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3.</a:t>
            </a:r>
            <a:r>
              <a:rPr kumimoji="1" lang="en-US" altLang="zh-TW" dirty="0" smtClean="0">
                <a:latin typeface="Times New Roman" charset="0"/>
                <a:ea typeface="Times New Roman" charset="0"/>
                <a:cs typeface="Times New Roman" charset="0"/>
              </a:rPr>
              <a:t> Face recognition:</a:t>
            </a:r>
            <a:r>
              <a:rPr kumimoji="1" lang="zh-TW" altLang="en-US" dirty="0" smtClean="0">
                <a:latin typeface="Times New Roman" charset="0"/>
                <a:ea typeface="Times New Roman" charset="0"/>
                <a:cs typeface="Times New Roman" charset="0"/>
              </a:rPr>
              <a:t>臉部偵測器</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4.</a:t>
            </a:r>
            <a:r>
              <a:rPr kumimoji="1" lang="en-US" altLang="zh-TW" dirty="0" smtClean="0">
                <a:latin typeface="Times New Roman" charset="0"/>
                <a:ea typeface="Times New Roman" charset="0"/>
                <a:cs typeface="Times New Roman" charset="0"/>
              </a:rPr>
              <a:t> Instance recognition:</a:t>
            </a:r>
            <a:r>
              <a:rPr lang="zh-TW" altLang="en-US" dirty="0" smtClean="0"/>
              <a:t>實例</a:t>
            </a:r>
            <a:r>
              <a:rPr kumimoji="1" lang="zh-TW" altLang="en-US" dirty="0" smtClean="0">
                <a:latin typeface="Times New Roman" charset="0"/>
                <a:ea typeface="Times New Roman" charset="0"/>
                <a:cs typeface="Times New Roman" charset="0"/>
              </a:rPr>
              <a:t>識別</a:t>
            </a:r>
            <a:endParaRPr lang="en-US" altLang="zh-TW" dirty="0" smtClean="0"/>
          </a:p>
          <a:p>
            <a:r>
              <a:rPr lang="en-US" altLang="zh-TW" dirty="0" smtClean="0"/>
              <a:t>5.</a:t>
            </a:r>
            <a:r>
              <a:rPr kumimoji="1" lang="en-US" altLang="zh-TW" dirty="0" smtClean="0">
                <a:latin typeface="Times New Roman" charset="0"/>
                <a:ea typeface="Times New Roman" charset="0"/>
                <a:cs typeface="Times New Roman" charset="0"/>
              </a:rPr>
              <a:t> Category recognition:</a:t>
            </a:r>
            <a:r>
              <a:rPr kumimoji="1" lang="zh-TW" altLang="en-US" dirty="0" smtClean="0">
                <a:latin typeface="Times New Roman" charset="0"/>
                <a:ea typeface="Times New Roman" charset="0"/>
                <a:cs typeface="Times New Roman" charset="0"/>
              </a:rPr>
              <a:t>類別識別</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6.</a:t>
            </a:r>
            <a:r>
              <a:rPr kumimoji="1" lang="en-US" altLang="zh-TW" dirty="0" smtClean="0">
                <a:latin typeface="Times New Roman" charset="0"/>
                <a:ea typeface="Times New Roman" charset="0"/>
                <a:cs typeface="Times New Roman" charset="0"/>
              </a:rPr>
              <a:t> Context and scene understanding:</a:t>
            </a:r>
            <a:r>
              <a:rPr kumimoji="1" lang="zh-TW" altLang="en-US" dirty="0" smtClean="0">
                <a:latin typeface="Times New Roman" charset="0"/>
                <a:ea typeface="Times New Roman" charset="0"/>
                <a:cs typeface="Times New Roman" charset="0"/>
              </a:rPr>
              <a:t>利用上下場景關係來理解物體</a:t>
            </a:r>
            <a:endParaRPr kumimoji="1" lang="en-US" altLang="zh-TW" dirty="0" smtClean="0">
              <a:latin typeface="Times New Roman" charset="0"/>
              <a:ea typeface="Times New Roman" charset="0"/>
              <a:cs typeface="Times New Roman" charset="0"/>
            </a:endParaRPr>
          </a:p>
          <a:p>
            <a:endParaRPr lang="en-US"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a:t>
            </a:fld>
            <a:endParaRPr kumimoji="1" lang="zh-TW" altLang="en-US"/>
          </a:p>
        </p:txBody>
      </p:sp>
    </p:spTree>
    <p:extLst>
      <p:ext uri="{BB962C8B-B14F-4D97-AF65-F5344CB8AC3E}">
        <p14:creationId xmlns:p14="http://schemas.microsoft.com/office/powerpoint/2010/main" val="50118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latin typeface="Times New Roman" charset="0"/>
                <a:ea typeface="Times New Roman" charset="0"/>
                <a:cs typeface="Times New Roman" charset="0"/>
              </a:rPr>
              <a:t>Neural Networks</a:t>
            </a:r>
            <a:r>
              <a:rPr lang="zh-TW" altLang="en-US" sz="1200" dirty="0" smtClean="0">
                <a:latin typeface="Times New Roman" charset="0"/>
                <a:ea typeface="Times New Roman" charset="0"/>
                <a:cs typeface="Times New Roman" charset="0"/>
              </a:rPr>
              <a:t> 神經網絡</a:t>
            </a:r>
            <a:endParaRPr lang="en-US" altLang="zh-TW" dirty="0" smtClean="0"/>
          </a:p>
          <a:p>
            <a:r>
              <a:rPr lang="en-US" altLang="zh-TW" dirty="0" smtClean="0"/>
              <a:t>1.</a:t>
            </a:r>
            <a:r>
              <a:rPr lang="zh-TW" altLang="en-US" dirty="0" smtClean="0"/>
              <a:t>將影像利用透過 </a:t>
            </a:r>
            <a:r>
              <a:rPr lang="en-US" altLang="zh-TW" dirty="0" smtClean="0"/>
              <a:t>pyramid</a:t>
            </a:r>
            <a:r>
              <a:rPr lang="zh-TW" altLang="en-US" dirty="0" smtClean="0"/>
              <a:t>金字塔  進行</a:t>
            </a:r>
            <a:r>
              <a:rPr lang="en-US" altLang="zh-TW" dirty="0" smtClean="0"/>
              <a:t>subsampling</a:t>
            </a:r>
            <a:r>
              <a:rPr lang="zh-TW" altLang="en-US" dirty="0" smtClean="0"/>
              <a:t>子採樣來提取不同</a:t>
            </a:r>
            <a:r>
              <a:rPr lang="en-US" altLang="zh-TW" dirty="0" smtClean="0"/>
              <a:t>level</a:t>
            </a:r>
            <a:r>
              <a:rPr lang="zh-TW" altLang="en-US" dirty="0" smtClean="0"/>
              <a:t>間的重疊小影像</a:t>
            </a:r>
            <a:endParaRPr lang="en-US" altLang="zh-TW" dirty="0" smtClean="0"/>
          </a:p>
          <a:p>
            <a:r>
              <a:rPr lang="en-US" altLang="zh-TW" dirty="0" smtClean="0"/>
              <a:t>2.</a:t>
            </a:r>
            <a:r>
              <a:rPr lang="zh-TW" altLang="en-US" dirty="0" smtClean="0"/>
              <a:t>進行 </a:t>
            </a:r>
            <a:r>
              <a:rPr lang="en-US" altLang="zh-TW" dirty="0" smtClean="0"/>
              <a:t>corrected</a:t>
            </a:r>
            <a:r>
              <a:rPr lang="en-US" altLang="zh-TW" baseline="0" dirty="0" smtClean="0"/>
              <a:t> lighting </a:t>
            </a:r>
            <a:r>
              <a:rPr lang="zh-TW" altLang="en-US" baseline="0" dirty="0" smtClean="0"/>
              <a:t>修正光以及 </a:t>
            </a:r>
            <a:r>
              <a:rPr lang="en-US" altLang="zh-TW" baseline="0" dirty="0" smtClean="0"/>
              <a:t>histogram</a:t>
            </a:r>
            <a:r>
              <a:rPr lang="zh-TW" altLang="en-US" baseline="0" dirty="0" smtClean="0"/>
              <a:t> </a:t>
            </a:r>
            <a:r>
              <a:rPr lang="en-US" altLang="zh-TW" baseline="0" dirty="0" smtClean="0"/>
              <a:t>equalized</a:t>
            </a:r>
            <a:r>
              <a:rPr lang="zh-TW" altLang="en-US" baseline="0" dirty="0" smtClean="0"/>
              <a:t>來 </a:t>
            </a:r>
            <a:r>
              <a:rPr lang="en-US" altLang="zh-TW" baseline="0" dirty="0" smtClean="0"/>
              <a:t>pre-processed</a:t>
            </a:r>
            <a:r>
              <a:rPr lang="zh-TW" altLang="en-US" baseline="0" dirty="0" smtClean="0"/>
              <a:t>這些影像</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3.</a:t>
            </a:r>
            <a:r>
              <a:rPr lang="zh-TW" altLang="en-US" dirty="0" smtClean="0"/>
              <a:t>在利用三層</a:t>
            </a:r>
            <a:r>
              <a:rPr lang="en-US" altLang="zh-TW" sz="1200" dirty="0" smtClean="0">
                <a:latin typeface="Times New Roman" charset="0"/>
                <a:ea typeface="Times New Roman" charset="0"/>
                <a:cs typeface="Times New Roman" charset="0"/>
              </a:rPr>
              <a:t>Neural Networks</a:t>
            </a:r>
            <a:r>
              <a:rPr lang="zh-TW" altLang="en-US" dirty="0" smtClean="0"/>
              <a:t>來偵測可能是臉的位置</a:t>
            </a:r>
            <a:endParaRPr lang="en-US" altLang="zh-TW" dirty="0" smtClean="0"/>
          </a:p>
          <a:p>
            <a:endParaRPr lang="en-US"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21</a:t>
            </a:fld>
            <a:endParaRPr kumimoji="1" lang="zh-TW" altLang="en-US"/>
          </a:p>
        </p:txBody>
      </p:sp>
    </p:spTree>
    <p:extLst>
      <p:ext uri="{BB962C8B-B14F-4D97-AF65-F5344CB8AC3E}">
        <p14:creationId xmlns:p14="http://schemas.microsoft.com/office/powerpoint/2010/main" val="270244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SVM</a:t>
            </a:r>
            <a:r>
              <a:rPr lang="zh-TW" altLang="en-US" dirty="0" smtClean="0"/>
              <a:t> </a:t>
            </a:r>
            <a:r>
              <a:rPr lang="en-US" altLang="zh-TW" dirty="0" smtClean="0"/>
              <a:t>(</a:t>
            </a:r>
            <a:r>
              <a:rPr lang="en-US" sz="1200" b="0" i="0" kern="1200" dirty="0" smtClean="0">
                <a:solidFill>
                  <a:schemeClr val="tx1"/>
                </a:solidFill>
                <a:effectLst/>
                <a:latin typeface="+mn-lt"/>
                <a:ea typeface="+mn-ea"/>
                <a:cs typeface="+mn-cs"/>
              </a:rPr>
              <a:t>support vector machine</a:t>
            </a:r>
            <a:r>
              <a:rPr lang="zh-TW" altLang="en-US" sz="1200" b="0" i="0" kern="1200" dirty="0" smtClean="0">
                <a:solidFill>
                  <a:schemeClr val="tx1"/>
                </a:solidFill>
                <a:effectLst/>
                <a:latin typeface="+mn-lt"/>
                <a:ea typeface="+mn-ea"/>
                <a:cs typeface="+mn-cs"/>
              </a:rPr>
              <a:t> 支撐向量機</a:t>
            </a:r>
            <a:r>
              <a:rPr lang="en-US" altLang="zh-TW" sz="1200" b="0" i="0" kern="1200" dirty="0" smtClean="0">
                <a:solidFill>
                  <a:schemeClr val="tx1"/>
                </a:solidFill>
                <a:effectLst/>
                <a:latin typeface="+mn-lt"/>
                <a:ea typeface="+mn-ea"/>
                <a:cs typeface="+mn-cs"/>
              </a:rPr>
              <a:t>)</a:t>
            </a:r>
            <a:endParaRPr lang="en-US" dirty="0" smtClean="0"/>
          </a:p>
          <a:p>
            <a:r>
              <a:rPr lang="zh-TW" altLang="en-US" dirty="0" smtClean="0"/>
              <a:t>使用一些</a:t>
            </a:r>
            <a:r>
              <a:rPr lang="en-US" altLang="zh-TW" dirty="0" smtClean="0"/>
              <a:t>kernel</a:t>
            </a:r>
            <a:r>
              <a:rPr lang="zh-TW" altLang="en-US" dirty="0" smtClean="0"/>
              <a:t>來讓</a:t>
            </a:r>
            <a:r>
              <a:rPr kumimoji="1" lang="en-US" altLang="zh-TW" dirty="0" smtClean="0"/>
              <a:t>feature</a:t>
            </a:r>
            <a:r>
              <a:rPr kumimoji="1" lang="zh-TW" altLang="en-US" dirty="0" smtClean="0"/>
              <a:t> </a:t>
            </a:r>
            <a:r>
              <a:rPr kumimoji="1" lang="en-US" altLang="zh-TW" dirty="0" smtClean="0"/>
              <a:t>space </a:t>
            </a:r>
            <a:r>
              <a:rPr kumimoji="1" lang="zh-TW" altLang="en-US" dirty="0" smtClean="0"/>
              <a:t>特徵空間上升成更高維度</a:t>
            </a:r>
            <a:endParaRPr kumimoji="1" lang="en-US" altLang="zh-TW" dirty="0" smtClean="0"/>
          </a:p>
          <a:p>
            <a:r>
              <a:rPr kumimoji="1" lang="zh-TW" altLang="en-US" dirty="0" smtClean="0"/>
              <a:t>圖中可以看到他先將藍紅的點放在更高維度的</a:t>
            </a:r>
            <a:r>
              <a:rPr kumimoji="1" lang="en-US" altLang="zh-TW" dirty="0" smtClean="0"/>
              <a:t>feature</a:t>
            </a:r>
            <a:r>
              <a:rPr kumimoji="1" lang="zh-TW" altLang="en-US" dirty="0" smtClean="0"/>
              <a:t> </a:t>
            </a:r>
            <a:r>
              <a:rPr kumimoji="1" lang="en-US" altLang="zh-TW" dirty="0" smtClean="0"/>
              <a:t>space,</a:t>
            </a:r>
            <a:r>
              <a:rPr kumimoji="1" lang="zh-TW" altLang="en-US" dirty="0" smtClean="0"/>
              <a:t> 在進行分類</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22</a:t>
            </a:fld>
            <a:endParaRPr kumimoji="1" lang="zh-TW" altLang="en-US"/>
          </a:p>
        </p:txBody>
      </p:sp>
    </p:spTree>
    <p:extLst>
      <p:ext uri="{BB962C8B-B14F-4D97-AF65-F5344CB8AC3E}">
        <p14:creationId xmlns:p14="http://schemas.microsoft.com/office/powerpoint/2010/main" val="120392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Boosting</a:t>
            </a:r>
            <a:r>
              <a:rPr lang="zh-TW" altLang="en-US" dirty="0" smtClean="0"/>
              <a:t>分類器</a:t>
            </a:r>
            <a:endParaRPr lang="en-US" altLang="zh-TW" dirty="0" smtClean="0"/>
          </a:p>
          <a:p>
            <a:r>
              <a:rPr lang="en-US" altLang="zh-TW" dirty="0" smtClean="0"/>
              <a:t>1.</a:t>
            </a:r>
            <a:r>
              <a:rPr lang="zh-TW" altLang="en-US" dirty="0" smtClean="0"/>
              <a:t>先利用</a:t>
            </a:r>
            <a:r>
              <a:rPr lang="en-US" altLang="zh-TW" dirty="0" smtClean="0"/>
              <a:t>decision stump</a:t>
            </a:r>
            <a:r>
              <a:rPr lang="zh-TW" altLang="en-US" dirty="0" smtClean="0"/>
              <a:t>決策樹樁和</a:t>
            </a:r>
            <a:r>
              <a:rPr lang="en-US" altLang="zh-TW" dirty="0" smtClean="0"/>
              <a:t>hyperplane</a:t>
            </a:r>
            <a:r>
              <a:rPr lang="zh-TW" altLang="en-US" dirty="0" smtClean="0"/>
              <a:t>超平面</a:t>
            </a:r>
            <a:r>
              <a:rPr lang="en-US" altLang="zh-TW" dirty="0" smtClean="0"/>
              <a:t>, </a:t>
            </a:r>
            <a:r>
              <a:rPr lang="zh-TW" altLang="en-US" dirty="0" smtClean="0"/>
              <a:t>也就是前面講的</a:t>
            </a:r>
            <a:r>
              <a:rPr lang="en-US" altLang="zh-TW" dirty="0" smtClean="0"/>
              <a:t>SVM,</a:t>
            </a:r>
            <a:r>
              <a:rPr lang="zh-TW" altLang="en-US" dirty="0" smtClean="0"/>
              <a:t> 來選擇數個</a:t>
            </a:r>
            <a:r>
              <a:rPr lang="en-US" altLang="zh-TW" dirty="0" smtClean="0"/>
              <a:t>weak</a:t>
            </a:r>
            <a:r>
              <a:rPr lang="zh-TW" altLang="en-US" dirty="0" smtClean="0"/>
              <a:t> </a:t>
            </a:r>
            <a:r>
              <a:rPr lang="en-US" altLang="zh-TW" dirty="0" smtClean="0"/>
              <a:t>classifier, </a:t>
            </a:r>
            <a:r>
              <a:rPr lang="zh-TW" altLang="en-US" dirty="0" smtClean="0"/>
              <a:t>第一個分類錯誤的結果會使錯誤的點權重增加</a:t>
            </a:r>
            <a:r>
              <a:rPr lang="en-US" altLang="zh-TW" dirty="0" smtClean="0"/>
              <a:t>, </a:t>
            </a:r>
            <a:r>
              <a:rPr lang="zh-TW" altLang="en-US" dirty="0" smtClean="0"/>
              <a:t>讓下一個適合的分類器去針對這些錯誤做分類</a:t>
            </a:r>
            <a:endParaRPr lang="en-US" altLang="zh-TW" dirty="0" smtClean="0"/>
          </a:p>
          <a:p>
            <a:r>
              <a:rPr lang="en-US" altLang="zh-TW" dirty="0" smtClean="0"/>
              <a:t>2.</a:t>
            </a:r>
            <a:r>
              <a:rPr lang="zh-TW" altLang="en-US" dirty="0" smtClean="0"/>
              <a:t>將</a:t>
            </a:r>
            <a:r>
              <a:rPr lang="en-US" altLang="zh-TW" dirty="0" smtClean="0"/>
              <a:t>weak</a:t>
            </a:r>
            <a:r>
              <a:rPr lang="zh-TW" altLang="en-US" dirty="0" smtClean="0"/>
              <a:t> </a:t>
            </a:r>
            <a:r>
              <a:rPr lang="en-US" altLang="zh-TW" dirty="0" smtClean="0"/>
              <a:t>classifier</a:t>
            </a:r>
            <a:r>
              <a:rPr lang="zh-TW" altLang="en-US" dirty="0" smtClean="0"/>
              <a:t>錯誤分類的數據點誤差來進行權重的增加</a:t>
            </a:r>
            <a:endParaRPr lang="en-US" altLang="zh-TW" dirty="0" smtClean="0"/>
          </a:p>
          <a:p>
            <a:r>
              <a:rPr lang="en-US" altLang="zh-TW" dirty="0" smtClean="0"/>
              <a:t>3.</a:t>
            </a:r>
            <a:r>
              <a:rPr lang="zh-TW" altLang="en-US" dirty="0" smtClean="0"/>
              <a:t>這些權重藉由線性組合成一個</a:t>
            </a:r>
            <a:r>
              <a:rPr lang="en-US" altLang="zh-TW" dirty="0" smtClean="0"/>
              <a:t>final</a:t>
            </a:r>
            <a:r>
              <a:rPr lang="zh-TW" altLang="en-US" dirty="0" smtClean="0"/>
              <a:t> </a:t>
            </a:r>
            <a:r>
              <a:rPr lang="en-US" altLang="zh-TW" dirty="0" err="1" smtClean="0"/>
              <a:t>classifer</a:t>
            </a:r>
            <a:r>
              <a:rPr lang="zh-TW" altLang="en-US" dirty="0" smtClean="0"/>
              <a:t>最終分類器</a:t>
            </a:r>
            <a:endParaRPr lang="en-US" altLang="zh-TW" dirty="0" smtClean="0"/>
          </a:p>
          <a:p>
            <a:endParaRPr lang="en-US" dirty="0" smtClean="0"/>
          </a:p>
          <a:p>
            <a:endParaRPr lang="en-US" dirty="0" smtClean="0"/>
          </a:p>
          <a:p>
            <a:r>
              <a:rPr lang="en-US" altLang="zh-TW" dirty="0" smtClean="0"/>
              <a:t>!!! Hyperplane</a:t>
            </a:r>
            <a:r>
              <a:rPr lang="zh-TW" altLang="en-US" dirty="0" smtClean="0"/>
              <a:t>和</a:t>
            </a:r>
            <a:r>
              <a:rPr lang="en-US" altLang="zh-TW" dirty="0" smtClean="0"/>
              <a:t>SVM</a:t>
            </a:r>
            <a:r>
              <a:rPr lang="zh-TW" altLang="en-US" dirty="0" smtClean="0"/>
              <a:t>差異</a:t>
            </a:r>
            <a:r>
              <a:rPr lang="en-US" altLang="zh-TW" dirty="0" smtClean="0"/>
              <a:t>???!!!</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23</a:t>
            </a:fld>
            <a:endParaRPr kumimoji="1" lang="zh-TW" altLang="en-US"/>
          </a:p>
        </p:txBody>
      </p:sp>
    </p:spTree>
    <p:extLst>
      <p:ext uri="{BB962C8B-B14F-4D97-AF65-F5344CB8AC3E}">
        <p14:creationId xmlns:p14="http://schemas.microsoft.com/office/powerpoint/2010/main" val="3082307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這裡是</a:t>
            </a:r>
            <a:r>
              <a:rPr lang="en-US" altLang="zh-TW" dirty="0" smtClean="0"/>
              <a:t>boosting</a:t>
            </a:r>
            <a:r>
              <a:rPr lang="zh-TW" altLang="en-US" dirty="0" smtClean="0"/>
              <a:t>的數學模型</a:t>
            </a:r>
            <a:endParaRPr lang="en-US" altLang="zh-TW" dirty="0" smtClean="0"/>
          </a:p>
          <a:p>
            <a:r>
              <a:rPr lang="en-US" dirty="0" smtClean="0"/>
              <a:t>h (x)</a:t>
            </a:r>
            <a:r>
              <a:rPr lang="zh-TW" altLang="en-US" dirty="0" smtClean="0"/>
              <a:t>是</a:t>
            </a:r>
            <a:r>
              <a:rPr lang="en-US" altLang="zh-TW" dirty="0" smtClean="0"/>
              <a:t>final learns:</a:t>
            </a:r>
            <a:r>
              <a:rPr lang="en-US" altLang="zh-TW" baseline="0" dirty="0" smtClean="0"/>
              <a:t> </a:t>
            </a:r>
            <a:r>
              <a:rPr lang="zh-TW" altLang="en-US" dirty="0" smtClean="0"/>
              <a:t>指的是每一個</a:t>
            </a:r>
            <a:r>
              <a:rPr lang="en-US" altLang="zh-TW" dirty="0" smtClean="0"/>
              <a:t>weak</a:t>
            </a:r>
            <a:r>
              <a:rPr lang="en-US" altLang="zh-TW" baseline="0" dirty="0" smtClean="0"/>
              <a:t> learners </a:t>
            </a:r>
            <a:r>
              <a:rPr lang="en-US" altLang="zh-TW" dirty="0" err="1" smtClean="0"/>
              <a:t>hj</a:t>
            </a:r>
            <a:r>
              <a:rPr lang="en-US" altLang="zh-TW" dirty="0" smtClean="0"/>
              <a:t>(x) </a:t>
            </a:r>
            <a:r>
              <a:rPr lang="zh-TW" altLang="en-US" baseline="0" dirty="0" smtClean="0"/>
              <a:t>乘上自己的權重</a:t>
            </a:r>
            <a:r>
              <a:rPr lang="en-US" altLang="zh-TW" baseline="0" dirty="0" smtClean="0"/>
              <a:t>alpha, </a:t>
            </a:r>
            <a:r>
              <a:rPr lang="zh-TW" altLang="en-US" baseline="0" dirty="0" smtClean="0"/>
              <a:t>而</a:t>
            </a:r>
            <a:r>
              <a:rPr lang="en-US" altLang="zh-TW" baseline="0" dirty="0" err="1" smtClean="0"/>
              <a:t>hj</a:t>
            </a:r>
            <a:r>
              <a:rPr lang="en-US" altLang="zh-TW" baseline="0" dirty="0" smtClean="0"/>
              <a:t>(x)</a:t>
            </a:r>
            <a:r>
              <a:rPr lang="zh-TW" altLang="en-US" baseline="0" dirty="0" smtClean="0"/>
              <a:t> 是由</a:t>
            </a:r>
            <a:r>
              <a:rPr lang="en-US" altLang="zh-TW" baseline="0" dirty="0" smtClean="0"/>
              <a:t>decision stumps</a:t>
            </a:r>
            <a:r>
              <a:rPr lang="zh-TW" altLang="en-US" baseline="0" dirty="0" smtClean="0"/>
              <a:t>來決定</a:t>
            </a:r>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a:t>
            </a:r>
          </a:p>
          <a:p>
            <a:r>
              <a:rPr lang="en-US" baseline="0" dirty="0" smtClean="0"/>
              <a:t>where each of the weak learners </a:t>
            </a:r>
            <a:r>
              <a:rPr lang="en-US" baseline="0" dirty="0" err="1" smtClean="0"/>
              <a:t>hj</a:t>
            </a:r>
            <a:r>
              <a:rPr lang="en-US" baseline="0" dirty="0" smtClean="0"/>
              <a:t> is an extremely simple function of the input, and hence is not expected to contribute much (in isolation) to the classification performance.</a:t>
            </a:r>
          </a:p>
          <a:p>
            <a:r>
              <a:rPr lang="zh-TW" altLang="en-US" dirty="0" smtClean="0"/>
              <a:t>其中每個弱學習者</a:t>
            </a:r>
            <a:r>
              <a:rPr lang="en-US" altLang="zh-TW" dirty="0" err="1" smtClean="0"/>
              <a:t>hj</a:t>
            </a:r>
            <a:r>
              <a:rPr lang="en-US" altLang="zh-TW" dirty="0" smtClean="0"/>
              <a:t>(x)</a:t>
            </a:r>
            <a:r>
              <a:rPr lang="zh-TW" altLang="en-US" dirty="0" smtClean="0"/>
              <a:t>是輸入的極其簡單的函數，因此預計不會對分類性能貢獻很多（單獨）。</a:t>
            </a:r>
            <a:endParaRPr lang="en-US" altLang="zh-TW" dirty="0" smtClean="0"/>
          </a:p>
          <a:p>
            <a:r>
              <a:rPr lang="en-US" altLang="zh-TW" dirty="0" smtClean="0"/>
              <a:t>which are also known as decision stumps(basically, the simplest possible version of decision trees). In most cases , it is also traditional (and simpler) to set </a:t>
            </a:r>
            <a:r>
              <a:rPr lang="en-US" altLang="zh-TW" dirty="0" err="1" smtClean="0"/>
              <a:t>aj</a:t>
            </a:r>
            <a:r>
              <a:rPr lang="en-US" altLang="zh-TW" dirty="0" smtClean="0"/>
              <a:t> and </a:t>
            </a:r>
            <a:r>
              <a:rPr lang="en-US" altLang="zh-TW" dirty="0" err="1" smtClean="0"/>
              <a:t>bj</a:t>
            </a:r>
            <a:r>
              <a:rPr lang="en-US" altLang="zh-TW" dirty="0" smtClean="0"/>
              <a:t> to +-1...., so that only the feature fj, the </a:t>
            </a:r>
            <a:r>
              <a:rPr lang="en-US" altLang="zh-TW" dirty="0" err="1" smtClean="0"/>
              <a:t>threshlod</a:t>
            </a:r>
            <a:r>
              <a:rPr lang="en-US" altLang="zh-TW" dirty="0" smtClean="0"/>
              <a:t> value </a:t>
            </a:r>
            <a:r>
              <a:rPr lang="en-US" altLang="zh-TW" dirty="0" err="1" smtClean="0"/>
              <a:t>sitaj</a:t>
            </a:r>
            <a:r>
              <a:rPr lang="en-US" altLang="zh-TW" dirty="0" smtClean="0"/>
              <a:t> and the polarity of the threshold </a:t>
            </a:r>
            <a:r>
              <a:rPr lang="en-US" altLang="zh-TW" dirty="0" err="1" smtClean="0"/>
              <a:t>sj</a:t>
            </a:r>
            <a:r>
              <a:rPr lang="en-US" altLang="zh-TW" dirty="0" smtClean="0"/>
              <a:t> need to be selected.</a:t>
            </a:r>
          </a:p>
          <a:p>
            <a:r>
              <a:rPr lang="zh-TW" altLang="en-US" dirty="0" smtClean="0"/>
              <a:t>它們也被稱為決策樹樁（基本上，決策樹的最簡單版本）。 在大多數情況下，將</a:t>
            </a:r>
            <a:r>
              <a:rPr lang="en-US" altLang="zh-TW" dirty="0" err="1" smtClean="0"/>
              <a:t>aj</a:t>
            </a:r>
            <a:r>
              <a:rPr lang="zh-TW" altLang="en-US" dirty="0" smtClean="0"/>
              <a:t>和</a:t>
            </a:r>
            <a:r>
              <a:rPr lang="en-US" altLang="zh-TW" dirty="0" err="1" smtClean="0"/>
              <a:t>bj</a:t>
            </a:r>
            <a:r>
              <a:rPr lang="zh-TW" altLang="en-US" dirty="0" smtClean="0"/>
              <a:t>設置為</a:t>
            </a:r>
            <a:r>
              <a:rPr lang="en-US" altLang="zh-TW" dirty="0" smtClean="0"/>
              <a:t>+ -1 ......</a:t>
            </a:r>
            <a:r>
              <a:rPr lang="zh-TW" altLang="en-US" dirty="0" smtClean="0"/>
              <a:t>也是傳統的（並且更簡單），因此只需要選擇特徵</a:t>
            </a:r>
            <a:r>
              <a:rPr lang="en-US" altLang="zh-TW" dirty="0" smtClean="0"/>
              <a:t>fj</a:t>
            </a:r>
            <a:r>
              <a:rPr lang="zh-TW" altLang="en-US" dirty="0" smtClean="0"/>
              <a:t>，</a:t>
            </a:r>
            <a:r>
              <a:rPr lang="en-US" altLang="zh-TW" dirty="0" err="1" smtClean="0"/>
              <a:t>threshlod</a:t>
            </a:r>
            <a:r>
              <a:rPr lang="zh-TW" altLang="en-US" dirty="0" smtClean="0"/>
              <a:t>值</a:t>
            </a:r>
            <a:r>
              <a:rPr lang="en-US" altLang="zh-TW" dirty="0" err="1" smtClean="0"/>
              <a:t>sitaj</a:t>
            </a:r>
            <a:r>
              <a:rPr lang="zh-TW" altLang="en-US" dirty="0" smtClean="0"/>
              <a:t>和閾值</a:t>
            </a:r>
            <a:r>
              <a:rPr lang="en-US" altLang="zh-TW" dirty="0" err="1" smtClean="0"/>
              <a:t>sj</a:t>
            </a:r>
            <a:r>
              <a:rPr lang="zh-TW" altLang="en-US" dirty="0" smtClean="0"/>
              <a:t>的極性。</a:t>
            </a:r>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24</a:t>
            </a:fld>
            <a:endParaRPr kumimoji="1" lang="zh-TW" altLang="en-US"/>
          </a:p>
        </p:txBody>
      </p:sp>
    </p:spTree>
    <p:extLst>
      <p:ext uri="{BB962C8B-B14F-4D97-AF65-F5344CB8AC3E}">
        <p14:creationId xmlns:p14="http://schemas.microsoft.com/office/powerpoint/2010/main" val="1784155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Adaptive boosting</a:t>
            </a:r>
            <a:r>
              <a:rPr lang="zh-TW" altLang="en-US" dirty="0" smtClean="0"/>
              <a:t> 自適應的</a:t>
            </a:r>
            <a:r>
              <a:rPr lang="en-US" altLang="zh-TW" dirty="0" smtClean="0"/>
              <a:t>boosting</a:t>
            </a:r>
            <a:r>
              <a:rPr lang="zh-TW" altLang="en-US" dirty="0" smtClean="0"/>
              <a:t>的分類器</a:t>
            </a:r>
            <a:endParaRPr lang="en-US" altLang="zh-TW" dirty="0" smtClean="0"/>
          </a:p>
          <a:p>
            <a:r>
              <a:rPr lang="zh-TW" altLang="en-US" dirty="0" smtClean="0"/>
              <a:t>過程是</a:t>
            </a:r>
            <a:endParaRPr lang="en-US" altLang="zh-TW" dirty="0" smtClean="0"/>
          </a:p>
          <a:p>
            <a:r>
              <a:rPr lang="en-US" altLang="zh-TW" dirty="0" smtClean="0"/>
              <a:t>1.</a:t>
            </a:r>
            <a:r>
              <a:rPr lang="zh-TW" altLang="en-US" dirty="0" smtClean="0"/>
              <a:t>給予</a:t>
            </a:r>
            <a:r>
              <a:rPr lang="en-US" altLang="zh-TW" dirty="0" smtClean="0"/>
              <a:t>data</a:t>
            </a:r>
            <a:r>
              <a:rPr lang="zh-TW" altLang="en-US" dirty="0" smtClean="0"/>
              <a:t>一個 </a:t>
            </a:r>
            <a:r>
              <a:rPr lang="en-US" altLang="zh-TW" dirty="0" smtClean="0"/>
              <a:t>label</a:t>
            </a:r>
          </a:p>
          <a:p>
            <a:r>
              <a:rPr lang="en-US" altLang="zh-TW" dirty="0" smtClean="0"/>
              <a:t>2.</a:t>
            </a:r>
            <a:r>
              <a:rPr lang="zh-TW" altLang="en-US" dirty="0" smtClean="0"/>
              <a:t>初始</a:t>
            </a:r>
            <a:r>
              <a:rPr lang="zh-TW" altLang="en-US" baseline="0" dirty="0" smtClean="0"/>
              <a:t>正規化</a:t>
            </a:r>
            <a:r>
              <a:rPr lang="zh-TW" altLang="en-US" dirty="0" smtClean="0"/>
              <a:t>全部的權重</a:t>
            </a:r>
            <a:endParaRPr lang="en-US" altLang="zh-TW" dirty="0" smtClean="0"/>
          </a:p>
          <a:p>
            <a:r>
              <a:rPr lang="en-US" altLang="zh-TW" dirty="0" smtClean="0"/>
              <a:t>3.</a:t>
            </a:r>
            <a:r>
              <a:rPr lang="zh-TW" altLang="en-US" dirty="0" smtClean="0"/>
              <a:t>接著訓練</a:t>
            </a:r>
            <a:endParaRPr lang="en-US" altLang="zh-TW" dirty="0" smtClean="0"/>
          </a:p>
          <a:p>
            <a:pPr marL="228600" indent="-228600">
              <a:buAutoNum type="alphaLcPeriod"/>
            </a:pPr>
            <a:r>
              <a:rPr lang="zh-TW" altLang="en-US" baseline="0" dirty="0" smtClean="0"/>
              <a:t>重新正規化權重值</a:t>
            </a:r>
            <a:endParaRPr lang="en-US" altLang="zh-TW" baseline="0" dirty="0" smtClean="0"/>
          </a:p>
          <a:p>
            <a:pPr marL="228600" indent="-228600">
              <a:buAutoNum type="alphaLcPeriod"/>
            </a:pPr>
            <a:r>
              <a:rPr lang="zh-TW" altLang="en-US" dirty="0" smtClean="0"/>
              <a:t>利用最小化的權重誤差來找到最佳分類器</a:t>
            </a: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r>
              <a:rPr lang="en-US" altLang="zh-TW" dirty="0" smtClean="0"/>
              <a:t>-------------------------</a:t>
            </a:r>
          </a:p>
          <a:p>
            <a:r>
              <a:rPr lang="en-US" altLang="zh-TW" dirty="0" smtClean="0"/>
              <a:t>1.</a:t>
            </a:r>
            <a:r>
              <a:rPr lang="zh-TW" altLang="en-US" dirty="0" smtClean="0"/>
              <a:t>將剛剛</a:t>
            </a:r>
            <a:r>
              <a:rPr lang="en-US" altLang="zh-TW" dirty="0" smtClean="0"/>
              <a:t>boosting</a:t>
            </a:r>
            <a:r>
              <a:rPr lang="zh-TW" altLang="en-US" dirty="0" smtClean="0"/>
              <a:t>判斷結果中</a:t>
            </a:r>
            <a:r>
              <a:rPr lang="en-US" altLang="zh-TW" dirty="0" smtClean="0"/>
              <a:t>, </a:t>
            </a:r>
            <a:r>
              <a:rPr lang="zh-TW" altLang="en-US" dirty="0" smtClean="0"/>
              <a:t>錯誤的</a:t>
            </a:r>
            <a:r>
              <a:rPr lang="en-US" altLang="zh-TW" dirty="0" smtClean="0"/>
              <a:t>train</a:t>
            </a:r>
            <a:r>
              <a:rPr lang="zh-TW" altLang="en-US" dirty="0" smtClean="0"/>
              <a:t> </a:t>
            </a:r>
            <a:r>
              <a:rPr lang="en-US" altLang="zh-TW" dirty="0" smtClean="0"/>
              <a:t>data</a:t>
            </a:r>
            <a:r>
              <a:rPr lang="zh-TW" altLang="en-US" dirty="0" smtClean="0"/>
              <a:t>提高權重</a:t>
            </a:r>
            <a:r>
              <a:rPr lang="en-US" altLang="zh-TW" dirty="0" smtClean="0"/>
              <a:t> </a:t>
            </a:r>
          </a:p>
          <a:p>
            <a:r>
              <a:rPr lang="en-US" altLang="zh-TW" dirty="0" smtClean="0"/>
              <a:t>2.</a:t>
            </a:r>
            <a:r>
              <a:rPr lang="zh-TW" altLang="en-US" dirty="0" smtClean="0"/>
              <a:t>砍掉判斷錯誤的</a:t>
            </a:r>
            <a:r>
              <a:rPr lang="en-US" altLang="zh-TW" dirty="0" smtClean="0"/>
              <a:t>weak</a:t>
            </a:r>
            <a:r>
              <a:rPr lang="zh-TW" altLang="en-US" dirty="0" smtClean="0"/>
              <a:t> </a:t>
            </a:r>
            <a:r>
              <a:rPr lang="en-US" altLang="zh-TW" dirty="0" smtClean="0"/>
              <a:t>classifier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3.</a:t>
            </a:r>
            <a:r>
              <a:rPr lang="zh-TW" altLang="en-US" dirty="0" smtClean="0"/>
              <a:t>產生新的的</a:t>
            </a:r>
            <a:r>
              <a:rPr lang="en-US" altLang="zh-TW" dirty="0" smtClean="0"/>
              <a:t>classifier</a:t>
            </a:r>
            <a:r>
              <a:rPr lang="zh-TW" altLang="en-US" dirty="0" smtClean="0"/>
              <a:t>去學習這些較高的權重的</a:t>
            </a:r>
            <a:r>
              <a:rPr lang="en-US" altLang="zh-TW" dirty="0" smtClean="0"/>
              <a:t>dataset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input the positive and negative training examples along with their labels {xi, </a:t>
            </a:r>
            <a:r>
              <a:rPr lang="en-US" dirty="0" err="1" smtClean="0"/>
              <a:t>yi</a:t>
            </a:r>
            <a:r>
              <a:rPr lang="en-US" dirty="0" smtClean="0"/>
              <a:t>} where </a:t>
            </a:r>
            <a:r>
              <a:rPr lang="en-US" dirty="0" err="1" smtClean="0"/>
              <a:t>yi</a:t>
            </a:r>
            <a:r>
              <a:rPr lang="en-US" dirty="0" smtClean="0"/>
              <a:t>=1 for positive (face) examples and </a:t>
            </a:r>
            <a:r>
              <a:rPr lang="en-US" dirty="0" err="1" smtClean="0"/>
              <a:t>yi</a:t>
            </a:r>
            <a:r>
              <a:rPr lang="en-US" dirty="0" smtClean="0"/>
              <a:t>=-1 for negative examples</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輸入正面和負面訓練樣例及其標籤</a:t>
            </a:r>
            <a:r>
              <a:rPr lang="en-US" altLang="zh-TW" dirty="0" smtClean="0"/>
              <a:t>{xi</a:t>
            </a:r>
            <a:r>
              <a:rPr lang="zh-TW" altLang="en-US" dirty="0" smtClean="0"/>
              <a:t>，</a:t>
            </a:r>
            <a:r>
              <a:rPr lang="en-US" altLang="zh-TW" dirty="0" err="1" smtClean="0"/>
              <a:t>yi</a:t>
            </a:r>
            <a:r>
              <a:rPr lang="en-US" altLang="zh-TW" dirty="0" smtClean="0"/>
              <a:t>}</a:t>
            </a:r>
            <a:r>
              <a:rPr lang="zh-TW" altLang="en-US" dirty="0" smtClean="0"/>
              <a:t>，其中</a:t>
            </a:r>
            <a:r>
              <a:rPr lang="en-US" altLang="zh-TW" dirty="0" err="1" smtClean="0"/>
              <a:t>yi</a:t>
            </a:r>
            <a:r>
              <a:rPr lang="en-US" altLang="zh-TW" dirty="0" smtClean="0"/>
              <a:t> = 1</a:t>
            </a:r>
            <a:r>
              <a:rPr lang="zh-TW" altLang="en-US" dirty="0" smtClean="0"/>
              <a:t>表示正面（面部），</a:t>
            </a:r>
            <a:r>
              <a:rPr lang="en-US" altLang="zh-TW" dirty="0" err="1" smtClean="0"/>
              <a:t>yi</a:t>
            </a:r>
            <a:r>
              <a:rPr lang="en-US" altLang="zh-TW" dirty="0" smtClean="0"/>
              <a:t> = -1</a:t>
            </a:r>
            <a:r>
              <a:rPr lang="zh-TW" altLang="en-US" dirty="0" smtClean="0"/>
              <a:t>表示負面例子</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initialize all the weights to wi,1 &lt; 1/N, where N is the number of </a:t>
            </a:r>
            <a:r>
              <a:rPr lang="en-US" dirty="0" err="1" smtClean="0"/>
              <a:t>traning</a:t>
            </a:r>
            <a:r>
              <a:rPr lang="en-US" dirty="0" smtClean="0"/>
              <a:t> examples. (Viola and Jones(2004) use a separate N1 and N2 for positive and negative examples.)</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將所有權重初始化為</a:t>
            </a:r>
            <a:r>
              <a:rPr lang="en-US" altLang="zh-TW" dirty="0" err="1" smtClean="0"/>
              <a:t>wi</a:t>
            </a:r>
            <a:r>
              <a:rPr lang="zh-TW" altLang="en-US" dirty="0" smtClean="0"/>
              <a:t>，</a:t>
            </a:r>
            <a:r>
              <a:rPr lang="en-US" altLang="zh-TW" dirty="0" smtClean="0"/>
              <a:t>1 &lt;1 / N</a:t>
            </a:r>
            <a:r>
              <a:rPr lang="zh-TW" altLang="en-US" dirty="0" smtClean="0"/>
              <a:t>，其中</a:t>
            </a:r>
            <a:r>
              <a:rPr lang="en-US" altLang="zh-TW" dirty="0" smtClean="0"/>
              <a:t>N</a:t>
            </a:r>
            <a:r>
              <a:rPr lang="zh-TW" altLang="en-US" dirty="0" smtClean="0"/>
              <a:t>是訓練樣本的數量。 （</a:t>
            </a:r>
            <a:r>
              <a:rPr lang="en-US" altLang="zh-TW" dirty="0" smtClean="0"/>
              <a:t>Viola</a:t>
            </a:r>
            <a:r>
              <a:rPr lang="zh-TW" altLang="en-US" dirty="0" smtClean="0"/>
              <a:t>和</a:t>
            </a:r>
            <a:r>
              <a:rPr lang="en-US" altLang="zh-TW" dirty="0" smtClean="0"/>
              <a:t>Jones</a:t>
            </a:r>
            <a:r>
              <a:rPr lang="zh-TW" altLang="en-US" dirty="0" smtClean="0"/>
              <a:t>（</a:t>
            </a:r>
            <a:r>
              <a:rPr lang="en-US" altLang="zh-TW" dirty="0" smtClean="0"/>
              <a:t>2004</a:t>
            </a:r>
            <a:r>
              <a:rPr lang="zh-TW" altLang="en-US" dirty="0" smtClean="0"/>
              <a:t>）使用單獨的</a:t>
            </a:r>
            <a:r>
              <a:rPr lang="en-US" altLang="zh-TW" dirty="0" smtClean="0"/>
              <a:t>N1</a:t>
            </a:r>
            <a:r>
              <a:rPr lang="zh-TW" altLang="en-US" dirty="0" smtClean="0"/>
              <a:t>和</a:t>
            </a:r>
            <a:r>
              <a:rPr lang="en-US" altLang="zh-TW" dirty="0" smtClean="0"/>
              <a:t>N2</a:t>
            </a:r>
            <a:r>
              <a:rPr lang="zh-TW" altLang="en-US" dirty="0" smtClean="0"/>
              <a:t>作為正面和負面的例子。）</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each training stage</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對於每個訓練階段</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t>renormalize the weights so that they sum up to 1 (divide them by their sum)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(a) </a:t>
            </a:r>
            <a:r>
              <a:rPr lang="zh-TW" altLang="en-US" dirty="0" smtClean="0"/>
              <a:t>重新規範權重，使它們總和為</a:t>
            </a:r>
            <a:r>
              <a:rPr lang="en-US" altLang="zh-TW" dirty="0" smtClean="0"/>
              <a:t>1</a:t>
            </a:r>
            <a:r>
              <a:rPr lang="zh-TW" altLang="en-US" dirty="0" smtClean="0"/>
              <a:t>（除以它們的總和）</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(b) select the best classifier </a:t>
            </a:r>
            <a:r>
              <a:rPr lang="en-US" altLang="zh-TW" dirty="0" err="1" smtClean="0"/>
              <a:t>hj</a:t>
            </a:r>
            <a:r>
              <a:rPr lang="en-US" altLang="zh-TW" dirty="0" smtClean="0"/>
              <a:t> (</a:t>
            </a:r>
            <a:r>
              <a:rPr lang="en-US" altLang="zh-TW" dirty="0" err="1" smtClean="0"/>
              <a:t>s,fj,sitaj,sj</a:t>
            </a:r>
            <a:r>
              <a:rPr lang="en-US" altLang="zh-TW" dirty="0" smtClean="0"/>
              <a:t>) by finding the one that minimizes the weighted classification error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 </a:t>
            </a:r>
            <a:r>
              <a:rPr lang="zh-TW" altLang="en-US" dirty="0" smtClean="0"/>
              <a:t>通過找到最小化加權分類錯誤的分類器來選擇最佳分類器</a:t>
            </a:r>
            <a:r>
              <a:rPr lang="en-US" altLang="zh-TW" dirty="0" err="1" smtClean="0"/>
              <a:t>hj</a:t>
            </a:r>
            <a:r>
              <a:rPr lang="zh-TW" altLang="en-US" dirty="0" smtClean="0"/>
              <a:t>（</a:t>
            </a:r>
            <a:r>
              <a:rPr lang="en-US" altLang="zh-TW" dirty="0" smtClean="0"/>
              <a:t>s</a:t>
            </a:r>
            <a:r>
              <a:rPr lang="zh-TW" altLang="en-US" dirty="0" smtClean="0"/>
              <a:t>，</a:t>
            </a:r>
            <a:r>
              <a:rPr lang="en-US" altLang="zh-TW" dirty="0" smtClean="0"/>
              <a:t>fj</a:t>
            </a:r>
            <a:r>
              <a:rPr lang="zh-TW" altLang="en-US" dirty="0" smtClean="0"/>
              <a:t>，</a:t>
            </a:r>
            <a:r>
              <a:rPr lang="en-US" altLang="zh-TW" dirty="0" err="1" smtClean="0"/>
              <a:t>sitaj</a:t>
            </a:r>
            <a:r>
              <a:rPr lang="zh-TW" altLang="en-US" dirty="0" smtClean="0"/>
              <a:t>，</a:t>
            </a:r>
            <a:r>
              <a:rPr lang="en-US" altLang="zh-TW" dirty="0" err="1" smtClean="0"/>
              <a:t>sj</a:t>
            </a:r>
            <a:r>
              <a:rPr lang="zh-TW" altLang="en-US" dirty="0" smtClean="0"/>
              <a:t>）</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any given fj function, the optimal values of (</a:t>
            </a:r>
            <a:r>
              <a:rPr lang="en-US" dirty="0" err="1" smtClean="0"/>
              <a:t>sitaj</a:t>
            </a:r>
            <a:r>
              <a:rPr lang="en-US" dirty="0" smtClean="0"/>
              <a:t>, </a:t>
            </a:r>
            <a:r>
              <a:rPr lang="en-US" dirty="0" err="1" smtClean="0"/>
              <a:t>sj</a:t>
            </a:r>
            <a:r>
              <a:rPr lang="en-US" dirty="0" smtClean="0"/>
              <a:t>) can be found in linear time using a variant of weighted median computation (Exercise 14.2)</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對於任何給定的</a:t>
            </a:r>
            <a:r>
              <a:rPr lang="en-US" altLang="zh-TW" dirty="0" smtClean="0"/>
              <a:t>fj</a:t>
            </a:r>
            <a:r>
              <a:rPr lang="zh-TW" altLang="en-US" dirty="0" smtClean="0"/>
              <a:t>函數，（</a:t>
            </a:r>
            <a:r>
              <a:rPr lang="en-US" altLang="zh-TW" dirty="0" err="1" smtClean="0"/>
              <a:t>sitaj</a:t>
            </a:r>
            <a:r>
              <a:rPr lang="zh-TW" altLang="en-US" dirty="0" smtClean="0"/>
              <a:t>，</a:t>
            </a:r>
            <a:r>
              <a:rPr lang="en-US" altLang="zh-TW" dirty="0" err="1" smtClean="0"/>
              <a:t>sj</a:t>
            </a:r>
            <a:r>
              <a:rPr lang="zh-TW" altLang="en-US" dirty="0" smtClean="0"/>
              <a:t>）的最優值可以使用加權中值計算的變量在線性時間中找到（練習</a:t>
            </a:r>
            <a:r>
              <a:rPr lang="en-US" altLang="zh-TW" dirty="0" smtClean="0"/>
              <a:t>14.2</a:t>
            </a:r>
            <a:r>
              <a:rPr lang="zh-TW" altLang="en-US" dirty="0" smtClean="0"/>
              <a:t>）</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25</a:t>
            </a:fld>
            <a:endParaRPr kumimoji="1" lang="zh-TW" altLang="en-US"/>
          </a:p>
        </p:txBody>
      </p:sp>
    </p:spTree>
    <p:extLst>
      <p:ext uri="{BB962C8B-B14F-4D97-AF65-F5344CB8AC3E}">
        <p14:creationId xmlns:p14="http://schemas.microsoft.com/office/powerpoint/2010/main" val="249976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 </a:t>
            </a:r>
            <a:r>
              <a:rPr lang="zh-TW" altLang="en-US" dirty="0" smtClean="0"/>
              <a:t>計算</a:t>
            </a:r>
            <a:r>
              <a:rPr lang="en-US" altLang="zh-TW" dirty="0" smtClean="0"/>
              <a:t>error</a:t>
            </a:r>
            <a:r>
              <a:rPr lang="zh-TW" altLang="en-US" dirty="0" smtClean="0"/>
              <a:t> </a:t>
            </a:r>
            <a:endParaRPr lang="en-US" altLang="zh-TW" dirty="0" smtClean="0"/>
          </a:p>
          <a:p>
            <a:r>
              <a:rPr lang="en-US" altLang="zh-TW" dirty="0" smtClean="0"/>
              <a:t>(d) </a:t>
            </a:r>
            <a:r>
              <a:rPr lang="zh-TW" altLang="en-US" dirty="0" smtClean="0"/>
              <a:t>更新權重</a:t>
            </a:r>
            <a:endParaRPr lang="en-US" dirty="0" smtClean="0"/>
          </a:p>
          <a:p>
            <a:r>
              <a:rPr lang="en-US" altLang="zh-TW" dirty="0" smtClean="0"/>
              <a:t>4.</a:t>
            </a:r>
            <a:r>
              <a:rPr lang="zh-TW" altLang="en-US" dirty="0" smtClean="0"/>
              <a:t>收斂後就可以得到</a:t>
            </a:r>
            <a:r>
              <a:rPr lang="en-US" altLang="zh-TW" dirty="0" smtClean="0"/>
              <a:t>final </a:t>
            </a:r>
            <a:r>
              <a:rPr lang="en-US" altLang="zh-TW" dirty="0" err="1" smtClean="0"/>
              <a:t>classifer</a:t>
            </a:r>
            <a:endParaRPr lang="en-US" dirty="0" smtClean="0"/>
          </a:p>
          <a:p>
            <a:endParaRPr lang="en-US" dirty="0" smtClean="0"/>
          </a:p>
          <a:p>
            <a:endParaRPr lang="en-US" dirty="0" smtClean="0"/>
          </a:p>
          <a:p>
            <a:endParaRPr lang="en-US" dirty="0" smtClean="0"/>
          </a:p>
          <a:p>
            <a:r>
              <a:rPr lang="en-US" dirty="0" smtClean="0"/>
              <a:t>---------------</a:t>
            </a:r>
          </a:p>
          <a:p>
            <a:r>
              <a:rPr lang="en-US" dirty="0" smtClean="0"/>
              <a:t>(c) compute the modified error rate </a:t>
            </a:r>
            <a:r>
              <a:rPr lang="en-US" dirty="0" err="1" smtClean="0"/>
              <a:t>betaj</a:t>
            </a:r>
            <a:r>
              <a:rPr lang="en-US" dirty="0" smtClean="0"/>
              <a:t> and classifier weight </a:t>
            </a:r>
            <a:r>
              <a:rPr lang="en-US" dirty="0" err="1" smtClean="0"/>
              <a:t>alphaj</a:t>
            </a:r>
            <a:endParaRPr lang="en-US" dirty="0" smtClean="0"/>
          </a:p>
          <a:p>
            <a:r>
              <a:rPr lang="en-US" dirty="0" smtClean="0"/>
              <a:t>(c) </a:t>
            </a:r>
            <a:r>
              <a:rPr lang="zh-TW" altLang="en-US" dirty="0" smtClean="0"/>
              <a:t>計算修改的錯誤率</a:t>
            </a:r>
            <a:r>
              <a:rPr lang="en-US" altLang="zh-TW" dirty="0" err="1" smtClean="0"/>
              <a:t>betaj</a:t>
            </a:r>
            <a:r>
              <a:rPr lang="zh-TW" altLang="en-US" dirty="0" smtClean="0"/>
              <a:t>和分類器權重</a:t>
            </a:r>
            <a:r>
              <a:rPr lang="en-US" altLang="zh-TW" dirty="0" err="1" smtClean="0"/>
              <a:t>alphaj</a:t>
            </a:r>
            <a:endParaRPr lang="en-US" altLang="zh-TW" dirty="0" smtClean="0"/>
          </a:p>
          <a:p>
            <a:r>
              <a:rPr lang="en-US" dirty="0" smtClean="0"/>
              <a:t>(d) update the </a:t>
            </a:r>
            <a:r>
              <a:rPr lang="en-US" dirty="0" err="1" smtClean="0"/>
              <a:t>wieghts</a:t>
            </a:r>
            <a:r>
              <a:rPr lang="en-US" dirty="0" smtClean="0"/>
              <a:t> according to the classification errors </a:t>
            </a:r>
            <a:r>
              <a:rPr lang="en-US" dirty="0" err="1" smtClean="0"/>
              <a:t>ei,j</a:t>
            </a:r>
            <a:endParaRPr lang="en-US" dirty="0" smtClean="0"/>
          </a:p>
          <a:p>
            <a:r>
              <a:rPr lang="en-US" dirty="0" smtClean="0"/>
              <a:t>(d) </a:t>
            </a:r>
            <a:r>
              <a:rPr lang="zh-TW" altLang="en-US" dirty="0" smtClean="0"/>
              <a:t>根據分類錯誤</a:t>
            </a:r>
            <a:r>
              <a:rPr lang="en-US" altLang="zh-TW" dirty="0" err="1" smtClean="0"/>
              <a:t>ei</a:t>
            </a:r>
            <a:r>
              <a:rPr lang="zh-TW" altLang="en-US" dirty="0" smtClean="0"/>
              <a:t>，</a:t>
            </a:r>
            <a:r>
              <a:rPr lang="en-US" altLang="zh-TW" dirty="0" smtClean="0"/>
              <a:t>j</a:t>
            </a:r>
            <a:r>
              <a:rPr lang="zh-TW" altLang="en-US" dirty="0" smtClean="0"/>
              <a:t>更新權重</a:t>
            </a:r>
            <a:endParaRPr lang="en-US" altLang="zh-TW" dirty="0" smtClean="0"/>
          </a:p>
          <a:p>
            <a:r>
              <a:rPr lang="en-US" dirty="0" smtClean="0"/>
              <a:t>i.e., </a:t>
            </a:r>
            <a:r>
              <a:rPr lang="en-US" dirty="0" err="1" smtClean="0"/>
              <a:t>downweight</a:t>
            </a:r>
            <a:r>
              <a:rPr lang="en-US" dirty="0" smtClean="0"/>
              <a:t> the training samples that were correctly classified in proportion to the overall classification error.</a:t>
            </a:r>
          </a:p>
          <a:p>
            <a:r>
              <a:rPr lang="zh-TW" altLang="en-US" dirty="0" smtClean="0"/>
              <a:t>即，減重與整體分類錯誤成比例地正確分類的訓練樣本。</a:t>
            </a:r>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26</a:t>
            </a:fld>
            <a:endParaRPr kumimoji="1" lang="zh-TW" altLang="en-US"/>
          </a:p>
        </p:txBody>
      </p:sp>
    </p:spTree>
    <p:extLst>
      <p:ext uri="{BB962C8B-B14F-4D97-AF65-F5344CB8AC3E}">
        <p14:creationId xmlns:p14="http://schemas.microsoft.com/office/powerpoint/2010/main" val="405975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charset="0"/>
                <a:ea typeface="Times New Roman" charset="0"/>
                <a:cs typeface="Times New Roman" charset="0"/>
              </a:rPr>
              <a:t>Pedestrian Detection</a:t>
            </a:r>
            <a:r>
              <a:rPr lang="zh-TW" altLang="en-US" sz="1200" kern="1200" dirty="0" smtClean="0">
                <a:solidFill>
                  <a:schemeClr val="tx1"/>
                </a:solidFill>
                <a:effectLst/>
                <a:latin typeface="+mn-lt"/>
                <a:ea typeface="+mn-ea"/>
                <a:cs typeface="+mn-cs"/>
              </a:rPr>
              <a:t>行人偵測器</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此方法是使用</a:t>
            </a:r>
            <a:r>
              <a:rPr lang="en-US" altLang="zh-TW" sz="1200" kern="1200" dirty="0" smtClean="0">
                <a:solidFill>
                  <a:schemeClr val="tx1"/>
                </a:solidFill>
                <a:effectLst/>
                <a:latin typeface="+mn-lt"/>
                <a:ea typeface="+mn-ea"/>
                <a:cs typeface="+mn-cs"/>
              </a:rPr>
              <a:t>HOG</a:t>
            </a:r>
            <a:r>
              <a:rPr lang="en-US" altLang="zh-TW" sz="1200" kern="1200" baseline="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histogram of oriented gradients </a:t>
            </a:r>
            <a:r>
              <a:rPr lang="zh-TW" altLang="en-US" sz="1200" b="0" i="0" kern="1200" dirty="0" smtClean="0">
                <a:solidFill>
                  <a:schemeClr val="tx1"/>
                </a:solidFill>
                <a:effectLst/>
                <a:latin typeface="+mn-lt"/>
                <a:ea typeface="+mn-ea"/>
                <a:cs typeface="+mn-cs"/>
              </a:rPr>
              <a:t>方向梯度直方圖</a:t>
            </a:r>
            <a:endParaRPr lang="en-US" altLang="zh-TW"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b="0" i="0" kern="1200" dirty="0" smtClean="0">
                <a:solidFill>
                  <a:schemeClr val="tx1"/>
                </a:solidFill>
                <a:effectLst/>
                <a:latin typeface="+mn-lt"/>
                <a:ea typeface="+mn-ea"/>
                <a:cs typeface="+mn-cs"/>
              </a:rPr>
              <a:t>先計算每張影像的平均梯度</a:t>
            </a:r>
            <a:endParaRPr lang="en-US" altLang="zh-TW"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smtClean="0">
                <a:solidFill>
                  <a:schemeClr val="tx1"/>
                </a:solidFill>
                <a:effectLst/>
                <a:latin typeface="+mn-lt"/>
                <a:ea typeface="+mn-ea"/>
                <a:cs typeface="+mn-cs"/>
              </a:rPr>
              <a:t>計算</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每個</a:t>
            </a:r>
            <a:r>
              <a:rPr lang="en-US" altLang="zh-TW" sz="1200" kern="1200" dirty="0" smtClean="0">
                <a:solidFill>
                  <a:schemeClr val="tx1"/>
                </a:solidFill>
                <a:effectLst/>
                <a:latin typeface="+mn-lt"/>
                <a:ea typeface="+mn-ea"/>
                <a:cs typeface="+mn-cs"/>
              </a:rPr>
              <a:t>block</a:t>
            </a:r>
            <a:r>
              <a:rPr lang="zh-TW" altLang="en-US" sz="1200" kern="1200" dirty="0" smtClean="0">
                <a:solidFill>
                  <a:schemeClr val="tx1"/>
                </a:solidFill>
                <a:effectLst/>
                <a:latin typeface="+mn-lt"/>
                <a:ea typeface="+mn-ea"/>
                <a:cs typeface="+mn-cs"/>
              </a:rPr>
              <a:t>的正權重</a:t>
            </a:r>
            <a:endParaRPr lang="en-US" altLang="zh-TW"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smtClean="0">
                <a:solidFill>
                  <a:schemeClr val="tx1"/>
                </a:solidFill>
                <a:effectLst/>
                <a:latin typeface="+mn-lt"/>
                <a:ea typeface="+mn-ea"/>
                <a:cs typeface="+mn-cs"/>
              </a:rPr>
              <a:t>計算每個</a:t>
            </a:r>
            <a:r>
              <a:rPr lang="en-US" altLang="zh-TW" sz="1200" kern="1200" dirty="0" smtClean="0">
                <a:solidFill>
                  <a:schemeClr val="tx1"/>
                </a:solidFill>
                <a:effectLst/>
                <a:latin typeface="+mn-lt"/>
                <a:ea typeface="+mn-ea"/>
                <a:cs typeface="+mn-cs"/>
              </a:rPr>
              <a:t>block</a:t>
            </a:r>
            <a:r>
              <a:rPr lang="zh-TW" altLang="en-US" sz="1200" kern="1200" dirty="0" smtClean="0">
                <a:solidFill>
                  <a:schemeClr val="tx1"/>
                </a:solidFill>
                <a:effectLst/>
                <a:latin typeface="+mn-lt"/>
                <a:ea typeface="+mn-ea"/>
                <a:cs typeface="+mn-cs"/>
              </a:rPr>
              <a:t>的負權重</a:t>
            </a:r>
            <a:endParaRPr lang="en-US" altLang="zh-TW"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smtClean="0">
                <a:solidFill>
                  <a:schemeClr val="tx1"/>
                </a:solidFill>
                <a:effectLst/>
                <a:latin typeface="+mn-lt"/>
                <a:ea typeface="+mn-ea"/>
                <a:cs typeface="+mn-cs"/>
              </a:rPr>
              <a:t>輸入的影像</a:t>
            </a:r>
            <a:endParaRPr lang="en-US" altLang="zh-TW"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smtClean="0">
                <a:solidFill>
                  <a:schemeClr val="tx1"/>
                </a:solidFill>
                <a:effectLst/>
                <a:latin typeface="+mn-lt"/>
                <a:ea typeface="+mn-ea"/>
                <a:cs typeface="+mn-cs"/>
              </a:rPr>
              <a:t>計算</a:t>
            </a:r>
            <a:r>
              <a:rPr lang="en-US" altLang="zh-TW" sz="1200" kern="1200" dirty="0" smtClean="0">
                <a:solidFill>
                  <a:schemeClr val="tx1"/>
                </a:solidFill>
                <a:effectLst/>
                <a:latin typeface="+mn-lt"/>
                <a:ea typeface="+mn-ea"/>
                <a:cs typeface="+mn-cs"/>
              </a:rPr>
              <a:t>R-HOG (rectangular</a:t>
            </a:r>
            <a:r>
              <a:rPr lang="en-US" altLang="zh-TW" sz="1200" kern="1200" baseline="0" dirty="0" smtClean="0">
                <a:solidFill>
                  <a:schemeClr val="tx1"/>
                </a:solidFill>
                <a:effectLst/>
                <a:latin typeface="+mn-lt"/>
                <a:ea typeface="+mn-ea"/>
                <a:cs typeface="+mn-cs"/>
              </a:rPr>
              <a:t> histogram of gradients</a:t>
            </a:r>
            <a:r>
              <a:rPr lang="zh-TW" altLang="en-US" sz="1200" kern="1200" baseline="0" dirty="0" smtClean="0">
                <a:solidFill>
                  <a:schemeClr val="tx1"/>
                </a:solidFill>
                <a:effectLst/>
                <a:latin typeface="+mn-lt"/>
                <a:ea typeface="+mn-ea"/>
                <a:cs typeface="+mn-cs"/>
              </a:rPr>
              <a:t> 矩形</a:t>
            </a:r>
            <a:r>
              <a:rPr lang="zh-TW" altLang="en-US" sz="1200" b="0" i="0" kern="1200" dirty="0" smtClean="0">
                <a:solidFill>
                  <a:schemeClr val="tx1"/>
                </a:solidFill>
                <a:effectLst/>
                <a:latin typeface="+mn-lt"/>
                <a:ea typeface="+mn-ea"/>
                <a:cs typeface="+mn-cs"/>
              </a:rPr>
              <a:t>方向梯度直方圖</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的結果</a:t>
            </a:r>
            <a:endParaRPr lang="en-US" altLang="zh-TW"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smtClean="0">
                <a:solidFill>
                  <a:schemeClr val="tx1"/>
                </a:solidFill>
                <a:effectLst/>
                <a:latin typeface="+mn-lt"/>
                <a:ea typeface="+mn-ea"/>
                <a:cs typeface="+mn-cs"/>
              </a:rPr>
              <a:t>使用</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分類後正權重的</a:t>
            </a:r>
            <a:r>
              <a:rPr lang="en-US" altLang="zh-TW" sz="1200" kern="1200" dirty="0" smtClean="0">
                <a:solidFill>
                  <a:schemeClr val="tx1"/>
                </a:solidFill>
                <a:effectLst/>
                <a:latin typeface="+mn-lt"/>
                <a:ea typeface="+mn-ea"/>
                <a:cs typeface="+mn-cs"/>
              </a:rPr>
              <a:t>R-HOG, </a:t>
            </a:r>
            <a:r>
              <a:rPr lang="zh-TW" altLang="en-US" sz="1200" kern="1200" dirty="0" smtClean="0">
                <a:solidFill>
                  <a:schemeClr val="tx1"/>
                </a:solidFill>
                <a:effectLst/>
                <a:latin typeface="+mn-lt"/>
                <a:ea typeface="+mn-ea"/>
                <a:cs typeface="+mn-cs"/>
              </a:rPr>
              <a:t>這張圖看起來就像是一個人了</a:t>
            </a:r>
            <a:endParaRPr lang="en-US" altLang="zh-TW"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smtClean="0">
                <a:solidFill>
                  <a:schemeClr val="tx1"/>
                </a:solidFill>
                <a:effectLst/>
                <a:latin typeface="+mn-lt"/>
                <a:ea typeface="+mn-ea"/>
                <a:cs typeface="+mn-cs"/>
              </a:rPr>
              <a:t>使用</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分類後負權重的</a:t>
            </a:r>
            <a:r>
              <a:rPr lang="en-US" altLang="zh-TW" sz="1200" kern="1200" dirty="0" smtClean="0">
                <a:solidFill>
                  <a:schemeClr val="tx1"/>
                </a:solidFill>
                <a:effectLst/>
                <a:latin typeface="+mn-lt"/>
                <a:ea typeface="+mn-ea"/>
                <a:cs typeface="+mn-cs"/>
              </a:rPr>
              <a:t>R-HOG</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2005</a:t>
            </a:r>
            <a:r>
              <a:rPr lang="zh-TW" altLang="en-US" sz="1200" kern="1200" dirty="0" smtClean="0">
                <a:solidFill>
                  <a:schemeClr val="tx1"/>
                </a:solidFill>
                <a:effectLst/>
                <a:latin typeface="+mn-lt"/>
                <a:ea typeface="+mn-ea"/>
                <a:cs typeface="+mn-cs"/>
              </a:rPr>
              <a:t>年</a:t>
            </a:r>
            <a:r>
              <a:rPr lang="en-US" altLang="zh-TW" sz="1200" kern="1200" dirty="0" smtClean="0">
                <a:solidFill>
                  <a:schemeClr val="tx1"/>
                </a:solidFill>
                <a:effectLst/>
                <a:latin typeface="+mn-lt"/>
                <a:ea typeface="+mn-ea"/>
                <a:cs typeface="+mn-cs"/>
              </a:rPr>
              <a:t>,</a:t>
            </a:r>
            <a:r>
              <a:rPr lang="en-US" altLang="zh-TW" sz="1200" kern="1200" baseline="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使用</a:t>
            </a:r>
            <a:r>
              <a:rPr lang="en-US" altLang="zh-TW" sz="1200" kern="1200" dirty="0" smtClean="0">
                <a:solidFill>
                  <a:schemeClr val="tx1"/>
                </a:solidFill>
                <a:effectLst/>
                <a:latin typeface="+mn-lt"/>
                <a:ea typeface="+mn-ea"/>
                <a:cs typeface="+mn-cs"/>
              </a:rPr>
              <a:t>histogram of oriented gradients (HOG)</a:t>
            </a:r>
            <a:r>
              <a:rPr lang="zh-TW" altLang="en-US" sz="120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方向梯度直方圖</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製作行人偵測器</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(a)</a:t>
            </a:r>
            <a:r>
              <a:rPr lang="zh-TW" altLang="en-US" sz="1200" kern="1200" dirty="0" smtClean="0">
                <a:solidFill>
                  <a:schemeClr val="tx1"/>
                </a:solidFill>
                <a:effectLst/>
                <a:latin typeface="+mn-lt"/>
                <a:ea typeface="+mn-ea"/>
                <a:cs typeface="+mn-cs"/>
              </a:rPr>
              <a:t>先將</a:t>
            </a:r>
            <a:r>
              <a:rPr lang="en-US" altLang="zh-TW" sz="1200" kern="1200" dirty="0" smtClean="0">
                <a:solidFill>
                  <a:schemeClr val="tx1"/>
                </a:solidFill>
                <a:effectLst/>
                <a:latin typeface="+mn-lt"/>
                <a:ea typeface="+mn-ea"/>
                <a:cs typeface="+mn-cs"/>
              </a:rPr>
              <a:t>training</a:t>
            </a:r>
            <a:r>
              <a:rPr lang="zh-TW" altLang="en-US" sz="1200" kern="1200" baseline="0" dirty="0" smtClean="0">
                <a:solidFill>
                  <a:schemeClr val="tx1"/>
                </a:solidFill>
                <a:effectLst/>
                <a:latin typeface="+mn-lt"/>
                <a:ea typeface="+mn-ea"/>
                <a:cs typeface="+mn-cs"/>
              </a:rPr>
              <a:t>影像的每個</a:t>
            </a:r>
            <a:r>
              <a:rPr lang="en-US" altLang="zh-TW" sz="1200" kern="1200" baseline="0" dirty="0" smtClean="0">
                <a:solidFill>
                  <a:schemeClr val="tx1"/>
                </a:solidFill>
                <a:effectLst/>
                <a:latin typeface="+mn-lt"/>
                <a:ea typeface="+mn-ea"/>
                <a:cs typeface="+mn-cs"/>
              </a:rPr>
              <a:t>cell</a:t>
            </a:r>
            <a:r>
              <a:rPr lang="zh-TW" altLang="en-US" sz="1200" kern="1200" baseline="0" dirty="0" smtClean="0">
                <a:solidFill>
                  <a:schemeClr val="tx1"/>
                </a:solidFill>
                <a:effectLst/>
                <a:latin typeface="+mn-lt"/>
                <a:ea typeface="+mn-ea"/>
                <a:cs typeface="+mn-cs"/>
              </a:rPr>
              <a:t>計算</a:t>
            </a:r>
            <a:r>
              <a:rPr lang="en-US" altLang="zh-TW" sz="1200" kern="1200" baseline="0" dirty="0" smtClean="0">
                <a:solidFill>
                  <a:schemeClr val="tx1"/>
                </a:solidFill>
                <a:effectLst/>
                <a:latin typeface="+mn-lt"/>
                <a:ea typeface="+mn-ea"/>
                <a:cs typeface="+mn-cs"/>
              </a:rPr>
              <a:t>average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gradient</a:t>
            </a:r>
            <a:r>
              <a:rPr lang="zh-TW" altLang="en-US" sz="1200" kern="1200" baseline="0" dirty="0" smtClean="0">
                <a:solidFill>
                  <a:schemeClr val="tx1"/>
                </a:solidFill>
                <a:effectLst/>
                <a:latin typeface="+mn-lt"/>
                <a:ea typeface="+mn-ea"/>
                <a:cs typeface="+mn-cs"/>
              </a:rPr>
              <a:t> 平均梯度</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(b)</a:t>
            </a:r>
            <a:r>
              <a:rPr lang="zh-TW" altLang="en-US" sz="1200" kern="1200" dirty="0" smtClean="0">
                <a:solidFill>
                  <a:schemeClr val="tx1"/>
                </a:solidFill>
                <a:effectLst/>
                <a:latin typeface="+mn-lt"/>
                <a:ea typeface="+mn-ea"/>
                <a:cs typeface="+mn-cs"/>
              </a:rPr>
              <a:t>每個像素顯示以像素為中心的塊中的最大正</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權重</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(c)</a:t>
            </a:r>
            <a:r>
              <a:rPr lang="zh-TW" altLang="en-US" sz="1200" kern="1200" dirty="0" smtClean="0">
                <a:solidFill>
                  <a:schemeClr val="tx1"/>
                </a:solidFill>
                <a:effectLst/>
                <a:latin typeface="+mn-lt"/>
                <a:ea typeface="+mn-ea"/>
                <a:cs typeface="+mn-cs"/>
              </a:rPr>
              <a:t>每個像素顯示以像素為中心的塊中的最大負</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權重</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(d)</a:t>
            </a:r>
            <a:r>
              <a:rPr lang="zh-TW" altLang="en-US" sz="1200" kern="1200" dirty="0" smtClean="0">
                <a:solidFill>
                  <a:schemeClr val="tx1"/>
                </a:solidFill>
                <a:effectLst/>
                <a:latin typeface="+mn-lt"/>
                <a:ea typeface="+mn-ea"/>
                <a:cs typeface="+mn-cs"/>
              </a:rPr>
              <a:t>一張</a:t>
            </a:r>
            <a:r>
              <a:rPr lang="en-US" altLang="zh-TW" sz="1200" kern="1200" dirty="0" smtClean="0">
                <a:solidFill>
                  <a:schemeClr val="tx1"/>
                </a:solidFill>
                <a:effectLst/>
                <a:latin typeface="+mn-lt"/>
                <a:ea typeface="+mn-ea"/>
                <a:cs typeface="+mn-cs"/>
              </a:rPr>
              <a:t>test</a:t>
            </a:r>
            <a:r>
              <a:rPr lang="zh-TW" altLang="en-US" sz="1200" kern="1200" dirty="0" smtClean="0">
                <a:solidFill>
                  <a:schemeClr val="tx1"/>
                </a:solidFill>
                <a:effectLst/>
                <a:latin typeface="+mn-lt"/>
                <a:ea typeface="+mn-ea"/>
                <a:cs typeface="+mn-cs"/>
              </a:rPr>
              <a:t>影像</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(e)</a:t>
            </a:r>
            <a:r>
              <a:rPr lang="zh-TW" altLang="en-US" sz="1200" kern="1200" dirty="0" smtClean="0">
                <a:solidFill>
                  <a:schemeClr val="tx1"/>
                </a:solidFill>
                <a:effectLst/>
                <a:latin typeface="+mn-lt"/>
                <a:ea typeface="+mn-ea"/>
                <a:cs typeface="+mn-cs"/>
              </a:rPr>
              <a:t>計算</a:t>
            </a:r>
            <a:r>
              <a:rPr lang="en-US" altLang="zh-TW" sz="1200" kern="1200" dirty="0" smtClean="0">
                <a:solidFill>
                  <a:schemeClr val="tx1"/>
                </a:solidFill>
                <a:effectLst/>
                <a:latin typeface="+mn-lt"/>
                <a:ea typeface="+mn-ea"/>
                <a:cs typeface="+mn-cs"/>
              </a:rPr>
              <a:t>R-HOG (rectangular</a:t>
            </a:r>
            <a:r>
              <a:rPr lang="en-US" altLang="zh-TW" sz="1200" kern="1200" baseline="0" dirty="0" smtClean="0">
                <a:solidFill>
                  <a:schemeClr val="tx1"/>
                </a:solidFill>
                <a:effectLst/>
                <a:latin typeface="+mn-lt"/>
                <a:ea typeface="+mn-ea"/>
                <a:cs typeface="+mn-cs"/>
              </a:rPr>
              <a:t> histogram of gradients</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的結果</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(f)</a:t>
            </a:r>
            <a:r>
              <a:rPr lang="zh-TW" altLang="en-US" sz="1200" kern="1200" dirty="0" smtClean="0">
                <a:solidFill>
                  <a:schemeClr val="tx1"/>
                </a:solidFill>
                <a:effectLst/>
                <a:latin typeface="+mn-lt"/>
                <a:ea typeface="+mn-ea"/>
                <a:cs typeface="+mn-cs"/>
              </a:rPr>
              <a:t>藉由最大正</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權重的</a:t>
            </a:r>
            <a:r>
              <a:rPr lang="en-US" altLang="zh-TW" sz="1200" kern="1200" dirty="0" smtClean="0">
                <a:solidFill>
                  <a:schemeClr val="tx1"/>
                </a:solidFill>
                <a:effectLst/>
                <a:latin typeface="+mn-lt"/>
                <a:ea typeface="+mn-ea"/>
                <a:cs typeface="+mn-cs"/>
              </a:rPr>
              <a:t>R-HOG</a:t>
            </a:r>
            <a:r>
              <a:rPr lang="zh-TW" altLang="en-US" sz="1200" kern="1200" dirty="0" smtClean="0">
                <a:solidFill>
                  <a:schemeClr val="tx1"/>
                </a:solidFill>
                <a:effectLst/>
                <a:latin typeface="+mn-lt"/>
                <a:ea typeface="+mn-ea"/>
                <a:cs typeface="+mn-cs"/>
              </a:rPr>
              <a:t>表示結果</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(g)</a:t>
            </a:r>
            <a:r>
              <a:rPr lang="zh-TW" altLang="en-US" sz="1200" kern="1200" dirty="0" smtClean="0">
                <a:solidFill>
                  <a:schemeClr val="tx1"/>
                </a:solidFill>
                <a:effectLst/>
                <a:latin typeface="+mn-lt"/>
                <a:ea typeface="+mn-ea"/>
                <a:cs typeface="+mn-cs"/>
              </a:rPr>
              <a:t>藉由最大負</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權重的</a:t>
            </a:r>
            <a:r>
              <a:rPr lang="en-US" altLang="zh-TW" sz="1200" kern="1200" dirty="0" smtClean="0">
                <a:solidFill>
                  <a:schemeClr val="tx1"/>
                </a:solidFill>
                <a:effectLst/>
                <a:latin typeface="+mn-lt"/>
                <a:ea typeface="+mn-ea"/>
                <a:cs typeface="+mn-cs"/>
              </a:rPr>
              <a:t>R-HOG</a:t>
            </a:r>
            <a:r>
              <a:rPr lang="zh-TW" altLang="en-US" sz="1200" kern="1200" dirty="0" smtClean="0">
                <a:solidFill>
                  <a:schemeClr val="tx1"/>
                </a:solidFill>
                <a:effectLst/>
                <a:latin typeface="+mn-lt"/>
                <a:ea typeface="+mn-ea"/>
                <a:cs typeface="+mn-cs"/>
              </a:rPr>
              <a:t>表示結果</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each pixel shows the maximum positive SVM weight in the block centered on the pixel</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每個像素顯示以像素為中心的塊中的最大正</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權重</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like-wise, for the negative SVM weight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同樣，對於負</a:t>
            </a:r>
            <a:r>
              <a:rPr lang="en-US" altLang="zh-TW" sz="1200" kern="1200" dirty="0" smtClean="0">
                <a:solidFill>
                  <a:schemeClr val="tx1"/>
                </a:solidFill>
                <a:effectLst/>
                <a:latin typeface="+mn-lt"/>
                <a:ea typeface="+mn-ea"/>
                <a:cs typeface="+mn-cs"/>
              </a:rPr>
              <a:t>SVM</a:t>
            </a:r>
            <a:r>
              <a:rPr lang="zh-TW" altLang="en-US" sz="1200" kern="1200" dirty="0" smtClean="0">
                <a:solidFill>
                  <a:schemeClr val="tx1"/>
                </a:solidFill>
                <a:effectLst/>
                <a:latin typeface="+mn-lt"/>
                <a:ea typeface="+mn-ea"/>
                <a:cs typeface="+mn-cs"/>
              </a:rPr>
              <a:t>權重</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An example of a well-known pedestrian detector is the algorithm developed by </a:t>
            </a:r>
            <a:r>
              <a:rPr lang="en-US" altLang="zh-TW" sz="1200" kern="1200" dirty="0" err="1" smtClean="0">
                <a:solidFill>
                  <a:schemeClr val="tx1"/>
                </a:solidFill>
                <a:effectLst/>
                <a:latin typeface="+mn-lt"/>
                <a:ea typeface="+mn-ea"/>
                <a:cs typeface="+mn-cs"/>
              </a:rPr>
              <a:t>Dalal</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Triggs</a:t>
            </a:r>
            <a:r>
              <a:rPr lang="en-US" altLang="zh-TW" sz="1200" kern="1200" dirty="0" smtClean="0">
                <a:solidFill>
                  <a:schemeClr val="tx1"/>
                </a:solidFill>
                <a:effectLst/>
                <a:latin typeface="+mn-lt"/>
                <a:ea typeface="+mn-ea"/>
                <a:cs typeface="+mn-cs"/>
              </a:rPr>
              <a:t> (2005), who use a set of overlapping </a:t>
            </a:r>
            <a:r>
              <a:rPr lang="en-US" altLang="zh-TW" sz="1200" i="1" kern="1200" dirty="0" smtClean="0">
                <a:solidFill>
                  <a:schemeClr val="tx1"/>
                </a:solidFill>
                <a:effectLst/>
                <a:latin typeface="+mn-lt"/>
                <a:ea typeface="+mn-ea"/>
                <a:cs typeface="+mn-cs"/>
              </a:rPr>
              <a:t>histogram of oriented gradients </a:t>
            </a:r>
            <a:r>
              <a:rPr lang="en-US" altLang="zh-TW" sz="1200" kern="1200" dirty="0" smtClean="0">
                <a:solidFill>
                  <a:schemeClr val="tx1"/>
                </a:solidFill>
                <a:effectLst/>
                <a:latin typeface="+mn-lt"/>
                <a:ea typeface="+mn-ea"/>
                <a:cs typeface="+mn-cs"/>
              </a:rPr>
              <a:t>(HOG) de- </a:t>
            </a:r>
            <a:r>
              <a:rPr lang="en-US" altLang="zh-TW" sz="1200" kern="1200" dirty="0" err="1" smtClean="0">
                <a:solidFill>
                  <a:schemeClr val="tx1"/>
                </a:solidFill>
                <a:effectLst/>
                <a:latin typeface="+mn-lt"/>
                <a:ea typeface="+mn-ea"/>
                <a:cs typeface="+mn-cs"/>
              </a:rPr>
              <a:t>scriptors</a:t>
            </a:r>
            <a:r>
              <a:rPr lang="en-US" altLang="zh-TW" sz="1200" kern="1200" dirty="0" smtClean="0">
                <a:solidFill>
                  <a:schemeClr val="tx1"/>
                </a:solidFill>
                <a:effectLst/>
                <a:latin typeface="+mn-lt"/>
                <a:ea typeface="+mn-ea"/>
                <a:cs typeface="+mn-cs"/>
              </a:rPr>
              <a:t> fed into a support vector machine (Figure 14.8). Each HOG has cells to accumulate magnitude-weighted votes for gradients at particular orientations, just as in the scale invariant feature transform (</a:t>
            </a:r>
            <a:r>
              <a:rPr lang="en-US" altLang="zh-TW" sz="1200" b="1" kern="1200" dirty="0" smtClean="0">
                <a:solidFill>
                  <a:schemeClr val="tx1"/>
                </a:solidFill>
                <a:effectLst/>
                <a:latin typeface="+mn-lt"/>
                <a:ea typeface="+mn-ea"/>
                <a:cs typeface="+mn-cs"/>
              </a:rPr>
              <a:t>SIFT) </a:t>
            </a:r>
            <a:r>
              <a:rPr lang="en-US" altLang="zh-TW" sz="1200" kern="1200" dirty="0" smtClean="0">
                <a:solidFill>
                  <a:schemeClr val="tx1"/>
                </a:solidFill>
                <a:effectLst/>
                <a:latin typeface="+mn-lt"/>
                <a:ea typeface="+mn-ea"/>
                <a:cs typeface="+mn-cs"/>
              </a:rPr>
              <a:t>developed by Lowe (2004), which we discussed in Section 4.1.2 and Figure 4.18. Unlike SIFT, however, which is only evaluated at interest point locations, HOGs are evaluated on a regular overlapping grid and their descriptor magnitudes are normalized using an even coarser grid; they are only computed at a single scale and a fixed orientation. In order to capture the subtle variations in orientation around a person’s outline, a large number of orientation bins is used and no smoothing is performed in the </a:t>
            </a:r>
            <a:r>
              <a:rPr lang="en-US" altLang="zh-TW" sz="1200" b="1" kern="1200" dirty="0" smtClean="0">
                <a:solidFill>
                  <a:schemeClr val="tx1"/>
                </a:solidFill>
                <a:effectLst/>
                <a:latin typeface="+mn-lt"/>
                <a:ea typeface="+mn-ea"/>
                <a:cs typeface="+mn-cs"/>
              </a:rPr>
              <a:t>central difference gradient computation</a:t>
            </a:r>
            <a:r>
              <a:rPr lang="en-US" altLang="zh-TW" sz="1200" b="1" kern="1200" baseline="0" dirty="0" smtClean="0">
                <a:solidFill>
                  <a:schemeClr val="tx1"/>
                </a:solidFill>
                <a:effectLst/>
                <a:latin typeface="+mn-lt"/>
                <a:ea typeface="+mn-ea"/>
                <a:cs typeface="+mn-cs"/>
              </a:rPr>
              <a:t> </a:t>
            </a:r>
            <a:r>
              <a:rPr lang="en-US" altLang="zh-TW" sz="1200" b="1" kern="1200" dirty="0" smtClean="0">
                <a:solidFill>
                  <a:schemeClr val="tx1"/>
                </a:solidFill>
                <a:effectLst/>
                <a:latin typeface="+mn-lt"/>
                <a:ea typeface="+mn-ea"/>
                <a:cs typeface="+mn-cs"/>
              </a:rPr>
              <a:t>see </a:t>
            </a:r>
            <a:r>
              <a:rPr lang="en-US" altLang="zh-TW" sz="1200" kern="1200" dirty="0" smtClean="0">
                <a:solidFill>
                  <a:schemeClr val="tx1"/>
                </a:solidFill>
                <a:effectLst/>
                <a:latin typeface="+mn-lt"/>
                <a:ea typeface="+mn-ea"/>
                <a:cs typeface="+mn-cs"/>
              </a:rPr>
              <a:t>the work of </a:t>
            </a:r>
            <a:r>
              <a:rPr lang="en-US" altLang="zh-TW" sz="1200" kern="1200" dirty="0" err="1" smtClean="0">
                <a:solidFill>
                  <a:schemeClr val="tx1"/>
                </a:solidFill>
                <a:effectLst/>
                <a:latin typeface="+mn-lt"/>
                <a:ea typeface="+mn-ea"/>
                <a:cs typeface="+mn-cs"/>
              </a:rPr>
              <a:t>Dalal</a:t>
            </a:r>
            <a:r>
              <a:rPr lang="en-US" altLang="zh-TW" sz="1200" kern="1200" dirty="0" smtClean="0">
                <a:solidFill>
                  <a:schemeClr val="tx1"/>
                </a:solidFill>
                <a:effectLst/>
                <a:latin typeface="+mn-lt"/>
                <a:ea typeface="+mn-ea"/>
                <a:cs typeface="+mn-cs"/>
              </a:rPr>
              <a:t> and </a:t>
            </a:r>
            <a:r>
              <a:rPr lang="en-US" altLang="zh-TW" sz="1200" kern="1200" dirty="0" err="1" smtClean="0">
                <a:solidFill>
                  <a:schemeClr val="tx1"/>
                </a:solidFill>
                <a:effectLst/>
                <a:latin typeface="+mn-lt"/>
                <a:ea typeface="+mn-ea"/>
                <a:cs typeface="+mn-cs"/>
              </a:rPr>
              <a:t>Triggs</a:t>
            </a:r>
            <a:r>
              <a:rPr lang="en-US" altLang="zh-TW" sz="1200" kern="1200" dirty="0" smtClean="0">
                <a:solidFill>
                  <a:schemeClr val="tx1"/>
                </a:solidFill>
                <a:effectLst/>
                <a:latin typeface="+mn-lt"/>
                <a:ea typeface="+mn-ea"/>
                <a:cs typeface="+mn-cs"/>
              </a:rPr>
              <a:t> (2005) for more implementation details. </a:t>
            </a:r>
            <a:endParaRPr lang="en-US" altLang="zh-TW" dirty="0" smtClean="0"/>
          </a:p>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28</a:t>
            </a:fld>
            <a:endParaRPr kumimoji="1" lang="zh-TW" altLang="en-US"/>
          </a:p>
        </p:txBody>
      </p:sp>
    </p:spTree>
    <p:extLst>
      <p:ext uri="{BB962C8B-B14F-4D97-AF65-F5344CB8AC3E}">
        <p14:creationId xmlns:p14="http://schemas.microsoft.com/office/powerpoint/2010/main" val="103221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latin typeface="Times New Roman" charset="0"/>
                <a:ea typeface="Times New Roman" charset="0"/>
                <a:cs typeface="Times New Roman" charset="0"/>
              </a:rPr>
              <a:t>The extension of  the oriented gradients person detector: Part-based object detection</a:t>
            </a:r>
            <a:r>
              <a:rPr lang="zh-TW" altLang="en-US" dirty="0" smtClean="0">
                <a:latin typeface="Times New Roman" charset="0"/>
                <a:ea typeface="Times New Roman" charset="0"/>
                <a:cs typeface="Times New Roman" charset="0"/>
              </a:rPr>
              <a:t> 方向梯度人檢測器的擴展：基於部分的物體檢測</a:t>
            </a:r>
            <a:endParaRPr lang="en-US" altLang="zh-TW" dirty="0" smtClean="0">
              <a:latin typeface="Times New Roman" charset="0"/>
              <a:ea typeface="Times New Roman" charset="0"/>
              <a:cs typeface="Times New Roman" charset="0"/>
            </a:endParaRPr>
          </a:p>
          <a:p>
            <a:pPr marL="228600" indent="-228600">
              <a:buAutoNum type="alphaLcParenBoth"/>
            </a:pPr>
            <a:r>
              <a:rPr lang="zh-TW" altLang="en-US" dirty="0" smtClean="0">
                <a:latin typeface="Times New Roman" charset="0"/>
                <a:cs typeface="Times New Roman" charset="0"/>
              </a:rPr>
              <a:t>這張影像的籃框是人</a:t>
            </a:r>
            <a:r>
              <a:rPr lang="en-US" altLang="zh-TW" dirty="0" smtClean="0">
                <a:latin typeface="Times New Roman" charset="0"/>
                <a:cs typeface="Times New Roman" charset="0"/>
              </a:rPr>
              <a:t>, </a:t>
            </a:r>
            <a:r>
              <a:rPr lang="zh-TW" altLang="en-US" dirty="0" smtClean="0">
                <a:latin typeface="Times New Roman" charset="0"/>
                <a:cs typeface="Times New Roman" charset="0"/>
              </a:rPr>
              <a:t>黃框是部分</a:t>
            </a:r>
            <a:endParaRPr lang="en-US" altLang="zh-TW" dirty="0" smtClean="0">
              <a:latin typeface="Times New Roman" charset="0"/>
              <a:cs typeface="Times New Roman" charset="0"/>
            </a:endParaRPr>
          </a:p>
          <a:p>
            <a:pPr marL="228600" indent="-228600">
              <a:buAutoNum type="alphaLcParenBoth"/>
            </a:pPr>
            <a:r>
              <a:rPr lang="zh-TW" altLang="en-US" dirty="0" smtClean="0">
                <a:latin typeface="Times New Roman" charset="0"/>
                <a:cs typeface="Times New Roman" charset="0"/>
              </a:rPr>
              <a:t>計算</a:t>
            </a:r>
            <a:r>
              <a:rPr lang="en-US" altLang="zh-TW" dirty="0" smtClean="0">
                <a:latin typeface="Times New Roman" charset="0"/>
                <a:cs typeface="Times New Roman" charset="0"/>
              </a:rPr>
              <a:t>R-HOG</a:t>
            </a:r>
            <a:r>
              <a:rPr lang="zh-TW" altLang="en-US" dirty="0" smtClean="0">
                <a:latin typeface="Times New Roman" charset="0"/>
                <a:cs typeface="Times New Roman" charset="0"/>
              </a:rPr>
              <a:t>後</a:t>
            </a:r>
            <a:r>
              <a:rPr lang="en-US" altLang="zh-TW" dirty="0" smtClean="0">
                <a:latin typeface="Times New Roman" charset="0"/>
                <a:cs typeface="Times New Roman" charset="0"/>
              </a:rPr>
              <a:t>, </a:t>
            </a:r>
            <a:r>
              <a:rPr lang="zh-TW" altLang="en-US" dirty="0" smtClean="0">
                <a:latin typeface="Times New Roman" charset="0"/>
                <a:cs typeface="Times New Roman" charset="0"/>
              </a:rPr>
              <a:t>定義黃色框框</a:t>
            </a:r>
            <a:r>
              <a:rPr lang="en-US" altLang="zh-TW" dirty="0" smtClean="0">
                <a:latin typeface="Times New Roman" charset="0"/>
                <a:cs typeface="Times New Roman" charset="0"/>
              </a:rPr>
              <a:t>,</a:t>
            </a:r>
            <a:r>
              <a:rPr lang="zh-TW" altLang="en-US" dirty="0" smtClean="0">
                <a:latin typeface="Times New Roman" charset="0"/>
                <a:cs typeface="Times New Roman" charset="0"/>
              </a:rPr>
              <a:t> 人的各部位特徵</a:t>
            </a:r>
            <a:endParaRPr lang="en-US" altLang="zh-TW" dirty="0" smtClean="0">
              <a:latin typeface="Times New Roman" charset="0"/>
              <a:cs typeface="Times New Roman" charset="0"/>
            </a:endParaRPr>
          </a:p>
          <a:p>
            <a:pPr marL="228600" indent="-228600">
              <a:buAutoNum type="alphaLcParenBoth"/>
            </a:pPr>
            <a:r>
              <a:rPr lang="zh-TW" altLang="en-US" dirty="0" smtClean="0">
                <a:latin typeface="Times New Roman" charset="0"/>
                <a:cs typeface="Times New Roman" charset="0"/>
              </a:rPr>
              <a:t>使用人的</a:t>
            </a:r>
            <a:r>
              <a:rPr lang="en-US" altLang="zh-TW" dirty="0" smtClean="0">
                <a:latin typeface="Times New Roman" charset="0"/>
                <a:cs typeface="Times New Roman" charset="0"/>
              </a:rPr>
              <a:t>label </a:t>
            </a:r>
            <a:r>
              <a:rPr lang="zh-TW" altLang="en-US" dirty="0" smtClean="0">
                <a:latin typeface="Times New Roman" charset="0"/>
                <a:cs typeface="Times New Roman" charset="0"/>
              </a:rPr>
              <a:t>對一個滑雪的人進行檢測</a:t>
            </a:r>
            <a:endParaRPr lang="en-US" altLang="zh-TW" dirty="0" smtClean="0">
              <a:latin typeface="Times New Roman" charset="0"/>
              <a:cs typeface="Times New Roman" charset="0"/>
            </a:endParaRPr>
          </a:p>
          <a:p>
            <a:pPr marL="228600" indent="-228600">
              <a:buAutoNum type="alphaLcParenBoth"/>
            </a:pPr>
            <a:r>
              <a:rPr lang="zh-TW" altLang="en-US" dirty="0" smtClean="0">
                <a:latin typeface="Times New Roman" charset="0"/>
                <a:cs typeface="Times New Roman" charset="0"/>
              </a:rPr>
              <a:t>使用人的</a:t>
            </a:r>
            <a:r>
              <a:rPr lang="en-US" altLang="zh-TW" dirty="0" smtClean="0">
                <a:latin typeface="Times New Roman" charset="0"/>
                <a:cs typeface="Times New Roman" charset="0"/>
              </a:rPr>
              <a:t>label</a:t>
            </a:r>
            <a:r>
              <a:rPr lang="zh-TW" altLang="en-US" dirty="0" smtClean="0">
                <a:latin typeface="Times New Roman" charset="0"/>
                <a:cs typeface="Times New Roman" charset="0"/>
              </a:rPr>
              <a:t>對一的牛進行檢測</a:t>
            </a:r>
            <a:r>
              <a:rPr lang="en-US" altLang="zh-TW" dirty="0" smtClean="0">
                <a:latin typeface="Times New Roman" charset="0"/>
                <a:cs typeface="Times New Roman" charset="0"/>
              </a:rPr>
              <a:t>,</a:t>
            </a:r>
            <a:r>
              <a:rPr lang="zh-TW" altLang="en-US" dirty="0" smtClean="0">
                <a:latin typeface="Times New Roman" charset="0"/>
                <a:cs typeface="Times New Roman" charset="0"/>
              </a:rPr>
              <a:t> 這就是辨識錯誤</a:t>
            </a:r>
            <a:endParaRPr lang="en-US" altLang="zh-TW" dirty="0" smtClean="0">
              <a:latin typeface="Times New Roman" charset="0"/>
              <a:cs typeface="Times New Roman" charset="0"/>
            </a:endParaRPr>
          </a:p>
          <a:p>
            <a:pPr marL="0" indent="0">
              <a:buNone/>
            </a:pPr>
            <a:endParaRPr lang="en-US" dirty="0" smtClean="0">
              <a:latin typeface="Times New Roman" charset="0"/>
              <a:cs typeface="Times New Roman" charset="0"/>
            </a:endParaRPr>
          </a:p>
          <a:p>
            <a:pPr marL="0" indent="0">
              <a:buNone/>
            </a:pPr>
            <a:endParaRPr lang="en-US" dirty="0" smtClean="0">
              <a:latin typeface="Times New Roman" charset="0"/>
              <a:cs typeface="Times New Roman" charset="0"/>
            </a:endParaRPr>
          </a:p>
          <a:p>
            <a:pPr marL="0" indent="0">
              <a:buNone/>
            </a:pPr>
            <a:endParaRPr lang="en-US" dirty="0" smtClean="0">
              <a:latin typeface="Times New Roman" charset="0"/>
              <a:cs typeface="Times New Roman" charset="0"/>
            </a:endParaRPr>
          </a:p>
          <a:p>
            <a:pPr marL="0" indent="0">
              <a:buNone/>
            </a:pPr>
            <a:endParaRPr lang="en-US" dirty="0" smtClean="0">
              <a:latin typeface="Times New Roman" charset="0"/>
              <a:cs typeface="Times New Roman" charset="0"/>
            </a:endParaRPr>
          </a:p>
          <a:p>
            <a:pPr marL="0" indent="0">
              <a:buNone/>
            </a:pPr>
            <a:endParaRPr lang="en-US" dirty="0" smtClean="0">
              <a:latin typeface="Times New Roman" charset="0"/>
              <a:cs typeface="Times New Roman" charset="0"/>
            </a:endParaRPr>
          </a:p>
          <a:p>
            <a:pPr marL="0" indent="0">
              <a:buNone/>
            </a:pPr>
            <a:r>
              <a:rPr lang="en-US" dirty="0" smtClean="0"/>
              <a:t>The detection model is defined by a coarse template, several higher resolution part templates, and a spatial model for the location of each part</a:t>
            </a:r>
          </a:p>
          <a:p>
            <a:pPr marL="0" indent="0">
              <a:buNone/>
            </a:pPr>
            <a:r>
              <a:rPr lang="zh-TW" altLang="en-US" dirty="0" smtClean="0"/>
              <a:t>檢測模型由粗模板，幾個更高分辨率的零件模板以及每個零件位置的空間模型定義</a:t>
            </a:r>
            <a:endParaRPr lang="en-US" altLang="zh-TW" dirty="0" smtClean="0"/>
          </a:p>
          <a:p>
            <a:pPr marL="0" indent="0">
              <a:buNone/>
            </a:pPr>
            <a:endParaRPr lang="en-US"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29</a:t>
            </a:fld>
            <a:endParaRPr kumimoji="1" lang="zh-TW" altLang="en-US"/>
          </a:p>
        </p:txBody>
      </p:sp>
    </p:spTree>
    <p:extLst>
      <p:ext uri="{BB962C8B-B14F-4D97-AF65-F5344CB8AC3E}">
        <p14:creationId xmlns:p14="http://schemas.microsoft.com/office/powerpoint/2010/main" val="824904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Part-based object detection</a:t>
            </a:r>
            <a:r>
              <a:rPr lang="en-US" sz="1200" baseline="0" dirty="0" smtClean="0">
                <a:latin typeface="Times New Roman" panose="02020603050405020304" pitchFamily="18" charset="0"/>
                <a:cs typeface="Times New Roman" panose="02020603050405020304" pitchFamily="18" charset="0"/>
              </a:rPr>
              <a:t> </a:t>
            </a:r>
            <a:r>
              <a:rPr lang="zh-TW" altLang="en-US" sz="1200" baseline="0" dirty="0" smtClean="0">
                <a:latin typeface="Times New Roman" panose="02020603050405020304" pitchFamily="18" charset="0"/>
                <a:cs typeface="Times New Roman" panose="02020603050405020304" pitchFamily="18" charset="0"/>
              </a:rPr>
              <a:t>基於部件的物體偵測</a:t>
            </a:r>
            <a:endParaRPr lang="en-US" altLang="zh-TW" dirty="0" smtClean="0"/>
          </a:p>
          <a:p>
            <a:r>
              <a:rPr lang="zh-TW" altLang="en-US" dirty="0" smtClean="0"/>
              <a:t>這是對於人</a:t>
            </a:r>
            <a:r>
              <a:rPr lang="en-US" altLang="zh-TW" dirty="0" smtClean="0"/>
              <a:t>,</a:t>
            </a:r>
            <a:r>
              <a:rPr lang="zh-TW" altLang="en-US" dirty="0" smtClean="0"/>
              <a:t> 腳踏車</a:t>
            </a:r>
            <a:r>
              <a:rPr lang="en-US" altLang="zh-TW" dirty="0" smtClean="0"/>
              <a:t>,</a:t>
            </a:r>
            <a:r>
              <a:rPr lang="zh-TW" altLang="en-US" dirty="0" smtClean="0"/>
              <a:t> 馬的偵測結果</a:t>
            </a:r>
            <a:endParaRPr lang="en-US" altLang="zh-TW" dirty="0" smtClean="0"/>
          </a:p>
          <a:p>
            <a:r>
              <a:rPr lang="zh-TW" altLang="en-US" dirty="0" smtClean="0"/>
              <a:t>前三行是用正確的</a:t>
            </a:r>
            <a:r>
              <a:rPr lang="en-US" altLang="zh-TW" dirty="0" smtClean="0"/>
              <a:t>label</a:t>
            </a:r>
            <a:r>
              <a:rPr lang="zh-TW" altLang="en-US" dirty="0" smtClean="0"/>
              <a:t>去偵測</a:t>
            </a:r>
            <a:r>
              <a:rPr lang="en-US" altLang="zh-TW" dirty="0" smtClean="0"/>
              <a:t>,</a:t>
            </a:r>
            <a:r>
              <a:rPr lang="zh-TW" altLang="en-US" dirty="0" smtClean="0"/>
              <a:t> 最後一行是把羊辨識成人</a:t>
            </a:r>
            <a:r>
              <a:rPr lang="en-US" altLang="zh-TW" dirty="0" smtClean="0"/>
              <a:t>…(false positives), </a:t>
            </a:r>
            <a:r>
              <a:rPr lang="zh-TW" altLang="en-US" dirty="0" smtClean="0"/>
              <a:t>把標誌偵測成腳踏車</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30</a:t>
            </a:fld>
            <a:endParaRPr kumimoji="1" lang="zh-TW" altLang="en-US"/>
          </a:p>
        </p:txBody>
      </p:sp>
    </p:spTree>
    <p:extLst>
      <p:ext uri="{BB962C8B-B14F-4D97-AF65-F5344CB8AC3E}">
        <p14:creationId xmlns:p14="http://schemas.microsoft.com/office/powerpoint/2010/main" val="729915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2016</a:t>
            </a:r>
            <a:r>
              <a:rPr lang="zh-TW" altLang="en-US" dirty="0" smtClean="0"/>
              <a:t>年 </a:t>
            </a:r>
            <a:r>
              <a:rPr lang="en-US" altLang="zh-TW" dirty="0" smtClean="0"/>
              <a:t>CVPR</a:t>
            </a:r>
            <a:r>
              <a:rPr lang="zh-TW" altLang="en-US" dirty="0" smtClean="0"/>
              <a:t>有一篇論文說 </a:t>
            </a:r>
            <a:r>
              <a:rPr lang="en-US" altLang="zh-TW" sz="1200" dirty="0" smtClean="0">
                <a:latin typeface="Times New Roman" charset="0"/>
                <a:ea typeface="Times New Roman" charset="0"/>
                <a:cs typeface="Times New Roman" charset="0"/>
              </a:rPr>
              <a:t>How Far Are We from Solving Pedestrian Detection? </a:t>
            </a:r>
            <a:r>
              <a:rPr lang="zh-TW" altLang="en-US" sz="1200" dirty="0" smtClean="0">
                <a:latin typeface="Times New Roman" charset="0"/>
                <a:ea typeface="Times New Roman" charset="0"/>
                <a:cs typeface="Times New Roman" charset="0"/>
              </a:rPr>
              <a:t> 距離解決行人檢測還有多遠</a:t>
            </a:r>
            <a:r>
              <a:rPr lang="en-US" altLang="zh-TW" sz="1200" dirty="0" smtClean="0">
                <a:latin typeface="+mn-lt"/>
                <a:ea typeface="+mn-ea"/>
                <a:cs typeface="+mn-cs"/>
              </a:rPr>
              <a:t>?</a:t>
            </a:r>
          </a:p>
          <a:p>
            <a:r>
              <a:rPr lang="zh-TW" altLang="en-US" sz="1200" dirty="0" smtClean="0">
                <a:latin typeface="+mn-lt"/>
                <a:ea typeface="+mn-ea"/>
                <a:cs typeface="+mn-cs"/>
              </a:rPr>
              <a:t>他針對以下這些演算法來進行人體檢測</a:t>
            </a:r>
            <a:r>
              <a:rPr lang="en-US" altLang="zh-TW" sz="1200" dirty="0" smtClean="0">
                <a:latin typeface="+mn-lt"/>
                <a:ea typeface="+mn-ea"/>
                <a:cs typeface="+mn-cs"/>
              </a:rPr>
              <a:t>, </a:t>
            </a:r>
            <a:r>
              <a:rPr lang="zh-TW" altLang="en-US" sz="1200" dirty="0" smtClean="0">
                <a:latin typeface="+mn-lt"/>
                <a:ea typeface="+mn-ea"/>
                <a:cs typeface="+mn-cs"/>
              </a:rPr>
              <a:t>橫軸是</a:t>
            </a:r>
            <a:r>
              <a:rPr lang="en-US" altLang="zh-TW" sz="1200" dirty="0" smtClean="0">
                <a:latin typeface="+mn-lt"/>
                <a:ea typeface="+mn-ea"/>
                <a:cs typeface="+mn-cs"/>
              </a:rPr>
              <a:t>false positives (</a:t>
            </a:r>
            <a:r>
              <a:rPr lang="zh-TW" altLang="en-US" sz="1200" dirty="0" smtClean="0">
                <a:latin typeface="+mn-lt"/>
                <a:ea typeface="+mn-ea"/>
                <a:cs typeface="+mn-cs"/>
              </a:rPr>
              <a:t>羊</a:t>
            </a:r>
            <a:r>
              <a:rPr lang="en-US" altLang="zh-TW" sz="1200" dirty="0" smtClean="0">
                <a:latin typeface="+mn-lt"/>
                <a:ea typeface="+mn-ea"/>
                <a:cs typeface="+mn-cs"/>
              </a:rPr>
              <a:t>&gt;</a:t>
            </a:r>
            <a:r>
              <a:rPr lang="zh-TW" altLang="en-US" sz="1200" dirty="0" smtClean="0">
                <a:latin typeface="+mn-lt"/>
                <a:ea typeface="+mn-ea"/>
                <a:cs typeface="+mn-cs"/>
              </a:rPr>
              <a:t>人</a:t>
            </a:r>
            <a:r>
              <a:rPr lang="en-US" altLang="zh-TW" sz="1200" dirty="0" smtClean="0">
                <a:latin typeface="+mn-lt"/>
                <a:ea typeface="+mn-ea"/>
                <a:cs typeface="+mn-cs"/>
              </a:rPr>
              <a:t>)</a:t>
            </a:r>
            <a:r>
              <a:rPr lang="zh-TW" altLang="en-US" sz="1200" dirty="0" smtClean="0">
                <a:latin typeface="+mn-lt"/>
                <a:ea typeface="+mn-ea"/>
                <a:cs typeface="+mn-cs"/>
              </a:rPr>
              <a:t> </a:t>
            </a:r>
            <a:r>
              <a:rPr lang="en-US" altLang="zh-TW" sz="1200" dirty="0" smtClean="0">
                <a:latin typeface="+mn-lt"/>
                <a:ea typeface="+mn-ea"/>
                <a:cs typeface="+mn-cs"/>
              </a:rPr>
              <a:t>, </a:t>
            </a:r>
            <a:r>
              <a:rPr lang="zh-TW" altLang="en-US" sz="1200" dirty="0" smtClean="0">
                <a:latin typeface="+mn-lt"/>
                <a:ea typeface="+mn-ea"/>
                <a:cs typeface="+mn-cs"/>
              </a:rPr>
              <a:t>縱軸</a:t>
            </a:r>
            <a:r>
              <a:rPr lang="en-US" altLang="zh-TW" sz="1200" dirty="0" smtClean="0">
                <a:latin typeface="+mn-lt"/>
                <a:ea typeface="+mn-ea"/>
                <a:cs typeface="+mn-cs"/>
              </a:rPr>
              <a:t>miss rate (</a:t>
            </a:r>
            <a:r>
              <a:rPr lang="zh-TW" altLang="en-US" sz="1200" dirty="0" smtClean="0">
                <a:latin typeface="+mn-lt"/>
                <a:ea typeface="+mn-ea"/>
                <a:cs typeface="+mn-cs"/>
              </a:rPr>
              <a:t>沒偵測人</a:t>
            </a:r>
            <a:r>
              <a:rPr lang="en-US" altLang="zh-TW" sz="1200" dirty="0" smtClean="0">
                <a:latin typeface="+mn-lt"/>
                <a:ea typeface="+mn-ea"/>
                <a:cs typeface="+mn-cs"/>
              </a:rPr>
              <a:t>)</a:t>
            </a:r>
            <a:endParaRPr lang="en-US" altLang="zh-TW" sz="1200" dirty="0" smtClean="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31</a:t>
            </a:fld>
            <a:endParaRPr kumimoji="1" lang="zh-TW" altLang="en-US"/>
          </a:p>
        </p:txBody>
      </p:sp>
    </p:spTree>
    <p:extLst>
      <p:ext uri="{BB962C8B-B14F-4D97-AF65-F5344CB8AC3E}">
        <p14:creationId xmlns:p14="http://schemas.microsoft.com/office/powerpoint/2010/main" val="274627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首先介紹的是</a:t>
            </a:r>
            <a:r>
              <a:rPr kumimoji="1" lang="en-US" altLang="zh-TW" dirty="0" smtClean="0">
                <a:latin typeface="Times New Roman" charset="0"/>
                <a:ea typeface="Times New Roman" charset="0"/>
                <a:cs typeface="Times New Roman" charset="0"/>
              </a:rPr>
              <a:t>Introduction to recognition</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a:t>
            </a:fld>
            <a:endParaRPr kumimoji="1" lang="zh-TW" altLang="en-US"/>
          </a:p>
        </p:txBody>
      </p:sp>
    </p:spTree>
    <p:extLst>
      <p:ext uri="{BB962C8B-B14F-4D97-AF65-F5344CB8AC3E}">
        <p14:creationId xmlns:p14="http://schemas.microsoft.com/office/powerpoint/2010/main" val="1825315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Person’s pose and location </a:t>
            </a:r>
            <a:r>
              <a:rPr lang="zh-TW" altLang="en-US" dirty="0" smtClean="0"/>
              <a:t>人的姿態和位置</a:t>
            </a:r>
            <a:endParaRPr lang="en-US" altLang="zh-TW" dirty="0" smtClean="0"/>
          </a:p>
          <a:p>
            <a:r>
              <a:rPr lang="zh-TW" altLang="en-US" dirty="0" smtClean="0"/>
              <a:t>利用人的特徵以及可能相對位置來估計人的姿態</a:t>
            </a:r>
            <a:endParaRPr lang="en-US" altLang="zh-TW" dirty="0" smtClean="0"/>
          </a:p>
          <a:p>
            <a:endParaRPr lang="en-US" altLang="zh-TW" dirty="0" smtClean="0"/>
          </a:p>
          <a:p>
            <a:endParaRPr lang="en-US" altLang="zh-TW" dirty="0" smtClean="0"/>
          </a:p>
          <a:p>
            <a:r>
              <a:rPr lang="en-US" altLang="zh-TW" dirty="0" smtClean="0"/>
              <a:t>pose detection using random forests</a:t>
            </a:r>
            <a:r>
              <a:rPr lang="zh-TW" altLang="en-US" dirty="0" smtClean="0"/>
              <a:t> 使用隨機森林</a:t>
            </a:r>
            <a:r>
              <a:rPr lang="en-US" altLang="zh-TW" dirty="0" smtClean="0"/>
              <a:t>(</a:t>
            </a:r>
            <a:r>
              <a:rPr lang="zh-TW" altLang="en-US" dirty="0" smtClean="0"/>
              <a:t>合併決策樹</a:t>
            </a:r>
            <a:r>
              <a:rPr lang="en-US" altLang="zh-TW" dirty="0" smtClean="0"/>
              <a:t>)</a:t>
            </a:r>
            <a:r>
              <a:rPr lang="zh-TW" altLang="en-US" dirty="0" smtClean="0"/>
              <a:t>進行姿勢檢測</a:t>
            </a:r>
            <a:endParaRPr lang="en-US" altLang="zh-TW" dirty="0" smtClean="0"/>
          </a:p>
          <a:p>
            <a:r>
              <a:rPr lang="zh-TW" altLang="en-US" dirty="0" smtClean="0"/>
              <a:t>先偵測每個關節點</a:t>
            </a:r>
            <a:r>
              <a:rPr lang="en-US" altLang="zh-TW" dirty="0" smtClean="0"/>
              <a:t>,</a:t>
            </a:r>
            <a:r>
              <a:rPr lang="zh-TW" altLang="en-US" dirty="0" smtClean="0"/>
              <a:t>並在每個</a:t>
            </a:r>
            <a:r>
              <a:rPr lang="en-US" altLang="zh-TW" dirty="0" smtClean="0"/>
              <a:t>frame</a:t>
            </a:r>
            <a:r>
              <a:rPr lang="zh-TW" altLang="en-US" dirty="0" smtClean="0"/>
              <a:t>中繪製估計的</a:t>
            </a:r>
            <a:r>
              <a:rPr lang="en-US" altLang="zh-TW" dirty="0" smtClean="0"/>
              <a:t>pose</a:t>
            </a:r>
          </a:p>
          <a:p>
            <a:endParaRPr lang="en-US" altLang="zh-TW" dirty="0" smtClean="0"/>
          </a:p>
          <a:p>
            <a:r>
              <a:rPr lang="en-US" dirty="0" smtClean="0"/>
              <a:t>the estimated pose (state of the kinematic model) is drawn over each input frame</a:t>
            </a:r>
          </a:p>
          <a:p>
            <a:r>
              <a:rPr lang="zh-TW" altLang="en-US" dirty="0" smtClean="0"/>
              <a:t>在每個輸入幀上繪製估計的姿勢（運動模型的狀態）</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32</a:t>
            </a:fld>
            <a:endParaRPr kumimoji="1" lang="zh-TW" altLang="en-US"/>
          </a:p>
        </p:txBody>
      </p:sp>
    </p:spTree>
    <p:extLst>
      <p:ext uri="{BB962C8B-B14F-4D97-AF65-F5344CB8AC3E}">
        <p14:creationId xmlns:p14="http://schemas.microsoft.com/office/powerpoint/2010/main" val="1550404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Times New Roman" charset="0"/>
                <a:ea typeface="Times New Roman" charset="0"/>
                <a:cs typeface="Times New Roman" charset="0"/>
              </a:rPr>
              <a:t>在 </a:t>
            </a:r>
            <a:r>
              <a:rPr lang="en-US" altLang="zh-TW" dirty="0" smtClean="0">
                <a:latin typeface="Times New Roman" charset="0"/>
                <a:ea typeface="Times New Roman" charset="0"/>
                <a:cs typeface="Times New Roman" charset="0"/>
              </a:rPr>
              <a:t>2017</a:t>
            </a:r>
            <a:r>
              <a:rPr lang="zh-TW" altLang="en-US" dirty="0" smtClean="0">
                <a:latin typeface="Times New Roman" charset="0"/>
                <a:ea typeface="Times New Roman" charset="0"/>
                <a:cs typeface="Times New Roman" charset="0"/>
              </a:rPr>
              <a:t>年的</a:t>
            </a:r>
            <a:r>
              <a:rPr lang="en-US" altLang="zh-TW" dirty="0" smtClean="0">
                <a:latin typeface="Times New Roman" charset="0"/>
                <a:ea typeface="Times New Roman" charset="0"/>
                <a:cs typeface="Times New Roman" charset="0"/>
              </a:rPr>
              <a:t>CVPR , Real-time Multi-Person 2D Pose Estimation using Part Affinity Fields </a:t>
            </a:r>
            <a:r>
              <a:rPr lang="zh-TW" altLang="en-US" dirty="0" smtClean="0">
                <a:latin typeface="Times New Roman" charset="0"/>
                <a:ea typeface="Times New Roman" charset="0"/>
                <a:cs typeface="Times New Roman" charset="0"/>
              </a:rPr>
              <a:t>提出了及時的姿態估計</a:t>
            </a:r>
            <a:endParaRPr kumimoji="1" lang="zh-TW" altLang="en-US" dirty="0" smtClean="0">
              <a:latin typeface="Times New Roman" charset="0"/>
              <a:ea typeface="Times New Roman" charset="0"/>
              <a:cs typeface="Times New Roman" charset="0"/>
            </a:endParaRPr>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33</a:t>
            </a:fld>
            <a:endParaRPr kumimoji="1" lang="zh-TW" altLang="en-US"/>
          </a:p>
        </p:txBody>
      </p:sp>
    </p:spTree>
    <p:extLst>
      <p:ext uri="{BB962C8B-B14F-4D97-AF65-F5344CB8AC3E}">
        <p14:creationId xmlns:p14="http://schemas.microsoft.com/office/powerpoint/2010/main" val="222374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但是我是使用上海交通大學在</a:t>
            </a:r>
            <a:r>
              <a:rPr lang="en-US" altLang="zh-TW" dirty="0" smtClean="0"/>
              <a:t>2017</a:t>
            </a:r>
            <a:r>
              <a:rPr lang="zh-TW" altLang="en-US" dirty="0" smtClean="0"/>
              <a:t>年</a:t>
            </a:r>
            <a:r>
              <a:rPr lang="en-US" altLang="zh-TW" dirty="0" smtClean="0"/>
              <a:t>CVPR</a:t>
            </a:r>
            <a:r>
              <a:rPr lang="zh-TW" altLang="en-US" dirty="0" smtClean="0"/>
              <a:t>中題中的</a:t>
            </a:r>
            <a:r>
              <a:rPr lang="en-US" altLang="zh-TW" dirty="0" err="1" smtClean="0"/>
              <a:t>AlphaPose</a:t>
            </a:r>
            <a:r>
              <a:rPr lang="en-US" altLang="zh-TW" dirty="0" smtClean="0"/>
              <a:t>, </a:t>
            </a:r>
            <a:r>
              <a:rPr lang="zh-TW" altLang="en-US" dirty="0" smtClean="0"/>
              <a:t>他那時候就說他比</a:t>
            </a:r>
            <a:r>
              <a:rPr lang="en-US" altLang="zh-TW" dirty="0" err="1" smtClean="0"/>
              <a:t>openpose</a:t>
            </a:r>
            <a:r>
              <a:rPr lang="zh-TW" altLang="en-US" dirty="0" smtClean="0"/>
              <a:t>和</a:t>
            </a:r>
            <a:r>
              <a:rPr lang="en-US" altLang="zh-TW" dirty="0" err="1" smtClean="0"/>
              <a:t>facebook</a:t>
            </a:r>
            <a:r>
              <a:rPr lang="zh-TW" altLang="en-US" dirty="0" smtClean="0"/>
              <a:t>團隊提出的</a:t>
            </a:r>
            <a:r>
              <a:rPr lang="en-US" altLang="zh-TW" dirty="0" smtClean="0"/>
              <a:t>Mask-RCNN</a:t>
            </a:r>
            <a:r>
              <a:rPr lang="zh-TW" altLang="en-US" dirty="0" smtClean="0"/>
              <a:t>還要準</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34</a:t>
            </a:fld>
            <a:endParaRPr kumimoji="1" lang="zh-TW" altLang="en-US"/>
          </a:p>
        </p:txBody>
      </p:sp>
    </p:spTree>
    <p:extLst>
      <p:ext uri="{BB962C8B-B14F-4D97-AF65-F5344CB8AC3E}">
        <p14:creationId xmlns:p14="http://schemas.microsoft.com/office/powerpoint/2010/main" val="1084324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Face</a:t>
            </a:r>
            <a:r>
              <a:rPr lang="en-US" baseline="0" dirty="0" smtClean="0"/>
              <a:t> recognition </a:t>
            </a:r>
            <a:r>
              <a:rPr lang="zh-TW" altLang="en-US" baseline="0" dirty="0" smtClean="0"/>
              <a:t>臉部辨識</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36</a:t>
            </a:fld>
            <a:endParaRPr kumimoji="1" lang="zh-TW" altLang="en-US"/>
          </a:p>
        </p:txBody>
      </p:sp>
    </p:spTree>
    <p:extLst>
      <p:ext uri="{BB962C8B-B14F-4D97-AF65-F5344CB8AC3E}">
        <p14:creationId xmlns:p14="http://schemas.microsoft.com/office/powerpoint/2010/main" val="4223942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Face</a:t>
            </a:r>
            <a:r>
              <a:rPr lang="en-US" baseline="0" dirty="0" smtClean="0"/>
              <a:t> recognition </a:t>
            </a:r>
            <a:r>
              <a:rPr lang="zh-TW" altLang="en-US" baseline="0" dirty="0" smtClean="0"/>
              <a:t>分成三個子小節</a:t>
            </a:r>
            <a:endParaRPr lang="en-US" altLang="zh-TW" baseline="0" dirty="0" smtClean="0"/>
          </a:p>
          <a:p>
            <a:r>
              <a:rPr lang="en-US" altLang="zh-TW" baseline="0" dirty="0" err="1" smtClean="0"/>
              <a:t>eigenfaces</a:t>
            </a:r>
            <a:r>
              <a:rPr lang="zh-TW" altLang="en-US" baseline="0" dirty="0" smtClean="0"/>
              <a:t>特徵臉</a:t>
            </a:r>
            <a:endParaRPr lang="en-US" altLang="zh-TW" baseline="0" dirty="0" smtClean="0"/>
          </a:p>
          <a:p>
            <a:r>
              <a:rPr lang="en-US" baseline="0" dirty="0" smtClean="0"/>
              <a:t>AAM (Active appearance Model</a:t>
            </a:r>
            <a:r>
              <a:rPr kumimoji="1" lang="zh-TW" altLang="en-US" dirty="0" smtClean="0">
                <a:latin typeface="Times New Roman" charset="0"/>
                <a:ea typeface="Times New Roman" charset="0"/>
                <a:cs typeface="Times New Roman" charset="0"/>
              </a:rPr>
              <a:t>主動外觀模型</a:t>
            </a:r>
            <a:r>
              <a:rPr lang="en-US" baseline="0" dirty="0" smtClean="0"/>
              <a:t>) and 3D shape models </a:t>
            </a:r>
            <a:r>
              <a:rPr lang="en-US" altLang="zh-TW" baseline="0" dirty="0" smtClean="0"/>
              <a:t>3D</a:t>
            </a:r>
            <a:r>
              <a:rPr lang="zh-TW" altLang="en-US" baseline="0" dirty="0" smtClean="0"/>
              <a:t>形狀模型</a:t>
            </a:r>
            <a:endParaRPr lang="en-US" baseline="0" dirty="0" smtClean="0"/>
          </a:p>
          <a:p>
            <a:r>
              <a:rPr lang="en-US" altLang="zh-TW" i="0" dirty="0" smtClean="0">
                <a:latin typeface="Times New Roman" charset="0"/>
                <a:ea typeface="Times New Roman" charset="0"/>
                <a:cs typeface="Times New Roman" charset="0"/>
              </a:rPr>
              <a:t>Application: Personal photo collections </a:t>
            </a:r>
            <a:r>
              <a:rPr lang="zh-TW" altLang="en-US" i="0" dirty="0" smtClean="0">
                <a:latin typeface="Times New Roman" charset="0"/>
                <a:ea typeface="Times New Roman" charset="0"/>
                <a:cs typeface="Times New Roman" charset="0"/>
              </a:rPr>
              <a:t>應用在個人照片收集</a:t>
            </a:r>
            <a:endParaRPr lang="en-US" altLang="zh-TW" i="0" dirty="0" smtClean="0">
              <a:latin typeface="Times New Roman" charset="0"/>
              <a:ea typeface="Times New Roman" charset="0"/>
              <a:cs typeface="Times New Roman" charset="0"/>
            </a:endParaRPr>
          </a:p>
          <a:p>
            <a:endParaRPr lang="en-US" altLang="zh-TW" i="0" dirty="0" smtClean="0">
              <a:latin typeface="Times New Roman" charset="0"/>
              <a:cs typeface="Times New Roman" charset="0"/>
            </a:endParaRPr>
          </a:p>
          <a:p>
            <a:endParaRPr lang="en-US" altLang="zh-TW" i="0" dirty="0" smtClean="0">
              <a:latin typeface="Times New Roman" charset="0"/>
              <a:cs typeface="Times New Roman" charset="0"/>
            </a:endParaRPr>
          </a:p>
          <a:p>
            <a:endParaRPr lang="en-US" altLang="zh-TW" i="0" dirty="0" smtClean="0">
              <a:latin typeface="Times New Roman" charset="0"/>
              <a:cs typeface="Times New Roman" charset="0"/>
            </a:endParaRPr>
          </a:p>
          <a:p>
            <a:r>
              <a:rPr lang="zh-TW" altLang="en-US" i="0" dirty="0" smtClean="0">
                <a:latin typeface="Times New Roman" charset="0"/>
                <a:cs typeface="Times New Roman" charset="0"/>
              </a:rPr>
              <a:t>人可以辨認低解析度熟悉的人臉</a:t>
            </a:r>
            <a:r>
              <a:rPr lang="en-US" altLang="zh-TW" i="0" dirty="0" smtClean="0">
                <a:latin typeface="Times New Roman" charset="0"/>
                <a:cs typeface="Times New Roman" charset="0"/>
              </a:rPr>
              <a:t>(</a:t>
            </a:r>
            <a:r>
              <a:rPr lang="zh-TW" altLang="en-US" i="0" dirty="0" smtClean="0">
                <a:latin typeface="Times New Roman" charset="0"/>
                <a:cs typeface="Times New Roman" charset="0"/>
              </a:rPr>
              <a:t>家人</a:t>
            </a:r>
            <a:r>
              <a:rPr lang="en-US" altLang="zh-TW" i="0" dirty="0" smtClean="0">
                <a:latin typeface="Times New Roman" charset="0"/>
                <a:cs typeface="Times New Roman" charset="0"/>
              </a:rPr>
              <a:t>)</a:t>
            </a:r>
            <a:endParaRPr lang="en-US" i="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37</a:t>
            </a:fld>
            <a:endParaRPr kumimoji="1" lang="zh-TW" altLang="en-US"/>
          </a:p>
        </p:txBody>
      </p:sp>
    </p:spTree>
    <p:extLst>
      <p:ext uri="{BB962C8B-B14F-4D97-AF65-F5344CB8AC3E}">
        <p14:creationId xmlns:p14="http://schemas.microsoft.com/office/powerpoint/2010/main" val="4208167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Face</a:t>
            </a:r>
            <a:r>
              <a:rPr lang="en-US" baseline="0" dirty="0" smtClean="0"/>
              <a:t> modeling and compression using </a:t>
            </a:r>
            <a:r>
              <a:rPr lang="en-US" baseline="0" dirty="0" err="1" smtClean="0"/>
              <a:t>eigenfaces</a:t>
            </a:r>
            <a:r>
              <a:rPr lang="en-US" baseline="0" dirty="0" smtClean="0"/>
              <a:t> </a:t>
            </a:r>
            <a:r>
              <a:rPr lang="zh-TW" altLang="en-US" baseline="0" dirty="0" smtClean="0"/>
              <a:t>使用特徵臉進行面部建模和壓縮</a:t>
            </a:r>
            <a:endParaRPr lang="en-US" altLang="zh-TW" baseline="0" dirty="0" smtClean="0"/>
          </a:p>
          <a:p>
            <a:pPr marL="228600" indent="-228600">
              <a:buAutoNum type="alphaLcParenBoth"/>
            </a:pPr>
            <a:r>
              <a:rPr lang="zh-TW" altLang="en-US" baseline="0" dirty="0" smtClean="0"/>
              <a:t>是輸入的原始影像</a:t>
            </a:r>
            <a:endParaRPr lang="en-US" altLang="zh-TW" baseline="0" dirty="0" smtClean="0"/>
          </a:p>
          <a:p>
            <a:pPr marL="228600" indent="-228600">
              <a:buAutoNum type="alphaLcParenBoth"/>
            </a:pPr>
            <a:r>
              <a:rPr lang="zh-TW" altLang="en-US" dirty="0" smtClean="0"/>
              <a:t>前八個</a:t>
            </a:r>
            <a:r>
              <a:rPr lang="en-US" altLang="zh-TW" dirty="0" err="1" smtClean="0"/>
              <a:t>eigenface</a:t>
            </a:r>
            <a:r>
              <a:rPr lang="en-US" altLang="zh-TW" dirty="0" smtClean="0"/>
              <a:t>, </a:t>
            </a:r>
            <a:r>
              <a:rPr lang="en-US" altLang="zh-TW" dirty="0" err="1" smtClean="0"/>
              <a:t>eigenface</a:t>
            </a:r>
            <a:r>
              <a:rPr lang="zh-TW" altLang="en-US" dirty="0" smtClean="0"/>
              <a:t>就是將臉的部分特徵</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smtClean="0"/>
              <a:t>藉由投影到基礎並壓縮影像到</a:t>
            </a:r>
            <a:r>
              <a:rPr lang="en-US" altLang="zh-TW" dirty="0" smtClean="0"/>
              <a:t>85bytes(</a:t>
            </a:r>
            <a:r>
              <a:rPr lang="zh-TW" altLang="en-US" dirty="0" smtClean="0"/>
              <a:t>所有特徵臉的權重和</a:t>
            </a:r>
            <a:r>
              <a:rPr lang="en-US" altLang="zh-TW" dirty="0" smtClean="0"/>
              <a:t>)</a:t>
            </a:r>
            <a:r>
              <a:rPr lang="zh-TW" altLang="en-US" dirty="0" smtClean="0"/>
              <a:t>的影像重建</a:t>
            </a:r>
            <a:r>
              <a:rPr lang="en-US" altLang="zh-TW" dirty="0" smtClean="0"/>
              <a:t>,</a:t>
            </a:r>
            <a:endParaRPr lang="en-US" altLang="zh-TW" b="1"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smtClean="0"/>
              <a:t>使用</a:t>
            </a:r>
            <a:r>
              <a:rPr lang="en-US" altLang="zh-TW" dirty="0" smtClean="0"/>
              <a:t>JPEG</a:t>
            </a:r>
            <a:r>
              <a:rPr lang="zh-TW" altLang="en-US" dirty="0" smtClean="0"/>
              <a:t>這個影像壓縮的方法使影像重建</a:t>
            </a:r>
            <a:r>
              <a:rPr lang="en-US" altLang="zh-TW" dirty="0" smtClean="0"/>
              <a:t>(</a:t>
            </a:r>
            <a:r>
              <a:rPr lang="zh-TW" altLang="en-US" dirty="0" smtClean="0"/>
              <a:t>即使使用到</a:t>
            </a:r>
            <a:r>
              <a:rPr lang="en-US" altLang="zh-TW" dirty="0" smtClean="0"/>
              <a:t>530bytes, </a:t>
            </a:r>
            <a:r>
              <a:rPr lang="zh-TW" altLang="en-US" dirty="0" smtClean="0"/>
              <a:t>也沒有</a:t>
            </a:r>
            <a:r>
              <a:rPr lang="en-US" altLang="zh-TW" dirty="0" err="1" smtClean="0"/>
              <a:t>eigenfaces</a:t>
            </a:r>
            <a:r>
              <a:rPr lang="zh-TW" altLang="en-US" dirty="0" smtClean="0"/>
              <a:t>來的好</a:t>
            </a:r>
            <a:r>
              <a:rPr lang="en-US" altLang="zh-TW" dirty="0" smtClean="0"/>
              <a:t>,</a:t>
            </a:r>
            <a:r>
              <a:rPr lang="zh-TW" altLang="en-US" dirty="0" smtClean="0"/>
              <a:t> 所以用</a:t>
            </a:r>
            <a:r>
              <a:rPr lang="en-US" altLang="zh-TW" dirty="0" err="1" smtClean="0"/>
              <a:t>eigenface</a:t>
            </a:r>
            <a:r>
              <a:rPr lang="zh-TW" altLang="en-US" dirty="0" smtClean="0"/>
              <a:t>有自己的優勢喔</a:t>
            </a:r>
            <a:r>
              <a:rPr lang="en-US" altLang="zh-TW" dirty="0" smtClean="0"/>
              <a:t>)</a:t>
            </a:r>
            <a:endParaRPr lang="en-US" dirty="0" smtClean="0"/>
          </a:p>
          <a:p>
            <a:pPr marL="0" indent="0">
              <a:buNone/>
            </a:pPr>
            <a:r>
              <a:rPr lang="en-US" dirty="0" smtClean="0"/>
              <a:t>Image reconstructed</a:t>
            </a:r>
            <a:r>
              <a:rPr lang="en-US" baseline="0" dirty="0" smtClean="0"/>
              <a:t> by </a:t>
            </a:r>
            <a:r>
              <a:rPr lang="en-US" dirty="0" smtClean="0"/>
              <a:t>projecting onto the basis and compressing the image to 85 bytes</a:t>
            </a:r>
          </a:p>
          <a:p>
            <a:pPr marL="0" indent="0">
              <a:buNone/>
            </a:pPr>
            <a:r>
              <a:rPr lang="zh-TW" altLang="en-US" dirty="0" smtClean="0"/>
              <a:t>影像重建</a:t>
            </a:r>
            <a:r>
              <a:rPr lang="en-US" altLang="zh-TW" dirty="0" smtClean="0"/>
              <a:t>,</a:t>
            </a:r>
            <a:r>
              <a:rPr lang="en-US" altLang="zh-TW" baseline="0" dirty="0" smtClean="0"/>
              <a:t> </a:t>
            </a:r>
            <a:r>
              <a:rPr lang="zh-TW" altLang="en-US" baseline="0" dirty="0" smtClean="0"/>
              <a:t>藉由</a:t>
            </a:r>
            <a:r>
              <a:rPr lang="zh-TW" altLang="en-US" dirty="0" smtClean="0"/>
              <a:t>投影到基礎上並將圖像壓縮到</a:t>
            </a:r>
            <a:r>
              <a:rPr lang="en-US" altLang="zh-TW" dirty="0" smtClean="0"/>
              <a:t>85</a:t>
            </a:r>
            <a:r>
              <a:rPr lang="zh-TW" altLang="en-US" dirty="0" smtClean="0"/>
              <a:t>個字節</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38</a:t>
            </a:fld>
            <a:endParaRPr kumimoji="1" lang="zh-TW" altLang="en-US"/>
          </a:p>
        </p:txBody>
      </p:sp>
    </p:spTree>
    <p:extLst>
      <p:ext uri="{BB962C8B-B14F-4D97-AF65-F5344CB8AC3E}">
        <p14:creationId xmlns:p14="http://schemas.microsoft.com/office/powerpoint/2010/main" val="366773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latin typeface="Times New Roman" charset="0"/>
                <a:ea typeface="Times New Roman" charset="0"/>
                <a:cs typeface="Times New Roman" charset="0"/>
              </a:rPr>
              <a:t>Eigenfaces</a:t>
            </a:r>
            <a:r>
              <a:rPr lang="zh-TW" altLang="en-US" dirty="0" smtClean="0">
                <a:latin typeface="Times New Roman" charset="0"/>
                <a:ea typeface="Times New Roman" charset="0"/>
                <a:cs typeface="Times New Roman" charset="0"/>
              </a:rPr>
              <a:t>特徵臉</a:t>
            </a:r>
            <a:endParaRPr lang="en-US" altLang="zh-TW" dirty="0" smtClean="0">
              <a:latin typeface="Times New Roman" charset="0"/>
              <a:ea typeface="Times New Roman" charset="0"/>
              <a:cs typeface="Times New Roman" charset="0"/>
            </a:endParaRPr>
          </a:p>
          <a:p>
            <a:r>
              <a:rPr lang="en-US" altLang="zh-TW" dirty="0" smtClean="0">
                <a:latin typeface="Times New Roman" charset="0"/>
                <a:ea typeface="Times New Roman" charset="0"/>
                <a:cs typeface="Times New Roman" charset="0"/>
              </a:rPr>
              <a:t>1.</a:t>
            </a:r>
            <a:r>
              <a:rPr lang="zh-TW" altLang="en-US" dirty="0" smtClean="0">
                <a:latin typeface="Times New Roman" charset="0"/>
                <a:ea typeface="Times New Roman" charset="0"/>
                <a:cs typeface="Times New Roman" charset="0"/>
              </a:rPr>
              <a:t>將每個特徵臉乘上權重並加上</a:t>
            </a:r>
            <a:r>
              <a:rPr lang="en-US" altLang="zh-TW" dirty="0" smtClean="0">
                <a:latin typeface="Times New Roman" charset="0"/>
                <a:ea typeface="Times New Roman" charset="0"/>
                <a:cs typeface="Times New Roman" charset="0"/>
              </a:rPr>
              <a:t>mean</a:t>
            </a:r>
            <a:r>
              <a:rPr lang="en-US" altLang="zh-TW" baseline="0" dirty="0" smtClean="0">
                <a:latin typeface="Times New Roman" charset="0"/>
                <a:ea typeface="Times New Roman" charset="0"/>
                <a:cs typeface="Times New Roman" charset="0"/>
              </a:rPr>
              <a:t> face </a:t>
            </a:r>
            <a:r>
              <a:rPr lang="zh-TW" altLang="en-US" baseline="0" dirty="0" smtClean="0">
                <a:latin typeface="Times New Roman" charset="0"/>
                <a:ea typeface="Times New Roman" charset="0"/>
                <a:cs typeface="Times New Roman" charset="0"/>
              </a:rPr>
              <a:t>就可以重建回原來的臉</a:t>
            </a:r>
            <a:endParaRPr lang="en-US" altLang="zh-TW" baseline="0" dirty="0" smtClean="0">
              <a:latin typeface="Times New Roman" charset="0"/>
              <a:ea typeface="Times New Roman" charset="0"/>
              <a:cs typeface="Times New Roman" charset="0"/>
            </a:endParaRPr>
          </a:p>
          <a:p>
            <a:endParaRPr lang="en-US" altLang="zh-TW" baseline="0" dirty="0" smtClean="0">
              <a:latin typeface="Times New Roman" charset="0"/>
              <a:ea typeface="Times New Roman" charset="0"/>
              <a:cs typeface="Times New Roman" charset="0"/>
            </a:endParaRPr>
          </a:p>
          <a:p>
            <a:endParaRPr lang="en-US" altLang="zh-TW" baseline="0" dirty="0" smtClean="0">
              <a:latin typeface="Times New Roman" charset="0"/>
              <a:ea typeface="Times New Roman" charset="0"/>
              <a:cs typeface="Times New Roman" charset="0"/>
            </a:endParaRPr>
          </a:p>
          <a:p>
            <a:endParaRPr lang="en-US" altLang="zh-TW" dirty="0" smtClean="0">
              <a:latin typeface="Times New Roman" charset="0"/>
              <a:ea typeface="Times New Roman" charset="0"/>
              <a:cs typeface="Times New Roman" charset="0"/>
            </a:endParaRPr>
          </a:p>
          <a:p>
            <a:endParaRPr lang="en-US" altLang="zh-TW" dirty="0" smtClean="0">
              <a:latin typeface="Times New Roman" charset="0"/>
              <a:ea typeface="Times New Roman" charset="0"/>
              <a:cs typeface="Times New Roman" charset="0"/>
            </a:endParaRPr>
          </a:p>
          <a:p>
            <a:endParaRPr lang="en-US" altLang="zh-TW" dirty="0" smtClean="0">
              <a:latin typeface="Times New Roman" charset="0"/>
              <a:ea typeface="Times New Roman" charset="0"/>
              <a:cs typeface="Times New Roman" charset="0"/>
            </a:endParaRPr>
          </a:p>
          <a:p>
            <a:endParaRPr lang="en-US" altLang="zh-TW" dirty="0" smtClean="0">
              <a:latin typeface="Times New Roman" charset="0"/>
              <a:ea typeface="Times New Roman" charset="0"/>
              <a:cs typeface="Times New Roman" charset="0"/>
            </a:endParaRPr>
          </a:p>
          <a:p>
            <a:endParaRPr lang="en-US" altLang="zh-TW" dirty="0" smtClean="0">
              <a:latin typeface="Times New Roman" charset="0"/>
              <a:ea typeface="Times New Roman" charset="0"/>
              <a:cs typeface="Times New Roman" charset="0"/>
            </a:endParaRPr>
          </a:p>
          <a:p>
            <a:endParaRPr lang="en-US" altLang="zh-TW" dirty="0" smtClean="0">
              <a:latin typeface="Times New Roman" charset="0"/>
              <a:ea typeface="Times New Roman" charset="0"/>
              <a:cs typeface="Times New Roman" charset="0"/>
            </a:endParaRPr>
          </a:p>
          <a:p>
            <a:r>
              <a:rPr lang="en-US" altLang="zh-TW" dirty="0" smtClean="0">
                <a:latin typeface="Times New Roman" charset="0"/>
                <a:cs typeface="Times New Roman" charset="0"/>
              </a:rPr>
              <a:t>2.</a:t>
            </a:r>
            <a:r>
              <a:rPr lang="zh-TW" altLang="en-US" dirty="0" smtClean="0">
                <a:latin typeface="Times New Roman" charset="0"/>
                <a:cs typeface="Times New Roman" charset="0"/>
              </a:rPr>
              <a:t>從訓練集中可以計算每一張影像構成的</a:t>
            </a:r>
            <a:r>
              <a:rPr lang="en-US" altLang="zh-TW" dirty="0" smtClean="0">
                <a:latin typeface="Times New Roman" charset="0"/>
                <a:cs typeface="Times New Roman" charset="0"/>
              </a:rPr>
              <a:t>covariance matrix</a:t>
            </a:r>
            <a:r>
              <a:rPr lang="en-US" altLang="zh-TW" baseline="0" dirty="0" smtClean="0">
                <a:latin typeface="Times New Roman" charset="0"/>
                <a:cs typeface="Times New Roman" charset="0"/>
              </a:rPr>
              <a:t> </a:t>
            </a:r>
            <a:r>
              <a:rPr lang="zh-TW" altLang="en-US" baseline="0" dirty="0" smtClean="0">
                <a:latin typeface="Times New Roman" charset="0"/>
                <a:cs typeface="Times New Roman" charset="0"/>
              </a:rPr>
              <a:t>共變異矩陣</a:t>
            </a:r>
            <a:endParaRPr lang="en-US" altLang="zh-TW" baseline="0" dirty="0" smtClean="0">
              <a:latin typeface="Times New Roman" charset="0"/>
              <a:cs typeface="Times New Roman" charset="0"/>
            </a:endParaRPr>
          </a:p>
          <a:p>
            <a:r>
              <a:rPr lang="en-US" altLang="zh-TW" baseline="0" dirty="0" smtClean="0">
                <a:latin typeface="Times New Roman" charset="0"/>
                <a:cs typeface="Times New Roman" charset="0"/>
              </a:rPr>
              <a:t>3.</a:t>
            </a:r>
            <a:r>
              <a:rPr lang="zh-TW" altLang="en-US" baseline="0" dirty="0" smtClean="0">
                <a:latin typeface="Times New Roman" charset="0"/>
                <a:cs typeface="Times New Roman" charset="0"/>
              </a:rPr>
              <a:t>使用</a:t>
            </a:r>
            <a:r>
              <a:rPr lang="en-US" altLang="zh-TW" baseline="0" dirty="0" smtClean="0">
                <a:latin typeface="Times New Roman" charset="0"/>
                <a:cs typeface="Times New Roman" charset="0"/>
              </a:rPr>
              <a:t>SVD</a:t>
            </a:r>
            <a:r>
              <a:rPr lang="zh-TW" altLang="en-US" baseline="0" dirty="0" smtClean="0">
                <a:latin typeface="Times New Roman" charset="0"/>
                <a:cs typeface="Times New Roman" charset="0"/>
              </a:rPr>
              <a:t> </a:t>
            </a:r>
            <a:r>
              <a:rPr lang="en-US" altLang="zh-TW" baseline="0" dirty="0" smtClean="0">
                <a:latin typeface="Times New Roman" charset="0"/>
                <a:cs typeface="Times New Roman" charset="0"/>
              </a:rPr>
              <a:t>singular</a:t>
            </a:r>
            <a:r>
              <a:rPr lang="zh-TW" altLang="en-US" baseline="0" dirty="0" smtClean="0">
                <a:latin typeface="Times New Roman" charset="0"/>
                <a:cs typeface="Times New Roman" charset="0"/>
              </a:rPr>
              <a:t> </a:t>
            </a:r>
            <a:r>
              <a:rPr lang="en-US" altLang="zh-TW" baseline="0" dirty="0" smtClean="0">
                <a:latin typeface="Times New Roman" charset="0"/>
                <a:cs typeface="Times New Roman" charset="0"/>
              </a:rPr>
              <a:t>value</a:t>
            </a:r>
            <a:r>
              <a:rPr lang="zh-TW" altLang="en-US" baseline="0" dirty="0" smtClean="0">
                <a:latin typeface="Times New Roman" charset="0"/>
                <a:cs typeface="Times New Roman" charset="0"/>
              </a:rPr>
              <a:t> </a:t>
            </a:r>
            <a:r>
              <a:rPr lang="en-US" altLang="zh-TW" baseline="0" dirty="0" smtClean="0">
                <a:latin typeface="Times New Roman" charset="0"/>
                <a:cs typeface="Times New Roman" charset="0"/>
              </a:rPr>
              <a:t>decomposition</a:t>
            </a:r>
            <a:r>
              <a:rPr lang="zh-TW" altLang="en-US" baseline="0" dirty="0" smtClean="0">
                <a:latin typeface="Times New Roman" charset="0"/>
                <a:cs typeface="Times New Roman" charset="0"/>
              </a:rPr>
              <a:t>求解</a:t>
            </a:r>
            <a:endParaRPr lang="en-US" dirty="0" smtClean="0">
              <a:latin typeface="Times New Roman" charset="0"/>
              <a:cs typeface="Times New Roman" charset="0"/>
            </a:endParaRPr>
          </a:p>
          <a:p>
            <a:r>
              <a:rPr lang="en-US" dirty="0" err="1" smtClean="0"/>
              <a:t>eigenfaces</a:t>
            </a:r>
            <a:r>
              <a:rPr lang="en-US" dirty="0" smtClean="0"/>
              <a:t> rely on the observation first made by Kirby and </a:t>
            </a:r>
            <a:r>
              <a:rPr lang="en-US" dirty="0" err="1" smtClean="0"/>
              <a:t>Sirovich</a:t>
            </a:r>
            <a:r>
              <a:rPr lang="en-US" dirty="0" smtClean="0"/>
              <a:t> that an </a:t>
            </a:r>
            <a:r>
              <a:rPr lang="en-US" dirty="0" err="1" smtClean="0"/>
              <a:t>arbitary</a:t>
            </a:r>
            <a:r>
              <a:rPr lang="en-US" dirty="0" smtClean="0"/>
              <a:t> face image x can be compressed and reconstructed by starting with a mean image m and adding a small number of scaled signed images </a:t>
            </a:r>
            <a:r>
              <a:rPr lang="en-US" dirty="0" err="1" smtClean="0"/>
              <a:t>ui</a:t>
            </a:r>
            <a:r>
              <a:rPr lang="en-US" dirty="0" smtClean="0"/>
              <a:t>,</a:t>
            </a:r>
          </a:p>
          <a:p>
            <a:r>
              <a:rPr lang="zh-TW" altLang="en-US" dirty="0" smtClean="0"/>
              <a:t>特徵臉依賴於</a:t>
            </a:r>
            <a:r>
              <a:rPr lang="en-US" altLang="zh-TW" dirty="0" smtClean="0"/>
              <a:t>Kirby</a:t>
            </a:r>
            <a:r>
              <a:rPr lang="zh-TW" altLang="en-US" dirty="0" smtClean="0"/>
              <a:t>和</a:t>
            </a:r>
            <a:r>
              <a:rPr lang="en-US" altLang="zh-TW" dirty="0" err="1" smtClean="0"/>
              <a:t>Sirovich</a:t>
            </a:r>
            <a:r>
              <a:rPr lang="zh-TW" altLang="en-US" dirty="0" smtClean="0"/>
              <a:t>首先發現的觀察，即通過從平均圖像</a:t>
            </a:r>
            <a:r>
              <a:rPr lang="en-US" altLang="zh-TW" dirty="0" smtClean="0"/>
              <a:t>m</a:t>
            </a:r>
            <a:r>
              <a:rPr lang="zh-TW" altLang="en-US" dirty="0" smtClean="0"/>
              <a:t>開始並添加少量縮放的簽名圖像</a:t>
            </a:r>
            <a:r>
              <a:rPr lang="en-US" altLang="zh-TW" dirty="0" err="1" smtClean="0"/>
              <a:t>ui</a:t>
            </a:r>
            <a:r>
              <a:rPr lang="zh-TW" altLang="en-US" dirty="0" smtClean="0"/>
              <a:t>來壓縮和重建任意麵部圖像</a:t>
            </a:r>
            <a:r>
              <a:rPr lang="en-US" altLang="zh-TW" dirty="0" smtClean="0"/>
              <a:t>x</a:t>
            </a:r>
            <a:r>
              <a:rPr lang="zh-TW" altLang="en-US" dirty="0" smtClean="0"/>
              <a:t>，</a:t>
            </a:r>
            <a:endParaRPr lang="en-US" altLang="zh-TW" dirty="0" smtClean="0"/>
          </a:p>
          <a:p>
            <a:r>
              <a:rPr lang="en-US" dirty="0" smtClean="0"/>
              <a:t>in more detail, let us start with a collection of training images </a:t>
            </a:r>
            <a:r>
              <a:rPr lang="en-US" dirty="0" err="1" smtClean="0"/>
              <a:t>xj</a:t>
            </a:r>
            <a:r>
              <a:rPr lang="en-US" dirty="0" smtClean="0"/>
              <a:t>, from which we can compute the mean image m and a scatter or covariance matrix</a:t>
            </a:r>
          </a:p>
          <a:p>
            <a:r>
              <a:rPr lang="zh-TW" altLang="en-US" dirty="0" smtClean="0"/>
              <a:t>更詳細地說，讓我們從一組訓練圖像</a:t>
            </a:r>
            <a:r>
              <a:rPr lang="en-US" altLang="zh-TW" dirty="0" err="1" smtClean="0"/>
              <a:t>xj</a:t>
            </a:r>
            <a:r>
              <a:rPr lang="zh-TW" altLang="en-US" dirty="0" smtClean="0"/>
              <a:t>開始，我們可以從中計算平均圖像</a:t>
            </a:r>
            <a:r>
              <a:rPr lang="en-US" altLang="zh-TW" dirty="0" smtClean="0"/>
              <a:t>m</a:t>
            </a:r>
            <a:r>
              <a:rPr lang="zh-TW" altLang="en-US" dirty="0" smtClean="0"/>
              <a:t>和散射或協方差矩陣</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39</a:t>
            </a:fld>
            <a:endParaRPr kumimoji="1" lang="zh-TW" altLang="en-US"/>
          </a:p>
        </p:txBody>
      </p:sp>
    </p:spTree>
    <p:extLst>
      <p:ext uri="{BB962C8B-B14F-4D97-AF65-F5344CB8AC3E}">
        <p14:creationId xmlns:p14="http://schemas.microsoft.com/office/powerpoint/2010/main" val="1837394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這是由</a:t>
            </a:r>
            <a:r>
              <a:rPr lang="en-US" altLang="zh-TW" dirty="0" err="1" smtClean="0"/>
              <a:t>eigenface</a:t>
            </a:r>
            <a:r>
              <a:rPr lang="en-US" altLang="zh-TW" baseline="0" dirty="0" smtClean="0"/>
              <a:t> image</a:t>
            </a:r>
            <a:r>
              <a:rPr lang="zh-TW" altLang="en-US" baseline="0" smtClean="0"/>
              <a:t>擴展的特徵子空間</a:t>
            </a:r>
            <a:endParaRPr lang="en-US" altLang="zh-TW" dirty="0" smtClean="0"/>
          </a:p>
          <a:p>
            <a:r>
              <a:rPr lang="zh-TW" altLang="en-US" dirty="0" smtClean="0"/>
              <a:t>最後可以計算出每張影像</a:t>
            </a:r>
            <a:r>
              <a:rPr lang="en-US" altLang="zh-TW" dirty="0" smtClean="0"/>
              <a:t>x</a:t>
            </a:r>
            <a:r>
              <a:rPr lang="zh-TW" altLang="en-US" dirty="0" smtClean="0"/>
              <a:t>距離</a:t>
            </a:r>
            <a:r>
              <a:rPr lang="en-US" altLang="zh-TW" dirty="0" smtClean="0"/>
              <a:t>mean</a:t>
            </a:r>
            <a:r>
              <a:rPr lang="en-US" altLang="zh-TW" baseline="0" dirty="0" smtClean="0"/>
              <a:t> face</a:t>
            </a:r>
            <a:r>
              <a:rPr lang="zh-TW" altLang="en-US" baseline="0" dirty="0" smtClean="0"/>
              <a:t>的</a:t>
            </a:r>
            <a:r>
              <a:rPr lang="en-US" altLang="zh-TW" dirty="0" smtClean="0"/>
              <a:t>DFFS(</a:t>
            </a:r>
            <a:r>
              <a:rPr lang="en-US" dirty="0" smtClean="0"/>
              <a:t>distance from face space </a:t>
            </a:r>
            <a:r>
              <a:rPr lang="en-US" altLang="zh-TW" dirty="0" smtClean="0"/>
              <a:t>)</a:t>
            </a:r>
            <a:r>
              <a:rPr lang="zh-TW" altLang="en-US" dirty="0" smtClean="0"/>
              <a:t>與平面的正交距離以及</a:t>
            </a:r>
            <a:r>
              <a:rPr lang="en-US" altLang="zh-TW" dirty="0" smtClean="0"/>
              <a:t>DIFS(</a:t>
            </a:r>
            <a:r>
              <a:rPr lang="en-US" dirty="0" smtClean="0"/>
              <a:t>distance in face space)</a:t>
            </a:r>
            <a:r>
              <a:rPr lang="zh-TW" altLang="en-US" dirty="0" smtClean="0"/>
              <a:t>沿平面的水平距離</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projection onto the linear subspace spanned by the </a:t>
            </a:r>
            <a:r>
              <a:rPr lang="en-US" dirty="0" err="1" smtClean="0"/>
              <a:t>eigenface</a:t>
            </a:r>
            <a:r>
              <a:rPr lang="en-US" dirty="0" smtClean="0"/>
              <a:t> image</a:t>
            </a:r>
          </a:p>
          <a:p>
            <a:r>
              <a:rPr lang="zh-TW" altLang="en-US" dirty="0" smtClean="0"/>
              <a:t>投影到由特徵臉圖像跨越的線性子空間上</a:t>
            </a:r>
            <a:endParaRPr lang="en-US" altLang="zh-TW" dirty="0" smtClean="0"/>
          </a:p>
          <a:p>
            <a:endParaRPr lang="en-US" dirty="0" smtClean="0"/>
          </a:p>
          <a:p>
            <a:r>
              <a:rPr lang="en-US" dirty="0" smtClean="0"/>
              <a:t>the distance from face space DFFS is the orthogonal distance to the plane, while the distance in face space(DIFS) is the distance along the plane from the mean image.</a:t>
            </a:r>
          </a:p>
          <a:p>
            <a:r>
              <a:rPr lang="zh-TW" altLang="en-US" dirty="0" smtClean="0"/>
              <a:t>距離面部空間</a:t>
            </a:r>
            <a:r>
              <a:rPr lang="en-US" altLang="zh-TW" dirty="0" smtClean="0"/>
              <a:t>DFFS</a:t>
            </a:r>
            <a:r>
              <a:rPr lang="zh-TW" altLang="en-US" dirty="0" smtClean="0"/>
              <a:t>的距離是與平面的正交距離，而面部空間的距離（</a:t>
            </a:r>
            <a:r>
              <a:rPr lang="en-US" altLang="zh-TW" dirty="0" smtClean="0"/>
              <a:t>DIFS</a:t>
            </a:r>
            <a:r>
              <a:rPr lang="zh-TW" altLang="en-US" dirty="0" smtClean="0"/>
              <a:t>）是沿平面距平均圖像的距離。</a:t>
            </a:r>
            <a:endParaRPr lang="en-US" altLang="zh-TW" dirty="0" smtClean="0"/>
          </a:p>
          <a:p>
            <a:endParaRPr lang="en-US" dirty="0" smtClean="0"/>
          </a:p>
          <a:p>
            <a:r>
              <a:rPr lang="en-US" dirty="0" smtClean="0"/>
              <a:t>both distances can be turned into </a:t>
            </a:r>
            <a:r>
              <a:rPr lang="en-US" dirty="0" err="1" smtClean="0"/>
              <a:t>Mahalanobis</a:t>
            </a:r>
            <a:r>
              <a:rPr lang="en-US" dirty="0" smtClean="0"/>
              <a:t> distances and given probabilistic interpretations.</a:t>
            </a:r>
          </a:p>
          <a:p>
            <a:r>
              <a:rPr lang="zh-TW" altLang="en-US" dirty="0" smtClean="0"/>
              <a:t>這兩個距離都可以變成馬哈拉諾比斯距離並給出概率解釋。</a:t>
            </a:r>
            <a:endParaRPr lang="en-US" dirty="0" smtClean="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40</a:t>
            </a:fld>
            <a:endParaRPr kumimoji="1" lang="zh-TW" altLang="en-US"/>
          </a:p>
        </p:txBody>
      </p:sp>
    </p:spTree>
    <p:extLst>
      <p:ext uri="{BB962C8B-B14F-4D97-AF65-F5344CB8AC3E}">
        <p14:creationId xmlns:p14="http://schemas.microsoft.com/office/powerpoint/2010/main" val="102033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PCA</a:t>
            </a:r>
            <a:r>
              <a:rPr lang="zh-TW" altLang="en-US" sz="1200" kern="1200" dirty="0" smtClean="0">
                <a:solidFill>
                  <a:schemeClr val="tx1"/>
                </a:solidFill>
                <a:effectLst/>
                <a:latin typeface="+mn-lt"/>
                <a:ea typeface="+mn-ea"/>
                <a:cs typeface="+mn-cs"/>
              </a:rPr>
              <a:t>有神麼問題</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PCA</a:t>
            </a:r>
            <a:r>
              <a:rPr lang="zh-TW" altLang="en-US" sz="1200" kern="1200" dirty="0" smtClean="0">
                <a:solidFill>
                  <a:schemeClr val="tx1"/>
                </a:solidFill>
                <a:effectLst/>
                <a:latin typeface="+mn-lt"/>
                <a:ea typeface="+mn-ea"/>
                <a:cs typeface="+mn-cs"/>
              </a:rPr>
              <a:t>也不是萬能的</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這裡說因為亮度的急遽變化造成的差異比換一個不同的人還要大</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所以前處理才要加入</a:t>
            </a:r>
            <a:r>
              <a:rPr lang="en-US" altLang="zh-TW" sz="1200" kern="1200" dirty="0" smtClean="0">
                <a:solidFill>
                  <a:schemeClr val="tx1"/>
                </a:solidFill>
                <a:effectLst/>
                <a:latin typeface="+mn-lt"/>
                <a:ea typeface="+mn-ea"/>
                <a:cs typeface="+mn-cs"/>
              </a:rPr>
              <a:t>corrected-lighting </a:t>
            </a:r>
            <a:r>
              <a:rPr lang="zh-TW" altLang="en-US" sz="1200" kern="1200" dirty="0" smtClean="0">
                <a:solidFill>
                  <a:schemeClr val="tx1"/>
                </a:solidFill>
                <a:effectLst/>
                <a:latin typeface="+mn-lt"/>
                <a:ea typeface="+mn-ea"/>
                <a:cs typeface="+mn-cs"/>
              </a:rPr>
              <a:t>和 </a:t>
            </a:r>
            <a:r>
              <a:rPr lang="en-US" altLang="zh-TW" sz="1200" kern="1200" dirty="0" smtClean="0">
                <a:solidFill>
                  <a:schemeClr val="tx1"/>
                </a:solidFill>
                <a:effectLst/>
                <a:latin typeface="+mn-lt"/>
                <a:ea typeface="+mn-ea"/>
                <a:cs typeface="+mn-cs"/>
              </a:rPr>
              <a:t>histogram</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equalizing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Consider the set of images of one person taken under a wide range of illuminations shown in Figure 14.15. As you can see, the </a:t>
            </a:r>
            <a:r>
              <a:rPr lang="en-US" altLang="zh-TW" sz="1200" i="1" kern="1200" dirty="0" smtClean="0">
                <a:solidFill>
                  <a:schemeClr val="tx1"/>
                </a:solidFill>
                <a:effectLst/>
                <a:latin typeface="+mn-lt"/>
                <a:ea typeface="+mn-ea"/>
                <a:cs typeface="+mn-cs"/>
              </a:rPr>
              <a:t>intrapersonal </a:t>
            </a:r>
            <a:r>
              <a:rPr lang="en-US" altLang="zh-TW" sz="1200" kern="1200" dirty="0" smtClean="0">
                <a:solidFill>
                  <a:schemeClr val="tx1"/>
                </a:solidFill>
                <a:effectLst/>
                <a:latin typeface="+mn-lt"/>
                <a:ea typeface="+mn-ea"/>
                <a:cs typeface="+mn-cs"/>
              </a:rPr>
              <a:t>variability within these images is much greater than the typical </a:t>
            </a:r>
            <a:r>
              <a:rPr lang="en-US" altLang="zh-TW" sz="1200" i="1" kern="1200" dirty="0" err="1" smtClean="0">
                <a:solidFill>
                  <a:schemeClr val="tx1"/>
                </a:solidFill>
                <a:effectLst/>
                <a:latin typeface="+mn-lt"/>
                <a:ea typeface="+mn-ea"/>
                <a:cs typeface="+mn-cs"/>
              </a:rPr>
              <a:t>extrapersonal</a:t>
            </a:r>
            <a:r>
              <a:rPr lang="en-US" altLang="zh-TW" sz="1200" i="1"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variability between any two people taken under the same illumination. Regular PCA analysis fails to distinguish between these two sources of variability and may, in fact, devote most of its principal components to modeling the </a:t>
            </a:r>
            <a:r>
              <a:rPr lang="en-US" altLang="zh-TW" sz="1200" kern="1200" dirty="0" err="1" smtClean="0">
                <a:solidFill>
                  <a:schemeClr val="tx1"/>
                </a:solidFill>
                <a:effectLst/>
                <a:latin typeface="+mn-lt"/>
                <a:ea typeface="+mn-ea"/>
                <a:cs typeface="+mn-cs"/>
              </a:rPr>
              <a:t>intrap</a:t>
            </a:r>
            <a:r>
              <a:rPr lang="en-US" altLang="zh-TW" sz="1200" kern="1200" dirty="0" smtClean="0">
                <a:solidFill>
                  <a:schemeClr val="tx1"/>
                </a:solidFill>
                <a:effectLst/>
                <a:latin typeface="+mn-lt"/>
                <a:ea typeface="+mn-ea"/>
                <a:cs typeface="+mn-cs"/>
              </a:rPr>
              <a:t>- </a:t>
            </a:r>
            <a:r>
              <a:rPr lang="en-US" altLang="zh-TW" sz="1200" kern="1200" dirty="0" err="1" smtClean="0">
                <a:solidFill>
                  <a:schemeClr val="tx1"/>
                </a:solidFill>
                <a:effectLst/>
                <a:latin typeface="+mn-lt"/>
                <a:ea typeface="+mn-ea"/>
                <a:cs typeface="+mn-cs"/>
              </a:rPr>
              <a:t>ersonal</a:t>
            </a:r>
            <a:r>
              <a:rPr lang="en-US" altLang="zh-TW" sz="1200" kern="1200" dirty="0" smtClean="0">
                <a:solidFill>
                  <a:schemeClr val="tx1"/>
                </a:solidFill>
                <a:effectLst/>
                <a:latin typeface="+mn-lt"/>
                <a:ea typeface="+mn-ea"/>
                <a:cs typeface="+mn-cs"/>
              </a:rPr>
              <a:t> variability. </a:t>
            </a:r>
            <a:endParaRPr lang="en-US" altLang="zh-TW" dirty="0" smtClean="0"/>
          </a:p>
          <a:p>
            <a:r>
              <a:rPr kumimoji="1" lang="zh-TW" altLang="en-US" dirty="0" smtClean="0"/>
              <a:t>考慮一個人在一系列照明下拍攝的圖像集，如圖</a:t>
            </a:r>
            <a:r>
              <a:rPr kumimoji="1" lang="en-US" altLang="zh-TW" dirty="0" smtClean="0"/>
              <a:t>14.15</a:t>
            </a:r>
            <a:r>
              <a:rPr kumimoji="1" lang="zh-TW" altLang="en-US" dirty="0" smtClean="0"/>
              <a:t>所示。 正如您所看到的，這些圖像中的人際差異遠遠大於在相同照明下拍攝的任何兩個人之間的典型的人際差異。 定期</a:t>
            </a:r>
            <a:r>
              <a:rPr kumimoji="1" lang="en-US" altLang="zh-TW" dirty="0" smtClean="0"/>
              <a:t>PCA</a:t>
            </a:r>
            <a:r>
              <a:rPr kumimoji="1" lang="zh-TW" altLang="en-US" dirty="0" smtClean="0"/>
              <a:t>分析無法區分這兩種變異來源，實際上可能將其大部分主要成分用於模擬個體內變異性。</a:t>
            </a:r>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41</a:t>
            </a:fld>
            <a:endParaRPr kumimoji="1" lang="zh-TW" altLang="en-US"/>
          </a:p>
        </p:txBody>
      </p:sp>
    </p:spTree>
    <p:extLst>
      <p:ext uri="{BB962C8B-B14F-4D97-AF65-F5344CB8AC3E}">
        <p14:creationId xmlns:p14="http://schemas.microsoft.com/office/powerpoint/2010/main" val="682874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Principal</a:t>
            </a:r>
            <a:r>
              <a:rPr lang="en-US" baseline="0" dirty="0" smtClean="0"/>
              <a:t> axes:</a:t>
            </a:r>
            <a:r>
              <a:rPr lang="zh-TW" altLang="en-US" baseline="0" dirty="0" smtClean="0"/>
              <a:t>三個顏色 從右上到左下</a:t>
            </a:r>
            <a:endParaRPr lang="en-US" altLang="zh-TW" baseline="0" dirty="0" smtClean="0"/>
          </a:p>
          <a:p>
            <a:r>
              <a:rPr lang="en-US" altLang="zh-TW" dirty="0" smtClean="0"/>
              <a:t>2</a:t>
            </a:r>
            <a:r>
              <a:rPr lang="zh-TW" altLang="en-US" dirty="0" smtClean="0"/>
              <a:t>*</a:t>
            </a:r>
            <a:r>
              <a:rPr lang="en-US" dirty="0" err="1" smtClean="0"/>
              <a:t>Singma</a:t>
            </a:r>
            <a:r>
              <a:rPr lang="en-US" baseline="0" dirty="0" smtClean="0"/>
              <a:t> </a:t>
            </a:r>
            <a:r>
              <a:rPr lang="en-US" baseline="0" dirty="0" err="1" smtClean="0"/>
              <a:t>i</a:t>
            </a:r>
            <a:r>
              <a:rPr lang="en-US" baseline="0" dirty="0" smtClean="0"/>
              <a:t> :</a:t>
            </a:r>
            <a:r>
              <a:rPr lang="zh-TW" altLang="en-US" baseline="0" dirty="0" smtClean="0"/>
              <a:t>兩個輸入影像的標準差</a:t>
            </a:r>
            <a:endParaRPr lang="en-US" altLang="zh-TW" baseline="0" dirty="0" smtClean="0"/>
          </a:p>
          <a:p>
            <a:r>
              <a:rPr lang="zh-TW" altLang="en-US" baseline="0" dirty="0" smtClean="0"/>
              <a:t>焦點事十字架的</a:t>
            </a:r>
            <a:endParaRPr lang="en-US" altLang="zh-TW" baseline="0" dirty="0" smtClean="0"/>
          </a:p>
          <a:p>
            <a:r>
              <a:rPr lang="zh-TW" altLang="en-US" baseline="0" dirty="0" smtClean="0"/>
              <a:t>點點線分開</a:t>
            </a:r>
            <a:r>
              <a:rPr lang="en-US" altLang="zh-TW" baseline="0" dirty="0" smtClean="0"/>
              <a:t>classes</a:t>
            </a:r>
          </a:p>
          <a:p>
            <a:r>
              <a:rPr lang="en-US" altLang="zh-TW" dirty="0" err="1" smtClean="0"/>
              <a:t>Discriminatnt</a:t>
            </a:r>
            <a:r>
              <a:rPr lang="en-US" altLang="zh-TW" baseline="0" dirty="0" smtClean="0"/>
              <a:t> direction </a:t>
            </a:r>
            <a:r>
              <a:rPr lang="zh-TW" altLang="en-US" baseline="0" dirty="0" smtClean="0"/>
              <a:t>是由每個 </a:t>
            </a:r>
            <a:r>
              <a:rPr lang="en-US" altLang="zh-TW" dirty="0" smtClean="0"/>
              <a:t>Principal</a:t>
            </a:r>
            <a:r>
              <a:rPr lang="en-US" altLang="zh-TW" baseline="0" dirty="0" smtClean="0"/>
              <a:t> axes</a:t>
            </a:r>
            <a:r>
              <a:rPr lang="zh-TW" altLang="en-US" baseline="0" dirty="0" smtClean="0"/>
              <a:t>混合構成的</a:t>
            </a:r>
            <a:endParaRPr lang="en-US" altLang="zh-TW" baseline="0" dirty="0" smtClean="0"/>
          </a:p>
          <a:p>
            <a:endParaRPr lang="en-US" dirty="0" smtClean="0"/>
          </a:p>
          <a:p>
            <a:endParaRPr lang="en-US" dirty="0" smtClean="0"/>
          </a:p>
          <a:p>
            <a:r>
              <a:rPr lang="en-US" dirty="0" smtClean="0"/>
              <a:t>simple example of Fisher linear discriminant analysis. The samples come from three different classes, show in different color along with their principal axes, which are scaled to 2sigmai.</a:t>
            </a:r>
            <a:r>
              <a:rPr lang="zh-TW" altLang="en-US" dirty="0" smtClean="0"/>
              <a:t> </a:t>
            </a:r>
            <a:r>
              <a:rPr lang="en-US" altLang="zh-TW" dirty="0" smtClean="0"/>
              <a:t>(The intersections of the tilted axes are the class means </a:t>
            </a:r>
            <a:r>
              <a:rPr lang="en-US" altLang="zh-TW" dirty="0" err="1" smtClean="0"/>
              <a:t>mk</a:t>
            </a:r>
            <a:r>
              <a:rPr lang="en-US" altLang="zh-TW" dirty="0" smtClean="0"/>
              <a:t>)</a:t>
            </a:r>
            <a:endParaRPr lang="en-US" dirty="0" smtClean="0"/>
          </a:p>
          <a:p>
            <a:r>
              <a:rPr lang="en-US" altLang="zh-TW" dirty="0" smtClean="0"/>
              <a:t>Fisher</a:t>
            </a:r>
            <a:r>
              <a:rPr lang="zh-TW" altLang="en-US" dirty="0" smtClean="0"/>
              <a:t>線性判別分析的簡單例子。 樣本來自三個不同的類別，顯示不同的顏色及其主軸，其縮放為</a:t>
            </a:r>
            <a:r>
              <a:rPr lang="en-US" altLang="zh-TW" dirty="0" smtClean="0"/>
              <a:t>2sigmai</a:t>
            </a:r>
            <a:r>
              <a:rPr lang="zh-TW" altLang="en-US" dirty="0" smtClean="0"/>
              <a:t>。（傾斜軸的交點是類意味著</a:t>
            </a:r>
            <a:r>
              <a:rPr lang="en-US" altLang="zh-TW" dirty="0" err="1" smtClean="0"/>
              <a:t>mk</a:t>
            </a:r>
            <a:r>
              <a:rPr lang="zh-TW" altLang="en-US" dirty="0" smtClean="0"/>
              <a:t>）</a:t>
            </a:r>
            <a:endParaRPr lang="en-US" altLang="zh-TW" dirty="0" smtClean="0"/>
          </a:p>
          <a:p>
            <a:endParaRPr lang="en-US" altLang="zh-TW" dirty="0" smtClean="0"/>
          </a:p>
          <a:p>
            <a:r>
              <a:rPr lang="en-US" dirty="0" smtClean="0"/>
              <a:t>the dashed line is the (dominant) Fisher linear discriminant direction and the dotted lines are the linear discriminants between the classes,.</a:t>
            </a:r>
          </a:p>
          <a:p>
            <a:r>
              <a:rPr lang="zh-TW" altLang="en-US" dirty="0" smtClean="0"/>
              <a:t>虛線是（主導）</a:t>
            </a:r>
            <a:r>
              <a:rPr lang="en-US" altLang="zh-TW" dirty="0" smtClean="0"/>
              <a:t>Fisher</a:t>
            </a:r>
            <a:r>
              <a:rPr lang="zh-TW" altLang="en-US" dirty="0" smtClean="0"/>
              <a:t>線性判別方向，虛線是類之間的線性判別式。</a:t>
            </a:r>
            <a:endParaRPr lang="en-US" altLang="zh-TW" dirty="0" smtClean="0"/>
          </a:p>
          <a:p>
            <a:endParaRPr lang="en-US" dirty="0" smtClean="0"/>
          </a:p>
          <a:p>
            <a:r>
              <a:rPr lang="en-US" dirty="0" smtClean="0"/>
              <a:t>note how the discriminant direction is a blend between the principal directions of the between-class and within-class scatter matrices.</a:t>
            </a:r>
          </a:p>
          <a:p>
            <a:r>
              <a:rPr lang="zh-TW" altLang="en-US" dirty="0" smtClean="0"/>
              <a:t>注意判別方向是如何在類間和類內散射矩陣的主方向之間的混合。</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42</a:t>
            </a:fld>
            <a:endParaRPr kumimoji="1" lang="zh-TW" altLang="en-US"/>
          </a:p>
        </p:txBody>
      </p:sp>
    </p:spTree>
    <p:extLst>
      <p:ext uri="{BB962C8B-B14F-4D97-AF65-F5344CB8AC3E}">
        <p14:creationId xmlns:p14="http://schemas.microsoft.com/office/powerpoint/2010/main" val="186836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這裡的</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t>face recognition with pictorial structures</a:t>
            </a:r>
            <a:r>
              <a:rPr lang="zh-TW" altLang="en-US" dirty="0" smtClean="0"/>
              <a:t> 使用圖案結構的人臉辨識</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err="1" smtClean="0"/>
              <a:t>Eigenfaces</a:t>
            </a:r>
            <a:r>
              <a:rPr lang="zh-TW" altLang="en-US" dirty="0" smtClean="0"/>
              <a:t> 特徵臉</a:t>
            </a:r>
            <a:r>
              <a:rPr lang="en-US" altLang="zh-TW" dirty="0" smtClean="0"/>
              <a:t>:</a:t>
            </a:r>
            <a:r>
              <a:rPr lang="zh-TW" altLang="en-US" dirty="0" smtClean="0"/>
              <a:t>利用臉部特徵的人臉辨識</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t>real-time face detection</a:t>
            </a:r>
            <a:r>
              <a:rPr lang="zh-TW" altLang="en-US" dirty="0" smtClean="0"/>
              <a:t> 即時的臉部偵測器</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t>instance (known object) recognition</a:t>
            </a:r>
            <a:r>
              <a:rPr lang="zh-TW" altLang="en-US" dirty="0" smtClean="0"/>
              <a:t> 實例識別</a:t>
            </a:r>
            <a:r>
              <a:rPr lang="en-US" altLang="zh-TW" dirty="0" smtClean="0"/>
              <a:t>:</a:t>
            </a:r>
            <a:r>
              <a:rPr lang="zh-TW" altLang="en-US" dirty="0" smtClean="0"/>
              <a:t> 使用已知的物體形狀來進行辨識</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t>feature-based recognition</a:t>
            </a:r>
            <a:r>
              <a:rPr lang="zh-TW" altLang="en-US" dirty="0" smtClean="0"/>
              <a:t> 基於物體特徵的識別</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t>region-based recognition</a:t>
            </a:r>
            <a:r>
              <a:rPr lang="zh-TW" altLang="en-US" dirty="0" smtClean="0"/>
              <a:t> 基於區域的識別</a:t>
            </a:r>
            <a:r>
              <a:rPr lang="en-US" altLang="zh-TW" dirty="0" smtClean="0"/>
              <a:t>:</a:t>
            </a:r>
            <a:r>
              <a:rPr lang="zh-TW" altLang="en-US" dirty="0" smtClean="0"/>
              <a:t>利用各部位的偵測器來辨識</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latin typeface="Times New Roman" panose="02020603050405020304" pitchFamily="18" charset="0"/>
                <a:cs typeface="Times New Roman" panose="02020603050405020304" pitchFamily="18" charset="0"/>
              </a:rPr>
              <a:t> simultaneous recognition and segmentation</a:t>
            </a:r>
            <a:r>
              <a:rPr lang="zh-TW" altLang="en-US" dirty="0" smtClean="0">
                <a:latin typeface="Times New Roman" panose="02020603050405020304" pitchFamily="18" charset="0"/>
                <a:cs typeface="Times New Roman" panose="02020603050405020304" pitchFamily="18" charset="0"/>
              </a:rPr>
              <a:t>同時識別和分割</a:t>
            </a:r>
            <a:endParaRPr lang="en-US" altLang="zh-TW" dirty="0" smtClean="0">
              <a:latin typeface="Times New Roman" panose="02020603050405020304" pitchFamily="18" charset="0"/>
              <a:cs typeface="Times New Roman" panose="02020603050405020304" pitchFamily="18" charset="0"/>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t>location recognition </a:t>
            </a:r>
            <a:r>
              <a:rPr lang="zh-TW" altLang="en-US" dirty="0" smtClean="0"/>
              <a:t> 位置識別</a:t>
            </a:r>
            <a:r>
              <a:rPr lang="en-US" altLang="zh-TW" dirty="0" smtClean="0"/>
              <a:t>:</a:t>
            </a:r>
            <a:r>
              <a:rPr lang="zh-TW" altLang="en-US" dirty="0" smtClean="0"/>
              <a:t>是指當給定一個經緯度座標後</a:t>
            </a:r>
            <a:r>
              <a:rPr lang="en-US" altLang="zh-TW" dirty="0" smtClean="0"/>
              <a:t>,</a:t>
            </a:r>
            <a:r>
              <a:rPr lang="en-US" altLang="zh-TW" baseline="0" dirty="0" smtClean="0"/>
              <a:t> </a:t>
            </a:r>
            <a:r>
              <a:rPr lang="zh-TW" altLang="en-US" baseline="0" dirty="0" smtClean="0"/>
              <a:t>會依照你給予的特徵</a:t>
            </a:r>
            <a:r>
              <a:rPr lang="en-US" altLang="zh-TW" baseline="0" dirty="0" smtClean="0"/>
              <a:t>,</a:t>
            </a:r>
            <a:r>
              <a:rPr lang="zh-TW" altLang="en-US" baseline="0" dirty="0" smtClean="0"/>
              <a:t> 找到附近的物體</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smtClean="0">
                <a:latin typeface="Times New Roman" panose="02020603050405020304" pitchFamily="18" charset="0"/>
                <a:cs typeface="Times New Roman" panose="02020603050405020304" pitchFamily="18" charset="0"/>
              </a:rPr>
              <a:t>using context</a:t>
            </a:r>
            <a:r>
              <a:rPr lang="zh-TW" altLang="en-US" dirty="0" smtClean="0">
                <a:latin typeface="Times New Roman" panose="02020603050405020304" pitchFamily="18" charset="0"/>
                <a:cs typeface="Times New Roman" panose="02020603050405020304" pitchFamily="18" charset="0"/>
              </a:rPr>
              <a:t> </a:t>
            </a:r>
            <a:r>
              <a:rPr kumimoji="1" lang="zh-TW" altLang="en-US" dirty="0" smtClean="0">
                <a:latin typeface="Times New Roman" charset="0"/>
                <a:ea typeface="Times New Roman" charset="0"/>
                <a:cs typeface="Times New Roman" charset="0"/>
              </a:rPr>
              <a:t>利用上下場景關係來理解物體</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a:t>
            </a:fld>
            <a:endParaRPr kumimoji="1" lang="zh-TW" altLang="en-US"/>
          </a:p>
        </p:txBody>
      </p:sp>
    </p:spTree>
    <p:extLst>
      <p:ext uri="{BB962C8B-B14F-4D97-AF65-F5344CB8AC3E}">
        <p14:creationId xmlns:p14="http://schemas.microsoft.com/office/powerpoint/2010/main" val="850945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用此法改善</a:t>
            </a:r>
            <a:r>
              <a:rPr lang="en-US" altLang="zh-TW" dirty="0" smtClean="0"/>
              <a:t>PCA</a:t>
            </a:r>
            <a:endParaRPr lang="en-US" dirty="0" smtClean="0"/>
          </a:p>
          <a:p>
            <a:r>
              <a:rPr lang="en-US" dirty="0" smtClean="0"/>
              <a:t>which is aligned the black x and y </a:t>
            </a:r>
            <a:r>
              <a:rPr lang="en-US" dirty="0" err="1" smtClean="0"/>
              <a:t>axes.we</a:t>
            </a:r>
            <a:r>
              <a:rPr lang="en-US" dirty="0" smtClean="0"/>
              <a:t> can compute the total within-class scatter matrix</a:t>
            </a:r>
          </a:p>
          <a:p>
            <a:r>
              <a:rPr lang="zh-TW" altLang="en-US" dirty="0" smtClean="0"/>
              <a:t>它與黑色</a:t>
            </a:r>
            <a:r>
              <a:rPr lang="en-US" altLang="zh-TW" dirty="0" smtClean="0"/>
              <a:t>x</a:t>
            </a:r>
            <a:r>
              <a:rPr lang="zh-TW" altLang="en-US" dirty="0" smtClean="0"/>
              <a:t>和</a:t>
            </a:r>
            <a:r>
              <a:rPr lang="en-US" altLang="zh-TW" dirty="0" smtClean="0"/>
              <a:t>y</a:t>
            </a:r>
            <a:r>
              <a:rPr lang="zh-TW" altLang="en-US" dirty="0" smtClean="0"/>
              <a:t>軸對齊。我們可以計算總類內散射矩陣</a:t>
            </a:r>
            <a:endParaRPr lang="en-US" altLang="zh-TW" dirty="0" smtClean="0"/>
          </a:p>
          <a:p>
            <a:r>
              <a:rPr lang="en-US" dirty="0" err="1" smtClean="0"/>
              <a:t>Sw</a:t>
            </a:r>
            <a:r>
              <a:rPr lang="en-US" dirty="0" smtClean="0"/>
              <a:t>:</a:t>
            </a:r>
            <a:r>
              <a:rPr lang="zh-TW" altLang="en-US" dirty="0" smtClean="0"/>
              <a:t>單個</a:t>
            </a:r>
            <a:r>
              <a:rPr lang="en-US" altLang="zh-TW" dirty="0" smtClean="0"/>
              <a:t>class</a:t>
            </a:r>
            <a:r>
              <a:rPr lang="zh-TW" altLang="en-US" dirty="0" smtClean="0"/>
              <a:t>的</a:t>
            </a:r>
            <a:r>
              <a:rPr lang="en-US" altLang="zh-TW" dirty="0" smtClean="0"/>
              <a:t>total within-class scatter</a:t>
            </a:r>
            <a:r>
              <a:rPr lang="zh-TW" altLang="en-US" dirty="0" smtClean="0"/>
              <a:t> </a:t>
            </a:r>
            <a:r>
              <a:rPr lang="en-US" altLang="zh-TW" dirty="0" smtClean="0"/>
              <a:t>matrix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SB</a:t>
            </a:r>
            <a:r>
              <a:rPr lang="en-US" altLang="zh-TW" dirty="0" err="1" smtClean="0"/>
              <a:t>:betewwn-class</a:t>
            </a:r>
            <a:r>
              <a:rPr lang="en-US" altLang="zh-TW" dirty="0" smtClean="0"/>
              <a:t> scatter</a:t>
            </a:r>
            <a:r>
              <a:rPr lang="zh-TW" altLang="en-US" dirty="0" smtClean="0"/>
              <a:t> </a:t>
            </a:r>
            <a:r>
              <a:rPr lang="en-US" altLang="zh-TW" dirty="0" smtClean="0"/>
              <a:t>matrix</a:t>
            </a:r>
          </a:p>
          <a:p>
            <a:endParaRPr lang="en-US" dirty="0" smtClean="0"/>
          </a:p>
          <a:p>
            <a:r>
              <a:rPr lang="en-US" dirty="0" err="1" smtClean="0"/>
              <a:t>Xi</a:t>
            </a:r>
            <a:r>
              <a:rPr lang="en-US" altLang="zh-TW" dirty="0" err="1" smtClean="0"/>
              <a:t>:class</a:t>
            </a:r>
            <a:r>
              <a:rPr lang="zh-TW" altLang="en-US" dirty="0" smtClean="0"/>
              <a:t>中的點</a:t>
            </a:r>
            <a:endParaRPr lang="en-US" dirty="0" smtClean="0"/>
          </a:p>
          <a:p>
            <a:r>
              <a:rPr lang="en-US" dirty="0" smtClean="0"/>
              <a:t>Mk</a:t>
            </a:r>
            <a:r>
              <a:rPr lang="en-US" altLang="zh-TW" dirty="0" smtClean="0"/>
              <a:t>:</a:t>
            </a:r>
            <a:r>
              <a:rPr lang="zh-TW" altLang="en-US" dirty="0" smtClean="0"/>
              <a:t>單個</a:t>
            </a:r>
            <a:r>
              <a:rPr lang="en-US" altLang="zh-TW" dirty="0" smtClean="0"/>
              <a:t>class</a:t>
            </a:r>
            <a:r>
              <a:rPr lang="zh-TW" altLang="en-US" dirty="0" smtClean="0"/>
              <a:t>的平均</a:t>
            </a:r>
            <a:endParaRPr lang="en-US" dirty="0" smtClean="0"/>
          </a:p>
          <a:p>
            <a:r>
              <a:rPr lang="en-US" dirty="0" smtClean="0"/>
              <a:t>M</a:t>
            </a:r>
            <a:r>
              <a:rPr lang="en-US" altLang="zh-TW" dirty="0" smtClean="0"/>
              <a:t>:</a:t>
            </a:r>
            <a:r>
              <a:rPr lang="zh-TW" altLang="en-US" dirty="0" smtClean="0"/>
              <a:t>全部</a:t>
            </a:r>
            <a:r>
              <a:rPr lang="en-US" altLang="zh-TW" dirty="0" smtClean="0"/>
              <a:t>class</a:t>
            </a:r>
            <a:r>
              <a:rPr lang="zh-TW" altLang="en-US" dirty="0" smtClean="0"/>
              <a:t>的平均</a:t>
            </a:r>
            <a:endParaRPr lang="en-US" dirty="0" smtClean="0"/>
          </a:p>
          <a:p>
            <a:r>
              <a:rPr lang="en-US" dirty="0" err="1" smtClean="0"/>
              <a:t>Nk</a:t>
            </a:r>
            <a:r>
              <a:rPr lang="en-US" altLang="zh-TW" dirty="0" smtClean="0"/>
              <a:t>:</a:t>
            </a:r>
            <a:r>
              <a:rPr lang="zh-TW" altLang="en-US" dirty="0" smtClean="0"/>
              <a:t>單個</a:t>
            </a:r>
            <a:r>
              <a:rPr lang="en-US" altLang="zh-TW" dirty="0" smtClean="0"/>
              <a:t>class</a:t>
            </a:r>
            <a:r>
              <a:rPr lang="zh-TW" altLang="en-US" dirty="0" smtClean="0"/>
              <a:t>的點數量</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43</a:t>
            </a:fld>
            <a:endParaRPr kumimoji="1" lang="zh-TW" altLang="en-US"/>
          </a:p>
        </p:txBody>
      </p:sp>
    </p:spTree>
    <p:extLst>
      <p:ext uri="{BB962C8B-B14F-4D97-AF65-F5344CB8AC3E}">
        <p14:creationId xmlns:p14="http://schemas.microsoft.com/office/powerpoint/2010/main" val="2193349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44</a:t>
            </a:fld>
            <a:endParaRPr kumimoji="1" lang="zh-TW" altLang="en-US"/>
          </a:p>
        </p:txBody>
      </p:sp>
    </p:spTree>
    <p:extLst>
      <p:ext uri="{BB962C8B-B14F-4D97-AF65-F5344CB8AC3E}">
        <p14:creationId xmlns:p14="http://schemas.microsoft.com/office/powerpoint/2010/main" val="1471126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modular </a:t>
            </a:r>
            <a:r>
              <a:rPr lang="en-US" altLang="zh-TW" dirty="0" err="1" smtClean="0"/>
              <a:t>eigenspace</a:t>
            </a:r>
            <a:r>
              <a:rPr lang="en-US" altLang="zh-TW" dirty="0" smtClean="0"/>
              <a:t> for face recognition</a:t>
            </a:r>
            <a:r>
              <a:rPr lang="zh-TW" altLang="en-US" dirty="0" smtClean="0"/>
              <a:t> 用於人臉識別的模組化的特徵空間</a:t>
            </a:r>
            <a:endParaRPr lang="en-US" altLang="zh-TW" dirty="0" smtClean="0"/>
          </a:p>
          <a:p>
            <a:r>
              <a:rPr lang="en-US" altLang="zh-TW" dirty="0" smtClean="0"/>
              <a:t>(a)</a:t>
            </a:r>
            <a:r>
              <a:rPr lang="zh-TW" altLang="en-US" dirty="0" smtClean="0"/>
              <a:t>針對每一個臉部特徵</a:t>
            </a:r>
            <a:r>
              <a:rPr lang="en-US" altLang="zh-TW" dirty="0" smtClean="0"/>
              <a:t>,</a:t>
            </a:r>
            <a:r>
              <a:rPr lang="en-US" altLang="zh-TW" baseline="0" dirty="0" smtClean="0"/>
              <a:t> </a:t>
            </a:r>
            <a:r>
              <a:rPr lang="zh-TW" altLang="en-US" baseline="0" dirty="0" smtClean="0"/>
              <a:t>計算單獨器官的</a:t>
            </a:r>
            <a:r>
              <a:rPr lang="zh-TW" altLang="en-US" dirty="0" smtClean="0"/>
              <a:t>特徵空間</a:t>
            </a:r>
            <a:endParaRPr lang="en-US" altLang="zh-TW" dirty="0" smtClean="0"/>
          </a:p>
          <a:p>
            <a:r>
              <a:rPr lang="en-US" altLang="zh-TW" dirty="0" smtClean="0"/>
              <a:t>(b)</a:t>
            </a:r>
            <a:r>
              <a:rPr lang="zh-TW" altLang="en-US" dirty="0" smtClean="0"/>
              <a:t>這些器官</a:t>
            </a:r>
            <a:r>
              <a:rPr lang="en-US" altLang="zh-TW" dirty="0" smtClean="0"/>
              <a:t>bonding box</a:t>
            </a:r>
            <a:r>
              <a:rPr lang="zh-TW" altLang="en-US" dirty="0" smtClean="0"/>
              <a:t>的中心</a:t>
            </a:r>
            <a:endParaRPr lang="en-US" altLang="zh-TW" dirty="0" smtClean="0"/>
          </a:p>
          <a:p>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(a)</a:t>
            </a:r>
            <a:r>
              <a:rPr lang="zh-TW" altLang="en-US" dirty="0" smtClean="0"/>
              <a:t>通過檢測臉部單獨的特徵</a:t>
            </a:r>
            <a:r>
              <a:rPr lang="en-US" altLang="zh-TW" dirty="0" smtClean="0"/>
              <a:t>(</a:t>
            </a:r>
            <a:r>
              <a:rPr lang="zh-TW" altLang="en-US" dirty="0" smtClean="0"/>
              <a:t>眼睛</a:t>
            </a:r>
            <a:r>
              <a:rPr lang="en-US" altLang="zh-TW" dirty="0" smtClean="0"/>
              <a:t>,</a:t>
            </a:r>
            <a:r>
              <a:rPr lang="zh-TW" altLang="en-US" dirty="0" smtClean="0"/>
              <a:t> 鼻子</a:t>
            </a:r>
            <a:r>
              <a:rPr lang="en-US" altLang="zh-TW" dirty="0" smtClean="0"/>
              <a:t>,</a:t>
            </a:r>
            <a:r>
              <a:rPr lang="zh-TW" altLang="en-US" dirty="0" smtClean="0"/>
              <a:t> 嘴巴</a:t>
            </a:r>
            <a:r>
              <a:rPr lang="en-US" altLang="zh-TW" dirty="0" smtClean="0"/>
              <a:t>), </a:t>
            </a:r>
            <a:r>
              <a:rPr lang="zh-TW" altLang="en-US" dirty="0" smtClean="0"/>
              <a:t>並估計每個一個的單獨特徵空間</a:t>
            </a:r>
            <a:endParaRPr lang="en-US" dirty="0" smtClean="0"/>
          </a:p>
          <a:p>
            <a:r>
              <a:rPr lang="en-US" dirty="0" smtClean="0"/>
              <a:t>(b)</a:t>
            </a:r>
            <a:r>
              <a:rPr lang="zh-TW" altLang="en-US" dirty="0" smtClean="0"/>
              <a:t>根據不同視角和表情來識別每個單獨特徵的相對位置</a:t>
            </a:r>
            <a:endParaRPr lang="en-US" altLang="zh-TW" dirty="0" smtClean="0"/>
          </a:p>
          <a:p>
            <a:endParaRPr lang="en-US" dirty="0" smtClean="0"/>
          </a:p>
          <a:p>
            <a:endParaRPr lang="en-US" dirty="0" smtClean="0"/>
          </a:p>
          <a:p>
            <a:endParaRPr lang="en-US" dirty="0" smtClean="0"/>
          </a:p>
          <a:p>
            <a:endParaRPr lang="en-US" dirty="0" smtClean="0"/>
          </a:p>
          <a:p>
            <a:r>
              <a:rPr lang="en-US" dirty="0" smtClean="0"/>
              <a:t>by detecting separate features in the face</a:t>
            </a:r>
          </a:p>
          <a:p>
            <a:r>
              <a:rPr lang="zh-TW" altLang="en-US" dirty="0" smtClean="0"/>
              <a:t>通過檢測面部的單獨特徵</a:t>
            </a:r>
            <a:endParaRPr lang="en-US" altLang="zh-TW" dirty="0" smtClean="0"/>
          </a:p>
          <a:p>
            <a:r>
              <a:rPr lang="en-US" dirty="0" smtClean="0"/>
              <a:t>separate </a:t>
            </a:r>
            <a:r>
              <a:rPr lang="en-US" dirty="0" err="1" smtClean="0"/>
              <a:t>eigenspaces</a:t>
            </a:r>
            <a:r>
              <a:rPr lang="en-US" dirty="0" smtClean="0"/>
              <a:t> can be estimated for each one</a:t>
            </a:r>
          </a:p>
          <a:p>
            <a:r>
              <a:rPr lang="zh-TW" altLang="en-US" dirty="0" smtClean="0"/>
              <a:t>可以為每一個估計單獨的本徵空間</a:t>
            </a:r>
            <a:endParaRPr lang="en-US" altLang="zh-TW" dirty="0" smtClean="0"/>
          </a:p>
          <a:p>
            <a:r>
              <a:rPr lang="en-US" dirty="0" smtClean="0"/>
              <a:t>the relative positions of each feature can be detected at recognition time, thus allowing for more flexibility in viewpoint and expression.</a:t>
            </a:r>
          </a:p>
          <a:p>
            <a:r>
              <a:rPr lang="zh-TW" altLang="en-US" dirty="0" smtClean="0"/>
              <a:t>可以在識別時檢測每個特徵的相對位置，從而允許視點和表達的更大靈活性。</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45</a:t>
            </a:fld>
            <a:endParaRPr kumimoji="1" lang="zh-TW" altLang="en-US"/>
          </a:p>
        </p:txBody>
      </p:sp>
    </p:spTree>
    <p:extLst>
      <p:ext uri="{BB962C8B-B14F-4D97-AF65-F5344CB8AC3E}">
        <p14:creationId xmlns:p14="http://schemas.microsoft.com/office/powerpoint/2010/main" val="819399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view-based </a:t>
            </a:r>
            <a:r>
              <a:rPr lang="en-US" dirty="0" err="1" smtClean="0"/>
              <a:t>eigenspace</a:t>
            </a:r>
            <a:r>
              <a:rPr lang="zh-TW" altLang="en-US" dirty="0" smtClean="0"/>
              <a:t>基於視圖的本徵空間</a:t>
            </a:r>
            <a:endParaRPr lang="en-US" altLang="zh-TW" dirty="0" smtClean="0"/>
          </a:p>
          <a:p>
            <a:r>
              <a:rPr lang="en-US" altLang="zh-TW" dirty="0" smtClean="0"/>
              <a:t>(a). View-based</a:t>
            </a:r>
            <a:r>
              <a:rPr lang="en-US" altLang="zh-TW" baseline="0" dirty="0" smtClean="0"/>
              <a:t> </a:t>
            </a:r>
            <a:r>
              <a:rPr lang="en-US" altLang="zh-TW" baseline="0" dirty="0" err="1" smtClean="0"/>
              <a:t>eigenspace</a:t>
            </a:r>
            <a:r>
              <a:rPr lang="en-US" altLang="zh-TW" baseline="0" dirty="0" smtClean="0"/>
              <a:t> reconstruction </a:t>
            </a:r>
            <a:r>
              <a:rPr lang="zh-TW" altLang="en-US" baseline="0" dirty="0" smtClean="0"/>
              <a:t>比 </a:t>
            </a:r>
            <a:r>
              <a:rPr lang="en-US" altLang="zh-TW" baseline="0" dirty="0" smtClean="0"/>
              <a:t>regular </a:t>
            </a:r>
            <a:r>
              <a:rPr lang="en-US" altLang="zh-TW" baseline="0" dirty="0" err="1" smtClean="0"/>
              <a:t>eigenspace</a:t>
            </a:r>
            <a:r>
              <a:rPr lang="en-US" altLang="zh-TW" baseline="0" dirty="0" smtClean="0"/>
              <a:t> reconstruction</a:t>
            </a:r>
            <a:r>
              <a:rPr lang="zh-TW" altLang="en-US" baseline="0" dirty="0" smtClean="0"/>
              <a:t>來的好</a:t>
            </a:r>
            <a:endParaRPr lang="en-US" altLang="zh-TW" dirty="0" smtClean="0"/>
          </a:p>
          <a:p>
            <a:endParaRPr lang="en-US" dirty="0" smtClean="0"/>
          </a:p>
          <a:p>
            <a:endParaRPr lang="en-US" dirty="0" smtClean="0"/>
          </a:p>
          <a:p>
            <a:pPr marL="0" indent="0">
              <a:buNone/>
            </a:pPr>
            <a:r>
              <a:rPr lang="en-US" dirty="0" smtClean="0"/>
              <a:t>Comparison between a regular (parametric) </a:t>
            </a:r>
            <a:r>
              <a:rPr lang="en-US" dirty="0" err="1" smtClean="0"/>
              <a:t>eigenspace</a:t>
            </a:r>
            <a:r>
              <a:rPr lang="en-US" dirty="0" smtClean="0"/>
              <a:t> reconstruction (middle column) and a view-based </a:t>
            </a:r>
            <a:r>
              <a:rPr lang="en-US" dirty="0" err="1" smtClean="0"/>
              <a:t>eigenspace</a:t>
            </a:r>
            <a:r>
              <a:rPr lang="en-US" dirty="0" smtClean="0"/>
              <a:t> reconstruction (right column) corresponding to the input image (left column).</a:t>
            </a:r>
          </a:p>
          <a:p>
            <a:pPr marL="0" indent="0">
              <a:buNone/>
            </a:pPr>
            <a:r>
              <a:rPr lang="zh-TW" altLang="en-US" dirty="0" smtClean="0"/>
              <a:t>常規（參數）本徵空間重建（中間列）與對應於輸入圖像（左列）的基於視圖的本徵空間重建（右列）之間的比較。</a:t>
            </a:r>
            <a:endParaRPr lang="en-US" altLang="zh-TW" dirty="0" smtClean="0"/>
          </a:p>
          <a:p>
            <a:pPr marL="0" indent="0">
              <a:buNone/>
            </a:pPr>
            <a:r>
              <a:rPr lang="en-US" dirty="0" smtClean="0"/>
              <a:t>A schematic representation of the two approaches, showing how each view computes its own local basis representation.</a:t>
            </a:r>
          </a:p>
          <a:p>
            <a:pPr marL="0" indent="0">
              <a:buNone/>
            </a:pPr>
            <a:r>
              <a:rPr lang="zh-TW" altLang="en-US" dirty="0" smtClean="0"/>
              <a:t>兩種方法的示意圖，顯示每個視圖如何計算其自己的局部基礎表示。</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46</a:t>
            </a:fld>
            <a:endParaRPr kumimoji="1" lang="zh-TW" altLang="en-US"/>
          </a:p>
        </p:txBody>
      </p:sp>
    </p:spTree>
    <p:extLst>
      <p:ext uri="{BB962C8B-B14F-4D97-AF65-F5344CB8AC3E}">
        <p14:creationId xmlns:p14="http://schemas.microsoft.com/office/powerpoint/2010/main" val="3954619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AAMs</a:t>
            </a:r>
            <a:r>
              <a:rPr lang="zh-TW" altLang="en-US" dirty="0" smtClean="0"/>
              <a:t> 主動外觀模型</a:t>
            </a:r>
            <a:r>
              <a:rPr lang="en-US" altLang="zh-TW" dirty="0" smtClean="0"/>
              <a:t>, </a:t>
            </a:r>
            <a:r>
              <a:rPr lang="zh-TW" altLang="en-US" dirty="0" smtClean="0"/>
              <a:t>透過色彩和形狀來改變性別屬性</a:t>
            </a:r>
            <a:endParaRPr lang="en-US" altLang="zh-TW" dirty="0" smtClean="0"/>
          </a:p>
          <a:p>
            <a:r>
              <a:rPr lang="en-US" altLang="zh-TW" dirty="0" smtClean="0"/>
              <a:t>(b)</a:t>
            </a:r>
            <a:r>
              <a:rPr lang="zh-TW" altLang="en-US" dirty="0" smtClean="0"/>
              <a:t>是原圖</a:t>
            </a:r>
            <a:r>
              <a:rPr lang="en-US" altLang="zh-TW" dirty="0" smtClean="0"/>
              <a:t>(</a:t>
            </a:r>
            <a:r>
              <a:rPr lang="zh-TW" altLang="en-US" dirty="0" smtClean="0"/>
              <a:t>目前性別是</a:t>
            </a:r>
            <a:r>
              <a:rPr lang="en-US" altLang="zh-TW" dirty="0" smtClean="0"/>
              <a:t>50%)</a:t>
            </a:r>
          </a:p>
          <a:p>
            <a:r>
              <a:rPr lang="en-US" altLang="zh-TW" dirty="0" smtClean="0"/>
              <a:t>(a)</a:t>
            </a:r>
            <a:r>
              <a:rPr lang="zh-TW" altLang="en-US" dirty="0" smtClean="0"/>
              <a:t>將自己的性別加強</a:t>
            </a:r>
            <a:r>
              <a:rPr lang="en-US" altLang="zh-TW" dirty="0" smtClean="0"/>
              <a:t>50%, </a:t>
            </a:r>
            <a:r>
              <a:rPr lang="zh-TW" altLang="en-US" dirty="0" smtClean="0"/>
              <a:t>所以是</a:t>
            </a:r>
            <a:r>
              <a:rPr lang="en-US" altLang="zh-TW" dirty="0" smtClean="0"/>
              <a:t>100%</a:t>
            </a:r>
            <a:r>
              <a:rPr lang="zh-TW" altLang="en-US" dirty="0" smtClean="0"/>
              <a:t> </a:t>
            </a:r>
            <a:r>
              <a:rPr lang="en-US" altLang="zh-TW" dirty="0" smtClean="0"/>
              <a:t>gender enhancement </a:t>
            </a:r>
            <a:r>
              <a:rPr lang="zh-TW" altLang="en-US" dirty="0" smtClean="0"/>
              <a:t>性別提升</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(c)</a:t>
            </a:r>
            <a:r>
              <a:rPr lang="zh-TW" altLang="en-US" dirty="0" smtClean="0"/>
              <a:t>將自己的性別減少</a:t>
            </a:r>
            <a:r>
              <a:rPr lang="en-US" altLang="zh-TW" dirty="0" smtClean="0"/>
              <a:t>50%, </a:t>
            </a:r>
            <a:r>
              <a:rPr lang="zh-TW" altLang="en-US" dirty="0" smtClean="0"/>
              <a:t>所以是</a:t>
            </a:r>
            <a:r>
              <a:rPr lang="en-US" altLang="zh-TW" dirty="0" smtClean="0"/>
              <a:t>0%</a:t>
            </a:r>
            <a:r>
              <a:rPr lang="zh-TW" altLang="en-US" dirty="0" smtClean="0"/>
              <a:t> </a:t>
            </a:r>
            <a:r>
              <a:rPr lang="en-US" altLang="zh-TW" dirty="0" smtClean="0"/>
              <a:t>androgyny</a:t>
            </a:r>
            <a:r>
              <a:rPr lang="zh-TW" altLang="en-US" dirty="0" smtClean="0"/>
              <a:t> 雌雄同體</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(d)</a:t>
            </a:r>
            <a:r>
              <a:rPr lang="zh-TW" altLang="en-US" dirty="0" smtClean="0"/>
              <a:t>將自己的性別減少</a:t>
            </a:r>
            <a:r>
              <a:rPr lang="en-US" altLang="zh-TW" dirty="0" smtClean="0"/>
              <a:t>100%, </a:t>
            </a:r>
            <a:r>
              <a:rPr lang="zh-TW" altLang="en-US" dirty="0" smtClean="0"/>
              <a:t>所以是</a:t>
            </a:r>
            <a:r>
              <a:rPr lang="en-US" altLang="zh-TW" dirty="0" smtClean="0"/>
              <a:t>-50%</a:t>
            </a:r>
            <a:r>
              <a:rPr lang="zh-TW" altLang="en-US" dirty="0" smtClean="0"/>
              <a:t> </a:t>
            </a:r>
            <a:r>
              <a:rPr lang="en-US" altLang="zh-TW" dirty="0" smtClean="0"/>
              <a:t>gender switched </a:t>
            </a:r>
            <a:r>
              <a:rPr lang="zh-TW" altLang="en-US" dirty="0" smtClean="0"/>
              <a:t>性別轉換</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(e)</a:t>
            </a:r>
            <a:r>
              <a:rPr lang="zh-TW" altLang="en-US" dirty="0" smtClean="0"/>
              <a:t>將自己的性別減少</a:t>
            </a:r>
            <a:r>
              <a:rPr lang="en-US" altLang="zh-TW" dirty="0" smtClean="0"/>
              <a:t>150%,</a:t>
            </a:r>
            <a:r>
              <a:rPr lang="zh-TW" altLang="en-US" dirty="0" smtClean="0"/>
              <a:t>所以是</a:t>
            </a:r>
            <a:r>
              <a:rPr lang="en-US" altLang="zh-TW" dirty="0" smtClean="0"/>
              <a:t>-100%</a:t>
            </a:r>
            <a:r>
              <a:rPr lang="zh-TW" altLang="en-US" dirty="0" smtClean="0"/>
              <a:t>  </a:t>
            </a:r>
            <a:r>
              <a:rPr lang="en-US" altLang="zh-TW" dirty="0" smtClean="0"/>
              <a:t>opposite gender attributes enhanced </a:t>
            </a:r>
            <a:r>
              <a:rPr lang="zh-TW" altLang="en-US" dirty="0" smtClean="0"/>
              <a:t>對性別屬性增強</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manipulating facial appearance through shape and color</a:t>
            </a:r>
            <a:r>
              <a:rPr lang="zh-TW" altLang="en-US" dirty="0" smtClean="0"/>
              <a:t>通過形狀和顏色操縱面部外觀</a:t>
            </a:r>
            <a:r>
              <a:rPr lang="en-US" altLang="zh-TW" dirty="0" smtClean="0"/>
              <a:t>, </a:t>
            </a:r>
            <a:r>
              <a:rPr lang="zh-TW" altLang="en-US" dirty="0" smtClean="0"/>
              <a:t>可以透過增加或是特定性別的形狀與特徵</a:t>
            </a:r>
            <a:endParaRPr lang="en-US" altLang="zh-TW" dirty="0" smtClean="0"/>
          </a:p>
          <a:p>
            <a:r>
              <a:rPr lang="en-US" altLang="zh-TW" dirty="0" smtClean="0"/>
              <a:t>different amounts of gender variation can be induced. The amounts added (from the mean)</a:t>
            </a:r>
          </a:p>
          <a:p>
            <a:r>
              <a:rPr lang="zh-TW" altLang="en-US" dirty="0" smtClean="0"/>
              <a:t>可以誘發不同數量的性別差異。 增加（從平均值）</a:t>
            </a:r>
            <a:endParaRPr lang="en-US" altLang="zh-TW" dirty="0" smtClean="0"/>
          </a:p>
          <a:p>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48</a:t>
            </a:fld>
            <a:endParaRPr kumimoji="1" lang="zh-TW" altLang="en-US"/>
          </a:p>
        </p:txBody>
      </p:sp>
    </p:spTree>
    <p:extLst>
      <p:ext uri="{BB962C8B-B14F-4D97-AF65-F5344CB8AC3E}">
        <p14:creationId xmlns:p14="http://schemas.microsoft.com/office/powerpoint/2010/main" val="2904340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principal modes of variation in active appearance models</a:t>
            </a:r>
            <a:r>
              <a:rPr lang="zh-TW" altLang="en-US" dirty="0" smtClean="0"/>
              <a:t>主動外觀模型的主要變化模型</a:t>
            </a:r>
            <a:endParaRPr lang="en-US" altLang="zh-TW" dirty="0" smtClean="0"/>
          </a:p>
          <a:p>
            <a:r>
              <a:rPr lang="en-US" dirty="0" err="1" smtClean="0"/>
              <a:t>abcd</a:t>
            </a:r>
            <a:r>
              <a:rPr lang="zh-TW" altLang="en-US" dirty="0" smtClean="0"/>
              <a:t>中間是我的原始影像</a:t>
            </a:r>
            <a:r>
              <a:rPr lang="en-US" altLang="zh-TW" dirty="0" smtClean="0"/>
              <a:t>. </a:t>
            </a:r>
            <a:r>
              <a:rPr lang="zh-TW" altLang="en-US" dirty="0" smtClean="0"/>
              <a:t>通過</a:t>
            </a:r>
            <a:r>
              <a:rPr lang="en-US" altLang="zh-TW" dirty="0" smtClean="0"/>
              <a:t>AAMs</a:t>
            </a:r>
            <a:r>
              <a:rPr lang="zh-TW" altLang="en-US" dirty="0" smtClean="0"/>
              <a:t>來改變臉部的的形狀和陰影</a:t>
            </a:r>
            <a:r>
              <a:rPr lang="en-US" altLang="zh-TW" dirty="0" smtClean="0"/>
              <a:t>, </a:t>
            </a:r>
            <a:r>
              <a:rPr lang="zh-TW" altLang="en-US" dirty="0" smtClean="0"/>
              <a:t>產生不同的表情</a:t>
            </a:r>
            <a:endParaRPr lang="en-US" altLang="zh-TW"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 four images show the effects of simultaneously changing the first four modes of variation in both shape and texture by +-sigma from the mean.</a:t>
            </a:r>
          </a:p>
          <a:p>
            <a:r>
              <a:rPr lang="zh-TW" altLang="en-US" dirty="0" smtClean="0"/>
              <a:t>四幅圖像顯示了同時通過平均值</a:t>
            </a:r>
            <a:r>
              <a:rPr lang="en-US" altLang="zh-TW" dirty="0" smtClean="0"/>
              <a:t>+ -sigma</a:t>
            </a:r>
            <a:r>
              <a:rPr lang="zh-TW" altLang="en-US" dirty="0" smtClean="0"/>
              <a:t>改變形狀和紋理的前四種變化模式的效果。</a:t>
            </a:r>
            <a:endParaRPr lang="en-US" altLang="zh-TW" dirty="0" smtClean="0"/>
          </a:p>
          <a:p>
            <a:r>
              <a:rPr lang="en-US" dirty="0" smtClean="0"/>
              <a:t>you can clearly see how the shape of the face and the shading are simultaneously affected</a:t>
            </a:r>
          </a:p>
          <a:p>
            <a:r>
              <a:rPr lang="zh-TW" altLang="en-US" dirty="0" smtClean="0"/>
              <a:t>你可以清楚地看到面部的形狀和陰影是如何同時受到影響的</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49</a:t>
            </a:fld>
            <a:endParaRPr kumimoji="1" lang="zh-TW" altLang="en-US"/>
          </a:p>
        </p:txBody>
      </p:sp>
    </p:spTree>
    <p:extLst>
      <p:ext uri="{BB962C8B-B14F-4D97-AF65-F5344CB8AC3E}">
        <p14:creationId xmlns:p14="http://schemas.microsoft.com/office/powerpoint/2010/main" val="311179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這裡是說使用有限差分計算每一個</a:t>
            </a:r>
            <a:r>
              <a:rPr lang="en-US" altLang="zh-TW" dirty="0" smtClean="0"/>
              <a:t>training</a:t>
            </a:r>
            <a:r>
              <a:rPr lang="en-US" altLang="zh-TW" baseline="0" dirty="0" smtClean="0"/>
              <a:t> data, </a:t>
            </a:r>
            <a:r>
              <a:rPr lang="zh-TW" altLang="en-US" baseline="0" dirty="0" smtClean="0"/>
              <a:t>來得到位移權重的影像</a:t>
            </a:r>
            <a:r>
              <a:rPr lang="en-US" altLang="zh-TW" baseline="0" dirty="0" smtClean="0"/>
              <a:t>W</a:t>
            </a:r>
          </a:p>
          <a:p>
            <a:r>
              <a:rPr lang="zh-TW" altLang="en-US" baseline="0" dirty="0" smtClean="0"/>
              <a:t>將</a:t>
            </a:r>
            <a:r>
              <a:rPr lang="en-US" altLang="zh-TW" baseline="0" dirty="0" smtClean="0"/>
              <a:t>W</a:t>
            </a:r>
            <a:r>
              <a:rPr lang="zh-TW" altLang="en-US" baseline="0" dirty="0" smtClean="0"/>
              <a:t>乘上</a:t>
            </a:r>
            <a:r>
              <a:rPr lang="en-US" altLang="zh-TW" baseline="0" dirty="0" smtClean="0"/>
              <a:t>error residual</a:t>
            </a:r>
            <a:r>
              <a:rPr lang="zh-TW" altLang="en-US" baseline="0" dirty="0" smtClean="0"/>
              <a:t>殘差分析</a:t>
            </a:r>
            <a:r>
              <a:rPr lang="en-US" altLang="zh-TW" baseline="0" dirty="0" smtClean="0"/>
              <a:t>, </a:t>
            </a:r>
            <a:r>
              <a:rPr lang="zh-TW" altLang="en-US" baseline="0" dirty="0" smtClean="0"/>
              <a:t>來跟新</a:t>
            </a:r>
            <a:r>
              <a:rPr lang="en-US" altLang="zh-TW" baseline="0" dirty="0" smtClean="0"/>
              <a:t>a, </a:t>
            </a:r>
            <a:r>
              <a:rPr lang="zh-TW" altLang="en-US" baseline="0" dirty="0" smtClean="0"/>
              <a:t>回去重新疊代新的權重</a:t>
            </a:r>
            <a:endParaRPr lang="en-US" altLang="zh-TW" baseline="0" dirty="0" smtClean="0"/>
          </a:p>
          <a:p>
            <a:r>
              <a:rPr lang="zh-TW" altLang="en-US" baseline="0" dirty="0" smtClean="0"/>
              <a:t>後面也有人使用</a:t>
            </a:r>
            <a:r>
              <a:rPr lang="en-US" altLang="zh-TW" baseline="0" dirty="0" smtClean="0"/>
              <a:t>inverse compositional method</a:t>
            </a:r>
            <a:r>
              <a:rPr lang="zh-TW" altLang="en-US" baseline="0" dirty="0" smtClean="0"/>
              <a:t>逆成分法來實現</a:t>
            </a:r>
            <a:r>
              <a:rPr lang="en-US" altLang="zh-TW" baseline="0" dirty="0" smtClean="0"/>
              <a:t>AAMs,</a:t>
            </a:r>
            <a:r>
              <a:rPr lang="zh-TW" altLang="en-US" baseline="0" dirty="0" smtClean="0"/>
              <a:t> 第一個使用</a:t>
            </a:r>
            <a:r>
              <a:rPr lang="en-US" altLang="zh-TW" baseline="0" dirty="0" smtClean="0"/>
              <a:t>OPTICAL PLOW</a:t>
            </a:r>
            <a:r>
              <a:rPr lang="zh-TW" altLang="en-US" baseline="0" dirty="0" smtClean="0"/>
              <a:t>來提速</a:t>
            </a:r>
            <a:r>
              <a:rPr lang="en-US" altLang="zh-TW" baseline="0" dirty="0" smtClean="0"/>
              <a:t>AAM</a:t>
            </a:r>
            <a:r>
              <a:rPr lang="zh-TW" altLang="en-US" baseline="0" dirty="0" smtClean="0"/>
              <a:t>的擬合和追蹤</a:t>
            </a:r>
            <a:endParaRPr lang="en-US" altLang="zh-TW" baseline="0" dirty="0" smtClean="0"/>
          </a:p>
          <a:p>
            <a:endParaRPr lang="en-US" altLang="zh-TW" baseline="0" dirty="0" smtClean="0"/>
          </a:p>
          <a:p>
            <a:endParaRPr lang="en-US" altLang="zh-TW" baseline="0" dirty="0" smtClean="0"/>
          </a:p>
          <a:p>
            <a:endParaRPr lang="en-US" altLang="zh-TW" baseline="0" dirty="0" smtClean="0"/>
          </a:p>
          <a:p>
            <a:endParaRPr lang="en-US" altLang="zh-TW" baseline="0" dirty="0" smtClean="0"/>
          </a:p>
          <a:p>
            <a:endParaRPr lang="en-US" altLang="zh-TW" dirty="0" smtClean="0"/>
          </a:p>
          <a:p>
            <a:endParaRPr lang="en-US" altLang="zh-TW" dirty="0" smtClean="0"/>
          </a:p>
          <a:p>
            <a:r>
              <a:rPr lang="en-US" altLang="zh-TW" dirty="0" smtClean="0"/>
              <a:t>in more detail, </a:t>
            </a:r>
            <a:r>
              <a:rPr lang="en-US" altLang="zh-TW" dirty="0" err="1" smtClean="0"/>
              <a:t>cootes</a:t>
            </a:r>
            <a:r>
              <a:rPr lang="en-US" altLang="zh-TW" dirty="0" smtClean="0"/>
              <a:t>, </a:t>
            </a:r>
            <a:r>
              <a:rPr lang="en-US" altLang="zh-TW" dirty="0" err="1" smtClean="0"/>
              <a:t>edwards</a:t>
            </a:r>
            <a:r>
              <a:rPr lang="en-US" altLang="zh-TW" dirty="0" smtClean="0"/>
              <a:t>, and </a:t>
            </a:r>
            <a:r>
              <a:rPr lang="en-US" altLang="zh-TW" dirty="0" err="1" smtClean="0"/>
              <a:t>taylor</a:t>
            </a:r>
            <a:r>
              <a:rPr lang="en-US" altLang="zh-TW" dirty="0" smtClean="0"/>
              <a:t> compute the derivatives of a set of training image with respect to each of the parameters in a using finite differences and then compute a set of displacement weight images.</a:t>
            </a:r>
          </a:p>
          <a:p>
            <a:r>
              <a:rPr lang="zh-TW" altLang="en-US" dirty="0" smtClean="0"/>
              <a:t>更詳細地，</a:t>
            </a:r>
            <a:r>
              <a:rPr lang="en-US" altLang="zh-TW" dirty="0" err="1" smtClean="0"/>
              <a:t>cootes</a:t>
            </a:r>
            <a:r>
              <a:rPr lang="zh-TW" altLang="en-US" dirty="0" smtClean="0"/>
              <a:t>，</a:t>
            </a:r>
            <a:r>
              <a:rPr lang="en-US" altLang="zh-TW" dirty="0" err="1" smtClean="0"/>
              <a:t>edwards</a:t>
            </a:r>
            <a:r>
              <a:rPr lang="zh-TW" altLang="en-US" dirty="0" smtClean="0"/>
              <a:t>和</a:t>
            </a:r>
            <a:r>
              <a:rPr lang="en-US" altLang="zh-TW" dirty="0" err="1" smtClean="0"/>
              <a:t>taylor</a:t>
            </a:r>
            <a:r>
              <a:rPr lang="zh-TW" altLang="en-US" dirty="0" smtClean="0"/>
              <a:t>使用有限差分計算關於</a:t>
            </a:r>
            <a:r>
              <a:rPr lang="en-US" altLang="zh-TW" dirty="0" smtClean="0"/>
              <a:t>α</a:t>
            </a:r>
            <a:r>
              <a:rPr lang="zh-TW" altLang="en-US" dirty="0" smtClean="0"/>
              <a:t>中的每個參數的一組訓練圖像的導數，然後計算一組位移權重圖像。</a:t>
            </a:r>
            <a:endParaRPr lang="en-US" altLang="zh-TW" dirty="0" smtClean="0"/>
          </a:p>
          <a:p>
            <a:endParaRPr lang="en-US" dirty="0" smtClean="0"/>
          </a:p>
          <a:p>
            <a:r>
              <a:rPr lang="en-US" dirty="0" smtClean="0"/>
              <a:t>which can be multiplied by the current error residual to produce an update step in the parameters, </a:t>
            </a:r>
          </a:p>
          <a:p>
            <a:r>
              <a:rPr lang="zh-TW" altLang="en-US" dirty="0" smtClean="0"/>
              <a:t>可以乘以當前誤差殘差來產生參數的更新步驟，</a:t>
            </a:r>
            <a:endParaRPr lang="en-US" altLang="zh-TW" dirty="0" smtClean="0"/>
          </a:p>
          <a:p>
            <a:endParaRPr lang="en-US" dirty="0" smtClean="0"/>
          </a:p>
          <a:p>
            <a:r>
              <a:rPr lang="en-US" dirty="0" smtClean="0"/>
              <a:t>Matthews and Baker use their inverse compositional method, which they first developed for parametric optical flow, </a:t>
            </a:r>
            <a:r>
              <a:rPr lang="en-US" dirty="0" err="1" smtClean="0"/>
              <a:t>tofurther</a:t>
            </a:r>
            <a:r>
              <a:rPr lang="en-US" dirty="0" smtClean="0"/>
              <a:t> speed up active appearance model fitting and tracking. Examples of AAMs being fitted to two input images are shown in Figure 14.23.</a:t>
            </a:r>
          </a:p>
          <a:p>
            <a:r>
              <a:rPr lang="en-US" altLang="zh-TW" dirty="0" smtClean="0"/>
              <a:t>Matthews</a:t>
            </a:r>
            <a:r>
              <a:rPr lang="zh-TW" altLang="en-US" dirty="0" smtClean="0"/>
              <a:t>和</a:t>
            </a:r>
            <a:r>
              <a:rPr lang="en-US" altLang="zh-TW" dirty="0" smtClean="0"/>
              <a:t>Baker</a:t>
            </a:r>
            <a:r>
              <a:rPr lang="zh-TW" altLang="en-US" dirty="0" smtClean="0"/>
              <a:t>使用他們的逆成分方法，他們首先為參數光流開發，進一步加快主動外觀模型的擬合和跟踪。 適合兩個輸入圖像的</a:t>
            </a:r>
            <a:r>
              <a:rPr lang="en-US" altLang="zh-TW" dirty="0" smtClean="0"/>
              <a:t>AAM</a:t>
            </a:r>
            <a:r>
              <a:rPr lang="zh-TW" altLang="en-US" dirty="0" smtClean="0"/>
              <a:t>示例如圖</a:t>
            </a:r>
            <a:r>
              <a:rPr lang="en-US" altLang="zh-TW" dirty="0" smtClean="0"/>
              <a:t>14.23</a:t>
            </a:r>
            <a:r>
              <a:rPr lang="zh-TW" altLang="en-US" dirty="0" smtClean="0"/>
              <a:t>所示。</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50</a:t>
            </a:fld>
            <a:endParaRPr kumimoji="1" lang="zh-TW" altLang="en-US"/>
          </a:p>
        </p:txBody>
      </p:sp>
    </p:spTree>
    <p:extLst>
      <p:ext uri="{BB962C8B-B14F-4D97-AF65-F5344CB8AC3E}">
        <p14:creationId xmlns:p14="http://schemas.microsoft.com/office/powerpoint/2010/main" val="2678594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multiresolution model fitting (search) in active appearance models </a:t>
            </a:r>
            <a:r>
              <a:rPr lang="zh-TW" altLang="en-US" dirty="0" smtClean="0"/>
              <a:t>在主動外觀模型中的多分辨率模型擬合（搜索）</a:t>
            </a:r>
            <a:endParaRPr lang="en-US" altLang="zh-TW" dirty="0" smtClean="0"/>
          </a:p>
          <a:p>
            <a:r>
              <a:rPr lang="zh-TW" altLang="en-US" dirty="0" smtClean="0"/>
              <a:t>從最左邊的平均臉</a:t>
            </a:r>
            <a:r>
              <a:rPr lang="en-US" altLang="zh-TW" dirty="0" smtClean="0"/>
              <a:t>, </a:t>
            </a:r>
            <a:r>
              <a:rPr lang="zh-TW" altLang="en-US" dirty="0" smtClean="0"/>
              <a:t>經過疊代</a:t>
            </a:r>
            <a:r>
              <a:rPr lang="en-US" altLang="zh-TW" dirty="0" smtClean="0"/>
              <a:t>3,8,11</a:t>
            </a:r>
            <a:r>
              <a:rPr lang="zh-TW" altLang="en-US" dirty="0" smtClean="0"/>
              <a:t>次以及結果</a:t>
            </a:r>
            <a:r>
              <a:rPr lang="en-US" altLang="zh-TW" dirty="0" smtClean="0"/>
              <a:t>, </a:t>
            </a:r>
            <a:r>
              <a:rPr lang="zh-TW" altLang="en-US" dirty="0" smtClean="0"/>
              <a:t>可以收到最右邊的原始影像</a:t>
            </a:r>
            <a:r>
              <a:rPr lang="en-US" altLang="zh-TW" dirty="0" smtClean="0"/>
              <a:t>.</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 columns show the initial model, the results after 3,8,11 iterations and the final convergence. The rightmost column shows the input image.</a:t>
            </a:r>
          </a:p>
          <a:p>
            <a:r>
              <a:rPr lang="zh-TW" altLang="en-US" dirty="0" smtClean="0"/>
              <a:t>列顯示初始模型，</a:t>
            </a:r>
            <a:r>
              <a:rPr lang="en-US" altLang="zh-TW" dirty="0" smtClean="0"/>
              <a:t>3,8,11</a:t>
            </a:r>
            <a:r>
              <a:rPr lang="zh-TW" altLang="en-US" dirty="0" smtClean="0"/>
              <a:t>次迭代後的結果和最終收斂。 最右邊的列顯示輸入圖像。</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51</a:t>
            </a:fld>
            <a:endParaRPr kumimoji="1" lang="zh-TW" altLang="en-US"/>
          </a:p>
        </p:txBody>
      </p:sp>
    </p:spTree>
    <p:extLst>
      <p:ext uri="{BB962C8B-B14F-4D97-AF65-F5344CB8AC3E}">
        <p14:creationId xmlns:p14="http://schemas.microsoft.com/office/powerpoint/2010/main" val="3625352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應用上就是</a:t>
            </a:r>
            <a:r>
              <a:rPr lang="en-US" dirty="0" smtClean="0"/>
              <a:t>personal photo collections</a:t>
            </a:r>
            <a:r>
              <a:rPr lang="zh-TW" altLang="en-US" dirty="0" smtClean="0"/>
              <a:t> 個人照片集</a:t>
            </a:r>
            <a:endParaRPr lang="en-US" altLang="zh-TW" dirty="0" smtClean="0"/>
          </a:p>
          <a:p>
            <a:r>
              <a:rPr lang="en-US" altLang="zh-TW" dirty="0" smtClean="0"/>
              <a:t>(a)</a:t>
            </a:r>
            <a:r>
              <a:rPr lang="zh-TW" altLang="en-US" dirty="0" smtClean="0"/>
              <a:t>如果只使用人臉偵測</a:t>
            </a:r>
            <a:r>
              <a:rPr lang="en-US" altLang="zh-TW" dirty="0" smtClean="0"/>
              <a:t>,</a:t>
            </a:r>
            <a:r>
              <a:rPr lang="zh-TW" altLang="en-US" dirty="0" smtClean="0"/>
              <a:t> 就會錯過幾個頭</a:t>
            </a:r>
            <a:endParaRPr lang="en-US" altLang="zh-TW" dirty="0" smtClean="0"/>
          </a:p>
          <a:p>
            <a:r>
              <a:rPr lang="en-US" altLang="zh-TW" dirty="0" smtClean="0"/>
              <a:t>(b)</a:t>
            </a:r>
            <a:r>
              <a:rPr lang="zh-TW" altLang="en-US" dirty="0" smtClean="0"/>
              <a:t>當加入偵測衣服模型</a:t>
            </a:r>
            <a:r>
              <a:rPr lang="en-US" altLang="zh-TW" dirty="0" smtClean="0"/>
              <a:t>, </a:t>
            </a:r>
            <a:r>
              <a:rPr lang="zh-TW" altLang="en-US" dirty="0" smtClean="0"/>
              <a:t>兩個偵測器就可以找到全部的人</a:t>
            </a:r>
            <a:endParaRPr lang="en-US" altLang="zh-TW" dirty="0" smtClean="0"/>
          </a:p>
          <a:p>
            <a:endParaRPr lang="en-US" altLang="zh-TW" dirty="0" smtClean="0"/>
          </a:p>
          <a:p>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人的檢測 以及 結合臉</a:t>
            </a:r>
            <a:r>
              <a:rPr lang="en-US" altLang="zh-TW" dirty="0" smtClean="0"/>
              <a:t>,</a:t>
            </a:r>
            <a:r>
              <a:rPr lang="zh-TW" altLang="en-US" dirty="0" smtClean="0"/>
              <a:t>頭法軀幹模型的重新識別</a:t>
            </a:r>
            <a:endParaRPr lang="en-US" altLang="zh-TW" dirty="0" smtClean="0"/>
          </a:p>
          <a:p>
            <a:r>
              <a:rPr lang="en-US" dirty="0" smtClean="0"/>
              <a:t>person detection and re-recognition using a combined face, hair, and torso model</a:t>
            </a:r>
          </a:p>
          <a:p>
            <a:r>
              <a:rPr lang="zh-TW" altLang="en-US" dirty="0" smtClean="0"/>
              <a:t>使用組合的面部，頭髮和軀幹模型進行人物檢測和重新識別</a:t>
            </a:r>
            <a:endParaRPr lang="en-US" altLang="zh-TW" dirty="0" smtClean="0"/>
          </a:p>
          <a:p>
            <a:r>
              <a:rPr lang="en-US" dirty="0" smtClean="0"/>
              <a:t>using face detection alone, several of the heads are missed.</a:t>
            </a:r>
            <a:r>
              <a:rPr lang="en-US" altLang="zh-TW" dirty="0" smtClean="0"/>
              <a:t>.</a:t>
            </a:r>
          </a:p>
          <a:p>
            <a:r>
              <a:rPr lang="zh-TW" altLang="en-US" dirty="0" smtClean="0"/>
              <a:t>僅使用面部檢測，就會錯過幾個頭部。</a:t>
            </a:r>
            <a:endParaRPr lang="en-US" altLang="zh-TW" dirty="0" smtClean="0"/>
          </a:p>
          <a:p>
            <a:r>
              <a:rPr lang="en-US" altLang="zh-TW" dirty="0" smtClean="0"/>
              <a:t>the combined face and </a:t>
            </a:r>
            <a:r>
              <a:rPr lang="en-US" altLang="zh-TW" dirty="0" err="1" smtClean="0"/>
              <a:t>clothinh</a:t>
            </a:r>
            <a:r>
              <a:rPr lang="en-US" altLang="zh-TW" dirty="0" smtClean="0"/>
              <a:t> model successfully re-finds all the people</a:t>
            </a:r>
          </a:p>
          <a:p>
            <a:r>
              <a:rPr lang="zh-TW" altLang="en-US" dirty="0" smtClean="0"/>
              <a:t>組合的</a:t>
            </a:r>
            <a:r>
              <a:rPr lang="en-US" dirty="0" smtClean="0"/>
              <a:t>face</a:t>
            </a:r>
            <a:r>
              <a:rPr lang="zh-TW" altLang="en-US" dirty="0" smtClean="0"/>
              <a:t>和</a:t>
            </a:r>
            <a:r>
              <a:rPr lang="en-US" dirty="0" err="1" smtClean="0"/>
              <a:t>clothinh</a:t>
            </a:r>
            <a:r>
              <a:rPr lang="zh-TW" altLang="en-US" dirty="0" smtClean="0"/>
              <a:t>模型成功地重新找到了所有人</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52</a:t>
            </a:fld>
            <a:endParaRPr kumimoji="1" lang="zh-TW" altLang="en-US"/>
          </a:p>
        </p:txBody>
      </p:sp>
    </p:spTree>
    <p:extLst>
      <p:ext uri="{BB962C8B-B14F-4D97-AF65-F5344CB8AC3E}">
        <p14:creationId xmlns:p14="http://schemas.microsoft.com/office/powerpoint/2010/main" val="3165438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接者要講的是 </a:t>
            </a:r>
            <a:r>
              <a:rPr kumimoji="1" lang="en-US" altLang="zh-TW" dirty="0" smtClean="0">
                <a:latin typeface="Times New Roman" charset="0"/>
                <a:ea typeface="Times New Roman" charset="0"/>
                <a:cs typeface="Times New Roman" charset="0"/>
              </a:rPr>
              <a:t>Instance recognition</a:t>
            </a:r>
            <a:r>
              <a:rPr lang="zh-TW" altLang="en-US" dirty="0" smtClean="0"/>
              <a:t>實例</a:t>
            </a:r>
            <a:r>
              <a:rPr kumimoji="1" lang="zh-TW" altLang="en-US" dirty="0" smtClean="0">
                <a:latin typeface="Times New Roman" charset="0"/>
                <a:ea typeface="Times New Roman" charset="0"/>
                <a:cs typeface="Times New Roman" charset="0"/>
              </a:rPr>
              <a:t>識別</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smtClean="0">
              <a:latin typeface="Times New Roman" charset="0"/>
              <a:ea typeface="Times New Roman" charset="0"/>
              <a:cs typeface="Times New Roman" charset="0"/>
            </a:endParaRPr>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54</a:t>
            </a:fld>
            <a:endParaRPr kumimoji="1" lang="zh-TW" altLang="en-US"/>
          </a:p>
        </p:txBody>
      </p:sp>
    </p:spTree>
    <p:extLst>
      <p:ext uri="{BB962C8B-B14F-4D97-AF65-F5344CB8AC3E}">
        <p14:creationId xmlns:p14="http://schemas.microsoft.com/office/powerpoint/2010/main" val="125103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face recognition  </a:t>
            </a:r>
            <a:r>
              <a:rPr lang="zh-TW" altLang="en-US" dirty="0" smtClean="0"/>
              <a:t>分為三個部分</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smtClean="0"/>
              <a:t>人臉基本五官的識別</a:t>
            </a:r>
            <a:r>
              <a:rPr lang="en-US" altLang="zh-TW" dirty="0" smtClean="0"/>
              <a:t>, </a:t>
            </a:r>
            <a:r>
              <a:rPr lang="zh-TW" altLang="en-US" dirty="0" smtClean="0"/>
              <a:t>以及識別後的五官相對位置</a:t>
            </a:r>
            <a:endParaRPr lang="en-US" altLang="zh-TW"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smtClean="0"/>
              <a:t>將人臉拆解</a:t>
            </a:r>
            <a:r>
              <a:rPr lang="en-US" altLang="zh-TW" dirty="0" smtClean="0"/>
              <a:t>, </a:t>
            </a:r>
            <a:r>
              <a:rPr lang="zh-TW" altLang="en-US" dirty="0" smtClean="0"/>
              <a:t>而每個拆解的分量進行線性組合</a:t>
            </a:r>
            <a:r>
              <a:rPr lang="en-US" altLang="zh-TW" dirty="0" smtClean="0"/>
              <a:t>,</a:t>
            </a:r>
            <a:r>
              <a:rPr lang="zh-TW" altLang="en-US" dirty="0" smtClean="0"/>
              <a:t>就可以還原成原來的臉</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(c) </a:t>
            </a:r>
            <a:r>
              <a:rPr lang="zh-TW" altLang="en-US" dirty="0" smtClean="0"/>
              <a:t>綜合上述兩個條件加上程式處理速度夠快時</a:t>
            </a:r>
            <a:r>
              <a:rPr lang="en-US" altLang="zh-TW" dirty="0" smtClean="0"/>
              <a:t>, </a:t>
            </a:r>
            <a:r>
              <a:rPr lang="zh-TW" altLang="en-US" dirty="0" smtClean="0"/>
              <a:t>我們可以達到</a:t>
            </a:r>
            <a:r>
              <a:rPr lang="en-US" altLang="zh-TW" dirty="0" smtClean="0"/>
              <a:t>, real-time face detection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a:t>
            </a:fld>
            <a:endParaRPr kumimoji="1" lang="zh-TW" altLang="en-US"/>
          </a:p>
        </p:txBody>
      </p:sp>
    </p:spTree>
    <p:extLst>
      <p:ext uri="{BB962C8B-B14F-4D97-AF65-F5344CB8AC3E}">
        <p14:creationId xmlns:p14="http://schemas.microsoft.com/office/powerpoint/2010/main" val="2073092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charset="0"/>
                <a:ea typeface="Times New Roman" charset="0"/>
                <a:cs typeface="Times New Roman" charset="0"/>
              </a:rPr>
              <a:t>Instance recognition</a:t>
            </a:r>
            <a:r>
              <a:rPr lang="zh-TW" altLang="en-US" dirty="0" smtClean="0"/>
              <a:t>實例</a:t>
            </a:r>
            <a:r>
              <a:rPr kumimoji="1" lang="zh-TW" altLang="en-US" dirty="0" smtClean="0">
                <a:latin typeface="Times New Roman" charset="0"/>
                <a:ea typeface="Times New Roman" charset="0"/>
                <a:cs typeface="Times New Roman" charset="0"/>
              </a:rPr>
              <a:t>識別</a:t>
            </a:r>
            <a:r>
              <a:rPr kumimoji="0" lang="zh-TW" altLang="en-US" dirty="0" smtClean="0">
                <a:latin typeface="Times New Roman" charset="0"/>
                <a:ea typeface="Times New Roman" charset="0"/>
                <a:cs typeface="Times New Roman" charset="0"/>
              </a:rPr>
              <a:t>  </a:t>
            </a:r>
            <a:r>
              <a:rPr lang="zh-TW" altLang="en-US" dirty="0" smtClean="0"/>
              <a:t>分成三個子節</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Geometric alignment </a:t>
            </a:r>
            <a:r>
              <a:rPr lang="zh-TW" altLang="en-US" dirty="0" smtClean="0"/>
              <a:t> 幾何對齊</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Large databases </a:t>
            </a:r>
            <a:r>
              <a:rPr lang="zh-TW" altLang="en-US" dirty="0" smtClean="0"/>
              <a:t> 大型數據庫</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Application: Location recognition </a:t>
            </a:r>
            <a:r>
              <a:rPr lang="zh-TW" altLang="en-US" dirty="0" smtClean="0"/>
              <a:t> 位置識別</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55</a:t>
            </a:fld>
            <a:endParaRPr kumimoji="1" lang="zh-TW" altLang="en-US"/>
          </a:p>
        </p:txBody>
      </p:sp>
    </p:spTree>
    <p:extLst>
      <p:ext uri="{BB962C8B-B14F-4D97-AF65-F5344CB8AC3E}">
        <p14:creationId xmlns:p14="http://schemas.microsoft.com/office/powerpoint/2010/main" val="1213514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Times New Roman" charset="0"/>
                <a:ea typeface="Times New Roman" charset="0"/>
                <a:cs typeface="Times New Roman" charset="0"/>
              </a:rPr>
              <a:t>Geometric alignment</a:t>
            </a:r>
            <a:r>
              <a:rPr lang="zh-TW" altLang="en-US" dirty="0" smtClean="0"/>
              <a:t>幾何對齊</a:t>
            </a:r>
            <a:endParaRPr lang="en-US" altLang="zh-TW" dirty="0" smtClean="0"/>
          </a:p>
          <a:p>
            <a:r>
              <a:rPr lang="en-US" altLang="zh-TW" dirty="0" smtClean="0"/>
              <a:t>1.</a:t>
            </a:r>
            <a:r>
              <a:rPr lang="zh-TW" altLang="en-US" dirty="0" smtClean="0"/>
              <a:t>先將</a:t>
            </a:r>
            <a:r>
              <a:rPr lang="en-US" altLang="zh-TW" dirty="0" smtClean="0"/>
              <a:t>training database image</a:t>
            </a:r>
            <a:r>
              <a:rPr lang="zh-TW" altLang="en-US" dirty="0" smtClean="0"/>
              <a:t>中提取</a:t>
            </a:r>
            <a:r>
              <a:rPr lang="en-US" altLang="zh-TW" dirty="0" smtClean="0"/>
              <a:t>interest points </a:t>
            </a:r>
            <a:r>
              <a:rPr lang="zh-TW" altLang="en-US" dirty="0" smtClean="0"/>
              <a:t>有興趣的點</a:t>
            </a:r>
            <a:r>
              <a:rPr lang="en-US" altLang="zh-TW" dirty="0" smtClean="0"/>
              <a:t>,</a:t>
            </a:r>
            <a:r>
              <a:rPr lang="zh-TW" altLang="en-US" dirty="0" smtClean="0"/>
              <a:t> 儲存在相關描述器</a:t>
            </a:r>
            <a:r>
              <a:rPr lang="en-US" altLang="zh-TW" dirty="0" smtClean="0"/>
              <a:t>(feature). </a:t>
            </a:r>
            <a:r>
              <a:rPr lang="zh-TW" altLang="en-US" dirty="0" smtClean="0"/>
              <a:t>放入</a:t>
            </a:r>
            <a:r>
              <a:rPr lang="en-US" altLang="zh-TW" dirty="0" smtClean="0"/>
              <a:t>indexing structure</a:t>
            </a:r>
            <a:r>
              <a:rPr lang="zh-TW" altLang="en-US" dirty="0" smtClean="0"/>
              <a:t>索引結構中</a:t>
            </a:r>
            <a:r>
              <a:rPr lang="en-US" altLang="zh-TW" dirty="0" smtClean="0"/>
              <a:t>(</a:t>
            </a:r>
            <a:r>
              <a:rPr lang="zh-TW" altLang="en-US" dirty="0" smtClean="0"/>
              <a:t>決策樹</a:t>
            </a:r>
            <a:r>
              <a:rPr lang="en-US" altLang="zh-TW" dirty="0" smtClean="0"/>
              <a:t>)</a:t>
            </a:r>
          </a:p>
          <a:p>
            <a:r>
              <a:rPr lang="en-US" altLang="zh-TW" dirty="0" smtClean="0"/>
              <a:t>2.</a:t>
            </a:r>
            <a:r>
              <a:rPr lang="zh-TW" altLang="en-US" dirty="0" smtClean="0"/>
              <a:t>將</a:t>
            </a:r>
            <a:r>
              <a:rPr lang="en-US" altLang="zh-TW" dirty="0" smtClean="0"/>
              <a:t>testing image</a:t>
            </a:r>
            <a:r>
              <a:rPr lang="zh-TW" altLang="en-US" dirty="0" smtClean="0"/>
              <a:t>提取特徵</a:t>
            </a:r>
            <a:r>
              <a:rPr lang="en-US" altLang="zh-TW" dirty="0" smtClean="0"/>
              <a:t>,</a:t>
            </a:r>
            <a:r>
              <a:rPr lang="zh-TW" altLang="en-US" dirty="0" smtClean="0"/>
              <a:t> 進行特徵比較</a:t>
            </a:r>
            <a:endParaRPr lang="en-US" altLang="zh-TW" dirty="0" smtClean="0"/>
          </a:p>
          <a:p>
            <a:endParaRPr lang="en-US" dirty="0" smtClean="0"/>
          </a:p>
          <a:p>
            <a:endParaRPr lang="en-US" dirty="0" smtClean="0"/>
          </a:p>
          <a:p>
            <a:endParaRPr lang="en-US" dirty="0" smtClean="0"/>
          </a:p>
          <a:p>
            <a:endParaRPr lang="en-US" dirty="0" smtClean="0"/>
          </a:p>
          <a:p>
            <a:r>
              <a:rPr lang="en-US" dirty="0" smtClean="0"/>
              <a:t>Extracts a set of interest points in each database image and stores the associated descriptors (and original positions) in an indexing structure such as a search tree </a:t>
            </a:r>
          </a:p>
          <a:p>
            <a:r>
              <a:rPr lang="zh-TW" altLang="en-US" dirty="0" smtClean="0"/>
              <a:t>在每個數據庫圖像中提取一組興趣點，並將關聯的描述符（和原始位置）存儲在索引結構（如搜索樹）中</a:t>
            </a:r>
            <a:endParaRPr lang="en-US" altLang="zh-TW" dirty="0" smtClean="0"/>
          </a:p>
          <a:p>
            <a:r>
              <a:rPr lang="en-US" altLang="zh-TW" dirty="0" smtClean="0"/>
              <a:t>At recognition time, features are extracted from the new image and compared against the stored object features. </a:t>
            </a:r>
          </a:p>
          <a:p>
            <a:r>
              <a:rPr lang="zh-TW" altLang="en-US" dirty="0" smtClean="0"/>
              <a:t>在識別時，從新圖像中提取特徵並與存儲的對象特徵進行比較。</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56</a:t>
            </a:fld>
            <a:endParaRPr kumimoji="1" lang="zh-TW" altLang="en-US"/>
          </a:p>
        </p:txBody>
      </p:sp>
    </p:spTree>
    <p:extLst>
      <p:ext uri="{BB962C8B-B14F-4D97-AF65-F5344CB8AC3E}">
        <p14:creationId xmlns:p14="http://schemas.microsoft.com/office/powerpoint/2010/main" val="3243052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3D object recognition with affine regions</a:t>
            </a:r>
            <a:r>
              <a:rPr lang="zh-TW" altLang="en-US" dirty="0" smtClean="0"/>
              <a:t> 具有仿射區域的</a:t>
            </a:r>
            <a:r>
              <a:rPr lang="en-US" altLang="zh-TW" dirty="0" smtClean="0"/>
              <a:t>3D</a:t>
            </a:r>
            <a:r>
              <a:rPr lang="zh-TW" altLang="en-US" dirty="0" smtClean="0"/>
              <a:t>對象識別</a:t>
            </a:r>
            <a:endParaRPr lang="en-US" altLang="zh-TW" dirty="0" smtClean="0"/>
          </a:p>
          <a:p>
            <a:pPr marL="228600" indent="-228600">
              <a:buAutoNum type="alphaLcParenBoth"/>
            </a:pPr>
            <a:r>
              <a:rPr lang="zh-TW" altLang="en-US" dirty="0" smtClean="0"/>
              <a:t>輸入的圖象</a:t>
            </a:r>
            <a:endParaRPr lang="en-US" altLang="zh-TW" dirty="0" smtClean="0"/>
          </a:p>
          <a:p>
            <a:pPr marL="228600" indent="-228600">
              <a:buAutoNum type="alphaLcParenBoth"/>
            </a:pPr>
            <a:r>
              <a:rPr lang="zh-TW" altLang="en-US" dirty="0" smtClean="0"/>
              <a:t>有五個物體被偵測到且紅框框是他們的</a:t>
            </a:r>
            <a:r>
              <a:rPr lang="en-US" altLang="zh-TW" dirty="0" smtClean="0"/>
              <a:t>bonding box</a:t>
            </a:r>
          </a:p>
          <a:p>
            <a:pPr marL="228600" indent="-228600">
              <a:buAutoNum type="alphaLcParenBoth"/>
            </a:pPr>
            <a:r>
              <a:rPr lang="zh-TW" altLang="en-US" dirty="0" smtClean="0"/>
              <a:t>提取一些有興趣的區域  </a:t>
            </a:r>
            <a:r>
              <a:rPr lang="en-US" dirty="0" smtClean="0"/>
              <a:t>local affine regions</a:t>
            </a:r>
            <a:r>
              <a:rPr lang="zh-TW" altLang="en-US" dirty="0" smtClean="0"/>
              <a:t>  局域的仿射區域</a:t>
            </a:r>
            <a:endParaRPr lang="en-US" dirty="0" smtClean="0"/>
          </a:p>
          <a:p>
            <a:pPr marL="228600" indent="-228600">
              <a:buAutoNum type="alphaLcParenBoth"/>
            </a:pPr>
            <a:r>
              <a:rPr lang="zh-TW" altLang="en-US" dirty="0" smtClean="0"/>
              <a:t>將這些這</a:t>
            </a:r>
            <a:r>
              <a:rPr lang="en-US" dirty="0" smtClean="0"/>
              <a:t>local affine </a:t>
            </a:r>
            <a:r>
              <a:rPr lang="en-US" dirty="0" err="1" smtClean="0"/>
              <a:t>regio</a:t>
            </a:r>
            <a:r>
              <a:rPr lang="zh-TW" altLang="en-US" dirty="0" smtClean="0"/>
              <a:t>重新投影變成矩形並比與描述器比對特徵</a:t>
            </a:r>
            <a:r>
              <a:rPr lang="en-US" altLang="zh-TW" dirty="0" smtClean="0"/>
              <a:t>, </a:t>
            </a:r>
            <a:r>
              <a:rPr lang="zh-TW" altLang="en-US" dirty="0" smtClean="0"/>
              <a:t>並決定這個物體的分類</a:t>
            </a:r>
            <a:endParaRPr lang="en-US" altLang="zh-TW" dirty="0" smtClean="0"/>
          </a:p>
          <a:p>
            <a:pPr marL="228600" indent="-228600">
              <a:buAutoNum type="alphaLcParenBoth"/>
            </a:pPr>
            <a:endParaRPr lang="en-US" dirty="0" smtClean="0"/>
          </a:p>
          <a:p>
            <a:pPr marL="0" indent="0">
              <a:buNone/>
            </a:pPr>
            <a:endParaRPr lang="en-US" dirty="0" smtClean="0"/>
          </a:p>
          <a:p>
            <a:pPr marL="0" indent="0">
              <a:buNone/>
            </a:pPr>
            <a:endParaRPr lang="en-US" dirty="0" smtClean="0"/>
          </a:p>
          <a:p>
            <a:pPr marL="0" indent="0">
              <a:buNone/>
            </a:pPr>
            <a:r>
              <a:rPr lang="en-US" dirty="0" smtClean="0"/>
              <a:t>local affine region(patch) </a:t>
            </a:r>
            <a:r>
              <a:rPr lang="en-US" dirty="0" err="1" smtClean="0"/>
              <a:t>reprojected</a:t>
            </a:r>
            <a:r>
              <a:rPr lang="en-US" dirty="0" smtClean="0"/>
              <a:t> into a canonical (square) frame, along with its geometric affine transformations</a:t>
            </a:r>
          </a:p>
          <a:p>
            <a:pPr marL="0" indent="0">
              <a:buNone/>
            </a:pPr>
            <a:r>
              <a:rPr lang="zh-TW" altLang="en-US" dirty="0" smtClean="0"/>
              <a:t>局部仿射區域（補丁）重新投射到規範（正方形）框架中，以及其幾何仿射變換</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57</a:t>
            </a:fld>
            <a:endParaRPr kumimoji="1" lang="zh-TW" altLang="en-US"/>
          </a:p>
        </p:txBody>
      </p:sp>
    </p:spTree>
    <p:extLst>
      <p:ext uri="{BB962C8B-B14F-4D97-AF65-F5344CB8AC3E}">
        <p14:creationId xmlns:p14="http://schemas.microsoft.com/office/powerpoint/2010/main" val="1310784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Large databases </a:t>
            </a:r>
            <a:r>
              <a:rPr lang="zh-TW" altLang="en-US" dirty="0" smtClean="0"/>
              <a:t>大型的數據庫</a:t>
            </a:r>
            <a:endParaRPr lang="en-US" altLang="zh-TW" dirty="0" smtClean="0"/>
          </a:p>
          <a:p>
            <a:r>
              <a:rPr lang="en-US" altLang="zh-TW" dirty="0" smtClean="0"/>
              <a:t>1.</a:t>
            </a:r>
            <a:r>
              <a:rPr lang="zh-TW" altLang="en-US" dirty="0" smtClean="0"/>
              <a:t>這個問題是如何快速</a:t>
            </a:r>
            <a:r>
              <a:rPr lang="en-US" altLang="zh-TW" dirty="0" smtClean="0"/>
              <a:t>information retrieval</a:t>
            </a:r>
            <a:r>
              <a:rPr lang="zh-TW" altLang="en-US" dirty="0" smtClean="0"/>
              <a:t>信息檢索（</a:t>
            </a:r>
            <a:r>
              <a:rPr lang="en-US" altLang="zh-TW" dirty="0" smtClean="0"/>
              <a:t>IR</a:t>
            </a:r>
            <a:r>
              <a:rPr lang="zh-TW" altLang="en-US" dirty="0" smtClean="0"/>
              <a:t>）匹配的</a:t>
            </a:r>
            <a:r>
              <a:rPr lang="en-US" altLang="zh-TW" dirty="0" smtClean="0"/>
              <a:t>index</a:t>
            </a:r>
          </a:p>
          <a:p>
            <a:r>
              <a:rPr lang="en-US" dirty="0" smtClean="0"/>
              <a:t>2.</a:t>
            </a:r>
            <a:r>
              <a:rPr lang="zh-TW" altLang="en-US" dirty="0" smtClean="0"/>
              <a:t>快速索引演算法是使用的是</a:t>
            </a:r>
            <a:r>
              <a:rPr lang="en-US" dirty="0" smtClean="0"/>
              <a:t>inverted index </a:t>
            </a:r>
            <a:r>
              <a:rPr lang="zh-TW" altLang="en-US" dirty="0" smtClean="0"/>
              <a:t>反向索引 </a:t>
            </a:r>
            <a:r>
              <a:rPr lang="en-US" altLang="zh-TW" dirty="0" smtClean="0"/>
              <a:t>(</a:t>
            </a:r>
            <a:r>
              <a:rPr lang="zh-TW" altLang="en-US" dirty="0" smtClean="0"/>
              <a:t>像是</a:t>
            </a:r>
            <a:r>
              <a:rPr lang="en-US" altLang="zh-TW" dirty="0" err="1" smtClean="0"/>
              <a:t>cutrl+F</a:t>
            </a:r>
            <a:r>
              <a:rPr lang="en-US" altLang="zh-TW" dirty="0" smtClean="0"/>
              <a:t>)</a:t>
            </a:r>
            <a:r>
              <a:rPr lang="zh-TW" altLang="en-US" dirty="0" smtClean="0"/>
              <a:t>多個特徵來決定類別</a:t>
            </a:r>
            <a:endParaRPr lang="en-US" altLang="zh-TW" dirty="0" smtClean="0"/>
          </a:p>
          <a:p>
            <a:r>
              <a:rPr lang="en-US" altLang="zh-TW" dirty="0" smtClean="0"/>
              <a:t>3.</a:t>
            </a:r>
            <a:r>
              <a:rPr lang="zh-TW" altLang="en-US" dirty="0" smtClean="0"/>
              <a:t>用文件中發生的單詞頻率可以用於快速匹配可能較高的結果</a:t>
            </a:r>
            <a:endParaRPr lang="en-US" dirty="0" smtClean="0"/>
          </a:p>
          <a:p>
            <a:endParaRPr lang="en-US" dirty="0" smtClean="0"/>
          </a:p>
          <a:p>
            <a:r>
              <a:rPr lang="en-US" dirty="0" smtClean="0"/>
              <a:t>The problem of quickly finding partial matches between documents is one of the central problems in information retrieval (IR) </a:t>
            </a:r>
          </a:p>
          <a:p>
            <a:r>
              <a:rPr lang="zh-TW" altLang="en-US" dirty="0" smtClean="0"/>
              <a:t>快速找到文檔之間部分匹配的問題是信息檢索（</a:t>
            </a:r>
            <a:r>
              <a:rPr lang="en-US" altLang="zh-TW" dirty="0" smtClean="0"/>
              <a:t>IR</a:t>
            </a:r>
            <a:r>
              <a:rPr lang="zh-TW" altLang="en-US" dirty="0" smtClean="0"/>
              <a:t>）的核心問題之一</a:t>
            </a:r>
            <a:endParaRPr lang="en-US" dirty="0" smtClean="0"/>
          </a:p>
          <a:p>
            <a:r>
              <a:rPr lang="en-US" dirty="0" smtClean="0"/>
              <a:t>The basic approach in fast document retrieval algorithms is to pre-compute an inverted index between individual words and the documents (or Web pages or news stories) where they occur. </a:t>
            </a:r>
          </a:p>
          <a:p>
            <a:r>
              <a:rPr lang="zh-TW" altLang="en-US" dirty="0" smtClean="0"/>
              <a:t>快速文檔檢索算法的基本方法是預先計算單個單詞與發生它們的文檔（或網頁或新聞報導）之間的反向索引。</a:t>
            </a:r>
            <a:endParaRPr lang="en-US" dirty="0" smtClean="0"/>
          </a:p>
          <a:p>
            <a:r>
              <a:rPr lang="en-US" dirty="0" smtClean="0"/>
              <a:t>The frequency of occurrence of particular words in a document is used to quickly find documents that match a particular query. </a:t>
            </a:r>
          </a:p>
          <a:p>
            <a:r>
              <a:rPr lang="zh-TW" altLang="en-US" dirty="0" smtClean="0"/>
              <a:t>文檔中特定單詞的出現頻率用於快速查找與特定查詢匹配的文檔。</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58</a:t>
            </a:fld>
            <a:endParaRPr kumimoji="1" lang="zh-TW" altLang="en-US"/>
          </a:p>
        </p:txBody>
      </p:sp>
    </p:spTree>
    <p:extLst>
      <p:ext uri="{BB962C8B-B14F-4D97-AF65-F5344CB8AC3E}">
        <p14:creationId xmlns:p14="http://schemas.microsoft.com/office/powerpoint/2010/main" val="3697401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visual words obtained from elliptical normalized affine regions</a:t>
            </a:r>
            <a:r>
              <a:rPr lang="zh-TW" altLang="en-US" dirty="0" smtClean="0"/>
              <a:t>從橢圓歸一化仿射區域獲得的視覺詞</a:t>
            </a:r>
            <a:endParaRPr lang="en-US" altLang="zh-TW" dirty="0" smtClean="0"/>
          </a:p>
          <a:p>
            <a:pPr marL="228600" indent="-228600">
              <a:buAutoNum type="alphaLcParenBoth"/>
            </a:pPr>
            <a:r>
              <a:rPr lang="zh-TW" altLang="en-US" dirty="0" smtClean="0"/>
              <a:t>每個</a:t>
            </a:r>
            <a:r>
              <a:rPr lang="en-US" altLang="zh-TW" dirty="0" smtClean="0"/>
              <a:t>frame</a:t>
            </a:r>
            <a:r>
              <a:rPr lang="zh-TW" altLang="en-US" dirty="0" smtClean="0"/>
              <a:t>中的</a:t>
            </a:r>
            <a:r>
              <a:rPr lang="en-US" dirty="0" smtClean="0"/>
              <a:t>affine covariant region</a:t>
            </a:r>
            <a:r>
              <a:rPr lang="zh-TW" altLang="en-US" dirty="0" smtClean="0"/>
              <a:t>必須使用</a:t>
            </a:r>
            <a:r>
              <a:rPr lang="en-US" altLang="zh-TW" dirty="0" smtClean="0"/>
              <a:t>SIFT(</a:t>
            </a:r>
            <a:r>
              <a:rPr lang="zh-TW" altLang="en-US" dirty="0" smtClean="0"/>
              <a:t>尺度不變特徵轉換</a:t>
            </a:r>
            <a:r>
              <a:rPr lang="en-US" altLang="zh-TW" dirty="0" smtClean="0"/>
              <a:t>)</a:t>
            </a:r>
            <a:r>
              <a:rPr lang="zh-TW" altLang="en-US" dirty="0" smtClean="0"/>
              <a:t>以及</a:t>
            </a:r>
            <a:r>
              <a:rPr lang="en-US" altLang="zh-TW" dirty="0" smtClean="0"/>
              <a:t>k-mean</a:t>
            </a:r>
            <a:r>
              <a:rPr lang="zh-TW" altLang="en-US" dirty="0" smtClean="0"/>
              <a:t>分類成</a:t>
            </a:r>
            <a:r>
              <a:rPr lang="en-US" dirty="0" smtClean="0"/>
              <a:t>visual words</a:t>
            </a:r>
            <a:r>
              <a:rPr lang="zh-TW" altLang="en-US" dirty="0" smtClean="0"/>
              <a:t>視覺詞</a:t>
            </a:r>
            <a:endParaRPr lang="en-US" altLang="zh-TW" dirty="0" smtClean="0"/>
          </a:p>
          <a:p>
            <a:pPr marL="228600" indent="-228600">
              <a:buAutoNum type="alphaLcParenBoth"/>
            </a:pPr>
            <a:r>
              <a:rPr lang="zh-TW" altLang="en-US" dirty="0" smtClean="0"/>
              <a:t>被</a:t>
            </a:r>
            <a:r>
              <a:rPr lang="en-US" altLang="zh-TW" dirty="0" smtClean="0"/>
              <a:t>k-mean</a:t>
            </a:r>
            <a:r>
              <a:rPr lang="zh-TW" altLang="en-US" dirty="0" smtClean="0"/>
              <a:t>分類的中心以及中心</a:t>
            </a:r>
            <a:r>
              <a:rPr lang="en-US" altLang="zh-TW" dirty="0" smtClean="0"/>
              <a:t>patch</a:t>
            </a:r>
            <a:r>
              <a:rPr lang="zh-TW" altLang="en-US" dirty="0" smtClean="0"/>
              <a:t>附近的鄰居</a:t>
            </a:r>
            <a:r>
              <a:rPr lang="en-US" altLang="zh-TW" dirty="0" smtClean="0"/>
              <a:t>patch</a:t>
            </a:r>
            <a:endParaRPr lang="en-US" dirty="0" smtClean="0"/>
          </a:p>
          <a:p>
            <a:endParaRPr lang="en-US" dirty="0" smtClean="0"/>
          </a:p>
          <a:p>
            <a:r>
              <a:rPr lang="zh-TW" altLang="en-US" sz="1200" b="1" i="0" kern="1200" dirty="0" smtClean="0">
                <a:solidFill>
                  <a:schemeClr val="tx1"/>
                </a:solidFill>
                <a:effectLst/>
                <a:latin typeface="+mn-lt"/>
                <a:ea typeface="+mn-ea"/>
                <a:cs typeface="+mn-cs"/>
              </a:rPr>
              <a:t>尺度不變特徵轉換</a:t>
            </a:r>
            <a:r>
              <a:rPr lang="en-US" altLang="zh-TW" sz="1200" b="1"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偵測的特徵點在位置 尺度 旋轉都是不變的</a:t>
            </a:r>
            <a:endParaRPr lang="en-US" dirty="0" smtClean="0"/>
          </a:p>
          <a:p>
            <a:r>
              <a:rPr lang="en-US" dirty="0" smtClean="0"/>
              <a:t>affine covariant regions are extracted from each frame and clustered into visual words using k-means clustering on SIFT</a:t>
            </a:r>
            <a:r>
              <a:rPr lang="en-US" altLang="zh-TW" dirty="0" smtClean="0"/>
              <a:t>(</a:t>
            </a:r>
            <a:r>
              <a:rPr lang="en-US" sz="1200" b="0" i="0" kern="1200" dirty="0" smtClean="0">
                <a:solidFill>
                  <a:schemeClr val="tx1"/>
                </a:solidFill>
                <a:effectLst/>
                <a:latin typeface="+mn-lt"/>
                <a:ea typeface="+mn-ea"/>
                <a:cs typeface="+mn-cs"/>
              </a:rPr>
              <a:t>Scale-invariant feature transform</a:t>
            </a:r>
            <a:r>
              <a:rPr lang="en-US" altLang="zh-TW" dirty="0" smtClean="0"/>
              <a:t>)</a:t>
            </a:r>
            <a:r>
              <a:rPr lang="en-US" dirty="0" smtClean="0"/>
              <a:t> descriptors with a learned </a:t>
            </a:r>
            <a:r>
              <a:rPr lang="en-US" dirty="0" err="1" smtClean="0"/>
              <a:t>Mahalanobis</a:t>
            </a:r>
            <a:r>
              <a:rPr lang="en-US" dirty="0" smtClean="0"/>
              <a:t> distance.</a:t>
            </a:r>
          </a:p>
          <a:p>
            <a:r>
              <a:rPr lang="zh-TW" altLang="en-US" dirty="0" smtClean="0"/>
              <a:t>從每個幀中提取仿射協變區域，並使用具有學習的馬哈拉諾比斯距離的</a:t>
            </a:r>
            <a:r>
              <a:rPr lang="en-US" altLang="zh-TW" dirty="0" smtClean="0"/>
              <a:t>SIFT(</a:t>
            </a:r>
            <a:r>
              <a:rPr lang="zh-TW" altLang="en-US" dirty="0" smtClean="0"/>
              <a:t>尺度不變特徵轉換</a:t>
            </a:r>
            <a:r>
              <a:rPr lang="en-US" altLang="zh-TW" dirty="0" smtClean="0"/>
              <a:t>)</a:t>
            </a:r>
            <a:r>
              <a:rPr lang="zh-TW" altLang="en-US" dirty="0" smtClean="0"/>
              <a:t>描述符上的</a:t>
            </a:r>
            <a:r>
              <a:rPr lang="en-US" altLang="zh-TW" dirty="0" smtClean="0"/>
              <a:t>k</a:t>
            </a:r>
            <a:r>
              <a:rPr lang="zh-TW" altLang="en-US" dirty="0" smtClean="0"/>
              <a:t>均值聚類聚類成視覺詞。</a:t>
            </a:r>
            <a:endParaRPr lang="en-US" altLang="zh-TW" dirty="0" smtClean="0"/>
          </a:p>
          <a:p>
            <a:r>
              <a:rPr lang="en-US" altLang="zh-TW" dirty="0" smtClean="0"/>
              <a:t>the central patch in each grid shows the query and the surrounding patches show the nearest neighbors</a:t>
            </a:r>
          </a:p>
          <a:p>
            <a:r>
              <a:rPr lang="zh-TW" altLang="en-US" dirty="0" smtClean="0"/>
              <a:t>每個網格中的中央補丁顯示查詢，周圍的補丁顯示最近的鄰居</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59</a:t>
            </a:fld>
            <a:endParaRPr kumimoji="1" lang="zh-TW" altLang="en-US"/>
          </a:p>
        </p:txBody>
      </p:sp>
    </p:spTree>
    <p:extLst>
      <p:ext uri="{BB962C8B-B14F-4D97-AF65-F5344CB8AC3E}">
        <p14:creationId xmlns:p14="http://schemas.microsoft.com/office/powerpoint/2010/main" val="1093413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matching based on visual words</a:t>
            </a:r>
            <a:r>
              <a:rPr lang="zh-TW" altLang="en-US" dirty="0" smtClean="0"/>
              <a:t> 基於視覺詞的匹配</a:t>
            </a:r>
            <a:endParaRPr lang="en-US" altLang="zh-TW" dirty="0" smtClean="0"/>
          </a:p>
          <a:p>
            <a:r>
              <a:rPr lang="en-US" altLang="zh-TW" dirty="0" smtClean="0"/>
              <a:t>(a)</a:t>
            </a:r>
            <a:r>
              <a:rPr lang="zh-TW" altLang="en-US" dirty="0" smtClean="0"/>
              <a:t>將左圖的區域中的每個</a:t>
            </a:r>
            <a:r>
              <a:rPr lang="en-US" altLang="zh-TW" dirty="0" smtClean="0"/>
              <a:t>patch</a:t>
            </a:r>
            <a:r>
              <a:rPr lang="zh-TW" altLang="en-US" dirty="0" smtClean="0"/>
              <a:t>和右圖影片的影像做特徵匹配</a:t>
            </a:r>
            <a:r>
              <a:rPr lang="en-US" altLang="zh-TW" dirty="0" smtClean="0"/>
              <a:t>, </a:t>
            </a:r>
            <a:r>
              <a:rPr lang="zh-TW" altLang="en-US" dirty="0" smtClean="0"/>
              <a:t>最高配對的結果</a:t>
            </a:r>
            <a:endParaRPr lang="en-US" altLang="zh-TW" dirty="0" smtClean="0"/>
          </a:p>
          <a:p>
            <a:r>
              <a:rPr lang="en-US" altLang="zh-TW" dirty="0" smtClean="0"/>
              <a:t>(b)</a:t>
            </a:r>
            <a:r>
              <a:rPr lang="zh-TW" altLang="en-US" dirty="0" smtClean="0"/>
              <a:t> 使用</a:t>
            </a:r>
            <a:r>
              <a:rPr lang="en-US" dirty="0" smtClean="0"/>
              <a:t>spatial consistency</a:t>
            </a:r>
            <a:r>
              <a:rPr lang="zh-TW" altLang="en-US" dirty="0" smtClean="0"/>
              <a:t>空間一致性來過濾結果</a:t>
            </a:r>
            <a:endParaRPr lang="en-US" altLang="zh-TW" dirty="0" smtClean="0"/>
          </a:p>
          <a:p>
            <a:endParaRPr lang="en-US" dirty="0" smtClean="0"/>
          </a:p>
          <a:p>
            <a:endParaRPr lang="en-US" dirty="0" smtClean="0"/>
          </a:p>
          <a:p>
            <a:endParaRPr lang="en-US" dirty="0" smtClean="0"/>
          </a:p>
          <a:p>
            <a:endParaRPr lang="en-US" dirty="0" smtClean="0"/>
          </a:p>
          <a:p>
            <a:r>
              <a:rPr lang="en-US" dirty="0" smtClean="0"/>
              <a:t>features in the query region on the left are matched to corresponding features in highly ranked video frame.</a:t>
            </a:r>
          </a:p>
          <a:p>
            <a:r>
              <a:rPr lang="zh-TW" altLang="en-US" dirty="0" smtClean="0"/>
              <a:t>左側查詢區域中的特徵與高度排序的視頻幀中的對應特徵匹配。</a:t>
            </a:r>
            <a:endParaRPr lang="en-US" altLang="zh-TW" dirty="0" smtClean="0"/>
          </a:p>
          <a:p>
            <a:r>
              <a:rPr lang="en-US" dirty="0" smtClean="0"/>
              <a:t>results after removing the stop words and filtering the results using spatial consistency.</a:t>
            </a:r>
          </a:p>
          <a:p>
            <a:r>
              <a:rPr lang="zh-TW" altLang="en-US" dirty="0" smtClean="0"/>
              <a:t>刪除停用詞並使用空間一致性過濾結果後的結果。</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60</a:t>
            </a:fld>
            <a:endParaRPr kumimoji="1" lang="zh-TW" altLang="en-US"/>
          </a:p>
        </p:txBody>
      </p:sp>
    </p:spTree>
    <p:extLst>
      <p:ext uri="{BB962C8B-B14F-4D97-AF65-F5344CB8AC3E}">
        <p14:creationId xmlns:p14="http://schemas.microsoft.com/office/powerpoint/2010/main" val="611888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Image retrieval using visual words </a:t>
            </a:r>
            <a:r>
              <a:rPr lang="zh-TW" altLang="en-US" dirty="0" smtClean="0"/>
              <a:t>使用視覺詞檢索圖像</a:t>
            </a:r>
            <a:endParaRPr lang="en-US" altLang="zh-TW" dirty="0" smtClean="0"/>
          </a:p>
          <a:p>
            <a:pPr marL="228600" indent="-228600">
              <a:buAutoNum type="arabicPeriod"/>
            </a:pPr>
            <a:r>
              <a:rPr lang="en-US" altLang="zh-TW" dirty="0" smtClean="0"/>
              <a:t>vocabulary construction</a:t>
            </a:r>
            <a:r>
              <a:rPr lang="zh-TW" altLang="en-US" dirty="0" smtClean="0"/>
              <a:t>詞彙建構</a:t>
            </a:r>
            <a:r>
              <a:rPr lang="en-US" altLang="zh-TW" dirty="0" smtClean="0"/>
              <a:t>(</a:t>
            </a:r>
            <a:r>
              <a:rPr lang="zh-TW" altLang="en-US" dirty="0" smtClean="0"/>
              <a:t>一個影像或文件的特徵構成的</a:t>
            </a:r>
            <a:r>
              <a:rPr lang="en-US" altLang="zh-TW" dirty="0" smtClean="0"/>
              <a:t>)</a:t>
            </a:r>
          </a:p>
          <a:p>
            <a:pPr marL="0" indent="0">
              <a:buNone/>
            </a:pPr>
            <a:r>
              <a:rPr lang="en-US" altLang="zh-TW" dirty="0" smtClean="0"/>
              <a:t>(a)</a:t>
            </a:r>
            <a:r>
              <a:rPr lang="zh-TW" altLang="en-US" dirty="0" smtClean="0"/>
              <a:t>從</a:t>
            </a:r>
            <a:r>
              <a:rPr lang="en-US" altLang="zh-TW" dirty="0" smtClean="0"/>
              <a:t>database</a:t>
            </a:r>
            <a:r>
              <a:rPr lang="zh-TW" altLang="en-US" dirty="0" smtClean="0"/>
              <a:t>中提取</a:t>
            </a:r>
            <a:r>
              <a:rPr lang="en-US" altLang="zh-TW" dirty="0" smtClean="0"/>
              <a:t>affine covariant</a:t>
            </a:r>
            <a:r>
              <a:rPr lang="en-US" altLang="zh-TW" baseline="0" dirty="0" smtClean="0"/>
              <a:t> regions</a:t>
            </a:r>
            <a:r>
              <a:rPr lang="zh-TW" altLang="en-US" dirty="0" smtClean="0"/>
              <a:t>仿射共變區域</a:t>
            </a:r>
            <a:r>
              <a:rPr lang="en-US" altLang="zh-TW" baseline="0" dirty="0" smtClean="0"/>
              <a:t>.</a:t>
            </a:r>
          </a:p>
          <a:p>
            <a:pPr marL="0" indent="0">
              <a:buNone/>
            </a:pPr>
            <a:r>
              <a:rPr lang="en-US" altLang="zh-TW" baseline="0" dirty="0" smtClean="0"/>
              <a:t>(b)</a:t>
            </a:r>
            <a:r>
              <a:rPr lang="zh-TW" altLang="en-US" baseline="0" dirty="0" smtClean="0"/>
              <a:t>利用</a:t>
            </a:r>
            <a:r>
              <a:rPr lang="en-US" altLang="zh-TW" baseline="0" dirty="0" smtClean="0"/>
              <a:t>whiten drop </a:t>
            </a:r>
            <a:r>
              <a:rPr lang="zh-TW" altLang="en-US" baseline="0" dirty="0" smtClean="0"/>
              <a:t>掉一些點來計算他們</a:t>
            </a:r>
            <a:r>
              <a:rPr lang="en-US" altLang="zh-TW" baseline="0" dirty="0" smtClean="0"/>
              <a:t>,</a:t>
            </a:r>
            <a:r>
              <a:rPr lang="zh-TW" altLang="en-US" baseline="0" dirty="0" smtClean="0"/>
              <a:t>使得歐式距離是有意義的</a:t>
            </a:r>
            <a:endParaRPr lang="en-US" altLang="zh-TW" baseline="0" dirty="0" smtClean="0"/>
          </a:p>
          <a:p>
            <a:pPr marL="0" indent="0">
              <a:buNone/>
            </a:pPr>
            <a:r>
              <a:rPr lang="en-US" altLang="zh-TW" baseline="0" dirty="0" smtClean="0"/>
              <a:t>(c)</a:t>
            </a:r>
            <a:r>
              <a:rPr lang="zh-TW" altLang="en-US" baseline="0" dirty="0" smtClean="0"/>
              <a:t>使用</a:t>
            </a:r>
            <a:r>
              <a:rPr lang="en-US" altLang="zh-TW" baseline="0" dirty="0" smtClean="0"/>
              <a:t>k-means</a:t>
            </a:r>
            <a:r>
              <a:rPr lang="zh-TW" altLang="en-US" baseline="0" dirty="0" smtClean="0"/>
              <a:t>分類</a:t>
            </a:r>
            <a:r>
              <a:rPr lang="en-US" altLang="zh-TW" baseline="0" dirty="0" smtClean="0"/>
              <a:t>, hierarchical clustering</a:t>
            </a:r>
            <a:r>
              <a:rPr lang="zh-TW" altLang="en-US" baseline="0" dirty="0" smtClean="0"/>
              <a:t>層次聚類</a:t>
            </a:r>
            <a:r>
              <a:rPr lang="en-US" altLang="zh-TW" baseline="0" dirty="0" smtClean="0"/>
              <a:t>(</a:t>
            </a:r>
            <a:r>
              <a:rPr lang="zh-TW" altLang="en-US" sz="1200" b="0" i="0" kern="1200" dirty="0" smtClean="0">
                <a:solidFill>
                  <a:schemeClr val="tx1"/>
                </a:solidFill>
                <a:effectLst/>
                <a:latin typeface="+mn-lt"/>
                <a:ea typeface="+mn-ea"/>
                <a:cs typeface="+mn-cs"/>
              </a:rPr>
              <a:t>資料層層反覆地進行分裂或聚合，以產生最後的樹狀結構</a:t>
            </a:r>
            <a:r>
              <a:rPr lang="en-US" altLang="zh-TW" baseline="0" dirty="0" smtClean="0"/>
              <a:t>), </a:t>
            </a:r>
            <a:r>
              <a:rPr lang="zh-TW" altLang="en-US" baseline="0" dirty="0" smtClean="0"/>
              <a:t>或是 </a:t>
            </a:r>
            <a:r>
              <a:rPr lang="en-US" altLang="zh-TW" baseline="0" dirty="0" smtClean="0"/>
              <a:t>randomized</a:t>
            </a:r>
            <a:r>
              <a:rPr lang="zh-TW" altLang="en-US" baseline="0" dirty="0" smtClean="0"/>
              <a:t> </a:t>
            </a:r>
            <a:r>
              <a:rPr lang="en-US" altLang="zh-TW" baseline="0" dirty="0" smtClean="0"/>
              <a:t>k-d</a:t>
            </a:r>
            <a:r>
              <a:rPr lang="zh-TW" altLang="en-US" baseline="0" dirty="0" smtClean="0"/>
              <a:t> </a:t>
            </a:r>
            <a:r>
              <a:rPr lang="en-US" altLang="zh-TW" baseline="0" dirty="0" smtClean="0"/>
              <a:t>trees</a:t>
            </a:r>
            <a:r>
              <a:rPr lang="zh-TW" altLang="en-US" baseline="0" dirty="0" smtClean="0"/>
              <a:t>分類來分類特徵</a:t>
            </a:r>
            <a:r>
              <a:rPr lang="en-US" altLang="zh-TW" baseline="0" dirty="0" smtClean="0"/>
              <a:t>descriptors</a:t>
            </a:r>
          </a:p>
          <a:p>
            <a:pPr marL="0" indent="0">
              <a:buNone/>
            </a:pPr>
            <a:r>
              <a:rPr lang="en-US" altLang="zh-TW" baseline="0" dirty="0" smtClean="0"/>
              <a:t>(d)</a:t>
            </a:r>
            <a:r>
              <a:rPr lang="zh-TW" altLang="en-US" baseline="0" dirty="0" smtClean="0"/>
              <a:t>將不重要的字 </a:t>
            </a:r>
            <a:r>
              <a:rPr lang="en-US" altLang="zh-TW" baseline="0" dirty="0" smtClean="0"/>
              <a:t>common, </a:t>
            </a:r>
            <a:r>
              <a:rPr lang="zh-TW" altLang="en-US" baseline="0" dirty="0" smtClean="0"/>
              <a:t>放進</a:t>
            </a:r>
            <a:r>
              <a:rPr lang="en-US" altLang="zh-TW" baseline="0" dirty="0" err="1" smtClean="0"/>
              <a:t>sotp</a:t>
            </a:r>
            <a:r>
              <a:rPr lang="en-US" altLang="zh-TW" baseline="0" dirty="0" smtClean="0"/>
              <a:t> list </a:t>
            </a:r>
            <a:r>
              <a:rPr lang="zh-TW" altLang="en-US" baseline="0" dirty="0" smtClean="0"/>
              <a:t>不重要的列表</a:t>
            </a: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2.Database construction (off-line) </a:t>
            </a:r>
            <a:r>
              <a:rPr lang="zh-TW" altLang="en-US" baseline="0" dirty="0" smtClean="0"/>
              <a:t>資料庫結構</a:t>
            </a:r>
            <a:r>
              <a:rPr lang="en-US" altLang="zh-TW" baseline="0" dirty="0" smtClean="0"/>
              <a:t>(</a:t>
            </a:r>
            <a:r>
              <a:rPr lang="zh-TW" altLang="en-US" baseline="0" dirty="0" smtClean="0"/>
              <a:t>所有</a:t>
            </a:r>
            <a:r>
              <a:rPr lang="zh-TW" altLang="en-US" dirty="0" smtClean="0"/>
              <a:t>影像或文件的特徵構成的</a:t>
            </a:r>
            <a:r>
              <a:rPr lang="en-US" altLang="zh-TW" dirty="0" smtClean="0"/>
              <a:t>)</a:t>
            </a:r>
            <a:endParaRPr lang="en-US" altLang="zh-TW" baseline="0" dirty="0" smtClean="0"/>
          </a:p>
          <a:p>
            <a:pPr marL="0" indent="0">
              <a:buNone/>
            </a:pPr>
            <a:r>
              <a:rPr lang="en-US" altLang="zh-TW" baseline="0" dirty="0" err="1" smtClean="0"/>
              <a:t>tf-idf</a:t>
            </a:r>
            <a:r>
              <a:rPr lang="zh-TW" altLang="en-US" baseline="0" dirty="0" smtClean="0"/>
              <a:t>是計算字的頻率和反向文件頻率的演算法 </a:t>
            </a:r>
            <a:endParaRPr lang="en-US" altLang="zh-TW" baseline="0" dirty="0" smtClean="0"/>
          </a:p>
          <a:p>
            <a:pPr marL="0" indent="0">
              <a:buNone/>
            </a:pPr>
            <a:r>
              <a:rPr lang="en-US" altLang="zh-TW" baseline="0" dirty="0" smtClean="0"/>
              <a:t>(a)</a:t>
            </a:r>
            <a:r>
              <a:rPr lang="zh-TW" altLang="en-US" baseline="0" dirty="0" smtClean="0"/>
              <a:t>將每個</a:t>
            </a:r>
            <a:r>
              <a:rPr lang="en-US" altLang="zh-TW" baseline="0" dirty="0" smtClean="0"/>
              <a:t>visual</a:t>
            </a:r>
            <a:r>
              <a:rPr lang="zh-TW" altLang="en-US" baseline="0" dirty="0" smtClean="0"/>
              <a:t> </a:t>
            </a:r>
            <a:r>
              <a:rPr lang="en-US" altLang="zh-TW" baseline="0" dirty="0" smtClean="0"/>
              <a:t>word</a:t>
            </a:r>
            <a:r>
              <a:rPr lang="zh-TW" altLang="en-US" baseline="0" dirty="0" smtClean="0"/>
              <a:t> 使用</a:t>
            </a:r>
            <a:r>
              <a:rPr lang="en-US" altLang="zh-TW" baseline="0" dirty="0" err="1" smtClean="0"/>
              <a:t>tf-idf</a:t>
            </a:r>
            <a:r>
              <a:rPr lang="en-US" altLang="zh-TW" baseline="0" dirty="0" smtClean="0"/>
              <a:t>(Term Frequency–Inverse Document Frequency)</a:t>
            </a:r>
            <a:r>
              <a:rPr lang="zh-TW" altLang="en-US" baseline="0" dirty="0" smtClean="0"/>
              <a:t>是一個加權技術</a:t>
            </a:r>
            <a:r>
              <a:rPr lang="en-US" altLang="zh-TW" baseline="0" dirty="0" smtClean="0"/>
              <a:t>.</a:t>
            </a:r>
          </a:p>
          <a:p>
            <a:pPr marL="0" indent="0">
              <a:buNone/>
            </a:pPr>
            <a:r>
              <a:rPr lang="en-US" altLang="zh-TW" baseline="0" dirty="0" smtClean="0"/>
              <a:t>(b)</a:t>
            </a:r>
            <a:r>
              <a:rPr lang="zh-TW" altLang="en-US" baseline="0" dirty="0" smtClean="0"/>
              <a:t>給予這些</a:t>
            </a:r>
            <a:r>
              <a:rPr lang="en-US" altLang="zh-TW" baseline="0" dirty="0" smtClean="0"/>
              <a:t>visual word</a:t>
            </a:r>
            <a:r>
              <a:rPr lang="zh-TW" altLang="en-US" baseline="0" dirty="0" smtClean="0"/>
              <a:t> 索引</a:t>
            </a:r>
            <a:endParaRPr lang="en-US" altLang="zh-TW" baseline="0" dirty="0" smtClean="0"/>
          </a:p>
          <a:p>
            <a:pPr marL="0" indent="0">
              <a:buNone/>
            </a:pPr>
            <a:endParaRPr lang="en-US" altLang="zh-TW" baseline="0" dirty="0" smtClean="0"/>
          </a:p>
          <a:p>
            <a:pPr marL="0" indent="0">
              <a:buNone/>
            </a:pP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0" indent="0">
              <a:buNone/>
            </a:pPr>
            <a:endParaRPr lang="en-US" altLang="zh-TW" baseline="0" dirty="0" smtClean="0"/>
          </a:p>
          <a:p>
            <a:pPr marL="0" indent="0">
              <a:buNone/>
            </a:pPr>
            <a:r>
              <a:rPr lang="en-US" altLang="zh-TW" baseline="0" dirty="0" smtClean="0"/>
              <a:t>compute descriptors and optionally whiten them to make </a:t>
            </a:r>
            <a:r>
              <a:rPr lang="en-US" altLang="zh-TW" baseline="0" dirty="0" err="1" smtClean="0"/>
              <a:t>euclidean</a:t>
            </a:r>
            <a:r>
              <a:rPr lang="en-US" altLang="zh-TW" baseline="0" dirty="0" smtClean="0"/>
              <a:t> distances meaningful.</a:t>
            </a:r>
          </a:p>
          <a:p>
            <a:pPr marL="0" indent="0">
              <a:buNone/>
            </a:pPr>
            <a:r>
              <a:rPr lang="zh-TW" altLang="en-US" dirty="0" smtClean="0"/>
              <a:t>計算描述符並可選地將它們白化以使歐幾里德距離有意義。</a:t>
            </a:r>
            <a:endParaRPr lang="en-US" altLang="zh-TW" dirty="0" smtClean="0"/>
          </a:p>
          <a:p>
            <a:pPr marL="0" indent="0">
              <a:buNone/>
            </a:pPr>
            <a:endParaRPr lang="en-US" altLang="zh-TW" dirty="0" smtClean="0"/>
          </a:p>
          <a:p>
            <a:pPr marL="0" indent="0">
              <a:buNone/>
            </a:pPr>
            <a:r>
              <a:rPr lang="en-US" altLang="zh-TW" baseline="0" dirty="0" smtClean="0"/>
              <a:t>compute term frequencies for the visual word in each image, document frequencies for each word, and normalized </a:t>
            </a:r>
            <a:r>
              <a:rPr lang="en-US" altLang="zh-TW" baseline="0" dirty="0" err="1" smtClean="0"/>
              <a:t>tf-idf</a:t>
            </a:r>
            <a:r>
              <a:rPr lang="en-US" altLang="zh-TW" baseline="0" dirty="0" smtClean="0"/>
              <a:t>(Term Frequency–Inverse Document Frequency) vectors for each document.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aseline="0" dirty="0" smtClean="0"/>
              <a:t>計算每個圖像中視覺詞的術語頻率，每個詞的文檔頻率，以及每個文檔的歸一化</a:t>
            </a:r>
            <a:r>
              <a:rPr lang="en-US" altLang="zh-TW" baseline="0" dirty="0" err="1" smtClean="0"/>
              <a:t>tf-idf</a:t>
            </a:r>
            <a:r>
              <a:rPr lang="en-US" altLang="zh-TW" baseline="0" dirty="0" smtClean="0"/>
              <a:t>(</a:t>
            </a:r>
            <a:r>
              <a:rPr lang="zh-TW" altLang="en-US" baseline="0" dirty="0" smtClean="0"/>
              <a:t>術語頻率 </a:t>
            </a:r>
            <a:r>
              <a:rPr lang="en-US" altLang="zh-TW" baseline="0" dirty="0" smtClean="0"/>
              <a:t>- </a:t>
            </a:r>
            <a:r>
              <a:rPr lang="zh-TW" altLang="en-US" baseline="0" dirty="0" smtClean="0"/>
              <a:t>逆文檔頻率）矢量</a:t>
            </a:r>
            <a:r>
              <a:rPr lang="en-US" altLang="zh-TW" baseline="0" dirty="0" smtClean="0"/>
              <a:t>, </a:t>
            </a:r>
            <a:r>
              <a:rPr lang="zh-TW" altLang="en-US" baseline="0" dirty="0" smtClean="0"/>
              <a:t>是一個常用的加權技術。</a:t>
            </a:r>
            <a:endParaRPr lang="en-US" altLang="zh-TW" dirty="0" smtClean="0"/>
          </a:p>
          <a:p>
            <a:pPr marL="0" indent="0">
              <a:buNone/>
            </a:pPr>
            <a:endParaRPr lang="en-US" altLang="zh-TW" dirty="0" smtClean="0"/>
          </a:p>
          <a:p>
            <a:pPr marL="0" indent="0">
              <a:buNone/>
            </a:pPr>
            <a:r>
              <a:rPr lang="en-US" altLang="zh-TW" dirty="0" smtClean="0"/>
              <a:t>compute inverted indices from visual words to image(with word counts)</a:t>
            </a:r>
          </a:p>
          <a:p>
            <a:pPr marL="0" indent="0">
              <a:buNone/>
            </a:pPr>
            <a:r>
              <a:rPr lang="zh-TW" altLang="en-US" dirty="0" smtClean="0"/>
              <a:t>計算從視覺詞到圖像的倒排索引（帶字數）</a:t>
            </a:r>
            <a:endParaRPr lang="en-US" altLang="zh-TW" dirty="0" smtClean="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61</a:t>
            </a:fld>
            <a:endParaRPr kumimoji="1" lang="zh-TW" altLang="en-US"/>
          </a:p>
        </p:txBody>
      </p:sp>
    </p:spTree>
    <p:extLst>
      <p:ext uri="{BB962C8B-B14F-4D97-AF65-F5344CB8AC3E}">
        <p14:creationId xmlns:p14="http://schemas.microsoft.com/office/powerpoint/2010/main" val="3120295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3. image retrieval </a:t>
            </a:r>
            <a:r>
              <a:rPr lang="zh-TW" altLang="en-US" dirty="0" smtClean="0"/>
              <a:t>圖像檢索</a:t>
            </a:r>
            <a:endParaRPr lang="en-US" altLang="zh-TW" dirty="0" smtClean="0"/>
          </a:p>
          <a:p>
            <a:r>
              <a:rPr lang="en-US" altLang="zh-TW" dirty="0" smtClean="0"/>
              <a:t>(a)</a:t>
            </a:r>
            <a:r>
              <a:rPr lang="zh-TW" altLang="en-US" dirty="0" smtClean="0"/>
              <a:t>提取影像區域中的</a:t>
            </a:r>
            <a:r>
              <a:rPr lang="en-US" altLang="zh-TW" dirty="0" smtClean="0"/>
              <a:t>affine covariant</a:t>
            </a:r>
            <a:r>
              <a:rPr lang="en-US" altLang="zh-TW" baseline="0" dirty="0" smtClean="0"/>
              <a:t> regions, </a:t>
            </a:r>
            <a:r>
              <a:rPr lang="zh-TW" altLang="en-US" baseline="0" dirty="0" smtClean="0"/>
              <a:t>描述器</a:t>
            </a:r>
            <a:r>
              <a:rPr lang="en-US" altLang="zh-TW" baseline="0" dirty="0" smtClean="0"/>
              <a:t>,</a:t>
            </a:r>
            <a:r>
              <a:rPr lang="zh-TW" altLang="en-US" baseline="0" dirty="0" smtClean="0"/>
              <a:t> 視覺詞</a:t>
            </a:r>
            <a:r>
              <a:rPr lang="en-US" altLang="zh-TW" baseline="0" dirty="0" smtClean="0"/>
              <a:t>(</a:t>
            </a:r>
            <a:r>
              <a:rPr lang="zh-TW" altLang="en-US" baseline="0" dirty="0" smtClean="0"/>
              <a:t>特徵</a:t>
            </a:r>
            <a:r>
              <a:rPr lang="en-US" altLang="zh-TW" baseline="0" dirty="0" smtClean="0"/>
              <a:t>), </a:t>
            </a:r>
            <a:r>
              <a:rPr lang="zh-TW" altLang="en-US" baseline="0" dirty="0" smtClean="0"/>
              <a:t>以及用 </a:t>
            </a:r>
            <a:r>
              <a:rPr lang="en-US" altLang="zh-TW" baseline="0" dirty="0" err="1" smtClean="0"/>
              <a:t>tf-idf</a:t>
            </a:r>
            <a:r>
              <a:rPr lang="zh-TW" altLang="en-US" baseline="0" dirty="0" smtClean="0"/>
              <a:t>計算影像中特徵的成分</a:t>
            </a:r>
            <a:endParaRPr lang="en-US" altLang="zh-TW" dirty="0" smtClean="0"/>
          </a:p>
          <a:p>
            <a:r>
              <a:rPr lang="en-US" dirty="0" smtClean="0"/>
              <a:t>(b)</a:t>
            </a:r>
            <a:r>
              <a:rPr lang="zh-TW" altLang="en-US" dirty="0" smtClean="0"/>
              <a:t>這裡透過 窮盡比對或</a:t>
            </a:r>
            <a:r>
              <a:rPr lang="en-US" dirty="0" smtClean="0"/>
              <a:t>inverted indices</a:t>
            </a:r>
            <a:r>
              <a:rPr lang="zh-TW" altLang="en-US" dirty="0" smtClean="0"/>
              <a:t>反向索引來進行比對</a:t>
            </a:r>
            <a:endParaRPr lang="en-US" altLang="zh-TW" dirty="0" smtClean="0"/>
          </a:p>
          <a:p>
            <a:r>
              <a:rPr lang="zh-TW" altLang="en-US" dirty="0" smtClean="0"/>
              <a:t>加速</a:t>
            </a:r>
            <a:r>
              <a:rPr lang="en-US" altLang="zh-TW" dirty="0" smtClean="0"/>
              <a:t>/</a:t>
            </a:r>
            <a:r>
              <a:rPr lang="zh-TW" altLang="en-US" dirty="0" smtClean="0"/>
              <a:t>加準的選擇項</a:t>
            </a:r>
            <a:endParaRPr lang="en-US" dirty="0" smtClean="0"/>
          </a:p>
          <a:p>
            <a:r>
              <a:rPr lang="en-US" dirty="0" smtClean="0"/>
              <a:t>(c)</a:t>
            </a:r>
            <a:r>
              <a:rPr lang="zh-TW" altLang="en-US" dirty="0" smtClean="0"/>
              <a:t>使用空間一致性或仿射變換模型對所有候選匹配進行重新排序或驗證</a:t>
            </a:r>
            <a:endParaRPr lang="en-US" dirty="0" smtClean="0"/>
          </a:p>
          <a:p>
            <a:r>
              <a:rPr lang="en-US" dirty="0" smtClean="0"/>
              <a:t>(d)</a:t>
            </a:r>
            <a:r>
              <a:rPr lang="zh-TW" altLang="en-US" dirty="0" smtClean="0"/>
              <a:t>選擇高排名匹配的區域並重新查詢</a:t>
            </a:r>
            <a:endParaRPr lang="en-US" dirty="0" smtClean="0"/>
          </a:p>
          <a:p>
            <a:endParaRPr lang="en-US" dirty="0" smtClean="0"/>
          </a:p>
          <a:p>
            <a:r>
              <a:rPr lang="en-US" dirty="0" smtClean="0"/>
              <a:t>retrieve the top image candidates, either by exhaustively comparing sparse </a:t>
            </a:r>
            <a:r>
              <a:rPr lang="en-US" dirty="0" err="1" smtClean="0"/>
              <a:t>tf-idf</a:t>
            </a:r>
            <a:r>
              <a:rPr lang="en-US" dirty="0" smtClean="0"/>
              <a:t> vector or by using inverted indices to examine only a subset of the images.</a:t>
            </a:r>
          </a:p>
          <a:p>
            <a:r>
              <a:rPr lang="zh-TW" altLang="en-US" dirty="0" smtClean="0"/>
              <a:t>通過窮舉比較稀疏</a:t>
            </a:r>
            <a:r>
              <a:rPr lang="en-US" altLang="zh-TW" dirty="0" err="1" smtClean="0"/>
              <a:t>tf-idf</a:t>
            </a:r>
            <a:r>
              <a:rPr lang="zh-TW" altLang="en-US" dirty="0" smtClean="0"/>
              <a:t>向量或通過使用反向索引來檢查圖像的子集，檢索頂部圖像候選者。</a:t>
            </a:r>
            <a:endParaRPr lang="en-US" altLang="zh-TW" dirty="0" smtClean="0"/>
          </a:p>
          <a:p>
            <a:endParaRPr lang="en-US" altLang="zh-TW" dirty="0" smtClean="0"/>
          </a:p>
          <a:p>
            <a:r>
              <a:rPr lang="en-US" dirty="0" smtClean="0"/>
              <a:t>optionally re-rank or verify all the candidate matches, using either spatial consistency or an affine transformation model.</a:t>
            </a:r>
          </a:p>
          <a:p>
            <a:r>
              <a:rPr lang="zh-TW" altLang="en-US" dirty="0" smtClean="0"/>
              <a:t>可選地，使用空間一致性或仿射變換模型對所有候選匹配進行重新排序或驗證。</a:t>
            </a:r>
            <a:endParaRPr lang="en-US" altLang="zh-TW" dirty="0" smtClean="0"/>
          </a:p>
          <a:p>
            <a:endParaRPr lang="en-US" dirty="0" smtClean="0"/>
          </a:p>
          <a:p>
            <a:r>
              <a:rPr lang="en-US" dirty="0" smtClean="0"/>
              <a:t>optionally expand the answer set by re-submitting highly ranked matches as new queries.</a:t>
            </a:r>
          </a:p>
          <a:p>
            <a:r>
              <a:rPr lang="zh-TW" altLang="en-US" dirty="0" smtClean="0"/>
              <a:t>通過將高排名匹配重新提交為新查詢，可以選擇擴展答案集。</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62</a:t>
            </a:fld>
            <a:endParaRPr kumimoji="1" lang="zh-TW" altLang="en-US"/>
          </a:p>
        </p:txBody>
      </p:sp>
    </p:spTree>
    <p:extLst>
      <p:ext uri="{BB962C8B-B14F-4D97-AF65-F5344CB8AC3E}">
        <p14:creationId xmlns:p14="http://schemas.microsoft.com/office/powerpoint/2010/main" val="3585661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scalable recognition using a vocabulary tree</a:t>
            </a:r>
            <a:r>
              <a:rPr lang="zh-TW" altLang="en-US" dirty="0" smtClean="0"/>
              <a:t> 使用詞彙樹進行可伸縮識別</a:t>
            </a:r>
            <a:endParaRPr lang="en-US" altLang="zh-TW" dirty="0" smtClean="0"/>
          </a:p>
          <a:p>
            <a:r>
              <a:rPr lang="en-US" altLang="zh-TW" dirty="0" smtClean="0"/>
              <a:t>(a)</a:t>
            </a:r>
            <a:r>
              <a:rPr lang="zh-TW" altLang="en-US" dirty="0" smtClean="0"/>
              <a:t>將</a:t>
            </a:r>
            <a:r>
              <a:rPr lang="en-US" altLang="zh-TW" dirty="0" smtClean="0"/>
              <a:t>MSER </a:t>
            </a:r>
            <a:r>
              <a:rPr lang="en-US" dirty="0" smtClean="0"/>
              <a:t>Maximally Stable Extremal Regions</a:t>
            </a:r>
            <a:r>
              <a:rPr lang="zh-TW" altLang="en-US" dirty="0" smtClean="0"/>
              <a:t>最大穩定極值區域 偵測器 檢測出斑點</a:t>
            </a:r>
            <a:r>
              <a:rPr lang="en-US" altLang="zh-TW" dirty="0" smtClean="0"/>
              <a:t>, </a:t>
            </a:r>
            <a:r>
              <a:rPr lang="zh-TW" altLang="en-US" dirty="0" smtClean="0"/>
              <a:t>然後使用</a:t>
            </a:r>
            <a:r>
              <a:rPr lang="en-US" altLang="zh-TW" dirty="0" err="1" smtClean="0"/>
              <a:t>SIFT</a:t>
            </a:r>
            <a:r>
              <a:rPr lang="en-US" sz="1200" b="1" i="0" kern="1200" dirty="0" err="1" smtClean="0">
                <a:solidFill>
                  <a:schemeClr val="tx1"/>
                </a:solidFill>
                <a:effectLst/>
                <a:latin typeface="+mn-lt"/>
                <a:ea typeface="+mn-ea"/>
                <a:cs typeface="+mn-cs"/>
              </a:rPr>
              <a:t>scale</a:t>
            </a:r>
            <a:r>
              <a:rPr lang="en-US" sz="1200" b="1" i="0" kern="1200" dirty="0" smtClean="0">
                <a:solidFill>
                  <a:schemeClr val="tx1"/>
                </a:solidFill>
                <a:effectLst/>
                <a:latin typeface="+mn-lt"/>
                <a:ea typeface="+mn-ea"/>
                <a:cs typeface="+mn-cs"/>
              </a:rPr>
              <a:t> invariant feature transform</a:t>
            </a:r>
            <a:r>
              <a:rPr lang="zh-TW" altLang="en-US" sz="1200" b="1" i="0" kern="1200" dirty="0" smtClean="0">
                <a:solidFill>
                  <a:schemeClr val="tx1"/>
                </a:solidFill>
                <a:effectLst/>
                <a:latin typeface="+mn-lt"/>
                <a:ea typeface="+mn-ea"/>
                <a:cs typeface="+mn-cs"/>
              </a:rPr>
              <a:t>尺寸不變的特徵轉換來當作特徵</a:t>
            </a:r>
            <a:r>
              <a:rPr lang="en-US" altLang="zh-TW" sz="1200" b="1" i="0" kern="1200" dirty="0" smtClean="0">
                <a:solidFill>
                  <a:schemeClr val="tx1"/>
                </a:solidFill>
                <a:effectLst/>
                <a:latin typeface="+mn-lt"/>
                <a:ea typeface="+mn-ea"/>
                <a:cs typeface="+mn-cs"/>
              </a:rPr>
              <a:t>, </a:t>
            </a:r>
            <a:r>
              <a:rPr lang="zh-TW" altLang="en-US" sz="1200" b="1" i="0" kern="1200" dirty="0" smtClean="0">
                <a:solidFill>
                  <a:schemeClr val="tx1"/>
                </a:solidFill>
                <a:effectLst/>
                <a:latin typeface="+mn-lt"/>
                <a:ea typeface="+mn-ea"/>
                <a:cs typeface="+mn-cs"/>
              </a:rPr>
              <a:t>然後在</a:t>
            </a:r>
            <a:r>
              <a:rPr lang="en-US" dirty="0" smtClean="0"/>
              <a:t> vocabulary tree</a:t>
            </a:r>
            <a:r>
              <a:rPr lang="zh-TW" altLang="en-US" dirty="0" smtClean="0"/>
              <a:t>辭彙樹中進行</a:t>
            </a:r>
            <a:r>
              <a:rPr lang="en-US" dirty="0" smtClean="0"/>
              <a:t>inverted index</a:t>
            </a:r>
            <a:r>
              <a:rPr lang="zh-TW" altLang="en-US" dirty="0" smtClean="0"/>
              <a:t> 反向索引比對</a:t>
            </a:r>
            <a:r>
              <a:rPr lang="en-US" altLang="zh-TW" dirty="0" smtClean="0"/>
              <a:t>,</a:t>
            </a:r>
            <a:r>
              <a:rPr lang="zh-TW" altLang="en-US" dirty="0" smtClean="0"/>
              <a:t>最後在看哪個</a:t>
            </a:r>
            <a:r>
              <a:rPr lang="en-US" altLang="zh-TW" dirty="0" smtClean="0"/>
              <a:t>target</a:t>
            </a:r>
            <a:r>
              <a:rPr lang="zh-TW" altLang="en-US" dirty="0" smtClean="0"/>
              <a:t>中的</a:t>
            </a:r>
            <a:r>
              <a:rPr lang="en-US" altLang="zh-TW" dirty="0" smtClean="0"/>
              <a:t>feature</a:t>
            </a:r>
            <a:r>
              <a:rPr lang="zh-TW" altLang="en-US" dirty="0" smtClean="0"/>
              <a:t>對應視覺詞最多</a:t>
            </a:r>
            <a:r>
              <a:rPr lang="en-US" altLang="zh-TW" dirty="0" smtClean="0"/>
              <a:t>, </a:t>
            </a:r>
            <a:r>
              <a:rPr lang="zh-TW" altLang="en-US" dirty="0" smtClean="0"/>
              <a:t>就可以決定</a:t>
            </a:r>
            <a:r>
              <a:rPr lang="en-US" altLang="zh-TW" dirty="0" smtClean="0"/>
              <a:t>target</a:t>
            </a:r>
            <a:endParaRPr lang="en-US" dirty="0" smtClean="0"/>
          </a:p>
          <a:p>
            <a:r>
              <a:rPr lang="en-US" dirty="0" smtClean="0"/>
              <a:t>(b)</a:t>
            </a:r>
            <a:r>
              <a:rPr lang="zh-TW" altLang="en-US" dirty="0" smtClean="0"/>
              <a:t>在</a:t>
            </a:r>
            <a:r>
              <a:rPr lang="en-US" altLang="zh-TW" dirty="0" smtClean="0"/>
              <a:t>6000</a:t>
            </a:r>
            <a:r>
              <a:rPr lang="zh-TW" altLang="en-US" dirty="0" smtClean="0"/>
              <a:t>個</a:t>
            </a:r>
            <a:r>
              <a:rPr lang="en-US" altLang="zh-TW" dirty="0" smtClean="0"/>
              <a:t>testing</a:t>
            </a:r>
            <a:r>
              <a:rPr lang="zh-TW" altLang="en-US" dirty="0" smtClean="0"/>
              <a:t>中可以正確找到相對應的四個影像</a:t>
            </a:r>
            <a:endParaRPr lang="en-US" altLang="zh-TW" dirty="0" smtClean="0"/>
          </a:p>
          <a:p>
            <a:endParaRPr lang="en-US" dirty="0" smtClean="0"/>
          </a:p>
          <a:p>
            <a:r>
              <a:rPr lang="en-US" dirty="0" smtClean="0"/>
              <a:t>each MSER (Maximally Stable Extremal Regions) elliptical region is converted into a SIFT descriptor, which is then quantized by comparing it </a:t>
            </a:r>
            <a:r>
              <a:rPr lang="en-US" dirty="0" err="1" smtClean="0"/>
              <a:t>hierachically</a:t>
            </a:r>
            <a:r>
              <a:rPr lang="en-US" dirty="0" smtClean="0"/>
              <a:t> to some prototype descriptors in a vocabulary tree. </a:t>
            </a:r>
          </a:p>
          <a:p>
            <a:r>
              <a:rPr lang="zh-TW" altLang="en-US" dirty="0" smtClean="0"/>
              <a:t>將每個</a:t>
            </a:r>
            <a:r>
              <a:rPr lang="en-US" altLang="zh-TW" dirty="0" smtClean="0"/>
              <a:t>MSER</a:t>
            </a:r>
            <a:r>
              <a:rPr lang="zh-TW" altLang="en-US" dirty="0" smtClean="0"/>
              <a:t>（最大穩定極值區域）橢圓區域轉換為</a:t>
            </a:r>
            <a:r>
              <a:rPr lang="en-US" altLang="zh-TW" dirty="0" smtClean="0"/>
              <a:t>SIFT</a:t>
            </a:r>
            <a:r>
              <a:rPr lang="zh-TW" altLang="en-US" dirty="0" smtClean="0"/>
              <a:t>描述符，然後通過將其分層地與詞彙樹中的一些原型描述符進行比較來量化。</a:t>
            </a:r>
            <a:endParaRPr lang="en-US" altLang="zh-TW" dirty="0" smtClean="0"/>
          </a:p>
          <a:p>
            <a:r>
              <a:rPr lang="en-US" dirty="0" smtClean="0"/>
              <a:t>Each leaf node stores its own inverted index (sparse list of non-zero </a:t>
            </a:r>
            <a:r>
              <a:rPr lang="en-US" dirty="0" err="1" smtClean="0"/>
              <a:t>tf-idf</a:t>
            </a:r>
            <a:r>
              <a:rPr lang="en-US" dirty="0" smtClean="0"/>
              <a:t> counts) into images that contain that feature.</a:t>
            </a:r>
          </a:p>
          <a:p>
            <a:r>
              <a:rPr lang="zh-TW" altLang="en-US" dirty="0" smtClean="0"/>
              <a:t>每個葉節點將其自己的反向索引（非零</a:t>
            </a:r>
            <a:r>
              <a:rPr lang="en-US" altLang="zh-TW" dirty="0" err="1" smtClean="0"/>
              <a:t>tf-idf</a:t>
            </a:r>
            <a:r>
              <a:rPr lang="zh-TW" altLang="en-US" dirty="0" smtClean="0"/>
              <a:t>計數的稀疏列表）存儲到包含該特徵的圖像中。</a:t>
            </a:r>
            <a:endParaRPr lang="en-US" altLang="zh-TW" dirty="0" smtClean="0"/>
          </a:p>
          <a:p>
            <a:endParaRPr lang="en-US" dirty="0" smtClean="0"/>
          </a:p>
          <a:p>
            <a:r>
              <a:rPr lang="en-US" dirty="0" smtClean="0"/>
              <a:t>A recognition result, showing a query image (top row) being indexed into a database of 6000 test images and </a:t>
            </a:r>
            <a:r>
              <a:rPr lang="en-US" dirty="0" err="1" smtClean="0"/>
              <a:t>correctlyu</a:t>
            </a:r>
            <a:r>
              <a:rPr lang="en-US" dirty="0" smtClean="0"/>
              <a:t> finding the corresponding four images.</a:t>
            </a:r>
          </a:p>
          <a:p>
            <a:r>
              <a:rPr lang="zh-TW" altLang="en-US" dirty="0" smtClean="0"/>
              <a:t>識別結果，顯示查詢圖像（頂行）被索引到</a:t>
            </a:r>
            <a:r>
              <a:rPr lang="en-US" altLang="zh-TW" dirty="0" smtClean="0"/>
              <a:t>6000</a:t>
            </a:r>
            <a:r>
              <a:rPr lang="zh-TW" altLang="en-US" dirty="0" smtClean="0"/>
              <a:t>個測試圖像的數據庫中並且正確地找到相應的四個圖像。</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63</a:t>
            </a:fld>
            <a:endParaRPr kumimoji="1" lang="zh-TW" altLang="en-US"/>
          </a:p>
        </p:txBody>
      </p:sp>
    </p:spTree>
    <p:extLst>
      <p:ext uri="{BB962C8B-B14F-4D97-AF65-F5344CB8AC3E}">
        <p14:creationId xmlns:p14="http://schemas.microsoft.com/office/powerpoint/2010/main" val="1716832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location or building recognition using randomized trees </a:t>
            </a:r>
            <a:r>
              <a:rPr lang="zh-TW" altLang="en-US" dirty="0" smtClean="0"/>
              <a:t>使用隨機樹的位置或建築物識別</a:t>
            </a:r>
            <a:endParaRPr lang="en-US" altLang="zh-TW" dirty="0" smtClean="0"/>
          </a:p>
          <a:p>
            <a:r>
              <a:rPr lang="zh-TW" altLang="en-US" dirty="0" smtClean="0"/>
              <a:t>最左邊兩張圖是我們要查詢框框</a:t>
            </a:r>
            <a:r>
              <a:rPr lang="en-US" altLang="zh-TW" dirty="0" smtClean="0"/>
              <a:t>feature</a:t>
            </a:r>
            <a:r>
              <a:rPr lang="zh-TW" altLang="en-US" dirty="0" smtClean="0"/>
              <a:t>的原始影像</a:t>
            </a:r>
            <a:endParaRPr lang="en-US" altLang="zh-TW" dirty="0" smtClean="0"/>
          </a:p>
          <a:p>
            <a:r>
              <a:rPr lang="zh-TW" altLang="en-US" dirty="0" smtClean="0"/>
              <a:t>右邊都是匹配結果</a:t>
            </a:r>
            <a:r>
              <a:rPr lang="en-US" altLang="zh-TW" dirty="0" smtClean="0"/>
              <a:t>.(</a:t>
            </a:r>
            <a:r>
              <a:rPr lang="zh-TW" altLang="en-US" dirty="0" smtClean="0"/>
              <a:t>這些結果已經建立在</a:t>
            </a:r>
            <a:r>
              <a:rPr lang="en-US" altLang="zh-TW" dirty="0" smtClean="0"/>
              <a:t>database</a:t>
            </a:r>
            <a:r>
              <a:rPr lang="zh-TW" altLang="en-US" dirty="0" smtClean="0"/>
              <a:t>中</a:t>
            </a:r>
            <a:r>
              <a:rPr lang="en-US" altLang="zh-TW" dirty="0" smtClean="0"/>
              <a:t>)</a:t>
            </a:r>
            <a:endParaRPr lang="en-US" dirty="0" smtClean="0"/>
          </a:p>
          <a:p>
            <a:endParaRPr lang="en-US" dirty="0" smtClean="0"/>
          </a:p>
          <a:p>
            <a:endParaRPr lang="en-US" dirty="0" smtClean="0"/>
          </a:p>
          <a:p>
            <a:endParaRPr lang="en-US" dirty="0" smtClean="0"/>
          </a:p>
          <a:p>
            <a:r>
              <a:rPr lang="en-US" dirty="0" smtClean="0"/>
              <a:t>the left image is the query, the other images are the highest-ranked results.</a:t>
            </a:r>
          </a:p>
          <a:p>
            <a:r>
              <a:rPr lang="zh-TW" altLang="en-US" dirty="0" smtClean="0"/>
              <a:t>左圖是查詢，其他圖像是排名最高的結果。</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64</a:t>
            </a:fld>
            <a:endParaRPr kumimoji="1" lang="zh-TW" altLang="en-US"/>
          </a:p>
        </p:txBody>
      </p:sp>
    </p:spTree>
    <p:extLst>
      <p:ext uri="{BB962C8B-B14F-4D97-AF65-F5344CB8AC3E}">
        <p14:creationId xmlns:p14="http://schemas.microsoft.com/office/powerpoint/2010/main" val="141038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第一步這裡是我使用上面</a:t>
            </a:r>
            <a:r>
              <a:rPr lang="en-US" altLang="zh-TW" dirty="0" smtClean="0"/>
              <a:t>40</a:t>
            </a:r>
            <a:r>
              <a:rPr lang="zh-TW" altLang="en-US" dirty="0" smtClean="0"/>
              <a:t>位受試者提供的臉部資料</a:t>
            </a:r>
            <a:r>
              <a:rPr lang="en-US" altLang="zh-TW" dirty="0" smtClean="0"/>
              <a:t>, </a:t>
            </a:r>
            <a:r>
              <a:rPr lang="zh-TW" altLang="en-US" dirty="0" smtClean="0"/>
              <a:t>當作我的</a:t>
            </a:r>
            <a:r>
              <a:rPr lang="en-US" altLang="zh-TW" dirty="0" smtClean="0"/>
              <a:t>database,</a:t>
            </a:r>
          </a:p>
          <a:p>
            <a:r>
              <a:rPr lang="zh-TW" altLang="en-US" dirty="0" smtClean="0"/>
              <a:t>第二步是利用所有臉的平均計算出</a:t>
            </a:r>
            <a:r>
              <a:rPr lang="en-US" altLang="zh-TW" dirty="0" smtClean="0"/>
              <a:t>mean</a:t>
            </a:r>
            <a:r>
              <a:rPr lang="en-US" altLang="zh-TW" baseline="0" dirty="0" smtClean="0"/>
              <a:t> face, </a:t>
            </a:r>
            <a:r>
              <a:rPr lang="zh-TW" altLang="en-US" baseline="0" dirty="0" smtClean="0"/>
              <a:t>後面幾張是利用</a:t>
            </a:r>
            <a:r>
              <a:rPr lang="en-US" altLang="zh-TW" dirty="0" smtClean="0"/>
              <a:t>PCA(Principal Component Analysis)</a:t>
            </a:r>
            <a:r>
              <a:rPr lang="zh-TW" altLang="en-US" dirty="0" smtClean="0"/>
              <a:t>主成成分分析分解出的不同的</a:t>
            </a:r>
            <a:r>
              <a:rPr lang="en-US" altLang="zh-TW" dirty="0" err="1" smtClean="0"/>
              <a:t>eiginface</a:t>
            </a:r>
            <a:endParaRPr lang="en-US" altLang="zh-TW" baseline="0" dirty="0" smtClean="0"/>
          </a:p>
          <a:p>
            <a:r>
              <a:rPr lang="zh-TW" altLang="en-US" baseline="0" dirty="0" smtClean="0"/>
              <a:t>第三步是利用上面的</a:t>
            </a:r>
            <a:r>
              <a:rPr lang="en-US" altLang="zh-TW" baseline="0" dirty="0" err="1" smtClean="0"/>
              <a:t>eigenface</a:t>
            </a:r>
            <a:r>
              <a:rPr lang="zh-TW" altLang="en-US" baseline="0" dirty="0" smtClean="0"/>
              <a:t>來重建我的臉</a:t>
            </a:r>
            <a:r>
              <a:rPr lang="en-US" altLang="zh-TW" baseline="0" dirty="0" smtClean="0"/>
              <a:t>. n</a:t>
            </a:r>
            <a:r>
              <a:rPr lang="zh-TW" altLang="en-US" baseline="0" dirty="0" smtClean="0"/>
              <a:t>表示使用前</a:t>
            </a:r>
            <a:r>
              <a:rPr lang="en-US" altLang="zh-TW" baseline="0" dirty="0" smtClean="0"/>
              <a:t>n</a:t>
            </a:r>
            <a:r>
              <a:rPr lang="zh-TW" altLang="en-US" baseline="0" dirty="0" smtClean="0"/>
              <a:t>個</a:t>
            </a:r>
            <a:r>
              <a:rPr lang="en-US" altLang="zh-TW" baseline="0" dirty="0" err="1" smtClean="0"/>
              <a:t>eiginface</a:t>
            </a:r>
            <a:r>
              <a:rPr lang="zh-TW" altLang="en-US" baseline="0" dirty="0" smtClean="0"/>
              <a:t>來重建</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a:t>
            </a:fld>
            <a:endParaRPr kumimoji="1" lang="zh-TW" altLang="en-US"/>
          </a:p>
        </p:txBody>
      </p:sp>
    </p:spTree>
    <p:extLst>
      <p:ext uri="{BB962C8B-B14F-4D97-AF65-F5344CB8AC3E}">
        <p14:creationId xmlns:p14="http://schemas.microsoft.com/office/powerpoint/2010/main" val="2752828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latin typeface="Times New Roman" charset="0"/>
                <a:ea typeface="Times New Roman" charset="0"/>
                <a:cs typeface="Times New Roman" charset="0"/>
              </a:rPr>
              <a:t>這裡要講的是</a:t>
            </a:r>
            <a:r>
              <a:rPr kumimoji="1" lang="en-US" altLang="zh-TW" dirty="0" smtClean="0">
                <a:latin typeface="Times New Roman" charset="0"/>
                <a:ea typeface="Times New Roman" charset="0"/>
                <a:cs typeface="Times New Roman" charset="0"/>
              </a:rPr>
              <a:t>Category recognition</a:t>
            </a:r>
            <a:r>
              <a:rPr kumimoji="1" lang="en-US" altLang="zh-TW" baseline="0" dirty="0" smtClean="0">
                <a:latin typeface="Times New Roman" charset="0"/>
                <a:ea typeface="Times New Roman" charset="0"/>
                <a:cs typeface="Times New Roman" charset="0"/>
              </a:rPr>
              <a:t> </a:t>
            </a:r>
            <a:r>
              <a:rPr lang="zh-TW" altLang="en-US" dirty="0" smtClean="0"/>
              <a:t>類別識別</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66</a:t>
            </a:fld>
            <a:endParaRPr kumimoji="1" lang="zh-TW" altLang="en-US"/>
          </a:p>
        </p:txBody>
      </p:sp>
    </p:spTree>
    <p:extLst>
      <p:ext uri="{BB962C8B-B14F-4D97-AF65-F5344CB8AC3E}">
        <p14:creationId xmlns:p14="http://schemas.microsoft.com/office/powerpoint/2010/main" val="614826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latin typeface="Times New Roman" charset="0"/>
                <a:ea typeface="Times New Roman" charset="0"/>
                <a:cs typeface="Times New Roman" charset="0"/>
              </a:rPr>
              <a:t>Bag of words :</a:t>
            </a:r>
            <a:r>
              <a:rPr lang="zh-TW" altLang="en-US" dirty="0" smtClean="0">
                <a:latin typeface="Times New Roman" charset="0"/>
                <a:ea typeface="Times New Roman" charset="0"/>
                <a:cs typeface="Times New Roman" charset="0"/>
              </a:rPr>
              <a:t> 詞袋模型</a:t>
            </a:r>
            <a:endParaRPr lang="en-US" altLang="zh-TW" dirty="0" smtClean="0">
              <a:latin typeface="Times New Roman" charset="0"/>
              <a:ea typeface="Times New Roman" charset="0"/>
              <a:cs typeface="Times New Roman" charset="0"/>
            </a:endParaRPr>
          </a:p>
          <a:p>
            <a:r>
              <a:rPr lang="en-US" altLang="zh-TW" dirty="0" smtClean="0">
                <a:latin typeface="Times New Roman" charset="0"/>
                <a:ea typeface="Times New Roman" charset="0"/>
                <a:cs typeface="Times New Roman" charset="0"/>
              </a:rPr>
              <a:t>Part-based models</a:t>
            </a:r>
            <a:r>
              <a:rPr lang="zh-TW" altLang="en-US" dirty="0" smtClean="0">
                <a:latin typeface="Times New Roman" charset="0"/>
                <a:ea typeface="Times New Roman" charset="0"/>
                <a:cs typeface="Times New Roman" charset="0"/>
              </a:rPr>
              <a:t>基於部件的模型</a:t>
            </a:r>
            <a:endParaRPr lang="en-US" altLang="zh-TW" dirty="0" smtClean="0">
              <a:latin typeface="Times New Roman" charset="0"/>
              <a:ea typeface="Times New Roman" charset="0"/>
              <a:cs typeface="Times New Roman" charset="0"/>
            </a:endParaRPr>
          </a:p>
          <a:p>
            <a:r>
              <a:rPr lang="en-US" altLang="zh-TW" dirty="0" smtClean="0">
                <a:latin typeface="Times New Roman" charset="0"/>
                <a:ea typeface="Times New Roman" charset="0"/>
                <a:cs typeface="Times New Roman" charset="0"/>
              </a:rPr>
              <a:t>Recognition with segmentation</a:t>
            </a:r>
            <a:r>
              <a:rPr lang="zh-TW" altLang="en-US" dirty="0" smtClean="0">
                <a:latin typeface="Times New Roman" charset="0"/>
                <a:ea typeface="Times New Roman" charset="0"/>
                <a:cs typeface="Times New Roman" charset="0"/>
              </a:rPr>
              <a:t>通過分割識別</a:t>
            </a:r>
            <a:endParaRPr lang="en-US" altLang="zh-TW" dirty="0" smtClean="0">
              <a:latin typeface="Times New Roman" charset="0"/>
              <a:ea typeface="Times New Roman" charset="0"/>
              <a:cs typeface="Times New Roman" charset="0"/>
            </a:endParaRPr>
          </a:p>
          <a:p>
            <a:r>
              <a:rPr lang="en-US" altLang="zh-TW" i="1" dirty="0" smtClean="0">
                <a:latin typeface="Times New Roman" charset="0"/>
                <a:ea typeface="Times New Roman" charset="0"/>
                <a:cs typeface="Times New Roman" charset="0"/>
              </a:rPr>
              <a:t>Application</a:t>
            </a:r>
            <a:r>
              <a:rPr lang="en-US" altLang="zh-TW" dirty="0" smtClean="0">
                <a:latin typeface="Times New Roman" charset="0"/>
                <a:ea typeface="Times New Roman" charset="0"/>
                <a:cs typeface="Times New Roman" charset="0"/>
              </a:rPr>
              <a:t>: Intelligent photo editing</a:t>
            </a:r>
            <a:r>
              <a:rPr lang="zh-TW" altLang="en-US" dirty="0" smtClean="0">
                <a:latin typeface="Times New Roman" charset="0"/>
                <a:ea typeface="Times New Roman" charset="0"/>
                <a:cs typeface="Times New Roman" charset="0"/>
              </a:rPr>
              <a:t> 應用：智能照片編輯</a:t>
            </a:r>
            <a:endParaRPr lang="en-US" altLang="zh-TW" dirty="0" smtClean="0">
              <a:latin typeface="Times New Roman" charset="0"/>
              <a:ea typeface="Times New Roman" charset="0"/>
              <a:cs typeface="Times New Roman" charset="0"/>
            </a:endParaRPr>
          </a:p>
          <a:p>
            <a:r>
              <a:rPr lang="zh-TW" altLang="en-US" dirty="0" smtClean="0">
                <a:latin typeface="Times New Roman" charset="0"/>
                <a:ea typeface="Times New Roman" charset="0"/>
                <a:cs typeface="Times New Roman" charset="0"/>
              </a:rPr>
              <a:t>從</a:t>
            </a:r>
            <a:r>
              <a:rPr lang="en-US" altLang="zh-TW" dirty="0" smtClean="0">
                <a:latin typeface="Times New Roman" charset="0"/>
                <a:ea typeface="Times New Roman" charset="0"/>
                <a:cs typeface="Times New Roman" charset="0"/>
              </a:rPr>
              <a:t>Xerox 10</a:t>
            </a:r>
            <a:r>
              <a:rPr lang="zh-TW" altLang="en-US" dirty="0" smtClean="0">
                <a:latin typeface="Times New Roman" charset="0"/>
                <a:ea typeface="Times New Roman" charset="0"/>
                <a:cs typeface="Times New Roman" charset="0"/>
              </a:rPr>
              <a:t>相機類別數據集的影像</a:t>
            </a:r>
            <a:endParaRPr lang="en-US" altLang="zh-TW" dirty="0" smtClean="0">
              <a:latin typeface="Times New Roman" charset="0"/>
              <a:ea typeface="Times New Roman" charset="0"/>
              <a:cs typeface="Times New Roman" charset="0"/>
            </a:endParaRPr>
          </a:p>
          <a:p>
            <a:r>
              <a:rPr lang="zh-TW" altLang="en-US" dirty="0" smtClean="0">
                <a:latin typeface="Times New Roman" charset="0"/>
                <a:ea typeface="Times New Roman" charset="0"/>
                <a:cs typeface="Times New Roman" charset="0"/>
              </a:rPr>
              <a:t>試著想像寫一個程序來區分這些影像</a:t>
            </a:r>
            <a:endParaRPr lang="en-US" altLang="zh-TW" dirty="0" smtClean="0">
              <a:latin typeface="Times New Roman" charset="0"/>
              <a:ea typeface="Times New Roman" charset="0"/>
              <a:cs typeface="Times New Roman" charset="0"/>
            </a:endParaRPr>
          </a:p>
          <a:p>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67</a:t>
            </a:fld>
            <a:endParaRPr kumimoji="1" lang="zh-TW" altLang="en-US"/>
          </a:p>
        </p:txBody>
      </p:sp>
    </p:spTree>
    <p:extLst>
      <p:ext uri="{BB962C8B-B14F-4D97-AF65-F5344CB8AC3E}">
        <p14:creationId xmlns:p14="http://schemas.microsoft.com/office/powerpoint/2010/main" val="1532944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對於</a:t>
            </a:r>
            <a:r>
              <a:rPr lang="en-US" altLang="zh-TW" dirty="0" smtClean="0"/>
              <a:t>bag of words</a:t>
            </a:r>
            <a:r>
              <a:rPr lang="zh-TW" altLang="en-US" dirty="0" smtClean="0"/>
              <a:t>詞袋模型具類辨識系統的一個處理管道</a:t>
            </a:r>
            <a:endParaRPr lang="en-US" altLang="zh-TW" dirty="0" smtClean="0"/>
          </a:p>
          <a:p>
            <a:r>
              <a:rPr lang="zh-TW" altLang="en-US" dirty="0" smtClean="0"/>
              <a:t>特徵首先會先在關鍵點處被提取</a:t>
            </a:r>
            <a:r>
              <a:rPr lang="en-US" altLang="zh-TW" dirty="0" smtClean="0"/>
              <a:t>, </a:t>
            </a:r>
            <a:r>
              <a:rPr lang="zh-TW" altLang="en-US" dirty="0" smtClean="0"/>
              <a:t>然後量化並得到分布</a:t>
            </a:r>
            <a:r>
              <a:rPr lang="en-US" altLang="zh-TW" dirty="0" smtClean="0"/>
              <a:t>(</a:t>
            </a:r>
            <a:r>
              <a:rPr lang="zh-TW" altLang="en-US" dirty="0" smtClean="0"/>
              <a:t>直方圖</a:t>
            </a:r>
            <a:r>
              <a:rPr lang="en-US" altLang="zh-TW" dirty="0" smtClean="0"/>
              <a:t>)</a:t>
            </a:r>
            <a:r>
              <a:rPr lang="zh-TW" altLang="en-US" dirty="0" smtClean="0"/>
              <a:t>而學到了</a:t>
            </a:r>
            <a:r>
              <a:rPr lang="en-US" altLang="zh-TW" dirty="0" smtClean="0"/>
              <a:t>visual words</a:t>
            </a:r>
            <a:r>
              <a:rPr lang="zh-TW" altLang="en-US" dirty="0" smtClean="0"/>
              <a:t>視覺詞</a:t>
            </a:r>
            <a:r>
              <a:rPr lang="en-US" altLang="zh-TW" dirty="0" smtClean="0"/>
              <a:t>(feature cluster center</a:t>
            </a:r>
            <a:r>
              <a:rPr lang="zh-TW" altLang="en-US" dirty="0" smtClean="0"/>
              <a:t>特徵聚類中心</a:t>
            </a:r>
            <a:r>
              <a:rPr lang="en-US" altLang="zh-TW" dirty="0" smtClean="0"/>
              <a:t>)</a:t>
            </a:r>
          </a:p>
          <a:p>
            <a:r>
              <a:rPr lang="zh-TW" altLang="en-US" dirty="0" smtClean="0"/>
              <a:t>這個特徵分布直方圖是用於使用分類算法學習決策表面</a:t>
            </a:r>
            <a:r>
              <a:rPr lang="en-US" altLang="zh-TW" dirty="0" smtClean="0"/>
              <a:t>, </a:t>
            </a:r>
            <a:r>
              <a:rPr lang="zh-TW" altLang="en-US" dirty="0" smtClean="0"/>
              <a:t>像是</a:t>
            </a:r>
            <a:r>
              <a:rPr lang="en-US" altLang="zh-TW" dirty="0" smtClean="0"/>
              <a:t>support</a:t>
            </a:r>
            <a:r>
              <a:rPr lang="en-US" altLang="zh-TW" baseline="0" dirty="0" smtClean="0"/>
              <a:t> </a:t>
            </a:r>
            <a:r>
              <a:rPr lang="en-US" altLang="zh-TW" baseline="0" dirty="0" err="1" smtClean="0"/>
              <a:t>vetor</a:t>
            </a:r>
            <a:r>
              <a:rPr lang="en-US" altLang="zh-TW" baseline="0" dirty="0" smtClean="0"/>
              <a:t> machine </a:t>
            </a:r>
            <a:r>
              <a:rPr lang="zh-TW" altLang="en-US" baseline="0" dirty="0" smtClean="0"/>
              <a:t>支持向量機</a:t>
            </a: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簡單的在搜尋圖像中計算</a:t>
            </a:r>
            <a:r>
              <a:rPr lang="en-US" altLang="zh-TW" dirty="0" smtClean="0"/>
              <a:t>visual words</a:t>
            </a:r>
            <a:r>
              <a:rPr lang="zh-TW" altLang="en-US" dirty="0" smtClean="0"/>
              <a:t>的分布並獎此分布與</a:t>
            </a:r>
            <a:r>
              <a:rPr lang="en-US" altLang="zh-TW" dirty="0" err="1" smtClean="0"/>
              <a:t>trainning</a:t>
            </a:r>
            <a:r>
              <a:rPr lang="en-US" altLang="zh-TW" baseline="0" dirty="0" smtClean="0"/>
              <a:t> image</a:t>
            </a:r>
            <a:r>
              <a:rPr lang="zh-TW" altLang="en-US" baseline="0" dirty="0" smtClean="0"/>
              <a:t>中的分布做比較</a:t>
            </a:r>
            <a:endParaRPr lang="en-US" altLang="zh-TW" dirty="0" smtClean="0"/>
          </a:p>
          <a:p>
            <a:endParaRPr lang="en-US" altLang="zh-TW" baseline="0" dirty="0" smtClean="0"/>
          </a:p>
          <a:p>
            <a:endParaRPr lang="en-US" altLang="zh-TW" baseline="0" dirty="0" smtClean="0"/>
          </a:p>
          <a:p>
            <a:r>
              <a:rPr lang="zh-TW" altLang="en-US" baseline="0" dirty="0" smtClean="0"/>
              <a:t>先把</a:t>
            </a:r>
            <a:r>
              <a:rPr lang="en-US" altLang="zh-TW" baseline="0" dirty="0" smtClean="0"/>
              <a:t>training dataset</a:t>
            </a:r>
            <a:r>
              <a:rPr lang="zh-TW" altLang="en-US" baseline="0" dirty="0" smtClean="0"/>
              <a:t>中每個影像提取特徵</a:t>
            </a:r>
            <a:r>
              <a:rPr lang="en-US" altLang="zh-TW" baseline="0" dirty="0" smtClean="0"/>
              <a:t>, </a:t>
            </a:r>
            <a:r>
              <a:rPr lang="zh-TW" altLang="en-US" baseline="0" dirty="0" smtClean="0"/>
              <a:t>將小片分類成</a:t>
            </a:r>
            <a:r>
              <a:rPr lang="en-US" altLang="zh-TW" baseline="0" dirty="0" smtClean="0"/>
              <a:t>n</a:t>
            </a:r>
            <a:r>
              <a:rPr lang="zh-TW" altLang="en-US" baseline="0" dirty="0" smtClean="0"/>
              <a:t>個類別</a:t>
            </a:r>
            <a:r>
              <a:rPr lang="en-US" altLang="zh-TW" baseline="0" dirty="0" smtClean="0"/>
              <a:t>, </a:t>
            </a:r>
            <a:r>
              <a:rPr lang="zh-TW" altLang="en-US" baseline="0" dirty="0" smtClean="0"/>
              <a:t>將</a:t>
            </a:r>
            <a:r>
              <a:rPr lang="en-US" altLang="zh-TW" baseline="0" dirty="0" smtClean="0"/>
              <a:t>testing image</a:t>
            </a:r>
            <a:r>
              <a:rPr lang="zh-TW" altLang="en-US" baseline="0" dirty="0" smtClean="0"/>
              <a:t>提取特徵</a:t>
            </a:r>
            <a:r>
              <a:rPr lang="en-US" altLang="zh-TW" baseline="0" dirty="0" smtClean="0"/>
              <a:t>,</a:t>
            </a:r>
            <a:r>
              <a:rPr lang="zh-TW" altLang="en-US" baseline="0" dirty="0" smtClean="0"/>
              <a:t>並比較與哪個類別成分相近</a:t>
            </a:r>
            <a:endParaRPr lang="en-US" altLang="zh-TW" baseline="0" dirty="0" smtClean="0"/>
          </a:p>
          <a:p>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68</a:t>
            </a:fld>
            <a:endParaRPr kumimoji="1" lang="zh-TW" altLang="en-US"/>
          </a:p>
        </p:txBody>
      </p:sp>
    </p:spTree>
    <p:extLst>
      <p:ext uri="{BB962C8B-B14F-4D97-AF65-F5344CB8AC3E}">
        <p14:creationId xmlns:p14="http://schemas.microsoft.com/office/powerpoint/2010/main" val="28940680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To estimate distances for the kernel function:</a:t>
            </a:r>
            <a:r>
              <a:rPr lang="zh-TW" altLang="en-US" baseline="0" dirty="0" smtClean="0"/>
              <a:t> </a:t>
            </a:r>
            <a:r>
              <a:rPr lang="en-US" altLang="zh-TW" dirty="0" smtClean="0"/>
              <a:t>form an image signature</a:t>
            </a:r>
            <a:r>
              <a:rPr lang="zh-TW" altLang="en-US" dirty="0" smtClean="0"/>
              <a:t>估計內核函數的距離：形成圖像簽名</a:t>
            </a:r>
            <a:endParaRPr lang="en-US" altLang="zh-TW" dirty="0" smtClean="0"/>
          </a:p>
          <a:p>
            <a:r>
              <a:rPr lang="en-US" altLang="zh-TW" dirty="0" err="1" smtClean="0"/>
              <a:t>Xxxxxxxxxxxxxxxxxx</a:t>
            </a:r>
            <a:endParaRPr lang="en-US" altLang="zh-TW" dirty="0" smtClean="0"/>
          </a:p>
          <a:p>
            <a:endParaRPr lang="en-US" altLang="zh-TW" dirty="0" smtClean="0"/>
          </a:p>
          <a:p>
            <a:r>
              <a:rPr lang="en-US" altLang="zh-TW" dirty="0" smtClean="0"/>
              <a:t>analogous to the </a:t>
            </a:r>
            <a:r>
              <a:rPr lang="en-US" altLang="zh-TW" dirty="0" err="1" smtClean="0"/>
              <a:t>tf-idf</a:t>
            </a:r>
            <a:r>
              <a:rPr lang="en-US" altLang="zh-TW" dirty="0" smtClean="0"/>
              <a:t> vector t in (14,34), where the cluster centers mi are made explicit.</a:t>
            </a:r>
          </a:p>
          <a:p>
            <a:r>
              <a:rPr lang="zh-TW" altLang="en-US" dirty="0" smtClean="0"/>
              <a:t>類似於（</a:t>
            </a:r>
            <a:r>
              <a:rPr lang="en-US" altLang="zh-TW" dirty="0" smtClean="0"/>
              <a:t>14,34</a:t>
            </a:r>
            <a:r>
              <a:rPr lang="zh-TW" altLang="en-US" dirty="0" smtClean="0"/>
              <a:t>）中的</a:t>
            </a:r>
            <a:r>
              <a:rPr lang="en-US" altLang="zh-TW" dirty="0" err="1" smtClean="0"/>
              <a:t>tf-idf</a:t>
            </a:r>
            <a:r>
              <a:rPr lang="zh-TW" altLang="en-US" dirty="0" smtClean="0"/>
              <a:t>向量</a:t>
            </a:r>
            <a:r>
              <a:rPr lang="en-US" altLang="zh-TW" dirty="0" smtClean="0"/>
              <a:t>t</a:t>
            </a:r>
            <a:r>
              <a:rPr lang="zh-TW" altLang="en-US" dirty="0" smtClean="0"/>
              <a:t>，其中聚類中心</a:t>
            </a:r>
            <a:r>
              <a:rPr lang="en-US" altLang="zh-TW" dirty="0" smtClean="0"/>
              <a:t>mi</a:t>
            </a:r>
            <a:r>
              <a:rPr lang="zh-TW" altLang="en-US" dirty="0" smtClean="0"/>
              <a:t>是明確的。</a:t>
            </a:r>
            <a:endParaRPr lang="en-US" altLang="zh-TW" dirty="0" smtClean="0"/>
          </a:p>
          <a:p>
            <a:endParaRPr lang="en-US" altLang="zh-TW" dirty="0" smtClean="0"/>
          </a:p>
          <a:p>
            <a:r>
              <a:rPr lang="en-US" altLang="zh-TW" dirty="0" smtClean="0"/>
              <a:t>They then investigate two different kernels for comparing such image signatures. The first is the earth mover's distance (EMD)</a:t>
            </a:r>
          </a:p>
          <a:p>
            <a:r>
              <a:rPr lang="zh-TW" altLang="en-US" dirty="0" smtClean="0"/>
              <a:t>然後，他們研究了兩種不同的內核，用於比較這些圖像簽名。 首先是地球移動器的距離（</a:t>
            </a:r>
            <a:r>
              <a:rPr lang="en-US" altLang="zh-TW" dirty="0" smtClean="0"/>
              <a:t>EMD</a:t>
            </a:r>
            <a:r>
              <a:rPr lang="zh-TW" altLang="en-US" dirty="0" smtClean="0"/>
              <a:t>）</a:t>
            </a:r>
            <a:endParaRPr lang="en-US" altLang="zh-TW" dirty="0" smtClean="0"/>
          </a:p>
          <a:p>
            <a:r>
              <a:rPr lang="en-US" altLang="zh-TW" dirty="0" smtClean="0"/>
              <a:t>where </a:t>
            </a:r>
            <a:r>
              <a:rPr lang="en-US" altLang="zh-TW" dirty="0" err="1" smtClean="0"/>
              <a:t>fij</a:t>
            </a:r>
            <a:r>
              <a:rPr lang="en-US" altLang="zh-TW" dirty="0" smtClean="0"/>
              <a:t> is a flow value that can be computed using a linear program and d(mi, </a:t>
            </a:r>
            <a:r>
              <a:rPr lang="en-US" altLang="zh-TW" dirty="0" err="1" smtClean="0"/>
              <a:t>mij</a:t>
            </a:r>
            <a:r>
              <a:rPr lang="en-US" altLang="zh-TW" dirty="0" smtClean="0"/>
              <a:t>) is the ground distance (Euclidean distance) between mi and </a:t>
            </a:r>
            <a:r>
              <a:rPr lang="en-US" altLang="zh-TW" dirty="0" err="1" smtClean="0"/>
              <a:t>m'j</a:t>
            </a:r>
            <a:r>
              <a:rPr lang="en-US" altLang="zh-TW" dirty="0" smtClean="0"/>
              <a:t>. Note that the EMD can be used to compare two signatures of different </a:t>
            </a:r>
            <a:r>
              <a:rPr lang="en-US" altLang="zh-TW" dirty="0" err="1" smtClean="0"/>
              <a:t>lenghts</a:t>
            </a:r>
            <a:r>
              <a:rPr lang="en-US" altLang="zh-TW" dirty="0" smtClean="0"/>
              <a:t>, where the entries do not need to correspond.</a:t>
            </a:r>
          </a:p>
          <a:p>
            <a:r>
              <a:rPr lang="zh-TW" altLang="en-US" dirty="0" smtClean="0"/>
              <a:t>其中</a:t>
            </a:r>
            <a:r>
              <a:rPr lang="en-US" altLang="zh-TW" dirty="0" err="1" smtClean="0"/>
              <a:t>fij</a:t>
            </a:r>
            <a:r>
              <a:rPr lang="zh-TW" altLang="en-US" dirty="0" smtClean="0"/>
              <a:t>是可以使用線性程序計算的流量值，</a:t>
            </a:r>
            <a:r>
              <a:rPr lang="en-US" altLang="zh-TW" dirty="0" smtClean="0"/>
              <a:t>d</a:t>
            </a:r>
            <a:r>
              <a:rPr lang="zh-TW" altLang="en-US" dirty="0" smtClean="0"/>
              <a:t>（</a:t>
            </a:r>
            <a:r>
              <a:rPr lang="en-US" altLang="zh-TW" dirty="0" smtClean="0"/>
              <a:t>mi</a:t>
            </a:r>
            <a:r>
              <a:rPr lang="zh-TW" altLang="en-US" dirty="0" smtClean="0"/>
              <a:t>，</a:t>
            </a:r>
            <a:r>
              <a:rPr lang="en-US" altLang="zh-TW" dirty="0" err="1" smtClean="0"/>
              <a:t>mij</a:t>
            </a:r>
            <a:r>
              <a:rPr lang="zh-TW" altLang="en-US" dirty="0" smtClean="0"/>
              <a:t>）是</a:t>
            </a:r>
            <a:r>
              <a:rPr lang="en-US" altLang="zh-TW" dirty="0" smtClean="0"/>
              <a:t>mi</a:t>
            </a:r>
            <a:r>
              <a:rPr lang="zh-TW" altLang="en-US" dirty="0" smtClean="0"/>
              <a:t>和</a:t>
            </a:r>
            <a:r>
              <a:rPr lang="en-US" altLang="zh-TW" dirty="0" err="1" smtClean="0"/>
              <a:t>m'j</a:t>
            </a:r>
            <a:r>
              <a:rPr lang="zh-TW" altLang="en-US" dirty="0" smtClean="0"/>
              <a:t>之間的地面距離（歐幾里德距離）。 請注意，</a:t>
            </a:r>
            <a:r>
              <a:rPr lang="en-US" altLang="zh-TW" dirty="0" smtClean="0"/>
              <a:t>EMD</a:t>
            </a:r>
            <a:r>
              <a:rPr lang="zh-TW" altLang="en-US" dirty="0" smtClean="0"/>
              <a:t>可用於比較不同長度的兩個簽名，其中條目不需要對應。</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69</a:t>
            </a:fld>
            <a:endParaRPr kumimoji="1" lang="zh-TW" altLang="en-US"/>
          </a:p>
        </p:txBody>
      </p:sp>
    </p:spTree>
    <p:extLst>
      <p:ext uri="{BB962C8B-B14F-4D97-AF65-F5344CB8AC3E}">
        <p14:creationId xmlns:p14="http://schemas.microsoft.com/office/powerpoint/2010/main" val="19969742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xxxxxxxxxxxxxxxx</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70</a:t>
            </a:fld>
            <a:endParaRPr kumimoji="1" lang="zh-TW" altLang="en-US"/>
          </a:p>
        </p:txBody>
      </p:sp>
    </p:spTree>
    <p:extLst>
      <p:ext uri="{BB962C8B-B14F-4D97-AF65-F5344CB8AC3E}">
        <p14:creationId xmlns:p14="http://schemas.microsoft.com/office/powerpoint/2010/main" val="7600542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Comparing collections of feature vectors using pyramid matching</a:t>
            </a:r>
            <a:r>
              <a:rPr lang="zh-TW" altLang="en-US" dirty="0" smtClean="0"/>
              <a:t>使用金字塔匹配比較特徵向量的集合</a:t>
            </a:r>
            <a:endParaRPr lang="en-US" altLang="zh-TW" dirty="0" smtClean="0"/>
          </a:p>
          <a:p>
            <a:r>
              <a:rPr lang="en-US" altLang="zh-TW" dirty="0" smtClean="0"/>
              <a:t>(a)</a:t>
            </a:r>
            <a:r>
              <a:rPr lang="zh-TW" altLang="en-US" dirty="0" smtClean="0"/>
              <a:t>使用</a:t>
            </a:r>
            <a:r>
              <a:rPr lang="en-US" altLang="zh-TW" dirty="0" smtClean="0"/>
              <a:t>kernel</a:t>
            </a:r>
            <a:r>
              <a:rPr lang="zh-TW" altLang="en-US" dirty="0" smtClean="0"/>
              <a:t>將兩張影像使用不同層級的</a:t>
            </a:r>
            <a:r>
              <a:rPr lang="en-US" altLang="zh-TW" dirty="0" smtClean="0"/>
              <a:t>(b)</a:t>
            </a:r>
            <a:r>
              <a:rPr lang="zh-TW" altLang="en-US" dirty="0" smtClean="0"/>
              <a:t>金字塔</a:t>
            </a:r>
            <a:r>
              <a:rPr lang="en-US" altLang="zh-TW" dirty="0" smtClean="0"/>
              <a:t>, </a:t>
            </a:r>
            <a:r>
              <a:rPr lang="zh-TW" altLang="en-US" dirty="0" smtClean="0"/>
              <a:t>將特徵特徵投影到更高維的特徵空間</a:t>
            </a:r>
            <a:r>
              <a:rPr lang="en-US" altLang="zh-TW" dirty="0" smtClean="0"/>
              <a:t>, </a:t>
            </a:r>
            <a:r>
              <a:rPr lang="zh-TW" altLang="en-US" dirty="0" smtClean="0"/>
              <a:t>以計算特徵之間的距離</a:t>
            </a:r>
            <a:r>
              <a:rPr lang="en-US" altLang="zh-TW" dirty="0" smtClean="0"/>
              <a:t>, </a:t>
            </a:r>
            <a:r>
              <a:rPr lang="zh-TW" altLang="en-US" dirty="0" smtClean="0"/>
              <a:t>決定匹配程度</a:t>
            </a: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r>
              <a:rPr lang="en-US" altLang="zh-TW" dirty="0" smtClean="0"/>
              <a:t>the feature-space pyramid match kernel constructs a pyramid in high-dimensional feature space and uses it to compute distances (and implicit correspondences) between sets of feature vectors.</a:t>
            </a:r>
          </a:p>
          <a:p>
            <a:r>
              <a:rPr lang="zh-TW" altLang="en-US" dirty="0" smtClean="0"/>
              <a:t>特徵空間金字塔匹配核在高維特徵空間中構造金字塔，並使用它來計算特徵向量集之間的距離（和隱式對應關係）。</a:t>
            </a:r>
            <a:endParaRPr lang="en-US" altLang="zh-TW" dirty="0" smtClean="0"/>
          </a:p>
          <a:p>
            <a:endParaRPr lang="en-US" altLang="zh-TW" dirty="0" smtClean="0"/>
          </a:p>
          <a:p>
            <a:r>
              <a:rPr lang="en-US" altLang="zh-TW" dirty="0" smtClean="0"/>
              <a:t>spatial pyramid matching divides the image into a pyramid of pooling regions and computes separate visual word </a:t>
            </a:r>
            <a:r>
              <a:rPr lang="en-US" altLang="zh-TW" dirty="0" err="1" smtClean="0"/>
              <a:t>historgrams</a:t>
            </a:r>
            <a:r>
              <a:rPr lang="en-US" altLang="zh-TW" dirty="0" smtClean="0"/>
              <a:t> (distributions) inside each spatial bin.</a:t>
            </a:r>
          </a:p>
          <a:p>
            <a:r>
              <a:rPr lang="zh-TW" altLang="en-US" dirty="0" smtClean="0"/>
              <a:t>空間金字塔匹配將圖像劃分為匯集區域的金字塔，併計算每個空間區間內的單獨視覺文字圖（分佈）。</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71</a:t>
            </a:fld>
            <a:endParaRPr kumimoji="1" lang="zh-TW" altLang="en-US"/>
          </a:p>
        </p:txBody>
      </p:sp>
    </p:spTree>
    <p:extLst>
      <p:ext uri="{BB962C8B-B14F-4D97-AF65-F5344CB8AC3E}">
        <p14:creationId xmlns:p14="http://schemas.microsoft.com/office/powerpoint/2010/main" val="2102640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 one-dimensional illustration of comparing collections of feature vector using the pyramid match kernel</a:t>
            </a:r>
            <a:r>
              <a:rPr lang="zh-TW" altLang="en-US" dirty="0" smtClean="0"/>
              <a:t> 使用金字塔匹配內核比較特徵向量集合的一維圖示</a:t>
            </a:r>
            <a:endParaRPr lang="en-US" altLang="zh-TW" dirty="0" smtClean="0"/>
          </a:p>
          <a:p>
            <a:pPr marL="228600" indent="-228600">
              <a:buAutoNum type="alphaLcParenBoth"/>
            </a:pPr>
            <a:r>
              <a:rPr lang="zh-TW" altLang="en-US" dirty="0" smtClean="0"/>
              <a:t>是在高維特徵空間中相似的有趣點</a:t>
            </a:r>
            <a:endParaRPr lang="en-US" altLang="zh-TW" dirty="0" smtClean="0"/>
          </a:p>
          <a:p>
            <a:pPr marL="228600" indent="-228600">
              <a:buAutoNum type="alphaLcParenBoth"/>
            </a:pPr>
            <a:r>
              <a:rPr lang="en-US" altLang="zh-TW" dirty="0" smtClean="0"/>
              <a:t>(c)</a:t>
            </a:r>
            <a:r>
              <a:rPr lang="zh-TW" altLang="en-US" dirty="0" smtClean="0"/>
              <a:t>計算這些點的值方圖</a:t>
            </a:r>
            <a:endParaRPr lang="en-US" altLang="zh-TW" dirty="0" smtClean="0"/>
          </a:p>
          <a:p>
            <a:r>
              <a:rPr lang="en-US" altLang="zh-TW" dirty="0" smtClean="0"/>
              <a:t>(d) </a:t>
            </a:r>
            <a:r>
              <a:rPr lang="zh-TW" altLang="en-US" dirty="0" smtClean="0"/>
              <a:t>找到聯集的部分</a:t>
            </a:r>
            <a:endParaRPr lang="en-US" altLang="zh-TW" dirty="0" smtClean="0"/>
          </a:p>
          <a:p>
            <a:r>
              <a:rPr lang="en-US" altLang="zh-TW" dirty="0" smtClean="0"/>
              <a:t>(e) </a:t>
            </a:r>
            <a:r>
              <a:rPr lang="zh-TW" altLang="en-US" dirty="0" smtClean="0"/>
              <a:t>依照相似程度給予權重值</a:t>
            </a: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r>
              <a:rPr lang="en-US" altLang="zh-TW" dirty="0" smtClean="0"/>
              <a:t>(a) distribution of feature vectors (point sets) into the pyramidal bins</a:t>
            </a:r>
          </a:p>
          <a:p>
            <a:r>
              <a:rPr lang="zh-TW" altLang="en-US" dirty="0" smtClean="0"/>
              <a:t>將特徵向量（點集）分佈到錐體箱中</a:t>
            </a:r>
            <a:endParaRPr lang="en-US" altLang="zh-TW" dirty="0" smtClean="0"/>
          </a:p>
          <a:p>
            <a:r>
              <a:rPr lang="en-US" altLang="zh-TW" dirty="0" smtClean="0"/>
              <a:t>(b-c) </a:t>
            </a:r>
            <a:r>
              <a:rPr lang="en-US" altLang="zh-TW" dirty="0" err="1" smtClean="0"/>
              <a:t>historgram</a:t>
            </a:r>
            <a:r>
              <a:rPr lang="en-US" altLang="zh-TW" dirty="0" smtClean="0"/>
              <a:t> of </a:t>
            </a:r>
            <a:r>
              <a:rPr lang="en-US" altLang="zh-TW" dirty="0" err="1" smtClean="0"/>
              <a:t>poit</a:t>
            </a:r>
            <a:r>
              <a:rPr lang="en-US" altLang="zh-TW" dirty="0" smtClean="0"/>
              <a:t> counts in bins Bu and Bu' for the two images</a:t>
            </a:r>
          </a:p>
          <a:p>
            <a:r>
              <a:rPr lang="zh-TW" altLang="en-US" dirty="0" smtClean="0"/>
              <a:t>兩個圖像的區間</a:t>
            </a:r>
            <a:r>
              <a:rPr lang="en-US" altLang="zh-TW" dirty="0" smtClean="0"/>
              <a:t>Bu</a:t>
            </a:r>
            <a:r>
              <a:rPr lang="zh-TW" altLang="en-US" dirty="0" smtClean="0"/>
              <a:t>和</a:t>
            </a:r>
            <a:r>
              <a:rPr lang="en-US" altLang="zh-TW" dirty="0" smtClean="0"/>
              <a:t>Bu'</a:t>
            </a:r>
            <a:r>
              <a:rPr lang="zh-TW" altLang="en-US" dirty="0" smtClean="0"/>
              <a:t>中的點計數直方圖</a:t>
            </a:r>
            <a:endParaRPr lang="en-US" altLang="zh-TW" dirty="0" smtClean="0"/>
          </a:p>
          <a:p>
            <a:r>
              <a:rPr lang="en-US" altLang="zh-TW" dirty="0" smtClean="0"/>
              <a:t>(d) histogram intersections (minimum values)</a:t>
            </a:r>
          </a:p>
          <a:p>
            <a:r>
              <a:rPr lang="zh-TW" altLang="en-US" dirty="0" smtClean="0"/>
              <a:t>直方圖交叉點（最小值）</a:t>
            </a:r>
            <a:endParaRPr lang="en-US" altLang="zh-TW" dirty="0" smtClean="0"/>
          </a:p>
          <a:p>
            <a:r>
              <a:rPr lang="en-US" altLang="zh-TW" dirty="0" smtClean="0"/>
              <a:t>(e) per-level similarity scores, which are weighted and summed to from the final distance/similarity metric.</a:t>
            </a:r>
          </a:p>
          <a:p>
            <a:r>
              <a:rPr lang="zh-TW" altLang="en-US" dirty="0" smtClean="0"/>
              <a:t>每級相似性得分，其從最終距離</a:t>
            </a:r>
            <a:r>
              <a:rPr lang="en-US" altLang="zh-TW" dirty="0" smtClean="0"/>
              <a:t>/</a:t>
            </a:r>
            <a:r>
              <a:rPr lang="zh-TW" altLang="en-US" dirty="0" smtClean="0"/>
              <a:t>相似性度量加權並求和。</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72</a:t>
            </a:fld>
            <a:endParaRPr kumimoji="1" lang="zh-TW" altLang="en-US"/>
          </a:p>
        </p:txBody>
      </p:sp>
    </p:spTree>
    <p:extLst>
      <p:ext uri="{BB962C8B-B14F-4D97-AF65-F5344CB8AC3E}">
        <p14:creationId xmlns:p14="http://schemas.microsoft.com/office/powerpoint/2010/main" val="34692778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Image-to-Image vs. Image-to-Class distance </a:t>
            </a:r>
            <a:r>
              <a:rPr lang="en-US" dirty="0" err="1" smtClean="0"/>
              <a:t>comparsion</a:t>
            </a:r>
            <a:r>
              <a:rPr lang="zh-TW" altLang="en-US" dirty="0" smtClean="0"/>
              <a:t> 圖像到圖像與圖像到類的距離比較</a:t>
            </a:r>
            <a:endParaRPr lang="en-US" altLang="zh-TW" dirty="0" smtClean="0"/>
          </a:p>
          <a:p>
            <a:endParaRPr lang="en-US" dirty="0" smtClean="0"/>
          </a:p>
          <a:p>
            <a:endParaRPr lang="en-US" dirty="0" smtClean="0"/>
          </a:p>
          <a:p>
            <a:endParaRPr lang="en-US" dirty="0" smtClean="0"/>
          </a:p>
          <a:p>
            <a:r>
              <a:rPr lang="en-US" dirty="0" smtClean="0"/>
              <a:t>the query image on the upper left may not match the feature distribution of any of the database images in the bottom row.</a:t>
            </a:r>
          </a:p>
          <a:p>
            <a:r>
              <a:rPr lang="zh-TW" altLang="en-US" dirty="0" smtClean="0"/>
              <a:t>左上角的查詢圖像可能與底行中任何數據庫圖像的特徵分佈不匹配。</a:t>
            </a:r>
            <a:endParaRPr lang="en-US" altLang="zh-TW" dirty="0" smtClean="0"/>
          </a:p>
          <a:p>
            <a:r>
              <a:rPr lang="en-US" dirty="0" smtClean="0"/>
              <a:t>However, if each feature in the query is matched to its closet analog in all the class images, a good match can be found.</a:t>
            </a:r>
          </a:p>
          <a:p>
            <a:r>
              <a:rPr lang="zh-TW" altLang="en-US" dirty="0" smtClean="0"/>
              <a:t>但是，如果查詢中的每個特徵都與其所有類圖像中的壁櫥模擬匹配，則可以找到良好的匹配。</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73</a:t>
            </a:fld>
            <a:endParaRPr kumimoji="1" lang="zh-TW" altLang="en-US"/>
          </a:p>
        </p:txBody>
      </p:sp>
    </p:spTree>
    <p:extLst>
      <p:ext uri="{BB962C8B-B14F-4D97-AF65-F5344CB8AC3E}">
        <p14:creationId xmlns:p14="http://schemas.microsoft.com/office/powerpoint/2010/main" val="1871871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這裡我將</a:t>
            </a:r>
            <a:r>
              <a:rPr lang="en-US" altLang="zh-TW" dirty="0" smtClean="0"/>
              <a:t>2000</a:t>
            </a:r>
            <a:r>
              <a:rPr lang="zh-TW" altLang="en-US" dirty="0" smtClean="0"/>
              <a:t>張照片切成</a:t>
            </a:r>
            <a:r>
              <a:rPr lang="en-US" altLang="zh-TW" dirty="0" smtClean="0"/>
              <a:t>1500training</a:t>
            </a:r>
            <a:r>
              <a:rPr lang="zh-TW" altLang="en-US" dirty="0" smtClean="0"/>
              <a:t>和</a:t>
            </a:r>
            <a:r>
              <a:rPr lang="en-US" altLang="zh-TW" dirty="0" smtClean="0"/>
              <a:t>500</a:t>
            </a:r>
            <a:r>
              <a:rPr lang="zh-TW" altLang="en-US" dirty="0" smtClean="0"/>
              <a:t>張</a:t>
            </a:r>
            <a:r>
              <a:rPr lang="en-US" altLang="zh-TW" dirty="0" smtClean="0"/>
              <a:t>testing</a:t>
            </a:r>
          </a:p>
          <a:p>
            <a:r>
              <a:rPr lang="zh-TW" altLang="en-US" dirty="0" smtClean="0"/>
              <a:t>將這四類</a:t>
            </a:r>
            <a:r>
              <a:rPr lang="en-US" altLang="zh-TW" dirty="0" smtClean="0"/>
              <a:t>1500</a:t>
            </a:r>
            <a:r>
              <a:rPr lang="zh-TW" altLang="en-US" dirty="0" smtClean="0"/>
              <a:t>張</a:t>
            </a:r>
            <a:r>
              <a:rPr lang="en-US" altLang="zh-TW" dirty="0" smtClean="0"/>
              <a:t>, </a:t>
            </a:r>
            <a:r>
              <a:rPr lang="zh-TW" altLang="en-US" dirty="0" smtClean="0"/>
              <a:t>每張再切成</a:t>
            </a:r>
            <a:r>
              <a:rPr lang="en-US" altLang="zh-TW" dirty="0" smtClean="0"/>
              <a:t>16</a:t>
            </a:r>
            <a:r>
              <a:rPr lang="zh-TW" altLang="en-US" dirty="0" smtClean="0"/>
              <a:t>等分的</a:t>
            </a:r>
            <a:r>
              <a:rPr lang="en-US" altLang="zh-TW" dirty="0" smtClean="0"/>
              <a:t>patch</a:t>
            </a:r>
            <a:r>
              <a:rPr lang="zh-TW" altLang="en-US" dirty="0" smtClean="0"/>
              <a:t>當作</a:t>
            </a:r>
            <a:r>
              <a:rPr lang="en-US" altLang="zh-TW" dirty="0" smtClean="0"/>
              <a:t>feature</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74</a:t>
            </a:fld>
            <a:endParaRPr kumimoji="1" lang="zh-TW" altLang="en-US"/>
          </a:p>
        </p:txBody>
      </p:sp>
    </p:spTree>
    <p:extLst>
      <p:ext uri="{BB962C8B-B14F-4D97-AF65-F5344CB8AC3E}">
        <p14:creationId xmlns:p14="http://schemas.microsoft.com/office/powerpoint/2010/main" val="24151757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將剛剛切的小塊用</a:t>
            </a:r>
            <a:r>
              <a:rPr lang="en-US" altLang="zh-TW" dirty="0" smtClean="0"/>
              <a:t>k-means</a:t>
            </a:r>
            <a:r>
              <a:rPr lang="zh-TW" altLang="en-US" dirty="0" smtClean="0"/>
              <a:t>分類成</a:t>
            </a:r>
            <a:r>
              <a:rPr lang="en-US" altLang="zh-TW" dirty="0" smtClean="0"/>
              <a:t>14</a:t>
            </a:r>
            <a:r>
              <a:rPr lang="zh-TW" altLang="en-US" dirty="0" smtClean="0"/>
              <a:t>類</a:t>
            </a:r>
            <a:r>
              <a:rPr lang="en-US" altLang="zh-TW" dirty="0" smtClean="0"/>
              <a:t>, </a:t>
            </a:r>
            <a:r>
              <a:rPr lang="zh-TW" altLang="en-US" dirty="0" smtClean="0"/>
              <a:t>因為太多點</a:t>
            </a:r>
            <a:r>
              <a:rPr lang="en-US" altLang="zh-TW" dirty="0" smtClean="0"/>
              <a:t>,</a:t>
            </a:r>
            <a:r>
              <a:rPr lang="zh-TW" altLang="en-US" dirty="0" smtClean="0"/>
              <a:t> 這裡只顯示六類</a:t>
            </a:r>
            <a:r>
              <a:rPr lang="en-US" altLang="zh-TW" dirty="0" smtClean="0"/>
              <a:t>, </a:t>
            </a:r>
            <a:r>
              <a:rPr lang="zh-TW" altLang="en-US" dirty="0" smtClean="0"/>
              <a:t>以及每一類的質心</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75</a:t>
            </a:fld>
            <a:endParaRPr kumimoji="1" lang="zh-TW" altLang="en-US"/>
          </a:p>
        </p:txBody>
      </p:sp>
    </p:spTree>
    <p:extLst>
      <p:ext uri="{BB962C8B-B14F-4D97-AF65-F5344CB8AC3E}">
        <p14:creationId xmlns:p14="http://schemas.microsoft.com/office/powerpoint/2010/main" val="2462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這裡展現了</a:t>
            </a:r>
            <a:r>
              <a:rPr lang="en-US" altLang="zh-TW" dirty="0" smtClean="0">
                <a:latin typeface="Times New Roman" panose="02020603050405020304" pitchFamily="18" charset="0"/>
                <a:cs typeface="Times New Roman" panose="02020603050405020304" pitchFamily="18" charset="0"/>
              </a:rPr>
              <a:t>real-time </a:t>
            </a:r>
            <a:r>
              <a:rPr lang="zh-TW" altLang="en-US" dirty="0" smtClean="0">
                <a:latin typeface="Times New Roman" panose="02020603050405020304" pitchFamily="18" charset="0"/>
                <a:cs typeface="Times New Roman" panose="02020603050405020304" pitchFamily="18" charset="0"/>
              </a:rPr>
              <a:t>的 </a:t>
            </a:r>
            <a:r>
              <a:rPr lang="en-US" altLang="zh-TW" dirty="0" smtClean="0">
                <a:latin typeface="Times New Roman" panose="02020603050405020304" pitchFamily="18" charset="0"/>
                <a:cs typeface="Times New Roman" panose="02020603050405020304" pitchFamily="18" charset="0"/>
              </a:rPr>
              <a:t>face detection</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a:t>
            </a:fld>
            <a:endParaRPr kumimoji="1" lang="zh-TW" altLang="en-US"/>
          </a:p>
        </p:txBody>
      </p:sp>
    </p:spTree>
    <p:extLst>
      <p:ext uri="{BB962C8B-B14F-4D97-AF65-F5344CB8AC3E}">
        <p14:creationId xmlns:p14="http://schemas.microsoft.com/office/powerpoint/2010/main" val="13840276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然後我將每一類的</a:t>
            </a:r>
            <a:r>
              <a:rPr lang="en-US" altLang="zh-TW" dirty="0" smtClean="0"/>
              <a:t>training</a:t>
            </a:r>
            <a:r>
              <a:rPr lang="zh-TW" altLang="en-US" dirty="0" smtClean="0"/>
              <a:t> </a:t>
            </a:r>
            <a:r>
              <a:rPr lang="en-US" altLang="zh-TW" dirty="0" smtClean="0"/>
              <a:t>data</a:t>
            </a:r>
            <a:r>
              <a:rPr lang="zh-TW" altLang="en-US" dirty="0" smtClean="0"/>
              <a:t> 歸類後並歸一化</a:t>
            </a:r>
            <a:r>
              <a:rPr lang="en-US" altLang="zh-TW" dirty="0" smtClean="0"/>
              <a:t>, </a:t>
            </a:r>
            <a:r>
              <a:rPr lang="zh-TW" altLang="en-US" dirty="0" smtClean="0"/>
              <a:t>得到值方圖</a:t>
            </a:r>
            <a:r>
              <a:rPr lang="en-US" altLang="zh-TW" dirty="0" smtClean="0"/>
              <a:t>, </a:t>
            </a:r>
            <a:r>
              <a:rPr lang="zh-TW" altLang="en-US" dirty="0" smtClean="0"/>
              <a:t>因為前面沒有用</a:t>
            </a:r>
            <a:r>
              <a:rPr lang="en-US" altLang="zh-TW" dirty="0" smtClean="0"/>
              <a:t>feature</a:t>
            </a:r>
            <a:r>
              <a:rPr lang="zh-TW" altLang="en-US" dirty="0" smtClean="0"/>
              <a:t>偵測器</a:t>
            </a:r>
            <a:r>
              <a:rPr lang="en-US" altLang="zh-TW" dirty="0" smtClean="0"/>
              <a:t>, </a:t>
            </a:r>
            <a:r>
              <a:rPr lang="zh-TW" altLang="en-US" dirty="0" smtClean="0"/>
              <a:t>所以感覺好像沒有確定把這四類明顯的分開</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76</a:t>
            </a:fld>
            <a:endParaRPr kumimoji="1" lang="zh-TW" altLang="en-US"/>
          </a:p>
        </p:txBody>
      </p:sp>
    </p:spTree>
    <p:extLst>
      <p:ext uri="{BB962C8B-B14F-4D97-AF65-F5344CB8AC3E}">
        <p14:creationId xmlns:p14="http://schemas.microsoft.com/office/powerpoint/2010/main" val="21737829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測試結果為</a:t>
            </a:r>
            <a:r>
              <a:rPr lang="en-US" altLang="zh-TW" dirty="0" smtClean="0"/>
              <a:t>0.514, </a:t>
            </a:r>
            <a:r>
              <a:rPr lang="zh-TW" altLang="en-US" smtClean="0"/>
              <a:t>鰻低的 不易外</a:t>
            </a:r>
            <a:endParaRPr lang="en-US"/>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77</a:t>
            </a:fld>
            <a:endParaRPr kumimoji="1" lang="zh-TW" altLang="en-US"/>
          </a:p>
        </p:txBody>
      </p:sp>
    </p:spTree>
    <p:extLst>
      <p:ext uri="{BB962C8B-B14F-4D97-AF65-F5344CB8AC3E}">
        <p14:creationId xmlns:p14="http://schemas.microsoft.com/office/powerpoint/2010/main" val="1256230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使用圖像結構來定位和追蹤一個人</a:t>
            </a:r>
            <a:endParaRPr lang="en-US" altLang="zh-TW" dirty="0" smtClean="0"/>
          </a:p>
          <a:p>
            <a:r>
              <a:rPr lang="zh-TW" altLang="en-US" dirty="0" smtClean="0"/>
              <a:t>這個結構是由鉸接式矩形身體部位</a:t>
            </a:r>
            <a:r>
              <a:rPr lang="en-US" altLang="zh-TW" dirty="0" smtClean="0"/>
              <a:t>(</a:t>
            </a:r>
            <a:r>
              <a:rPr lang="zh-TW" altLang="en-US" dirty="0" smtClean="0"/>
              <a:t>軀幹</a:t>
            </a:r>
            <a:r>
              <a:rPr lang="en-US" altLang="zh-TW" dirty="0" smtClean="0"/>
              <a:t>, </a:t>
            </a:r>
            <a:r>
              <a:rPr lang="zh-TW" altLang="en-US" dirty="0" smtClean="0"/>
              <a:t>頭</a:t>
            </a:r>
            <a:r>
              <a:rPr lang="en-US" altLang="zh-TW" dirty="0" smtClean="0"/>
              <a:t>, </a:t>
            </a:r>
            <a:r>
              <a:rPr lang="zh-TW" altLang="en-US" dirty="0" smtClean="0"/>
              <a:t>四肢</a:t>
            </a:r>
            <a:r>
              <a:rPr lang="en-US" altLang="zh-TW" dirty="0" smtClean="0"/>
              <a:t>)</a:t>
            </a:r>
            <a:r>
              <a:rPr lang="zh-TW" altLang="en-US" dirty="0" smtClean="0"/>
              <a:t>連結在</a:t>
            </a:r>
            <a:r>
              <a:rPr lang="en-US" altLang="zh-TW" dirty="0" smtClean="0"/>
              <a:t>tree topology</a:t>
            </a:r>
            <a:r>
              <a:rPr lang="zh-TW" altLang="en-US" dirty="0" smtClean="0"/>
              <a:t>樹形拓撲</a:t>
            </a:r>
            <a:r>
              <a:rPr lang="en-US" altLang="zh-TW" dirty="0" smtClean="0"/>
              <a:t>,</a:t>
            </a:r>
            <a:r>
              <a:rPr lang="en-US" altLang="zh-TW" baseline="0" dirty="0" smtClean="0"/>
              <a:t> </a:t>
            </a:r>
            <a:r>
              <a:rPr lang="zh-TW" altLang="en-US" baseline="0" dirty="0" smtClean="0"/>
              <a:t>就是編碼相對部分的位置和方向</a:t>
            </a:r>
            <a:endParaRPr lang="en-US" altLang="zh-TW" baseline="0" dirty="0" smtClean="0"/>
          </a:p>
          <a:p>
            <a:r>
              <a:rPr lang="zh-TW" altLang="en-US" baseline="0" dirty="0" smtClean="0"/>
              <a:t>為了擬和一個圖像結構</a:t>
            </a:r>
            <a:r>
              <a:rPr lang="en-US" altLang="zh-TW" baseline="0" dirty="0" smtClean="0"/>
              <a:t>, </a:t>
            </a:r>
            <a:r>
              <a:rPr lang="zh-TW" altLang="en-US" baseline="0" dirty="0" smtClean="0"/>
              <a:t>一個二進治輪廓影像首先要使用背景相減來計算</a:t>
            </a:r>
            <a:r>
              <a:rPr lang="en-US" altLang="zh-TW" baseline="0" dirty="0" smtClean="0"/>
              <a:t>.</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79</a:t>
            </a:fld>
            <a:endParaRPr kumimoji="1" lang="zh-TW" altLang="en-US"/>
          </a:p>
        </p:txBody>
      </p:sp>
    </p:spTree>
    <p:extLst>
      <p:ext uri="{BB962C8B-B14F-4D97-AF65-F5344CB8AC3E}">
        <p14:creationId xmlns:p14="http://schemas.microsoft.com/office/powerpoint/2010/main" val="236180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最小化存在於</a:t>
            </a:r>
            <a:r>
              <a:rPr lang="en-US" altLang="zh-TW" dirty="0" smtClean="0"/>
              <a:t>E</a:t>
            </a:r>
            <a:r>
              <a:rPr lang="zh-TW" altLang="en-US" dirty="0" smtClean="0"/>
              <a:t>的所有部位位置姿勢的位能</a:t>
            </a:r>
            <a:r>
              <a:rPr lang="en-US" altLang="zh-TW" dirty="0" smtClean="0"/>
              <a:t>{li}</a:t>
            </a:r>
            <a:r>
              <a:rPr lang="zh-TW" altLang="en-US" dirty="0" smtClean="0"/>
              <a:t>以及部位對的邊緣</a:t>
            </a:r>
            <a:r>
              <a:rPr lang="en-US" altLang="zh-TW" dirty="0" smtClean="0"/>
              <a:t>(</a:t>
            </a:r>
            <a:r>
              <a:rPr lang="zh-TW" altLang="en-US" dirty="0" smtClean="0"/>
              <a:t>幾何關係</a:t>
            </a:r>
            <a:r>
              <a:rPr lang="en-US" altLang="zh-TW"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注意如何讓這個能量與</a:t>
            </a:r>
            <a:r>
              <a:rPr lang="en-US" altLang="zh-TW" dirty="0" smtClean="0"/>
              <a:t>Markov</a:t>
            </a:r>
            <a:r>
              <a:rPr lang="en-US" altLang="zh-TW" baseline="0" dirty="0" smtClean="0"/>
              <a:t> fandom fields</a:t>
            </a:r>
            <a:r>
              <a:rPr lang="zh-TW" altLang="en-US" baseline="0" dirty="0" smtClean="0"/>
              <a:t> </a:t>
            </a:r>
            <a:r>
              <a:rPr lang="zh-TW" altLang="en-US" sz="1200" b="0" i="0" kern="1200" dirty="0" smtClean="0">
                <a:solidFill>
                  <a:schemeClr val="tx1"/>
                </a:solidFill>
                <a:effectLst/>
                <a:latin typeface="+mn-lt"/>
                <a:ea typeface="+mn-ea"/>
                <a:cs typeface="+mn-cs"/>
              </a:rPr>
              <a:t>馬爾可夫隨機場</a:t>
            </a:r>
            <a:r>
              <a:rPr lang="zh-TW" altLang="en-US" sz="1200" b="0" i="0" kern="1200" baseline="0" dirty="0" smtClean="0">
                <a:solidFill>
                  <a:schemeClr val="tx1"/>
                </a:solidFill>
                <a:effectLst/>
                <a:latin typeface="+mn-lt"/>
                <a:ea typeface="+mn-ea"/>
                <a:cs typeface="+mn-cs"/>
              </a:rPr>
              <a:t> </a:t>
            </a:r>
            <a:r>
              <a:rPr lang="zh-TW" altLang="en-US" baseline="0" dirty="0" smtClean="0"/>
              <a:t>有密切相關</a:t>
            </a:r>
            <a:r>
              <a:rPr lang="en-US" altLang="zh-TW" baseline="0" dirty="0" smtClean="0"/>
              <a:t>,</a:t>
            </a:r>
            <a:r>
              <a:rPr lang="zh-TW" altLang="en-US" baseline="0" dirty="0" smtClean="0"/>
              <a:t>這個場習慣在</a:t>
            </a:r>
            <a:r>
              <a:rPr lang="en-US" altLang="zh-TW" baseline="0" dirty="0" smtClean="0"/>
              <a:t>probabilistic framework</a:t>
            </a:r>
            <a:r>
              <a:rPr lang="zh-TW" altLang="en-US" baseline="0" dirty="0" smtClean="0"/>
              <a:t>機率架構被於嵌入</a:t>
            </a:r>
            <a:r>
              <a:rPr lang="zh-TW" altLang="en-US" dirty="0" smtClean="0"/>
              <a:t>圖像結構</a:t>
            </a:r>
            <a:r>
              <a:rPr lang="en-US" altLang="zh-TW" dirty="0" smtClean="0"/>
              <a:t>,</a:t>
            </a:r>
            <a:r>
              <a:rPr lang="zh-TW" altLang="en-US" dirty="0" smtClean="0"/>
              <a:t> 這可以使參數可以更容易的被學習</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80</a:t>
            </a:fld>
            <a:endParaRPr kumimoji="1" lang="zh-TW" altLang="en-US"/>
          </a:p>
        </p:txBody>
      </p:sp>
    </p:spTree>
    <p:extLst>
      <p:ext uri="{BB962C8B-B14F-4D97-AF65-F5344CB8AC3E}">
        <p14:creationId xmlns:p14="http://schemas.microsoft.com/office/powerpoint/2010/main" val="2256164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對於幾何空間驗證的圖像模型</a:t>
            </a:r>
            <a:r>
              <a:rPr lang="en-US" altLang="zh-TW" dirty="0" smtClean="0"/>
              <a:t>????</a:t>
            </a:r>
          </a:p>
          <a:p>
            <a:r>
              <a:rPr lang="en-US" altLang="zh-TW" dirty="0" smtClean="0"/>
              <a:t>(a)Constellation</a:t>
            </a:r>
            <a:r>
              <a:rPr lang="zh-TW" altLang="en-US" dirty="0" smtClean="0"/>
              <a:t>星座</a:t>
            </a:r>
            <a:endParaRPr lang="en-US" altLang="zh-TW" dirty="0" smtClean="0"/>
          </a:p>
          <a:p>
            <a:r>
              <a:rPr lang="en-US" altLang="zh-TW" dirty="0" smtClean="0"/>
              <a:t>(b) Start	</a:t>
            </a:r>
            <a:r>
              <a:rPr lang="zh-TW" altLang="en-US" dirty="0" smtClean="0"/>
              <a:t>星星</a:t>
            </a:r>
            <a:endParaRPr lang="en-US" altLang="zh-TW" dirty="0" smtClean="0"/>
          </a:p>
          <a:p>
            <a:r>
              <a:rPr lang="en-US" altLang="zh-TW" dirty="0" smtClean="0"/>
              <a:t>(c) k-fan ???</a:t>
            </a:r>
          </a:p>
          <a:p>
            <a:r>
              <a:rPr lang="en-US" altLang="zh-TW" dirty="0" smtClean="0"/>
              <a:t>(d)Tree</a:t>
            </a:r>
          </a:p>
          <a:p>
            <a:r>
              <a:rPr lang="en-US" altLang="zh-TW" dirty="0" smtClean="0"/>
              <a:t>(e)</a:t>
            </a:r>
            <a:r>
              <a:rPr lang="zh-TW" altLang="en-US" dirty="0" smtClean="0"/>
              <a:t>特徵袋</a:t>
            </a:r>
            <a:endParaRPr lang="en-US" altLang="zh-TW" dirty="0" smtClean="0"/>
          </a:p>
          <a:p>
            <a:r>
              <a:rPr lang="en-US" altLang="zh-TW" dirty="0" smtClean="0"/>
              <a:t>(f)</a:t>
            </a:r>
            <a:r>
              <a:rPr lang="zh-TW" altLang="en-US" dirty="0" smtClean="0"/>
              <a:t>層次結構</a:t>
            </a:r>
            <a:endParaRPr lang="en-US" altLang="zh-TW" dirty="0" smtClean="0"/>
          </a:p>
          <a:p>
            <a:r>
              <a:rPr lang="en-US" altLang="zh-TW" dirty="0" smtClean="0"/>
              <a:t>(g) sparse flexible model</a:t>
            </a:r>
            <a:r>
              <a:rPr lang="zh-TW" altLang="en-US" dirty="0" smtClean="0"/>
              <a:t>稀疏靈活的模型</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81</a:t>
            </a:fld>
            <a:endParaRPr kumimoji="1" lang="zh-TW" altLang="en-US"/>
          </a:p>
        </p:txBody>
      </p:sp>
    </p:spTree>
    <p:extLst>
      <p:ext uri="{BB962C8B-B14F-4D97-AF65-F5344CB8AC3E}">
        <p14:creationId xmlns:p14="http://schemas.microsoft.com/office/powerpoint/2010/main" val="9379055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以部分為基礎的辨識</a:t>
            </a:r>
            <a:endParaRPr lang="en-US" altLang="zh-TW" dirty="0" smtClean="0"/>
          </a:p>
          <a:p>
            <a:r>
              <a:rPr lang="zh-TW" altLang="en-US" dirty="0" smtClean="0"/>
              <a:t>將車子的配件和</a:t>
            </a:r>
            <a:r>
              <a:rPr lang="en-US" altLang="zh-TW" dirty="0" smtClean="0"/>
              <a:t>training</a:t>
            </a:r>
            <a:r>
              <a:rPr lang="zh-TW" altLang="en-US" dirty="0" smtClean="0"/>
              <a:t> </a:t>
            </a:r>
            <a:r>
              <a:rPr lang="en-US" altLang="zh-TW" dirty="0" smtClean="0"/>
              <a:t>data</a:t>
            </a:r>
            <a:r>
              <a:rPr lang="zh-TW" altLang="en-US" dirty="0" smtClean="0"/>
              <a:t>中的配件去做匹配</a:t>
            </a:r>
            <a:r>
              <a:rPr lang="en-US" altLang="zh-TW" dirty="0" smtClean="0"/>
              <a:t>, </a:t>
            </a:r>
            <a:r>
              <a:rPr lang="zh-TW" altLang="en-US" dirty="0" smtClean="0"/>
              <a:t>以及計算出來的匹配程度</a:t>
            </a:r>
            <a:endParaRPr lang="en-US" altLang="zh-TW" dirty="0" smtClean="0"/>
          </a:p>
          <a:p>
            <a:r>
              <a:rPr lang="en-US" altLang="zh-TW" dirty="0" smtClean="0"/>
              <a:t>(a)</a:t>
            </a:r>
            <a:r>
              <a:rPr lang="zh-TW" altLang="en-US" dirty="0" smtClean="0"/>
              <a:t>對於每個位置的</a:t>
            </a:r>
            <a:r>
              <a:rPr lang="en-US" altLang="zh-TW" dirty="0" smtClean="0"/>
              <a:t>locations</a:t>
            </a:r>
            <a:r>
              <a:rPr lang="zh-TW" altLang="en-US" dirty="0" smtClean="0"/>
              <a:t>和</a:t>
            </a:r>
            <a:r>
              <a:rPr lang="en-US" altLang="zh-TW" dirty="0" smtClean="0"/>
              <a:t>covariance ellipses</a:t>
            </a:r>
            <a:r>
              <a:rPr lang="zh-TW" altLang="en-US" dirty="0" smtClean="0"/>
              <a:t>斜方差橢圓</a:t>
            </a:r>
            <a:r>
              <a:rPr lang="en-US" altLang="zh-TW" dirty="0" smtClean="0"/>
              <a:t>, </a:t>
            </a:r>
            <a:r>
              <a:rPr lang="zh-TW" altLang="en-US" dirty="0" smtClean="0"/>
              <a:t>隨著它們的發生概率和相對</a:t>
            </a:r>
            <a:r>
              <a:rPr lang="en-US" altLang="zh-TW" dirty="0" smtClean="0"/>
              <a:t>log-scale</a:t>
            </a:r>
            <a:r>
              <a:rPr lang="zh-TW" altLang="en-US" dirty="0" smtClean="0"/>
              <a:t>密度</a:t>
            </a:r>
            <a:endParaRPr lang="en-US" altLang="zh-TW" dirty="0" smtClean="0"/>
          </a:p>
          <a:p>
            <a:r>
              <a:rPr lang="en-US" altLang="zh-TW" dirty="0" smtClean="0"/>
              <a:t>(b)</a:t>
            </a:r>
            <a:r>
              <a:rPr lang="zh-TW" altLang="en-US" dirty="0" smtClean="0"/>
              <a:t>部件樣本是從最匹配平均外貌的</a:t>
            </a:r>
            <a:r>
              <a:rPr lang="en-US" altLang="zh-TW" dirty="0" smtClean="0"/>
              <a:t>training</a:t>
            </a:r>
            <a:r>
              <a:rPr lang="zh-TW" altLang="en-US" dirty="0" smtClean="0"/>
              <a:t>影像繪畫出來的</a:t>
            </a: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82</a:t>
            </a:fld>
            <a:endParaRPr kumimoji="1" lang="zh-TW" altLang="en-US"/>
          </a:p>
        </p:txBody>
      </p:sp>
    </p:spTree>
    <p:extLst>
      <p:ext uri="{BB962C8B-B14F-4D97-AF65-F5344CB8AC3E}">
        <p14:creationId xmlns:p14="http://schemas.microsoft.com/office/powerpoint/2010/main" val="35137912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c .</a:t>
            </a:r>
            <a:r>
              <a:rPr lang="zh-TW" altLang="en-US" dirty="0" smtClean="0"/>
              <a:t>從機車類別中辨識的結果</a:t>
            </a:r>
            <a:r>
              <a:rPr lang="en-US" altLang="zh-TW" dirty="0" smtClean="0"/>
              <a:t>, </a:t>
            </a:r>
            <a:r>
              <a:rPr lang="zh-TW" altLang="en-US" dirty="0" smtClean="0"/>
              <a:t>顯示偵測特徵</a:t>
            </a:r>
            <a:r>
              <a:rPr lang="en-US" altLang="zh-TW" dirty="0" smtClean="0"/>
              <a:t>(</a:t>
            </a:r>
            <a:r>
              <a:rPr lang="zh-TW" altLang="en-US" dirty="0" smtClean="0"/>
              <a:t>粉紅點</a:t>
            </a:r>
            <a:r>
              <a:rPr lang="en-US" altLang="zh-TW" dirty="0" smtClean="0"/>
              <a:t>)</a:t>
            </a:r>
            <a:r>
              <a:rPr lang="zh-TW" altLang="en-US" dirty="0" smtClean="0"/>
              <a:t>以及部件</a:t>
            </a:r>
            <a:r>
              <a:rPr lang="en-US" altLang="zh-TW" dirty="0" smtClean="0"/>
              <a:t>(</a:t>
            </a:r>
            <a:r>
              <a:rPr lang="zh-TW" altLang="en-US" dirty="0" smtClean="0"/>
              <a:t>彩色圈</a:t>
            </a:r>
            <a:r>
              <a:rPr lang="en-US" altLang="zh-TW" dirty="0" smtClean="0"/>
              <a:t>)</a:t>
            </a:r>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83</a:t>
            </a:fld>
            <a:endParaRPr kumimoji="1" lang="zh-TW" altLang="en-US"/>
          </a:p>
        </p:txBody>
      </p:sp>
    </p:spTree>
    <p:extLst>
      <p:ext uri="{BB962C8B-B14F-4D97-AF65-F5344CB8AC3E}">
        <p14:creationId xmlns:p14="http://schemas.microsoft.com/office/powerpoint/2010/main" val="7020477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這節要講的是</a:t>
            </a:r>
            <a:r>
              <a:rPr lang="en-US" altLang="zh-TW" baseline="0" dirty="0" smtClean="0"/>
              <a:t> recognition with </a:t>
            </a:r>
            <a:r>
              <a:rPr lang="en-US" altLang="zh-TW" baseline="0" smtClean="0"/>
              <a:t>sefmentation</a:t>
            </a:r>
            <a:r>
              <a:rPr lang="zh-TW" altLang="en-US" smtClean="0"/>
              <a:t>這</a:t>
            </a:r>
            <a:r>
              <a:rPr lang="zh-TW" altLang="en-US" dirty="0" smtClean="0"/>
              <a:t>是使用分割來辨識</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84</a:t>
            </a:fld>
            <a:endParaRPr kumimoji="1" lang="zh-TW" altLang="en-US"/>
          </a:p>
        </p:txBody>
      </p:sp>
    </p:spTree>
    <p:extLst>
      <p:ext uri="{BB962C8B-B14F-4D97-AF65-F5344CB8AC3E}">
        <p14:creationId xmlns:p14="http://schemas.microsoft.com/office/powerpoint/2010/main" val="3401020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interleaved recognition and segmentation </a:t>
            </a:r>
            <a:r>
              <a:rPr lang="zh-TW" altLang="en-US" dirty="0" smtClean="0"/>
              <a:t>交錯識別和分割</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該過程開始於重新識別新圖像（場景）中的視覺詞（碼本條目），並使每個部分在</a:t>
            </a:r>
            <a:r>
              <a:rPr lang="en-US" altLang="zh-TW" dirty="0" smtClean="0"/>
              <a:t>3D</a:t>
            </a:r>
            <a:r>
              <a:rPr lang="zh-TW" altLang="en-US" dirty="0" smtClean="0"/>
              <a:t>（</a:t>
            </a:r>
            <a:r>
              <a:rPr lang="en-US" altLang="zh-TW" dirty="0" smtClean="0"/>
              <a:t>x</a:t>
            </a:r>
            <a:r>
              <a:rPr lang="zh-TW" altLang="en-US" dirty="0" smtClean="0"/>
              <a:t>，</a:t>
            </a:r>
            <a:r>
              <a:rPr lang="en-US" altLang="zh-TW" dirty="0" smtClean="0"/>
              <a:t>y</a:t>
            </a:r>
            <a:r>
              <a:rPr lang="zh-TW" altLang="en-US" dirty="0" smtClean="0"/>
              <a:t>，</a:t>
            </a:r>
            <a:r>
              <a:rPr lang="en-US" altLang="zh-TW" dirty="0" smtClean="0"/>
              <a:t>z</a:t>
            </a:r>
            <a:r>
              <a:rPr lang="zh-TW" altLang="en-US" dirty="0" smtClean="0"/>
              <a:t>）投票空間（頂行）中投票選擇可能的位置和大小。</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一旦最大質被找到</a:t>
            </a:r>
            <a:r>
              <a:rPr lang="en-US" altLang="zh-TW" dirty="0" smtClean="0"/>
              <a:t>, </a:t>
            </a:r>
            <a:r>
              <a:rPr lang="zh-TW" altLang="en-US" dirty="0" smtClean="0"/>
              <a:t>特徵對應的實例被</a:t>
            </a:r>
            <a:r>
              <a:rPr lang="en-US" altLang="zh-TW" dirty="0" err="1" smtClean="0"/>
              <a:t>backprojecting</a:t>
            </a:r>
            <a:r>
              <a:rPr lang="zh-TW" altLang="en-US" dirty="0" smtClean="0"/>
              <a:t>反投影貢獻的票數決定</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這個對於每個物體的前景背景分割可以被與每個碼本條目相關的反投影機率掩模找到</a:t>
            </a:r>
            <a:r>
              <a:rPr lang="en-US" altLang="zh-TW" dirty="0" smtClean="0"/>
              <a:t>, </a:t>
            </a:r>
            <a:r>
              <a:rPr lang="zh-TW" altLang="en-US" dirty="0" smtClean="0"/>
              <a:t>這整個辨識和分割過程可以被重複</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輸入影像 </a:t>
            </a:r>
            <a:r>
              <a:rPr lang="en-US" altLang="zh-TW" dirty="0" smtClean="0"/>
              <a:t>&gt;</a:t>
            </a:r>
            <a:r>
              <a:rPr lang="zh-TW" altLang="en-US" dirty="0" smtClean="0"/>
              <a:t> 找到有趣的點 </a:t>
            </a:r>
            <a:r>
              <a:rPr lang="en-US" altLang="zh-TW" dirty="0" smtClean="0"/>
              <a:t>&gt;</a:t>
            </a:r>
            <a:r>
              <a:rPr lang="zh-TW" altLang="en-US" dirty="0" smtClean="0"/>
              <a:t> 匹配資料庫相同的點 </a:t>
            </a:r>
            <a:r>
              <a:rPr lang="en-US" altLang="zh-TW" dirty="0" smtClean="0"/>
              <a:t>&gt;</a:t>
            </a:r>
            <a:r>
              <a:rPr lang="zh-TW" altLang="en-US" dirty="0" smtClean="0"/>
              <a:t> 在</a:t>
            </a:r>
            <a:r>
              <a:rPr lang="en-US" altLang="zh-TW" dirty="0" smtClean="0"/>
              <a:t>3D</a:t>
            </a:r>
            <a:r>
              <a:rPr lang="zh-TW" altLang="en-US" dirty="0" smtClean="0"/>
              <a:t> </a:t>
            </a:r>
            <a:r>
              <a:rPr lang="en-US" altLang="zh-TW" dirty="0" smtClean="0"/>
              <a:t>voting</a:t>
            </a:r>
            <a:r>
              <a:rPr lang="zh-TW" altLang="en-US" dirty="0" smtClean="0"/>
              <a:t> </a:t>
            </a:r>
            <a:r>
              <a:rPr lang="en-US" altLang="zh-TW" dirty="0" smtClean="0"/>
              <a:t>space</a:t>
            </a:r>
            <a:r>
              <a:rPr lang="zh-TW" altLang="en-US" dirty="0" smtClean="0"/>
              <a:t>中機率投票</a:t>
            </a:r>
            <a:r>
              <a:rPr lang="en-US" altLang="zh-TW" dirty="0" smtClean="0"/>
              <a:t>&gt;</a:t>
            </a:r>
            <a:r>
              <a:rPr lang="zh-TW" altLang="en-US" dirty="0" smtClean="0"/>
              <a:t> 反投影找最大值可能的對象 </a:t>
            </a:r>
            <a:r>
              <a:rPr lang="en-US" altLang="zh-TW" dirty="0" smtClean="0"/>
              <a:t>&gt;</a:t>
            </a:r>
            <a:r>
              <a:rPr lang="zh-TW" altLang="en-US" dirty="0" smtClean="0"/>
              <a:t> 分割</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altLang="zh-TW" dirty="0" smtClean="0"/>
          </a:p>
          <a:p>
            <a:endParaRPr lang="en-US" dirty="0" smtClean="0"/>
          </a:p>
          <a:p>
            <a:endParaRPr lang="en-US" dirty="0" smtClean="0"/>
          </a:p>
          <a:p>
            <a:endParaRPr lang="en-US" dirty="0" smtClean="0"/>
          </a:p>
          <a:p>
            <a:r>
              <a:rPr lang="en-US" dirty="0" smtClean="0"/>
              <a:t>the process starts by re-recognizing visual words (codebook entries) in a new image (scene) and having each part vote for likely locations and size in a </a:t>
            </a:r>
            <a:r>
              <a:rPr lang="en-US" dirty="0" err="1" smtClean="0"/>
              <a:t>a</a:t>
            </a:r>
            <a:r>
              <a:rPr lang="en-US" dirty="0" smtClean="0"/>
              <a:t> 3D (x, y, z) voting space (top row).</a:t>
            </a:r>
          </a:p>
          <a:p>
            <a:r>
              <a:rPr lang="zh-TW" altLang="en-US" b="0" i="0" dirty="0" smtClean="0"/>
              <a:t>該過程開始於重新識別新圖像（場景）中的視覺詞（碼本條目），並使每個部分在</a:t>
            </a:r>
            <a:r>
              <a:rPr lang="en-US" altLang="zh-TW" b="0" i="0" dirty="0" smtClean="0"/>
              <a:t>3D</a:t>
            </a:r>
            <a:r>
              <a:rPr lang="zh-TW" altLang="en-US" b="0" i="0" dirty="0" smtClean="0"/>
              <a:t>（</a:t>
            </a:r>
            <a:r>
              <a:rPr lang="en-US" altLang="zh-TW" b="0" i="0" dirty="0" smtClean="0"/>
              <a:t>x</a:t>
            </a:r>
            <a:r>
              <a:rPr lang="zh-TW" altLang="en-US" b="0" i="0" dirty="0" smtClean="0"/>
              <a:t>，</a:t>
            </a:r>
            <a:r>
              <a:rPr lang="en-US" altLang="zh-TW" b="0" i="0" dirty="0" smtClean="0"/>
              <a:t>y</a:t>
            </a:r>
            <a:r>
              <a:rPr lang="zh-TW" altLang="en-US" b="0" i="0" dirty="0" smtClean="0"/>
              <a:t>，</a:t>
            </a:r>
            <a:r>
              <a:rPr lang="en-US" altLang="zh-TW" b="0" i="0" dirty="0" smtClean="0"/>
              <a:t>z</a:t>
            </a:r>
            <a:r>
              <a:rPr lang="zh-TW" altLang="en-US" b="0" i="0" dirty="0" smtClean="0"/>
              <a:t>）投票空間（頂行）中投票選擇可能的位置和大小。</a:t>
            </a:r>
            <a:endParaRPr lang="en-US" b="0" i="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85</a:t>
            </a:fld>
            <a:endParaRPr kumimoji="1" lang="zh-TW" altLang="en-US"/>
          </a:p>
        </p:txBody>
      </p:sp>
    </p:spTree>
    <p:extLst>
      <p:ext uri="{BB962C8B-B14F-4D97-AF65-F5344CB8AC3E}">
        <p14:creationId xmlns:p14="http://schemas.microsoft.com/office/powerpoint/2010/main" val="1657883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layout consistent random field</a:t>
            </a:r>
            <a:r>
              <a:rPr lang="zh-TW" altLang="en-US" dirty="0" smtClean="0"/>
              <a:t> 設計一致的隨機場</a:t>
            </a:r>
            <a:endParaRPr lang="en-US" altLang="zh-TW" dirty="0" smtClean="0"/>
          </a:p>
          <a:p>
            <a:r>
              <a:rPr lang="zh-TW" altLang="en-US" dirty="0" smtClean="0"/>
              <a:t>這個數字表示鄰居關係的種類</a:t>
            </a:r>
            <a:r>
              <a:rPr lang="en-US" altLang="zh-TW" dirty="0" smtClean="0"/>
              <a:t>,</a:t>
            </a:r>
            <a:r>
              <a:rPr lang="zh-TW" altLang="en-US" dirty="0" smtClean="0"/>
              <a:t> 是存在於相同和不同類別中的指定像素</a:t>
            </a:r>
            <a:endParaRPr lang="en-US" altLang="zh-TW" dirty="0" smtClean="0"/>
          </a:p>
          <a:p>
            <a:r>
              <a:rPr lang="zh-TW" altLang="en-US" dirty="0" smtClean="0"/>
              <a:t>每對成對關係都帶有自己的可能性（能量損失）</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86</a:t>
            </a:fld>
            <a:endParaRPr kumimoji="1" lang="zh-TW" altLang="en-US"/>
          </a:p>
        </p:txBody>
      </p:sp>
    </p:spTree>
    <p:extLst>
      <p:ext uri="{BB962C8B-B14F-4D97-AF65-F5344CB8AC3E}">
        <p14:creationId xmlns:p14="http://schemas.microsoft.com/office/powerpoint/2010/main" val="349940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instance (known object) recognition</a:t>
            </a:r>
            <a:r>
              <a:rPr lang="zh-TW" altLang="en-US" dirty="0" smtClean="0"/>
              <a:t> 實例識別</a:t>
            </a:r>
            <a:r>
              <a:rPr lang="en-US" altLang="zh-TW" dirty="0" smtClean="0"/>
              <a:t>:</a:t>
            </a:r>
            <a:r>
              <a:rPr lang="zh-TW" altLang="en-US" dirty="0" smtClean="0"/>
              <a:t> 使用已知的物體形狀來進行辨識</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圖像中的熊熊</a:t>
            </a:r>
            <a:r>
              <a:rPr lang="en-US" altLang="zh-TW" dirty="0" smtClean="0"/>
              <a:t>, </a:t>
            </a:r>
            <a:r>
              <a:rPr lang="zh-TW" altLang="en-US" dirty="0" smtClean="0"/>
              <a:t>鞋子</a:t>
            </a:r>
            <a:r>
              <a:rPr lang="en-US" altLang="zh-TW" dirty="0" smtClean="0"/>
              <a:t>, </a:t>
            </a:r>
            <a:r>
              <a:rPr lang="zh-TW" altLang="en-US" dirty="0" smtClean="0"/>
              <a:t>以及電話都有自己的形狀</a:t>
            </a:r>
            <a:r>
              <a:rPr lang="en-US" altLang="zh-TW" dirty="0" smtClean="0"/>
              <a:t>, </a:t>
            </a:r>
            <a:r>
              <a:rPr lang="zh-TW" altLang="en-US" dirty="0" smtClean="0"/>
              <a:t>程式可以利用這些形狀來匹配相對應的物體</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a:t>
            </a:fld>
            <a:endParaRPr kumimoji="1" lang="zh-TW" altLang="en-US"/>
          </a:p>
        </p:txBody>
      </p:sp>
    </p:spTree>
    <p:extLst>
      <p:ext uri="{BB962C8B-B14F-4D97-AF65-F5344CB8AC3E}">
        <p14:creationId xmlns:p14="http://schemas.microsoft.com/office/powerpoint/2010/main" val="9963907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scene completion using millions of photographs</a:t>
            </a:r>
            <a:r>
              <a:rPr lang="zh-TW" altLang="en-US" dirty="0" smtClean="0"/>
              <a:t> 使用數百萬張照片完成場景</a:t>
            </a:r>
            <a:endParaRPr lang="en-US" altLang="zh-TW" dirty="0" smtClean="0"/>
          </a:p>
          <a:p>
            <a:pPr marL="228600" indent="-228600">
              <a:buAutoNum type="alphaLcParenBoth"/>
            </a:pPr>
            <a:r>
              <a:rPr lang="zh-TW" altLang="en-US" dirty="0" smtClean="0"/>
              <a:t>原始影像</a:t>
            </a:r>
            <a:endParaRPr lang="en-US" altLang="zh-TW" dirty="0" smtClean="0"/>
          </a:p>
          <a:p>
            <a:pPr marL="228600" indent="-228600">
              <a:buAutoNum type="alphaLcParenBoth"/>
            </a:pPr>
            <a:r>
              <a:rPr lang="zh-TW" altLang="en-US" dirty="0" smtClean="0"/>
              <a:t>不想要前景的刪除後</a:t>
            </a:r>
            <a:endParaRPr lang="en-US" altLang="zh-TW" dirty="0" smtClean="0"/>
          </a:p>
          <a:p>
            <a:pPr marL="228600" indent="-228600">
              <a:buAutoNum type="alphaLcParenBoth"/>
            </a:pPr>
            <a:r>
              <a:rPr lang="zh-TW" altLang="en-US" dirty="0" smtClean="0"/>
              <a:t>合理的場景批配</a:t>
            </a:r>
            <a:r>
              <a:rPr lang="en-US" altLang="zh-TW" dirty="0" smtClean="0"/>
              <a:t>, </a:t>
            </a:r>
            <a:r>
              <a:rPr lang="zh-TW" altLang="en-US" dirty="0" smtClean="0"/>
              <a:t>使用一個使用者選擇紅色突出的</a:t>
            </a:r>
            <a:endParaRPr lang="en-US" altLang="zh-TW" dirty="0" smtClean="0"/>
          </a:p>
          <a:p>
            <a:pPr marL="228600" indent="-228600">
              <a:buAutoNum type="alphaLcParenBoth"/>
            </a:pPr>
            <a:r>
              <a:rPr lang="zh-TW" altLang="en-US" dirty="0" smtClean="0"/>
              <a:t>在置換和混和之後輸出影像</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87</a:t>
            </a:fld>
            <a:endParaRPr kumimoji="1" lang="zh-TW" altLang="en-US"/>
          </a:p>
        </p:txBody>
      </p:sp>
    </p:spTree>
    <p:extLst>
      <p:ext uri="{BB962C8B-B14F-4D97-AF65-F5344CB8AC3E}">
        <p14:creationId xmlns:p14="http://schemas.microsoft.com/office/powerpoint/2010/main" val="37767702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影用</a:t>
            </a:r>
            <a:r>
              <a:rPr lang="en-US" altLang="zh-TW" dirty="0" smtClean="0"/>
              <a:t>:</a:t>
            </a:r>
            <a:r>
              <a:rPr lang="zh-TW" altLang="en-US" dirty="0" smtClean="0"/>
              <a:t>智慧照片編輯</a:t>
            </a:r>
            <a:endParaRPr lang="en-US" altLang="zh-TW" dirty="0" smtClean="0"/>
          </a:p>
          <a:p>
            <a:r>
              <a:rPr lang="en-US" dirty="0" smtClean="0"/>
              <a:t>automatic </a:t>
            </a:r>
            <a:r>
              <a:rPr lang="en-US" dirty="0" err="1" smtClean="0"/>
              <a:t>phpoto</a:t>
            </a:r>
            <a:r>
              <a:rPr lang="en-US" dirty="0" smtClean="0"/>
              <a:t> pop-up</a:t>
            </a:r>
            <a:r>
              <a:rPr lang="zh-TW" altLang="en-US" dirty="0" smtClean="0"/>
              <a:t> 自動照片彈出</a:t>
            </a:r>
            <a:endParaRPr lang="en-US" altLang="zh-TW" dirty="0" smtClean="0"/>
          </a:p>
          <a:p>
            <a:r>
              <a:rPr lang="en-US" altLang="zh-TW" dirty="0" smtClean="0"/>
              <a:t>(a)</a:t>
            </a:r>
            <a:r>
              <a:rPr lang="zh-TW" altLang="en-US" dirty="0" smtClean="0"/>
              <a:t>輸入影像</a:t>
            </a:r>
            <a:endParaRPr lang="en-US" altLang="zh-TW" dirty="0" smtClean="0"/>
          </a:p>
          <a:p>
            <a:r>
              <a:rPr lang="en-US" altLang="zh-TW" dirty="0" smtClean="0"/>
              <a:t>(b)© </a:t>
            </a:r>
            <a:r>
              <a:rPr lang="zh-TW" altLang="en-US" dirty="0" smtClean="0"/>
              <a:t>將照片的特徵空間上生病投票併分割</a:t>
            </a:r>
            <a:endParaRPr lang="en-US" altLang="zh-TW" dirty="0" smtClean="0"/>
          </a:p>
          <a:p>
            <a:r>
              <a:rPr lang="en-US" altLang="zh-TW" dirty="0" smtClean="0"/>
              <a:t>(d)</a:t>
            </a:r>
            <a:r>
              <a:rPr lang="zh-TW" altLang="en-US" dirty="0" smtClean="0"/>
              <a:t> 分割後的結果</a:t>
            </a:r>
            <a:r>
              <a:rPr lang="en-US" altLang="zh-TW" dirty="0" smtClean="0"/>
              <a:t>, </a:t>
            </a:r>
            <a:r>
              <a:rPr lang="zh-TW" altLang="en-US" dirty="0" smtClean="0"/>
              <a:t>標籤表示地面</a:t>
            </a:r>
            <a:r>
              <a:rPr lang="en-US" altLang="zh-TW" dirty="0" smtClean="0"/>
              <a:t>(</a:t>
            </a:r>
            <a:r>
              <a:rPr lang="zh-TW" altLang="en-US" dirty="0" smtClean="0"/>
              <a:t>綠</a:t>
            </a:r>
            <a:r>
              <a:rPr lang="en-US" altLang="zh-TW" dirty="0" smtClean="0"/>
              <a:t>)</a:t>
            </a:r>
            <a:r>
              <a:rPr lang="zh-TW" altLang="en-US" dirty="0" smtClean="0"/>
              <a:t>，垂直</a:t>
            </a:r>
            <a:r>
              <a:rPr lang="en-US" altLang="zh-TW" dirty="0" smtClean="0"/>
              <a:t>(</a:t>
            </a:r>
            <a:r>
              <a:rPr lang="zh-TW" altLang="en-US" dirty="0" smtClean="0"/>
              <a:t>紅色</a:t>
            </a:r>
            <a:r>
              <a:rPr lang="en-US" altLang="zh-TW" dirty="0" smtClean="0"/>
              <a:t>)</a:t>
            </a:r>
            <a:r>
              <a:rPr lang="zh-TW" altLang="en-US" dirty="0" smtClean="0"/>
              <a:t>和天空</a:t>
            </a:r>
            <a:r>
              <a:rPr lang="en-US" altLang="zh-TW" dirty="0" smtClean="0"/>
              <a:t>(</a:t>
            </a:r>
            <a:r>
              <a:rPr lang="zh-TW" altLang="en-US" dirty="0" smtClean="0"/>
              <a:t>藍色</a:t>
            </a:r>
            <a:r>
              <a:rPr lang="en-US" altLang="zh-TW" dirty="0" smtClean="0"/>
              <a:t>)</a:t>
            </a:r>
          </a:p>
          <a:p>
            <a:r>
              <a:rPr lang="en-US" altLang="zh-TW" dirty="0" smtClean="0"/>
              <a:t>(e) </a:t>
            </a:r>
            <a:r>
              <a:rPr lang="zh-TW" altLang="en-US" dirty="0" smtClean="0"/>
              <a:t>從</a:t>
            </a:r>
            <a:r>
              <a:rPr lang="en-US" altLang="zh-TW" dirty="0" smtClean="0"/>
              <a:t>database</a:t>
            </a:r>
            <a:r>
              <a:rPr lang="zh-TW" altLang="en-US" dirty="0" smtClean="0"/>
              <a:t>數百萬中有很多是拍攝不同角度的火車</a:t>
            </a:r>
            <a:r>
              <a:rPr lang="en-US" altLang="zh-TW" dirty="0" smtClean="0"/>
              <a:t>, </a:t>
            </a:r>
            <a:r>
              <a:rPr lang="zh-TW" altLang="en-US" dirty="0" smtClean="0"/>
              <a:t>匹配這些場景</a:t>
            </a:r>
            <a:r>
              <a:rPr lang="en-US" altLang="zh-TW" dirty="0" smtClean="0"/>
              <a:t>,</a:t>
            </a:r>
            <a:r>
              <a:rPr lang="en-US" altLang="zh-TW" baseline="0" dirty="0" smtClean="0"/>
              <a:t> </a:t>
            </a:r>
            <a:r>
              <a:rPr lang="zh-TW" altLang="en-US" baseline="0" dirty="0" smtClean="0"/>
              <a:t>可以</a:t>
            </a:r>
            <a:r>
              <a:rPr lang="zh-TW" altLang="en-US" dirty="0" smtClean="0"/>
              <a:t>得到的分段平面三維模型的新視圖</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88</a:t>
            </a:fld>
            <a:endParaRPr kumimoji="1" lang="zh-TW" altLang="en-US"/>
          </a:p>
        </p:txBody>
      </p:sp>
    </p:spTree>
    <p:extLst>
      <p:ext uri="{BB962C8B-B14F-4D97-AF65-F5344CB8AC3E}">
        <p14:creationId xmlns:p14="http://schemas.microsoft.com/office/powerpoint/2010/main" val="35353500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89</a:t>
            </a:fld>
            <a:endParaRPr kumimoji="1" lang="zh-TW" altLang="en-US"/>
          </a:p>
        </p:txBody>
      </p:sp>
    </p:spTree>
    <p:extLst>
      <p:ext uri="{BB962C8B-B14F-4D97-AF65-F5344CB8AC3E}">
        <p14:creationId xmlns:p14="http://schemas.microsoft.com/office/powerpoint/2010/main" val="42309101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smtClean="0">
                <a:latin typeface="Times New Roman" charset="0"/>
                <a:ea typeface="Times New Roman" charset="0"/>
                <a:cs typeface="Times New Roman" charset="0"/>
              </a:rPr>
              <a:t>Context and scene understanding</a:t>
            </a:r>
            <a:r>
              <a:rPr kumimoji="0" lang="en-US" altLang="zh-TW" dirty="0" smtClean="0">
                <a:latin typeface="+mn-lt"/>
                <a:ea typeface="+mn-ea"/>
                <a:cs typeface="+mn-cs"/>
              </a:rPr>
              <a:t>:</a:t>
            </a:r>
            <a:r>
              <a:rPr kumimoji="0" lang="en-US" altLang="zh-TW" baseline="0" dirty="0" smtClean="0">
                <a:latin typeface="+mn-lt"/>
                <a:ea typeface="+mn-ea"/>
                <a:cs typeface="+mn-cs"/>
              </a:rPr>
              <a:t> </a:t>
            </a:r>
            <a:r>
              <a:rPr kumimoji="0" lang="zh-TW" altLang="en-US" baseline="0" dirty="0" smtClean="0">
                <a:latin typeface="+mn-lt"/>
                <a:ea typeface="+mn-ea"/>
                <a:cs typeface="+mn-cs"/>
              </a:rPr>
              <a:t>使用上下文以及場景理解</a:t>
            </a:r>
            <a:endParaRPr kumimoji="1" lang="en-US" altLang="zh-TW" dirty="0" smtClean="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90</a:t>
            </a:fld>
            <a:endParaRPr kumimoji="1" lang="zh-TW" altLang="en-US"/>
          </a:p>
        </p:txBody>
      </p:sp>
    </p:spTree>
    <p:extLst>
      <p:ext uri="{BB962C8B-B14F-4D97-AF65-F5344CB8AC3E}">
        <p14:creationId xmlns:p14="http://schemas.microsoft.com/office/powerpoint/2010/main" val="33234129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Learning and large image collections:</a:t>
            </a:r>
            <a:r>
              <a:rPr lang="zh-TW" altLang="en-US" dirty="0" smtClean="0"/>
              <a:t> 學習以及大型影像集</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Application: Image search:</a:t>
            </a:r>
            <a:r>
              <a:rPr lang="en-US" altLang="zh-TW" baseline="0" dirty="0" smtClean="0"/>
              <a:t> </a:t>
            </a:r>
            <a:r>
              <a:rPr lang="zh-TW" altLang="en-US" baseline="0" dirty="0" smtClean="0"/>
              <a:t>應用</a:t>
            </a:r>
            <a:r>
              <a:rPr lang="en-US" altLang="zh-TW" baseline="0" dirty="0" smtClean="0"/>
              <a:t>, </a:t>
            </a:r>
            <a:r>
              <a:rPr lang="zh-TW" altLang="en-US" baseline="0" dirty="0" smtClean="0"/>
              <a:t>影像搜尋</a:t>
            </a:r>
            <a:endParaRPr lang="zh-TW" altLang="en-US"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91</a:t>
            </a:fld>
            <a:endParaRPr kumimoji="1" lang="zh-TW" altLang="en-US"/>
          </a:p>
        </p:txBody>
      </p:sp>
    </p:spTree>
    <p:extLst>
      <p:ext uri="{BB962C8B-B14F-4D97-AF65-F5344CB8AC3E}">
        <p14:creationId xmlns:p14="http://schemas.microsoft.com/office/powerpoint/2010/main" val="780470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上下文的重要</a:t>
            </a:r>
            <a:r>
              <a:rPr lang="en-US" altLang="zh-TW" dirty="0" smtClean="0"/>
              <a:t>(</a:t>
            </a:r>
            <a:r>
              <a:rPr lang="zh-TW" altLang="en-US" dirty="0" smtClean="0"/>
              <a:t>影像由</a:t>
            </a:r>
            <a:r>
              <a:rPr lang="en-US" altLang="zh-TW" dirty="0" smtClean="0"/>
              <a:t>Antonio</a:t>
            </a:r>
            <a:r>
              <a:rPr lang="en-US" altLang="zh-TW" baseline="0" dirty="0" smtClean="0"/>
              <a:t> </a:t>
            </a:r>
            <a:r>
              <a:rPr lang="en-US" altLang="zh-TW" baseline="0" dirty="0" err="1" smtClean="0"/>
              <a:t>Torralba</a:t>
            </a:r>
            <a:r>
              <a:rPr lang="zh-TW" altLang="en-US" baseline="0" dirty="0" smtClean="0"/>
              <a:t>提供</a:t>
            </a:r>
            <a:r>
              <a:rPr lang="en-US" altLang="zh-TW" dirty="0" smtClean="0"/>
              <a:t>)</a:t>
            </a:r>
          </a:p>
          <a:p>
            <a:r>
              <a:rPr lang="zh-TW" altLang="en-US" dirty="0" smtClean="0"/>
              <a:t>你可以命名所有在</a:t>
            </a:r>
            <a:r>
              <a:rPr lang="en-US" altLang="zh-TW" dirty="0" smtClean="0"/>
              <a:t>a-b</a:t>
            </a:r>
            <a:r>
              <a:rPr lang="zh-TW" altLang="en-US" dirty="0" smtClean="0"/>
              <a:t>影像的物體</a:t>
            </a:r>
            <a:r>
              <a:rPr lang="en-US" altLang="zh-TW" dirty="0" smtClean="0"/>
              <a:t>, </a:t>
            </a:r>
            <a:r>
              <a:rPr lang="zh-TW" altLang="en-US" dirty="0" smtClean="0"/>
              <a:t>特別是</a:t>
            </a:r>
            <a:r>
              <a:rPr lang="en-US" altLang="zh-TW" dirty="0" smtClean="0"/>
              <a:t>c-d</a:t>
            </a:r>
            <a:r>
              <a:rPr lang="zh-TW" altLang="en-US" dirty="0" smtClean="0"/>
              <a:t>的圈出的的那些</a:t>
            </a:r>
            <a:endParaRPr lang="en-US" altLang="zh-TW" dirty="0" smtClean="0"/>
          </a:p>
          <a:p>
            <a:r>
              <a:rPr lang="zh-TW" altLang="en-US" dirty="0" smtClean="0"/>
              <a:t>仔細看圈出的物體</a:t>
            </a:r>
            <a:r>
              <a:rPr lang="en-US" altLang="zh-TW" dirty="0" smtClean="0"/>
              <a:t>, </a:t>
            </a:r>
            <a:r>
              <a:rPr lang="zh-TW" altLang="en-US" dirty="0" smtClean="0"/>
              <a:t>你注意到他們所有形狀都相同</a:t>
            </a:r>
            <a:r>
              <a:rPr lang="en-US" altLang="zh-TW" dirty="0" smtClean="0"/>
              <a:t>(</a:t>
            </a:r>
            <a:r>
              <a:rPr lang="zh-TW" altLang="en-US" dirty="0" smtClean="0"/>
              <a:t>旋轉後</a:t>
            </a:r>
            <a:r>
              <a:rPr lang="en-US" altLang="zh-TW" dirty="0" smtClean="0"/>
              <a:t>), </a:t>
            </a:r>
            <a:r>
              <a:rPr lang="zh-TW" altLang="en-US" dirty="0" smtClean="0"/>
              <a:t>如圖</a:t>
            </a:r>
            <a:r>
              <a:rPr lang="en-US" altLang="zh-TW" dirty="0" smtClean="0"/>
              <a:t>(e)</a:t>
            </a:r>
            <a:r>
              <a:rPr lang="zh-TW" altLang="en-US" dirty="0" smtClean="0"/>
              <a:t>所示</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92</a:t>
            </a:fld>
            <a:endParaRPr kumimoji="1" lang="zh-TW" altLang="en-US"/>
          </a:p>
        </p:txBody>
      </p:sp>
    </p:spTree>
    <p:extLst>
      <p:ext uri="{BB962C8B-B14F-4D97-AF65-F5344CB8AC3E}">
        <p14:creationId xmlns:p14="http://schemas.microsoft.com/office/powerpoint/2010/main" val="32591101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contextual scene models for object recognition</a:t>
            </a:r>
            <a:r>
              <a:rPr lang="zh-TW" altLang="en-US" dirty="0" smtClean="0"/>
              <a:t>物體辨識的上下文場景模型</a:t>
            </a:r>
            <a:endParaRPr lang="en-US" altLang="zh-TW" dirty="0" smtClean="0"/>
          </a:p>
          <a:p>
            <a:r>
              <a:rPr lang="en-US" altLang="zh-TW" dirty="0" smtClean="0"/>
              <a:t>(a)</a:t>
            </a:r>
            <a:r>
              <a:rPr lang="zh-TW" altLang="en-US" dirty="0" smtClean="0"/>
              <a:t> 一些街道場景以及他們的相對應標籤</a:t>
            </a:r>
            <a:r>
              <a:rPr lang="en-US" altLang="zh-TW" dirty="0" smtClean="0"/>
              <a:t>(</a:t>
            </a:r>
            <a:r>
              <a:rPr lang="zh-TW" altLang="en-US" dirty="0" smtClean="0"/>
              <a:t>洋紅色</a:t>
            </a:r>
            <a:r>
              <a:rPr lang="en-US" altLang="zh-TW" dirty="0" smtClean="0"/>
              <a:t>-</a:t>
            </a:r>
            <a:r>
              <a:rPr lang="zh-TW" altLang="en-US" dirty="0" smtClean="0"/>
              <a:t>建築物</a:t>
            </a:r>
            <a:r>
              <a:rPr lang="en-US" altLang="zh-TW" dirty="0" smtClean="0"/>
              <a:t>, </a:t>
            </a:r>
            <a:r>
              <a:rPr lang="zh-TW" altLang="en-US" dirty="0" smtClean="0"/>
              <a:t>紅色</a:t>
            </a:r>
            <a:r>
              <a:rPr lang="en-US" altLang="zh-TW" dirty="0" smtClean="0"/>
              <a:t>-</a:t>
            </a:r>
            <a:r>
              <a:rPr lang="zh-TW" altLang="en-US" dirty="0" smtClean="0"/>
              <a:t>車</a:t>
            </a:r>
            <a:r>
              <a:rPr lang="en-US" altLang="zh-TW" dirty="0" smtClean="0"/>
              <a:t>, </a:t>
            </a:r>
            <a:r>
              <a:rPr lang="zh-TW" altLang="en-US" dirty="0" smtClean="0"/>
              <a:t>綠色</a:t>
            </a:r>
            <a:r>
              <a:rPr lang="en-US" altLang="zh-TW" dirty="0" smtClean="0"/>
              <a:t>-</a:t>
            </a:r>
            <a:r>
              <a:rPr lang="zh-TW" altLang="en-US" dirty="0" smtClean="0"/>
              <a:t>樹</a:t>
            </a:r>
            <a:r>
              <a:rPr lang="en-US" altLang="zh-TW" dirty="0" smtClean="0"/>
              <a:t>,</a:t>
            </a:r>
            <a:r>
              <a:rPr lang="zh-TW" altLang="en-US" dirty="0" smtClean="0"/>
              <a:t>藍色</a:t>
            </a:r>
            <a:r>
              <a:rPr lang="en-US" altLang="zh-TW" dirty="0" smtClean="0"/>
              <a:t>-</a:t>
            </a:r>
            <a:r>
              <a:rPr lang="zh-TW" altLang="en-US" dirty="0" smtClean="0"/>
              <a:t>路</a:t>
            </a:r>
            <a:r>
              <a:rPr lang="en-US" altLang="zh-TW" dirty="0" smtClean="0"/>
              <a:t>)</a:t>
            </a:r>
          </a:p>
          <a:p>
            <a:r>
              <a:rPr lang="en-US" altLang="zh-TW" dirty="0" smtClean="0"/>
              <a:t>(b)</a:t>
            </a:r>
            <a:r>
              <a:rPr lang="zh-TW" altLang="en-US" dirty="0" smtClean="0"/>
              <a:t> 一些辦公室場景</a:t>
            </a:r>
            <a:r>
              <a:rPr lang="en-US" altLang="zh-TW" dirty="0" smtClean="0"/>
              <a:t>(</a:t>
            </a:r>
            <a:r>
              <a:rPr lang="zh-TW" altLang="en-US" dirty="0" smtClean="0"/>
              <a:t>紅色</a:t>
            </a:r>
            <a:r>
              <a:rPr lang="en-US" altLang="zh-TW" dirty="0" smtClean="0"/>
              <a:t>-</a:t>
            </a:r>
            <a:r>
              <a:rPr lang="zh-TW" altLang="en-US" dirty="0" smtClean="0"/>
              <a:t>電腦</a:t>
            </a:r>
            <a:r>
              <a:rPr lang="en-US" altLang="zh-TW" dirty="0" smtClean="0"/>
              <a:t>, </a:t>
            </a:r>
            <a:r>
              <a:rPr lang="zh-TW" altLang="en-US" dirty="0" smtClean="0"/>
              <a:t>綠色</a:t>
            </a:r>
            <a:r>
              <a:rPr lang="en-US" altLang="zh-TW" dirty="0" smtClean="0"/>
              <a:t>-</a:t>
            </a:r>
            <a:r>
              <a:rPr lang="zh-TW" altLang="en-US" dirty="0" smtClean="0"/>
              <a:t>鍵盤</a:t>
            </a:r>
            <a:r>
              <a:rPr lang="en-US" altLang="zh-TW" dirty="0" smtClean="0"/>
              <a:t>, </a:t>
            </a:r>
            <a:r>
              <a:rPr lang="zh-TW" altLang="en-US" dirty="0" smtClean="0"/>
              <a:t>藍色</a:t>
            </a:r>
            <a:r>
              <a:rPr lang="en-US" altLang="zh-TW" dirty="0" smtClean="0"/>
              <a:t>-</a:t>
            </a:r>
            <a:r>
              <a:rPr lang="zh-TW" altLang="en-US" dirty="0" smtClean="0"/>
              <a:t>滑鼠</a:t>
            </a:r>
            <a:r>
              <a:rPr lang="en-US" altLang="zh-TW" dirty="0" smtClean="0"/>
              <a:t>)</a:t>
            </a:r>
          </a:p>
          <a:p>
            <a:r>
              <a:rPr lang="en-US" altLang="zh-TW" dirty="0" smtClean="0"/>
              <a:t>(c)</a:t>
            </a:r>
            <a:r>
              <a:rPr lang="zh-TW" altLang="en-US" dirty="0" smtClean="0"/>
              <a:t>從這些標記的場景來建造學習上下文模型</a:t>
            </a:r>
            <a:r>
              <a:rPr lang="en-US" altLang="zh-TW" dirty="0" smtClean="0"/>
              <a:t>, </a:t>
            </a:r>
            <a:r>
              <a:rPr lang="zh-TW" altLang="en-US" dirty="0" smtClean="0"/>
              <a:t>第一列顯示樣品標籤影像和相對於紅色</a:t>
            </a:r>
            <a:r>
              <a:rPr lang="en-US" altLang="zh-TW" dirty="0" smtClean="0"/>
              <a:t>(</a:t>
            </a:r>
            <a:r>
              <a:rPr lang="zh-TW" altLang="en-US" dirty="0" smtClean="0"/>
              <a:t>車或螢幕</a:t>
            </a:r>
            <a:r>
              <a:rPr lang="en-US" altLang="zh-TW" dirty="0" smtClean="0"/>
              <a:t>)</a:t>
            </a:r>
            <a:r>
              <a:rPr lang="zh-TW" altLang="en-US" dirty="0" smtClean="0"/>
              <a:t>物體的分布</a:t>
            </a:r>
            <a:r>
              <a:rPr lang="en-US" altLang="zh-TW" dirty="0" smtClean="0"/>
              <a:t>,</a:t>
            </a:r>
            <a:r>
              <a:rPr lang="zh-TW" altLang="en-US" dirty="0" smtClean="0"/>
              <a:t>下面顯示組成每一個物體部分的分布</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93</a:t>
            </a:fld>
            <a:endParaRPr kumimoji="1" lang="zh-TW" altLang="en-US"/>
          </a:p>
        </p:txBody>
      </p:sp>
    </p:spTree>
    <p:extLst>
      <p:ext uri="{BB962C8B-B14F-4D97-AF65-F5344CB8AC3E}">
        <p14:creationId xmlns:p14="http://schemas.microsoft.com/office/powerpoint/2010/main" val="26372743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藉由場景對準的辨識</a:t>
            </a:r>
            <a:endParaRPr lang="en-US" altLang="zh-TW" dirty="0" smtClean="0"/>
          </a:p>
          <a:p>
            <a:r>
              <a:rPr lang="en-US" altLang="zh-TW" dirty="0" smtClean="0"/>
              <a:t>(a)</a:t>
            </a:r>
            <a:r>
              <a:rPr lang="zh-TW" altLang="en-US" dirty="0" smtClean="0"/>
              <a:t>輸入影像</a:t>
            </a:r>
            <a:endParaRPr lang="en-US" altLang="zh-TW" dirty="0" smtClean="0"/>
          </a:p>
          <a:p>
            <a:r>
              <a:rPr lang="en-US" altLang="zh-TW" dirty="0" smtClean="0"/>
              <a:t>(b) </a:t>
            </a:r>
            <a:r>
              <a:rPr lang="zh-TW" altLang="en-US" dirty="0" smtClean="0"/>
              <a:t>由相似場景的配置來匹配影像</a:t>
            </a:r>
            <a:endParaRPr lang="en-US" altLang="zh-TW" dirty="0" smtClean="0"/>
          </a:p>
          <a:p>
            <a:r>
              <a:rPr lang="en-US" altLang="zh-TW" dirty="0" smtClean="0"/>
              <a:t>(c)</a:t>
            </a:r>
            <a:r>
              <a:rPr lang="zh-TW" altLang="en-US" dirty="0" smtClean="0"/>
              <a:t>輸入影像的最終標籤</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94</a:t>
            </a:fld>
            <a:endParaRPr kumimoji="1" lang="zh-TW" altLang="en-US"/>
          </a:p>
        </p:txBody>
      </p:sp>
    </p:spTree>
    <p:extLst>
      <p:ext uri="{BB962C8B-B14F-4D97-AF65-F5344CB8AC3E}">
        <p14:creationId xmlns:p14="http://schemas.microsoft.com/office/powerpoint/2010/main" val="22410072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ImageNet</a:t>
            </a:r>
            <a:r>
              <a:rPr lang="en-US" altLang="zh-TW" baseline="0" dirty="0" smtClean="0"/>
              <a:t> </a:t>
            </a:r>
            <a:r>
              <a:rPr lang="zh-TW" altLang="en-US" baseline="0" dirty="0" smtClean="0"/>
              <a:t>影像網</a:t>
            </a:r>
            <a:endParaRPr lang="en-US" altLang="zh-TW" baseline="0" dirty="0" smtClean="0"/>
          </a:p>
          <a:p>
            <a:r>
              <a:rPr lang="zh-TW" altLang="en-US" baseline="0" dirty="0" smtClean="0"/>
              <a:t>資料集包含超過</a:t>
            </a:r>
            <a:r>
              <a:rPr lang="en-US" altLang="zh-TW" baseline="0" dirty="0" smtClean="0"/>
              <a:t>500</a:t>
            </a:r>
            <a:r>
              <a:rPr lang="zh-TW" altLang="en-US" baseline="0" dirty="0" smtClean="0"/>
              <a:t>種從</a:t>
            </a:r>
            <a:r>
              <a:rPr lang="en-US" altLang="zh-TW" baseline="0" dirty="0" smtClean="0"/>
              <a:t>WordNet</a:t>
            </a:r>
            <a:r>
              <a:rPr lang="zh-TW" altLang="en-US" baseline="0" dirty="0" smtClean="0"/>
              <a:t>層次結構中經過小心審查每種</a:t>
            </a:r>
            <a:r>
              <a:rPr lang="en-US" altLang="zh-TW" baseline="0" dirty="0" smtClean="0"/>
              <a:t>14841</a:t>
            </a:r>
            <a:r>
              <a:rPr lang="zh-TW" altLang="en-US" baseline="0" dirty="0" smtClean="0"/>
              <a:t>個名詞</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95</a:t>
            </a:fld>
            <a:endParaRPr kumimoji="1" lang="zh-TW" altLang="en-US"/>
          </a:p>
        </p:txBody>
      </p:sp>
    </p:spTree>
    <p:extLst>
      <p:ext uri="{BB962C8B-B14F-4D97-AF65-F5344CB8AC3E}">
        <p14:creationId xmlns:p14="http://schemas.microsoft.com/office/powerpoint/2010/main" val="34792818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應用</a:t>
            </a:r>
            <a:r>
              <a:rPr lang="en-US" altLang="zh-TW" dirty="0" smtClean="0"/>
              <a:t>:</a:t>
            </a:r>
            <a:r>
              <a:rPr lang="zh-TW" altLang="en-US" dirty="0" smtClean="0"/>
              <a:t>影樣搜索</a:t>
            </a:r>
            <a:endParaRPr lang="en-US" altLang="zh-TW" dirty="0" smtClean="0"/>
          </a:p>
          <a:p>
            <a:r>
              <a:rPr lang="en-US" altLang="zh-TW" dirty="0" smtClean="0"/>
              <a:t>1. Visual features and visual similarity</a:t>
            </a:r>
            <a:r>
              <a:rPr lang="zh-TW" altLang="en-US" dirty="0" smtClean="0"/>
              <a:t>視覺特徵和視覺相似性</a:t>
            </a:r>
            <a:endParaRPr lang="en-US" altLang="zh-TW" dirty="0" smtClean="0"/>
          </a:p>
          <a:p>
            <a:r>
              <a:rPr lang="en-US" altLang="zh-TW" dirty="0" smtClean="0"/>
              <a:t>2. Content-based image retrieval (CBIR) </a:t>
            </a:r>
            <a:r>
              <a:rPr lang="zh-TW" altLang="en-US" dirty="0" smtClean="0"/>
              <a:t>基於內容的圖像檢索（</a:t>
            </a:r>
            <a:r>
              <a:rPr lang="en-US" altLang="zh-TW" dirty="0" smtClean="0"/>
              <a:t>CBIR</a:t>
            </a:r>
            <a:r>
              <a:rPr lang="zh-TW" altLang="en-US" dirty="0" smtClean="0"/>
              <a:t>）</a:t>
            </a:r>
            <a:endParaRPr lang="en-US" altLang="zh-TW" dirty="0" smtClean="0"/>
          </a:p>
          <a:p>
            <a:r>
              <a:rPr lang="en-US" altLang="zh-TW" dirty="0" smtClean="0"/>
              <a:t>3. Feature-based learning</a:t>
            </a:r>
            <a:r>
              <a:rPr lang="zh-TW" altLang="en-US" dirty="0" smtClean="0"/>
              <a:t>基於特徵的學習</a:t>
            </a:r>
            <a:endParaRPr lang="en-US" altLang="zh-TW" dirty="0" smtClean="0"/>
          </a:p>
          <a:p>
            <a:endParaRPr lang="en-US" altLang="zh-TW" dirty="0" smtClean="0"/>
          </a:p>
          <a:p>
            <a:r>
              <a:rPr lang="zh-TW" altLang="en-US" dirty="0" smtClean="0"/>
              <a:t>使用小影像的辨識</a:t>
            </a:r>
            <a:endParaRPr lang="en-US" altLang="zh-TW" dirty="0" smtClean="0"/>
          </a:p>
          <a:p>
            <a:r>
              <a:rPr lang="en-US" altLang="zh-TW" dirty="0" smtClean="0"/>
              <a:t>(a)(c)</a:t>
            </a:r>
            <a:r>
              <a:rPr lang="zh-TW" altLang="en-US" dirty="0" smtClean="0"/>
              <a:t>是顯示輸入影像的樣本</a:t>
            </a:r>
            <a:endParaRPr lang="en-US" altLang="zh-TW" dirty="0" smtClean="0"/>
          </a:p>
          <a:p>
            <a:r>
              <a:rPr lang="en-US" altLang="zh-TW" dirty="0" smtClean="0"/>
              <a:t>(b)(d)</a:t>
            </a:r>
            <a:r>
              <a:rPr lang="zh-TW" altLang="en-US" dirty="0" smtClean="0"/>
              <a:t>是顯示</a:t>
            </a:r>
            <a:r>
              <a:rPr lang="en-US" altLang="zh-TW" dirty="0" smtClean="0"/>
              <a:t>8</a:t>
            </a:r>
            <a:r>
              <a:rPr lang="zh-TW" altLang="en-US" dirty="0" smtClean="0"/>
              <a:t>千萬小影像中對應</a:t>
            </a:r>
            <a:r>
              <a:rPr lang="en-US" altLang="zh-TW" dirty="0" smtClean="0"/>
              <a:t>16</a:t>
            </a:r>
            <a:r>
              <a:rPr lang="zh-TW" altLang="en-US" dirty="0" smtClean="0"/>
              <a:t>個最相近的鄰居</a:t>
            </a: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96</a:t>
            </a:fld>
            <a:endParaRPr kumimoji="1" lang="zh-TW" altLang="en-US"/>
          </a:p>
        </p:txBody>
      </p:sp>
    </p:spTree>
    <p:extLst>
      <p:ext uri="{BB962C8B-B14F-4D97-AF65-F5344CB8AC3E}">
        <p14:creationId xmlns:p14="http://schemas.microsoft.com/office/powerpoint/2010/main" val="2595752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feature-based recognition</a:t>
            </a:r>
            <a:r>
              <a:rPr lang="zh-TW" altLang="en-US" dirty="0" smtClean="0"/>
              <a:t> 基於物體特徵的識別</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圖像中利用 方向盤 輪子 腳踏板車尾 坐墊 等特徵來判斷這是一台機車</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a:t>
            </a:fld>
            <a:endParaRPr kumimoji="1" lang="zh-TW" altLang="en-US"/>
          </a:p>
        </p:txBody>
      </p:sp>
    </p:spTree>
    <p:extLst>
      <p:ext uri="{BB962C8B-B14F-4D97-AF65-F5344CB8AC3E}">
        <p14:creationId xmlns:p14="http://schemas.microsoft.com/office/powerpoint/2010/main" val="146082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smtClean="0"/>
              <a:t>按一下以編輯母片標題樣式</a:t>
            </a:r>
            <a:endParaRPr kumimoji="1"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smtClean="0"/>
              <a:t>按一下以編輯母片副標題樣式</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074365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93342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74163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3174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49738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51690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81816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31598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88065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724533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91B341BD-3AF8-024D-919A-4DD7A003224D}" type="datetimeFigureOut">
              <a:rPr kumimoji="1" lang="zh-TW" altLang="en-US" smtClean="0"/>
              <a:t>2019/6/5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00716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341BD-3AF8-024D-919A-4DD7A003224D}" type="datetimeFigureOut">
              <a:rPr kumimoji="1" lang="zh-TW" altLang="en-US" smtClean="0"/>
              <a:t>2019/6/5</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53108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uVWANDzS2R4&amp;t=52s" TargetMode="External"/><Relationship Id="rId2" Type="http://schemas.openxmlformats.org/officeDocument/2006/relationships/hyperlink" Target="https://www.youtube.com/watch?v=m8miV2JfeZ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uVWANDzS2R4&amp;t=52s" TargetMode="External"/><Relationship Id="rId2" Type="http://schemas.openxmlformats.org/officeDocument/2006/relationships/hyperlink" Target="https://www.youtube.com/watch?v=JFY7BypO17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_qtNzylm1XI"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qB-mpXsPL20" TargetMode="External"/><Relationship Id="rId2" Type="http://schemas.openxmlformats.org/officeDocument/2006/relationships/hyperlink" Target="https://www.youtube.com/watch?v=JFY7BypO17s" TargetMode="External"/><Relationship Id="rId1" Type="http://schemas.openxmlformats.org/officeDocument/2006/relationships/slideLayout" Target="../slideLayouts/slideLayout2.xml"/><Relationship Id="rId4" Type="http://schemas.openxmlformats.org/officeDocument/2006/relationships/hyperlink" Target="https://www.youtube.com/watch?v=bi91RLfuEkc"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fNodMrOT2uw" TargetMode="External"/><Relationship Id="rId2" Type="http://schemas.openxmlformats.org/officeDocument/2006/relationships/hyperlink" Target="https://www.youtube.com/watch?v=JFY7BypO17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fNodMrOT2uw" TargetMode="External"/><Relationship Id="rId2" Type="http://schemas.openxmlformats.org/officeDocument/2006/relationships/hyperlink" Target="https://www.youtube.com/watch?v=JFY7BypO17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4uX1VyNBvLA" TargetMode="External"/><Relationship Id="rId2" Type="http://schemas.openxmlformats.org/officeDocument/2006/relationships/hyperlink" Target="https://www.youtube.com/watch?v=JFY7BypO17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PmXZGSsiY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70.tmp"/><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4uX1VyNBvLA" TargetMode="External"/><Relationship Id="rId2" Type="http://schemas.openxmlformats.org/officeDocument/2006/relationships/hyperlink" Target="https://www.youtube.com/watch?v=JFY7BypO17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Dp7_GJ90iMI"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O59Orke90AE" TargetMode="External"/><Relationship Id="rId2" Type="http://schemas.openxmlformats.org/officeDocument/2006/relationships/hyperlink" Target="https://www.youtube.com/watch?v=JFY7BypO17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kumimoji="1" lang="en-US" altLang="zh-TW" dirty="0" smtClean="0">
                <a:latin typeface="Times New Roman" charset="0"/>
                <a:ea typeface="Times New Roman" charset="0"/>
                <a:cs typeface="Times New Roman" charset="0"/>
              </a:rPr>
              <a:t>Advanced Computer Vision</a:t>
            </a:r>
            <a:br>
              <a:rPr kumimoji="1" lang="en-US" altLang="zh-TW" dirty="0" smtClean="0">
                <a:latin typeface="Times New Roman" charset="0"/>
                <a:ea typeface="Times New Roman" charset="0"/>
                <a:cs typeface="Times New Roman" charset="0"/>
              </a:rPr>
            </a:br>
            <a:r>
              <a:rPr kumimoji="1" lang="en-US" altLang="zh-TW" dirty="0" smtClean="0">
                <a:latin typeface="Times New Roman" charset="0"/>
                <a:ea typeface="Times New Roman" charset="0"/>
                <a:cs typeface="Times New Roman" charset="0"/>
              </a:rPr>
              <a:t>Chapter 14 </a:t>
            </a:r>
            <a:br>
              <a:rPr kumimoji="1" lang="en-US" altLang="zh-TW" dirty="0" smtClean="0">
                <a:latin typeface="Times New Roman" charset="0"/>
                <a:ea typeface="Times New Roman" charset="0"/>
                <a:cs typeface="Times New Roman" charset="0"/>
              </a:rPr>
            </a:br>
            <a:r>
              <a:rPr lang="en-US" altLang="zh-TW" sz="6700" b="1" dirty="0" smtClean="0">
                <a:latin typeface="Times New Roman" charset="0"/>
                <a:ea typeface="Times New Roman" charset="0"/>
                <a:cs typeface="Times New Roman" charset="0"/>
              </a:rPr>
              <a:t>Recognition</a:t>
            </a:r>
            <a:endParaRPr kumimoji="1" lang="zh-TW" altLang="en-US" sz="6700" b="1" dirty="0">
              <a:latin typeface="Times New Roman" charset="0"/>
              <a:ea typeface="Times New Roman" charset="0"/>
              <a:cs typeface="Times New Roman" charset="0"/>
            </a:endParaRPr>
          </a:p>
        </p:txBody>
      </p:sp>
      <p:sp>
        <p:nvSpPr>
          <p:cNvPr id="3" name="副標題 2"/>
          <p:cNvSpPr>
            <a:spLocks noGrp="1"/>
          </p:cNvSpPr>
          <p:nvPr>
            <p:ph type="subTitle" idx="1"/>
          </p:nvPr>
        </p:nvSpPr>
        <p:spPr>
          <a:xfrm>
            <a:off x="1524000" y="3602037"/>
            <a:ext cx="9144000" cy="2814805"/>
          </a:xfrm>
        </p:spPr>
        <p:txBody>
          <a:bodyPr>
            <a:normAutofit/>
          </a:bodyPr>
          <a:lstStyle/>
          <a:p>
            <a:r>
              <a:rPr kumimoji="1" lang="en-US" altLang="zh-TW" sz="2800" dirty="0" smtClean="0">
                <a:latin typeface="Tahoma" charset="0"/>
                <a:ea typeface="Tahoma" charset="0"/>
                <a:cs typeface="Tahoma" charset="0"/>
              </a:rPr>
              <a:t>Yen-Ying Lu</a:t>
            </a:r>
          </a:p>
          <a:p>
            <a:r>
              <a:rPr kumimoji="1" lang="en-US" altLang="zh-TW" sz="2800" dirty="0" smtClean="0">
                <a:latin typeface="Tahoma" charset="0"/>
                <a:ea typeface="Tahoma" charset="0"/>
                <a:cs typeface="Tahoma" charset="0"/>
              </a:rPr>
              <a:t>0915555829</a:t>
            </a:r>
          </a:p>
          <a:p>
            <a:r>
              <a:rPr kumimoji="1" lang="en-US" altLang="zh-TW" sz="2800" dirty="0" smtClean="0">
                <a:latin typeface="Tahoma" charset="0"/>
                <a:ea typeface="Tahoma" charset="0"/>
                <a:cs typeface="Tahoma" charset="0"/>
              </a:rPr>
              <a:t>r07941023@ntu.edu.tw</a:t>
            </a:r>
          </a:p>
          <a:p>
            <a:r>
              <a:rPr kumimoji="1" lang="en-US" altLang="zh-TW" sz="2800" dirty="0" smtClean="0">
                <a:latin typeface="Tahoma" charset="0"/>
                <a:ea typeface="Tahoma" charset="0"/>
                <a:cs typeface="Tahoma" charset="0"/>
              </a:rPr>
              <a:t>NTU GICE</a:t>
            </a:r>
            <a:endParaRPr kumimoji="1" lang="zh-TW" altLang="en-US" sz="2800" dirty="0">
              <a:latin typeface="Tahoma" charset="0"/>
              <a:ea typeface="Tahoma" charset="0"/>
              <a:cs typeface="Tahoma" charset="0"/>
            </a:endParaRPr>
          </a:p>
        </p:txBody>
      </p:sp>
    </p:spTree>
    <p:extLst>
      <p:ext uri="{BB962C8B-B14F-4D97-AF65-F5344CB8AC3E}">
        <p14:creationId xmlns:p14="http://schemas.microsoft.com/office/powerpoint/2010/main" val="826168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6838968" y="2987065"/>
            <a:ext cx="2430451"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9650789" y="5002152"/>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Region-based recognition</a:t>
            </a:r>
            <a:endParaRPr kumimoji="1" lang="zh-TW" altLang="en-US" dirty="0">
              <a:latin typeface="Times New Roman" charset="0"/>
              <a:ea typeface="Times New Roman" charset="0"/>
              <a:cs typeface="Times New Roman" charset="0"/>
            </a:endParaRPr>
          </a:p>
        </p:txBody>
      </p:sp>
      <p:cxnSp>
        <p:nvCxnSpPr>
          <p:cNvPr id="15" name="直線箭頭接點 14"/>
          <p:cNvCxnSpPr>
            <a:stCxn id="10" idx="3"/>
          </p:cNvCxnSpPr>
          <p:nvPr/>
        </p:nvCxnSpPr>
        <p:spPr>
          <a:xfrm>
            <a:off x="9269419" y="4081347"/>
            <a:ext cx="381370" cy="13653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a:blip r:embed="rId4"/>
          <a:stretch>
            <a:fillRect/>
          </a:stretch>
        </p:blipFill>
        <p:spPr>
          <a:xfrm>
            <a:off x="763131" y="1841838"/>
            <a:ext cx="4169999" cy="3830221"/>
          </a:xfrm>
          <a:prstGeom prst="rect">
            <a:avLst/>
          </a:prstGeom>
          <a:ln>
            <a:solidFill>
              <a:srgbClr val="FF0000"/>
            </a:solidFill>
          </a:ln>
        </p:spPr>
      </p:pic>
    </p:spTree>
    <p:extLst>
      <p:ext uri="{BB962C8B-B14F-4D97-AF65-F5344CB8AC3E}">
        <p14:creationId xmlns:p14="http://schemas.microsoft.com/office/powerpoint/2010/main" val="831179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2848131" y="5167744"/>
            <a:ext cx="2430451" cy="1690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14607" y="2993243"/>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Simultaneous recognition and segmentation</a:t>
            </a:r>
            <a:endParaRPr kumimoji="1" lang="zh-TW" altLang="en-US" dirty="0">
              <a:latin typeface="Times New Roman" charset="0"/>
              <a:ea typeface="Times New Roman" charset="0"/>
              <a:cs typeface="Times New Roman" charset="0"/>
            </a:endParaRPr>
          </a:p>
        </p:txBody>
      </p:sp>
      <p:cxnSp>
        <p:nvCxnSpPr>
          <p:cNvPr id="15" name="直線箭頭接點 14"/>
          <p:cNvCxnSpPr/>
          <p:nvPr/>
        </p:nvCxnSpPr>
        <p:spPr>
          <a:xfrm>
            <a:off x="1728298" y="3882243"/>
            <a:ext cx="1119833" cy="21306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p:cNvPicPr>
            <a:picLocks noChangeAspect="1"/>
          </p:cNvPicPr>
          <p:nvPr/>
        </p:nvPicPr>
        <p:blipFill>
          <a:blip r:embed="rId4"/>
          <a:stretch>
            <a:fillRect/>
          </a:stretch>
        </p:blipFill>
        <p:spPr>
          <a:xfrm>
            <a:off x="5683250" y="1633690"/>
            <a:ext cx="5670550" cy="3534054"/>
          </a:xfrm>
          <a:prstGeom prst="rect">
            <a:avLst/>
          </a:prstGeom>
          <a:ln>
            <a:solidFill>
              <a:srgbClr val="FF0000"/>
            </a:solidFill>
          </a:ln>
        </p:spPr>
      </p:pic>
    </p:spTree>
    <p:extLst>
      <p:ext uri="{BB962C8B-B14F-4D97-AF65-F5344CB8AC3E}">
        <p14:creationId xmlns:p14="http://schemas.microsoft.com/office/powerpoint/2010/main" val="535922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5250873" y="5286046"/>
            <a:ext cx="1690254" cy="1571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9442971" y="3771675"/>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Location</a:t>
            </a:r>
          </a:p>
          <a:p>
            <a:pPr algn="ctr"/>
            <a:r>
              <a:rPr kumimoji="1" lang="en-US" altLang="zh-TW" dirty="0" smtClean="0">
                <a:latin typeface="Times New Roman" charset="0"/>
                <a:ea typeface="Times New Roman" charset="0"/>
                <a:cs typeface="Times New Roman" charset="0"/>
              </a:rPr>
              <a:t>recognition</a:t>
            </a:r>
            <a:endParaRPr kumimoji="1" lang="zh-TW" altLang="en-US" dirty="0">
              <a:latin typeface="Times New Roman" charset="0"/>
              <a:ea typeface="Times New Roman" charset="0"/>
              <a:cs typeface="Times New Roman" charset="0"/>
            </a:endParaRPr>
          </a:p>
        </p:txBody>
      </p:sp>
      <p:cxnSp>
        <p:nvCxnSpPr>
          <p:cNvPr id="15" name="直線箭頭接點 14"/>
          <p:cNvCxnSpPr>
            <a:endCxn id="14" idx="2"/>
          </p:cNvCxnSpPr>
          <p:nvPr/>
        </p:nvCxnSpPr>
        <p:spPr>
          <a:xfrm flipV="1">
            <a:off x="6941127" y="4660675"/>
            <a:ext cx="3515535" cy="132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p:cNvPicPr>
            <a:picLocks noChangeAspect="1"/>
          </p:cNvPicPr>
          <p:nvPr/>
        </p:nvPicPr>
        <p:blipFill>
          <a:blip r:embed="rId4"/>
          <a:stretch>
            <a:fillRect/>
          </a:stretch>
        </p:blipFill>
        <p:spPr>
          <a:xfrm>
            <a:off x="838200" y="1580346"/>
            <a:ext cx="3706091" cy="4663845"/>
          </a:xfrm>
          <a:prstGeom prst="rect">
            <a:avLst/>
          </a:prstGeom>
          <a:ln>
            <a:solidFill>
              <a:srgbClr val="FF0000"/>
            </a:solidFill>
          </a:ln>
        </p:spPr>
      </p:pic>
    </p:spTree>
    <p:extLst>
      <p:ext uri="{BB962C8B-B14F-4D97-AF65-F5344CB8AC3E}">
        <p14:creationId xmlns:p14="http://schemas.microsoft.com/office/powerpoint/2010/main" val="682226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6838968" y="5223163"/>
            <a:ext cx="2430451" cy="15442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9761625" y="5106285"/>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Using context</a:t>
            </a:r>
            <a:endParaRPr kumimoji="1" lang="zh-TW" altLang="en-US" dirty="0">
              <a:latin typeface="Times New Roman" charset="0"/>
              <a:ea typeface="Times New Roman" charset="0"/>
              <a:cs typeface="Times New Roman" charset="0"/>
            </a:endParaRPr>
          </a:p>
        </p:txBody>
      </p:sp>
      <p:cxnSp>
        <p:nvCxnSpPr>
          <p:cNvPr id="15" name="直線箭頭接點 14"/>
          <p:cNvCxnSpPr>
            <a:stCxn id="10" idx="3"/>
            <a:endCxn id="14" idx="1"/>
          </p:cNvCxnSpPr>
          <p:nvPr/>
        </p:nvCxnSpPr>
        <p:spPr>
          <a:xfrm flipV="1">
            <a:off x="9269419" y="5550785"/>
            <a:ext cx="492206" cy="4445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圖片 8"/>
          <p:cNvPicPr>
            <a:picLocks noChangeAspect="1"/>
          </p:cNvPicPr>
          <p:nvPr/>
        </p:nvPicPr>
        <p:blipFill>
          <a:blip r:embed="rId4"/>
          <a:stretch>
            <a:fillRect/>
          </a:stretch>
        </p:blipFill>
        <p:spPr>
          <a:xfrm>
            <a:off x="1026039" y="1733556"/>
            <a:ext cx="5320723" cy="4039479"/>
          </a:xfrm>
          <a:prstGeom prst="rect">
            <a:avLst/>
          </a:prstGeom>
          <a:ln>
            <a:solidFill>
              <a:srgbClr val="FF0000"/>
            </a:solidFill>
          </a:ln>
        </p:spPr>
      </p:pic>
    </p:spTree>
    <p:extLst>
      <p:ext uri="{BB962C8B-B14F-4D97-AF65-F5344CB8AC3E}">
        <p14:creationId xmlns:p14="http://schemas.microsoft.com/office/powerpoint/2010/main" val="1452922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Funny</a:t>
            </a:r>
            <a:endParaRPr 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lstStyle/>
          <a:p>
            <a:r>
              <a:rPr lang="zh-TW" altLang="en-US" dirty="0" smtClean="0">
                <a:hlinkClick r:id="rId2"/>
              </a:rPr>
              <a:t>女神安啾</a:t>
            </a:r>
            <a:endParaRPr lang="en-US" dirty="0" smtClean="0">
              <a:hlinkClick r:id="rId2"/>
            </a:endParaRPr>
          </a:p>
          <a:p>
            <a:r>
              <a:rPr lang="en-US" dirty="0">
                <a:hlinkClick r:id="rId3"/>
              </a:rPr>
              <a:t>https://www.youtube.com/watch?v=uVWANDzS2R4&amp;t=52s</a:t>
            </a:r>
            <a:endParaRPr lang="en-US" dirty="0"/>
          </a:p>
        </p:txBody>
      </p:sp>
    </p:spTree>
    <p:extLst>
      <p:ext uri="{BB962C8B-B14F-4D97-AF65-F5344CB8AC3E}">
        <p14:creationId xmlns:p14="http://schemas.microsoft.com/office/powerpoint/2010/main" val="455190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1998155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14.1 Object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14.1.1 Face detection</a:t>
            </a:r>
          </a:p>
          <a:p>
            <a:r>
              <a:rPr lang="en-US" altLang="zh-TW" dirty="0">
                <a:latin typeface="Times New Roman" charset="0"/>
                <a:ea typeface="Times New Roman" charset="0"/>
                <a:cs typeface="Times New Roman" charset="0"/>
              </a:rPr>
              <a:t>14.1.2 Pedestrian detection </a:t>
            </a:r>
            <a:endParaRPr lang="en-US" altLang="zh-TW" dirty="0" smtClean="0">
              <a:latin typeface="Times New Roman" charset="0"/>
              <a:ea typeface="Times New Roman" charset="0"/>
              <a:cs typeface="Times New Roman" charset="0"/>
            </a:endParaRPr>
          </a:p>
          <a:p>
            <a:endParaRPr kumimoji="1" lang="zh-TW" altLang="en-US" dirty="0">
              <a:latin typeface="Times New Roman" charset="0"/>
              <a:ea typeface="Times New Roman" charset="0"/>
              <a:cs typeface="Times New Roman" charset="0"/>
            </a:endParaRPr>
          </a:p>
        </p:txBody>
      </p:sp>
      <p:pic>
        <p:nvPicPr>
          <p:cNvPr id="1032" name="Picture 8" descr="Pedestrian detection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381" y="2986519"/>
            <a:ext cx="6414655" cy="360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558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14.1.1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Feature-based </a:t>
            </a:r>
          </a:p>
          <a:p>
            <a:pPr lvl="1"/>
            <a:r>
              <a:rPr kumimoji="1" lang="en-US" altLang="zh-TW" dirty="0">
                <a:latin typeface="Times New Roman" charset="0"/>
                <a:ea typeface="Times New Roman" charset="0"/>
                <a:cs typeface="Times New Roman" charset="0"/>
              </a:rPr>
              <a:t>F</a:t>
            </a:r>
            <a:r>
              <a:rPr kumimoji="1" lang="en-US" altLang="zh-TW" dirty="0" smtClean="0">
                <a:latin typeface="Times New Roman" charset="0"/>
                <a:ea typeface="Times New Roman" charset="0"/>
                <a:cs typeface="Times New Roman" charset="0"/>
              </a:rPr>
              <a:t>ind the locations of distinctive image features such as the eyes, nose, and mouth, and then verify whether these features are in a plausible geometrical arrangement. </a:t>
            </a:r>
          </a:p>
          <a:p>
            <a:r>
              <a:rPr kumimoji="1" lang="en-US" altLang="zh-TW" dirty="0" smtClean="0">
                <a:latin typeface="Times New Roman" charset="0"/>
                <a:ea typeface="Times New Roman" charset="0"/>
                <a:cs typeface="Times New Roman" charset="0"/>
              </a:rPr>
              <a:t>Template-based</a:t>
            </a:r>
          </a:p>
          <a:p>
            <a:pPr lvl="1"/>
            <a:r>
              <a:rPr lang="en-US" altLang="zh-TW" dirty="0" smtClean="0"/>
              <a:t>Active </a:t>
            </a:r>
            <a:r>
              <a:rPr lang="en-US" altLang="zh-TW" dirty="0"/>
              <a:t>A</a:t>
            </a:r>
            <a:r>
              <a:rPr lang="en-US" altLang="zh-TW" dirty="0" smtClean="0"/>
              <a:t>ppearance </a:t>
            </a:r>
            <a:r>
              <a:rPr lang="en-US" altLang="zh-TW" dirty="0"/>
              <a:t>M</a:t>
            </a:r>
            <a:r>
              <a:rPr lang="en-US" altLang="zh-TW" dirty="0" smtClean="0"/>
              <a:t>odels </a:t>
            </a:r>
            <a:r>
              <a:rPr lang="en-US" altLang="zh-TW" dirty="0"/>
              <a:t>(AAMs) </a:t>
            </a:r>
            <a:r>
              <a:rPr lang="en-US" altLang="zh-TW" dirty="0" smtClean="0"/>
              <a:t>(Section 14.2.2) </a:t>
            </a:r>
            <a:r>
              <a:rPr kumimoji="1" lang="en-US" altLang="zh-TW" dirty="0" smtClean="0">
                <a:latin typeface="Times New Roman" charset="0"/>
                <a:ea typeface="Times New Roman" charset="0"/>
                <a:cs typeface="Times New Roman" charset="0"/>
              </a:rPr>
              <a:t>deal with a wide range of pose and expression variability. </a:t>
            </a:r>
          </a:p>
        </p:txBody>
      </p:sp>
    </p:spTree>
    <p:extLst>
      <p:ext uri="{BB962C8B-B14F-4D97-AF65-F5344CB8AC3E}">
        <p14:creationId xmlns:p14="http://schemas.microsoft.com/office/powerpoint/2010/main" val="1296145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69570" y="1175657"/>
            <a:ext cx="9464339" cy="5232399"/>
          </a:xfrm>
          <a:prstGeom prst="rect">
            <a:avLst/>
          </a:prstGeom>
        </p:spPr>
      </p:pic>
      <p:sp>
        <p:nvSpPr>
          <p:cNvPr id="2" name="矩形 1"/>
          <p:cNvSpPr/>
          <p:nvPr/>
        </p:nvSpPr>
        <p:spPr>
          <a:xfrm>
            <a:off x="1469570" y="323411"/>
            <a:ext cx="9836347" cy="707886"/>
          </a:xfrm>
          <a:prstGeom prst="rect">
            <a:avLst/>
          </a:prstGeom>
        </p:spPr>
        <p:txBody>
          <a:bodyPr wrap="none">
            <a:spAutoFit/>
          </a:bodyPr>
          <a:lstStyle/>
          <a:p>
            <a:r>
              <a:rPr lang="en-US" sz="4000" dirty="0" smtClean="0">
                <a:latin typeface="Times New Roman" panose="02020603050405020304" pitchFamily="18" charset="0"/>
                <a:cs typeface="Times New Roman" panose="02020603050405020304" pitchFamily="18" charset="0"/>
              </a:rPr>
              <a:t>Pre-processing stages for face detector training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298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Model</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Times New Roman" charset="0"/>
                <a:ea typeface="Times New Roman" charset="0"/>
                <a:cs typeface="Times New Roman" charset="0"/>
              </a:rPr>
              <a:t>Clustering and </a:t>
            </a:r>
            <a:r>
              <a:rPr lang="en-US" altLang="zh-TW" dirty="0" smtClean="0">
                <a:latin typeface="Times New Roman" charset="0"/>
                <a:ea typeface="Times New Roman" charset="0"/>
                <a:cs typeface="Times New Roman" charset="0"/>
              </a:rPr>
              <a:t>Principal Component Analysis (PCA)</a:t>
            </a:r>
            <a:endParaRPr lang="en-US" altLang="zh-TW" dirty="0">
              <a:latin typeface="Times New Roman" charset="0"/>
              <a:ea typeface="Times New Roman" charset="0"/>
              <a:cs typeface="Times New Roman" charset="0"/>
            </a:endParaRPr>
          </a:p>
          <a:p>
            <a:r>
              <a:rPr lang="en-US" altLang="zh-TW" dirty="0">
                <a:latin typeface="Times New Roman" charset="0"/>
                <a:ea typeface="Times New Roman" charset="0"/>
                <a:cs typeface="Times New Roman" charset="0"/>
              </a:rPr>
              <a:t>Neural N</a:t>
            </a:r>
            <a:r>
              <a:rPr lang="en-US" altLang="zh-TW" dirty="0" smtClean="0">
                <a:latin typeface="Times New Roman" charset="0"/>
                <a:ea typeface="Times New Roman" charset="0"/>
                <a:cs typeface="Times New Roman" charset="0"/>
              </a:rPr>
              <a:t>etworks</a:t>
            </a:r>
          </a:p>
          <a:p>
            <a:r>
              <a:rPr lang="en-US" altLang="zh-TW" dirty="0">
                <a:latin typeface="Times New Roman" charset="0"/>
                <a:ea typeface="Times New Roman" charset="0"/>
                <a:cs typeface="Times New Roman" charset="0"/>
              </a:rPr>
              <a:t>Support </a:t>
            </a:r>
            <a:r>
              <a:rPr lang="en-US" altLang="zh-TW" dirty="0" smtClean="0">
                <a:latin typeface="Times New Roman" charset="0"/>
                <a:ea typeface="Times New Roman" charset="0"/>
                <a:cs typeface="Times New Roman" charset="0"/>
              </a:rPr>
              <a:t>Vector </a:t>
            </a:r>
            <a:r>
              <a:rPr lang="en-US" altLang="zh-TW" dirty="0">
                <a:latin typeface="Times New Roman" charset="0"/>
                <a:ea typeface="Times New Roman" charset="0"/>
                <a:cs typeface="Times New Roman" charset="0"/>
              </a:rPr>
              <a:t>M</a:t>
            </a:r>
            <a:r>
              <a:rPr lang="en-US" altLang="zh-TW" dirty="0" smtClean="0">
                <a:latin typeface="Times New Roman" charset="0"/>
                <a:ea typeface="Times New Roman" charset="0"/>
                <a:cs typeface="Times New Roman" charset="0"/>
              </a:rPr>
              <a:t>achine (SVM)</a:t>
            </a:r>
          </a:p>
          <a:p>
            <a:r>
              <a:rPr lang="en-US" altLang="zh-TW" dirty="0" smtClean="0">
                <a:latin typeface="Times New Roman" charset="0"/>
                <a:ea typeface="Times New Roman" charset="0"/>
                <a:cs typeface="Times New Roman" charset="0"/>
              </a:rPr>
              <a:t>Adaptive Boosting (</a:t>
            </a:r>
            <a:r>
              <a:rPr lang="en-US" altLang="zh-TW" dirty="0" err="1" smtClean="0">
                <a:latin typeface="Times New Roman" charset="0"/>
                <a:ea typeface="Times New Roman" charset="0"/>
                <a:cs typeface="Times New Roman" charset="0"/>
              </a:rPr>
              <a:t>AdaBoost</a:t>
            </a:r>
            <a:r>
              <a:rPr lang="en-US" altLang="zh-TW" dirty="0" smtClean="0">
                <a:latin typeface="Times New Roman" charset="0"/>
                <a:ea typeface="Times New Roman" charset="0"/>
                <a:cs typeface="Times New Roman" charset="0"/>
              </a:rPr>
              <a:t>) </a:t>
            </a:r>
          </a:p>
          <a:p>
            <a:endParaRPr lang="en-US" altLang="zh-TW"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89762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Introduction to recognition</a:t>
            </a:r>
          </a:p>
          <a:p>
            <a:r>
              <a:rPr kumimoji="1" lang="en-US" altLang="zh-TW" dirty="0" smtClean="0">
                <a:latin typeface="Times New Roman" charset="0"/>
                <a:ea typeface="Times New Roman" charset="0"/>
                <a:cs typeface="Times New Roman" charset="0"/>
              </a:rPr>
              <a:t>Object detection</a:t>
            </a:r>
          </a:p>
          <a:p>
            <a:r>
              <a:rPr kumimoji="1" lang="en-US" altLang="zh-TW" dirty="0" smtClean="0">
                <a:latin typeface="Times New Roman" charset="0"/>
                <a:ea typeface="Times New Roman" charset="0"/>
                <a:cs typeface="Times New Roman" charset="0"/>
              </a:rPr>
              <a:t>Face recognition</a:t>
            </a:r>
          </a:p>
          <a:p>
            <a:r>
              <a:rPr kumimoji="1" lang="en-US" altLang="zh-TW" dirty="0" smtClean="0">
                <a:latin typeface="Times New Roman" charset="0"/>
                <a:ea typeface="Times New Roman" charset="0"/>
                <a:cs typeface="Times New Roman" charset="0"/>
              </a:rPr>
              <a:t>Instance recognition</a:t>
            </a:r>
          </a:p>
          <a:p>
            <a:r>
              <a:rPr kumimoji="1" lang="en-US" altLang="zh-TW" dirty="0" smtClean="0">
                <a:latin typeface="Times New Roman" charset="0"/>
                <a:ea typeface="Times New Roman" charset="0"/>
                <a:cs typeface="Times New Roman" charset="0"/>
              </a:rPr>
              <a:t>Category recognition</a:t>
            </a:r>
          </a:p>
          <a:p>
            <a:r>
              <a:rPr kumimoji="1" lang="en-US" altLang="zh-TW" dirty="0" smtClean="0">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432156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933104" y="0"/>
            <a:ext cx="8708773" cy="6858000"/>
          </a:xfrm>
          <a:prstGeom prst="rect">
            <a:avLst/>
          </a:prstGeom>
        </p:spPr>
      </p:pic>
      <p:sp>
        <p:nvSpPr>
          <p:cNvPr id="5" name="文字方塊 4"/>
          <p:cNvSpPr txBox="1"/>
          <p:nvPr/>
        </p:nvSpPr>
        <p:spPr>
          <a:xfrm>
            <a:off x="263236" y="623455"/>
            <a:ext cx="3491661" cy="861774"/>
          </a:xfrm>
          <a:prstGeom prst="rect">
            <a:avLst/>
          </a:prstGeom>
          <a:noFill/>
        </p:spPr>
        <p:txBody>
          <a:bodyPr wrap="none" rtlCol="0">
            <a:spAutoFit/>
          </a:bodyPr>
          <a:lstStyle/>
          <a:p>
            <a:r>
              <a:rPr lang="en-US" altLang="zh-TW" sz="3200" dirty="0" smtClean="0">
                <a:latin typeface="Times New Roman" charset="0"/>
                <a:ea typeface="Times New Roman" charset="0"/>
                <a:cs typeface="Times New Roman" charset="0"/>
              </a:rPr>
              <a:t>Clustering and PCA</a:t>
            </a:r>
          </a:p>
          <a:p>
            <a:endParaRPr kumimoji="1" lang="zh-TW" altLang="en-US" dirty="0"/>
          </a:p>
        </p:txBody>
      </p:sp>
    </p:spTree>
    <p:extLst>
      <p:ext uri="{BB962C8B-B14F-4D97-AF65-F5344CB8AC3E}">
        <p14:creationId xmlns:p14="http://schemas.microsoft.com/office/powerpoint/2010/main" val="3315143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563091" y="1404314"/>
            <a:ext cx="9367982" cy="5144268"/>
          </a:xfrm>
          <a:prstGeom prst="rect">
            <a:avLst/>
          </a:prstGeom>
        </p:spPr>
      </p:pic>
      <p:sp>
        <p:nvSpPr>
          <p:cNvPr id="5" name="文字方塊 4"/>
          <p:cNvSpPr txBox="1"/>
          <p:nvPr/>
        </p:nvSpPr>
        <p:spPr>
          <a:xfrm>
            <a:off x="263236" y="623455"/>
            <a:ext cx="3001143" cy="861774"/>
          </a:xfrm>
          <a:prstGeom prst="rect">
            <a:avLst/>
          </a:prstGeom>
          <a:noFill/>
        </p:spPr>
        <p:txBody>
          <a:bodyPr wrap="none" rtlCol="0">
            <a:spAutoFit/>
          </a:bodyPr>
          <a:lstStyle/>
          <a:p>
            <a:r>
              <a:rPr lang="en-US" altLang="zh-TW" sz="3200" dirty="0" smtClean="0">
                <a:latin typeface="Times New Roman" charset="0"/>
                <a:ea typeface="Times New Roman" charset="0"/>
                <a:cs typeface="Times New Roman" charset="0"/>
              </a:rPr>
              <a:t>Neural Networks</a:t>
            </a:r>
          </a:p>
          <a:p>
            <a:endParaRPr kumimoji="1" lang="zh-TW" altLang="en-US" dirty="0"/>
          </a:p>
        </p:txBody>
      </p:sp>
    </p:spTree>
    <p:extLst>
      <p:ext uri="{BB962C8B-B14F-4D97-AF65-F5344CB8AC3E}">
        <p14:creationId xmlns:p14="http://schemas.microsoft.com/office/powerpoint/2010/main" val="3642439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VM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327" y="2885516"/>
            <a:ext cx="6636327" cy="3291447"/>
          </a:xfrm>
          <a:prstGeom prst="rect">
            <a:avLst/>
          </a:prstGeom>
          <a:noFill/>
          <a:extLst>
            <a:ext uri="{909E8E84-426E-40DD-AFC4-6F175D3DCCD1}">
              <a14:hiddenFill xmlns:a14="http://schemas.microsoft.com/office/drawing/2010/main">
                <a:solidFill>
                  <a:srgbClr val="FFFFFF"/>
                </a:solidFill>
              </a14:hiddenFill>
            </a:ext>
          </a:extLst>
        </p:spPr>
      </p:pic>
      <p:sp>
        <p:nvSpPr>
          <p:cNvPr id="5" name="內容版面配置區 2"/>
          <p:cNvSpPr>
            <a:spLocks noGrp="1"/>
          </p:cNvSpPr>
          <p:nvPr>
            <p:ph idx="1"/>
          </p:nvPr>
        </p:nvSpPr>
        <p:spPr>
          <a:xfrm>
            <a:off x="838200" y="1825625"/>
            <a:ext cx="10515600" cy="4351338"/>
          </a:xfrm>
        </p:spPr>
        <p:txBody>
          <a:bodyPr/>
          <a:lstStyle/>
          <a:p>
            <a:r>
              <a:rPr kumimoji="1" lang="en-US" altLang="zh-TW" dirty="0"/>
              <a:t>T</a:t>
            </a:r>
            <a:r>
              <a:rPr kumimoji="1" lang="en-US" altLang="zh-TW" dirty="0" smtClean="0"/>
              <a:t>he feature space can be lifted into higher-dimensional features using kernels </a:t>
            </a:r>
          </a:p>
          <a:p>
            <a:endParaRPr kumimoji="1" lang="zh-TW" altLang="en-US" dirty="0"/>
          </a:p>
        </p:txBody>
      </p:sp>
      <p:sp>
        <p:nvSpPr>
          <p:cNvPr id="6" name="標題 1"/>
          <p:cNvSpPr>
            <a:spLocks noGrp="1"/>
          </p:cNvSpPr>
          <p:nvPr>
            <p:ph type="title"/>
          </p:nvPr>
        </p:nvSpPr>
        <p:spPr>
          <a:xfrm>
            <a:off x="671946" y="367226"/>
            <a:ext cx="10515600" cy="1325563"/>
          </a:xfrm>
        </p:spPr>
        <p:txBody>
          <a:bodyPr/>
          <a:lstStyle/>
          <a:p>
            <a:r>
              <a:rPr lang="en-US" altLang="zh-TW" smtClean="0">
                <a:latin typeface="Times New Roman" charset="0"/>
                <a:ea typeface="Times New Roman" charset="0"/>
                <a:cs typeface="Times New Roman" charset="0"/>
              </a:rPr>
              <a:t>SVM</a:t>
            </a:r>
            <a:endParaRPr lang="en-US" altLang="zh-TW"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861143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38200" y="1690688"/>
            <a:ext cx="10872279" cy="4491759"/>
          </a:xfrm>
          <a:prstGeom prst="rect">
            <a:avLst/>
          </a:prstGeom>
        </p:spPr>
      </p:pic>
      <p:sp>
        <p:nvSpPr>
          <p:cNvPr id="2" name="標題 1"/>
          <p:cNvSpPr>
            <a:spLocks noGrp="1"/>
          </p:cNvSpPr>
          <p:nvPr>
            <p:ph type="title"/>
          </p:nvPr>
        </p:nvSpPr>
        <p:spPr/>
        <p:txBody>
          <a:bodyPr/>
          <a:lstStyle/>
          <a:p>
            <a:r>
              <a:rPr lang="en-US" altLang="zh-TW" dirty="0" smtClean="0">
                <a:latin typeface="Times New Roman" charset="0"/>
                <a:ea typeface="Times New Roman" charset="0"/>
                <a:cs typeface="Times New Roman" charset="0"/>
              </a:rPr>
              <a:t>Boosting </a:t>
            </a:r>
            <a:endParaRPr kumimoji="1" lang="zh-TW" altLang="en-US" dirty="0"/>
          </a:p>
        </p:txBody>
      </p:sp>
      <p:sp>
        <p:nvSpPr>
          <p:cNvPr id="9" name="矩形 8"/>
          <p:cNvSpPr/>
          <p:nvPr/>
        </p:nvSpPr>
        <p:spPr>
          <a:xfrm>
            <a:off x="9749852" y="5142015"/>
            <a:ext cx="169796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矩形 9"/>
          <p:cNvSpPr/>
          <p:nvPr/>
        </p:nvSpPr>
        <p:spPr>
          <a:xfrm>
            <a:off x="948258" y="5543797"/>
            <a:ext cx="169796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矩形 10"/>
          <p:cNvSpPr/>
          <p:nvPr/>
        </p:nvSpPr>
        <p:spPr>
          <a:xfrm>
            <a:off x="6329367" y="5520937"/>
            <a:ext cx="2517749" cy="685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168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charset="0"/>
                <a:ea typeface="Times New Roman" charset="0"/>
                <a:cs typeface="Times New Roman" charset="0"/>
              </a:rPr>
              <a:t>Boosting (Warning of Mathematics</a:t>
            </a:r>
            <a:r>
              <a:rPr lang="en-US" altLang="zh-TW" dirty="0">
                <a:latin typeface="Times New Roman" charset="0"/>
                <a:ea typeface="Times New Roman" charset="0"/>
                <a:cs typeface="Times New Roman" charset="0"/>
              </a:rPr>
              <a:t>)</a:t>
            </a:r>
            <a:endParaRPr kumimoji="1" lang="zh-TW" altLang="en-US" dirty="0"/>
          </a:p>
        </p:txBody>
      </p:sp>
      <p:pic>
        <p:nvPicPr>
          <p:cNvPr id="4" name="圖片 3"/>
          <p:cNvPicPr>
            <a:picLocks noChangeAspect="1"/>
          </p:cNvPicPr>
          <p:nvPr/>
        </p:nvPicPr>
        <p:blipFill>
          <a:blip r:embed="rId3"/>
          <a:stretch>
            <a:fillRect/>
          </a:stretch>
        </p:blipFill>
        <p:spPr>
          <a:xfrm>
            <a:off x="1315685" y="1534390"/>
            <a:ext cx="9560630" cy="4963391"/>
          </a:xfrm>
          <a:prstGeom prst="rect">
            <a:avLst/>
          </a:prstGeom>
        </p:spPr>
      </p:pic>
      <p:sp>
        <p:nvSpPr>
          <p:cNvPr id="6" name="矩形 5"/>
          <p:cNvSpPr/>
          <p:nvPr/>
        </p:nvSpPr>
        <p:spPr>
          <a:xfrm>
            <a:off x="4130845" y="6113813"/>
            <a:ext cx="3279358"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108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0491" y="0"/>
            <a:ext cx="10515600" cy="1325563"/>
          </a:xfrm>
        </p:spPr>
        <p:txBody>
          <a:bodyPr/>
          <a:lstStyle/>
          <a:p>
            <a:r>
              <a:rPr kumimoji="1" lang="en-US" altLang="zh-TW" dirty="0" smtClean="0"/>
              <a:t>Adaptive Boosting (Warning of Mathematics)</a:t>
            </a:r>
            <a:endParaRPr kumimoji="1" lang="zh-TW" altLang="en-US" dirty="0"/>
          </a:p>
        </p:txBody>
      </p:sp>
      <p:pic>
        <p:nvPicPr>
          <p:cNvPr id="4" name="圖片 3"/>
          <p:cNvPicPr>
            <a:picLocks noChangeAspect="1"/>
          </p:cNvPicPr>
          <p:nvPr/>
        </p:nvPicPr>
        <p:blipFill>
          <a:blip r:embed="rId3"/>
          <a:stretch>
            <a:fillRect/>
          </a:stretch>
        </p:blipFill>
        <p:spPr>
          <a:xfrm>
            <a:off x="1606550" y="996373"/>
            <a:ext cx="8064500" cy="5626100"/>
          </a:xfrm>
          <a:prstGeom prst="rect">
            <a:avLst/>
          </a:prstGeom>
        </p:spPr>
      </p:pic>
      <p:sp>
        <p:nvSpPr>
          <p:cNvPr id="5" name="矩形 4"/>
          <p:cNvSpPr/>
          <p:nvPr/>
        </p:nvSpPr>
        <p:spPr>
          <a:xfrm>
            <a:off x="7485524" y="1371282"/>
            <a:ext cx="2008698"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2187149" y="2141198"/>
            <a:ext cx="2218595"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2662163" y="3786563"/>
            <a:ext cx="2301723"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矩形 7"/>
          <p:cNvSpPr/>
          <p:nvPr/>
        </p:nvSpPr>
        <p:spPr>
          <a:xfrm>
            <a:off x="2662163" y="4164595"/>
            <a:ext cx="375051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矩形 8"/>
          <p:cNvSpPr/>
          <p:nvPr/>
        </p:nvSpPr>
        <p:spPr>
          <a:xfrm>
            <a:off x="2662164" y="4496908"/>
            <a:ext cx="2907364"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矩形 9"/>
          <p:cNvSpPr/>
          <p:nvPr/>
        </p:nvSpPr>
        <p:spPr>
          <a:xfrm>
            <a:off x="8607743" y="4210314"/>
            <a:ext cx="88647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178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10491" y="0"/>
            <a:ext cx="10515600" cy="1325563"/>
          </a:xfrm>
        </p:spPr>
        <p:txBody>
          <a:bodyPr/>
          <a:lstStyle/>
          <a:p>
            <a:r>
              <a:rPr kumimoji="1" lang="en-US" altLang="zh-TW" dirty="0" smtClean="0"/>
              <a:t>Adaptive Boosting (Cont’d)</a:t>
            </a:r>
            <a:endParaRPr kumimoji="1" lang="zh-TW" altLang="en-US" dirty="0"/>
          </a:p>
        </p:txBody>
      </p:sp>
      <p:pic>
        <p:nvPicPr>
          <p:cNvPr id="5" name="圖片 4"/>
          <p:cNvPicPr>
            <a:picLocks noChangeAspect="1"/>
          </p:cNvPicPr>
          <p:nvPr/>
        </p:nvPicPr>
        <p:blipFill>
          <a:blip r:embed="rId3"/>
          <a:stretch>
            <a:fillRect/>
          </a:stretch>
        </p:blipFill>
        <p:spPr>
          <a:xfrm>
            <a:off x="1529773" y="1325563"/>
            <a:ext cx="8051800" cy="4406900"/>
          </a:xfrm>
          <a:prstGeom prst="rect">
            <a:avLst/>
          </a:prstGeom>
        </p:spPr>
      </p:pic>
      <p:sp>
        <p:nvSpPr>
          <p:cNvPr id="4" name="矩形 3"/>
          <p:cNvSpPr/>
          <p:nvPr/>
        </p:nvSpPr>
        <p:spPr>
          <a:xfrm>
            <a:off x="4669194" y="1550242"/>
            <a:ext cx="484697"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3622186" y="2783297"/>
            <a:ext cx="70043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231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Funny film</a:t>
            </a:r>
          </a:p>
        </p:txBody>
      </p:sp>
      <p:sp>
        <p:nvSpPr>
          <p:cNvPr id="3" name="內容版面配置區 2"/>
          <p:cNvSpPr>
            <a:spLocks noGrp="1"/>
          </p:cNvSpPr>
          <p:nvPr>
            <p:ph idx="1"/>
          </p:nvPr>
        </p:nvSpPr>
        <p:spPr/>
        <p:txBody>
          <a:bodyPr/>
          <a:lstStyle/>
          <a:p>
            <a:r>
              <a:rPr lang="zh-TW" altLang="en-US" dirty="0" smtClean="0">
                <a:hlinkClick r:id="rId2"/>
              </a:rPr>
              <a:t>心</a:t>
            </a:r>
            <a:r>
              <a:rPr lang="zh-TW" altLang="en-US" dirty="0">
                <a:hlinkClick r:id="rId2"/>
              </a:rPr>
              <a:t>甜</a:t>
            </a:r>
            <a:r>
              <a:rPr lang="zh-TW" altLang="en-US" dirty="0" smtClean="0">
                <a:hlinkClick r:id="rId2"/>
              </a:rPr>
              <a:t>女神</a:t>
            </a:r>
            <a:endParaRPr lang="en-US" dirty="0" smtClean="0">
              <a:hlinkClick r:id="rId2"/>
            </a:endParaRPr>
          </a:p>
          <a:p>
            <a:r>
              <a:rPr lang="en-US" dirty="0">
                <a:hlinkClick r:id="rId3"/>
              </a:rPr>
              <a:t>https://www.youtube.com/watch?v=uVWANDzS2R4&amp;t=52s</a:t>
            </a:r>
            <a:endParaRPr lang="en-US" dirty="0"/>
          </a:p>
        </p:txBody>
      </p:sp>
    </p:spTree>
    <p:extLst>
      <p:ext uri="{BB962C8B-B14F-4D97-AF65-F5344CB8AC3E}">
        <p14:creationId xmlns:p14="http://schemas.microsoft.com/office/powerpoint/2010/main" val="9988279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14.1.2 Pedestrian </a:t>
            </a:r>
            <a:r>
              <a:rPr lang="en-US" altLang="zh-TW" dirty="0" smtClean="0">
                <a:latin typeface="Times New Roman" charset="0"/>
                <a:ea typeface="Times New Roman" charset="0"/>
                <a:cs typeface="Times New Roman" charset="0"/>
              </a:rPr>
              <a:t>Detection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1355725" y="1261918"/>
            <a:ext cx="8737600" cy="5054600"/>
          </a:xfrm>
          <a:prstGeom prst="rect">
            <a:avLst/>
          </a:prstGeom>
        </p:spPr>
      </p:pic>
      <p:sp>
        <p:nvSpPr>
          <p:cNvPr id="5" name="矩形 4"/>
          <p:cNvSpPr/>
          <p:nvPr/>
        </p:nvSpPr>
        <p:spPr>
          <a:xfrm>
            <a:off x="5440990" y="4474048"/>
            <a:ext cx="2907364"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4358357" y="4780827"/>
            <a:ext cx="1472427"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4178248" y="5090791"/>
            <a:ext cx="1961295"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377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latin typeface="Times New Roman" charset="0"/>
                <a:ea typeface="Times New Roman" charset="0"/>
                <a:cs typeface="Times New Roman" charset="0"/>
              </a:rPr>
              <a:t>The extension of  the oriented </a:t>
            </a:r>
            <a:r>
              <a:rPr lang="en-US" altLang="zh-TW" dirty="0">
                <a:latin typeface="Times New Roman" charset="0"/>
                <a:ea typeface="Times New Roman" charset="0"/>
                <a:cs typeface="Times New Roman" charset="0"/>
              </a:rPr>
              <a:t>gradients person </a:t>
            </a:r>
            <a:r>
              <a:rPr lang="en-US" altLang="zh-TW" dirty="0" smtClean="0">
                <a:latin typeface="Times New Roman" charset="0"/>
                <a:ea typeface="Times New Roman" charset="0"/>
                <a:cs typeface="Times New Roman" charset="0"/>
              </a:rPr>
              <a:t>detector: Part-based object detection</a:t>
            </a:r>
            <a:r>
              <a:rPr lang="en-US" altLang="zh-TW" dirty="0">
                <a:latin typeface="Times New Roman" charset="0"/>
                <a:ea typeface="Times New Roman" charset="0"/>
                <a:cs typeface="Times New Roman" charset="0"/>
              </a:rPr>
              <a:t/>
            </a:r>
            <a:br>
              <a:rPr lang="en-US" altLang="zh-TW" dirty="0">
                <a:latin typeface="Times New Roman" charset="0"/>
                <a:ea typeface="Times New Roman" charset="0"/>
                <a:cs typeface="Times New Roman" charset="0"/>
              </a:rPr>
            </a:b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1689100" y="1496291"/>
            <a:ext cx="8813800" cy="4419600"/>
          </a:xfrm>
          <a:prstGeom prst="rect">
            <a:avLst/>
          </a:prstGeom>
        </p:spPr>
      </p:pic>
      <p:sp>
        <p:nvSpPr>
          <p:cNvPr id="5" name="矩形 4"/>
          <p:cNvSpPr/>
          <p:nvPr/>
        </p:nvSpPr>
        <p:spPr>
          <a:xfrm>
            <a:off x="4308877" y="5660807"/>
            <a:ext cx="1391280"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251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677436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684236" y="1339884"/>
            <a:ext cx="6793593" cy="5082688"/>
          </a:xfrm>
          <a:prstGeom prst="rect">
            <a:avLst/>
          </a:prstGeom>
        </p:spPr>
      </p:pic>
      <p:sp>
        <p:nvSpPr>
          <p:cNvPr id="2" name="文字方塊 1"/>
          <p:cNvSpPr txBox="1"/>
          <p:nvPr/>
        </p:nvSpPr>
        <p:spPr>
          <a:xfrm>
            <a:off x="3209893" y="328228"/>
            <a:ext cx="5742278"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Part-based object detection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8921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Times New Roman" charset="0"/>
                <a:ea typeface="Times New Roman" charset="0"/>
                <a:cs typeface="Times New Roman" charset="0"/>
              </a:rPr>
              <a:t>How Far </a:t>
            </a:r>
            <a:r>
              <a:rPr lang="en-US" altLang="zh-TW" sz="3600" dirty="0" smtClean="0">
                <a:latin typeface="Times New Roman" charset="0"/>
                <a:ea typeface="Times New Roman" charset="0"/>
                <a:cs typeface="Times New Roman" charset="0"/>
              </a:rPr>
              <a:t>Are </a:t>
            </a:r>
            <a:r>
              <a:rPr lang="en-US" altLang="zh-TW" sz="3600" dirty="0">
                <a:latin typeface="Times New Roman" charset="0"/>
                <a:ea typeface="Times New Roman" charset="0"/>
                <a:cs typeface="Times New Roman" charset="0"/>
              </a:rPr>
              <a:t>We from Solving Pedestrian Detection</a:t>
            </a:r>
            <a:r>
              <a:rPr lang="en-US" altLang="zh-TW" sz="3600" dirty="0" smtClean="0">
                <a:latin typeface="Times New Roman" charset="0"/>
                <a:ea typeface="Times New Roman" charset="0"/>
                <a:cs typeface="Times New Roman" charset="0"/>
              </a:rPr>
              <a:t>? (</a:t>
            </a:r>
            <a:r>
              <a:rPr lang="en-US" altLang="zh-TW" sz="3600" b="1" dirty="0" smtClean="0">
                <a:latin typeface="Times New Roman" charset="0"/>
                <a:ea typeface="Times New Roman" charset="0"/>
                <a:cs typeface="Times New Roman" charset="0"/>
              </a:rPr>
              <a:t>CVPR’16</a:t>
            </a:r>
            <a:r>
              <a:rPr lang="en-US" altLang="zh-TW" sz="3600" dirty="0" smtClean="0">
                <a:latin typeface="Times New Roman" charset="0"/>
                <a:ea typeface="Times New Roman" charset="0"/>
                <a:cs typeface="Times New Roman" charset="0"/>
              </a:rPr>
              <a:t>)</a:t>
            </a:r>
            <a:endParaRPr kumimoji="1" lang="zh-TW" altLang="en-US" sz="3600"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3103995" y="1027906"/>
            <a:ext cx="5984009" cy="4691605"/>
          </a:xfrm>
          <a:prstGeom prst="rect">
            <a:avLst/>
          </a:prstGeom>
        </p:spPr>
      </p:pic>
      <p:sp>
        <p:nvSpPr>
          <p:cNvPr id="5" name="文字方塊 4"/>
          <p:cNvSpPr txBox="1"/>
          <p:nvPr/>
        </p:nvSpPr>
        <p:spPr>
          <a:xfrm>
            <a:off x="429491" y="6109855"/>
            <a:ext cx="11333018" cy="646331"/>
          </a:xfrm>
          <a:prstGeom prst="rect">
            <a:avLst/>
          </a:prstGeom>
          <a:noFill/>
        </p:spPr>
        <p:txBody>
          <a:bodyPr wrap="square" rtlCol="0">
            <a:spAutoFit/>
          </a:bodyPr>
          <a:lstStyle/>
          <a:p>
            <a:r>
              <a:rPr lang="en-US" altLang="zh-TW" dirty="0" err="1">
                <a:solidFill>
                  <a:schemeClr val="accent1"/>
                </a:solidFill>
                <a:latin typeface="Times New Roman" charset="0"/>
                <a:ea typeface="Times New Roman" charset="0"/>
                <a:cs typeface="Times New Roman" charset="0"/>
              </a:rPr>
              <a:t>Shanshan</a:t>
            </a:r>
            <a:r>
              <a:rPr lang="en-US" altLang="zh-TW" dirty="0">
                <a:solidFill>
                  <a:schemeClr val="accent1"/>
                </a:solidFill>
                <a:latin typeface="Times New Roman" charset="0"/>
                <a:ea typeface="Times New Roman" charset="0"/>
                <a:cs typeface="Times New Roman" charset="0"/>
              </a:rPr>
              <a:t> Zhang, Rodrigo </a:t>
            </a:r>
            <a:r>
              <a:rPr lang="en-US" altLang="zh-TW" dirty="0" err="1">
                <a:solidFill>
                  <a:schemeClr val="accent1"/>
                </a:solidFill>
                <a:latin typeface="Times New Roman" charset="0"/>
                <a:ea typeface="Times New Roman" charset="0"/>
                <a:cs typeface="Times New Roman" charset="0"/>
              </a:rPr>
              <a:t>Benenson</a:t>
            </a:r>
            <a:r>
              <a:rPr lang="en-US" altLang="zh-TW" dirty="0">
                <a:solidFill>
                  <a:schemeClr val="accent1"/>
                </a:solidFill>
                <a:latin typeface="Times New Roman" charset="0"/>
                <a:ea typeface="Times New Roman" charset="0"/>
                <a:cs typeface="Times New Roman" charset="0"/>
              </a:rPr>
              <a:t>, Mohamed </a:t>
            </a:r>
            <a:r>
              <a:rPr lang="en-US" altLang="zh-TW" dirty="0" err="1">
                <a:solidFill>
                  <a:schemeClr val="accent1"/>
                </a:solidFill>
                <a:latin typeface="Times New Roman" charset="0"/>
                <a:ea typeface="Times New Roman" charset="0"/>
                <a:cs typeface="Times New Roman" charset="0"/>
              </a:rPr>
              <a:t>Omran</a:t>
            </a:r>
            <a:r>
              <a:rPr lang="en-US" altLang="zh-TW" dirty="0">
                <a:solidFill>
                  <a:schemeClr val="accent1"/>
                </a:solidFill>
                <a:latin typeface="Times New Roman" charset="0"/>
                <a:ea typeface="Times New Roman" charset="0"/>
                <a:cs typeface="Times New Roman" charset="0"/>
              </a:rPr>
              <a:t>, Jan </a:t>
            </a:r>
            <a:r>
              <a:rPr lang="en-US" altLang="zh-TW" dirty="0" err="1">
                <a:solidFill>
                  <a:schemeClr val="accent1"/>
                </a:solidFill>
                <a:latin typeface="Times New Roman" charset="0"/>
                <a:ea typeface="Times New Roman" charset="0"/>
                <a:cs typeface="Times New Roman" charset="0"/>
              </a:rPr>
              <a:t>Hosang</a:t>
            </a:r>
            <a:r>
              <a:rPr lang="en-US" altLang="zh-TW" dirty="0">
                <a:solidFill>
                  <a:schemeClr val="accent1"/>
                </a:solidFill>
                <a:latin typeface="Times New Roman" charset="0"/>
                <a:ea typeface="Times New Roman" charset="0"/>
                <a:cs typeface="Times New Roman" charset="0"/>
              </a:rPr>
              <a:t> and </a:t>
            </a:r>
            <a:r>
              <a:rPr lang="en-US" altLang="zh-TW" dirty="0" err="1">
                <a:solidFill>
                  <a:schemeClr val="accent1"/>
                </a:solidFill>
                <a:latin typeface="Times New Roman" charset="0"/>
                <a:ea typeface="Times New Roman" charset="0"/>
                <a:cs typeface="Times New Roman" charset="0"/>
              </a:rPr>
              <a:t>Bernt</a:t>
            </a:r>
            <a:r>
              <a:rPr lang="en-US" altLang="zh-TW" dirty="0">
                <a:solidFill>
                  <a:schemeClr val="accent1"/>
                </a:solidFill>
                <a:latin typeface="Times New Roman" charset="0"/>
                <a:ea typeface="Times New Roman" charset="0"/>
                <a:cs typeface="Times New Roman" charset="0"/>
              </a:rPr>
              <a:t> </a:t>
            </a:r>
            <a:r>
              <a:rPr lang="en-US" altLang="zh-TW" dirty="0" smtClean="0">
                <a:solidFill>
                  <a:schemeClr val="accent1"/>
                </a:solidFill>
                <a:latin typeface="Times New Roman" charset="0"/>
                <a:ea typeface="Times New Roman" charset="0"/>
                <a:cs typeface="Times New Roman" charset="0"/>
              </a:rPr>
              <a:t>Schiele. </a:t>
            </a:r>
            <a:r>
              <a:rPr lang="en-US" altLang="zh-TW" i="1" dirty="0">
                <a:latin typeface="Times New Roman" charset="0"/>
                <a:ea typeface="Times New Roman" charset="0"/>
                <a:cs typeface="Times New Roman" charset="0"/>
              </a:rPr>
              <a:t>How Far are We from Solving Pedestrian Detection</a:t>
            </a:r>
            <a:r>
              <a:rPr lang="en-US" altLang="zh-TW" i="1" dirty="0" smtClean="0">
                <a:latin typeface="Times New Roman" charset="0"/>
                <a:ea typeface="Times New Roman" charset="0"/>
                <a:cs typeface="Times New Roman" charset="0"/>
              </a:rPr>
              <a:t>? </a:t>
            </a:r>
            <a:r>
              <a:rPr lang="en-US" altLang="zh-TW" dirty="0" smtClean="0">
                <a:latin typeface="Times New Roman" charset="0"/>
                <a:ea typeface="Times New Roman" charset="0"/>
                <a:cs typeface="Times New Roman" charset="0"/>
              </a:rPr>
              <a:t>CVPR 2016</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11772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P</a:t>
            </a:r>
            <a:r>
              <a:rPr lang="en-US" altLang="zh-TW" dirty="0" smtClean="0">
                <a:latin typeface="Times New Roman" charset="0"/>
                <a:ea typeface="Times New Roman" charset="0"/>
                <a:cs typeface="Times New Roman" charset="0"/>
              </a:rPr>
              <a:t>erson’s </a:t>
            </a:r>
            <a:r>
              <a:rPr lang="en-US" altLang="zh-TW" dirty="0">
                <a:latin typeface="Times New Roman" charset="0"/>
                <a:ea typeface="Times New Roman" charset="0"/>
                <a:cs typeface="Times New Roman" charset="0"/>
              </a:rPr>
              <a:t>pose and location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664278" y="1690688"/>
            <a:ext cx="10227703" cy="4128221"/>
          </a:xfrm>
          <a:prstGeom prst="rect">
            <a:avLst/>
          </a:prstGeom>
        </p:spPr>
      </p:pic>
    </p:spTree>
    <p:extLst>
      <p:ext uri="{BB962C8B-B14F-4D97-AF65-F5344CB8AC3E}">
        <p14:creationId xmlns:p14="http://schemas.microsoft.com/office/powerpoint/2010/main" val="1284280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latin typeface="Times New Roman" charset="0"/>
                <a:ea typeface="Times New Roman" charset="0"/>
                <a:cs typeface="Times New Roman" charset="0"/>
              </a:rPr>
              <a:t>Real-time </a:t>
            </a:r>
            <a:r>
              <a:rPr lang="en-US" altLang="zh-TW" dirty="0">
                <a:latin typeface="Times New Roman" charset="0"/>
                <a:ea typeface="Times New Roman" charset="0"/>
                <a:cs typeface="Times New Roman" charset="0"/>
              </a:rPr>
              <a:t>Multi-Person 2D Pose Estimation using Part Affinity </a:t>
            </a:r>
            <a:r>
              <a:rPr lang="en-US" altLang="zh-TW" dirty="0" smtClean="0">
                <a:latin typeface="Times New Roman" charset="0"/>
                <a:ea typeface="Times New Roman" charset="0"/>
                <a:cs typeface="Times New Roman" charset="0"/>
              </a:rPr>
              <a:t>Fields </a:t>
            </a:r>
            <a:r>
              <a:rPr lang="en-US" altLang="zh-TW" b="1" dirty="0" smtClean="0">
                <a:latin typeface="Times New Roman" charset="0"/>
                <a:ea typeface="Times New Roman" charset="0"/>
                <a:cs typeface="Times New Roman" charset="0"/>
              </a:rPr>
              <a:t>(CVPR’ 17)</a:t>
            </a:r>
            <a:endParaRPr kumimoji="1" lang="zh-TW" altLang="en-US" dirty="0">
              <a:latin typeface="Times New Roman" charset="0"/>
              <a:ea typeface="Times New Roman" charset="0"/>
              <a:cs typeface="Times New Roman" charset="0"/>
            </a:endParaRPr>
          </a:p>
        </p:txBody>
      </p:sp>
      <p:pic>
        <p:nvPicPr>
          <p:cNvPr id="1026" name="Picture 2" descr="https://github.com/ZheC/Multi-Person-Pose-Estimation/raw/master/readme/dan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352" y="1988344"/>
            <a:ext cx="6792372" cy="382385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429491" y="6109855"/>
            <a:ext cx="11333018" cy="646331"/>
          </a:xfrm>
          <a:prstGeom prst="rect">
            <a:avLst/>
          </a:prstGeom>
          <a:noFill/>
        </p:spPr>
        <p:txBody>
          <a:bodyPr wrap="square" rtlCol="0">
            <a:spAutoFit/>
          </a:bodyPr>
          <a:lstStyle/>
          <a:p>
            <a:r>
              <a:rPr lang="en-US" altLang="zh-TW" dirty="0" err="1">
                <a:solidFill>
                  <a:schemeClr val="accent1"/>
                </a:solidFill>
                <a:latin typeface="Times New Roman" charset="0"/>
                <a:ea typeface="Times New Roman" charset="0"/>
                <a:cs typeface="Times New Roman" charset="0"/>
              </a:rPr>
              <a:t>Zhe</a:t>
            </a:r>
            <a:r>
              <a:rPr lang="en-US" altLang="zh-TW" dirty="0">
                <a:solidFill>
                  <a:schemeClr val="accent1"/>
                </a:solidFill>
                <a:latin typeface="Times New Roman" charset="0"/>
                <a:ea typeface="Times New Roman" charset="0"/>
                <a:cs typeface="Times New Roman" charset="0"/>
              </a:rPr>
              <a:t> Cao and Tomas Simon and Shih-</a:t>
            </a:r>
            <a:r>
              <a:rPr lang="en-US" altLang="zh-TW" dirty="0" err="1">
                <a:solidFill>
                  <a:schemeClr val="accent1"/>
                </a:solidFill>
                <a:latin typeface="Times New Roman" charset="0"/>
                <a:ea typeface="Times New Roman" charset="0"/>
                <a:cs typeface="Times New Roman" charset="0"/>
              </a:rPr>
              <a:t>En</a:t>
            </a:r>
            <a:r>
              <a:rPr lang="en-US" altLang="zh-TW" dirty="0">
                <a:solidFill>
                  <a:schemeClr val="accent1"/>
                </a:solidFill>
                <a:latin typeface="Times New Roman" charset="0"/>
                <a:ea typeface="Times New Roman" charset="0"/>
                <a:cs typeface="Times New Roman" charset="0"/>
              </a:rPr>
              <a:t> Wei and </a:t>
            </a:r>
            <a:r>
              <a:rPr lang="en-US" altLang="zh-TW" dirty="0" err="1">
                <a:solidFill>
                  <a:schemeClr val="accent1"/>
                </a:solidFill>
                <a:latin typeface="Times New Roman" charset="0"/>
                <a:ea typeface="Times New Roman" charset="0"/>
                <a:cs typeface="Times New Roman" charset="0"/>
              </a:rPr>
              <a:t>Yaser</a:t>
            </a:r>
            <a:r>
              <a:rPr lang="en-US" altLang="zh-TW" dirty="0">
                <a:solidFill>
                  <a:schemeClr val="accent1"/>
                </a:solidFill>
                <a:latin typeface="Times New Roman" charset="0"/>
                <a:ea typeface="Times New Roman" charset="0"/>
                <a:cs typeface="Times New Roman" charset="0"/>
              </a:rPr>
              <a:t> Sheikh.</a:t>
            </a:r>
            <a:r>
              <a:rPr lang="en-US" altLang="zh-TW" dirty="0">
                <a:latin typeface="Times New Roman" charset="0"/>
                <a:ea typeface="Times New Roman" charset="0"/>
                <a:cs typeface="Times New Roman" charset="0"/>
              </a:rPr>
              <a:t> </a:t>
            </a:r>
            <a:r>
              <a:rPr lang="en-US" altLang="zh-TW" i="1" dirty="0" err="1">
                <a:latin typeface="Times New Roman" charset="0"/>
                <a:ea typeface="Times New Roman" charset="0"/>
                <a:cs typeface="Times New Roman" charset="0"/>
              </a:rPr>
              <a:t>Realtime</a:t>
            </a:r>
            <a:r>
              <a:rPr lang="en-US" altLang="zh-TW" i="1" dirty="0">
                <a:latin typeface="Times New Roman" charset="0"/>
                <a:ea typeface="Times New Roman" charset="0"/>
                <a:cs typeface="Times New Roman" charset="0"/>
              </a:rPr>
              <a:t> Multi-Person 2D Pose Estimation using Part Affinity </a:t>
            </a:r>
            <a:r>
              <a:rPr lang="en-US" altLang="zh-TW" i="1" dirty="0" smtClean="0">
                <a:latin typeface="Times New Roman" charset="0"/>
                <a:ea typeface="Times New Roman" charset="0"/>
                <a:cs typeface="Times New Roman" charset="0"/>
              </a:rPr>
              <a:t>Fields.</a:t>
            </a:r>
            <a:r>
              <a:rPr lang="en-US" altLang="zh-TW" dirty="0" smtClean="0">
                <a:latin typeface="Times New Roman" charset="0"/>
                <a:ea typeface="Times New Roman" charset="0"/>
                <a:cs typeface="Times New Roman" charset="0"/>
              </a:rPr>
              <a:t> CVPR 2017</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6827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err="1" smtClean="0">
                <a:latin typeface="Times New Roman" panose="02020603050405020304" pitchFamily="18" charset="0"/>
                <a:cs typeface="Times New Roman" panose="02020603050405020304" pitchFamily="18" charset="0"/>
              </a:rPr>
              <a:t>AlphaPose</a:t>
            </a:r>
            <a:endParaRPr lang="en-US" dirty="0">
              <a:latin typeface="Times New Roman" panose="02020603050405020304" pitchFamily="18" charset="0"/>
              <a:cs typeface="Times New Roman" panose="02020603050405020304" pitchFamily="18" charset="0"/>
            </a:endParaRPr>
          </a:p>
        </p:txBody>
      </p:sp>
      <p:sp>
        <p:nvSpPr>
          <p:cNvPr id="3" name="文字方塊 2"/>
          <p:cNvSpPr txBox="1"/>
          <p:nvPr/>
        </p:nvSpPr>
        <p:spPr>
          <a:xfrm>
            <a:off x="1228725" y="1857375"/>
            <a:ext cx="3025124" cy="369332"/>
          </a:xfrm>
          <a:prstGeom prst="rect">
            <a:avLst/>
          </a:prstGeom>
          <a:noFill/>
        </p:spPr>
        <p:txBody>
          <a:bodyPr wrap="none" rtlCol="0">
            <a:spAutoFit/>
          </a:bodyPr>
          <a:lstStyle/>
          <a:p>
            <a:r>
              <a:rPr lang="en-US" u="sng" dirty="0">
                <a:hlinkClick r:id="rId3"/>
              </a:rPr>
              <a:t>https://youtu.be/_qtNzylm1XI</a:t>
            </a:r>
            <a:endParaRPr lang="en-US" dirty="0"/>
          </a:p>
        </p:txBody>
      </p:sp>
    </p:spTree>
    <p:extLst>
      <p:ext uri="{BB962C8B-B14F-4D97-AF65-F5344CB8AC3E}">
        <p14:creationId xmlns:p14="http://schemas.microsoft.com/office/powerpoint/2010/main" val="30894134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Funny film</a:t>
            </a:r>
          </a:p>
        </p:txBody>
      </p:sp>
      <p:sp>
        <p:nvSpPr>
          <p:cNvPr id="3" name="內容版面配置區 2"/>
          <p:cNvSpPr>
            <a:spLocks noGrp="1"/>
          </p:cNvSpPr>
          <p:nvPr>
            <p:ph idx="1"/>
          </p:nvPr>
        </p:nvSpPr>
        <p:spPr/>
        <p:txBody>
          <a:bodyPr/>
          <a:lstStyle/>
          <a:p>
            <a:r>
              <a:rPr lang="zh-TW" altLang="en-US" dirty="0" smtClean="0">
                <a:hlinkClick r:id="rId2"/>
              </a:rPr>
              <a:t>妮妮女神</a:t>
            </a:r>
            <a:endParaRPr lang="en-US" dirty="0" smtClean="0">
              <a:hlinkClick r:id="rId2"/>
            </a:endParaRPr>
          </a:p>
          <a:p>
            <a:r>
              <a:rPr lang="en-US" dirty="0">
                <a:hlinkClick r:id="rId3"/>
              </a:rPr>
              <a:t>https://</a:t>
            </a:r>
            <a:r>
              <a:rPr lang="en-US" dirty="0" smtClean="0">
                <a:hlinkClick r:id="rId3"/>
              </a:rPr>
              <a:t>www.youtube.com/watch?v=qB-mpXsPL20</a:t>
            </a:r>
            <a:endParaRPr lang="en-US" dirty="0" smtClean="0"/>
          </a:p>
          <a:p>
            <a:r>
              <a:rPr lang="en-US" dirty="0">
                <a:hlinkClick r:id="rId4"/>
              </a:rPr>
              <a:t>https://www.youtube.com/watch?v=bi91RLfuEkc</a:t>
            </a:r>
            <a:endParaRPr lang="en-US" dirty="0"/>
          </a:p>
        </p:txBody>
      </p:sp>
    </p:spTree>
    <p:extLst>
      <p:ext uri="{BB962C8B-B14F-4D97-AF65-F5344CB8AC3E}">
        <p14:creationId xmlns:p14="http://schemas.microsoft.com/office/powerpoint/2010/main" val="38938469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1474540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14.2 Face recognition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Times New Roman" charset="0"/>
                <a:ea typeface="Times New Roman" charset="0"/>
                <a:cs typeface="Times New Roman" charset="0"/>
              </a:rPr>
              <a:t>14.2.1 </a:t>
            </a:r>
            <a:r>
              <a:rPr lang="en-US" altLang="zh-TW" dirty="0" err="1">
                <a:latin typeface="Times New Roman" charset="0"/>
                <a:ea typeface="Times New Roman" charset="0"/>
                <a:cs typeface="Times New Roman" charset="0"/>
              </a:rPr>
              <a:t>Eigenfaces</a:t>
            </a:r>
            <a:r>
              <a:rPr lang="en-US" altLang="zh-TW" dirty="0">
                <a:latin typeface="Times New Roman" charset="0"/>
                <a:ea typeface="Times New Roman" charset="0"/>
                <a:cs typeface="Times New Roman" charset="0"/>
              </a:rPr>
              <a:t> </a:t>
            </a:r>
          </a:p>
          <a:p>
            <a:r>
              <a:rPr lang="en-US" altLang="zh-TW" dirty="0">
                <a:latin typeface="Times New Roman" charset="0"/>
                <a:ea typeface="Times New Roman" charset="0"/>
                <a:cs typeface="Times New Roman" charset="0"/>
              </a:rPr>
              <a:t>14.2.2 Active appearance and 3D shape models </a:t>
            </a:r>
          </a:p>
          <a:p>
            <a:r>
              <a:rPr lang="en-US" altLang="zh-TW" dirty="0">
                <a:latin typeface="Times New Roman" charset="0"/>
                <a:ea typeface="Times New Roman" charset="0"/>
                <a:cs typeface="Times New Roman" charset="0"/>
              </a:rPr>
              <a:t>14.2.3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Personal photo collections </a:t>
            </a:r>
          </a:p>
        </p:txBody>
      </p:sp>
      <p:pic>
        <p:nvPicPr>
          <p:cNvPr id="4" name="圖片 3"/>
          <p:cNvPicPr>
            <a:picLocks noChangeAspect="1"/>
          </p:cNvPicPr>
          <p:nvPr/>
        </p:nvPicPr>
        <p:blipFill>
          <a:blip r:embed="rId3"/>
          <a:stretch>
            <a:fillRect/>
          </a:stretch>
        </p:blipFill>
        <p:spPr>
          <a:xfrm>
            <a:off x="3491345" y="3560096"/>
            <a:ext cx="6777182" cy="3133957"/>
          </a:xfrm>
          <a:prstGeom prst="rect">
            <a:avLst/>
          </a:prstGeom>
        </p:spPr>
      </p:pic>
    </p:spTree>
    <p:extLst>
      <p:ext uri="{BB962C8B-B14F-4D97-AF65-F5344CB8AC3E}">
        <p14:creationId xmlns:p14="http://schemas.microsoft.com/office/powerpoint/2010/main" val="2105010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14.2.1 </a:t>
            </a:r>
            <a:r>
              <a:rPr lang="en-US" altLang="zh-TW" dirty="0" err="1">
                <a:latin typeface="Times New Roman" charset="0"/>
                <a:ea typeface="Times New Roman" charset="0"/>
                <a:cs typeface="Times New Roman" charset="0"/>
              </a:rPr>
              <a:t>Eigenfaces</a:t>
            </a:r>
            <a:r>
              <a:rPr lang="en-US" altLang="zh-TW" dirty="0">
                <a:latin typeface="Times New Roman" charset="0"/>
                <a:ea typeface="Times New Roman" charset="0"/>
                <a:cs typeface="Times New Roman" charset="0"/>
              </a:rPr>
              <a:t> </a:t>
            </a:r>
            <a:endParaRPr kumimoji="1" lang="zh-TW" altLang="en-US" dirty="0"/>
          </a:p>
        </p:txBody>
      </p:sp>
      <p:pic>
        <p:nvPicPr>
          <p:cNvPr id="4" name="圖片 3"/>
          <p:cNvPicPr>
            <a:picLocks noChangeAspect="1"/>
          </p:cNvPicPr>
          <p:nvPr/>
        </p:nvPicPr>
        <p:blipFill>
          <a:blip r:embed="rId3"/>
          <a:stretch>
            <a:fillRect/>
          </a:stretch>
        </p:blipFill>
        <p:spPr>
          <a:xfrm>
            <a:off x="1733550" y="2314287"/>
            <a:ext cx="8724900" cy="3670300"/>
          </a:xfrm>
          <a:prstGeom prst="rect">
            <a:avLst/>
          </a:prstGeom>
        </p:spPr>
      </p:pic>
      <p:sp>
        <p:nvSpPr>
          <p:cNvPr id="3" name="文字方塊 2"/>
          <p:cNvSpPr txBox="1"/>
          <p:nvPr/>
        </p:nvSpPr>
        <p:spPr>
          <a:xfrm>
            <a:off x="5411972" y="5970157"/>
            <a:ext cx="5068760" cy="646331"/>
          </a:xfrm>
          <a:prstGeom prst="rect">
            <a:avLst/>
          </a:prstGeom>
          <a:noFill/>
        </p:spPr>
        <p:txBody>
          <a:bodyPr wrap="none" rtlCol="0">
            <a:spAutoFit/>
          </a:bodyPr>
          <a:lstStyle/>
          <a:p>
            <a:r>
              <a:rPr lang="en-US" altLang="zh-TW" dirty="0" smtClean="0"/>
              <a:t>JPEG: Joint Photographic </a:t>
            </a:r>
            <a:r>
              <a:rPr lang="en-US" altLang="zh-TW" dirty="0"/>
              <a:t>Experts </a:t>
            </a:r>
            <a:r>
              <a:rPr lang="en-US" altLang="zh-TW" dirty="0" smtClean="0"/>
              <a:t>Group</a:t>
            </a:r>
          </a:p>
          <a:p>
            <a:r>
              <a:rPr lang="en-US" altLang="zh-TW" dirty="0" smtClean="0"/>
              <a:t>IEEE: Institute of Electrical and Electronics Engineers</a:t>
            </a:r>
            <a:endParaRPr lang="zh-TW" altLang="en-US" dirty="0"/>
          </a:p>
        </p:txBody>
      </p:sp>
      <p:sp>
        <p:nvSpPr>
          <p:cNvPr id="5" name="矩形 4"/>
          <p:cNvSpPr/>
          <p:nvPr/>
        </p:nvSpPr>
        <p:spPr>
          <a:xfrm>
            <a:off x="3197600" y="4688812"/>
            <a:ext cx="4699491"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6532588" y="4981903"/>
            <a:ext cx="1554508"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7119837" y="5323698"/>
            <a:ext cx="96725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矩形 7"/>
          <p:cNvSpPr/>
          <p:nvPr/>
        </p:nvSpPr>
        <p:spPr>
          <a:xfrm>
            <a:off x="2522107" y="5679761"/>
            <a:ext cx="1539254"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4034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latin typeface="Times New Roman" charset="0"/>
                <a:ea typeface="Times New Roman" charset="0"/>
                <a:cs typeface="Times New Roman" charset="0"/>
              </a:rPr>
              <a:t>Eigenfaces</a:t>
            </a:r>
            <a:endParaRPr kumimoji="1" lang="zh-TW" altLang="en-US" dirty="0"/>
          </a:p>
        </p:txBody>
      </p:sp>
      <p:pic>
        <p:nvPicPr>
          <p:cNvPr id="4" name="圖片 3"/>
          <p:cNvPicPr>
            <a:picLocks noChangeAspect="1"/>
          </p:cNvPicPr>
          <p:nvPr/>
        </p:nvPicPr>
        <p:blipFill>
          <a:blip r:embed="rId3"/>
          <a:stretch>
            <a:fillRect/>
          </a:stretch>
        </p:blipFill>
        <p:spPr>
          <a:xfrm>
            <a:off x="1183408" y="1552864"/>
            <a:ext cx="8661400" cy="2006600"/>
          </a:xfrm>
          <a:prstGeom prst="rect">
            <a:avLst/>
          </a:prstGeom>
        </p:spPr>
      </p:pic>
      <p:pic>
        <p:nvPicPr>
          <p:cNvPr id="5" name="圖片 4"/>
          <p:cNvPicPr>
            <a:picLocks noChangeAspect="1"/>
          </p:cNvPicPr>
          <p:nvPr/>
        </p:nvPicPr>
        <p:blipFill>
          <a:blip r:embed="rId4"/>
          <a:stretch>
            <a:fillRect/>
          </a:stretch>
        </p:blipFill>
        <p:spPr>
          <a:xfrm>
            <a:off x="1170708" y="3703783"/>
            <a:ext cx="8674100" cy="2997200"/>
          </a:xfrm>
          <a:prstGeom prst="rect">
            <a:avLst/>
          </a:prstGeom>
        </p:spPr>
      </p:pic>
      <p:sp>
        <p:nvSpPr>
          <p:cNvPr id="3" name="文字方塊 2"/>
          <p:cNvSpPr txBox="1"/>
          <p:nvPr/>
        </p:nvSpPr>
        <p:spPr>
          <a:xfrm>
            <a:off x="7666074" y="6336930"/>
            <a:ext cx="3478516" cy="369332"/>
          </a:xfrm>
          <a:prstGeom prst="rect">
            <a:avLst/>
          </a:prstGeom>
          <a:noFill/>
        </p:spPr>
        <p:txBody>
          <a:bodyPr wrap="none" rtlCol="0">
            <a:spAutoFit/>
          </a:bodyPr>
          <a:lstStyle/>
          <a:p>
            <a:r>
              <a:rPr lang="en-US" altLang="zh-TW" dirty="0" smtClean="0"/>
              <a:t>SVD: Singular Value Decomposition</a:t>
            </a:r>
            <a:endParaRPr lang="zh-TW" altLang="en-US" dirty="0"/>
          </a:p>
        </p:txBody>
      </p:sp>
    </p:spTree>
    <p:extLst>
      <p:ext uri="{BB962C8B-B14F-4D97-AF65-F5344CB8AC3E}">
        <p14:creationId xmlns:p14="http://schemas.microsoft.com/office/powerpoint/2010/main" val="76890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647542" y="1304694"/>
            <a:ext cx="6100093" cy="5553306"/>
          </a:xfrm>
          <a:prstGeom prst="rect">
            <a:avLst/>
          </a:prstGeom>
        </p:spPr>
      </p:pic>
      <p:sp>
        <p:nvSpPr>
          <p:cNvPr id="3" name="文字方塊 2"/>
          <p:cNvSpPr txBox="1"/>
          <p:nvPr/>
        </p:nvSpPr>
        <p:spPr>
          <a:xfrm>
            <a:off x="7254908" y="1304694"/>
            <a:ext cx="3969099" cy="5078313"/>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Figure 14.1 Recognition: face recognition with (a) pictorial structures (</a:t>
            </a:r>
            <a:r>
              <a:rPr lang="en-US" altLang="zh-TW" dirty="0" err="1">
                <a:latin typeface="Times New Roman" panose="02020603050405020304" pitchFamily="18" charset="0"/>
                <a:cs typeface="Times New Roman" panose="02020603050405020304" pitchFamily="18" charset="0"/>
              </a:rPr>
              <a:t>Fischler</a:t>
            </a:r>
            <a:r>
              <a:rPr lang="en-US" altLang="zh-TW" dirty="0">
                <a:latin typeface="Times New Roman" panose="02020603050405020304" pitchFamily="18" charset="0"/>
                <a:cs typeface="Times New Roman" panose="02020603050405020304" pitchFamily="18" charset="0"/>
              </a:rPr>
              <a:t> and </a:t>
            </a:r>
            <a:r>
              <a:rPr lang="en-US" altLang="zh-TW" dirty="0" err="1">
                <a:latin typeface="Times New Roman" panose="02020603050405020304" pitchFamily="18" charset="0"/>
                <a:cs typeface="Times New Roman" panose="02020603050405020304" pitchFamily="18" charset="0"/>
              </a:rPr>
              <a:t>Elschlager</a:t>
            </a:r>
            <a:r>
              <a:rPr lang="en-US" altLang="zh-TW" dirty="0">
                <a:latin typeface="Times New Roman" panose="02020603050405020304" pitchFamily="18" charset="0"/>
                <a:cs typeface="Times New Roman" panose="02020603050405020304" pitchFamily="18" charset="0"/>
              </a:rPr>
              <a:t> 1973) ©</a:t>
            </a:r>
            <a:r>
              <a:rPr lang="en-US" altLang="zh-TW" dirty="0" smtClean="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1973 IEEE and (b) </a:t>
            </a:r>
            <a:r>
              <a:rPr lang="en-US" altLang="zh-TW" dirty="0" err="1">
                <a:latin typeface="Times New Roman" panose="02020603050405020304" pitchFamily="18" charset="0"/>
                <a:cs typeface="Times New Roman" panose="02020603050405020304" pitchFamily="18" charset="0"/>
              </a:rPr>
              <a:t>eigenfaces</a:t>
            </a:r>
            <a:r>
              <a:rPr lang="en-US" altLang="zh-TW" dirty="0">
                <a:latin typeface="Times New Roman" panose="02020603050405020304" pitchFamily="18" charset="0"/>
                <a:cs typeface="Times New Roman" panose="02020603050405020304" pitchFamily="18" charset="0"/>
              </a:rPr>
              <a:t> (Turk and </a:t>
            </a:r>
            <a:r>
              <a:rPr lang="en-US" altLang="zh-TW" dirty="0" err="1">
                <a:latin typeface="Times New Roman" panose="02020603050405020304" pitchFamily="18" charset="0"/>
                <a:cs typeface="Times New Roman" panose="02020603050405020304" pitchFamily="18" charset="0"/>
              </a:rPr>
              <a:t>Pentland</a:t>
            </a:r>
            <a:r>
              <a:rPr lang="en-US" altLang="zh-TW" dirty="0">
                <a:latin typeface="Times New Roman" panose="02020603050405020304" pitchFamily="18" charset="0"/>
                <a:cs typeface="Times New Roman" panose="02020603050405020304" pitchFamily="18" charset="0"/>
              </a:rPr>
              <a:t> 1991b); (c) real-time face detection (Viola and Jones 2004) ©</a:t>
            </a:r>
            <a:r>
              <a:rPr lang="en-US" altLang="zh-TW" dirty="0" smtClean="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2004 Springer; (d) instance (known object) recognition (Lowe 1999) ©</a:t>
            </a:r>
            <a:r>
              <a:rPr lang="en-US" altLang="zh-TW" dirty="0" smtClean="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1999 IEEE; (e) feature-based recognition (Fergus, </a:t>
            </a:r>
            <a:r>
              <a:rPr lang="en-US" altLang="zh-TW" dirty="0" err="1">
                <a:latin typeface="Times New Roman" panose="02020603050405020304" pitchFamily="18" charset="0"/>
                <a:cs typeface="Times New Roman" panose="02020603050405020304" pitchFamily="18" charset="0"/>
              </a:rPr>
              <a:t>Perona</a:t>
            </a:r>
            <a:r>
              <a:rPr lang="en-US" altLang="zh-TW" dirty="0">
                <a:latin typeface="Times New Roman" panose="02020603050405020304" pitchFamily="18" charset="0"/>
                <a:cs typeface="Times New Roman" panose="02020603050405020304" pitchFamily="18" charset="0"/>
              </a:rPr>
              <a:t>, and Zisserman 2007); (f) region-based recognition (Mori, Ren, </a:t>
            </a:r>
            <a:r>
              <a:rPr lang="en-US" altLang="zh-TW" dirty="0" err="1">
                <a:latin typeface="Times New Roman" panose="02020603050405020304" pitchFamily="18" charset="0"/>
                <a:cs typeface="Times New Roman" panose="02020603050405020304" pitchFamily="18" charset="0"/>
              </a:rPr>
              <a:t>Efros</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et al. </a:t>
            </a:r>
            <a:r>
              <a:rPr lang="en-US" altLang="zh-TW" dirty="0">
                <a:latin typeface="Times New Roman" panose="02020603050405020304" pitchFamily="18" charset="0"/>
                <a:cs typeface="Times New Roman" panose="02020603050405020304" pitchFamily="18" charset="0"/>
              </a:rPr>
              <a:t>2004) © </a:t>
            </a:r>
            <a:r>
              <a:rPr lang="en-US" altLang="zh-TW" dirty="0" smtClean="0">
                <a:latin typeface="Times New Roman" panose="02020603050405020304" pitchFamily="18" charset="0"/>
                <a:cs typeface="Times New Roman" panose="02020603050405020304" pitchFamily="18" charset="0"/>
              </a:rPr>
              <a:t>2004 </a:t>
            </a:r>
            <a:r>
              <a:rPr lang="en-US" altLang="zh-TW" dirty="0">
                <a:latin typeface="Times New Roman" panose="02020603050405020304" pitchFamily="18" charset="0"/>
                <a:cs typeface="Times New Roman" panose="02020603050405020304" pitchFamily="18" charset="0"/>
              </a:rPr>
              <a:t>IEEE; (g) simultaneous recognition and segmentation (</a:t>
            </a:r>
            <a:r>
              <a:rPr lang="en-US" altLang="zh-TW" dirty="0" err="1">
                <a:latin typeface="Times New Roman" panose="02020603050405020304" pitchFamily="18" charset="0"/>
                <a:cs typeface="Times New Roman" panose="02020603050405020304" pitchFamily="18" charset="0"/>
              </a:rPr>
              <a:t>Shotton</a:t>
            </a:r>
            <a:r>
              <a:rPr lang="en-US" altLang="zh-TW" dirty="0">
                <a:latin typeface="Times New Roman" panose="02020603050405020304" pitchFamily="18" charset="0"/>
                <a:cs typeface="Times New Roman" panose="02020603050405020304" pitchFamily="18" charset="0"/>
              </a:rPr>
              <a:t>, Winn, </a:t>
            </a:r>
            <a:r>
              <a:rPr lang="en-US" altLang="zh-TW" dirty="0" err="1">
                <a:latin typeface="Times New Roman" panose="02020603050405020304" pitchFamily="18" charset="0"/>
                <a:cs typeface="Times New Roman" panose="02020603050405020304" pitchFamily="18" charset="0"/>
              </a:rPr>
              <a:t>Rother</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et al. </a:t>
            </a:r>
            <a:r>
              <a:rPr lang="en-US" altLang="zh-TW" dirty="0">
                <a:latin typeface="Times New Roman" panose="02020603050405020304" pitchFamily="18" charset="0"/>
                <a:cs typeface="Times New Roman" panose="02020603050405020304" pitchFamily="18" charset="0"/>
              </a:rPr>
              <a:t>2009) © </a:t>
            </a:r>
            <a:r>
              <a:rPr lang="en-US" altLang="zh-TW" dirty="0" smtClean="0">
                <a:latin typeface="Times New Roman" panose="02020603050405020304" pitchFamily="18" charset="0"/>
                <a:cs typeface="Times New Roman" panose="02020603050405020304" pitchFamily="18" charset="0"/>
              </a:rPr>
              <a:t>2009 </a:t>
            </a:r>
            <a:r>
              <a:rPr lang="en-US" altLang="zh-TW" dirty="0">
                <a:latin typeface="Times New Roman" panose="02020603050405020304" pitchFamily="18" charset="0"/>
                <a:cs typeface="Times New Roman" panose="02020603050405020304" pitchFamily="18" charset="0"/>
              </a:rPr>
              <a:t>Springer; (h) location recognition (</a:t>
            </a:r>
            <a:r>
              <a:rPr lang="en-US" altLang="zh-TW" dirty="0" err="1">
                <a:latin typeface="Times New Roman" panose="02020603050405020304" pitchFamily="18" charset="0"/>
                <a:cs typeface="Times New Roman" panose="02020603050405020304" pitchFamily="18" charset="0"/>
              </a:rPr>
              <a:t>Philbin</a:t>
            </a:r>
            <a:r>
              <a:rPr lang="en-US" altLang="zh-TW" dirty="0">
                <a:latin typeface="Times New Roman" panose="02020603050405020304" pitchFamily="18" charset="0"/>
                <a:cs typeface="Times New Roman" panose="02020603050405020304" pitchFamily="18" charset="0"/>
              </a:rPr>
              <a:t>, Chum, </a:t>
            </a:r>
            <a:r>
              <a:rPr lang="en-US" altLang="zh-TW" dirty="0" err="1">
                <a:latin typeface="Times New Roman" panose="02020603050405020304" pitchFamily="18" charset="0"/>
                <a:cs typeface="Times New Roman" panose="02020603050405020304" pitchFamily="18" charset="0"/>
              </a:rPr>
              <a:t>Isard</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et al. </a:t>
            </a:r>
            <a:r>
              <a:rPr lang="en-US" altLang="zh-TW" dirty="0">
                <a:latin typeface="Times New Roman" panose="02020603050405020304" pitchFamily="18" charset="0"/>
                <a:cs typeface="Times New Roman" panose="02020603050405020304" pitchFamily="18" charset="0"/>
              </a:rPr>
              <a:t>2007) ©</a:t>
            </a:r>
            <a:r>
              <a:rPr lang="en-US" altLang="zh-TW" dirty="0" smtClean="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2007 IEEE; (</a:t>
            </a:r>
            <a:r>
              <a:rPr lang="en-US" altLang="zh-TW" dirty="0" err="1">
                <a:latin typeface="Times New Roman" panose="02020603050405020304" pitchFamily="18" charset="0"/>
                <a:cs typeface="Times New Roman" panose="02020603050405020304" pitchFamily="18" charset="0"/>
              </a:rPr>
              <a:t>i</a:t>
            </a:r>
            <a:r>
              <a:rPr lang="en-US" altLang="zh-TW" dirty="0">
                <a:latin typeface="Times New Roman" panose="02020603050405020304" pitchFamily="18" charset="0"/>
                <a:cs typeface="Times New Roman" panose="02020603050405020304" pitchFamily="18" charset="0"/>
              </a:rPr>
              <a:t>) using context (Russell, </a:t>
            </a:r>
            <a:r>
              <a:rPr lang="en-US" altLang="zh-TW" dirty="0" err="1">
                <a:latin typeface="Times New Roman" panose="02020603050405020304" pitchFamily="18" charset="0"/>
                <a:cs typeface="Times New Roman" panose="02020603050405020304" pitchFamily="18" charset="0"/>
              </a:rPr>
              <a:t>Torralba</a:t>
            </a:r>
            <a:r>
              <a:rPr lang="en-US" altLang="zh-TW" dirty="0">
                <a:latin typeface="Times New Roman" panose="02020603050405020304" pitchFamily="18" charset="0"/>
                <a:cs typeface="Times New Roman" panose="02020603050405020304" pitchFamily="18" charset="0"/>
              </a:rPr>
              <a:t>, Liu </a:t>
            </a:r>
            <a:r>
              <a:rPr lang="en-US" altLang="zh-TW" i="1" dirty="0">
                <a:latin typeface="Times New Roman" panose="02020603050405020304" pitchFamily="18" charset="0"/>
                <a:cs typeface="Times New Roman" panose="02020603050405020304" pitchFamily="18" charset="0"/>
              </a:rPr>
              <a:t>et al. </a:t>
            </a:r>
            <a:r>
              <a:rPr lang="en-US" altLang="zh-TW" dirty="0">
                <a:latin typeface="Times New Roman" panose="02020603050405020304" pitchFamily="18" charset="0"/>
                <a:cs typeface="Times New Roman" panose="02020603050405020304" pitchFamily="18" charset="0"/>
              </a:rPr>
              <a:t>2007). </a:t>
            </a:r>
          </a:p>
        </p:txBody>
      </p:sp>
    </p:spTree>
    <p:extLst>
      <p:ext uri="{BB962C8B-B14F-4D97-AF65-F5344CB8AC3E}">
        <p14:creationId xmlns:p14="http://schemas.microsoft.com/office/powerpoint/2010/main" val="111229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165638" y="118508"/>
            <a:ext cx="7535141" cy="4400959"/>
          </a:xfrm>
          <a:prstGeom prst="rect">
            <a:avLst/>
          </a:prstGeom>
        </p:spPr>
      </p:pic>
      <p:pic>
        <p:nvPicPr>
          <p:cNvPr id="5" name="圖片 4"/>
          <p:cNvPicPr>
            <a:picLocks noChangeAspect="1"/>
          </p:cNvPicPr>
          <p:nvPr/>
        </p:nvPicPr>
        <p:blipFill>
          <a:blip r:embed="rId4"/>
          <a:stretch>
            <a:fillRect/>
          </a:stretch>
        </p:blipFill>
        <p:spPr>
          <a:xfrm>
            <a:off x="717550" y="4309051"/>
            <a:ext cx="8839200" cy="1041400"/>
          </a:xfrm>
          <a:prstGeom prst="rect">
            <a:avLst/>
          </a:prstGeom>
        </p:spPr>
      </p:pic>
      <p:pic>
        <p:nvPicPr>
          <p:cNvPr id="6" name="圖片 5"/>
          <p:cNvPicPr>
            <a:picLocks noChangeAspect="1"/>
          </p:cNvPicPr>
          <p:nvPr/>
        </p:nvPicPr>
        <p:blipFill>
          <a:blip r:embed="rId5"/>
          <a:stretch>
            <a:fillRect/>
          </a:stretch>
        </p:blipFill>
        <p:spPr>
          <a:xfrm>
            <a:off x="2779279" y="5536046"/>
            <a:ext cx="6921500" cy="939800"/>
          </a:xfrm>
          <a:prstGeom prst="rect">
            <a:avLst/>
          </a:prstGeom>
        </p:spPr>
      </p:pic>
    </p:spTree>
    <p:extLst>
      <p:ext uri="{BB962C8B-B14F-4D97-AF65-F5344CB8AC3E}">
        <p14:creationId xmlns:p14="http://schemas.microsoft.com/office/powerpoint/2010/main" val="42981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What’s Problem with PCA?</a:t>
            </a:r>
            <a:endParaRPr kumimoji="1" lang="zh-TW" altLang="en-US" dirty="0"/>
          </a:p>
        </p:txBody>
      </p:sp>
      <p:pic>
        <p:nvPicPr>
          <p:cNvPr id="4" name="圖片 3"/>
          <p:cNvPicPr>
            <a:picLocks noChangeAspect="1"/>
          </p:cNvPicPr>
          <p:nvPr/>
        </p:nvPicPr>
        <p:blipFill>
          <a:blip r:embed="rId3"/>
          <a:stretch>
            <a:fillRect/>
          </a:stretch>
        </p:blipFill>
        <p:spPr>
          <a:xfrm>
            <a:off x="1574800" y="1328882"/>
            <a:ext cx="9042400" cy="5308600"/>
          </a:xfrm>
          <a:prstGeom prst="rect">
            <a:avLst/>
          </a:prstGeom>
        </p:spPr>
      </p:pic>
    </p:spTree>
    <p:extLst>
      <p:ext uri="{BB962C8B-B14F-4D97-AF65-F5344CB8AC3E}">
        <p14:creationId xmlns:p14="http://schemas.microsoft.com/office/powerpoint/2010/main" val="6645323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384300" y="190500"/>
            <a:ext cx="9423400" cy="6477000"/>
          </a:xfrm>
          <a:prstGeom prst="rect">
            <a:avLst/>
          </a:prstGeom>
        </p:spPr>
      </p:pic>
    </p:spTree>
    <p:extLst>
      <p:ext uri="{BB962C8B-B14F-4D97-AF65-F5344CB8AC3E}">
        <p14:creationId xmlns:p14="http://schemas.microsoft.com/office/powerpoint/2010/main" val="171703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04210"/>
            <a:ext cx="10515600" cy="1325563"/>
          </a:xfrm>
        </p:spPr>
        <p:txBody>
          <a:bodyPr>
            <a:normAutofit/>
          </a:bodyPr>
          <a:lstStyle/>
          <a:p>
            <a:r>
              <a:rPr kumimoji="1" lang="en-US" altLang="zh-TW" dirty="0" smtClean="0"/>
              <a:t>Improved PCA: </a:t>
            </a:r>
            <a:br>
              <a:rPr kumimoji="1" lang="en-US" altLang="zh-TW" dirty="0" smtClean="0"/>
            </a:br>
            <a:r>
              <a:rPr lang="en-US" altLang="zh-TW" i="1" dirty="0" smtClean="0">
                <a:latin typeface="Times New Roman" charset="0"/>
                <a:ea typeface="Times New Roman" charset="0"/>
                <a:cs typeface="Times New Roman" charset="0"/>
              </a:rPr>
              <a:t>Fisher’s </a:t>
            </a:r>
            <a:r>
              <a:rPr lang="en-US" altLang="zh-TW" i="1" dirty="0">
                <a:latin typeface="Times New Roman" charset="0"/>
                <a:ea typeface="Times New Roman" charset="0"/>
                <a:cs typeface="Times New Roman" charset="0"/>
              </a:rPr>
              <a:t>linear discriminant </a:t>
            </a:r>
            <a:r>
              <a:rPr lang="en-US" altLang="zh-TW" dirty="0">
                <a:latin typeface="Times New Roman" charset="0"/>
                <a:ea typeface="Times New Roman" charset="0"/>
                <a:cs typeface="Times New Roman" charset="0"/>
              </a:rPr>
              <a:t>(FLD)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1441450" y="1529773"/>
            <a:ext cx="9309100" cy="4851400"/>
          </a:xfrm>
          <a:prstGeom prst="rect">
            <a:avLst/>
          </a:prstGeom>
        </p:spPr>
      </p:pic>
    </p:spTree>
    <p:extLst>
      <p:ext uri="{BB962C8B-B14F-4D97-AF65-F5344CB8AC3E}">
        <p14:creationId xmlns:p14="http://schemas.microsoft.com/office/powerpoint/2010/main" val="124101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631949" y="303068"/>
            <a:ext cx="8623300" cy="3314700"/>
          </a:xfrm>
          <a:prstGeom prst="rect">
            <a:avLst/>
          </a:prstGeom>
        </p:spPr>
      </p:pic>
      <p:pic>
        <p:nvPicPr>
          <p:cNvPr id="5" name="圖片 4"/>
          <p:cNvPicPr>
            <a:picLocks noChangeAspect="1"/>
          </p:cNvPicPr>
          <p:nvPr/>
        </p:nvPicPr>
        <p:blipFill>
          <a:blip r:embed="rId4"/>
          <a:stretch>
            <a:fillRect/>
          </a:stretch>
        </p:blipFill>
        <p:spPr>
          <a:xfrm>
            <a:off x="1631949" y="3780559"/>
            <a:ext cx="8699500" cy="1384300"/>
          </a:xfrm>
          <a:prstGeom prst="rect">
            <a:avLst/>
          </a:prstGeom>
        </p:spPr>
      </p:pic>
      <p:pic>
        <p:nvPicPr>
          <p:cNvPr id="6" name="圖片 5"/>
          <p:cNvPicPr>
            <a:picLocks noChangeAspect="1"/>
          </p:cNvPicPr>
          <p:nvPr/>
        </p:nvPicPr>
        <p:blipFill>
          <a:blip r:embed="rId5"/>
          <a:stretch>
            <a:fillRect/>
          </a:stretch>
        </p:blipFill>
        <p:spPr>
          <a:xfrm>
            <a:off x="1644649" y="5327650"/>
            <a:ext cx="8686800" cy="1435100"/>
          </a:xfrm>
          <a:prstGeom prst="rect">
            <a:avLst/>
          </a:prstGeom>
        </p:spPr>
      </p:pic>
    </p:spTree>
    <p:extLst>
      <p:ext uri="{BB962C8B-B14F-4D97-AF65-F5344CB8AC3E}">
        <p14:creationId xmlns:p14="http://schemas.microsoft.com/office/powerpoint/2010/main" val="196390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78000" y="914400"/>
            <a:ext cx="8636000" cy="5029200"/>
          </a:xfrm>
          <a:prstGeom prst="rect">
            <a:avLst/>
          </a:prstGeom>
        </p:spPr>
      </p:pic>
      <p:sp>
        <p:nvSpPr>
          <p:cNvPr id="2" name="矩形 1"/>
          <p:cNvSpPr/>
          <p:nvPr/>
        </p:nvSpPr>
        <p:spPr>
          <a:xfrm>
            <a:off x="2974593" y="350897"/>
            <a:ext cx="6433171" cy="553998"/>
          </a:xfrm>
          <a:prstGeom prst="rect">
            <a:avLst/>
          </a:prstGeom>
        </p:spPr>
        <p:txBody>
          <a:bodyPr wrap="none">
            <a:spAutoFit/>
          </a:bodyPr>
          <a:lstStyle/>
          <a:p>
            <a:r>
              <a:rPr lang="en-US" altLang="zh-TW" sz="3000" dirty="0">
                <a:latin typeface="Times New Roman" panose="02020603050405020304" pitchFamily="18" charset="0"/>
                <a:cs typeface="Times New Roman" panose="02020603050405020304" pitchFamily="18" charset="0"/>
              </a:rPr>
              <a:t>M</a:t>
            </a:r>
            <a:r>
              <a:rPr lang="en-US" altLang="zh-TW" sz="3000" dirty="0" smtClean="0">
                <a:latin typeface="Times New Roman" panose="02020603050405020304" pitchFamily="18" charset="0"/>
                <a:cs typeface="Times New Roman" panose="02020603050405020304" pitchFamily="18" charset="0"/>
              </a:rPr>
              <a:t>odular </a:t>
            </a:r>
            <a:r>
              <a:rPr lang="en-US" altLang="zh-TW" sz="3000" dirty="0" err="1">
                <a:latin typeface="Times New Roman" panose="02020603050405020304" pitchFamily="18" charset="0"/>
                <a:cs typeface="Times New Roman" panose="02020603050405020304" pitchFamily="18" charset="0"/>
              </a:rPr>
              <a:t>eigenspace</a:t>
            </a:r>
            <a:r>
              <a:rPr lang="en-US" altLang="zh-TW" sz="3000" dirty="0">
                <a:latin typeface="Times New Roman" panose="02020603050405020304" pitchFamily="18" charset="0"/>
                <a:cs typeface="Times New Roman" panose="02020603050405020304" pitchFamily="18" charset="0"/>
              </a:rPr>
              <a:t> for face recognition</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521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644650" y="458932"/>
            <a:ext cx="8902700" cy="5219700"/>
          </a:xfrm>
          <a:prstGeom prst="rect">
            <a:avLst/>
          </a:prstGeom>
        </p:spPr>
      </p:pic>
      <p:sp>
        <p:nvSpPr>
          <p:cNvPr id="5" name="文字方塊 4"/>
          <p:cNvSpPr txBox="1"/>
          <p:nvPr/>
        </p:nvSpPr>
        <p:spPr>
          <a:xfrm>
            <a:off x="4446029" y="5803323"/>
            <a:ext cx="3299942" cy="584775"/>
          </a:xfrm>
          <a:prstGeom prst="rect">
            <a:avLst/>
          </a:prstGeom>
          <a:noFill/>
          <a:ln>
            <a:solidFill>
              <a:srgbClr val="FF0000"/>
            </a:solidFill>
          </a:ln>
        </p:spPr>
        <p:txBody>
          <a:bodyPr wrap="none" rtlCol="0">
            <a:spAutoFit/>
          </a:bodyPr>
          <a:lstStyle/>
          <a:p>
            <a:r>
              <a:rPr kumimoji="1" lang="en-US" altLang="zh-TW" sz="3200" dirty="0" smtClean="0">
                <a:latin typeface="Times New Roman" charset="0"/>
                <a:ea typeface="Times New Roman" charset="0"/>
                <a:cs typeface="Times New Roman" charset="0"/>
              </a:rPr>
              <a:t>Large training data</a:t>
            </a:r>
            <a:endParaRPr kumimoji="1" lang="zh-TW" alt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74484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Funny film</a:t>
            </a:r>
          </a:p>
        </p:txBody>
      </p:sp>
      <p:sp>
        <p:nvSpPr>
          <p:cNvPr id="3" name="內容版面配置區 2"/>
          <p:cNvSpPr>
            <a:spLocks noGrp="1"/>
          </p:cNvSpPr>
          <p:nvPr>
            <p:ph idx="1"/>
          </p:nvPr>
        </p:nvSpPr>
        <p:spPr/>
        <p:txBody>
          <a:bodyPr/>
          <a:lstStyle/>
          <a:p>
            <a:r>
              <a:rPr lang="zh-TW" altLang="en-US" dirty="0" smtClean="0">
                <a:hlinkClick r:id="rId2"/>
              </a:rPr>
              <a:t>家寧女神</a:t>
            </a:r>
            <a:endParaRPr lang="en-US" dirty="0" smtClean="0">
              <a:hlinkClick r:id="rId2"/>
            </a:endParaRPr>
          </a:p>
          <a:p>
            <a:r>
              <a:rPr lang="en-US" dirty="0">
                <a:hlinkClick r:id="rId3"/>
              </a:rPr>
              <a:t>https://www.youtube.com/watch?v=fNodMrOT2uw</a:t>
            </a:r>
            <a:endParaRPr lang="en-US" dirty="0"/>
          </a:p>
        </p:txBody>
      </p:sp>
    </p:spTree>
    <p:extLst>
      <p:ext uri="{BB962C8B-B14F-4D97-AF65-F5344CB8AC3E}">
        <p14:creationId xmlns:p14="http://schemas.microsoft.com/office/powerpoint/2010/main" val="553192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charset="0"/>
                <a:ea typeface="Times New Roman" charset="0"/>
                <a:cs typeface="Times New Roman" charset="0"/>
              </a:rPr>
              <a:t>14.2.2 Active appearance and 3D shape models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1939635" y="1690688"/>
            <a:ext cx="7861877" cy="4939570"/>
          </a:xfrm>
          <a:prstGeom prst="rect">
            <a:avLst/>
          </a:prstGeom>
        </p:spPr>
      </p:pic>
      <p:sp>
        <p:nvSpPr>
          <p:cNvPr id="3" name="文字方塊 2"/>
          <p:cNvSpPr txBox="1"/>
          <p:nvPr/>
        </p:nvSpPr>
        <p:spPr>
          <a:xfrm>
            <a:off x="4673600" y="1506022"/>
            <a:ext cx="607859"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50%</a:t>
            </a:r>
            <a:endParaRPr lang="en-US" dirty="0">
              <a:latin typeface="Times New Roman" panose="02020603050405020304" pitchFamily="18" charset="0"/>
              <a:cs typeface="Times New Roman" panose="02020603050405020304" pitchFamily="18" charset="0"/>
            </a:endParaRPr>
          </a:p>
        </p:txBody>
      </p:sp>
      <p:sp>
        <p:nvSpPr>
          <p:cNvPr id="5" name="文字方塊 4"/>
          <p:cNvSpPr txBox="1"/>
          <p:nvPr/>
        </p:nvSpPr>
        <p:spPr>
          <a:xfrm>
            <a:off x="3515023" y="1506022"/>
            <a:ext cx="723275"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100%</a:t>
            </a:r>
            <a:endParaRPr lang="en-US" dirty="0">
              <a:latin typeface="Times New Roman" panose="02020603050405020304" pitchFamily="18" charset="0"/>
              <a:cs typeface="Times New Roman" panose="02020603050405020304" pitchFamily="18" charset="0"/>
            </a:endParaRPr>
          </a:p>
        </p:txBody>
      </p:sp>
      <p:sp>
        <p:nvSpPr>
          <p:cNvPr id="6" name="文字方塊 5"/>
          <p:cNvSpPr txBox="1"/>
          <p:nvPr/>
        </p:nvSpPr>
        <p:spPr>
          <a:xfrm>
            <a:off x="5716761" y="1513053"/>
            <a:ext cx="492443"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
        <p:nvSpPr>
          <p:cNvPr id="7" name="文字方塊 6"/>
          <p:cNvSpPr txBox="1"/>
          <p:nvPr/>
        </p:nvSpPr>
        <p:spPr>
          <a:xfrm>
            <a:off x="6799452" y="1506022"/>
            <a:ext cx="607859"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50%</a:t>
            </a:r>
            <a:endParaRPr lang="en-US" dirty="0">
              <a:latin typeface="Times New Roman" panose="02020603050405020304" pitchFamily="18" charset="0"/>
              <a:cs typeface="Times New Roman" panose="02020603050405020304" pitchFamily="18" charset="0"/>
            </a:endParaRPr>
          </a:p>
        </p:txBody>
      </p:sp>
      <p:sp>
        <p:nvSpPr>
          <p:cNvPr id="8" name="文字方塊 7"/>
          <p:cNvSpPr txBox="1"/>
          <p:nvPr/>
        </p:nvSpPr>
        <p:spPr>
          <a:xfrm>
            <a:off x="7697045" y="1516846"/>
            <a:ext cx="723275"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100%</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0938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97050" y="1066800"/>
            <a:ext cx="8597900" cy="5130800"/>
          </a:xfrm>
          <a:prstGeom prst="rect">
            <a:avLst/>
          </a:prstGeom>
        </p:spPr>
      </p:pic>
      <p:sp>
        <p:nvSpPr>
          <p:cNvPr id="2" name="矩形 1"/>
          <p:cNvSpPr/>
          <p:nvPr/>
        </p:nvSpPr>
        <p:spPr>
          <a:xfrm>
            <a:off x="293807" y="155714"/>
            <a:ext cx="12043169" cy="707886"/>
          </a:xfrm>
          <a:prstGeom prst="rect">
            <a:avLst/>
          </a:prstGeom>
        </p:spPr>
        <p:txBody>
          <a:bodyPr wrap="none">
            <a:spAutoFit/>
          </a:bodyPr>
          <a:lstStyle/>
          <a:p>
            <a:r>
              <a:rPr lang="en-US" sz="4000" dirty="0">
                <a:latin typeface="Times New Roman" panose="02020603050405020304" pitchFamily="18" charset="0"/>
                <a:cs typeface="Times New Roman" panose="02020603050405020304" pitchFamily="18" charset="0"/>
              </a:rPr>
              <a:t>P</a:t>
            </a:r>
            <a:r>
              <a:rPr lang="en-US" sz="4000" dirty="0" smtClean="0">
                <a:latin typeface="Times New Roman" panose="02020603050405020304" pitchFamily="18" charset="0"/>
                <a:cs typeface="Times New Roman" panose="02020603050405020304" pitchFamily="18" charset="0"/>
              </a:rPr>
              <a:t>rincipal </a:t>
            </a:r>
            <a:r>
              <a:rPr lang="en-US" sz="4000" dirty="0">
                <a:latin typeface="Times New Roman" panose="02020603050405020304" pitchFamily="18" charset="0"/>
                <a:cs typeface="Times New Roman" panose="02020603050405020304" pitchFamily="18" charset="0"/>
              </a:rPr>
              <a:t>modes of variation in active appearance models</a:t>
            </a:r>
          </a:p>
        </p:txBody>
      </p:sp>
    </p:spTree>
    <p:extLst>
      <p:ext uri="{BB962C8B-B14F-4D97-AF65-F5344CB8AC3E}">
        <p14:creationId xmlns:p14="http://schemas.microsoft.com/office/powerpoint/2010/main" val="1616477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6" name="矩形 5"/>
          <p:cNvSpPr/>
          <p:nvPr/>
        </p:nvSpPr>
        <p:spPr>
          <a:xfrm>
            <a:off x="2848131" y="1124262"/>
            <a:ext cx="6100093"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203200" y="1774044"/>
            <a:ext cx="2171700"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Face recognition</a:t>
            </a:r>
            <a:endParaRPr kumimoji="1" lang="zh-TW" altLang="en-US" dirty="0">
              <a:latin typeface="Times New Roman" charset="0"/>
              <a:ea typeface="Times New Roman" charset="0"/>
              <a:cs typeface="Times New Roman" charset="0"/>
            </a:endParaRPr>
          </a:p>
        </p:txBody>
      </p:sp>
      <p:cxnSp>
        <p:nvCxnSpPr>
          <p:cNvPr id="9" name="直線箭頭接點 8"/>
          <p:cNvCxnSpPr>
            <a:stCxn id="6" idx="1"/>
            <a:endCxn id="7" idx="3"/>
          </p:cNvCxnSpPr>
          <p:nvPr/>
        </p:nvCxnSpPr>
        <p:spPr>
          <a:xfrm flipH="1">
            <a:off x="2374900" y="2218544"/>
            <a:ext cx="4732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p:nvPicPr>
        <p:blipFill>
          <a:blip r:embed="rId4"/>
          <a:stretch>
            <a:fillRect/>
          </a:stretch>
        </p:blipFill>
        <p:spPr>
          <a:xfrm>
            <a:off x="1289050" y="3403792"/>
            <a:ext cx="9698182" cy="3363242"/>
          </a:xfrm>
          <a:prstGeom prst="rect">
            <a:avLst/>
          </a:prstGeom>
          <a:ln>
            <a:solidFill>
              <a:srgbClr val="FF0000"/>
            </a:solidFill>
          </a:ln>
        </p:spPr>
      </p:pic>
      <p:sp>
        <p:nvSpPr>
          <p:cNvPr id="11" name="矩形 10"/>
          <p:cNvSpPr/>
          <p:nvPr/>
        </p:nvSpPr>
        <p:spPr>
          <a:xfrm>
            <a:off x="2374900" y="3475513"/>
            <a:ext cx="1816100"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Pictorial structure</a:t>
            </a:r>
            <a:endParaRPr kumimoji="1" lang="zh-TW" altLang="en-US" dirty="0">
              <a:latin typeface="Times New Roman" charset="0"/>
              <a:ea typeface="Times New Roman" charset="0"/>
              <a:cs typeface="Times New Roman" charset="0"/>
            </a:endParaRPr>
          </a:p>
        </p:txBody>
      </p:sp>
      <p:sp>
        <p:nvSpPr>
          <p:cNvPr id="12" name="矩形 11"/>
          <p:cNvSpPr/>
          <p:nvPr/>
        </p:nvSpPr>
        <p:spPr>
          <a:xfrm>
            <a:off x="5720377" y="3407082"/>
            <a:ext cx="1698469"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err="1" smtClean="0">
                <a:latin typeface="Times New Roman" charset="0"/>
                <a:ea typeface="Times New Roman" charset="0"/>
                <a:cs typeface="Times New Roman" charset="0"/>
              </a:rPr>
              <a:t>Eigenfaces</a:t>
            </a:r>
            <a:endParaRPr kumimoji="1" lang="zh-TW" altLang="en-US" dirty="0">
              <a:latin typeface="Times New Roman" charset="0"/>
              <a:ea typeface="Times New Roman" charset="0"/>
              <a:cs typeface="Times New Roman" charset="0"/>
            </a:endParaRPr>
          </a:p>
        </p:txBody>
      </p:sp>
      <p:sp>
        <p:nvSpPr>
          <p:cNvPr id="13" name="矩形 12"/>
          <p:cNvSpPr/>
          <p:nvPr/>
        </p:nvSpPr>
        <p:spPr>
          <a:xfrm>
            <a:off x="8513736" y="3475513"/>
            <a:ext cx="2398355"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real-time face detection </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189174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185141" y="1319645"/>
            <a:ext cx="9156700" cy="3886200"/>
          </a:xfrm>
          <a:prstGeom prst="rect">
            <a:avLst/>
          </a:prstGeom>
        </p:spPr>
      </p:pic>
      <p:sp>
        <p:nvSpPr>
          <p:cNvPr id="2" name="文字方塊 1"/>
          <p:cNvSpPr txBox="1"/>
          <p:nvPr/>
        </p:nvSpPr>
        <p:spPr>
          <a:xfrm>
            <a:off x="6337004" y="5454502"/>
            <a:ext cx="3338799" cy="369332"/>
          </a:xfrm>
          <a:prstGeom prst="rect">
            <a:avLst/>
          </a:prstGeom>
          <a:noFill/>
        </p:spPr>
        <p:txBody>
          <a:bodyPr wrap="none" rtlCol="0">
            <a:spAutoFit/>
          </a:bodyPr>
          <a:lstStyle/>
          <a:p>
            <a:r>
              <a:rPr lang="en-US" altLang="zh-TW" dirty="0" smtClean="0"/>
              <a:t>AAM: Active Appearance Model </a:t>
            </a:r>
            <a:endParaRPr lang="zh-TW" altLang="en-US" dirty="0"/>
          </a:p>
        </p:txBody>
      </p:sp>
    </p:spTree>
    <p:extLst>
      <p:ext uri="{BB962C8B-B14F-4D97-AF65-F5344CB8AC3E}">
        <p14:creationId xmlns:p14="http://schemas.microsoft.com/office/powerpoint/2010/main" val="43446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593850" y="755650"/>
            <a:ext cx="9004300" cy="5346700"/>
          </a:xfrm>
          <a:prstGeom prst="rect">
            <a:avLst/>
          </a:prstGeom>
        </p:spPr>
      </p:pic>
      <p:sp>
        <p:nvSpPr>
          <p:cNvPr id="3" name="矩形 2"/>
          <p:cNvSpPr/>
          <p:nvPr/>
        </p:nvSpPr>
        <p:spPr>
          <a:xfrm>
            <a:off x="148665" y="155714"/>
            <a:ext cx="12228027" cy="707886"/>
          </a:xfrm>
          <a:prstGeom prst="rect">
            <a:avLst/>
          </a:prstGeom>
        </p:spPr>
        <p:txBody>
          <a:bodyPr wrap="none">
            <a:spAutoFit/>
          </a:bodyPr>
          <a:lstStyle/>
          <a:p>
            <a:r>
              <a:rPr lang="en-US" sz="4000" dirty="0" smtClean="0">
                <a:latin typeface="Times New Roman" panose="02020603050405020304" pitchFamily="18" charset="0"/>
                <a:cs typeface="Times New Roman" panose="02020603050405020304" pitchFamily="18" charset="0"/>
              </a:rPr>
              <a:t>Multiresolution </a:t>
            </a:r>
            <a:r>
              <a:rPr lang="en-US" sz="4000" dirty="0">
                <a:latin typeface="Times New Roman" panose="02020603050405020304" pitchFamily="18" charset="0"/>
                <a:cs typeface="Times New Roman" panose="02020603050405020304" pitchFamily="18" charset="0"/>
              </a:rPr>
              <a:t>model fitting </a:t>
            </a:r>
            <a:r>
              <a:rPr lang="en-US" sz="4000" dirty="0" smtClean="0">
                <a:latin typeface="Times New Roman" panose="02020603050405020304" pitchFamily="18" charset="0"/>
                <a:cs typeface="Times New Roman" panose="02020603050405020304" pitchFamily="18" charset="0"/>
              </a:rPr>
              <a:t>in </a:t>
            </a:r>
            <a:r>
              <a:rPr lang="en-US" sz="4000" dirty="0">
                <a:latin typeface="Times New Roman" panose="02020603050405020304" pitchFamily="18" charset="0"/>
                <a:cs typeface="Times New Roman" panose="02020603050405020304" pitchFamily="18" charset="0"/>
              </a:rPr>
              <a:t>active appearance models </a:t>
            </a:r>
          </a:p>
        </p:txBody>
      </p:sp>
    </p:spTree>
    <p:extLst>
      <p:ext uri="{BB962C8B-B14F-4D97-AF65-F5344CB8AC3E}">
        <p14:creationId xmlns:p14="http://schemas.microsoft.com/office/powerpoint/2010/main" val="1537847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399" y="0"/>
            <a:ext cx="10868891" cy="1325563"/>
          </a:xfrm>
        </p:spPr>
        <p:txBody>
          <a:bodyPr/>
          <a:lstStyle/>
          <a:p>
            <a:r>
              <a:rPr lang="en-US" altLang="zh-TW" dirty="0">
                <a:latin typeface="Times New Roman" charset="0"/>
                <a:ea typeface="Times New Roman" charset="0"/>
                <a:cs typeface="Times New Roman" charset="0"/>
              </a:rPr>
              <a:t>14.2.3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a:t>
            </a:r>
            <a:r>
              <a:rPr lang="en-US" altLang="zh-TW">
                <a:latin typeface="Times New Roman" charset="0"/>
                <a:ea typeface="Times New Roman" charset="0"/>
                <a:cs typeface="Times New Roman" charset="0"/>
              </a:rPr>
              <a:t>Personal </a:t>
            </a:r>
            <a:r>
              <a:rPr lang="en-US" altLang="zh-TW" smtClean="0">
                <a:latin typeface="Times New Roman" charset="0"/>
                <a:ea typeface="Times New Roman" charset="0"/>
                <a:cs typeface="Times New Roman" charset="0"/>
              </a:rPr>
              <a:t>photo collections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1967346" y="978100"/>
            <a:ext cx="7572086" cy="5709026"/>
          </a:xfrm>
          <a:prstGeom prst="rect">
            <a:avLst/>
          </a:prstGeom>
        </p:spPr>
      </p:pic>
    </p:spTree>
    <p:extLst>
      <p:ext uri="{BB962C8B-B14F-4D97-AF65-F5344CB8AC3E}">
        <p14:creationId xmlns:p14="http://schemas.microsoft.com/office/powerpoint/2010/main" val="6171028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Funny film</a:t>
            </a:r>
          </a:p>
        </p:txBody>
      </p:sp>
      <p:sp>
        <p:nvSpPr>
          <p:cNvPr id="3" name="內容版面配置區 2"/>
          <p:cNvSpPr>
            <a:spLocks noGrp="1"/>
          </p:cNvSpPr>
          <p:nvPr>
            <p:ph idx="1"/>
          </p:nvPr>
        </p:nvSpPr>
        <p:spPr/>
        <p:txBody>
          <a:bodyPr/>
          <a:lstStyle/>
          <a:p>
            <a:r>
              <a:rPr lang="zh-TW" altLang="en-US" dirty="0" smtClean="0">
                <a:hlinkClick r:id="rId2"/>
              </a:rPr>
              <a:t>家寧女神</a:t>
            </a:r>
            <a:endParaRPr lang="en-US" dirty="0" smtClean="0">
              <a:hlinkClick r:id="rId2"/>
            </a:endParaRPr>
          </a:p>
          <a:p>
            <a:r>
              <a:rPr lang="en-US" dirty="0">
                <a:hlinkClick r:id="rId3"/>
              </a:rPr>
              <a:t>https://www.youtube.com/watch?v=fNodMrOT2uw</a:t>
            </a:r>
            <a:endParaRPr lang="en-US" dirty="0"/>
          </a:p>
        </p:txBody>
      </p:sp>
    </p:spTree>
    <p:extLst>
      <p:ext uri="{BB962C8B-B14F-4D97-AF65-F5344CB8AC3E}">
        <p14:creationId xmlns:p14="http://schemas.microsoft.com/office/powerpoint/2010/main" val="681544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20692120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 Instance recognition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838200" y="1825625"/>
            <a:ext cx="10515600" cy="1651866"/>
          </a:xfrm>
        </p:spPr>
        <p:txBody>
          <a:bodyPr/>
          <a:lstStyle/>
          <a:p>
            <a:r>
              <a:rPr lang="en-US" altLang="zh-TW" dirty="0"/>
              <a:t>14.3.1 Geometric alignment </a:t>
            </a:r>
          </a:p>
          <a:p>
            <a:r>
              <a:rPr lang="en-US" altLang="zh-TW" dirty="0"/>
              <a:t>14.3.2 Large databases </a:t>
            </a:r>
          </a:p>
          <a:p>
            <a:r>
              <a:rPr lang="en-US" altLang="zh-TW" dirty="0"/>
              <a:t>14.3.3 </a:t>
            </a:r>
            <a:r>
              <a:rPr lang="en-US" altLang="zh-TW" i="1" dirty="0"/>
              <a:t>Application</a:t>
            </a:r>
            <a:r>
              <a:rPr lang="en-US" altLang="zh-TW" dirty="0"/>
              <a:t>: Location recognition </a:t>
            </a:r>
          </a:p>
          <a:p>
            <a:endParaRPr kumimoji="1" lang="zh-TW" altLang="en-US" dirty="0"/>
          </a:p>
        </p:txBody>
      </p:sp>
      <p:pic>
        <p:nvPicPr>
          <p:cNvPr id="4" name="圖片 3"/>
          <p:cNvPicPr>
            <a:picLocks noChangeAspect="1"/>
          </p:cNvPicPr>
          <p:nvPr/>
        </p:nvPicPr>
        <p:blipFill>
          <a:blip r:embed="rId3"/>
          <a:stretch>
            <a:fillRect/>
          </a:stretch>
        </p:blipFill>
        <p:spPr>
          <a:xfrm>
            <a:off x="1778577" y="3477491"/>
            <a:ext cx="8191500" cy="3098800"/>
          </a:xfrm>
          <a:prstGeom prst="rect">
            <a:avLst/>
          </a:prstGeom>
        </p:spPr>
      </p:pic>
    </p:spTree>
    <p:extLst>
      <p:ext uri="{BB962C8B-B14F-4D97-AF65-F5344CB8AC3E}">
        <p14:creationId xmlns:p14="http://schemas.microsoft.com/office/powerpoint/2010/main" val="21293192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14.3.1 Geometric alignment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pPr marL="514350" indent="-514350">
              <a:buFont typeface="+mj-lt"/>
              <a:buAutoNum type="arabicPeriod"/>
            </a:pPr>
            <a:r>
              <a:rPr lang="en-US" altLang="zh-TW" dirty="0"/>
              <a:t>E</a:t>
            </a:r>
            <a:r>
              <a:rPr lang="en-US" altLang="zh-TW" dirty="0" smtClean="0"/>
              <a:t>xtracts </a:t>
            </a:r>
            <a:r>
              <a:rPr lang="en-US" altLang="zh-TW" dirty="0"/>
              <a:t>a set of interest points in each database image and stores the associated descriptors (and original positions) in an indexing structure such as a search tree </a:t>
            </a:r>
            <a:endParaRPr lang="en-US" altLang="zh-TW" dirty="0" smtClean="0"/>
          </a:p>
          <a:p>
            <a:pPr marL="514350" indent="-514350">
              <a:buFont typeface="+mj-lt"/>
              <a:buAutoNum type="arabicPeriod"/>
            </a:pPr>
            <a:r>
              <a:rPr lang="en-US" altLang="zh-TW" dirty="0"/>
              <a:t>At recognition time, features are extracted from the new image and compared against the stored object features. </a:t>
            </a:r>
          </a:p>
          <a:p>
            <a:pPr marL="514350" indent="-514350">
              <a:buFont typeface="+mj-lt"/>
              <a:buAutoNum type="arabicPeriod"/>
            </a:pPr>
            <a:endParaRPr lang="en-US" altLang="zh-TW" dirty="0"/>
          </a:p>
          <a:p>
            <a:pPr marL="514350" indent="-514350">
              <a:buFont typeface="+mj-lt"/>
              <a:buAutoNum type="arabicPeriod"/>
            </a:pPr>
            <a:endParaRPr kumimoji="1" lang="zh-TW" altLang="en-US" dirty="0"/>
          </a:p>
        </p:txBody>
      </p:sp>
      <p:sp>
        <p:nvSpPr>
          <p:cNvPr id="4" name="矩形 3"/>
          <p:cNvSpPr/>
          <p:nvPr/>
        </p:nvSpPr>
        <p:spPr>
          <a:xfrm>
            <a:off x="3981372" y="2206869"/>
            <a:ext cx="5412010"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矩形 4"/>
          <p:cNvSpPr/>
          <p:nvPr/>
        </p:nvSpPr>
        <p:spPr>
          <a:xfrm flipV="1">
            <a:off x="3599383" y="2588698"/>
            <a:ext cx="1625760"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flipV="1">
            <a:off x="1424219" y="3868361"/>
            <a:ext cx="647287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flipV="1">
            <a:off x="1424219" y="3453616"/>
            <a:ext cx="2779646"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7377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663700" y="1992085"/>
            <a:ext cx="8864600" cy="4064000"/>
          </a:xfrm>
          <a:prstGeom prst="rect">
            <a:avLst/>
          </a:prstGeom>
        </p:spPr>
      </p:pic>
      <p:sp>
        <p:nvSpPr>
          <p:cNvPr id="2" name="矩形 1"/>
          <p:cNvSpPr/>
          <p:nvPr/>
        </p:nvSpPr>
        <p:spPr>
          <a:xfrm>
            <a:off x="1859623" y="457591"/>
            <a:ext cx="8771889" cy="707886"/>
          </a:xfrm>
          <a:prstGeom prst="rect">
            <a:avLst/>
          </a:prstGeom>
        </p:spPr>
        <p:txBody>
          <a:bodyPr wrap="none">
            <a:spAutoFit/>
          </a:bodyPr>
          <a:lstStyle/>
          <a:p>
            <a:r>
              <a:rPr lang="en-US" altLang="zh-TW" sz="4000" dirty="0">
                <a:latin typeface="Times New Roman" panose="02020603050405020304" pitchFamily="18" charset="0"/>
                <a:cs typeface="Times New Roman" panose="02020603050405020304" pitchFamily="18" charset="0"/>
              </a:rPr>
              <a:t>3D object recognition with affine regions</a:t>
            </a:r>
            <a:r>
              <a:rPr lang="zh-TW" altLang="en-US"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3" name="文字方塊 2"/>
          <p:cNvSpPr txBox="1"/>
          <p:nvPr/>
        </p:nvSpPr>
        <p:spPr>
          <a:xfrm>
            <a:off x="8205849" y="1658379"/>
            <a:ext cx="2591735"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Campare</a:t>
            </a:r>
            <a:r>
              <a:rPr lang="en-US" dirty="0" smtClean="0">
                <a:latin typeface="Times New Roman" panose="02020603050405020304" pitchFamily="18" charset="0"/>
                <a:cs typeface="Times New Roman" panose="02020603050405020304" pitchFamily="18" charset="0"/>
              </a:rPr>
              <a:t> with </a:t>
            </a:r>
            <a:r>
              <a:rPr lang="en-US" altLang="zh-TW" dirty="0">
                <a:latin typeface="Times New Roman" panose="02020603050405020304" pitchFamily="18" charset="0"/>
                <a:cs typeface="Times New Roman" panose="02020603050405020304" pitchFamily="18" charset="0"/>
              </a:rPr>
              <a:t>descriptors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5515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14.3.2 Large databases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lang="en-US" altLang="zh-TW" dirty="0">
                <a:latin typeface="Times New Roman" charset="0"/>
                <a:ea typeface="Times New Roman" charset="0"/>
                <a:cs typeface="Times New Roman" charset="0"/>
              </a:rPr>
              <a:t>The problem of quickly finding partial matches between documents is one of the </a:t>
            </a:r>
            <a:r>
              <a:rPr lang="en-US" altLang="zh-TW" dirty="0" smtClean="0">
                <a:latin typeface="Times New Roman" charset="0"/>
                <a:ea typeface="Times New Roman" charset="0"/>
                <a:cs typeface="Times New Roman" charset="0"/>
              </a:rPr>
              <a:t>central </a:t>
            </a:r>
            <a:r>
              <a:rPr lang="en-US" altLang="zh-TW" dirty="0">
                <a:latin typeface="Times New Roman" charset="0"/>
                <a:ea typeface="Times New Roman" charset="0"/>
                <a:cs typeface="Times New Roman" charset="0"/>
              </a:rPr>
              <a:t>problems in </a:t>
            </a:r>
            <a:r>
              <a:rPr lang="en-US" altLang="zh-TW" b="1" i="1" dirty="0">
                <a:latin typeface="Times New Roman" charset="0"/>
                <a:ea typeface="Times New Roman" charset="0"/>
                <a:cs typeface="Times New Roman" charset="0"/>
              </a:rPr>
              <a:t>information retrieval </a:t>
            </a:r>
            <a:r>
              <a:rPr lang="en-US" altLang="zh-TW" b="1" dirty="0">
                <a:latin typeface="Times New Roman" charset="0"/>
                <a:ea typeface="Times New Roman" charset="0"/>
                <a:cs typeface="Times New Roman" charset="0"/>
              </a:rPr>
              <a:t>(IR) </a:t>
            </a:r>
          </a:p>
          <a:p>
            <a:r>
              <a:rPr lang="en-US" altLang="zh-TW" dirty="0">
                <a:latin typeface="Times New Roman" charset="0"/>
                <a:ea typeface="Times New Roman" charset="0"/>
                <a:cs typeface="Times New Roman" charset="0"/>
              </a:rPr>
              <a:t>The basic approach in fast document retrieval algorithms is to </a:t>
            </a:r>
            <a:r>
              <a:rPr lang="en-US" altLang="zh-TW" dirty="0" smtClean="0">
                <a:latin typeface="Times New Roman" charset="0"/>
                <a:ea typeface="Times New Roman" charset="0"/>
                <a:cs typeface="Times New Roman" charset="0"/>
              </a:rPr>
              <a:t>pre-compute </a:t>
            </a:r>
            <a:r>
              <a:rPr lang="en-US" altLang="zh-TW" dirty="0">
                <a:latin typeface="Times New Roman" charset="0"/>
                <a:ea typeface="Times New Roman" charset="0"/>
                <a:cs typeface="Times New Roman" charset="0"/>
              </a:rPr>
              <a:t>an </a:t>
            </a:r>
            <a:r>
              <a:rPr lang="en-US" altLang="zh-TW" b="1" i="1" dirty="0">
                <a:latin typeface="Times New Roman" charset="0"/>
                <a:ea typeface="Times New Roman" charset="0"/>
                <a:cs typeface="Times New Roman" charset="0"/>
              </a:rPr>
              <a:t>inverted index </a:t>
            </a:r>
            <a:r>
              <a:rPr lang="en-US" altLang="zh-TW" dirty="0">
                <a:latin typeface="Times New Roman" charset="0"/>
                <a:ea typeface="Times New Roman" charset="0"/>
                <a:cs typeface="Times New Roman" charset="0"/>
              </a:rPr>
              <a:t>between individual words and the documents (or Web pages or news stories) where they occur. </a:t>
            </a:r>
          </a:p>
          <a:p>
            <a:r>
              <a:rPr lang="en-US" altLang="zh-TW" dirty="0">
                <a:latin typeface="Times New Roman" charset="0"/>
                <a:ea typeface="Times New Roman" charset="0"/>
                <a:cs typeface="Times New Roman" charset="0"/>
              </a:rPr>
              <a:t>T</a:t>
            </a:r>
            <a:r>
              <a:rPr lang="en-US" altLang="zh-TW" dirty="0" smtClean="0">
                <a:latin typeface="Times New Roman" charset="0"/>
                <a:ea typeface="Times New Roman" charset="0"/>
                <a:cs typeface="Times New Roman" charset="0"/>
              </a:rPr>
              <a:t>he </a:t>
            </a:r>
            <a:r>
              <a:rPr lang="en-US" altLang="zh-TW" i="1" dirty="0">
                <a:latin typeface="Times New Roman" charset="0"/>
                <a:ea typeface="Times New Roman" charset="0"/>
                <a:cs typeface="Times New Roman" charset="0"/>
              </a:rPr>
              <a:t>frequency </a:t>
            </a:r>
            <a:r>
              <a:rPr lang="en-US" altLang="zh-TW" dirty="0">
                <a:latin typeface="Times New Roman" charset="0"/>
                <a:ea typeface="Times New Roman" charset="0"/>
                <a:cs typeface="Times New Roman" charset="0"/>
              </a:rPr>
              <a:t>of occurrence of particular words in a document is used to quickly find documents that match a particular query. </a:t>
            </a:r>
          </a:p>
          <a:p>
            <a:endParaRPr kumimoji="1" lang="zh-TW" altLang="en-US" dirty="0">
              <a:latin typeface="Times New Roman" charset="0"/>
              <a:ea typeface="Times New Roman" charset="0"/>
              <a:cs typeface="Times New Roman" charset="0"/>
            </a:endParaRPr>
          </a:p>
        </p:txBody>
      </p:sp>
      <p:sp>
        <p:nvSpPr>
          <p:cNvPr id="4" name="矩形 3"/>
          <p:cNvSpPr/>
          <p:nvPr/>
        </p:nvSpPr>
        <p:spPr>
          <a:xfrm flipV="1">
            <a:off x="3504379" y="2196812"/>
            <a:ext cx="213639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矩形 4"/>
          <p:cNvSpPr/>
          <p:nvPr/>
        </p:nvSpPr>
        <p:spPr>
          <a:xfrm flipV="1">
            <a:off x="5640778" y="2613718"/>
            <a:ext cx="3574474" cy="554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flipV="1">
            <a:off x="3299359" y="3913169"/>
            <a:ext cx="3754583" cy="554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flipV="1">
            <a:off x="1767443" y="4395340"/>
            <a:ext cx="1413164" cy="554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791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90518" y="1360632"/>
            <a:ext cx="8712200" cy="4025900"/>
          </a:xfrm>
          <a:prstGeom prst="rect">
            <a:avLst/>
          </a:prstGeom>
        </p:spPr>
      </p:pic>
      <p:sp>
        <p:nvSpPr>
          <p:cNvPr id="2" name="文字方塊 1"/>
          <p:cNvSpPr txBox="1"/>
          <p:nvPr/>
        </p:nvSpPr>
        <p:spPr>
          <a:xfrm>
            <a:off x="6124354" y="5386532"/>
            <a:ext cx="3845733" cy="369332"/>
          </a:xfrm>
          <a:prstGeom prst="rect">
            <a:avLst/>
          </a:prstGeom>
          <a:noFill/>
        </p:spPr>
        <p:txBody>
          <a:bodyPr wrap="none" rtlCol="0">
            <a:spAutoFit/>
          </a:bodyPr>
          <a:lstStyle/>
          <a:p>
            <a:r>
              <a:rPr lang="en-US" altLang="zh-TW" dirty="0" smtClean="0"/>
              <a:t>SIFT: Scale-Invariant Feature Transform </a:t>
            </a:r>
            <a:endParaRPr lang="zh-TW" altLang="en-US" dirty="0"/>
          </a:p>
        </p:txBody>
      </p:sp>
      <p:sp>
        <p:nvSpPr>
          <p:cNvPr id="3" name="矩形 2"/>
          <p:cNvSpPr/>
          <p:nvPr/>
        </p:nvSpPr>
        <p:spPr>
          <a:xfrm>
            <a:off x="372651" y="429439"/>
            <a:ext cx="11503406" cy="630942"/>
          </a:xfrm>
          <a:prstGeom prst="rect">
            <a:avLst/>
          </a:prstGeom>
        </p:spPr>
        <p:txBody>
          <a:bodyPr wrap="none">
            <a:spAutoFit/>
          </a:bodyPr>
          <a:lstStyle/>
          <a:p>
            <a:r>
              <a:rPr lang="en-US" sz="3500" dirty="0" smtClean="0">
                <a:latin typeface="Times New Roman" panose="02020603050405020304" pitchFamily="18" charset="0"/>
                <a:cs typeface="Times New Roman" panose="02020603050405020304" pitchFamily="18" charset="0"/>
              </a:rPr>
              <a:t>Visual </a:t>
            </a:r>
            <a:r>
              <a:rPr lang="en-US" sz="3500" dirty="0">
                <a:latin typeface="Times New Roman" panose="02020603050405020304" pitchFamily="18" charset="0"/>
                <a:cs typeface="Times New Roman" panose="02020603050405020304" pitchFamily="18" charset="0"/>
              </a:rPr>
              <a:t>words obtained from elliptical normalized affine regions</a:t>
            </a:r>
          </a:p>
        </p:txBody>
      </p:sp>
      <p:sp>
        <p:nvSpPr>
          <p:cNvPr id="5" name="矩形 4"/>
          <p:cNvSpPr/>
          <p:nvPr/>
        </p:nvSpPr>
        <p:spPr>
          <a:xfrm flipV="1">
            <a:off x="7110006" y="4397084"/>
            <a:ext cx="537703"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flipV="1">
            <a:off x="5197755" y="4396537"/>
            <a:ext cx="537703"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984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latin typeface="Times New Roman" panose="02020603050405020304" pitchFamily="18" charset="0"/>
                <a:cs typeface="Times New Roman" panose="02020603050405020304" pitchFamily="18" charset="0"/>
              </a:rPr>
              <a:t>Eigenfaces</a:t>
            </a:r>
            <a:endParaRPr lang="en-US" dirty="0">
              <a:latin typeface="Times New Roman" panose="02020603050405020304" pitchFamily="18" charset="0"/>
              <a:cs typeface="Times New Roman" panose="02020603050405020304" pitchFamily="18" charset="0"/>
            </a:endParaRP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8491" y="3330111"/>
            <a:ext cx="5118607" cy="3371974"/>
          </a:xfr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088" y="1896207"/>
            <a:ext cx="438150" cy="533400"/>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808" y="2189424"/>
            <a:ext cx="438150" cy="533400"/>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453" y="1942219"/>
            <a:ext cx="438150" cy="533400"/>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098" y="2042815"/>
            <a:ext cx="438150" cy="533400"/>
          </a:xfrm>
          <a:prstGeom prst="rect">
            <a:avLst/>
          </a:prstGeom>
        </p:spPr>
      </p:pic>
      <p:pic>
        <p:nvPicPr>
          <p:cNvPr id="9" name="圖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1743" y="1776115"/>
            <a:ext cx="438150" cy="533400"/>
          </a:xfrm>
          <a:prstGeom prst="rect">
            <a:avLst/>
          </a:prstGeom>
        </p:spPr>
      </p:pic>
      <p:sp>
        <p:nvSpPr>
          <p:cNvPr id="10" name="文字方塊 9"/>
          <p:cNvSpPr txBox="1"/>
          <p:nvPr/>
        </p:nvSpPr>
        <p:spPr>
          <a:xfrm>
            <a:off x="2441076" y="2162907"/>
            <a:ext cx="671979"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step1</a:t>
            </a:r>
            <a:endParaRPr 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2441076" y="4013479"/>
            <a:ext cx="671979"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step2</a:t>
            </a:r>
            <a:endParaRPr lang="en-US" dirty="0">
              <a:latin typeface="Times New Roman" panose="02020603050405020304" pitchFamily="18" charset="0"/>
              <a:cs typeface="Times New Roman" panose="02020603050405020304" pitchFamily="18" charset="0"/>
            </a:endParaRPr>
          </a:p>
        </p:txBody>
      </p:sp>
      <p:sp>
        <p:nvSpPr>
          <p:cNvPr id="12" name="文字方塊 11"/>
          <p:cNvSpPr txBox="1"/>
          <p:nvPr/>
        </p:nvSpPr>
        <p:spPr>
          <a:xfrm>
            <a:off x="2441076" y="5570973"/>
            <a:ext cx="671979"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step3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9872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49879" y="466725"/>
            <a:ext cx="10515600" cy="1325563"/>
          </a:xfrm>
        </p:spPr>
        <p:txBody>
          <a:bodyPr/>
          <a:lstStyle/>
          <a:p>
            <a:r>
              <a:rPr lang="en-US" dirty="0" smtClean="0">
                <a:latin typeface="Times New Roman" panose="02020603050405020304" pitchFamily="18" charset="0"/>
                <a:cs typeface="Times New Roman" panose="02020603050405020304" pitchFamily="18" charset="0"/>
              </a:rPr>
              <a:t>Matching </a:t>
            </a:r>
            <a:r>
              <a:rPr lang="en-US" dirty="0">
                <a:latin typeface="Times New Roman" panose="02020603050405020304" pitchFamily="18" charset="0"/>
                <a:cs typeface="Times New Roman" panose="02020603050405020304" pitchFamily="18" charset="0"/>
              </a:rPr>
              <a:t>based on visual words</a:t>
            </a:r>
            <a:r>
              <a:rPr lang="zh-TW" altLang="en-US" dirty="0">
                <a:latin typeface="Times New Roman" panose="02020603050405020304" pitchFamily="18" charset="0"/>
                <a:cs typeface="Times New Roman" panose="02020603050405020304" pitchFamily="18" charset="0"/>
              </a:rPr>
              <a:t> </a:t>
            </a:r>
            <a:endParaRPr kumimoji="1" lang="zh-TW" altLang="en-US"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a:stretch>
            <a:fillRect/>
          </a:stretch>
        </p:blipFill>
        <p:spPr>
          <a:xfrm>
            <a:off x="1248229" y="2246086"/>
            <a:ext cx="8826500" cy="3162300"/>
          </a:xfrm>
          <a:prstGeom prst="rect">
            <a:avLst/>
          </a:prstGeom>
        </p:spPr>
      </p:pic>
      <p:sp>
        <p:nvSpPr>
          <p:cNvPr id="5" name="矩形 4"/>
          <p:cNvSpPr/>
          <p:nvPr/>
        </p:nvSpPr>
        <p:spPr>
          <a:xfrm flipV="1">
            <a:off x="1481027" y="5408385"/>
            <a:ext cx="1808438"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Image retrieval using visual words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1390650" y="1491672"/>
            <a:ext cx="8191500" cy="4927600"/>
          </a:xfrm>
          <a:prstGeom prst="rect">
            <a:avLst/>
          </a:prstGeom>
        </p:spPr>
      </p:pic>
      <p:sp>
        <p:nvSpPr>
          <p:cNvPr id="3" name="文字方塊 2"/>
          <p:cNvSpPr txBox="1"/>
          <p:nvPr/>
        </p:nvSpPr>
        <p:spPr>
          <a:xfrm>
            <a:off x="5720315" y="4673307"/>
            <a:ext cx="5257914" cy="369332"/>
          </a:xfrm>
          <a:prstGeom prst="rect">
            <a:avLst/>
          </a:prstGeom>
          <a:noFill/>
        </p:spPr>
        <p:txBody>
          <a:bodyPr wrap="none" rtlCol="0">
            <a:spAutoFit/>
          </a:bodyPr>
          <a:lstStyle/>
          <a:p>
            <a:r>
              <a:rPr lang="en-US" altLang="zh-TW" dirty="0" smtClean="0"/>
              <a:t>TF-IDF: Term Frequency–Inverse </a:t>
            </a:r>
            <a:r>
              <a:rPr lang="en-US" altLang="zh-TW" dirty="0"/>
              <a:t>D</a:t>
            </a:r>
            <a:r>
              <a:rPr lang="en-US" altLang="zh-TW" dirty="0" smtClean="0"/>
              <a:t>ocument </a:t>
            </a:r>
            <a:r>
              <a:rPr lang="en-US" altLang="zh-TW" dirty="0"/>
              <a:t>F</a:t>
            </a:r>
            <a:r>
              <a:rPr lang="en-US" altLang="zh-TW" dirty="0" smtClean="0"/>
              <a:t>requency</a:t>
            </a:r>
            <a:endParaRPr lang="zh-TW" altLang="en-US" dirty="0"/>
          </a:p>
        </p:txBody>
      </p:sp>
      <p:sp>
        <p:nvSpPr>
          <p:cNvPr id="5" name="矩形 4"/>
          <p:cNvSpPr/>
          <p:nvPr/>
        </p:nvSpPr>
        <p:spPr>
          <a:xfrm flipV="1">
            <a:off x="2716059" y="2380176"/>
            <a:ext cx="272283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flipV="1">
            <a:off x="3533478" y="2771515"/>
            <a:ext cx="99102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flipV="1">
            <a:off x="2542455" y="3468846"/>
            <a:ext cx="2148297"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矩形 7"/>
          <p:cNvSpPr/>
          <p:nvPr/>
        </p:nvSpPr>
        <p:spPr>
          <a:xfrm flipV="1">
            <a:off x="7634991" y="3468846"/>
            <a:ext cx="772740"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矩形 8"/>
          <p:cNvSpPr/>
          <p:nvPr/>
        </p:nvSpPr>
        <p:spPr>
          <a:xfrm flipV="1">
            <a:off x="6409853" y="4511894"/>
            <a:ext cx="2152256"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矩形 9"/>
          <p:cNvSpPr/>
          <p:nvPr/>
        </p:nvSpPr>
        <p:spPr>
          <a:xfrm flipV="1">
            <a:off x="5637188" y="5486361"/>
            <a:ext cx="114362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矩形 10"/>
          <p:cNvSpPr/>
          <p:nvPr/>
        </p:nvSpPr>
        <p:spPr>
          <a:xfrm>
            <a:off x="6220875" y="5759296"/>
            <a:ext cx="559936"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矩形 11"/>
          <p:cNvSpPr/>
          <p:nvPr/>
        </p:nvSpPr>
        <p:spPr>
          <a:xfrm>
            <a:off x="4244532" y="6181766"/>
            <a:ext cx="559936"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800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162049" y="1431059"/>
            <a:ext cx="8459499" cy="4263160"/>
          </a:xfrm>
          <a:prstGeom prst="rect">
            <a:avLst/>
          </a:prstGeom>
        </p:spPr>
      </p:pic>
      <p:sp>
        <p:nvSpPr>
          <p:cNvPr id="3" name="矩形 2"/>
          <p:cNvSpPr/>
          <p:nvPr/>
        </p:nvSpPr>
        <p:spPr>
          <a:xfrm>
            <a:off x="2296979" y="2286660"/>
            <a:ext cx="1443748"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矩形 4"/>
          <p:cNvSpPr/>
          <p:nvPr/>
        </p:nvSpPr>
        <p:spPr>
          <a:xfrm>
            <a:off x="8315789" y="2332379"/>
            <a:ext cx="543203"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7375659" y="3387303"/>
            <a:ext cx="1483333"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8879882" y="4123377"/>
            <a:ext cx="632254"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矩形 7"/>
          <p:cNvSpPr/>
          <p:nvPr/>
        </p:nvSpPr>
        <p:spPr>
          <a:xfrm>
            <a:off x="2296978" y="4442032"/>
            <a:ext cx="1075613"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矩形 8"/>
          <p:cNvSpPr/>
          <p:nvPr/>
        </p:nvSpPr>
        <p:spPr>
          <a:xfrm>
            <a:off x="7124837" y="5211949"/>
            <a:ext cx="2173541"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3029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0"/>
            <a:ext cx="7918174" cy="6858000"/>
          </a:xfrm>
          <a:prstGeom prst="rect">
            <a:avLst/>
          </a:prstGeom>
        </p:spPr>
      </p:pic>
      <p:sp>
        <p:nvSpPr>
          <p:cNvPr id="2" name="文字方塊 1"/>
          <p:cNvSpPr txBox="1"/>
          <p:nvPr/>
        </p:nvSpPr>
        <p:spPr>
          <a:xfrm>
            <a:off x="404037" y="4399072"/>
            <a:ext cx="4103944" cy="369332"/>
          </a:xfrm>
          <a:prstGeom prst="rect">
            <a:avLst/>
          </a:prstGeom>
          <a:noFill/>
        </p:spPr>
        <p:txBody>
          <a:bodyPr wrap="none" rtlCol="0">
            <a:spAutoFit/>
          </a:bodyPr>
          <a:lstStyle/>
          <a:p>
            <a:r>
              <a:rPr lang="en-US" altLang="zh-TW" dirty="0" smtClean="0"/>
              <a:t>MSER: Maximally </a:t>
            </a:r>
            <a:r>
              <a:rPr lang="en-US" altLang="zh-TW" dirty="0"/>
              <a:t>Stable Extremal Regions</a:t>
            </a:r>
            <a:endParaRPr lang="zh-TW" altLang="en-US" dirty="0"/>
          </a:p>
        </p:txBody>
      </p:sp>
      <p:sp>
        <p:nvSpPr>
          <p:cNvPr id="4" name="矩形 3"/>
          <p:cNvSpPr/>
          <p:nvPr/>
        </p:nvSpPr>
        <p:spPr>
          <a:xfrm>
            <a:off x="4208906" y="5356432"/>
            <a:ext cx="55309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7662646" y="5356431"/>
            <a:ext cx="1326975"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8824449" y="5663210"/>
            <a:ext cx="87769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矩形 7"/>
          <p:cNvSpPr/>
          <p:nvPr/>
        </p:nvSpPr>
        <p:spPr>
          <a:xfrm>
            <a:off x="2456009" y="5889200"/>
            <a:ext cx="334692"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矩形 8"/>
          <p:cNvSpPr/>
          <p:nvPr/>
        </p:nvSpPr>
        <p:spPr>
          <a:xfrm>
            <a:off x="5262346" y="5889200"/>
            <a:ext cx="112892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矩形 9"/>
          <p:cNvSpPr/>
          <p:nvPr/>
        </p:nvSpPr>
        <p:spPr>
          <a:xfrm>
            <a:off x="5109946" y="6414450"/>
            <a:ext cx="143372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8077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14.3.3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Location recognition </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936335" y="1914236"/>
            <a:ext cx="9837997" cy="4015509"/>
          </a:xfrm>
          <a:prstGeom prst="rect">
            <a:avLst/>
          </a:prstGeom>
        </p:spPr>
      </p:pic>
    </p:spTree>
    <p:extLst>
      <p:ext uri="{BB962C8B-B14F-4D97-AF65-F5344CB8AC3E}">
        <p14:creationId xmlns:p14="http://schemas.microsoft.com/office/powerpoint/2010/main" val="2026948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Funny film</a:t>
            </a:r>
          </a:p>
        </p:txBody>
      </p:sp>
      <p:sp>
        <p:nvSpPr>
          <p:cNvPr id="3" name="內容版面配置區 2"/>
          <p:cNvSpPr>
            <a:spLocks noGrp="1"/>
          </p:cNvSpPr>
          <p:nvPr>
            <p:ph idx="1"/>
          </p:nvPr>
        </p:nvSpPr>
        <p:spPr/>
        <p:txBody>
          <a:bodyPr/>
          <a:lstStyle/>
          <a:p>
            <a:r>
              <a:rPr lang="en-US" dirty="0" smtClean="0">
                <a:hlinkClick r:id="rId2"/>
              </a:rPr>
              <a:t>Ashly</a:t>
            </a:r>
            <a:r>
              <a:rPr lang="zh-TW" altLang="en-US" dirty="0" smtClean="0">
                <a:hlinkClick r:id="rId2"/>
              </a:rPr>
              <a:t>女神</a:t>
            </a:r>
            <a:endParaRPr lang="en-US" dirty="0" smtClean="0">
              <a:hlinkClick r:id="rId2"/>
            </a:endParaRPr>
          </a:p>
          <a:p>
            <a:r>
              <a:rPr lang="en-US" dirty="0">
                <a:hlinkClick r:id="rId3"/>
              </a:rPr>
              <a:t>https://www.youtube.com/watch?v=4uX1VyNBvLA</a:t>
            </a:r>
            <a:endParaRPr lang="en-US" dirty="0"/>
          </a:p>
        </p:txBody>
      </p:sp>
    </p:spTree>
    <p:extLst>
      <p:ext uri="{BB962C8B-B14F-4D97-AF65-F5344CB8AC3E}">
        <p14:creationId xmlns:p14="http://schemas.microsoft.com/office/powerpoint/2010/main" val="2122841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latin typeface="Times New Roman" charset="0"/>
                <a:ea typeface="Times New Roman" charset="0"/>
                <a:cs typeface="Times New Roman" charset="0"/>
              </a:rPr>
              <a:t>Category recognition</a:t>
            </a:r>
          </a:p>
          <a:p>
            <a:r>
              <a:rPr kumimoji="1" lang="en-US" altLang="zh-TW" dirty="0" smtClean="0">
                <a:solidFill>
                  <a:schemeClr val="bg2"/>
                </a:solidFill>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35221067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14.4 Category recognition </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838200" y="1825625"/>
            <a:ext cx="4492336" cy="4351338"/>
          </a:xfrm>
        </p:spPr>
        <p:txBody>
          <a:bodyPr/>
          <a:lstStyle/>
          <a:p>
            <a:r>
              <a:rPr lang="en-US" altLang="zh-TW" dirty="0">
                <a:latin typeface="Times New Roman" charset="0"/>
                <a:ea typeface="Times New Roman" charset="0"/>
                <a:cs typeface="Times New Roman" charset="0"/>
              </a:rPr>
              <a:t>14.4.1 Bag of words </a:t>
            </a:r>
          </a:p>
          <a:p>
            <a:r>
              <a:rPr lang="en-US" altLang="zh-TW" dirty="0">
                <a:latin typeface="Times New Roman" charset="0"/>
                <a:ea typeface="Times New Roman" charset="0"/>
                <a:cs typeface="Times New Roman" charset="0"/>
              </a:rPr>
              <a:t>14.4.2 Part-based models </a:t>
            </a:r>
          </a:p>
          <a:p>
            <a:r>
              <a:rPr lang="en-US" altLang="zh-TW" dirty="0">
                <a:latin typeface="Times New Roman" charset="0"/>
                <a:ea typeface="Times New Roman" charset="0"/>
                <a:cs typeface="Times New Roman" charset="0"/>
              </a:rPr>
              <a:t>14.4.3 Recognition with segmentation </a:t>
            </a:r>
          </a:p>
          <a:p>
            <a:r>
              <a:rPr lang="en-US" altLang="zh-TW" dirty="0">
                <a:latin typeface="Times New Roman" charset="0"/>
                <a:ea typeface="Times New Roman" charset="0"/>
                <a:cs typeface="Times New Roman" charset="0"/>
              </a:rPr>
              <a:t>14.4.4 </a:t>
            </a:r>
            <a:r>
              <a:rPr lang="en-US" altLang="zh-TW" i="1" dirty="0">
                <a:latin typeface="Times New Roman" charset="0"/>
                <a:ea typeface="Times New Roman" charset="0"/>
                <a:cs typeface="Times New Roman" charset="0"/>
              </a:rPr>
              <a:t>Application</a:t>
            </a:r>
            <a:r>
              <a:rPr lang="en-US" altLang="zh-TW" dirty="0">
                <a:latin typeface="Times New Roman" charset="0"/>
                <a:ea typeface="Times New Roman" charset="0"/>
                <a:cs typeface="Times New Roman" charset="0"/>
              </a:rPr>
              <a:t>: Intelligent photo editing </a:t>
            </a:r>
          </a:p>
        </p:txBody>
      </p:sp>
      <p:pic>
        <p:nvPicPr>
          <p:cNvPr id="4" name="圖片 3"/>
          <p:cNvPicPr>
            <a:picLocks noChangeAspect="1"/>
          </p:cNvPicPr>
          <p:nvPr/>
        </p:nvPicPr>
        <p:blipFill>
          <a:blip r:embed="rId3"/>
          <a:stretch>
            <a:fillRect/>
          </a:stretch>
        </p:blipFill>
        <p:spPr>
          <a:xfrm>
            <a:off x="5330536" y="1825625"/>
            <a:ext cx="6023264" cy="4371168"/>
          </a:xfrm>
          <a:prstGeom prst="rect">
            <a:avLst/>
          </a:prstGeom>
        </p:spPr>
      </p:pic>
    </p:spTree>
    <p:extLst>
      <p:ext uri="{BB962C8B-B14F-4D97-AF65-F5344CB8AC3E}">
        <p14:creationId xmlns:p14="http://schemas.microsoft.com/office/powerpoint/2010/main" val="27008723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charset="0"/>
                <a:ea typeface="Times New Roman" charset="0"/>
                <a:cs typeface="Times New Roman" charset="0"/>
              </a:rPr>
              <a:t>14.4.1 Bag of words </a:t>
            </a:r>
            <a:endParaRPr kumimoji="1" lang="zh-TW" altLang="en-US" dirty="0"/>
          </a:p>
        </p:txBody>
      </p:sp>
      <p:pic>
        <p:nvPicPr>
          <p:cNvPr id="4" name="圖片 3"/>
          <p:cNvPicPr>
            <a:picLocks noChangeAspect="1"/>
          </p:cNvPicPr>
          <p:nvPr/>
        </p:nvPicPr>
        <p:blipFill>
          <a:blip r:embed="rId3"/>
          <a:stretch>
            <a:fillRect/>
          </a:stretch>
        </p:blipFill>
        <p:spPr>
          <a:xfrm>
            <a:off x="1007918" y="2849473"/>
            <a:ext cx="8966055" cy="4099015"/>
          </a:xfrm>
          <a:prstGeom prst="rect">
            <a:avLst/>
          </a:prstGeom>
        </p:spPr>
      </p:pic>
      <p:sp>
        <p:nvSpPr>
          <p:cNvPr id="5" name="內容版面配置區 2"/>
          <p:cNvSpPr>
            <a:spLocks noGrp="1"/>
          </p:cNvSpPr>
          <p:nvPr>
            <p:ph idx="1"/>
          </p:nvPr>
        </p:nvSpPr>
        <p:spPr>
          <a:xfrm>
            <a:off x="838200" y="1555461"/>
            <a:ext cx="10515600" cy="4351338"/>
          </a:xfrm>
        </p:spPr>
        <p:txBody>
          <a:bodyPr/>
          <a:lstStyle/>
          <a:p>
            <a:r>
              <a:rPr lang="en-US" altLang="zh-TW" dirty="0">
                <a:latin typeface="Times New Roman" panose="02020603050405020304" pitchFamily="18" charset="0"/>
                <a:cs typeface="Times New Roman" panose="02020603050405020304" pitchFamily="18" charset="0"/>
              </a:rPr>
              <a:t>S</a:t>
            </a:r>
            <a:r>
              <a:rPr lang="en-US" altLang="zh-TW" dirty="0" smtClean="0">
                <a:latin typeface="Times New Roman" panose="02020603050405020304" pitchFamily="18" charset="0"/>
                <a:cs typeface="Times New Roman" panose="02020603050405020304" pitchFamily="18" charset="0"/>
              </a:rPr>
              <a:t>imply </a:t>
            </a:r>
            <a:r>
              <a:rPr lang="en-US" altLang="zh-TW" dirty="0">
                <a:latin typeface="Times New Roman" panose="02020603050405020304" pitchFamily="18" charset="0"/>
                <a:cs typeface="Times New Roman" panose="02020603050405020304" pitchFamily="18" charset="0"/>
              </a:rPr>
              <a:t>computes the </a:t>
            </a:r>
            <a:r>
              <a:rPr lang="en-US" altLang="zh-TW" dirty="0" smtClean="0">
                <a:latin typeface="Times New Roman" panose="02020603050405020304" pitchFamily="18" charset="0"/>
                <a:cs typeface="Times New Roman" panose="02020603050405020304" pitchFamily="18" charset="0"/>
              </a:rPr>
              <a:t>distribution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(histogram</a:t>
            </a:r>
            <a:r>
              <a:rPr lang="en-US" altLang="zh-TW" dirty="0">
                <a:latin typeface="Times New Roman" panose="02020603050405020304" pitchFamily="18" charset="0"/>
                <a:cs typeface="Times New Roman" panose="02020603050405020304" pitchFamily="18" charset="0"/>
              </a:rPr>
              <a:t>) of visual words found in the query image and compares this </a:t>
            </a:r>
            <a:r>
              <a:rPr lang="en-US" altLang="zh-TW" dirty="0" smtClean="0">
                <a:latin typeface="Times New Roman" panose="02020603050405020304" pitchFamily="18" charset="0"/>
                <a:cs typeface="Times New Roman" panose="02020603050405020304" pitchFamily="18" charset="0"/>
              </a:rPr>
              <a:t>distribution</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to </a:t>
            </a:r>
            <a:r>
              <a:rPr lang="en-US" altLang="zh-TW" dirty="0">
                <a:latin typeface="Times New Roman" panose="02020603050405020304" pitchFamily="18" charset="0"/>
                <a:cs typeface="Times New Roman" panose="02020603050405020304" pitchFamily="18" charset="0"/>
              </a:rPr>
              <a:t>those found in the training images.</a:t>
            </a:r>
            <a:endParaRPr kumimoji="1"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0917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To estimate distances </a:t>
            </a:r>
            <a:r>
              <a:rPr lang="en-US" altLang="zh-TW" dirty="0" smtClean="0"/>
              <a:t>for the </a:t>
            </a:r>
            <a:r>
              <a:rPr lang="en-US" altLang="zh-TW" dirty="0"/>
              <a:t>kernel </a:t>
            </a:r>
            <a:r>
              <a:rPr lang="en-US" altLang="zh-TW" dirty="0" smtClean="0"/>
              <a:t>function:</a:t>
            </a:r>
            <a:br>
              <a:rPr lang="en-US" altLang="zh-TW" dirty="0" smtClean="0"/>
            </a:br>
            <a:r>
              <a:rPr lang="en-US" altLang="zh-TW" dirty="0" smtClean="0"/>
              <a:t>form </a:t>
            </a:r>
            <a:r>
              <a:rPr lang="en-US" altLang="zh-TW" dirty="0"/>
              <a:t>an image signature</a:t>
            </a:r>
            <a:endParaRPr kumimoji="1" lang="zh-TW" altLang="en-US" dirty="0"/>
          </a:p>
        </p:txBody>
      </p:sp>
      <p:pic>
        <p:nvPicPr>
          <p:cNvPr id="4" name="圖片 3"/>
          <p:cNvPicPr>
            <a:picLocks noChangeAspect="1"/>
          </p:cNvPicPr>
          <p:nvPr/>
        </p:nvPicPr>
        <p:blipFill>
          <a:blip r:embed="rId3"/>
          <a:stretch>
            <a:fillRect/>
          </a:stretch>
        </p:blipFill>
        <p:spPr>
          <a:xfrm>
            <a:off x="1181100" y="1864734"/>
            <a:ext cx="9829800" cy="4105275"/>
          </a:xfrm>
          <a:prstGeom prst="rect">
            <a:avLst/>
          </a:prstGeom>
        </p:spPr>
      </p:pic>
    </p:spTree>
    <p:extLst>
      <p:ext uri="{BB962C8B-B14F-4D97-AF65-F5344CB8AC3E}">
        <p14:creationId xmlns:p14="http://schemas.microsoft.com/office/powerpoint/2010/main" val="301904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R</a:t>
            </a:r>
            <a:r>
              <a:rPr lang="en-US" altLang="zh-TW" dirty="0" smtClean="0">
                <a:latin typeface="Times New Roman" panose="02020603050405020304" pitchFamily="18" charset="0"/>
                <a:cs typeface="Times New Roman" panose="02020603050405020304" pitchFamily="18" charset="0"/>
              </a:rPr>
              <a:t>eal-time </a:t>
            </a:r>
            <a:r>
              <a:rPr lang="en-US" altLang="zh-TW" dirty="0">
                <a:latin typeface="Times New Roman" panose="02020603050405020304" pitchFamily="18" charset="0"/>
                <a:cs typeface="Times New Roman" panose="02020603050405020304" pitchFamily="18" charset="0"/>
              </a:rPr>
              <a:t>face detection</a:t>
            </a:r>
            <a:endParaRPr 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lstStyle/>
          <a:p>
            <a:r>
              <a:rPr lang="en-US" dirty="0">
                <a:hlinkClick r:id="rId3"/>
              </a:rPr>
              <a:t>https://www.youtube.com/watch?v=sPmXZGSsiYM</a:t>
            </a:r>
            <a:endParaRPr lang="en-US" dirty="0"/>
          </a:p>
        </p:txBody>
      </p:sp>
    </p:spTree>
    <p:extLst>
      <p:ext uri="{BB962C8B-B14F-4D97-AF65-F5344CB8AC3E}">
        <p14:creationId xmlns:p14="http://schemas.microsoft.com/office/powerpoint/2010/main" val="23366379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204912" y="1285443"/>
            <a:ext cx="9782175" cy="4752975"/>
          </a:xfrm>
          <a:prstGeom prst="rect">
            <a:avLst/>
          </a:prstGeom>
        </p:spPr>
      </p:pic>
    </p:spTree>
    <p:extLst>
      <p:ext uri="{BB962C8B-B14F-4D97-AF65-F5344CB8AC3E}">
        <p14:creationId xmlns:p14="http://schemas.microsoft.com/office/powerpoint/2010/main" val="42566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220686" y="1569464"/>
            <a:ext cx="7968343" cy="4943595"/>
          </a:xfrm>
          <a:prstGeom prst="rect">
            <a:avLst/>
          </a:prstGeom>
        </p:spPr>
      </p:pic>
      <p:sp>
        <p:nvSpPr>
          <p:cNvPr id="2" name="矩形 1"/>
          <p:cNvSpPr/>
          <p:nvPr/>
        </p:nvSpPr>
        <p:spPr>
          <a:xfrm>
            <a:off x="783772" y="569008"/>
            <a:ext cx="10406742" cy="553998"/>
          </a:xfrm>
          <a:prstGeom prst="rect">
            <a:avLst/>
          </a:prstGeom>
        </p:spPr>
        <p:txBody>
          <a:bodyPr wrap="square">
            <a:spAutoFit/>
          </a:bodyPr>
          <a:lstStyle/>
          <a:p>
            <a:r>
              <a:rPr lang="en-US" altLang="zh-TW" sz="3000" dirty="0">
                <a:latin typeface="Times New Roman" panose="02020603050405020304" pitchFamily="18" charset="0"/>
                <a:cs typeface="Times New Roman" panose="02020603050405020304" pitchFamily="18" charset="0"/>
              </a:rPr>
              <a:t>Comparing collections of feature vectors using pyramid matching</a:t>
            </a:r>
            <a:endParaRPr lang="en-US" sz="3000" dirty="0">
              <a:latin typeface="Times New Roman" panose="02020603050405020304" pitchFamily="18" charset="0"/>
              <a:cs typeface="Times New Roman" panose="02020603050405020304" pitchFamily="18" charset="0"/>
            </a:endParaRPr>
          </a:p>
        </p:txBody>
      </p:sp>
      <p:sp>
        <p:nvSpPr>
          <p:cNvPr id="5" name="矩形 4"/>
          <p:cNvSpPr/>
          <p:nvPr/>
        </p:nvSpPr>
        <p:spPr>
          <a:xfrm>
            <a:off x="4933301" y="5297716"/>
            <a:ext cx="55309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2629488" y="5548219"/>
            <a:ext cx="1360621"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6831373" y="5843123"/>
            <a:ext cx="1576357"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8059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000" dirty="0">
                <a:latin typeface="Times New Roman" panose="02020603050405020304" pitchFamily="18" charset="0"/>
                <a:cs typeface="Times New Roman" panose="02020603050405020304" pitchFamily="18" charset="0"/>
              </a:rPr>
              <a:t>A one-dimensional illustration of comparing collections of feature vector using the pyramid match kernel</a:t>
            </a:r>
            <a:r>
              <a:rPr lang="zh-TW" altLang="en-US" sz="3000" dirty="0">
                <a:latin typeface="Times New Roman" panose="02020603050405020304" pitchFamily="18" charset="0"/>
                <a:cs typeface="Times New Roman" panose="02020603050405020304" pitchFamily="18" charset="0"/>
              </a:rPr>
              <a:t> </a:t>
            </a:r>
          </a:p>
        </p:txBody>
      </p:sp>
      <p:pic>
        <p:nvPicPr>
          <p:cNvPr id="4" name="圖片 3"/>
          <p:cNvPicPr>
            <a:picLocks noChangeAspect="1"/>
          </p:cNvPicPr>
          <p:nvPr/>
        </p:nvPicPr>
        <p:blipFill>
          <a:blip r:embed="rId3"/>
          <a:stretch>
            <a:fillRect/>
          </a:stretch>
        </p:blipFill>
        <p:spPr>
          <a:xfrm>
            <a:off x="2601775" y="1690688"/>
            <a:ext cx="6453881" cy="4885359"/>
          </a:xfrm>
          <a:prstGeom prst="rect">
            <a:avLst/>
          </a:prstGeom>
        </p:spPr>
      </p:pic>
      <p:sp>
        <p:nvSpPr>
          <p:cNvPr id="5" name="矩形 4"/>
          <p:cNvSpPr/>
          <p:nvPr/>
        </p:nvSpPr>
        <p:spPr>
          <a:xfrm>
            <a:off x="7365763" y="5641243"/>
            <a:ext cx="1576357"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6200001" y="5875188"/>
            <a:ext cx="663936"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矩形 7"/>
          <p:cNvSpPr/>
          <p:nvPr/>
        </p:nvSpPr>
        <p:spPr>
          <a:xfrm>
            <a:off x="4003068" y="6351783"/>
            <a:ext cx="616434"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9314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1768929" y="436336"/>
            <a:ext cx="9497786" cy="1325563"/>
          </a:xfrm>
        </p:spPr>
        <p:txBody>
          <a:bodyPr>
            <a:normAutofit/>
          </a:bodyPr>
          <a:lstStyle/>
          <a:p>
            <a:r>
              <a:rPr lang="en-US" sz="3000" dirty="0">
                <a:latin typeface="Times New Roman" panose="02020603050405020304" pitchFamily="18" charset="0"/>
                <a:cs typeface="Times New Roman" panose="02020603050405020304" pitchFamily="18" charset="0"/>
              </a:rPr>
              <a:t>Image-to-Image vs. Image-to-Class distance </a:t>
            </a:r>
            <a:r>
              <a:rPr lang="en-US" sz="3000" dirty="0" err="1">
                <a:latin typeface="Times New Roman" panose="02020603050405020304" pitchFamily="18" charset="0"/>
                <a:cs typeface="Times New Roman" panose="02020603050405020304" pitchFamily="18" charset="0"/>
              </a:rPr>
              <a:t>comparsion</a:t>
            </a:r>
            <a:r>
              <a:rPr lang="zh-TW" altLang="en-US" sz="3000" dirty="0">
                <a:latin typeface="Times New Roman" panose="02020603050405020304" pitchFamily="18" charset="0"/>
                <a:cs typeface="Times New Roman" panose="02020603050405020304" pitchFamily="18" charset="0"/>
              </a:rPr>
              <a:t> </a:t>
            </a:r>
          </a:p>
        </p:txBody>
      </p:sp>
      <p:pic>
        <p:nvPicPr>
          <p:cNvPr id="4" name="圖片 3"/>
          <p:cNvPicPr>
            <a:picLocks noChangeAspect="1"/>
          </p:cNvPicPr>
          <p:nvPr/>
        </p:nvPicPr>
        <p:blipFill>
          <a:blip r:embed="rId3"/>
          <a:stretch>
            <a:fillRect/>
          </a:stretch>
        </p:blipFill>
        <p:spPr>
          <a:xfrm>
            <a:off x="1911124" y="1469885"/>
            <a:ext cx="7918676" cy="4974457"/>
          </a:xfrm>
          <a:prstGeom prst="rect">
            <a:avLst/>
          </a:prstGeom>
        </p:spPr>
      </p:pic>
    </p:spTree>
    <p:extLst>
      <p:ext uri="{BB962C8B-B14F-4D97-AF65-F5344CB8AC3E}">
        <p14:creationId xmlns:p14="http://schemas.microsoft.com/office/powerpoint/2010/main" val="332789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3166" y="455390"/>
            <a:ext cx="7035810" cy="877434"/>
          </a:xfrm>
        </p:spPr>
        <p:txBody>
          <a:bodyPr>
            <a:normAutofit/>
          </a:bodyPr>
          <a:lstStyle/>
          <a:p>
            <a:r>
              <a:rPr lang="en-US" altLang="zh-TW" sz="3000" dirty="0">
                <a:latin typeface="Times New Roman" charset="0"/>
                <a:ea typeface="Times New Roman" charset="0"/>
                <a:cs typeface="Times New Roman" charset="0"/>
              </a:rPr>
              <a:t>Bag of </a:t>
            </a:r>
            <a:r>
              <a:rPr lang="en-US" altLang="zh-TW" sz="3000" dirty="0" smtClean="0">
                <a:latin typeface="Times New Roman" charset="0"/>
                <a:ea typeface="Times New Roman" charset="0"/>
                <a:cs typeface="Times New Roman" charset="0"/>
              </a:rPr>
              <a:t>words</a:t>
            </a:r>
            <a:r>
              <a:rPr lang="zh-TW" altLang="en-US" sz="3000" dirty="0" smtClean="0">
                <a:latin typeface="Times New Roman" charset="0"/>
                <a:ea typeface="Times New Roman" charset="0"/>
                <a:cs typeface="Times New Roman" charset="0"/>
              </a:rPr>
              <a:t> </a:t>
            </a:r>
            <a:r>
              <a:rPr lang="en-US" altLang="zh-TW" sz="3000" dirty="0" smtClean="0">
                <a:latin typeface="Times New Roman" charset="0"/>
                <a:ea typeface="Times New Roman" charset="0"/>
                <a:cs typeface="Times New Roman" charset="0"/>
              </a:rPr>
              <a:t>(training:1500 testing:500)</a:t>
            </a:r>
            <a:endParaRPr lang="en-US" sz="3000" dirty="0"/>
          </a:p>
        </p:txBody>
      </p:sp>
      <p:pic>
        <p:nvPicPr>
          <p:cNvPr id="1034" name="Picture 10" descr="banan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82" y="1643975"/>
            <a:ext cx="1589308" cy="15893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eef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774" y="1643975"/>
            <a:ext cx="1589308" cy="15893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ctor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58" y="1643975"/>
            <a:ext cx="1589308" cy="158930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ountain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9466" y="1643975"/>
            <a:ext cx="1589308" cy="15893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圖片 6" descr="Untitl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592137"/>
            <a:ext cx="3505200" cy="55435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4"/>
          <p:cNvSpPr>
            <a:spLocks noChangeArrowheads="1"/>
          </p:cNvSpPr>
          <p:nvPr/>
        </p:nvSpPr>
        <p:spPr bwMode="auto">
          <a:xfrm>
            <a:off x="0" y="14620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(3)</a:t>
            </a:r>
            <a:endParaRPr kumimoji="0" lang="en-US"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圖片 8" descr="畫面剪輯"/>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5545" y="3512457"/>
            <a:ext cx="4731052" cy="2448298"/>
          </a:xfrm>
          <a:prstGeom prst="rect">
            <a:avLst/>
          </a:prstGeom>
        </p:spPr>
      </p:pic>
    </p:spTree>
    <p:extLst>
      <p:ext uri="{BB962C8B-B14F-4D97-AF65-F5344CB8AC3E}">
        <p14:creationId xmlns:p14="http://schemas.microsoft.com/office/powerpoint/2010/main" val="25043472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714" y="627402"/>
            <a:ext cx="3686175" cy="5267325"/>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p:cNvSpPr>
            <a:spLocks noGrp="1"/>
          </p:cNvSpPr>
          <p:nvPr>
            <p:ph type="title"/>
          </p:nvPr>
        </p:nvSpPr>
        <p:spPr>
          <a:xfrm>
            <a:off x="-1716314" y="2493508"/>
            <a:ext cx="10515600" cy="1325563"/>
          </a:xfrm>
        </p:spPr>
        <p:txBody>
          <a:bodyPr/>
          <a:lstStyle/>
          <a:p>
            <a:pPr algn="ctr"/>
            <a:r>
              <a:rPr lang="en-US" altLang="zh-TW" dirty="0" smtClean="0">
                <a:latin typeface="Times New Roman" charset="0"/>
                <a:ea typeface="Times New Roman" charset="0"/>
                <a:cs typeface="Times New Roman" charset="0"/>
              </a:rPr>
              <a:t>K-means</a:t>
            </a:r>
            <a:endParaRPr lang="en-US" dirty="0"/>
          </a:p>
        </p:txBody>
      </p:sp>
    </p:spTree>
    <p:extLst>
      <p:ext uri="{BB962C8B-B14F-4D97-AF65-F5344CB8AC3E}">
        <p14:creationId xmlns:p14="http://schemas.microsoft.com/office/powerpoint/2010/main" val="20983758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170" y="1199953"/>
            <a:ext cx="3748315" cy="266903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838200" y="14885"/>
            <a:ext cx="10515600" cy="1325563"/>
          </a:xfrm>
        </p:spPr>
        <p:txBody>
          <a:bodyPr/>
          <a:lstStyle/>
          <a:p>
            <a:r>
              <a:rPr lang="en-US" dirty="0" err="1" smtClean="0">
                <a:latin typeface="Times New Roman" panose="02020603050405020304" pitchFamily="18" charset="0"/>
                <a:cs typeface="Times New Roman" panose="02020603050405020304" pitchFamily="18" charset="0"/>
              </a:rPr>
              <a:t>Historgram</a:t>
            </a:r>
            <a:endParaRPr lang="en-US" dirty="0">
              <a:latin typeface="Times New Roman" panose="02020603050405020304" pitchFamily="18" charset="0"/>
              <a:cs typeface="Times New Roman" panose="02020603050405020304" pitchFamily="18" charset="0"/>
            </a:endParaRPr>
          </a:p>
        </p:txBody>
      </p:sp>
      <p:pic>
        <p:nvPicPr>
          <p:cNvPr id="5" name="Picture 3"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584" y="1071923"/>
            <a:ext cx="3566432" cy="2725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570" y="3959187"/>
            <a:ext cx="3748315" cy="26223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1584" y="4145377"/>
            <a:ext cx="3566432" cy="25076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
          <p:cNvSpPr>
            <a:spLocks noChangeArrowheads="1"/>
          </p:cNvSpPr>
          <p:nvPr/>
        </p:nvSpPr>
        <p:spPr bwMode="auto">
          <a:xfrm>
            <a:off x="4267200" y="8759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(4)</a:t>
            </a:r>
            <a:endParaRPr kumimoji="0" lang="en-US" altLang="en-US" sz="800" b="0" i="0" u="none" strike="noStrike" cap="none" normalizeH="0" baseline="0" smtClean="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Classification accuracy of test = 0.514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48855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Testing</a:t>
            </a:r>
            <a:endParaRPr 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Accuracy</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0.514</a:t>
            </a:r>
            <a:endParaRPr lang="en-US" dirty="0"/>
          </a:p>
        </p:txBody>
      </p:sp>
    </p:spTree>
    <p:extLst>
      <p:ext uri="{BB962C8B-B14F-4D97-AF65-F5344CB8AC3E}">
        <p14:creationId xmlns:p14="http://schemas.microsoft.com/office/powerpoint/2010/main" val="3717662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Funny film</a:t>
            </a:r>
          </a:p>
        </p:txBody>
      </p:sp>
      <p:sp>
        <p:nvSpPr>
          <p:cNvPr id="3" name="內容版面配置區 2"/>
          <p:cNvSpPr>
            <a:spLocks noGrp="1"/>
          </p:cNvSpPr>
          <p:nvPr>
            <p:ph idx="1"/>
          </p:nvPr>
        </p:nvSpPr>
        <p:spPr/>
        <p:txBody>
          <a:bodyPr/>
          <a:lstStyle/>
          <a:p>
            <a:r>
              <a:rPr lang="en-US" dirty="0" smtClean="0">
                <a:hlinkClick r:id="rId2"/>
              </a:rPr>
              <a:t>Ashly</a:t>
            </a:r>
            <a:r>
              <a:rPr lang="zh-TW" altLang="en-US" dirty="0" smtClean="0">
                <a:hlinkClick r:id="rId2"/>
              </a:rPr>
              <a:t>女神</a:t>
            </a:r>
            <a:endParaRPr lang="en-US" dirty="0" smtClean="0">
              <a:hlinkClick r:id="rId2"/>
            </a:endParaRPr>
          </a:p>
          <a:p>
            <a:r>
              <a:rPr lang="en-US" dirty="0">
                <a:hlinkClick r:id="rId3"/>
              </a:rPr>
              <a:t>https://www.youtube.com/watch?v=4uX1VyNBvLA</a:t>
            </a:r>
            <a:endParaRPr lang="en-US" dirty="0"/>
          </a:p>
        </p:txBody>
      </p:sp>
    </p:spTree>
    <p:extLst>
      <p:ext uri="{BB962C8B-B14F-4D97-AF65-F5344CB8AC3E}">
        <p14:creationId xmlns:p14="http://schemas.microsoft.com/office/powerpoint/2010/main" val="30856062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14.4.2 Part-based models</a:t>
            </a:r>
            <a:endParaRPr lang="zh-TW" altLang="en-US"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a:stretch>
            <a:fillRect/>
          </a:stretch>
        </p:blipFill>
        <p:spPr>
          <a:xfrm>
            <a:off x="1033462" y="1433512"/>
            <a:ext cx="10125075" cy="5133975"/>
          </a:xfrm>
          <a:prstGeom prst="rect">
            <a:avLst/>
          </a:prstGeom>
        </p:spPr>
      </p:pic>
      <p:sp>
        <p:nvSpPr>
          <p:cNvPr id="5" name="矩形 4"/>
          <p:cNvSpPr/>
          <p:nvPr/>
        </p:nvSpPr>
        <p:spPr>
          <a:xfrm>
            <a:off x="3064916" y="5009871"/>
            <a:ext cx="5378439"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矩形 5"/>
          <p:cNvSpPr/>
          <p:nvPr/>
        </p:nvSpPr>
        <p:spPr>
          <a:xfrm>
            <a:off x="1424142" y="6432930"/>
            <a:ext cx="3124107"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165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2848131" y="3063898"/>
            <a:ext cx="2430451"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13680"/>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smtClean="0">
                <a:latin typeface="Times New Roman" charset="0"/>
                <a:ea typeface="Times New Roman" charset="0"/>
                <a:cs typeface="Times New Roman" charset="0"/>
              </a:rPr>
              <a:t>Instance </a:t>
            </a:r>
            <a:r>
              <a:rPr kumimoji="1" lang="en-US" altLang="zh-TW" dirty="0" smtClean="0">
                <a:latin typeface="Times New Roman" charset="0"/>
                <a:ea typeface="Times New Roman" charset="0"/>
                <a:cs typeface="Times New Roman" charset="0"/>
              </a:rPr>
              <a:t>recognition</a:t>
            </a:r>
            <a:endParaRPr kumimoji="1" lang="zh-TW" altLang="en-US" dirty="0">
              <a:latin typeface="Times New Roman" charset="0"/>
              <a:ea typeface="Times New Roman" charset="0"/>
              <a:cs typeface="Times New Roman" charset="0"/>
            </a:endParaRPr>
          </a:p>
        </p:txBody>
      </p:sp>
      <p:cxnSp>
        <p:nvCxnSpPr>
          <p:cNvPr id="15" name="直線箭頭接點 14"/>
          <p:cNvCxnSpPr>
            <a:endCxn id="14" idx="3"/>
          </p:cNvCxnSpPr>
          <p:nvPr/>
        </p:nvCxnSpPr>
        <p:spPr>
          <a:xfrm flipH="1">
            <a:off x="2230582" y="4158180"/>
            <a:ext cx="61755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4"/>
          <a:stretch>
            <a:fillRect/>
          </a:stretch>
        </p:blipFill>
        <p:spPr>
          <a:xfrm>
            <a:off x="5778090" y="1914946"/>
            <a:ext cx="5194710" cy="4151595"/>
          </a:xfrm>
          <a:prstGeom prst="rect">
            <a:avLst/>
          </a:prstGeom>
          <a:ln>
            <a:solidFill>
              <a:srgbClr val="FF0000"/>
            </a:solidFill>
          </a:ln>
        </p:spPr>
      </p:pic>
    </p:spTree>
    <p:extLst>
      <p:ext uri="{BB962C8B-B14F-4D97-AF65-F5344CB8AC3E}">
        <p14:creationId xmlns:p14="http://schemas.microsoft.com/office/powerpoint/2010/main" val="20587405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Pictorial</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structures</a:t>
            </a:r>
            <a:endParaRPr lang="zh-TW" altLang="en-US"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a:blip r:embed="rId3"/>
          <a:stretch>
            <a:fillRect/>
          </a:stretch>
        </p:blipFill>
        <p:spPr>
          <a:xfrm>
            <a:off x="1243012" y="2014537"/>
            <a:ext cx="9705975" cy="2828925"/>
          </a:xfrm>
          <a:prstGeom prst="rect">
            <a:avLst/>
          </a:prstGeom>
        </p:spPr>
      </p:pic>
    </p:spTree>
    <p:extLst>
      <p:ext uri="{BB962C8B-B14F-4D97-AF65-F5344CB8AC3E}">
        <p14:creationId xmlns:p14="http://schemas.microsoft.com/office/powerpoint/2010/main" val="604528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28700" y="4762"/>
            <a:ext cx="10134600" cy="6848475"/>
          </a:xfrm>
          <a:prstGeom prst="rect">
            <a:avLst/>
          </a:prstGeom>
        </p:spPr>
      </p:pic>
    </p:spTree>
    <p:extLst>
      <p:ext uri="{BB962C8B-B14F-4D97-AF65-F5344CB8AC3E}">
        <p14:creationId xmlns:p14="http://schemas.microsoft.com/office/powerpoint/2010/main" val="366777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379826" y="204787"/>
            <a:ext cx="9058275" cy="3933825"/>
          </a:xfrm>
          <a:prstGeom prst="rect">
            <a:avLst/>
          </a:prstGeom>
        </p:spPr>
      </p:pic>
      <p:pic>
        <p:nvPicPr>
          <p:cNvPr id="5" name="圖片 4"/>
          <p:cNvPicPr>
            <a:picLocks noChangeAspect="1"/>
          </p:cNvPicPr>
          <p:nvPr/>
        </p:nvPicPr>
        <p:blipFill>
          <a:blip r:embed="rId4"/>
          <a:stretch>
            <a:fillRect/>
          </a:stretch>
        </p:blipFill>
        <p:spPr>
          <a:xfrm>
            <a:off x="1195387" y="4486275"/>
            <a:ext cx="9801225" cy="2114550"/>
          </a:xfrm>
          <a:prstGeom prst="rect">
            <a:avLst/>
          </a:prstGeom>
        </p:spPr>
      </p:pic>
    </p:spTree>
    <p:extLst>
      <p:ext uri="{BB962C8B-B14F-4D97-AF65-F5344CB8AC3E}">
        <p14:creationId xmlns:p14="http://schemas.microsoft.com/office/powerpoint/2010/main" val="919472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71612" y="-19050"/>
            <a:ext cx="9248775" cy="6896100"/>
          </a:xfrm>
          <a:prstGeom prst="rect">
            <a:avLst/>
          </a:prstGeom>
        </p:spPr>
      </p:pic>
    </p:spTree>
    <p:extLst>
      <p:ext uri="{BB962C8B-B14F-4D97-AF65-F5344CB8AC3E}">
        <p14:creationId xmlns:p14="http://schemas.microsoft.com/office/powerpoint/2010/main" val="652080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14.4.3 Recognition with segmentation</a:t>
            </a:r>
            <a:endParaRPr lang="zh-TW" altLang="en-US" dirty="0"/>
          </a:p>
        </p:txBody>
      </p:sp>
      <p:pic>
        <p:nvPicPr>
          <p:cNvPr id="5" name="圖片 4"/>
          <p:cNvPicPr>
            <a:picLocks noChangeAspect="1"/>
          </p:cNvPicPr>
          <p:nvPr/>
        </p:nvPicPr>
        <p:blipFill>
          <a:blip r:embed="rId3"/>
          <a:stretch>
            <a:fillRect/>
          </a:stretch>
        </p:blipFill>
        <p:spPr>
          <a:xfrm>
            <a:off x="1247775" y="1362075"/>
            <a:ext cx="9696450" cy="5495925"/>
          </a:xfrm>
          <a:prstGeom prst="rect">
            <a:avLst/>
          </a:prstGeom>
        </p:spPr>
      </p:pic>
    </p:spTree>
    <p:extLst>
      <p:ext uri="{BB962C8B-B14F-4D97-AF65-F5344CB8AC3E}">
        <p14:creationId xmlns:p14="http://schemas.microsoft.com/office/powerpoint/2010/main" val="3454730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1766453" y="256793"/>
            <a:ext cx="8888582" cy="6601207"/>
          </a:xfrm>
          <a:prstGeom prst="rect">
            <a:avLst/>
          </a:prstGeom>
        </p:spPr>
      </p:pic>
      <p:sp>
        <p:nvSpPr>
          <p:cNvPr id="5" name="矩形 4"/>
          <p:cNvSpPr/>
          <p:nvPr/>
        </p:nvSpPr>
        <p:spPr>
          <a:xfrm>
            <a:off x="3401832" y="4342874"/>
            <a:ext cx="4043997"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115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138237" y="1028700"/>
            <a:ext cx="9915525" cy="4800600"/>
          </a:xfrm>
          <a:prstGeom prst="rect">
            <a:avLst/>
          </a:prstGeom>
        </p:spPr>
      </p:pic>
    </p:spTree>
    <p:extLst>
      <p:ext uri="{BB962C8B-B14F-4D97-AF65-F5344CB8AC3E}">
        <p14:creationId xmlns:p14="http://schemas.microsoft.com/office/powerpoint/2010/main" val="185541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100137" y="1104900"/>
            <a:ext cx="9991725" cy="4648200"/>
          </a:xfrm>
          <a:prstGeom prst="rect">
            <a:avLst/>
          </a:prstGeom>
        </p:spPr>
      </p:pic>
      <p:sp>
        <p:nvSpPr>
          <p:cNvPr id="3" name="矩形 2"/>
          <p:cNvSpPr/>
          <p:nvPr/>
        </p:nvSpPr>
        <p:spPr>
          <a:xfrm>
            <a:off x="2914944" y="4402399"/>
            <a:ext cx="5195903"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565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14.4.4 Application: Intelligent photo editing</a:t>
            </a:r>
            <a:endParaRPr lang="zh-TW" altLang="en-US" dirty="0"/>
          </a:p>
        </p:txBody>
      </p:sp>
      <p:pic>
        <p:nvPicPr>
          <p:cNvPr id="4" name="圖片 3"/>
          <p:cNvPicPr>
            <a:picLocks noChangeAspect="1"/>
          </p:cNvPicPr>
          <p:nvPr/>
        </p:nvPicPr>
        <p:blipFill>
          <a:blip r:embed="rId3"/>
          <a:stretch>
            <a:fillRect/>
          </a:stretch>
        </p:blipFill>
        <p:spPr>
          <a:xfrm>
            <a:off x="1114425" y="1939147"/>
            <a:ext cx="9963150" cy="3971925"/>
          </a:xfrm>
          <a:prstGeom prst="rect">
            <a:avLst/>
          </a:prstGeom>
        </p:spPr>
      </p:pic>
    </p:spTree>
    <p:extLst>
      <p:ext uri="{BB962C8B-B14F-4D97-AF65-F5344CB8AC3E}">
        <p14:creationId xmlns:p14="http://schemas.microsoft.com/office/powerpoint/2010/main" val="4082065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Jokes</a:t>
            </a:r>
            <a:endParaRPr kumimoji="1" lang="zh-TW" altLang="en-US" dirty="0"/>
          </a:p>
        </p:txBody>
      </p:sp>
      <p:sp>
        <p:nvSpPr>
          <p:cNvPr id="3" name="內容版面配置區 2"/>
          <p:cNvSpPr>
            <a:spLocks noGrp="1"/>
          </p:cNvSpPr>
          <p:nvPr>
            <p:ph idx="1"/>
          </p:nvPr>
        </p:nvSpPr>
        <p:spPr>
          <a:xfrm>
            <a:off x="838199" y="1825625"/>
            <a:ext cx="11179629" cy="4351338"/>
          </a:xfrm>
        </p:spPr>
        <p:txBody>
          <a:bodyPr/>
          <a:lstStyle/>
          <a:p>
            <a:r>
              <a:rPr lang="zh-TW" altLang="en-US" dirty="0" smtClean="0">
                <a:hlinkClick r:id="rId3"/>
              </a:rPr>
              <a:t>雪碧女神</a:t>
            </a:r>
            <a:endParaRPr lang="en-US" dirty="0" smtClean="0">
              <a:hlinkClick r:id="rId3"/>
            </a:endParaRPr>
          </a:p>
          <a:p>
            <a:r>
              <a:rPr lang="en-US" dirty="0" smtClean="0">
                <a:hlinkClick r:id="rId3"/>
              </a:rPr>
              <a:t>https</a:t>
            </a:r>
            <a:r>
              <a:rPr lang="en-US" dirty="0">
                <a:hlinkClick r:id="rId3"/>
              </a:rPr>
              <a:t>://www.youtube.com/watch?v=Dp7_GJ90iMI</a:t>
            </a:r>
            <a:endParaRPr kumimoji="1" lang="zh-TW" altLang="en-US" dirty="0"/>
          </a:p>
        </p:txBody>
      </p:sp>
    </p:spTree>
    <p:extLst>
      <p:ext uri="{BB962C8B-B14F-4D97-AF65-F5344CB8AC3E}">
        <p14:creationId xmlns:p14="http://schemas.microsoft.com/office/powerpoint/2010/main" val="2992073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r>
              <a:rPr kumimoji="1" lang="en-US" altLang="zh-TW" sz="3600" dirty="0" smtClean="0">
                <a:latin typeface="Times New Roman" charset="0"/>
                <a:ea typeface="Times New Roman" charset="0"/>
                <a:cs typeface="Times New Roman" charset="0"/>
              </a:rPr>
              <a:t>14. Introduction to Recognition</a:t>
            </a:r>
            <a:endParaRPr kumimoji="1" lang="zh-TW" altLang="en-US" sz="3600" dirty="0">
              <a:latin typeface="Times New Roman"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10" name="矩形 9"/>
          <p:cNvSpPr/>
          <p:nvPr/>
        </p:nvSpPr>
        <p:spPr>
          <a:xfrm>
            <a:off x="4880774" y="3063898"/>
            <a:ext cx="2430451"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300650" y="3713680"/>
            <a:ext cx="2027382" cy="88900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smtClean="0">
                <a:latin typeface="Times New Roman" charset="0"/>
                <a:ea typeface="Times New Roman" charset="0"/>
                <a:cs typeface="Times New Roman" charset="0"/>
              </a:rPr>
              <a:t>Feature based recognition</a:t>
            </a:r>
            <a:endParaRPr kumimoji="1" lang="zh-TW" altLang="en-US" dirty="0">
              <a:latin typeface="Times New Roman" charset="0"/>
              <a:ea typeface="Times New Roman" charset="0"/>
              <a:cs typeface="Times New Roman" charset="0"/>
            </a:endParaRPr>
          </a:p>
        </p:txBody>
      </p:sp>
      <p:cxnSp>
        <p:nvCxnSpPr>
          <p:cNvPr id="15" name="直線箭頭接點 14"/>
          <p:cNvCxnSpPr>
            <a:stCxn id="10" idx="1"/>
            <a:endCxn id="14" idx="3"/>
          </p:cNvCxnSpPr>
          <p:nvPr/>
        </p:nvCxnSpPr>
        <p:spPr>
          <a:xfrm flipH="1">
            <a:off x="2328032" y="4158180"/>
            <a:ext cx="255274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圖片 5"/>
          <p:cNvPicPr>
            <a:picLocks noChangeAspect="1"/>
          </p:cNvPicPr>
          <p:nvPr/>
        </p:nvPicPr>
        <p:blipFill>
          <a:blip r:embed="rId4"/>
          <a:stretch>
            <a:fillRect/>
          </a:stretch>
        </p:blipFill>
        <p:spPr>
          <a:xfrm>
            <a:off x="7953616" y="1898072"/>
            <a:ext cx="4103302" cy="4315210"/>
          </a:xfrm>
          <a:prstGeom prst="rect">
            <a:avLst/>
          </a:prstGeom>
          <a:ln>
            <a:solidFill>
              <a:srgbClr val="FF0000"/>
            </a:solidFill>
          </a:ln>
        </p:spPr>
      </p:pic>
    </p:spTree>
    <p:extLst>
      <p:ext uri="{BB962C8B-B14F-4D97-AF65-F5344CB8AC3E}">
        <p14:creationId xmlns:p14="http://schemas.microsoft.com/office/powerpoint/2010/main" val="2207511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latin typeface="Times New Roman" charset="0"/>
                <a:ea typeface="Times New Roman" charset="0"/>
                <a:cs typeface="Times New Roman" charset="0"/>
              </a:rPr>
              <a:t>Content</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solidFill>
                  <a:schemeClr val="bg2"/>
                </a:solidFill>
                <a:latin typeface="Times New Roman" charset="0"/>
                <a:ea typeface="Times New Roman" charset="0"/>
                <a:cs typeface="Times New Roman" charset="0"/>
              </a:rPr>
              <a:t>Introduction to recognition</a:t>
            </a:r>
          </a:p>
          <a:p>
            <a:r>
              <a:rPr kumimoji="1" lang="en-US" altLang="zh-TW" dirty="0" smtClean="0">
                <a:solidFill>
                  <a:schemeClr val="bg2"/>
                </a:solidFill>
                <a:latin typeface="Times New Roman" charset="0"/>
                <a:ea typeface="Times New Roman" charset="0"/>
                <a:cs typeface="Times New Roman" charset="0"/>
              </a:rPr>
              <a:t>Object detection</a:t>
            </a:r>
          </a:p>
          <a:p>
            <a:r>
              <a:rPr kumimoji="1" lang="en-US" altLang="zh-TW" dirty="0" smtClean="0">
                <a:solidFill>
                  <a:schemeClr val="bg2"/>
                </a:solidFill>
                <a:latin typeface="Times New Roman" charset="0"/>
                <a:ea typeface="Times New Roman" charset="0"/>
                <a:cs typeface="Times New Roman" charset="0"/>
              </a:rPr>
              <a:t>Face recognition</a:t>
            </a:r>
          </a:p>
          <a:p>
            <a:r>
              <a:rPr kumimoji="1" lang="en-US" altLang="zh-TW" dirty="0" smtClean="0">
                <a:solidFill>
                  <a:schemeClr val="bg2"/>
                </a:solidFill>
                <a:latin typeface="Times New Roman" charset="0"/>
                <a:ea typeface="Times New Roman" charset="0"/>
                <a:cs typeface="Times New Roman" charset="0"/>
              </a:rPr>
              <a:t>Instance recognition</a:t>
            </a:r>
          </a:p>
          <a:p>
            <a:r>
              <a:rPr kumimoji="1" lang="en-US" altLang="zh-TW" dirty="0" smtClean="0">
                <a:solidFill>
                  <a:schemeClr val="bg2"/>
                </a:solidFill>
                <a:latin typeface="Times New Roman" charset="0"/>
                <a:ea typeface="Times New Roman" charset="0"/>
                <a:cs typeface="Times New Roman" charset="0"/>
              </a:rPr>
              <a:t>Category recognition</a:t>
            </a:r>
          </a:p>
          <a:p>
            <a:r>
              <a:rPr kumimoji="1" lang="en-US" altLang="zh-TW" dirty="0" smtClean="0">
                <a:latin typeface="Times New Roman" charset="0"/>
                <a:ea typeface="Times New Roman" charset="0"/>
                <a:cs typeface="Times New Roman" charset="0"/>
              </a:rPr>
              <a:t>Context and scene understanding</a:t>
            </a:r>
          </a:p>
        </p:txBody>
      </p:sp>
    </p:spTree>
    <p:extLst>
      <p:ext uri="{BB962C8B-B14F-4D97-AF65-F5344CB8AC3E}">
        <p14:creationId xmlns:p14="http://schemas.microsoft.com/office/powerpoint/2010/main" val="2190701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14.5 Context and scene understanding</a:t>
            </a:r>
            <a:endParaRPr lang="zh-TW" altLang="en-US" dirty="0"/>
          </a:p>
        </p:txBody>
      </p:sp>
      <p:sp>
        <p:nvSpPr>
          <p:cNvPr id="5" name="內容版面配置區 2"/>
          <p:cNvSpPr>
            <a:spLocks noGrp="1"/>
          </p:cNvSpPr>
          <p:nvPr>
            <p:ph idx="1"/>
          </p:nvPr>
        </p:nvSpPr>
        <p:spPr>
          <a:xfrm>
            <a:off x="838200" y="1825625"/>
            <a:ext cx="10515600" cy="4351338"/>
          </a:xfrm>
        </p:spPr>
        <p:txBody>
          <a:bodyPr/>
          <a:lstStyle/>
          <a:p>
            <a:r>
              <a:rPr lang="en-US" altLang="zh-TW" dirty="0"/>
              <a:t>14.5.1 Learning and large image </a:t>
            </a:r>
            <a:r>
              <a:rPr lang="en-US" altLang="zh-TW" dirty="0" smtClean="0"/>
              <a:t>collections</a:t>
            </a:r>
          </a:p>
          <a:p>
            <a:r>
              <a:rPr lang="en-US" altLang="zh-TW" dirty="0"/>
              <a:t>14.5.2 Application: Image search</a:t>
            </a:r>
            <a:endParaRPr lang="zh-TW" altLang="en-US" dirty="0"/>
          </a:p>
        </p:txBody>
      </p:sp>
    </p:spTree>
    <p:extLst>
      <p:ext uri="{BB962C8B-B14F-4D97-AF65-F5344CB8AC3E}">
        <p14:creationId xmlns:p14="http://schemas.microsoft.com/office/powerpoint/2010/main" val="654554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14.5 Context and scene understanding</a:t>
            </a:r>
            <a:endParaRPr lang="zh-TW" altLang="en-US" dirty="0"/>
          </a:p>
        </p:txBody>
      </p:sp>
      <p:pic>
        <p:nvPicPr>
          <p:cNvPr id="4" name="圖片 3"/>
          <p:cNvPicPr>
            <a:picLocks noChangeAspect="1"/>
          </p:cNvPicPr>
          <p:nvPr/>
        </p:nvPicPr>
        <p:blipFill>
          <a:blip r:embed="rId3"/>
          <a:stretch>
            <a:fillRect/>
          </a:stretch>
        </p:blipFill>
        <p:spPr>
          <a:xfrm>
            <a:off x="1204912" y="2032371"/>
            <a:ext cx="9782175" cy="4505325"/>
          </a:xfrm>
          <a:prstGeom prst="rect">
            <a:avLst/>
          </a:prstGeom>
        </p:spPr>
      </p:pic>
    </p:spTree>
    <p:extLst>
      <p:ext uri="{BB962C8B-B14F-4D97-AF65-F5344CB8AC3E}">
        <p14:creationId xmlns:p14="http://schemas.microsoft.com/office/powerpoint/2010/main" val="707564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566602" y="827811"/>
            <a:ext cx="7516586" cy="5792064"/>
          </a:xfrm>
          <a:prstGeom prst="rect">
            <a:avLst/>
          </a:prstGeom>
        </p:spPr>
      </p:pic>
      <p:sp>
        <p:nvSpPr>
          <p:cNvPr id="3" name="矩形 2"/>
          <p:cNvSpPr/>
          <p:nvPr/>
        </p:nvSpPr>
        <p:spPr>
          <a:xfrm>
            <a:off x="6324895" y="5663453"/>
            <a:ext cx="2609556"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標題 1"/>
          <p:cNvSpPr>
            <a:spLocks noGrp="1"/>
          </p:cNvSpPr>
          <p:nvPr>
            <p:ph type="title"/>
          </p:nvPr>
        </p:nvSpPr>
        <p:spPr>
          <a:xfrm>
            <a:off x="1409700" y="-62404"/>
            <a:ext cx="10515600" cy="1325563"/>
          </a:xfrm>
        </p:spPr>
        <p:txBody>
          <a:bodyPr/>
          <a:lstStyle/>
          <a:p>
            <a:r>
              <a:rPr lang="en-US" altLang="zh-TW" dirty="0"/>
              <a:t>14.5 Context and scene understanding</a:t>
            </a:r>
            <a:endParaRPr lang="zh-TW" altLang="en-US" dirty="0"/>
          </a:p>
        </p:txBody>
      </p:sp>
    </p:spTree>
    <p:extLst>
      <p:ext uri="{BB962C8B-B14F-4D97-AF65-F5344CB8AC3E}">
        <p14:creationId xmlns:p14="http://schemas.microsoft.com/office/powerpoint/2010/main" val="3589881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128712" y="1343025"/>
            <a:ext cx="9934575" cy="4171950"/>
          </a:xfrm>
          <a:prstGeom prst="rect">
            <a:avLst/>
          </a:prstGeom>
        </p:spPr>
      </p:pic>
      <p:sp>
        <p:nvSpPr>
          <p:cNvPr id="3" name="矩形 2"/>
          <p:cNvSpPr/>
          <p:nvPr/>
        </p:nvSpPr>
        <p:spPr>
          <a:xfrm>
            <a:off x="2895894" y="4520453"/>
            <a:ext cx="3333455"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152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63569"/>
            <a:ext cx="10515600" cy="977292"/>
          </a:xfrm>
        </p:spPr>
        <p:txBody>
          <a:bodyPr/>
          <a:lstStyle/>
          <a:p>
            <a:r>
              <a:rPr lang="en-US" altLang="zh-TW" dirty="0"/>
              <a:t>14.5.1 Learning and large image </a:t>
            </a:r>
            <a:r>
              <a:rPr lang="en-US" altLang="zh-TW" dirty="0" smtClean="0"/>
              <a:t>collections</a:t>
            </a:r>
            <a:endParaRPr lang="zh-TW" altLang="en-US" dirty="0"/>
          </a:p>
        </p:txBody>
      </p:sp>
      <p:pic>
        <p:nvPicPr>
          <p:cNvPr id="6" name="圖片 5"/>
          <p:cNvPicPr>
            <a:picLocks noChangeAspect="1"/>
          </p:cNvPicPr>
          <p:nvPr/>
        </p:nvPicPr>
        <p:blipFill>
          <a:blip r:embed="rId3"/>
          <a:stretch>
            <a:fillRect/>
          </a:stretch>
        </p:blipFill>
        <p:spPr>
          <a:xfrm>
            <a:off x="919162" y="1033462"/>
            <a:ext cx="10353675" cy="4791075"/>
          </a:xfrm>
          <a:prstGeom prst="rect">
            <a:avLst/>
          </a:prstGeom>
        </p:spPr>
      </p:pic>
      <p:sp>
        <p:nvSpPr>
          <p:cNvPr id="4" name="矩形 3"/>
          <p:cNvSpPr/>
          <p:nvPr/>
        </p:nvSpPr>
        <p:spPr>
          <a:xfrm>
            <a:off x="9868195" y="4882403"/>
            <a:ext cx="999830"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矩形 4"/>
          <p:cNvSpPr/>
          <p:nvPr/>
        </p:nvSpPr>
        <p:spPr>
          <a:xfrm>
            <a:off x="2296115" y="5198634"/>
            <a:ext cx="894760"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矩形 6"/>
          <p:cNvSpPr/>
          <p:nvPr/>
        </p:nvSpPr>
        <p:spPr>
          <a:xfrm>
            <a:off x="6925265" y="5244353"/>
            <a:ext cx="685210" cy="45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671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14.5.2 Application: Image search</a:t>
            </a:r>
            <a:endParaRPr lang="zh-TW" altLang="en-US" dirty="0"/>
          </a:p>
        </p:txBody>
      </p:sp>
      <p:sp>
        <p:nvSpPr>
          <p:cNvPr id="3" name="內容版面配置區 2"/>
          <p:cNvSpPr>
            <a:spLocks noGrp="1"/>
          </p:cNvSpPr>
          <p:nvPr>
            <p:ph idx="1"/>
          </p:nvPr>
        </p:nvSpPr>
        <p:spPr/>
        <p:txBody>
          <a:bodyPr/>
          <a:lstStyle/>
          <a:p>
            <a:pPr marL="514350" indent="-514350">
              <a:buFont typeface="+mj-lt"/>
              <a:buAutoNum type="arabicPeriod"/>
            </a:pPr>
            <a:r>
              <a:rPr lang="en-US" altLang="zh-TW" dirty="0" smtClean="0"/>
              <a:t>Visual </a:t>
            </a:r>
            <a:r>
              <a:rPr lang="en-US" altLang="zh-TW" dirty="0"/>
              <a:t>features and visual </a:t>
            </a:r>
            <a:r>
              <a:rPr lang="en-US" altLang="zh-TW" dirty="0" smtClean="0"/>
              <a:t>similarity</a:t>
            </a:r>
          </a:p>
          <a:p>
            <a:pPr marL="514350" indent="-514350">
              <a:buFont typeface="+mj-lt"/>
              <a:buAutoNum type="arabicPeriod"/>
            </a:pPr>
            <a:r>
              <a:rPr lang="en-US" altLang="zh-TW" dirty="0"/>
              <a:t>C</a:t>
            </a:r>
            <a:r>
              <a:rPr lang="en-US" altLang="zh-TW" dirty="0" smtClean="0"/>
              <a:t>ontent-based </a:t>
            </a:r>
            <a:r>
              <a:rPr lang="en-US" altLang="zh-TW" dirty="0"/>
              <a:t>image retrieval (CBIR</a:t>
            </a:r>
            <a:r>
              <a:rPr lang="en-US" altLang="zh-TW" dirty="0" smtClean="0"/>
              <a:t>)</a:t>
            </a:r>
          </a:p>
          <a:p>
            <a:pPr marL="514350" indent="-514350">
              <a:buFont typeface="+mj-lt"/>
              <a:buAutoNum type="arabicPeriod"/>
            </a:pPr>
            <a:r>
              <a:rPr lang="en-US" altLang="zh-TW" dirty="0" smtClean="0"/>
              <a:t>Feature-based learning</a:t>
            </a:r>
            <a:endParaRPr lang="en-US" altLang="zh-TW" dirty="0"/>
          </a:p>
        </p:txBody>
      </p:sp>
      <p:pic>
        <p:nvPicPr>
          <p:cNvPr id="4" name="圖片 3"/>
          <p:cNvPicPr>
            <a:picLocks noChangeAspect="1"/>
          </p:cNvPicPr>
          <p:nvPr/>
        </p:nvPicPr>
        <p:blipFill>
          <a:blip r:embed="rId3"/>
          <a:stretch>
            <a:fillRect/>
          </a:stretch>
        </p:blipFill>
        <p:spPr>
          <a:xfrm>
            <a:off x="7220153" y="1690688"/>
            <a:ext cx="4228898" cy="3702776"/>
          </a:xfrm>
          <a:prstGeom prst="rect">
            <a:avLst/>
          </a:prstGeom>
        </p:spPr>
      </p:pic>
    </p:spTree>
    <p:extLst>
      <p:ext uri="{BB962C8B-B14F-4D97-AF65-F5344CB8AC3E}">
        <p14:creationId xmlns:p14="http://schemas.microsoft.com/office/powerpoint/2010/main" val="1552600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Funny film</a:t>
            </a:r>
          </a:p>
        </p:txBody>
      </p:sp>
      <p:sp>
        <p:nvSpPr>
          <p:cNvPr id="3" name="內容版面配置區 2"/>
          <p:cNvSpPr>
            <a:spLocks noGrp="1"/>
          </p:cNvSpPr>
          <p:nvPr>
            <p:ph idx="1"/>
          </p:nvPr>
        </p:nvSpPr>
        <p:spPr/>
        <p:txBody>
          <a:bodyPr/>
          <a:lstStyle/>
          <a:p>
            <a:r>
              <a:rPr lang="zh-TW" altLang="en-US" dirty="0" smtClean="0">
                <a:hlinkClick r:id="rId2"/>
              </a:rPr>
              <a:t>哈士奇女神</a:t>
            </a:r>
            <a:endParaRPr lang="en-US" dirty="0" smtClean="0">
              <a:hlinkClick r:id="rId2"/>
            </a:endParaRPr>
          </a:p>
          <a:p>
            <a:r>
              <a:rPr lang="en-US" dirty="0" smtClean="0">
                <a:hlinkClick r:id="rId3"/>
              </a:rPr>
              <a:t>https</a:t>
            </a:r>
            <a:r>
              <a:rPr lang="en-US" dirty="0">
                <a:hlinkClick r:id="rId3"/>
              </a:rPr>
              <a:t>://www.youtube.com/watch?v=O59Orke90AE</a:t>
            </a:r>
            <a:endParaRPr lang="en-US" dirty="0"/>
          </a:p>
        </p:txBody>
      </p:sp>
    </p:spTree>
    <p:extLst>
      <p:ext uri="{BB962C8B-B14F-4D97-AF65-F5344CB8AC3E}">
        <p14:creationId xmlns:p14="http://schemas.microsoft.com/office/powerpoint/2010/main" val="70923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15180</TotalTime>
  <Words>9640</Words>
  <Application>Microsoft Office PowerPoint</Application>
  <PresentationFormat>寬螢幕</PresentationFormat>
  <Paragraphs>941</Paragraphs>
  <Slides>97</Slides>
  <Notes>89</Notes>
  <HiddenSlides>14</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97</vt:i4>
      </vt:variant>
    </vt:vector>
  </HeadingPairs>
  <TitlesOfParts>
    <vt:vector size="104" baseType="lpstr">
      <vt:lpstr>新細明體</vt:lpstr>
      <vt:lpstr>Arial</vt:lpstr>
      <vt:lpstr>Calibri</vt:lpstr>
      <vt:lpstr>Calibri Light</vt:lpstr>
      <vt:lpstr>Tahoma</vt:lpstr>
      <vt:lpstr>Times New Roman</vt:lpstr>
      <vt:lpstr>Office 佈景主題</vt:lpstr>
      <vt:lpstr>Advanced Computer Vision Chapter 14  Recognition</vt:lpstr>
      <vt:lpstr>Content</vt:lpstr>
      <vt:lpstr>Content</vt:lpstr>
      <vt:lpstr>14. Introduction to Recognition</vt:lpstr>
      <vt:lpstr>14. Introduction to Recognition</vt:lpstr>
      <vt:lpstr>Eigenfaces</vt:lpstr>
      <vt:lpstr>Real-time face detection</vt:lpstr>
      <vt:lpstr>14. Introduction to Recognition</vt:lpstr>
      <vt:lpstr>14. Introduction to Recognition</vt:lpstr>
      <vt:lpstr>14. Introduction to Recognition</vt:lpstr>
      <vt:lpstr>14. Introduction to Recognition</vt:lpstr>
      <vt:lpstr>14. Introduction to Recognition</vt:lpstr>
      <vt:lpstr>14. Introduction to Recognition</vt:lpstr>
      <vt:lpstr>Funny</vt:lpstr>
      <vt:lpstr>Content</vt:lpstr>
      <vt:lpstr>14.1 Object Detection</vt:lpstr>
      <vt:lpstr>14.1.1 Face Detection</vt:lpstr>
      <vt:lpstr>PowerPoint 簡報</vt:lpstr>
      <vt:lpstr>Model</vt:lpstr>
      <vt:lpstr>PowerPoint 簡報</vt:lpstr>
      <vt:lpstr>PowerPoint 簡報</vt:lpstr>
      <vt:lpstr>SVM</vt:lpstr>
      <vt:lpstr>Boosting </vt:lpstr>
      <vt:lpstr>Boosting (Warning of Mathematics)</vt:lpstr>
      <vt:lpstr>Adaptive Boosting (Warning of Mathematics)</vt:lpstr>
      <vt:lpstr>Adaptive Boosting (Cont’d)</vt:lpstr>
      <vt:lpstr>Funny film</vt:lpstr>
      <vt:lpstr>14.1.2 Pedestrian Detection </vt:lpstr>
      <vt:lpstr>The extension of  the oriented gradients person detector: Part-based object detection </vt:lpstr>
      <vt:lpstr>PowerPoint 簡報</vt:lpstr>
      <vt:lpstr>How Far Are We from Solving Pedestrian Detection? (CVPR’16)</vt:lpstr>
      <vt:lpstr>Person’s pose and location </vt:lpstr>
      <vt:lpstr>Real-time Multi-Person 2D Pose Estimation using Part Affinity Fields (CVPR’ 17)</vt:lpstr>
      <vt:lpstr>AlphaPose</vt:lpstr>
      <vt:lpstr>Funny film</vt:lpstr>
      <vt:lpstr>Content</vt:lpstr>
      <vt:lpstr>14.2 Face recognition </vt:lpstr>
      <vt:lpstr>14.2.1 Eigenfaces </vt:lpstr>
      <vt:lpstr>Eigenfaces</vt:lpstr>
      <vt:lpstr>PowerPoint 簡報</vt:lpstr>
      <vt:lpstr>What’s Problem with PCA?</vt:lpstr>
      <vt:lpstr>PowerPoint 簡報</vt:lpstr>
      <vt:lpstr>Improved PCA:  Fisher’s linear discriminant (FLD) </vt:lpstr>
      <vt:lpstr>PowerPoint 簡報</vt:lpstr>
      <vt:lpstr>PowerPoint 簡報</vt:lpstr>
      <vt:lpstr>PowerPoint 簡報</vt:lpstr>
      <vt:lpstr>Funny film</vt:lpstr>
      <vt:lpstr>14.2.2 Active appearance and 3D shape models </vt:lpstr>
      <vt:lpstr>PowerPoint 簡報</vt:lpstr>
      <vt:lpstr>PowerPoint 簡報</vt:lpstr>
      <vt:lpstr>PowerPoint 簡報</vt:lpstr>
      <vt:lpstr>14.2.3 Application: Personal photo collections </vt:lpstr>
      <vt:lpstr>Funny film</vt:lpstr>
      <vt:lpstr>Content</vt:lpstr>
      <vt:lpstr>14.3 Instance recognition </vt:lpstr>
      <vt:lpstr>14.3.1 Geometric alignment </vt:lpstr>
      <vt:lpstr>PowerPoint 簡報</vt:lpstr>
      <vt:lpstr>14.3.2 Large databases </vt:lpstr>
      <vt:lpstr>PowerPoint 簡報</vt:lpstr>
      <vt:lpstr>Matching based on visual words </vt:lpstr>
      <vt:lpstr>Image retrieval using visual words </vt:lpstr>
      <vt:lpstr>PowerPoint 簡報</vt:lpstr>
      <vt:lpstr>PowerPoint 簡報</vt:lpstr>
      <vt:lpstr>14.3.3 Application: Location recognition </vt:lpstr>
      <vt:lpstr>Funny film</vt:lpstr>
      <vt:lpstr>Content</vt:lpstr>
      <vt:lpstr>14.4 Category recognition </vt:lpstr>
      <vt:lpstr>14.4.1 Bag of words </vt:lpstr>
      <vt:lpstr>To estimate distances for the kernel function: form an image signature</vt:lpstr>
      <vt:lpstr>PowerPoint 簡報</vt:lpstr>
      <vt:lpstr>PowerPoint 簡報</vt:lpstr>
      <vt:lpstr>A one-dimensional illustration of comparing collections of feature vector using the pyramid match kernel </vt:lpstr>
      <vt:lpstr>Image-to-Image vs. Image-to-Class distance comparsion </vt:lpstr>
      <vt:lpstr>Bag of words (training:1500 testing:500)</vt:lpstr>
      <vt:lpstr>K-means</vt:lpstr>
      <vt:lpstr>Historgram</vt:lpstr>
      <vt:lpstr>Testing</vt:lpstr>
      <vt:lpstr>Funny film</vt:lpstr>
      <vt:lpstr>14.4.2 Part-based models</vt:lpstr>
      <vt:lpstr>Pictorial structures</vt:lpstr>
      <vt:lpstr>PowerPoint 簡報</vt:lpstr>
      <vt:lpstr>PowerPoint 簡報</vt:lpstr>
      <vt:lpstr>PowerPoint 簡報</vt:lpstr>
      <vt:lpstr>14.4.3 Recognition with segmentation</vt:lpstr>
      <vt:lpstr>PowerPoint 簡報</vt:lpstr>
      <vt:lpstr>PowerPoint 簡報</vt:lpstr>
      <vt:lpstr>PowerPoint 簡報</vt:lpstr>
      <vt:lpstr>14.4.4 Application: Intelligent photo editing</vt:lpstr>
      <vt:lpstr>Jokes</vt:lpstr>
      <vt:lpstr>Content</vt:lpstr>
      <vt:lpstr>14.5 Context and scene understanding</vt:lpstr>
      <vt:lpstr>14.5 Context and scene understanding</vt:lpstr>
      <vt:lpstr>14.5 Context and scene understanding</vt:lpstr>
      <vt:lpstr>PowerPoint 簡報</vt:lpstr>
      <vt:lpstr>14.5.1 Learning and large image collections</vt:lpstr>
      <vt:lpstr>14.5.2 Application: Image search</vt:lpstr>
      <vt:lpstr>Funny film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 Chapter 14  Recognition</dc:title>
  <dc:creator>Microsoft Office 使用者</dc:creator>
  <cp:lastModifiedBy>Gravity</cp:lastModifiedBy>
  <cp:revision>263</cp:revision>
  <dcterms:created xsi:type="dcterms:W3CDTF">2018-05-15T06:41:02Z</dcterms:created>
  <dcterms:modified xsi:type="dcterms:W3CDTF">2019-06-04T22:34:49Z</dcterms:modified>
</cp:coreProperties>
</file>