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256" r:id="rId2"/>
    <p:sldId id="257" r:id="rId3"/>
    <p:sldId id="288" r:id="rId4"/>
    <p:sldId id="258" r:id="rId5"/>
    <p:sldId id="269" r:id="rId6"/>
    <p:sldId id="262" r:id="rId7"/>
    <p:sldId id="264" r:id="rId8"/>
    <p:sldId id="265" r:id="rId9"/>
    <p:sldId id="266" r:id="rId10"/>
    <p:sldId id="267" r:id="rId11"/>
    <p:sldId id="268" r:id="rId12"/>
    <p:sldId id="289" r:id="rId13"/>
    <p:sldId id="259" r:id="rId14"/>
    <p:sldId id="260" r:id="rId15"/>
    <p:sldId id="261" r:id="rId16"/>
    <p:sldId id="270" r:id="rId17"/>
    <p:sldId id="271" r:id="rId18"/>
    <p:sldId id="272" r:id="rId19"/>
    <p:sldId id="278" r:id="rId20"/>
    <p:sldId id="275" r:id="rId21"/>
    <p:sldId id="276" r:id="rId22"/>
    <p:sldId id="282" r:id="rId23"/>
    <p:sldId id="284" r:id="rId24"/>
    <p:sldId id="277" r:id="rId25"/>
    <p:sldId id="279" r:id="rId26"/>
    <p:sldId id="280" r:id="rId27"/>
    <p:sldId id="309" r:id="rId28"/>
    <p:sldId id="285" r:id="rId29"/>
    <p:sldId id="308" r:id="rId30"/>
    <p:sldId id="290" r:id="rId31"/>
    <p:sldId id="286" r:id="rId32"/>
    <p:sldId id="287" r:id="rId33"/>
    <p:sldId id="291" r:id="rId34"/>
    <p:sldId id="292" r:id="rId35"/>
    <p:sldId id="294" r:id="rId36"/>
    <p:sldId id="295" r:id="rId37"/>
    <p:sldId id="296" r:id="rId38"/>
    <p:sldId id="297" r:id="rId39"/>
    <p:sldId id="300" r:id="rId40"/>
    <p:sldId id="302" r:id="rId41"/>
    <p:sldId id="301" r:id="rId42"/>
    <p:sldId id="298" r:id="rId43"/>
    <p:sldId id="303" r:id="rId44"/>
    <p:sldId id="304" r:id="rId45"/>
    <p:sldId id="305" r:id="rId46"/>
    <p:sldId id="315" r:id="rId47"/>
    <p:sldId id="306" r:id="rId48"/>
    <p:sldId id="307" r:id="rId49"/>
    <p:sldId id="310" r:id="rId50"/>
    <p:sldId id="311" r:id="rId51"/>
    <p:sldId id="312" r:id="rId52"/>
    <p:sldId id="313" r:id="rId53"/>
    <p:sldId id="314" r:id="rId54"/>
    <p:sldId id="299" r:id="rId55"/>
    <p:sldId id="293" r:id="rId56"/>
    <p:sldId id="316" r:id="rId57"/>
    <p:sldId id="319" r:id="rId58"/>
    <p:sldId id="317" r:id="rId59"/>
    <p:sldId id="320" r:id="rId60"/>
    <p:sldId id="322" r:id="rId61"/>
    <p:sldId id="318" r:id="rId62"/>
    <p:sldId id="323" r:id="rId63"/>
    <p:sldId id="324" r:id="rId64"/>
    <p:sldId id="326" r:id="rId65"/>
    <p:sldId id="327" r:id="rId66"/>
    <p:sldId id="328" r:id="rId67"/>
    <p:sldId id="325" r:id="rId68"/>
    <p:sldId id="329" r:id="rId69"/>
    <p:sldId id="330" r:id="rId70"/>
    <p:sldId id="333" r:id="rId71"/>
    <p:sldId id="334" r:id="rId72"/>
    <p:sldId id="335" r:id="rId73"/>
    <p:sldId id="336" r:id="rId74"/>
    <p:sldId id="337" r:id="rId75"/>
    <p:sldId id="331" r:id="rId76"/>
    <p:sldId id="340" r:id="rId77"/>
    <p:sldId id="338" r:id="rId78"/>
    <p:sldId id="343" r:id="rId79"/>
    <p:sldId id="344" r:id="rId80"/>
    <p:sldId id="346" r:id="rId81"/>
    <p:sldId id="341" r:id="rId82"/>
    <p:sldId id="342" r:id="rId83"/>
    <p:sldId id="345" r:id="rId84"/>
    <p:sldId id="281" r:id="rId8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6367"/>
    <p:restoredTop sz="84095" autoAdjust="0"/>
  </p:normalViewPr>
  <p:slideViewPr>
    <p:cSldViewPr snapToGrid="0" snapToObjects="1">
      <p:cViewPr>
        <p:scale>
          <a:sx n="90" d="100"/>
          <a:sy n="90" d="100"/>
        </p:scale>
        <p:origin x="-324" y="9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308D83-1678-D84B-A03E-CD50BA03CEBD}" type="datetimeFigureOut">
              <a:rPr kumimoji="1" lang="zh-TW" altLang="en-US" smtClean="0"/>
              <a:t>2018/6/3</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CA0C8-ECDC-9446-8495-5F5B8ACFA423}" type="slidenum">
              <a:rPr kumimoji="1" lang="zh-TW" altLang="en-US" smtClean="0"/>
              <a:t>‹#›</a:t>
            </a:fld>
            <a:endParaRPr kumimoji="1" lang="zh-TW" altLang="en-US"/>
          </a:p>
        </p:txBody>
      </p:sp>
    </p:spTree>
    <p:extLst>
      <p:ext uri="{BB962C8B-B14F-4D97-AF65-F5344CB8AC3E}">
        <p14:creationId xmlns:p14="http://schemas.microsoft.com/office/powerpoint/2010/main" val="1361218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kern="1200" dirty="0" smtClean="0">
                <a:solidFill>
                  <a:schemeClr val="tx1"/>
                </a:solidFill>
                <a:effectLst/>
                <a:latin typeface="+mn-lt"/>
                <a:ea typeface="+mn-ea"/>
                <a:cs typeface="+mn-cs"/>
              </a:rPr>
              <a:t>Figure 14.1 </a:t>
            </a:r>
            <a:r>
              <a:rPr lang="en-US" altLang="zh-TW" sz="1200" kern="1200" dirty="0" smtClean="0">
                <a:solidFill>
                  <a:schemeClr val="tx1"/>
                </a:solidFill>
                <a:effectLst/>
                <a:latin typeface="+mn-lt"/>
                <a:ea typeface="+mn-ea"/>
                <a:cs typeface="+mn-cs"/>
              </a:rPr>
              <a:t>Recognition: face recognition with (a) pictorial structures (</a:t>
            </a:r>
            <a:r>
              <a:rPr lang="en-US" altLang="zh-TW" sz="1200" kern="1200" dirty="0" err="1" smtClean="0">
                <a:solidFill>
                  <a:schemeClr val="tx1"/>
                </a:solidFill>
                <a:effectLst/>
                <a:latin typeface="+mn-lt"/>
                <a:ea typeface="+mn-ea"/>
                <a:cs typeface="+mn-cs"/>
              </a:rPr>
              <a:t>Fischler</a:t>
            </a:r>
            <a:r>
              <a:rPr lang="en-US" altLang="zh-TW" sz="1200" kern="1200" dirty="0" smtClean="0">
                <a:solidFill>
                  <a:schemeClr val="tx1"/>
                </a:solidFill>
                <a:effectLst/>
                <a:latin typeface="+mn-lt"/>
                <a:ea typeface="+mn-ea"/>
                <a:cs typeface="+mn-cs"/>
              </a:rPr>
              <a:t> and </a:t>
            </a:r>
            <a:r>
              <a:rPr lang="en-US" altLang="zh-TW" sz="1200" kern="1200" dirty="0" err="1" smtClean="0">
                <a:solidFill>
                  <a:schemeClr val="tx1"/>
                </a:solidFill>
                <a:effectLst/>
                <a:latin typeface="+mn-lt"/>
                <a:ea typeface="+mn-ea"/>
                <a:cs typeface="+mn-cs"/>
              </a:rPr>
              <a:t>Elschlager</a:t>
            </a:r>
            <a:r>
              <a:rPr lang="en-US" altLang="zh-TW" sz="1200" kern="1200" dirty="0" smtClean="0">
                <a:solidFill>
                  <a:schemeClr val="tx1"/>
                </a:solidFill>
                <a:effectLst/>
                <a:latin typeface="+mn-lt"/>
                <a:ea typeface="+mn-ea"/>
                <a:cs typeface="+mn-cs"/>
              </a:rPr>
              <a:t> 1973) ⃝c 1973 IEEE and (b) </a:t>
            </a:r>
            <a:r>
              <a:rPr lang="en-US" altLang="zh-TW" sz="1200" kern="1200" dirty="0" err="1" smtClean="0">
                <a:solidFill>
                  <a:schemeClr val="tx1"/>
                </a:solidFill>
                <a:effectLst/>
                <a:latin typeface="+mn-lt"/>
                <a:ea typeface="+mn-ea"/>
                <a:cs typeface="+mn-cs"/>
              </a:rPr>
              <a:t>eigenfaces</a:t>
            </a:r>
            <a:r>
              <a:rPr lang="en-US" altLang="zh-TW" sz="1200" kern="1200" dirty="0" smtClean="0">
                <a:solidFill>
                  <a:schemeClr val="tx1"/>
                </a:solidFill>
                <a:effectLst/>
                <a:latin typeface="+mn-lt"/>
                <a:ea typeface="+mn-ea"/>
                <a:cs typeface="+mn-cs"/>
              </a:rPr>
              <a:t> (Turk and </a:t>
            </a:r>
            <a:r>
              <a:rPr lang="en-US" altLang="zh-TW" sz="1200" kern="1200" dirty="0" err="1" smtClean="0">
                <a:solidFill>
                  <a:schemeClr val="tx1"/>
                </a:solidFill>
                <a:effectLst/>
                <a:latin typeface="+mn-lt"/>
                <a:ea typeface="+mn-ea"/>
                <a:cs typeface="+mn-cs"/>
              </a:rPr>
              <a:t>Pentland</a:t>
            </a:r>
            <a:r>
              <a:rPr lang="en-US" altLang="zh-TW" sz="1200" kern="1200" dirty="0" smtClean="0">
                <a:solidFill>
                  <a:schemeClr val="tx1"/>
                </a:solidFill>
                <a:effectLst/>
                <a:latin typeface="+mn-lt"/>
                <a:ea typeface="+mn-ea"/>
                <a:cs typeface="+mn-cs"/>
              </a:rPr>
              <a:t> 1991b); (c) real-time face detection (Viola and Jones 2004) ⃝c 2004 Springer; (d) instance (known object) recognition (Lowe 1999) ⃝c 1999 IEEE; (e) feature-based recognition (Fergus, </a:t>
            </a:r>
            <a:r>
              <a:rPr lang="en-US" altLang="zh-TW" sz="1200" kern="1200" dirty="0" err="1" smtClean="0">
                <a:solidFill>
                  <a:schemeClr val="tx1"/>
                </a:solidFill>
                <a:effectLst/>
                <a:latin typeface="+mn-lt"/>
                <a:ea typeface="+mn-ea"/>
                <a:cs typeface="+mn-cs"/>
              </a:rPr>
              <a:t>Perona</a:t>
            </a:r>
            <a:r>
              <a:rPr lang="en-US" altLang="zh-TW" sz="1200" kern="1200" dirty="0" smtClean="0">
                <a:solidFill>
                  <a:schemeClr val="tx1"/>
                </a:solidFill>
                <a:effectLst/>
                <a:latin typeface="+mn-lt"/>
                <a:ea typeface="+mn-ea"/>
                <a:cs typeface="+mn-cs"/>
              </a:rPr>
              <a:t>, and Zisserman 2007); (f) region-based recognition (Mori, Ren, </a:t>
            </a:r>
            <a:r>
              <a:rPr lang="en-US" altLang="zh-TW" sz="1200" kern="1200" dirty="0" err="1" smtClean="0">
                <a:solidFill>
                  <a:schemeClr val="tx1"/>
                </a:solidFill>
                <a:effectLst/>
                <a:latin typeface="+mn-lt"/>
                <a:ea typeface="+mn-ea"/>
                <a:cs typeface="+mn-cs"/>
              </a:rPr>
              <a:t>Efros</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2004) ⃝c 2004 IEEE; (g) simultaneous recognition and segmentation (</a:t>
            </a:r>
            <a:r>
              <a:rPr lang="en-US" altLang="zh-TW" sz="1200" kern="1200" dirty="0" err="1" smtClean="0">
                <a:solidFill>
                  <a:schemeClr val="tx1"/>
                </a:solidFill>
                <a:effectLst/>
                <a:latin typeface="+mn-lt"/>
                <a:ea typeface="+mn-ea"/>
                <a:cs typeface="+mn-cs"/>
              </a:rPr>
              <a:t>Shotton</a:t>
            </a:r>
            <a:r>
              <a:rPr lang="en-US" altLang="zh-TW" sz="1200" kern="1200" dirty="0" smtClean="0">
                <a:solidFill>
                  <a:schemeClr val="tx1"/>
                </a:solidFill>
                <a:effectLst/>
                <a:latin typeface="+mn-lt"/>
                <a:ea typeface="+mn-ea"/>
                <a:cs typeface="+mn-cs"/>
              </a:rPr>
              <a:t>, Winn, </a:t>
            </a:r>
            <a:r>
              <a:rPr lang="en-US" altLang="zh-TW" sz="1200" kern="1200" dirty="0" err="1" smtClean="0">
                <a:solidFill>
                  <a:schemeClr val="tx1"/>
                </a:solidFill>
                <a:effectLst/>
                <a:latin typeface="+mn-lt"/>
                <a:ea typeface="+mn-ea"/>
                <a:cs typeface="+mn-cs"/>
              </a:rPr>
              <a:t>Rother</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2009) ⃝c 2009 Springer; (h) location recognition (</a:t>
            </a:r>
            <a:r>
              <a:rPr lang="en-US" altLang="zh-TW" sz="1200" kern="1200" dirty="0" err="1" smtClean="0">
                <a:solidFill>
                  <a:schemeClr val="tx1"/>
                </a:solidFill>
                <a:effectLst/>
                <a:latin typeface="+mn-lt"/>
                <a:ea typeface="+mn-ea"/>
                <a:cs typeface="+mn-cs"/>
              </a:rPr>
              <a:t>Philbin</a:t>
            </a:r>
            <a:r>
              <a:rPr lang="en-US" altLang="zh-TW" sz="1200" kern="1200" dirty="0" smtClean="0">
                <a:solidFill>
                  <a:schemeClr val="tx1"/>
                </a:solidFill>
                <a:effectLst/>
                <a:latin typeface="+mn-lt"/>
                <a:ea typeface="+mn-ea"/>
                <a:cs typeface="+mn-cs"/>
              </a:rPr>
              <a:t>, Chum, </a:t>
            </a:r>
            <a:r>
              <a:rPr lang="en-US" altLang="zh-TW" sz="1200" kern="1200" dirty="0" err="1" smtClean="0">
                <a:solidFill>
                  <a:schemeClr val="tx1"/>
                </a:solidFill>
                <a:effectLst/>
                <a:latin typeface="+mn-lt"/>
                <a:ea typeface="+mn-ea"/>
                <a:cs typeface="+mn-cs"/>
              </a:rPr>
              <a:t>Isard</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2007) ⃝c 2007 IEEE; (</a:t>
            </a:r>
            <a:r>
              <a:rPr lang="en-US" altLang="zh-TW" sz="1200" kern="1200" dirty="0" err="1" smtClean="0">
                <a:solidFill>
                  <a:schemeClr val="tx1"/>
                </a:solidFill>
                <a:effectLst/>
                <a:latin typeface="+mn-lt"/>
                <a:ea typeface="+mn-ea"/>
                <a:cs typeface="+mn-cs"/>
              </a:rPr>
              <a:t>i</a:t>
            </a:r>
            <a:r>
              <a:rPr lang="en-US" altLang="zh-TW" sz="1200" kern="1200" dirty="0" smtClean="0">
                <a:solidFill>
                  <a:schemeClr val="tx1"/>
                </a:solidFill>
                <a:effectLst/>
                <a:latin typeface="+mn-lt"/>
                <a:ea typeface="+mn-ea"/>
                <a:cs typeface="+mn-cs"/>
              </a:rPr>
              <a:t>) using context (Russell, </a:t>
            </a:r>
            <a:r>
              <a:rPr lang="en-US" altLang="zh-TW" sz="1200" kern="1200" dirty="0" err="1" smtClean="0">
                <a:solidFill>
                  <a:schemeClr val="tx1"/>
                </a:solidFill>
                <a:effectLst/>
                <a:latin typeface="+mn-lt"/>
                <a:ea typeface="+mn-ea"/>
                <a:cs typeface="+mn-cs"/>
              </a:rPr>
              <a:t>Torralba</a:t>
            </a:r>
            <a:r>
              <a:rPr lang="en-US" altLang="zh-TW" sz="1200" kern="1200" dirty="0" smtClean="0">
                <a:solidFill>
                  <a:schemeClr val="tx1"/>
                </a:solidFill>
                <a:effectLst/>
                <a:latin typeface="+mn-lt"/>
                <a:ea typeface="+mn-ea"/>
                <a:cs typeface="+mn-cs"/>
              </a:rPr>
              <a:t>, Liu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2007). </a:t>
            </a: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a:t>
            </a:fld>
            <a:endParaRPr kumimoji="1" lang="zh-TW" altLang="en-US"/>
          </a:p>
        </p:txBody>
      </p:sp>
    </p:spTree>
    <p:extLst>
      <p:ext uri="{BB962C8B-B14F-4D97-AF65-F5344CB8AC3E}">
        <p14:creationId xmlns:p14="http://schemas.microsoft.com/office/powerpoint/2010/main" val="850945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An example of a well-known pedestrian detector is the algorithm developed by </a:t>
            </a:r>
            <a:r>
              <a:rPr lang="en-US" altLang="zh-TW" sz="1200" kern="1200" dirty="0" err="1" smtClean="0">
                <a:solidFill>
                  <a:schemeClr val="tx1"/>
                </a:solidFill>
                <a:effectLst/>
                <a:latin typeface="+mn-lt"/>
                <a:ea typeface="+mn-ea"/>
                <a:cs typeface="+mn-cs"/>
              </a:rPr>
              <a:t>Dalal</a:t>
            </a:r>
            <a:r>
              <a:rPr lang="en-US" altLang="zh-TW" sz="1200" kern="1200" dirty="0" smtClean="0">
                <a:solidFill>
                  <a:schemeClr val="tx1"/>
                </a:solidFill>
                <a:effectLst/>
                <a:latin typeface="+mn-lt"/>
                <a:ea typeface="+mn-ea"/>
                <a:cs typeface="+mn-cs"/>
              </a:rPr>
              <a:t> and </a:t>
            </a:r>
            <a:r>
              <a:rPr lang="en-US" altLang="zh-TW" sz="1200" kern="1200" dirty="0" err="1" smtClean="0">
                <a:solidFill>
                  <a:schemeClr val="tx1"/>
                </a:solidFill>
                <a:effectLst/>
                <a:latin typeface="+mn-lt"/>
                <a:ea typeface="+mn-ea"/>
                <a:cs typeface="+mn-cs"/>
              </a:rPr>
              <a:t>Triggs</a:t>
            </a:r>
            <a:r>
              <a:rPr lang="en-US" altLang="zh-TW" sz="1200" kern="1200" dirty="0" smtClean="0">
                <a:solidFill>
                  <a:schemeClr val="tx1"/>
                </a:solidFill>
                <a:effectLst/>
                <a:latin typeface="+mn-lt"/>
                <a:ea typeface="+mn-ea"/>
                <a:cs typeface="+mn-cs"/>
              </a:rPr>
              <a:t> (2005), who use a set of overlapping </a:t>
            </a:r>
            <a:r>
              <a:rPr lang="en-US" altLang="zh-TW" sz="1200" i="1" kern="1200" dirty="0" smtClean="0">
                <a:solidFill>
                  <a:schemeClr val="tx1"/>
                </a:solidFill>
                <a:effectLst/>
                <a:latin typeface="+mn-lt"/>
                <a:ea typeface="+mn-ea"/>
                <a:cs typeface="+mn-cs"/>
              </a:rPr>
              <a:t>histogram of oriented gradients </a:t>
            </a:r>
            <a:r>
              <a:rPr lang="en-US" altLang="zh-TW" sz="1200" kern="1200" dirty="0" smtClean="0">
                <a:solidFill>
                  <a:schemeClr val="tx1"/>
                </a:solidFill>
                <a:effectLst/>
                <a:latin typeface="+mn-lt"/>
                <a:ea typeface="+mn-ea"/>
                <a:cs typeface="+mn-cs"/>
              </a:rPr>
              <a:t>(HOG) de- </a:t>
            </a:r>
            <a:r>
              <a:rPr lang="en-US" altLang="zh-TW" sz="1200" kern="1200" dirty="0" err="1" smtClean="0">
                <a:solidFill>
                  <a:schemeClr val="tx1"/>
                </a:solidFill>
                <a:effectLst/>
                <a:latin typeface="+mn-lt"/>
                <a:ea typeface="+mn-ea"/>
                <a:cs typeface="+mn-cs"/>
              </a:rPr>
              <a:t>scriptors</a:t>
            </a:r>
            <a:r>
              <a:rPr lang="en-US" altLang="zh-TW" sz="1200" kern="1200" dirty="0" smtClean="0">
                <a:solidFill>
                  <a:schemeClr val="tx1"/>
                </a:solidFill>
                <a:effectLst/>
                <a:latin typeface="+mn-lt"/>
                <a:ea typeface="+mn-ea"/>
                <a:cs typeface="+mn-cs"/>
              </a:rPr>
              <a:t> fed into a support vector machine (Figure 14.8). Each HOG has cells to accumulate magnitude-weighted votes for gradients at particular orientations, just as in the scale invariant feature transform (</a:t>
            </a:r>
            <a:r>
              <a:rPr lang="en-US" altLang="zh-TW" sz="1200" b="1" kern="1200" dirty="0" smtClean="0">
                <a:solidFill>
                  <a:schemeClr val="tx1"/>
                </a:solidFill>
                <a:effectLst/>
                <a:latin typeface="+mn-lt"/>
                <a:ea typeface="+mn-ea"/>
                <a:cs typeface="+mn-cs"/>
              </a:rPr>
              <a:t>SIFT) </a:t>
            </a:r>
            <a:r>
              <a:rPr lang="en-US" altLang="zh-TW" sz="1200" kern="1200" dirty="0" smtClean="0">
                <a:solidFill>
                  <a:schemeClr val="tx1"/>
                </a:solidFill>
                <a:effectLst/>
                <a:latin typeface="+mn-lt"/>
                <a:ea typeface="+mn-ea"/>
                <a:cs typeface="+mn-cs"/>
              </a:rPr>
              <a:t>developed by Lowe (2004), which we discussed in Section 4.1.2 and Figure 4.18. Unlike SIFT, however, which is only evaluated at interest point locations, HOGs are evaluated on a regular overlapping grid and their descriptor magnitudes are normalized using an even coarser grid; they are only computed at a single scale and a fixed orientation. In order to capture the subtle variations in orientation around a person’s outline, a large number of orientation bins is used and no smoothing is performed in the </a:t>
            </a:r>
            <a:r>
              <a:rPr lang="en-US" altLang="zh-TW" sz="1200" b="1" kern="1200" dirty="0" smtClean="0">
                <a:solidFill>
                  <a:schemeClr val="tx1"/>
                </a:solidFill>
                <a:effectLst/>
                <a:latin typeface="+mn-lt"/>
                <a:ea typeface="+mn-ea"/>
                <a:cs typeface="+mn-cs"/>
              </a:rPr>
              <a:t>central difference gradient computation</a:t>
            </a:r>
            <a:r>
              <a:rPr lang="en-US" altLang="zh-TW" sz="1200" b="1" kern="1200" baseline="0" dirty="0" smtClean="0">
                <a:solidFill>
                  <a:schemeClr val="tx1"/>
                </a:solidFill>
                <a:effectLst/>
                <a:latin typeface="+mn-lt"/>
                <a:ea typeface="+mn-ea"/>
                <a:cs typeface="+mn-cs"/>
              </a:rPr>
              <a:t> </a:t>
            </a:r>
            <a:r>
              <a:rPr lang="en-US" altLang="zh-TW" sz="1200" b="1" kern="1200" dirty="0" smtClean="0">
                <a:solidFill>
                  <a:schemeClr val="tx1"/>
                </a:solidFill>
                <a:effectLst/>
                <a:latin typeface="+mn-lt"/>
                <a:ea typeface="+mn-ea"/>
                <a:cs typeface="+mn-cs"/>
              </a:rPr>
              <a:t>see </a:t>
            </a:r>
            <a:r>
              <a:rPr lang="en-US" altLang="zh-TW" sz="1200" kern="1200" dirty="0" smtClean="0">
                <a:solidFill>
                  <a:schemeClr val="tx1"/>
                </a:solidFill>
                <a:effectLst/>
                <a:latin typeface="+mn-lt"/>
                <a:ea typeface="+mn-ea"/>
                <a:cs typeface="+mn-cs"/>
              </a:rPr>
              <a:t>the work of </a:t>
            </a:r>
            <a:r>
              <a:rPr lang="en-US" altLang="zh-TW" sz="1200" kern="1200" dirty="0" err="1" smtClean="0">
                <a:solidFill>
                  <a:schemeClr val="tx1"/>
                </a:solidFill>
                <a:effectLst/>
                <a:latin typeface="+mn-lt"/>
                <a:ea typeface="+mn-ea"/>
                <a:cs typeface="+mn-cs"/>
              </a:rPr>
              <a:t>Dalal</a:t>
            </a:r>
            <a:r>
              <a:rPr lang="en-US" altLang="zh-TW" sz="1200" kern="1200" dirty="0" smtClean="0">
                <a:solidFill>
                  <a:schemeClr val="tx1"/>
                </a:solidFill>
                <a:effectLst/>
                <a:latin typeface="+mn-lt"/>
                <a:ea typeface="+mn-ea"/>
                <a:cs typeface="+mn-cs"/>
              </a:rPr>
              <a:t> and </a:t>
            </a:r>
            <a:r>
              <a:rPr lang="en-US" altLang="zh-TW" sz="1200" kern="1200" dirty="0" err="1" smtClean="0">
                <a:solidFill>
                  <a:schemeClr val="tx1"/>
                </a:solidFill>
                <a:effectLst/>
                <a:latin typeface="+mn-lt"/>
                <a:ea typeface="+mn-ea"/>
                <a:cs typeface="+mn-cs"/>
              </a:rPr>
              <a:t>Triggs</a:t>
            </a:r>
            <a:r>
              <a:rPr lang="en-US" altLang="zh-TW" sz="1200" kern="1200" dirty="0" smtClean="0">
                <a:solidFill>
                  <a:schemeClr val="tx1"/>
                </a:solidFill>
                <a:effectLst/>
                <a:latin typeface="+mn-lt"/>
                <a:ea typeface="+mn-ea"/>
                <a:cs typeface="+mn-cs"/>
              </a:rPr>
              <a:t> (2005) for more implementation details. </a:t>
            </a:r>
            <a:endParaRPr lang="en-US" altLang="zh-TW" dirty="0" smtClean="0"/>
          </a:p>
          <a:p>
            <a:endParaRPr kumimoji="1"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24</a:t>
            </a:fld>
            <a:endParaRPr kumimoji="1" lang="zh-TW" altLang="en-US"/>
          </a:p>
        </p:txBody>
      </p:sp>
    </p:spTree>
    <p:extLst>
      <p:ext uri="{BB962C8B-B14F-4D97-AF65-F5344CB8AC3E}">
        <p14:creationId xmlns:p14="http://schemas.microsoft.com/office/powerpoint/2010/main" val="1697832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Consider the set of images of one person taken under a wide range of illuminations shown in Figure 14.15. As you can see, the </a:t>
            </a:r>
            <a:r>
              <a:rPr lang="en-US" altLang="zh-TW" sz="1200" i="1" kern="1200" dirty="0" smtClean="0">
                <a:solidFill>
                  <a:schemeClr val="tx1"/>
                </a:solidFill>
                <a:effectLst/>
                <a:latin typeface="+mn-lt"/>
                <a:ea typeface="+mn-ea"/>
                <a:cs typeface="+mn-cs"/>
              </a:rPr>
              <a:t>intrapersonal </a:t>
            </a:r>
            <a:r>
              <a:rPr lang="en-US" altLang="zh-TW" sz="1200" kern="1200" dirty="0" smtClean="0">
                <a:solidFill>
                  <a:schemeClr val="tx1"/>
                </a:solidFill>
                <a:effectLst/>
                <a:latin typeface="+mn-lt"/>
                <a:ea typeface="+mn-ea"/>
                <a:cs typeface="+mn-cs"/>
              </a:rPr>
              <a:t>variability within these images is much greater than the typical </a:t>
            </a:r>
            <a:r>
              <a:rPr lang="en-US" altLang="zh-TW" sz="1200" i="1" kern="1200" dirty="0" err="1" smtClean="0">
                <a:solidFill>
                  <a:schemeClr val="tx1"/>
                </a:solidFill>
                <a:effectLst/>
                <a:latin typeface="+mn-lt"/>
                <a:ea typeface="+mn-ea"/>
                <a:cs typeface="+mn-cs"/>
              </a:rPr>
              <a:t>extrapersonal</a:t>
            </a:r>
            <a:r>
              <a:rPr lang="en-US" altLang="zh-TW" sz="1200" i="1"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variability between any two people taken under the same illumination. Regular PCA analysis fails to distinguish between these two sources of variability and may, in fact, devote most of its principal components to modeling the </a:t>
            </a:r>
            <a:r>
              <a:rPr lang="en-US" altLang="zh-TW" sz="1200" kern="1200" dirty="0" err="1" smtClean="0">
                <a:solidFill>
                  <a:schemeClr val="tx1"/>
                </a:solidFill>
                <a:effectLst/>
                <a:latin typeface="+mn-lt"/>
                <a:ea typeface="+mn-ea"/>
                <a:cs typeface="+mn-cs"/>
              </a:rPr>
              <a:t>intrap</a:t>
            </a:r>
            <a:r>
              <a:rPr lang="en-US" altLang="zh-TW" sz="1200" kern="1200" dirty="0" smtClean="0">
                <a:solidFill>
                  <a:schemeClr val="tx1"/>
                </a:solidFill>
                <a:effectLst/>
                <a:latin typeface="+mn-lt"/>
                <a:ea typeface="+mn-ea"/>
                <a:cs typeface="+mn-cs"/>
              </a:rPr>
              <a:t>- </a:t>
            </a:r>
            <a:r>
              <a:rPr lang="en-US" altLang="zh-TW" sz="1200" kern="1200" dirty="0" err="1" smtClean="0">
                <a:solidFill>
                  <a:schemeClr val="tx1"/>
                </a:solidFill>
                <a:effectLst/>
                <a:latin typeface="+mn-lt"/>
                <a:ea typeface="+mn-ea"/>
                <a:cs typeface="+mn-cs"/>
              </a:rPr>
              <a:t>ersonal</a:t>
            </a:r>
            <a:r>
              <a:rPr lang="en-US" altLang="zh-TW" sz="1200" kern="1200" dirty="0" smtClean="0">
                <a:solidFill>
                  <a:schemeClr val="tx1"/>
                </a:solidFill>
                <a:effectLst/>
                <a:latin typeface="+mn-lt"/>
                <a:ea typeface="+mn-ea"/>
                <a:cs typeface="+mn-cs"/>
              </a:rPr>
              <a:t> variability. </a:t>
            </a:r>
            <a:endParaRPr lang="en-US" altLang="zh-TW" dirty="0" smtClean="0"/>
          </a:p>
          <a:p>
            <a:endParaRPr kumimoji="1"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35</a:t>
            </a:fld>
            <a:endParaRPr kumimoji="1" lang="zh-TW" altLang="en-US"/>
          </a:p>
        </p:txBody>
      </p:sp>
    </p:spTree>
    <p:extLst>
      <p:ext uri="{BB962C8B-B14F-4D97-AF65-F5344CB8AC3E}">
        <p14:creationId xmlns:p14="http://schemas.microsoft.com/office/powerpoint/2010/main" val="682874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84</a:t>
            </a:fld>
            <a:endParaRPr kumimoji="1" lang="zh-TW" altLang="en-US"/>
          </a:p>
        </p:txBody>
      </p:sp>
    </p:spTree>
    <p:extLst>
      <p:ext uri="{BB962C8B-B14F-4D97-AF65-F5344CB8AC3E}">
        <p14:creationId xmlns:p14="http://schemas.microsoft.com/office/powerpoint/2010/main" val="1867835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kern="1200" dirty="0" smtClean="0">
                <a:solidFill>
                  <a:schemeClr val="tx1"/>
                </a:solidFill>
                <a:effectLst/>
                <a:latin typeface="+mn-lt"/>
                <a:ea typeface="+mn-ea"/>
                <a:cs typeface="+mn-cs"/>
              </a:rPr>
              <a:t>Figure 14.1 </a:t>
            </a:r>
            <a:r>
              <a:rPr lang="en-US" altLang="zh-TW" sz="1200" kern="1200" dirty="0" smtClean="0">
                <a:solidFill>
                  <a:schemeClr val="tx1"/>
                </a:solidFill>
                <a:effectLst/>
                <a:latin typeface="+mn-lt"/>
                <a:ea typeface="+mn-ea"/>
                <a:cs typeface="+mn-cs"/>
              </a:rPr>
              <a:t>Recognition: face recognition with (a) pictorial structures (</a:t>
            </a:r>
            <a:r>
              <a:rPr lang="en-US" altLang="zh-TW" sz="1200" kern="1200" dirty="0" err="1" smtClean="0">
                <a:solidFill>
                  <a:schemeClr val="tx1"/>
                </a:solidFill>
                <a:effectLst/>
                <a:latin typeface="+mn-lt"/>
                <a:ea typeface="+mn-ea"/>
                <a:cs typeface="+mn-cs"/>
              </a:rPr>
              <a:t>Fischler</a:t>
            </a:r>
            <a:r>
              <a:rPr lang="en-US" altLang="zh-TW" sz="1200" kern="1200" dirty="0" smtClean="0">
                <a:solidFill>
                  <a:schemeClr val="tx1"/>
                </a:solidFill>
                <a:effectLst/>
                <a:latin typeface="+mn-lt"/>
                <a:ea typeface="+mn-ea"/>
                <a:cs typeface="+mn-cs"/>
              </a:rPr>
              <a:t> and </a:t>
            </a:r>
            <a:r>
              <a:rPr lang="en-US" altLang="zh-TW" sz="1200" kern="1200" dirty="0" err="1" smtClean="0">
                <a:solidFill>
                  <a:schemeClr val="tx1"/>
                </a:solidFill>
                <a:effectLst/>
                <a:latin typeface="+mn-lt"/>
                <a:ea typeface="+mn-ea"/>
                <a:cs typeface="+mn-cs"/>
              </a:rPr>
              <a:t>Elschlager</a:t>
            </a:r>
            <a:r>
              <a:rPr lang="en-US" altLang="zh-TW" sz="1200" kern="1200" dirty="0" smtClean="0">
                <a:solidFill>
                  <a:schemeClr val="tx1"/>
                </a:solidFill>
                <a:effectLst/>
                <a:latin typeface="+mn-lt"/>
                <a:ea typeface="+mn-ea"/>
                <a:cs typeface="+mn-cs"/>
              </a:rPr>
              <a:t> 1973) ⃝c 1973 IEEE and (b) </a:t>
            </a:r>
            <a:r>
              <a:rPr lang="en-US" altLang="zh-TW" sz="1200" kern="1200" dirty="0" err="1" smtClean="0">
                <a:solidFill>
                  <a:schemeClr val="tx1"/>
                </a:solidFill>
                <a:effectLst/>
                <a:latin typeface="+mn-lt"/>
                <a:ea typeface="+mn-ea"/>
                <a:cs typeface="+mn-cs"/>
              </a:rPr>
              <a:t>eigenfaces</a:t>
            </a:r>
            <a:r>
              <a:rPr lang="en-US" altLang="zh-TW" sz="1200" kern="1200" dirty="0" smtClean="0">
                <a:solidFill>
                  <a:schemeClr val="tx1"/>
                </a:solidFill>
                <a:effectLst/>
                <a:latin typeface="+mn-lt"/>
                <a:ea typeface="+mn-ea"/>
                <a:cs typeface="+mn-cs"/>
              </a:rPr>
              <a:t> (Turk and </a:t>
            </a:r>
            <a:r>
              <a:rPr lang="en-US" altLang="zh-TW" sz="1200" kern="1200" dirty="0" err="1" smtClean="0">
                <a:solidFill>
                  <a:schemeClr val="tx1"/>
                </a:solidFill>
                <a:effectLst/>
                <a:latin typeface="+mn-lt"/>
                <a:ea typeface="+mn-ea"/>
                <a:cs typeface="+mn-cs"/>
              </a:rPr>
              <a:t>Pentland</a:t>
            </a:r>
            <a:r>
              <a:rPr lang="en-US" altLang="zh-TW" sz="1200" kern="1200" dirty="0" smtClean="0">
                <a:solidFill>
                  <a:schemeClr val="tx1"/>
                </a:solidFill>
                <a:effectLst/>
                <a:latin typeface="+mn-lt"/>
                <a:ea typeface="+mn-ea"/>
                <a:cs typeface="+mn-cs"/>
              </a:rPr>
              <a:t> 1991b); (c) real-time face detection (Viola and Jones 2004) ⃝c 2004 Springer; (d) instance (known object) recognition (Lowe 1999) ⃝c 1999 IEEE; (e) feature-based recognition (Fergus, </a:t>
            </a:r>
            <a:r>
              <a:rPr lang="en-US" altLang="zh-TW" sz="1200" kern="1200" dirty="0" err="1" smtClean="0">
                <a:solidFill>
                  <a:schemeClr val="tx1"/>
                </a:solidFill>
                <a:effectLst/>
                <a:latin typeface="+mn-lt"/>
                <a:ea typeface="+mn-ea"/>
                <a:cs typeface="+mn-cs"/>
              </a:rPr>
              <a:t>Perona</a:t>
            </a:r>
            <a:r>
              <a:rPr lang="en-US" altLang="zh-TW" sz="1200" kern="1200" dirty="0" smtClean="0">
                <a:solidFill>
                  <a:schemeClr val="tx1"/>
                </a:solidFill>
                <a:effectLst/>
                <a:latin typeface="+mn-lt"/>
                <a:ea typeface="+mn-ea"/>
                <a:cs typeface="+mn-cs"/>
              </a:rPr>
              <a:t>, and Zisserman 2007); (f) region-based recognition (Mori, Ren, </a:t>
            </a:r>
            <a:r>
              <a:rPr lang="en-US" altLang="zh-TW" sz="1200" kern="1200" dirty="0" err="1" smtClean="0">
                <a:solidFill>
                  <a:schemeClr val="tx1"/>
                </a:solidFill>
                <a:effectLst/>
                <a:latin typeface="+mn-lt"/>
                <a:ea typeface="+mn-ea"/>
                <a:cs typeface="+mn-cs"/>
              </a:rPr>
              <a:t>Efros</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2004) ⃝c 2004 IEEE; (g) simultaneous recognition and segmentation (</a:t>
            </a:r>
            <a:r>
              <a:rPr lang="en-US" altLang="zh-TW" sz="1200" kern="1200" dirty="0" err="1" smtClean="0">
                <a:solidFill>
                  <a:schemeClr val="tx1"/>
                </a:solidFill>
                <a:effectLst/>
                <a:latin typeface="+mn-lt"/>
                <a:ea typeface="+mn-ea"/>
                <a:cs typeface="+mn-cs"/>
              </a:rPr>
              <a:t>Shotton</a:t>
            </a:r>
            <a:r>
              <a:rPr lang="en-US" altLang="zh-TW" sz="1200" kern="1200" dirty="0" smtClean="0">
                <a:solidFill>
                  <a:schemeClr val="tx1"/>
                </a:solidFill>
                <a:effectLst/>
                <a:latin typeface="+mn-lt"/>
                <a:ea typeface="+mn-ea"/>
                <a:cs typeface="+mn-cs"/>
              </a:rPr>
              <a:t>, Winn, </a:t>
            </a:r>
            <a:r>
              <a:rPr lang="en-US" altLang="zh-TW" sz="1200" kern="1200" dirty="0" err="1" smtClean="0">
                <a:solidFill>
                  <a:schemeClr val="tx1"/>
                </a:solidFill>
                <a:effectLst/>
                <a:latin typeface="+mn-lt"/>
                <a:ea typeface="+mn-ea"/>
                <a:cs typeface="+mn-cs"/>
              </a:rPr>
              <a:t>Rother</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2009) ⃝c 2009 Springer; (h) location recognition (</a:t>
            </a:r>
            <a:r>
              <a:rPr lang="en-US" altLang="zh-TW" sz="1200" kern="1200" dirty="0" err="1" smtClean="0">
                <a:solidFill>
                  <a:schemeClr val="tx1"/>
                </a:solidFill>
                <a:effectLst/>
                <a:latin typeface="+mn-lt"/>
                <a:ea typeface="+mn-ea"/>
                <a:cs typeface="+mn-cs"/>
              </a:rPr>
              <a:t>Philbin</a:t>
            </a:r>
            <a:r>
              <a:rPr lang="en-US" altLang="zh-TW" sz="1200" kern="1200" dirty="0" smtClean="0">
                <a:solidFill>
                  <a:schemeClr val="tx1"/>
                </a:solidFill>
                <a:effectLst/>
                <a:latin typeface="+mn-lt"/>
                <a:ea typeface="+mn-ea"/>
                <a:cs typeface="+mn-cs"/>
              </a:rPr>
              <a:t>, Chum, </a:t>
            </a:r>
            <a:r>
              <a:rPr lang="en-US" altLang="zh-TW" sz="1200" kern="1200" dirty="0" err="1" smtClean="0">
                <a:solidFill>
                  <a:schemeClr val="tx1"/>
                </a:solidFill>
                <a:effectLst/>
                <a:latin typeface="+mn-lt"/>
                <a:ea typeface="+mn-ea"/>
                <a:cs typeface="+mn-cs"/>
              </a:rPr>
              <a:t>Isard</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2007) ⃝c 2007 IEEE; (</a:t>
            </a:r>
            <a:r>
              <a:rPr lang="en-US" altLang="zh-TW" sz="1200" kern="1200" dirty="0" err="1" smtClean="0">
                <a:solidFill>
                  <a:schemeClr val="tx1"/>
                </a:solidFill>
                <a:effectLst/>
                <a:latin typeface="+mn-lt"/>
                <a:ea typeface="+mn-ea"/>
                <a:cs typeface="+mn-cs"/>
              </a:rPr>
              <a:t>i</a:t>
            </a:r>
            <a:r>
              <a:rPr lang="en-US" altLang="zh-TW" sz="1200" kern="1200" dirty="0" smtClean="0">
                <a:solidFill>
                  <a:schemeClr val="tx1"/>
                </a:solidFill>
                <a:effectLst/>
                <a:latin typeface="+mn-lt"/>
                <a:ea typeface="+mn-ea"/>
                <a:cs typeface="+mn-cs"/>
              </a:rPr>
              <a:t>) using context (Russell, </a:t>
            </a:r>
            <a:r>
              <a:rPr lang="en-US" altLang="zh-TW" sz="1200" kern="1200" dirty="0" err="1" smtClean="0">
                <a:solidFill>
                  <a:schemeClr val="tx1"/>
                </a:solidFill>
                <a:effectLst/>
                <a:latin typeface="+mn-lt"/>
                <a:ea typeface="+mn-ea"/>
                <a:cs typeface="+mn-cs"/>
              </a:rPr>
              <a:t>Torralba</a:t>
            </a:r>
            <a:r>
              <a:rPr lang="en-US" altLang="zh-TW" sz="1200" kern="1200" dirty="0" smtClean="0">
                <a:solidFill>
                  <a:schemeClr val="tx1"/>
                </a:solidFill>
                <a:effectLst/>
                <a:latin typeface="+mn-lt"/>
                <a:ea typeface="+mn-ea"/>
                <a:cs typeface="+mn-cs"/>
              </a:rPr>
              <a:t>, Liu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2007). </a:t>
            </a: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a:t>
            </a:fld>
            <a:endParaRPr kumimoji="1" lang="zh-TW" altLang="en-US"/>
          </a:p>
        </p:txBody>
      </p:sp>
    </p:spTree>
    <p:extLst>
      <p:ext uri="{BB962C8B-B14F-4D97-AF65-F5344CB8AC3E}">
        <p14:creationId xmlns:p14="http://schemas.microsoft.com/office/powerpoint/2010/main" val="2073092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kern="1200" dirty="0" smtClean="0">
                <a:solidFill>
                  <a:schemeClr val="tx1"/>
                </a:solidFill>
                <a:effectLst/>
                <a:latin typeface="+mn-lt"/>
                <a:ea typeface="+mn-ea"/>
                <a:cs typeface="+mn-cs"/>
              </a:rPr>
              <a:t>Figure 14.1 </a:t>
            </a:r>
            <a:r>
              <a:rPr lang="en-US" altLang="zh-TW" sz="1200" kern="1200" dirty="0" smtClean="0">
                <a:solidFill>
                  <a:schemeClr val="tx1"/>
                </a:solidFill>
                <a:effectLst/>
                <a:latin typeface="+mn-lt"/>
                <a:ea typeface="+mn-ea"/>
                <a:cs typeface="+mn-cs"/>
              </a:rPr>
              <a:t>Recognition: face recognition with (a) pictorial structures (</a:t>
            </a:r>
            <a:r>
              <a:rPr lang="en-US" altLang="zh-TW" sz="1200" kern="1200" dirty="0" err="1" smtClean="0">
                <a:solidFill>
                  <a:schemeClr val="tx1"/>
                </a:solidFill>
                <a:effectLst/>
                <a:latin typeface="+mn-lt"/>
                <a:ea typeface="+mn-ea"/>
                <a:cs typeface="+mn-cs"/>
              </a:rPr>
              <a:t>Fischler</a:t>
            </a:r>
            <a:r>
              <a:rPr lang="en-US" altLang="zh-TW" sz="1200" kern="1200" dirty="0" smtClean="0">
                <a:solidFill>
                  <a:schemeClr val="tx1"/>
                </a:solidFill>
                <a:effectLst/>
                <a:latin typeface="+mn-lt"/>
                <a:ea typeface="+mn-ea"/>
                <a:cs typeface="+mn-cs"/>
              </a:rPr>
              <a:t> and </a:t>
            </a:r>
            <a:r>
              <a:rPr lang="en-US" altLang="zh-TW" sz="1200" kern="1200" dirty="0" err="1" smtClean="0">
                <a:solidFill>
                  <a:schemeClr val="tx1"/>
                </a:solidFill>
                <a:effectLst/>
                <a:latin typeface="+mn-lt"/>
                <a:ea typeface="+mn-ea"/>
                <a:cs typeface="+mn-cs"/>
              </a:rPr>
              <a:t>Elschlager</a:t>
            </a:r>
            <a:r>
              <a:rPr lang="en-US" altLang="zh-TW" sz="1200" kern="1200" dirty="0" smtClean="0">
                <a:solidFill>
                  <a:schemeClr val="tx1"/>
                </a:solidFill>
                <a:effectLst/>
                <a:latin typeface="+mn-lt"/>
                <a:ea typeface="+mn-ea"/>
                <a:cs typeface="+mn-cs"/>
              </a:rPr>
              <a:t> 1973) ⃝c 1973 IEEE and (b) </a:t>
            </a:r>
            <a:r>
              <a:rPr lang="en-US" altLang="zh-TW" sz="1200" kern="1200" dirty="0" err="1" smtClean="0">
                <a:solidFill>
                  <a:schemeClr val="tx1"/>
                </a:solidFill>
                <a:effectLst/>
                <a:latin typeface="+mn-lt"/>
                <a:ea typeface="+mn-ea"/>
                <a:cs typeface="+mn-cs"/>
              </a:rPr>
              <a:t>eigenfaces</a:t>
            </a:r>
            <a:r>
              <a:rPr lang="en-US" altLang="zh-TW" sz="1200" kern="1200" dirty="0" smtClean="0">
                <a:solidFill>
                  <a:schemeClr val="tx1"/>
                </a:solidFill>
                <a:effectLst/>
                <a:latin typeface="+mn-lt"/>
                <a:ea typeface="+mn-ea"/>
                <a:cs typeface="+mn-cs"/>
              </a:rPr>
              <a:t> (Turk and </a:t>
            </a:r>
            <a:r>
              <a:rPr lang="en-US" altLang="zh-TW" sz="1200" kern="1200" dirty="0" err="1" smtClean="0">
                <a:solidFill>
                  <a:schemeClr val="tx1"/>
                </a:solidFill>
                <a:effectLst/>
                <a:latin typeface="+mn-lt"/>
                <a:ea typeface="+mn-ea"/>
                <a:cs typeface="+mn-cs"/>
              </a:rPr>
              <a:t>Pentland</a:t>
            </a:r>
            <a:r>
              <a:rPr lang="en-US" altLang="zh-TW" sz="1200" kern="1200" dirty="0" smtClean="0">
                <a:solidFill>
                  <a:schemeClr val="tx1"/>
                </a:solidFill>
                <a:effectLst/>
                <a:latin typeface="+mn-lt"/>
                <a:ea typeface="+mn-ea"/>
                <a:cs typeface="+mn-cs"/>
              </a:rPr>
              <a:t> 1991b); (c) real-time face detection (Viola and Jones 2004) ⃝c 2004 Springer; (d) instance (known object) recognition (Lowe 1999) ⃝c 1999 IEEE; (e) feature-based recognition (Fergus, </a:t>
            </a:r>
            <a:r>
              <a:rPr lang="en-US" altLang="zh-TW" sz="1200" kern="1200" dirty="0" err="1" smtClean="0">
                <a:solidFill>
                  <a:schemeClr val="tx1"/>
                </a:solidFill>
                <a:effectLst/>
                <a:latin typeface="+mn-lt"/>
                <a:ea typeface="+mn-ea"/>
                <a:cs typeface="+mn-cs"/>
              </a:rPr>
              <a:t>Perona</a:t>
            </a:r>
            <a:r>
              <a:rPr lang="en-US" altLang="zh-TW" sz="1200" kern="1200" dirty="0" smtClean="0">
                <a:solidFill>
                  <a:schemeClr val="tx1"/>
                </a:solidFill>
                <a:effectLst/>
                <a:latin typeface="+mn-lt"/>
                <a:ea typeface="+mn-ea"/>
                <a:cs typeface="+mn-cs"/>
              </a:rPr>
              <a:t>, and Zisserman 2007); (f) region-based recognition (Mori, Ren, </a:t>
            </a:r>
            <a:r>
              <a:rPr lang="en-US" altLang="zh-TW" sz="1200" kern="1200" dirty="0" err="1" smtClean="0">
                <a:solidFill>
                  <a:schemeClr val="tx1"/>
                </a:solidFill>
                <a:effectLst/>
                <a:latin typeface="+mn-lt"/>
                <a:ea typeface="+mn-ea"/>
                <a:cs typeface="+mn-cs"/>
              </a:rPr>
              <a:t>Efros</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2004) ⃝c 2004 IEEE; (g) simultaneous recognition and segmentation (</a:t>
            </a:r>
            <a:r>
              <a:rPr lang="en-US" altLang="zh-TW" sz="1200" kern="1200" dirty="0" err="1" smtClean="0">
                <a:solidFill>
                  <a:schemeClr val="tx1"/>
                </a:solidFill>
                <a:effectLst/>
                <a:latin typeface="+mn-lt"/>
                <a:ea typeface="+mn-ea"/>
                <a:cs typeface="+mn-cs"/>
              </a:rPr>
              <a:t>Shotton</a:t>
            </a:r>
            <a:r>
              <a:rPr lang="en-US" altLang="zh-TW" sz="1200" kern="1200" dirty="0" smtClean="0">
                <a:solidFill>
                  <a:schemeClr val="tx1"/>
                </a:solidFill>
                <a:effectLst/>
                <a:latin typeface="+mn-lt"/>
                <a:ea typeface="+mn-ea"/>
                <a:cs typeface="+mn-cs"/>
              </a:rPr>
              <a:t>, Winn, </a:t>
            </a:r>
            <a:r>
              <a:rPr lang="en-US" altLang="zh-TW" sz="1200" kern="1200" dirty="0" err="1" smtClean="0">
                <a:solidFill>
                  <a:schemeClr val="tx1"/>
                </a:solidFill>
                <a:effectLst/>
                <a:latin typeface="+mn-lt"/>
                <a:ea typeface="+mn-ea"/>
                <a:cs typeface="+mn-cs"/>
              </a:rPr>
              <a:t>Rother</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2009) ⃝c 2009 Springer; (h) location recognition (</a:t>
            </a:r>
            <a:r>
              <a:rPr lang="en-US" altLang="zh-TW" sz="1200" kern="1200" dirty="0" err="1" smtClean="0">
                <a:solidFill>
                  <a:schemeClr val="tx1"/>
                </a:solidFill>
                <a:effectLst/>
                <a:latin typeface="+mn-lt"/>
                <a:ea typeface="+mn-ea"/>
                <a:cs typeface="+mn-cs"/>
              </a:rPr>
              <a:t>Philbin</a:t>
            </a:r>
            <a:r>
              <a:rPr lang="en-US" altLang="zh-TW" sz="1200" kern="1200" dirty="0" smtClean="0">
                <a:solidFill>
                  <a:schemeClr val="tx1"/>
                </a:solidFill>
                <a:effectLst/>
                <a:latin typeface="+mn-lt"/>
                <a:ea typeface="+mn-ea"/>
                <a:cs typeface="+mn-cs"/>
              </a:rPr>
              <a:t>, Chum, </a:t>
            </a:r>
            <a:r>
              <a:rPr lang="en-US" altLang="zh-TW" sz="1200" kern="1200" dirty="0" err="1" smtClean="0">
                <a:solidFill>
                  <a:schemeClr val="tx1"/>
                </a:solidFill>
                <a:effectLst/>
                <a:latin typeface="+mn-lt"/>
                <a:ea typeface="+mn-ea"/>
                <a:cs typeface="+mn-cs"/>
              </a:rPr>
              <a:t>Isard</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2007) ⃝c 2007 IEEE; (</a:t>
            </a:r>
            <a:r>
              <a:rPr lang="en-US" altLang="zh-TW" sz="1200" kern="1200" dirty="0" err="1" smtClean="0">
                <a:solidFill>
                  <a:schemeClr val="tx1"/>
                </a:solidFill>
                <a:effectLst/>
                <a:latin typeface="+mn-lt"/>
                <a:ea typeface="+mn-ea"/>
                <a:cs typeface="+mn-cs"/>
              </a:rPr>
              <a:t>i</a:t>
            </a:r>
            <a:r>
              <a:rPr lang="en-US" altLang="zh-TW" sz="1200" kern="1200" dirty="0" smtClean="0">
                <a:solidFill>
                  <a:schemeClr val="tx1"/>
                </a:solidFill>
                <a:effectLst/>
                <a:latin typeface="+mn-lt"/>
                <a:ea typeface="+mn-ea"/>
                <a:cs typeface="+mn-cs"/>
              </a:rPr>
              <a:t>) using context (Russell, </a:t>
            </a:r>
            <a:r>
              <a:rPr lang="en-US" altLang="zh-TW" sz="1200" kern="1200" dirty="0" err="1" smtClean="0">
                <a:solidFill>
                  <a:schemeClr val="tx1"/>
                </a:solidFill>
                <a:effectLst/>
                <a:latin typeface="+mn-lt"/>
                <a:ea typeface="+mn-ea"/>
                <a:cs typeface="+mn-cs"/>
              </a:rPr>
              <a:t>Torralba</a:t>
            </a:r>
            <a:r>
              <a:rPr lang="en-US" altLang="zh-TW" sz="1200" kern="1200" dirty="0" smtClean="0">
                <a:solidFill>
                  <a:schemeClr val="tx1"/>
                </a:solidFill>
                <a:effectLst/>
                <a:latin typeface="+mn-lt"/>
                <a:ea typeface="+mn-ea"/>
                <a:cs typeface="+mn-cs"/>
              </a:rPr>
              <a:t>, Liu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2007). </a:t>
            </a: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a:t>
            </a:fld>
            <a:endParaRPr kumimoji="1" lang="zh-TW" altLang="en-US"/>
          </a:p>
        </p:txBody>
      </p:sp>
    </p:spTree>
    <p:extLst>
      <p:ext uri="{BB962C8B-B14F-4D97-AF65-F5344CB8AC3E}">
        <p14:creationId xmlns:p14="http://schemas.microsoft.com/office/powerpoint/2010/main" val="996390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kern="1200" dirty="0" smtClean="0">
                <a:solidFill>
                  <a:schemeClr val="tx1"/>
                </a:solidFill>
                <a:effectLst/>
                <a:latin typeface="+mn-lt"/>
                <a:ea typeface="+mn-ea"/>
                <a:cs typeface="+mn-cs"/>
              </a:rPr>
              <a:t>Figure 14.1 </a:t>
            </a:r>
            <a:r>
              <a:rPr lang="en-US" altLang="zh-TW" sz="1200" kern="1200" dirty="0" smtClean="0">
                <a:solidFill>
                  <a:schemeClr val="tx1"/>
                </a:solidFill>
                <a:effectLst/>
                <a:latin typeface="+mn-lt"/>
                <a:ea typeface="+mn-ea"/>
                <a:cs typeface="+mn-cs"/>
              </a:rPr>
              <a:t>Recognition: face recognition with (a) pictorial structures (</a:t>
            </a:r>
            <a:r>
              <a:rPr lang="en-US" altLang="zh-TW" sz="1200" kern="1200" dirty="0" err="1" smtClean="0">
                <a:solidFill>
                  <a:schemeClr val="tx1"/>
                </a:solidFill>
                <a:effectLst/>
                <a:latin typeface="+mn-lt"/>
                <a:ea typeface="+mn-ea"/>
                <a:cs typeface="+mn-cs"/>
              </a:rPr>
              <a:t>Fischler</a:t>
            </a:r>
            <a:r>
              <a:rPr lang="en-US" altLang="zh-TW" sz="1200" kern="1200" dirty="0" smtClean="0">
                <a:solidFill>
                  <a:schemeClr val="tx1"/>
                </a:solidFill>
                <a:effectLst/>
                <a:latin typeface="+mn-lt"/>
                <a:ea typeface="+mn-ea"/>
                <a:cs typeface="+mn-cs"/>
              </a:rPr>
              <a:t> and </a:t>
            </a:r>
            <a:r>
              <a:rPr lang="en-US" altLang="zh-TW" sz="1200" kern="1200" dirty="0" err="1" smtClean="0">
                <a:solidFill>
                  <a:schemeClr val="tx1"/>
                </a:solidFill>
                <a:effectLst/>
                <a:latin typeface="+mn-lt"/>
                <a:ea typeface="+mn-ea"/>
                <a:cs typeface="+mn-cs"/>
              </a:rPr>
              <a:t>Elschlager</a:t>
            </a:r>
            <a:r>
              <a:rPr lang="en-US" altLang="zh-TW" sz="1200" kern="1200" dirty="0" smtClean="0">
                <a:solidFill>
                  <a:schemeClr val="tx1"/>
                </a:solidFill>
                <a:effectLst/>
                <a:latin typeface="+mn-lt"/>
                <a:ea typeface="+mn-ea"/>
                <a:cs typeface="+mn-cs"/>
              </a:rPr>
              <a:t> 1973) ⃝c 1973 IEEE and (b) </a:t>
            </a:r>
            <a:r>
              <a:rPr lang="en-US" altLang="zh-TW" sz="1200" kern="1200" dirty="0" err="1" smtClean="0">
                <a:solidFill>
                  <a:schemeClr val="tx1"/>
                </a:solidFill>
                <a:effectLst/>
                <a:latin typeface="+mn-lt"/>
                <a:ea typeface="+mn-ea"/>
                <a:cs typeface="+mn-cs"/>
              </a:rPr>
              <a:t>eigenfaces</a:t>
            </a:r>
            <a:r>
              <a:rPr lang="en-US" altLang="zh-TW" sz="1200" kern="1200" dirty="0" smtClean="0">
                <a:solidFill>
                  <a:schemeClr val="tx1"/>
                </a:solidFill>
                <a:effectLst/>
                <a:latin typeface="+mn-lt"/>
                <a:ea typeface="+mn-ea"/>
                <a:cs typeface="+mn-cs"/>
              </a:rPr>
              <a:t> (Turk and </a:t>
            </a:r>
            <a:r>
              <a:rPr lang="en-US" altLang="zh-TW" sz="1200" kern="1200" dirty="0" err="1" smtClean="0">
                <a:solidFill>
                  <a:schemeClr val="tx1"/>
                </a:solidFill>
                <a:effectLst/>
                <a:latin typeface="+mn-lt"/>
                <a:ea typeface="+mn-ea"/>
                <a:cs typeface="+mn-cs"/>
              </a:rPr>
              <a:t>Pentland</a:t>
            </a:r>
            <a:r>
              <a:rPr lang="en-US" altLang="zh-TW" sz="1200" kern="1200" dirty="0" smtClean="0">
                <a:solidFill>
                  <a:schemeClr val="tx1"/>
                </a:solidFill>
                <a:effectLst/>
                <a:latin typeface="+mn-lt"/>
                <a:ea typeface="+mn-ea"/>
                <a:cs typeface="+mn-cs"/>
              </a:rPr>
              <a:t> 1991b); (c) real-time face detection (Viola and Jones 2004) ⃝c 2004 Springer; (d) instance (known object) recognition (Lowe 1999) ⃝c 1999 IEEE; (e) feature-based recognition (Fergus, </a:t>
            </a:r>
            <a:r>
              <a:rPr lang="en-US" altLang="zh-TW" sz="1200" kern="1200" dirty="0" err="1" smtClean="0">
                <a:solidFill>
                  <a:schemeClr val="tx1"/>
                </a:solidFill>
                <a:effectLst/>
                <a:latin typeface="+mn-lt"/>
                <a:ea typeface="+mn-ea"/>
                <a:cs typeface="+mn-cs"/>
              </a:rPr>
              <a:t>Perona</a:t>
            </a:r>
            <a:r>
              <a:rPr lang="en-US" altLang="zh-TW" sz="1200" kern="1200" dirty="0" smtClean="0">
                <a:solidFill>
                  <a:schemeClr val="tx1"/>
                </a:solidFill>
                <a:effectLst/>
                <a:latin typeface="+mn-lt"/>
                <a:ea typeface="+mn-ea"/>
                <a:cs typeface="+mn-cs"/>
              </a:rPr>
              <a:t>, and Zisserman 2007); (f) region-based recognition (Mori, Ren, </a:t>
            </a:r>
            <a:r>
              <a:rPr lang="en-US" altLang="zh-TW" sz="1200" kern="1200" dirty="0" err="1" smtClean="0">
                <a:solidFill>
                  <a:schemeClr val="tx1"/>
                </a:solidFill>
                <a:effectLst/>
                <a:latin typeface="+mn-lt"/>
                <a:ea typeface="+mn-ea"/>
                <a:cs typeface="+mn-cs"/>
              </a:rPr>
              <a:t>Efros</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2004) ⃝c 2004 IEEE; (g) simultaneous recognition and segmentation (</a:t>
            </a:r>
            <a:r>
              <a:rPr lang="en-US" altLang="zh-TW" sz="1200" kern="1200" dirty="0" err="1" smtClean="0">
                <a:solidFill>
                  <a:schemeClr val="tx1"/>
                </a:solidFill>
                <a:effectLst/>
                <a:latin typeface="+mn-lt"/>
                <a:ea typeface="+mn-ea"/>
                <a:cs typeface="+mn-cs"/>
              </a:rPr>
              <a:t>Shotton</a:t>
            </a:r>
            <a:r>
              <a:rPr lang="en-US" altLang="zh-TW" sz="1200" kern="1200" dirty="0" smtClean="0">
                <a:solidFill>
                  <a:schemeClr val="tx1"/>
                </a:solidFill>
                <a:effectLst/>
                <a:latin typeface="+mn-lt"/>
                <a:ea typeface="+mn-ea"/>
                <a:cs typeface="+mn-cs"/>
              </a:rPr>
              <a:t>, Winn, </a:t>
            </a:r>
            <a:r>
              <a:rPr lang="en-US" altLang="zh-TW" sz="1200" kern="1200" dirty="0" err="1" smtClean="0">
                <a:solidFill>
                  <a:schemeClr val="tx1"/>
                </a:solidFill>
                <a:effectLst/>
                <a:latin typeface="+mn-lt"/>
                <a:ea typeface="+mn-ea"/>
                <a:cs typeface="+mn-cs"/>
              </a:rPr>
              <a:t>Rother</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2009) ⃝c 2009 Springer; (h) location recognition (</a:t>
            </a:r>
            <a:r>
              <a:rPr lang="en-US" altLang="zh-TW" sz="1200" kern="1200" dirty="0" err="1" smtClean="0">
                <a:solidFill>
                  <a:schemeClr val="tx1"/>
                </a:solidFill>
                <a:effectLst/>
                <a:latin typeface="+mn-lt"/>
                <a:ea typeface="+mn-ea"/>
                <a:cs typeface="+mn-cs"/>
              </a:rPr>
              <a:t>Philbin</a:t>
            </a:r>
            <a:r>
              <a:rPr lang="en-US" altLang="zh-TW" sz="1200" kern="1200" dirty="0" smtClean="0">
                <a:solidFill>
                  <a:schemeClr val="tx1"/>
                </a:solidFill>
                <a:effectLst/>
                <a:latin typeface="+mn-lt"/>
                <a:ea typeface="+mn-ea"/>
                <a:cs typeface="+mn-cs"/>
              </a:rPr>
              <a:t>, Chum, </a:t>
            </a:r>
            <a:r>
              <a:rPr lang="en-US" altLang="zh-TW" sz="1200" kern="1200" dirty="0" err="1" smtClean="0">
                <a:solidFill>
                  <a:schemeClr val="tx1"/>
                </a:solidFill>
                <a:effectLst/>
                <a:latin typeface="+mn-lt"/>
                <a:ea typeface="+mn-ea"/>
                <a:cs typeface="+mn-cs"/>
              </a:rPr>
              <a:t>Isard</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2007) ⃝c 2007 IEEE; (</a:t>
            </a:r>
            <a:r>
              <a:rPr lang="en-US" altLang="zh-TW" sz="1200" kern="1200" dirty="0" err="1" smtClean="0">
                <a:solidFill>
                  <a:schemeClr val="tx1"/>
                </a:solidFill>
                <a:effectLst/>
                <a:latin typeface="+mn-lt"/>
                <a:ea typeface="+mn-ea"/>
                <a:cs typeface="+mn-cs"/>
              </a:rPr>
              <a:t>i</a:t>
            </a:r>
            <a:r>
              <a:rPr lang="en-US" altLang="zh-TW" sz="1200" kern="1200" dirty="0" smtClean="0">
                <a:solidFill>
                  <a:schemeClr val="tx1"/>
                </a:solidFill>
                <a:effectLst/>
                <a:latin typeface="+mn-lt"/>
                <a:ea typeface="+mn-ea"/>
                <a:cs typeface="+mn-cs"/>
              </a:rPr>
              <a:t>) using context (Russell, </a:t>
            </a:r>
            <a:r>
              <a:rPr lang="en-US" altLang="zh-TW" sz="1200" kern="1200" dirty="0" err="1" smtClean="0">
                <a:solidFill>
                  <a:schemeClr val="tx1"/>
                </a:solidFill>
                <a:effectLst/>
                <a:latin typeface="+mn-lt"/>
                <a:ea typeface="+mn-ea"/>
                <a:cs typeface="+mn-cs"/>
              </a:rPr>
              <a:t>Torralba</a:t>
            </a:r>
            <a:r>
              <a:rPr lang="en-US" altLang="zh-TW" sz="1200" kern="1200" dirty="0" smtClean="0">
                <a:solidFill>
                  <a:schemeClr val="tx1"/>
                </a:solidFill>
                <a:effectLst/>
                <a:latin typeface="+mn-lt"/>
                <a:ea typeface="+mn-ea"/>
                <a:cs typeface="+mn-cs"/>
              </a:rPr>
              <a:t>, Liu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2007). </a:t>
            </a: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a:t>
            </a:fld>
            <a:endParaRPr kumimoji="1" lang="zh-TW" altLang="en-US"/>
          </a:p>
        </p:txBody>
      </p:sp>
    </p:spTree>
    <p:extLst>
      <p:ext uri="{BB962C8B-B14F-4D97-AF65-F5344CB8AC3E}">
        <p14:creationId xmlns:p14="http://schemas.microsoft.com/office/powerpoint/2010/main" val="1460823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kern="1200" dirty="0" smtClean="0">
                <a:solidFill>
                  <a:schemeClr val="tx1"/>
                </a:solidFill>
                <a:effectLst/>
                <a:latin typeface="+mn-lt"/>
                <a:ea typeface="+mn-ea"/>
                <a:cs typeface="+mn-cs"/>
              </a:rPr>
              <a:t>Figure 14.1 </a:t>
            </a:r>
            <a:r>
              <a:rPr lang="en-US" altLang="zh-TW" sz="1200" kern="1200" dirty="0" smtClean="0">
                <a:solidFill>
                  <a:schemeClr val="tx1"/>
                </a:solidFill>
                <a:effectLst/>
                <a:latin typeface="+mn-lt"/>
                <a:ea typeface="+mn-ea"/>
                <a:cs typeface="+mn-cs"/>
              </a:rPr>
              <a:t>Recognition: face recognition with (a) pictorial structures (</a:t>
            </a:r>
            <a:r>
              <a:rPr lang="en-US" altLang="zh-TW" sz="1200" kern="1200" dirty="0" err="1" smtClean="0">
                <a:solidFill>
                  <a:schemeClr val="tx1"/>
                </a:solidFill>
                <a:effectLst/>
                <a:latin typeface="+mn-lt"/>
                <a:ea typeface="+mn-ea"/>
                <a:cs typeface="+mn-cs"/>
              </a:rPr>
              <a:t>Fischler</a:t>
            </a:r>
            <a:r>
              <a:rPr lang="en-US" altLang="zh-TW" sz="1200" kern="1200" dirty="0" smtClean="0">
                <a:solidFill>
                  <a:schemeClr val="tx1"/>
                </a:solidFill>
                <a:effectLst/>
                <a:latin typeface="+mn-lt"/>
                <a:ea typeface="+mn-ea"/>
                <a:cs typeface="+mn-cs"/>
              </a:rPr>
              <a:t> and </a:t>
            </a:r>
            <a:r>
              <a:rPr lang="en-US" altLang="zh-TW" sz="1200" kern="1200" dirty="0" err="1" smtClean="0">
                <a:solidFill>
                  <a:schemeClr val="tx1"/>
                </a:solidFill>
                <a:effectLst/>
                <a:latin typeface="+mn-lt"/>
                <a:ea typeface="+mn-ea"/>
                <a:cs typeface="+mn-cs"/>
              </a:rPr>
              <a:t>Elschlager</a:t>
            </a:r>
            <a:r>
              <a:rPr lang="en-US" altLang="zh-TW" sz="1200" kern="1200" dirty="0" smtClean="0">
                <a:solidFill>
                  <a:schemeClr val="tx1"/>
                </a:solidFill>
                <a:effectLst/>
                <a:latin typeface="+mn-lt"/>
                <a:ea typeface="+mn-ea"/>
                <a:cs typeface="+mn-cs"/>
              </a:rPr>
              <a:t> 1973) ⃝c 1973 IEEE and (b) </a:t>
            </a:r>
            <a:r>
              <a:rPr lang="en-US" altLang="zh-TW" sz="1200" kern="1200" dirty="0" err="1" smtClean="0">
                <a:solidFill>
                  <a:schemeClr val="tx1"/>
                </a:solidFill>
                <a:effectLst/>
                <a:latin typeface="+mn-lt"/>
                <a:ea typeface="+mn-ea"/>
                <a:cs typeface="+mn-cs"/>
              </a:rPr>
              <a:t>eigenfaces</a:t>
            </a:r>
            <a:r>
              <a:rPr lang="en-US" altLang="zh-TW" sz="1200" kern="1200" dirty="0" smtClean="0">
                <a:solidFill>
                  <a:schemeClr val="tx1"/>
                </a:solidFill>
                <a:effectLst/>
                <a:latin typeface="+mn-lt"/>
                <a:ea typeface="+mn-ea"/>
                <a:cs typeface="+mn-cs"/>
              </a:rPr>
              <a:t> (Turk and </a:t>
            </a:r>
            <a:r>
              <a:rPr lang="en-US" altLang="zh-TW" sz="1200" kern="1200" dirty="0" err="1" smtClean="0">
                <a:solidFill>
                  <a:schemeClr val="tx1"/>
                </a:solidFill>
                <a:effectLst/>
                <a:latin typeface="+mn-lt"/>
                <a:ea typeface="+mn-ea"/>
                <a:cs typeface="+mn-cs"/>
              </a:rPr>
              <a:t>Pentland</a:t>
            </a:r>
            <a:r>
              <a:rPr lang="en-US" altLang="zh-TW" sz="1200" kern="1200" dirty="0" smtClean="0">
                <a:solidFill>
                  <a:schemeClr val="tx1"/>
                </a:solidFill>
                <a:effectLst/>
                <a:latin typeface="+mn-lt"/>
                <a:ea typeface="+mn-ea"/>
                <a:cs typeface="+mn-cs"/>
              </a:rPr>
              <a:t> 1991b); (c) real-time face detection (Viola and Jones 2004) ⃝c 2004 Springer; (d) instance (known object) recognition (Lowe 1999) ⃝c 1999 IEEE; (e) feature-based recognition (Fergus, </a:t>
            </a:r>
            <a:r>
              <a:rPr lang="en-US" altLang="zh-TW" sz="1200" kern="1200" dirty="0" err="1" smtClean="0">
                <a:solidFill>
                  <a:schemeClr val="tx1"/>
                </a:solidFill>
                <a:effectLst/>
                <a:latin typeface="+mn-lt"/>
                <a:ea typeface="+mn-ea"/>
                <a:cs typeface="+mn-cs"/>
              </a:rPr>
              <a:t>Perona</a:t>
            </a:r>
            <a:r>
              <a:rPr lang="en-US" altLang="zh-TW" sz="1200" kern="1200" dirty="0" smtClean="0">
                <a:solidFill>
                  <a:schemeClr val="tx1"/>
                </a:solidFill>
                <a:effectLst/>
                <a:latin typeface="+mn-lt"/>
                <a:ea typeface="+mn-ea"/>
                <a:cs typeface="+mn-cs"/>
              </a:rPr>
              <a:t>, and Zisserman 2007); (f) region-based recognition (Mori, Ren, </a:t>
            </a:r>
            <a:r>
              <a:rPr lang="en-US" altLang="zh-TW" sz="1200" kern="1200" dirty="0" err="1" smtClean="0">
                <a:solidFill>
                  <a:schemeClr val="tx1"/>
                </a:solidFill>
                <a:effectLst/>
                <a:latin typeface="+mn-lt"/>
                <a:ea typeface="+mn-ea"/>
                <a:cs typeface="+mn-cs"/>
              </a:rPr>
              <a:t>Efros</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2004) ⃝c 2004 IEEE; (g) simultaneous recognition and segmentation (</a:t>
            </a:r>
            <a:r>
              <a:rPr lang="en-US" altLang="zh-TW" sz="1200" kern="1200" dirty="0" err="1" smtClean="0">
                <a:solidFill>
                  <a:schemeClr val="tx1"/>
                </a:solidFill>
                <a:effectLst/>
                <a:latin typeface="+mn-lt"/>
                <a:ea typeface="+mn-ea"/>
                <a:cs typeface="+mn-cs"/>
              </a:rPr>
              <a:t>Shotton</a:t>
            </a:r>
            <a:r>
              <a:rPr lang="en-US" altLang="zh-TW" sz="1200" kern="1200" dirty="0" smtClean="0">
                <a:solidFill>
                  <a:schemeClr val="tx1"/>
                </a:solidFill>
                <a:effectLst/>
                <a:latin typeface="+mn-lt"/>
                <a:ea typeface="+mn-ea"/>
                <a:cs typeface="+mn-cs"/>
              </a:rPr>
              <a:t>, Winn, </a:t>
            </a:r>
            <a:r>
              <a:rPr lang="en-US" altLang="zh-TW" sz="1200" kern="1200" dirty="0" err="1" smtClean="0">
                <a:solidFill>
                  <a:schemeClr val="tx1"/>
                </a:solidFill>
                <a:effectLst/>
                <a:latin typeface="+mn-lt"/>
                <a:ea typeface="+mn-ea"/>
                <a:cs typeface="+mn-cs"/>
              </a:rPr>
              <a:t>Rother</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2009) ⃝c 2009 Springer; (h) location recognition (</a:t>
            </a:r>
            <a:r>
              <a:rPr lang="en-US" altLang="zh-TW" sz="1200" kern="1200" dirty="0" err="1" smtClean="0">
                <a:solidFill>
                  <a:schemeClr val="tx1"/>
                </a:solidFill>
                <a:effectLst/>
                <a:latin typeface="+mn-lt"/>
                <a:ea typeface="+mn-ea"/>
                <a:cs typeface="+mn-cs"/>
              </a:rPr>
              <a:t>Philbin</a:t>
            </a:r>
            <a:r>
              <a:rPr lang="en-US" altLang="zh-TW" sz="1200" kern="1200" dirty="0" smtClean="0">
                <a:solidFill>
                  <a:schemeClr val="tx1"/>
                </a:solidFill>
                <a:effectLst/>
                <a:latin typeface="+mn-lt"/>
                <a:ea typeface="+mn-ea"/>
                <a:cs typeface="+mn-cs"/>
              </a:rPr>
              <a:t>, Chum, </a:t>
            </a:r>
            <a:r>
              <a:rPr lang="en-US" altLang="zh-TW" sz="1200" kern="1200" dirty="0" err="1" smtClean="0">
                <a:solidFill>
                  <a:schemeClr val="tx1"/>
                </a:solidFill>
                <a:effectLst/>
                <a:latin typeface="+mn-lt"/>
                <a:ea typeface="+mn-ea"/>
                <a:cs typeface="+mn-cs"/>
              </a:rPr>
              <a:t>Isard</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2007) ⃝c 2007 IEEE; (</a:t>
            </a:r>
            <a:r>
              <a:rPr lang="en-US" altLang="zh-TW" sz="1200" kern="1200" dirty="0" err="1" smtClean="0">
                <a:solidFill>
                  <a:schemeClr val="tx1"/>
                </a:solidFill>
                <a:effectLst/>
                <a:latin typeface="+mn-lt"/>
                <a:ea typeface="+mn-ea"/>
                <a:cs typeface="+mn-cs"/>
              </a:rPr>
              <a:t>i</a:t>
            </a:r>
            <a:r>
              <a:rPr lang="en-US" altLang="zh-TW" sz="1200" kern="1200" dirty="0" smtClean="0">
                <a:solidFill>
                  <a:schemeClr val="tx1"/>
                </a:solidFill>
                <a:effectLst/>
                <a:latin typeface="+mn-lt"/>
                <a:ea typeface="+mn-ea"/>
                <a:cs typeface="+mn-cs"/>
              </a:rPr>
              <a:t>) using context (Russell, </a:t>
            </a:r>
            <a:r>
              <a:rPr lang="en-US" altLang="zh-TW" sz="1200" kern="1200" dirty="0" err="1" smtClean="0">
                <a:solidFill>
                  <a:schemeClr val="tx1"/>
                </a:solidFill>
                <a:effectLst/>
                <a:latin typeface="+mn-lt"/>
                <a:ea typeface="+mn-ea"/>
                <a:cs typeface="+mn-cs"/>
              </a:rPr>
              <a:t>Torralba</a:t>
            </a:r>
            <a:r>
              <a:rPr lang="en-US" altLang="zh-TW" sz="1200" kern="1200" dirty="0" smtClean="0">
                <a:solidFill>
                  <a:schemeClr val="tx1"/>
                </a:solidFill>
                <a:effectLst/>
                <a:latin typeface="+mn-lt"/>
                <a:ea typeface="+mn-ea"/>
                <a:cs typeface="+mn-cs"/>
              </a:rPr>
              <a:t>, Liu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2007). </a:t>
            </a: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8</a:t>
            </a:fld>
            <a:endParaRPr kumimoji="1" lang="zh-TW" altLang="en-US"/>
          </a:p>
        </p:txBody>
      </p:sp>
    </p:spTree>
    <p:extLst>
      <p:ext uri="{BB962C8B-B14F-4D97-AF65-F5344CB8AC3E}">
        <p14:creationId xmlns:p14="http://schemas.microsoft.com/office/powerpoint/2010/main" val="24595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kern="1200" dirty="0" smtClean="0">
                <a:solidFill>
                  <a:schemeClr val="tx1"/>
                </a:solidFill>
                <a:effectLst/>
                <a:latin typeface="+mn-lt"/>
                <a:ea typeface="+mn-ea"/>
                <a:cs typeface="+mn-cs"/>
              </a:rPr>
              <a:t>Figure 14.1 </a:t>
            </a:r>
            <a:r>
              <a:rPr lang="en-US" altLang="zh-TW" sz="1200" kern="1200" dirty="0" smtClean="0">
                <a:solidFill>
                  <a:schemeClr val="tx1"/>
                </a:solidFill>
                <a:effectLst/>
                <a:latin typeface="+mn-lt"/>
                <a:ea typeface="+mn-ea"/>
                <a:cs typeface="+mn-cs"/>
              </a:rPr>
              <a:t>Recognition: face recognition with (a) pictorial structures (</a:t>
            </a:r>
            <a:r>
              <a:rPr lang="en-US" altLang="zh-TW" sz="1200" kern="1200" dirty="0" err="1" smtClean="0">
                <a:solidFill>
                  <a:schemeClr val="tx1"/>
                </a:solidFill>
                <a:effectLst/>
                <a:latin typeface="+mn-lt"/>
                <a:ea typeface="+mn-ea"/>
                <a:cs typeface="+mn-cs"/>
              </a:rPr>
              <a:t>Fischler</a:t>
            </a:r>
            <a:r>
              <a:rPr lang="en-US" altLang="zh-TW" sz="1200" kern="1200" dirty="0" smtClean="0">
                <a:solidFill>
                  <a:schemeClr val="tx1"/>
                </a:solidFill>
                <a:effectLst/>
                <a:latin typeface="+mn-lt"/>
                <a:ea typeface="+mn-ea"/>
                <a:cs typeface="+mn-cs"/>
              </a:rPr>
              <a:t> and </a:t>
            </a:r>
            <a:r>
              <a:rPr lang="en-US" altLang="zh-TW" sz="1200" kern="1200" dirty="0" err="1" smtClean="0">
                <a:solidFill>
                  <a:schemeClr val="tx1"/>
                </a:solidFill>
                <a:effectLst/>
                <a:latin typeface="+mn-lt"/>
                <a:ea typeface="+mn-ea"/>
                <a:cs typeface="+mn-cs"/>
              </a:rPr>
              <a:t>Elschlager</a:t>
            </a:r>
            <a:r>
              <a:rPr lang="en-US" altLang="zh-TW" sz="1200" kern="1200" dirty="0" smtClean="0">
                <a:solidFill>
                  <a:schemeClr val="tx1"/>
                </a:solidFill>
                <a:effectLst/>
                <a:latin typeface="+mn-lt"/>
                <a:ea typeface="+mn-ea"/>
                <a:cs typeface="+mn-cs"/>
              </a:rPr>
              <a:t> 1973) ⃝c 1973 IEEE and (b) </a:t>
            </a:r>
            <a:r>
              <a:rPr lang="en-US" altLang="zh-TW" sz="1200" kern="1200" dirty="0" err="1" smtClean="0">
                <a:solidFill>
                  <a:schemeClr val="tx1"/>
                </a:solidFill>
                <a:effectLst/>
                <a:latin typeface="+mn-lt"/>
                <a:ea typeface="+mn-ea"/>
                <a:cs typeface="+mn-cs"/>
              </a:rPr>
              <a:t>eigenfaces</a:t>
            </a:r>
            <a:r>
              <a:rPr lang="en-US" altLang="zh-TW" sz="1200" kern="1200" dirty="0" smtClean="0">
                <a:solidFill>
                  <a:schemeClr val="tx1"/>
                </a:solidFill>
                <a:effectLst/>
                <a:latin typeface="+mn-lt"/>
                <a:ea typeface="+mn-ea"/>
                <a:cs typeface="+mn-cs"/>
              </a:rPr>
              <a:t> (Turk and </a:t>
            </a:r>
            <a:r>
              <a:rPr lang="en-US" altLang="zh-TW" sz="1200" kern="1200" dirty="0" err="1" smtClean="0">
                <a:solidFill>
                  <a:schemeClr val="tx1"/>
                </a:solidFill>
                <a:effectLst/>
                <a:latin typeface="+mn-lt"/>
                <a:ea typeface="+mn-ea"/>
                <a:cs typeface="+mn-cs"/>
              </a:rPr>
              <a:t>Pentland</a:t>
            </a:r>
            <a:r>
              <a:rPr lang="en-US" altLang="zh-TW" sz="1200" kern="1200" dirty="0" smtClean="0">
                <a:solidFill>
                  <a:schemeClr val="tx1"/>
                </a:solidFill>
                <a:effectLst/>
                <a:latin typeface="+mn-lt"/>
                <a:ea typeface="+mn-ea"/>
                <a:cs typeface="+mn-cs"/>
              </a:rPr>
              <a:t> 1991b); (c) real-time face detection (Viola and Jones 2004) ⃝c 2004 Springer; (d) instance (known object) recognition (Lowe 1999) ⃝c 1999 IEEE; (e) feature-based recognition (Fergus, </a:t>
            </a:r>
            <a:r>
              <a:rPr lang="en-US" altLang="zh-TW" sz="1200" kern="1200" dirty="0" err="1" smtClean="0">
                <a:solidFill>
                  <a:schemeClr val="tx1"/>
                </a:solidFill>
                <a:effectLst/>
                <a:latin typeface="+mn-lt"/>
                <a:ea typeface="+mn-ea"/>
                <a:cs typeface="+mn-cs"/>
              </a:rPr>
              <a:t>Perona</a:t>
            </a:r>
            <a:r>
              <a:rPr lang="en-US" altLang="zh-TW" sz="1200" kern="1200" dirty="0" smtClean="0">
                <a:solidFill>
                  <a:schemeClr val="tx1"/>
                </a:solidFill>
                <a:effectLst/>
                <a:latin typeface="+mn-lt"/>
                <a:ea typeface="+mn-ea"/>
                <a:cs typeface="+mn-cs"/>
              </a:rPr>
              <a:t>, and Zisserman 2007); (f) region-based recognition (Mori, Ren, </a:t>
            </a:r>
            <a:r>
              <a:rPr lang="en-US" altLang="zh-TW" sz="1200" kern="1200" dirty="0" err="1" smtClean="0">
                <a:solidFill>
                  <a:schemeClr val="tx1"/>
                </a:solidFill>
                <a:effectLst/>
                <a:latin typeface="+mn-lt"/>
                <a:ea typeface="+mn-ea"/>
                <a:cs typeface="+mn-cs"/>
              </a:rPr>
              <a:t>Efros</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2004) ⃝c 2004 IEEE; (g) simultaneous recognition and segmentation (</a:t>
            </a:r>
            <a:r>
              <a:rPr lang="en-US" altLang="zh-TW" sz="1200" kern="1200" dirty="0" err="1" smtClean="0">
                <a:solidFill>
                  <a:schemeClr val="tx1"/>
                </a:solidFill>
                <a:effectLst/>
                <a:latin typeface="+mn-lt"/>
                <a:ea typeface="+mn-ea"/>
                <a:cs typeface="+mn-cs"/>
              </a:rPr>
              <a:t>Shotton</a:t>
            </a:r>
            <a:r>
              <a:rPr lang="en-US" altLang="zh-TW" sz="1200" kern="1200" dirty="0" smtClean="0">
                <a:solidFill>
                  <a:schemeClr val="tx1"/>
                </a:solidFill>
                <a:effectLst/>
                <a:latin typeface="+mn-lt"/>
                <a:ea typeface="+mn-ea"/>
                <a:cs typeface="+mn-cs"/>
              </a:rPr>
              <a:t>, Winn, </a:t>
            </a:r>
            <a:r>
              <a:rPr lang="en-US" altLang="zh-TW" sz="1200" kern="1200" dirty="0" err="1" smtClean="0">
                <a:solidFill>
                  <a:schemeClr val="tx1"/>
                </a:solidFill>
                <a:effectLst/>
                <a:latin typeface="+mn-lt"/>
                <a:ea typeface="+mn-ea"/>
                <a:cs typeface="+mn-cs"/>
              </a:rPr>
              <a:t>Rother</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2009) ⃝c 2009 Springer; (h) location recognition (</a:t>
            </a:r>
            <a:r>
              <a:rPr lang="en-US" altLang="zh-TW" sz="1200" kern="1200" dirty="0" err="1" smtClean="0">
                <a:solidFill>
                  <a:schemeClr val="tx1"/>
                </a:solidFill>
                <a:effectLst/>
                <a:latin typeface="+mn-lt"/>
                <a:ea typeface="+mn-ea"/>
                <a:cs typeface="+mn-cs"/>
              </a:rPr>
              <a:t>Philbin</a:t>
            </a:r>
            <a:r>
              <a:rPr lang="en-US" altLang="zh-TW" sz="1200" kern="1200" dirty="0" smtClean="0">
                <a:solidFill>
                  <a:schemeClr val="tx1"/>
                </a:solidFill>
                <a:effectLst/>
                <a:latin typeface="+mn-lt"/>
                <a:ea typeface="+mn-ea"/>
                <a:cs typeface="+mn-cs"/>
              </a:rPr>
              <a:t>, Chum, </a:t>
            </a:r>
            <a:r>
              <a:rPr lang="en-US" altLang="zh-TW" sz="1200" kern="1200" dirty="0" err="1" smtClean="0">
                <a:solidFill>
                  <a:schemeClr val="tx1"/>
                </a:solidFill>
                <a:effectLst/>
                <a:latin typeface="+mn-lt"/>
                <a:ea typeface="+mn-ea"/>
                <a:cs typeface="+mn-cs"/>
              </a:rPr>
              <a:t>Isard</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2007) ⃝c 2007 IEEE; (</a:t>
            </a:r>
            <a:r>
              <a:rPr lang="en-US" altLang="zh-TW" sz="1200" kern="1200" dirty="0" err="1" smtClean="0">
                <a:solidFill>
                  <a:schemeClr val="tx1"/>
                </a:solidFill>
                <a:effectLst/>
                <a:latin typeface="+mn-lt"/>
                <a:ea typeface="+mn-ea"/>
                <a:cs typeface="+mn-cs"/>
              </a:rPr>
              <a:t>i</a:t>
            </a:r>
            <a:r>
              <a:rPr lang="en-US" altLang="zh-TW" sz="1200" kern="1200" dirty="0" smtClean="0">
                <a:solidFill>
                  <a:schemeClr val="tx1"/>
                </a:solidFill>
                <a:effectLst/>
                <a:latin typeface="+mn-lt"/>
                <a:ea typeface="+mn-ea"/>
                <a:cs typeface="+mn-cs"/>
              </a:rPr>
              <a:t>) using context (Russell, </a:t>
            </a:r>
            <a:r>
              <a:rPr lang="en-US" altLang="zh-TW" sz="1200" kern="1200" dirty="0" err="1" smtClean="0">
                <a:solidFill>
                  <a:schemeClr val="tx1"/>
                </a:solidFill>
                <a:effectLst/>
                <a:latin typeface="+mn-lt"/>
                <a:ea typeface="+mn-ea"/>
                <a:cs typeface="+mn-cs"/>
              </a:rPr>
              <a:t>Torralba</a:t>
            </a:r>
            <a:r>
              <a:rPr lang="en-US" altLang="zh-TW" sz="1200" kern="1200" dirty="0" smtClean="0">
                <a:solidFill>
                  <a:schemeClr val="tx1"/>
                </a:solidFill>
                <a:effectLst/>
                <a:latin typeface="+mn-lt"/>
                <a:ea typeface="+mn-ea"/>
                <a:cs typeface="+mn-cs"/>
              </a:rPr>
              <a:t>, Liu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2007). </a:t>
            </a: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9</a:t>
            </a:fld>
            <a:endParaRPr kumimoji="1" lang="zh-TW" altLang="en-US"/>
          </a:p>
        </p:txBody>
      </p:sp>
    </p:spTree>
    <p:extLst>
      <p:ext uri="{BB962C8B-B14F-4D97-AF65-F5344CB8AC3E}">
        <p14:creationId xmlns:p14="http://schemas.microsoft.com/office/powerpoint/2010/main" val="706890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kern="1200" dirty="0" smtClean="0">
                <a:solidFill>
                  <a:schemeClr val="tx1"/>
                </a:solidFill>
                <a:effectLst/>
                <a:latin typeface="+mn-lt"/>
                <a:ea typeface="+mn-ea"/>
                <a:cs typeface="+mn-cs"/>
              </a:rPr>
              <a:t>Figure 14.1 </a:t>
            </a:r>
            <a:r>
              <a:rPr lang="en-US" altLang="zh-TW" sz="1200" kern="1200" dirty="0" smtClean="0">
                <a:solidFill>
                  <a:schemeClr val="tx1"/>
                </a:solidFill>
                <a:effectLst/>
                <a:latin typeface="+mn-lt"/>
                <a:ea typeface="+mn-ea"/>
                <a:cs typeface="+mn-cs"/>
              </a:rPr>
              <a:t>Recognition: face recognition with (a) pictorial structures (</a:t>
            </a:r>
            <a:r>
              <a:rPr lang="en-US" altLang="zh-TW" sz="1200" kern="1200" dirty="0" err="1" smtClean="0">
                <a:solidFill>
                  <a:schemeClr val="tx1"/>
                </a:solidFill>
                <a:effectLst/>
                <a:latin typeface="+mn-lt"/>
                <a:ea typeface="+mn-ea"/>
                <a:cs typeface="+mn-cs"/>
              </a:rPr>
              <a:t>Fischler</a:t>
            </a:r>
            <a:r>
              <a:rPr lang="en-US" altLang="zh-TW" sz="1200" kern="1200" dirty="0" smtClean="0">
                <a:solidFill>
                  <a:schemeClr val="tx1"/>
                </a:solidFill>
                <a:effectLst/>
                <a:latin typeface="+mn-lt"/>
                <a:ea typeface="+mn-ea"/>
                <a:cs typeface="+mn-cs"/>
              </a:rPr>
              <a:t> and </a:t>
            </a:r>
            <a:r>
              <a:rPr lang="en-US" altLang="zh-TW" sz="1200" kern="1200" dirty="0" err="1" smtClean="0">
                <a:solidFill>
                  <a:schemeClr val="tx1"/>
                </a:solidFill>
                <a:effectLst/>
                <a:latin typeface="+mn-lt"/>
                <a:ea typeface="+mn-ea"/>
                <a:cs typeface="+mn-cs"/>
              </a:rPr>
              <a:t>Elschlager</a:t>
            </a:r>
            <a:r>
              <a:rPr lang="en-US" altLang="zh-TW" sz="1200" kern="1200" dirty="0" smtClean="0">
                <a:solidFill>
                  <a:schemeClr val="tx1"/>
                </a:solidFill>
                <a:effectLst/>
                <a:latin typeface="+mn-lt"/>
                <a:ea typeface="+mn-ea"/>
                <a:cs typeface="+mn-cs"/>
              </a:rPr>
              <a:t> 1973) ⃝c 1973 IEEE and (b) </a:t>
            </a:r>
            <a:r>
              <a:rPr lang="en-US" altLang="zh-TW" sz="1200" kern="1200" dirty="0" err="1" smtClean="0">
                <a:solidFill>
                  <a:schemeClr val="tx1"/>
                </a:solidFill>
                <a:effectLst/>
                <a:latin typeface="+mn-lt"/>
                <a:ea typeface="+mn-ea"/>
                <a:cs typeface="+mn-cs"/>
              </a:rPr>
              <a:t>eigenfaces</a:t>
            </a:r>
            <a:r>
              <a:rPr lang="en-US" altLang="zh-TW" sz="1200" kern="1200" dirty="0" smtClean="0">
                <a:solidFill>
                  <a:schemeClr val="tx1"/>
                </a:solidFill>
                <a:effectLst/>
                <a:latin typeface="+mn-lt"/>
                <a:ea typeface="+mn-ea"/>
                <a:cs typeface="+mn-cs"/>
              </a:rPr>
              <a:t> (Turk and </a:t>
            </a:r>
            <a:r>
              <a:rPr lang="en-US" altLang="zh-TW" sz="1200" kern="1200" dirty="0" err="1" smtClean="0">
                <a:solidFill>
                  <a:schemeClr val="tx1"/>
                </a:solidFill>
                <a:effectLst/>
                <a:latin typeface="+mn-lt"/>
                <a:ea typeface="+mn-ea"/>
                <a:cs typeface="+mn-cs"/>
              </a:rPr>
              <a:t>Pentland</a:t>
            </a:r>
            <a:r>
              <a:rPr lang="en-US" altLang="zh-TW" sz="1200" kern="1200" dirty="0" smtClean="0">
                <a:solidFill>
                  <a:schemeClr val="tx1"/>
                </a:solidFill>
                <a:effectLst/>
                <a:latin typeface="+mn-lt"/>
                <a:ea typeface="+mn-ea"/>
                <a:cs typeface="+mn-cs"/>
              </a:rPr>
              <a:t> 1991b); (c) real-time face detection (Viola and Jones 2004) ⃝c 2004 Springer; (d) instance (known object) recognition (Lowe 1999) ⃝c 1999 IEEE; (e) feature-based recognition (Fergus, </a:t>
            </a:r>
            <a:r>
              <a:rPr lang="en-US" altLang="zh-TW" sz="1200" kern="1200" dirty="0" err="1" smtClean="0">
                <a:solidFill>
                  <a:schemeClr val="tx1"/>
                </a:solidFill>
                <a:effectLst/>
                <a:latin typeface="+mn-lt"/>
                <a:ea typeface="+mn-ea"/>
                <a:cs typeface="+mn-cs"/>
              </a:rPr>
              <a:t>Perona</a:t>
            </a:r>
            <a:r>
              <a:rPr lang="en-US" altLang="zh-TW" sz="1200" kern="1200" dirty="0" smtClean="0">
                <a:solidFill>
                  <a:schemeClr val="tx1"/>
                </a:solidFill>
                <a:effectLst/>
                <a:latin typeface="+mn-lt"/>
                <a:ea typeface="+mn-ea"/>
                <a:cs typeface="+mn-cs"/>
              </a:rPr>
              <a:t>, and Zisserman 2007); (f) region-based recognition (Mori, Ren, </a:t>
            </a:r>
            <a:r>
              <a:rPr lang="en-US" altLang="zh-TW" sz="1200" kern="1200" dirty="0" err="1" smtClean="0">
                <a:solidFill>
                  <a:schemeClr val="tx1"/>
                </a:solidFill>
                <a:effectLst/>
                <a:latin typeface="+mn-lt"/>
                <a:ea typeface="+mn-ea"/>
                <a:cs typeface="+mn-cs"/>
              </a:rPr>
              <a:t>Efros</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2004) ⃝c 2004 IEEE; (g) simultaneous recognition and segmentation (</a:t>
            </a:r>
            <a:r>
              <a:rPr lang="en-US" altLang="zh-TW" sz="1200" kern="1200" dirty="0" err="1" smtClean="0">
                <a:solidFill>
                  <a:schemeClr val="tx1"/>
                </a:solidFill>
                <a:effectLst/>
                <a:latin typeface="+mn-lt"/>
                <a:ea typeface="+mn-ea"/>
                <a:cs typeface="+mn-cs"/>
              </a:rPr>
              <a:t>Shotton</a:t>
            </a:r>
            <a:r>
              <a:rPr lang="en-US" altLang="zh-TW" sz="1200" kern="1200" dirty="0" smtClean="0">
                <a:solidFill>
                  <a:schemeClr val="tx1"/>
                </a:solidFill>
                <a:effectLst/>
                <a:latin typeface="+mn-lt"/>
                <a:ea typeface="+mn-ea"/>
                <a:cs typeface="+mn-cs"/>
              </a:rPr>
              <a:t>, Winn, </a:t>
            </a:r>
            <a:r>
              <a:rPr lang="en-US" altLang="zh-TW" sz="1200" kern="1200" dirty="0" err="1" smtClean="0">
                <a:solidFill>
                  <a:schemeClr val="tx1"/>
                </a:solidFill>
                <a:effectLst/>
                <a:latin typeface="+mn-lt"/>
                <a:ea typeface="+mn-ea"/>
                <a:cs typeface="+mn-cs"/>
              </a:rPr>
              <a:t>Rother</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2009) ⃝c 2009 Springer; (h) location recognition (</a:t>
            </a:r>
            <a:r>
              <a:rPr lang="en-US" altLang="zh-TW" sz="1200" kern="1200" dirty="0" err="1" smtClean="0">
                <a:solidFill>
                  <a:schemeClr val="tx1"/>
                </a:solidFill>
                <a:effectLst/>
                <a:latin typeface="+mn-lt"/>
                <a:ea typeface="+mn-ea"/>
                <a:cs typeface="+mn-cs"/>
              </a:rPr>
              <a:t>Philbin</a:t>
            </a:r>
            <a:r>
              <a:rPr lang="en-US" altLang="zh-TW" sz="1200" kern="1200" dirty="0" smtClean="0">
                <a:solidFill>
                  <a:schemeClr val="tx1"/>
                </a:solidFill>
                <a:effectLst/>
                <a:latin typeface="+mn-lt"/>
                <a:ea typeface="+mn-ea"/>
                <a:cs typeface="+mn-cs"/>
              </a:rPr>
              <a:t>, Chum, </a:t>
            </a:r>
            <a:r>
              <a:rPr lang="en-US" altLang="zh-TW" sz="1200" kern="1200" dirty="0" err="1" smtClean="0">
                <a:solidFill>
                  <a:schemeClr val="tx1"/>
                </a:solidFill>
                <a:effectLst/>
                <a:latin typeface="+mn-lt"/>
                <a:ea typeface="+mn-ea"/>
                <a:cs typeface="+mn-cs"/>
              </a:rPr>
              <a:t>Isard</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2007) ⃝c 2007 IEEE; (</a:t>
            </a:r>
            <a:r>
              <a:rPr lang="en-US" altLang="zh-TW" sz="1200" kern="1200" dirty="0" err="1" smtClean="0">
                <a:solidFill>
                  <a:schemeClr val="tx1"/>
                </a:solidFill>
                <a:effectLst/>
                <a:latin typeface="+mn-lt"/>
                <a:ea typeface="+mn-ea"/>
                <a:cs typeface="+mn-cs"/>
              </a:rPr>
              <a:t>i</a:t>
            </a:r>
            <a:r>
              <a:rPr lang="en-US" altLang="zh-TW" sz="1200" kern="1200" dirty="0" smtClean="0">
                <a:solidFill>
                  <a:schemeClr val="tx1"/>
                </a:solidFill>
                <a:effectLst/>
                <a:latin typeface="+mn-lt"/>
                <a:ea typeface="+mn-ea"/>
                <a:cs typeface="+mn-cs"/>
              </a:rPr>
              <a:t>) using context (Russell, </a:t>
            </a:r>
            <a:r>
              <a:rPr lang="en-US" altLang="zh-TW" sz="1200" kern="1200" dirty="0" err="1" smtClean="0">
                <a:solidFill>
                  <a:schemeClr val="tx1"/>
                </a:solidFill>
                <a:effectLst/>
                <a:latin typeface="+mn-lt"/>
                <a:ea typeface="+mn-ea"/>
                <a:cs typeface="+mn-cs"/>
              </a:rPr>
              <a:t>Torralba</a:t>
            </a:r>
            <a:r>
              <a:rPr lang="en-US" altLang="zh-TW" sz="1200" kern="1200" dirty="0" smtClean="0">
                <a:solidFill>
                  <a:schemeClr val="tx1"/>
                </a:solidFill>
                <a:effectLst/>
                <a:latin typeface="+mn-lt"/>
                <a:ea typeface="+mn-ea"/>
                <a:cs typeface="+mn-cs"/>
              </a:rPr>
              <a:t>, Liu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2007). </a:t>
            </a: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10</a:t>
            </a:fld>
            <a:endParaRPr kumimoji="1" lang="zh-TW" altLang="en-US"/>
          </a:p>
        </p:txBody>
      </p:sp>
    </p:spTree>
    <p:extLst>
      <p:ext uri="{BB962C8B-B14F-4D97-AF65-F5344CB8AC3E}">
        <p14:creationId xmlns:p14="http://schemas.microsoft.com/office/powerpoint/2010/main" val="765846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kern="1200" dirty="0" smtClean="0">
                <a:solidFill>
                  <a:schemeClr val="tx1"/>
                </a:solidFill>
                <a:effectLst/>
                <a:latin typeface="+mn-lt"/>
                <a:ea typeface="+mn-ea"/>
                <a:cs typeface="+mn-cs"/>
              </a:rPr>
              <a:t>Figure 14.1 </a:t>
            </a:r>
            <a:r>
              <a:rPr lang="en-US" altLang="zh-TW" sz="1200" kern="1200" dirty="0" smtClean="0">
                <a:solidFill>
                  <a:schemeClr val="tx1"/>
                </a:solidFill>
                <a:effectLst/>
                <a:latin typeface="+mn-lt"/>
                <a:ea typeface="+mn-ea"/>
                <a:cs typeface="+mn-cs"/>
              </a:rPr>
              <a:t>Recognition: face recognition with (a) pictorial structures (</a:t>
            </a:r>
            <a:r>
              <a:rPr lang="en-US" altLang="zh-TW" sz="1200" kern="1200" dirty="0" err="1" smtClean="0">
                <a:solidFill>
                  <a:schemeClr val="tx1"/>
                </a:solidFill>
                <a:effectLst/>
                <a:latin typeface="+mn-lt"/>
                <a:ea typeface="+mn-ea"/>
                <a:cs typeface="+mn-cs"/>
              </a:rPr>
              <a:t>Fischler</a:t>
            </a:r>
            <a:r>
              <a:rPr lang="en-US" altLang="zh-TW" sz="1200" kern="1200" dirty="0" smtClean="0">
                <a:solidFill>
                  <a:schemeClr val="tx1"/>
                </a:solidFill>
                <a:effectLst/>
                <a:latin typeface="+mn-lt"/>
                <a:ea typeface="+mn-ea"/>
                <a:cs typeface="+mn-cs"/>
              </a:rPr>
              <a:t> and </a:t>
            </a:r>
            <a:r>
              <a:rPr lang="en-US" altLang="zh-TW" sz="1200" kern="1200" dirty="0" err="1" smtClean="0">
                <a:solidFill>
                  <a:schemeClr val="tx1"/>
                </a:solidFill>
                <a:effectLst/>
                <a:latin typeface="+mn-lt"/>
                <a:ea typeface="+mn-ea"/>
                <a:cs typeface="+mn-cs"/>
              </a:rPr>
              <a:t>Elschlager</a:t>
            </a:r>
            <a:r>
              <a:rPr lang="en-US" altLang="zh-TW" sz="1200" kern="1200" dirty="0" smtClean="0">
                <a:solidFill>
                  <a:schemeClr val="tx1"/>
                </a:solidFill>
                <a:effectLst/>
                <a:latin typeface="+mn-lt"/>
                <a:ea typeface="+mn-ea"/>
                <a:cs typeface="+mn-cs"/>
              </a:rPr>
              <a:t> 1973) ⃝c 1973 IEEE and (b) </a:t>
            </a:r>
            <a:r>
              <a:rPr lang="en-US" altLang="zh-TW" sz="1200" kern="1200" dirty="0" err="1" smtClean="0">
                <a:solidFill>
                  <a:schemeClr val="tx1"/>
                </a:solidFill>
                <a:effectLst/>
                <a:latin typeface="+mn-lt"/>
                <a:ea typeface="+mn-ea"/>
                <a:cs typeface="+mn-cs"/>
              </a:rPr>
              <a:t>eigenfaces</a:t>
            </a:r>
            <a:r>
              <a:rPr lang="en-US" altLang="zh-TW" sz="1200" kern="1200" dirty="0" smtClean="0">
                <a:solidFill>
                  <a:schemeClr val="tx1"/>
                </a:solidFill>
                <a:effectLst/>
                <a:latin typeface="+mn-lt"/>
                <a:ea typeface="+mn-ea"/>
                <a:cs typeface="+mn-cs"/>
              </a:rPr>
              <a:t> (Turk and </a:t>
            </a:r>
            <a:r>
              <a:rPr lang="en-US" altLang="zh-TW" sz="1200" kern="1200" dirty="0" err="1" smtClean="0">
                <a:solidFill>
                  <a:schemeClr val="tx1"/>
                </a:solidFill>
                <a:effectLst/>
                <a:latin typeface="+mn-lt"/>
                <a:ea typeface="+mn-ea"/>
                <a:cs typeface="+mn-cs"/>
              </a:rPr>
              <a:t>Pentland</a:t>
            </a:r>
            <a:r>
              <a:rPr lang="en-US" altLang="zh-TW" sz="1200" kern="1200" dirty="0" smtClean="0">
                <a:solidFill>
                  <a:schemeClr val="tx1"/>
                </a:solidFill>
                <a:effectLst/>
                <a:latin typeface="+mn-lt"/>
                <a:ea typeface="+mn-ea"/>
                <a:cs typeface="+mn-cs"/>
              </a:rPr>
              <a:t> 1991b); (c) real-time face detection (Viola and Jones 2004) ⃝c 2004 Springer; (d) instance (known object) recognition (Lowe 1999) ⃝c 1999 IEEE; (e) feature-based recognition (Fergus, </a:t>
            </a:r>
            <a:r>
              <a:rPr lang="en-US" altLang="zh-TW" sz="1200" kern="1200" dirty="0" err="1" smtClean="0">
                <a:solidFill>
                  <a:schemeClr val="tx1"/>
                </a:solidFill>
                <a:effectLst/>
                <a:latin typeface="+mn-lt"/>
                <a:ea typeface="+mn-ea"/>
                <a:cs typeface="+mn-cs"/>
              </a:rPr>
              <a:t>Perona</a:t>
            </a:r>
            <a:r>
              <a:rPr lang="en-US" altLang="zh-TW" sz="1200" kern="1200" dirty="0" smtClean="0">
                <a:solidFill>
                  <a:schemeClr val="tx1"/>
                </a:solidFill>
                <a:effectLst/>
                <a:latin typeface="+mn-lt"/>
                <a:ea typeface="+mn-ea"/>
                <a:cs typeface="+mn-cs"/>
              </a:rPr>
              <a:t>, and Zisserman 2007); (f) region-based recognition (Mori, Ren, </a:t>
            </a:r>
            <a:r>
              <a:rPr lang="en-US" altLang="zh-TW" sz="1200" kern="1200" dirty="0" err="1" smtClean="0">
                <a:solidFill>
                  <a:schemeClr val="tx1"/>
                </a:solidFill>
                <a:effectLst/>
                <a:latin typeface="+mn-lt"/>
                <a:ea typeface="+mn-ea"/>
                <a:cs typeface="+mn-cs"/>
              </a:rPr>
              <a:t>Efros</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2004) ⃝c 2004 IEEE; (g) simultaneous recognition and segmentation (</a:t>
            </a:r>
            <a:r>
              <a:rPr lang="en-US" altLang="zh-TW" sz="1200" kern="1200" dirty="0" err="1" smtClean="0">
                <a:solidFill>
                  <a:schemeClr val="tx1"/>
                </a:solidFill>
                <a:effectLst/>
                <a:latin typeface="+mn-lt"/>
                <a:ea typeface="+mn-ea"/>
                <a:cs typeface="+mn-cs"/>
              </a:rPr>
              <a:t>Shotton</a:t>
            </a:r>
            <a:r>
              <a:rPr lang="en-US" altLang="zh-TW" sz="1200" kern="1200" dirty="0" smtClean="0">
                <a:solidFill>
                  <a:schemeClr val="tx1"/>
                </a:solidFill>
                <a:effectLst/>
                <a:latin typeface="+mn-lt"/>
                <a:ea typeface="+mn-ea"/>
                <a:cs typeface="+mn-cs"/>
              </a:rPr>
              <a:t>, Winn, </a:t>
            </a:r>
            <a:r>
              <a:rPr lang="en-US" altLang="zh-TW" sz="1200" kern="1200" dirty="0" err="1" smtClean="0">
                <a:solidFill>
                  <a:schemeClr val="tx1"/>
                </a:solidFill>
                <a:effectLst/>
                <a:latin typeface="+mn-lt"/>
                <a:ea typeface="+mn-ea"/>
                <a:cs typeface="+mn-cs"/>
              </a:rPr>
              <a:t>Rother</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2009) ⃝c 2009 Springer; (h) location recognition (</a:t>
            </a:r>
            <a:r>
              <a:rPr lang="en-US" altLang="zh-TW" sz="1200" kern="1200" dirty="0" err="1" smtClean="0">
                <a:solidFill>
                  <a:schemeClr val="tx1"/>
                </a:solidFill>
                <a:effectLst/>
                <a:latin typeface="+mn-lt"/>
                <a:ea typeface="+mn-ea"/>
                <a:cs typeface="+mn-cs"/>
              </a:rPr>
              <a:t>Philbin</a:t>
            </a:r>
            <a:r>
              <a:rPr lang="en-US" altLang="zh-TW" sz="1200" kern="1200" dirty="0" smtClean="0">
                <a:solidFill>
                  <a:schemeClr val="tx1"/>
                </a:solidFill>
                <a:effectLst/>
                <a:latin typeface="+mn-lt"/>
                <a:ea typeface="+mn-ea"/>
                <a:cs typeface="+mn-cs"/>
              </a:rPr>
              <a:t>, Chum, </a:t>
            </a:r>
            <a:r>
              <a:rPr lang="en-US" altLang="zh-TW" sz="1200" kern="1200" dirty="0" err="1" smtClean="0">
                <a:solidFill>
                  <a:schemeClr val="tx1"/>
                </a:solidFill>
                <a:effectLst/>
                <a:latin typeface="+mn-lt"/>
                <a:ea typeface="+mn-ea"/>
                <a:cs typeface="+mn-cs"/>
              </a:rPr>
              <a:t>Isard</a:t>
            </a:r>
            <a:r>
              <a:rPr lang="en-US" altLang="zh-TW" sz="1200" kern="1200" dirty="0" smtClean="0">
                <a:solidFill>
                  <a:schemeClr val="tx1"/>
                </a:solidFill>
                <a:effectLst/>
                <a:latin typeface="+mn-lt"/>
                <a:ea typeface="+mn-ea"/>
                <a:cs typeface="+mn-cs"/>
              </a:rPr>
              <a:t>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2007) ⃝c 2007 IEEE; (</a:t>
            </a:r>
            <a:r>
              <a:rPr lang="en-US" altLang="zh-TW" sz="1200" kern="1200" dirty="0" err="1" smtClean="0">
                <a:solidFill>
                  <a:schemeClr val="tx1"/>
                </a:solidFill>
                <a:effectLst/>
                <a:latin typeface="+mn-lt"/>
                <a:ea typeface="+mn-ea"/>
                <a:cs typeface="+mn-cs"/>
              </a:rPr>
              <a:t>i</a:t>
            </a:r>
            <a:r>
              <a:rPr lang="en-US" altLang="zh-TW" sz="1200" kern="1200" dirty="0" smtClean="0">
                <a:solidFill>
                  <a:schemeClr val="tx1"/>
                </a:solidFill>
                <a:effectLst/>
                <a:latin typeface="+mn-lt"/>
                <a:ea typeface="+mn-ea"/>
                <a:cs typeface="+mn-cs"/>
              </a:rPr>
              <a:t>) using context (Russell, </a:t>
            </a:r>
            <a:r>
              <a:rPr lang="en-US" altLang="zh-TW" sz="1200" kern="1200" dirty="0" err="1" smtClean="0">
                <a:solidFill>
                  <a:schemeClr val="tx1"/>
                </a:solidFill>
                <a:effectLst/>
                <a:latin typeface="+mn-lt"/>
                <a:ea typeface="+mn-ea"/>
                <a:cs typeface="+mn-cs"/>
              </a:rPr>
              <a:t>Torralba</a:t>
            </a:r>
            <a:r>
              <a:rPr lang="en-US" altLang="zh-TW" sz="1200" kern="1200" dirty="0" smtClean="0">
                <a:solidFill>
                  <a:schemeClr val="tx1"/>
                </a:solidFill>
                <a:effectLst/>
                <a:latin typeface="+mn-lt"/>
                <a:ea typeface="+mn-ea"/>
                <a:cs typeface="+mn-cs"/>
              </a:rPr>
              <a:t>, Liu </a:t>
            </a:r>
            <a:r>
              <a:rPr lang="en-US" altLang="zh-TW" sz="1200" i="1" kern="1200" dirty="0" smtClean="0">
                <a:solidFill>
                  <a:schemeClr val="tx1"/>
                </a:solidFill>
                <a:effectLst/>
                <a:latin typeface="+mn-lt"/>
                <a:ea typeface="+mn-ea"/>
                <a:cs typeface="+mn-cs"/>
              </a:rPr>
              <a:t>et al. </a:t>
            </a:r>
            <a:r>
              <a:rPr lang="en-US" altLang="zh-TW" sz="1200" kern="1200" dirty="0" smtClean="0">
                <a:solidFill>
                  <a:schemeClr val="tx1"/>
                </a:solidFill>
                <a:effectLst/>
                <a:latin typeface="+mn-lt"/>
                <a:ea typeface="+mn-ea"/>
                <a:cs typeface="+mn-cs"/>
              </a:rPr>
              <a:t>2007). </a:t>
            </a: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11</a:t>
            </a:fld>
            <a:endParaRPr kumimoji="1" lang="zh-TW" altLang="en-US"/>
          </a:p>
        </p:txBody>
      </p:sp>
    </p:spTree>
    <p:extLst>
      <p:ext uri="{BB962C8B-B14F-4D97-AF65-F5344CB8AC3E}">
        <p14:creationId xmlns:p14="http://schemas.microsoft.com/office/powerpoint/2010/main" val="228546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In order to deal with scale variation, the image is usually converted into a sub-octave pyramid and a separate scan is performed on each level. Most appearance-based approaches today rely heavily on training classifiers using sets of labeled face and non-face patches. </a:t>
            </a: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14</a:t>
            </a:fld>
            <a:endParaRPr kumimoji="1" lang="zh-TW" altLang="en-US"/>
          </a:p>
        </p:txBody>
      </p:sp>
    </p:spTree>
    <p:extLst>
      <p:ext uri="{BB962C8B-B14F-4D97-AF65-F5344CB8AC3E}">
        <p14:creationId xmlns:p14="http://schemas.microsoft.com/office/powerpoint/2010/main" val="96505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kumimoji="1" lang="zh-TW" altLang="en-US" smtClean="0"/>
              <a:t>按一下以編輯母片標題樣式</a:t>
            </a:r>
            <a:endParaRPr kumimoji="1"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smtClean="0"/>
              <a:t>按一下以編輯母片副標題樣式</a:t>
            </a:r>
            <a:endParaRPr kumimoji="1" lang="zh-TW" altLang="en-US"/>
          </a:p>
        </p:txBody>
      </p:sp>
      <p:sp>
        <p:nvSpPr>
          <p:cNvPr id="4" name="日期版面配置區 3"/>
          <p:cNvSpPr>
            <a:spLocks noGrp="1"/>
          </p:cNvSpPr>
          <p:nvPr>
            <p:ph type="dt" sz="half" idx="10"/>
          </p:nvPr>
        </p:nvSpPr>
        <p:spPr/>
        <p:txBody>
          <a:bodyPr/>
          <a:lstStyle/>
          <a:p>
            <a:fld id="{91B341BD-3AF8-024D-919A-4DD7A003224D}" type="datetimeFigureOut">
              <a:rPr kumimoji="1" lang="zh-TW" altLang="en-US" smtClean="0"/>
              <a:t>2018/6/3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074365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91B341BD-3AF8-024D-919A-4DD7A003224D}" type="datetimeFigureOut">
              <a:rPr kumimoji="1" lang="zh-TW" altLang="en-US" smtClean="0"/>
              <a:t>2018/6/3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93342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8724900" y="365125"/>
            <a:ext cx="2628900" cy="5811838"/>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91B341BD-3AF8-024D-919A-4DD7A003224D}" type="datetimeFigureOut">
              <a:rPr kumimoji="1" lang="zh-TW" altLang="en-US" smtClean="0"/>
              <a:t>2018/6/3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741631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91B341BD-3AF8-024D-919A-4DD7A003224D}" type="datetimeFigureOut">
              <a:rPr kumimoji="1" lang="zh-TW" altLang="en-US" smtClean="0"/>
              <a:t>2018/6/3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031746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91B341BD-3AF8-024D-919A-4DD7A003224D}" type="datetimeFigureOut">
              <a:rPr kumimoji="1" lang="zh-TW" altLang="en-US" smtClean="0"/>
              <a:t>2018/6/3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49738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838200" y="1825625"/>
            <a:ext cx="5181600" cy="435133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6172200" y="1825625"/>
            <a:ext cx="5181600" cy="435133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91B341BD-3AF8-024D-919A-4DD7A003224D}" type="datetimeFigureOut">
              <a:rPr kumimoji="1" lang="zh-TW" altLang="en-US" smtClean="0"/>
              <a:t>2018/6/3</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516903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91B341BD-3AF8-024D-919A-4DD7A003224D}" type="datetimeFigureOut">
              <a:rPr kumimoji="1" lang="zh-TW" altLang="en-US" smtClean="0"/>
              <a:t>2018/6/3</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818162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91B341BD-3AF8-024D-919A-4DD7A003224D}" type="datetimeFigureOut">
              <a:rPr kumimoji="1" lang="zh-TW" altLang="en-US" smtClean="0"/>
              <a:t>2018/6/3</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315988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1B341BD-3AF8-024D-919A-4DD7A003224D}" type="datetimeFigureOut">
              <a:rPr kumimoji="1" lang="zh-TW" altLang="en-US" smtClean="0"/>
              <a:t>2018/6/3</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880655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91B341BD-3AF8-024D-919A-4DD7A003224D}" type="datetimeFigureOut">
              <a:rPr kumimoji="1" lang="zh-TW" altLang="en-US" smtClean="0"/>
              <a:t>2018/6/3</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724533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91B341BD-3AF8-024D-919A-4DD7A003224D}" type="datetimeFigureOut">
              <a:rPr kumimoji="1" lang="zh-TW" altLang="en-US" smtClean="0"/>
              <a:t>2018/6/3</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00716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341BD-3AF8-024D-919A-4DD7A003224D}" type="datetimeFigureOut">
              <a:rPr kumimoji="1" lang="zh-TW" altLang="en-US" smtClean="0"/>
              <a:t>2018/6/3</a:t>
            </a:fld>
            <a:endParaRPr kumimoji="1"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531089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zRpsRKuyi3Y"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youtube.com/watch?v=C8lMW0MODFs&amp;list=RD8xn-Rb0jejo&amp;index=4" TargetMode="External"/><Relationship Id="rId4" Type="http://schemas.openxmlformats.org/officeDocument/2006/relationships/hyperlink" Target="https://www.youtube.com/watch?v=V_eRt3Mp1_w&amp;list=PL0B373664BB976D4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r>
              <a:rPr kumimoji="1" lang="en-US" altLang="zh-TW" dirty="0" smtClean="0">
                <a:latin typeface="Times New Roman" charset="0"/>
                <a:ea typeface="Times New Roman" charset="0"/>
                <a:cs typeface="Times New Roman" charset="0"/>
              </a:rPr>
              <a:t>Advanced Computer Vision</a:t>
            </a:r>
            <a:br>
              <a:rPr kumimoji="1" lang="en-US" altLang="zh-TW" dirty="0" smtClean="0">
                <a:latin typeface="Times New Roman" charset="0"/>
                <a:ea typeface="Times New Roman" charset="0"/>
                <a:cs typeface="Times New Roman" charset="0"/>
              </a:rPr>
            </a:br>
            <a:r>
              <a:rPr kumimoji="1" lang="en-US" altLang="zh-TW" dirty="0" smtClean="0">
                <a:latin typeface="Times New Roman" charset="0"/>
                <a:ea typeface="Times New Roman" charset="0"/>
                <a:cs typeface="Times New Roman" charset="0"/>
              </a:rPr>
              <a:t>Chapter 14 </a:t>
            </a:r>
            <a:br>
              <a:rPr kumimoji="1" lang="en-US" altLang="zh-TW" dirty="0" smtClean="0">
                <a:latin typeface="Times New Roman" charset="0"/>
                <a:ea typeface="Times New Roman" charset="0"/>
                <a:cs typeface="Times New Roman" charset="0"/>
              </a:rPr>
            </a:br>
            <a:r>
              <a:rPr lang="en-US" altLang="zh-TW" sz="6700" b="1" dirty="0" smtClean="0">
                <a:latin typeface="Times New Roman" charset="0"/>
                <a:ea typeface="Times New Roman" charset="0"/>
                <a:cs typeface="Times New Roman" charset="0"/>
              </a:rPr>
              <a:t>Recognition </a:t>
            </a:r>
            <a:endParaRPr kumimoji="1" lang="zh-TW" altLang="en-US" sz="6700" b="1" dirty="0">
              <a:latin typeface="Times New Roman" charset="0"/>
              <a:ea typeface="Times New Roman" charset="0"/>
              <a:cs typeface="Times New Roman" charset="0"/>
            </a:endParaRPr>
          </a:p>
        </p:txBody>
      </p:sp>
      <p:sp>
        <p:nvSpPr>
          <p:cNvPr id="3" name="副標題 2"/>
          <p:cNvSpPr>
            <a:spLocks noGrp="1"/>
          </p:cNvSpPr>
          <p:nvPr>
            <p:ph type="subTitle" idx="1"/>
          </p:nvPr>
        </p:nvSpPr>
        <p:spPr>
          <a:xfrm>
            <a:off x="1524000" y="3602037"/>
            <a:ext cx="9144000" cy="2814805"/>
          </a:xfrm>
        </p:spPr>
        <p:txBody>
          <a:bodyPr>
            <a:normAutofit/>
          </a:bodyPr>
          <a:lstStyle/>
          <a:p>
            <a:r>
              <a:rPr kumimoji="1" lang="en-US" altLang="zh-TW" sz="2800" dirty="0" smtClean="0">
                <a:latin typeface="Tahoma" charset="0"/>
                <a:ea typeface="Tahoma" charset="0"/>
                <a:cs typeface="Tahoma" charset="0"/>
              </a:rPr>
              <a:t>Yu-</a:t>
            </a:r>
            <a:r>
              <a:rPr kumimoji="1" lang="en-US" altLang="zh-TW" sz="2800" dirty="0" err="1" smtClean="0">
                <a:latin typeface="Tahoma" charset="0"/>
                <a:ea typeface="Tahoma" charset="0"/>
                <a:cs typeface="Tahoma" charset="0"/>
              </a:rPr>
              <a:t>Jhe</a:t>
            </a:r>
            <a:r>
              <a:rPr kumimoji="1" lang="en-US" altLang="zh-TW" sz="2800" dirty="0" smtClean="0">
                <a:latin typeface="Tahoma" charset="0"/>
                <a:ea typeface="Tahoma" charset="0"/>
                <a:cs typeface="Tahoma" charset="0"/>
              </a:rPr>
              <a:t> Li</a:t>
            </a:r>
          </a:p>
          <a:p>
            <a:r>
              <a:rPr kumimoji="1" lang="en-US" altLang="zh-TW" sz="2800" dirty="0" smtClean="0">
                <a:latin typeface="Tahoma" charset="0"/>
                <a:ea typeface="Tahoma" charset="0"/>
                <a:cs typeface="Tahoma" charset="0"/>
              </a:rPr>
              <a:t>0973400693</a:t>
            </a:r>
          </a:p>
          <a:p>
            <a:r>
              <a:rPr kumimoji="1" lang="en-US" altLang="zh-TW" sz="2800" dirty="0">
                <a:latin typeface="Tahoma" charset="0"/>
                <a:ea typeface="Tahoma" charset="0"/>
                <a:cs typeface="Tahoma" charset="0"/>
              </a:rPr>
              <a:t>r</a:t>
            </a:r>
            <a:r>
              <a:rPr kumimoji="1" lang="en-US" altLang="zh-TW" sz="2800" dirty="0" smtClean="0">
                <a:latin typeface="Tahoma" charset="0"/>
                <a:ea typeface="Tahoma" charset="0"/>
                <a:cs typeface="Tahoma" charset="0"/>
              </a:rPr>
              <a:t>06942074@ntu.edu.tw</a:t>
            </a:r>
          </a:p>
          <a:p>
            <a:r>
              <a:rPr kumimoji="1" lang="en-US" altLang="zh-TW" sz="2800" dirty="0" smtClean="0">
                <a:latin typeface="Tahoma" charset="0"/>
                <a:ea typeface="Tahoma" charset="0"/>
                <a:cs typeface="Tahoma" charset="0"/>
              </a:rPr>
              <a:t>NTU GICE</a:t>
            </a:r>
            <a:endParaRPr kumimoji="1" lang="zh-TW" altLang="en-US" sz="2800" dirty="0">
              <a:latin typeface="Tahoma" charset="0"/>
              <a:ea typeface="Tahoma" charset="0"/>
              <a:cs typeface="Tahoma" charset="0"/>
            </a:endParaRPr>
          </a:p>
        </p:txBody>
      </p:sp>
    </p:spTree>
    <p:extLst>
      <p:ext uri="{BB962C8B-B14F-4D97-AF65-F5344CB8AC3E}">
        <p14:creationId xmlns:p14="http://schemas.microsoft.com/office/powerpoint/2010/main" val="826168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r>
              <a:rPr kumimoji="1" lang="en-US" altLang="zh-TW" sz="3600" dirty="0" smtClean="0">
                <a:latin typeface="Times New Roman" charset="0"/>
                <a:ea typeface="Times New Roman" charset="0"/>
                <a:cs typeface="Times New Roman" charset="0"/>
              </a:rPr>
              <a:t>14. Introduction to Recognition</a:t>
            </a:r>
            <a:endParaRPr kumimoji="1" lang="zh-TW" altLang="en-US" sz="3600" dirty="0">
              <a:latin typeface="Times New Roman"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10" name="矩形 9"/>
          <p:cNvSpPr/>
          <p:nvPr/>
        </p:nvSpPr>
        <p:spPr>
          <a:xfrm>
            <a:off x="5250873" y="5286046"/>
            <a:ext cx="1690254" cy="15719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9442971" y="3771675"/>
            <a:ext cx="2027382" cy="88900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smtClean="0">
                <a:latin typeface="Times New Roman" charset="0"/>
                <a:ea typeface="Times New Roman" charset="0"/>
                <a:cs typeface="Times New Roman" charset="0"/>
              </a:rPr>
              <a:t>Location</a:t>
            </a:r>
          </a:p>
          <a:p>
            <a:pPr algn="ctr"/>
            <a:r>
              <a:rPr kumimoji="1" lang="en-US" altLang="zh-TW" dirty="0" smtClean="0">
                <a:latin typeface="Times New Roman" charset="0"/>
                <a:ea typeface="Times New Roman" charset="0"/>
                <a:cs typeface="Times New Roman" charset="0"/>
              </a:rPr>
              <a:t>recognition</a:t>
            </a:r>
            <a:endParaRPr kumimoji="1" lang="zh-TW" altLang="en-US" dirty="0">
              <a:latin typeface="Times New Roman" charset="0"/>
              <a:ea typeface="Times New Roman" charset="0"/>
              <a:cs typeface="Times New Roman" charset="0"/>
            </a:endParaRPr>
          </a:p>
        </p:txBody>
      </p:sp>
      <p:cxnSp>
        <p:nvCxnSpPr>
          <p:cNvPr id="15" name="直線箭頭接點 14"/>
          <p:cNvCxnSpPr>
            <a:endCxn id="14" idx="2"/>
          </p:cNvCxnSpPr>
          <p:nvPr/>
        </p:nvCxnSpPr>
        <p:spPr>
          <a:xfrm flipV="1">
            <a:off x="6941127" y="4660675"/>
            <a:ext cx="3515535" cy="13207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圖片 6"/>
          <p:cNvPicPr>
            <a:picLocks noChangeAspect="1"/>
          </p:cNvPicPr>
          <p:nvPr/>
        </p:nvPicPr>
        <p:blipFill>
          <a:blip r:embed="rId4"/>
          <a:stretch>
            <a:fillRect/>
          </a:stretch>
        </p:blipFill>
        <p:spPr>
          <a:xfrm>
            <a:off x="838200" y="1580346"/>
            <a:ext cx="3706091" cy="4663845"/>
          </a:xfrm>
          <a:prstGeom prst="rect">
            <a:avLst/>
          </a:prstGeom>
          <a:ln>
            <a:solidFill>
              <a:srgbClr val="FF0000"/>
            </a:solidFill>
          </a:ln>
        </p:spPr>
      </p:pic>
    </p:spTree>
    <p:extLst>
      <p:ext uri="{BB962C8B-B14F-4D97-AF65-F5344CB8AC3E}">
        <p14:creationId xmlns:p14="http://schemas.microsoft.com/office/powerpoint/2010/main" val="682226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r>
              <a:rPr kumimoji="1" lang="en-US" altLang="zh-TW" sz="3600" dirty="0" smtClean="0">
                <a:latin typeface="Times New Roman" charset="0"/>
                <a:ea typeface="Times New Roman" charset="0"/>
                <a:cs typeface="Times New Roman" charset="0"/>
              </a:rPr>
              <a:t>14. Introduction to Recognition</a:t>
            </a:r>
            <a:endParaRPr kumimoji="1" lang="zh-TW" altLang="en-US" sz="3600" dirty="0">
              <a:latin typeface="Times New Roman"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10" name="矩形 9"/>
          <p:cNvSpPr/>
          <p:nvPr/>
        </p:nvSpPr>
        <p:spPr>
          <a:xfrm>
            <a:off x="6838968" y="5223163"/>
            <a:ext cx="2430451" cy="15442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9761625" y="5106285"/>
            <a:ext cx="2027382" cy="88900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smtClean="0">
                <a:latin typeface="Times New Roman" charset="0"/>
                <a:ea typeface="Times New Roman" charset="0"/>
                <a:cs typeface="Times New Roman" charset="0"/>
              </a:rPr>
              <a:t>Using context</a:t>
            </a:r>
            <a:endParaRPr kumimoji="1" lang="zh-TW" altLang="en-US" dirty="0">
              <a:latin typeface="Times New Roman" charset="0"/>
              <a:ea typeface="Times New Roman" charset="0"/>
              <a:cs typeface="Times New Roman" charset="0"/>
            </a:endParaRPr>
          </a:p>
        </p:txBody>
      </p:sp>
      <p:cxnSp>
        <p:nvCxnSpPr>
          <p:cNvPr id="15" name="直線箭頭接點 14"/>
          <p:cNvCxnSpPr>
            <a:stCxn id="10" idx="3"/>
            <a:endCxn id="14" idx="1"/>
          </p:cNvCxnSpPr>
          <p:nvPr/>
        </p:nvCxnSpPr>
        <p:spPr>
          <a:xfrm flipV="1">
            <a:off x="9269419" y="5550785"/>
            <a:ext cx="492206" cy="4445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圖片 8"/>
          <p:cNvPicPr>
            <a:picLocks noChangeAspect="1"/>
          </p:cNvPicPr>
          <p:nvPr/>
        </p:nvPicPr>
        <p:blipFill>
          <a:blip r:embed="rId4"/>
          <a:stretch>
            <a:fillRect/>
          </a:stretch>
        </p:blipFill>
        <p:spPr>
          <a:xfrm>
            <a:off x="1026039" y="1733556"/>
            <a:ext cx="5320723" cy="4039479"/>
          </a:xfrm>
          <a:prstGeom prst="rect">
            <a:avLst/>
          </a:prstGeom>
          <a:ln>
            <a:solidFill>
              <a:srgbClr val="FF0000"/>
            </a:solidFill>
          </a:ln>
        </p:spPr>
      </p:pic>
    </p:spTree>
    <p:extLst>
      <p:ext uri="{BB962C8B-B14F-4D97-AF65-F5344CB8AC3E}">
        <p14:creationId xmlns:p14="http://schemas.microsoft.com/office/powerpoint/2010/main" val="1452922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Content</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solidFill>
                  <a:schemeClr val="bg2"/>
                </a:solidFill>
                <a:latin typeface="Times New Roman" charset="0"/>
                <a:ea typeface="Times New Roman" charset="0"/>
                <a:cs typeface="Times New Roman" charset="0"/>
              </a:rPr>
              <a:t>Introduction to recognition</a:t>
            </a:r>
          </a:p>
          <a:p>
            <a:r>
              <a:rPr kumimoji="1" lang="en-US" altLang="zh-TW" dirty="0" smtClean="0">
                <a:latin typeface="Times New Roman" charset="0"/>
                <a:ea typeface="Times New Roman" charset="0"/>
                <a:cs typeface="Times New Roman" charset="0"/>
              </a:rPr>
              <a:t>Object detection</a:t>
            </a:r>
          </a:p>
          <a:p>
            <a:r>
              <a:rPr kumimoji="1" lang="en-US" altLang="zh-TW" dirty="0" smtClean="0">
                <a:solidFill>
                  <a:schemeClr val="bg2"/>
                </a:solidFill>
                <a:latin typeface="Times New Roman" charset="0"/>
                <a:ea typeface="Times New Roman" charset="0"/>
                <a:cs typeface="Times New Roman" charset="0"/>
              </a:rPr>
              <a:t>Face recognition</a:t>
            </a:r>
          </a:p>
          <a:p>
            <a:r>
              <a:rPr kumimoji="1" lang="en-US" altLang="zh-TW" dirty="0" smtClean="0">
                <a:solidFill>
                  <a:schemeClr val="bg2"/>
                </a:solidFill>
                <a:latin typeface="Times New Roman" charset="0"/>
                <a:ea typeface="Times New Roman" charset="0"/>
                <a:cs typeface="Times New Roman" charset="0"/>
              </a:rPr>
              <a:t>Instance recognition</a:t>
            </a:r>
          </a:p>
          <a:p>
            <a:r>
              <a:rPr kumimoji="1" lang="en-US" altLang="zh-TW" dirty="0" smtClean="0">
                <a:solidFill>
                  <a:schemeClr val="bg2"/>
                </a:solidFill>
                <a:latin typeface="Times New Roman" charset="0"/>
                <a:ea typeface="Times New Roman" charset="0"/>
                <a:cs typeface="Times New Roman" charset="0"/>
              </a:rPr>
              <a:t>Category recognition</a:t>
            </a:r>
          </a:p>
          <a:p>
            <a:r>
              <a:rPr kumimoji="1" lang="en-US" altLang="zh-TW" dirty="0" smtClean="0">
                <a:solidFill>
                  <a:schemeClr val="bg2"/>
                </a:solidFill>
                <a:latin typeface="Times New Roman" charset="0"/>
                <a:ea typeface="Times New Roman" charset="0"/>
                <a:cs typeface="Times New Roman" charset="0"/>
              </a:rPr>
              <a:t>Context and scene understanding</a:t>
            </a:r>
          </a:p>
        </p:txBody>
      </p:sp>
    </p:spTree>
    <p:extLst>
      <p:ext uri="{BB962C8B-B14F-4D97-AF65-F5344CB8AC3E}">
        <p14:creationId xmlns:p14="http://schemas.microsoft.com/office/powerpoint/2010/main" val="19981556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14.1 Object Detection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latin typeface="Times New Roman" charset="0"/>
                <a:ea typeface="Times New Roman" charset="0"/>
                <a:cs typeface="Times New Roman" charset="0"/>
              </a:rPr>
              <a:t>14.1.1 Face detection</a:t>
            </a:r>
          </a:p>
          <a:p>
            <a:r>
              <a:rPr lang="en-US" altLang="zh-TW" dirty="0">
                <a:latin typeface="Times New Roman" charset="0"/>
                <a:ea typeface="Times New Roman" charset="0"/>
                <a:cs typeface="Times New Roman" charset="0"/>
              </a:rPr>
              <a:t>14.1.2 Pedestrian detection </a:t>
            </a:r>
            <a:endParaRPr lang="en-US" altLang="zh-TW" dirty="0" smtClean="0">
              <a:latin typeface="Times New Roman" charset="0"/>
              <a:ea typeface="Times New Roman" charset="0"/>
              <a:cs typeface="Times New Roman" charset="0"/>
            </a:endParaRPr>
          </a:p>
          <a:p>
            <a:endParaRPr kumimoji="1" lang="zh-TW" altLang="en-US" dirty="0">
              <a:latin typeface="Times New Roman" charset="0"/>
              <a:ea typeface="Times New Roman" charset="0"/>
              <a:cs typeface="Times New Roman" charset="0"/>
            </a:endParaRPr>
          </a:p>
        </p:txBody>
      </p:sp>
      <p:pic>
        <p:nvPicPr>
          <p:cNvPr id="1032" name="Picture 8" descr="Pedestrian detectionã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381" y="2986519"/>
            <a:ext cx="6414655" cy="3608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488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14.1.1 Face Detection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latin typeface="Times New Roman" charset="0"/>
                <a:ea typeface="Times New Roman" charset="0"/>
                <a:cs typeface="Times New Roman" charset="0"/>
              </a:rPr>
              <a:t>Feature-based </a:t>
            </a:r>
          </a:p>
          <a:p>
            <a:pPr lvl="1"/>
            <a:r>
              <a:rPr kumimoji="1" lang="en-US" altLang="zh-TW" dirty="0">
                <a:latin typeface="Times New Roman" charset="0"/>
                <a:ea typeface="Times New Roman" charset="0"/>
                <a:cs typeface="Times New Roman" charset="0"/>
              </a:rPr>
              <a:t>F</a:t>
            </a:r>
            <a:r>
              <a:rPr kumimoji="1" lang="en-US" altLang="zh-TW" dirty="0" smtClean="0">
                <a:latin typeface="Times New Roman" charset="0"/>
                <a:ea typeface="Times New Roman" charset="0"/>
                <a:cs typeface="Times New Roman" charset="0"/>
              </a:rPr>
              <a:t>ind the locations of distinctive image features such as the eyes, nose, and mouth, and then verify whether these features are in a plausible geometrical arrangement. </a:t>
            </a:r>
          </a:p>
          <a:p>
            <a:r>
              <a:rPr kumimoji="1" lang="en-US" altLang="zh-TW" dirty="0" smtClean="0">
                <a:latin typeface="Times New Roman" charset="0"/>
                <a:ea typeface="Times New Roman" charset="0"/>
                <a:cs typeface="Times New Roman" charset="0"/>
              </a:rPr>
              <a:t>Template-based</a:t>
            </a:r>
          </a:p>
          <a:p>
            <a:pPr lvl="1"/>
            <a:r>
              <a:rPr lang="en-US" altLang="zh-TW" dirty="0" smtClean="0"/>
              <a:t>Active </a:t>
            </a:r>
            <a:r>
              <a:rPr lang="en-US" altLang="zh-TW" dirty="0"/>
              <a:t>A</a:t>
            </a:r>
            <a:r>
              <a:rPr lang="en-US" altLang="zh-TW" dirty="0" smtClean="0"/>
              <a:t>ppearance </a:t>
            </a:r>
            <a:r>
              <a:rPr lang="en-US" altLang="zh-TW" dirty="0"/>
              <a:t>M</a:t>
            </a:r>
            <a:r>
              <a:rPr lang="en-US" altLang="zh-TW" dirty="0" smtClean="0"/>
              <a:t>odels </a:t>
            </a:r>
            <a:r>
              <a:rPr lang="en-US" altLang="zh-TW" dirty="0"/>
              <a:t>(AAMs) </a:t>
            </a:r>
            <a:r>
              <a:rPr lang="en-US" altLang="zh-TW" dirty="0" smtClean="0"/>
              <a:t>(Section 14.2.2) </a:t>
            </a:r>
            <a:r>
              <a:rPr kumimoji="1" lang="en-US" altLang="zh-TW" dirty="0" smtClean="0">
                <a:latin typeface="Times New Roman" charset="0"/>
                <a:ea typeface="Times New Roman" charset="0"/>
                <a:cs typeface="Times New Roman" charset="0"/>
              </a:rPr>
              <a:t>deal with a wide range of pose and expression variability. </a:t>
            </a:r>
          </a:p>
          <a:p>
            <a:r>
              <a:rPr kumimoji="1" lang="en-US" altLang="zh-TW" dirty="0" smtClean="0">
                <a:latin typeface="Times New Roman" charset="0"/>
                <a:ea typeface="Times New Roman" charset="0"/>
                <a:cs typeface="Times New Roman" charset="0"/>
              </a:rPr>
              <a:t>Appearance-based</a:t>
            </a:r>
          </a:p>
          <a:p>
            <a:pPr lvl="1"/>
            <a:r>
              <a:rPr kumimoji="1" lang="en-US" altLang="zh-TW" dirty="0">
                <a:latin typeface="Times New Roman" charset="0"/>
                <a:ea typeface="Times New Roman" charset="0"/>
                <a:cs typeface="Times New Roman" charset="0"/>
              </a:rPr>
              <a:t>S</a:t>
            </a:r>
            <a:r>
              <a:rPr kumimoji="1" lang="en-US" altLang="zh-TW" dirty="0" smtClean="0">
                <a:latin typeface="Times New Roman" charset="0"/>
                <a:ea typeface="Times New Roman" charset="0"/>
                <a:cs typeface="Times New Roman" charset="0"/>
              </a:rPr>
              <a:t>can over small overlapping rectangular patches of the image searching for likely face candidates </a:t>
            </a:r>
          </a:p>
          <a:p>
            <a:pPr lvl="1"/>
            <a:endParaRPr kumimoji="1" lang="zh-TW" alt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537632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88900" y="107950"/>
            <a:ext cx="12014200" cy="6642100"/>
          </a:xfrm>
          <a:prstGeom prst="rect">
            <a:avLst/>
          </a:prstGeom>
        </p:spPr>
      </p:pic>
    </p:spTree>
    <p:extLst>
      <p:ext uri="{BB962C8B-B14F-4D97-AF65-F5344CB8AC3E}">
        <p14:creationId xmlns:p14="http://schemas.microsoft.com/office/powerpoint/2010/main" val="15681257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Model</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lang="en-US" altLang="zh-TW" dirty="0">
                <a:latin typeface="Times New Roman" charset="0"/>
                <a:ea typeface="Times New Roman" charset="0"/>
                <a:cs typeface="Times New Roman" charset="0"/>
              </a:rPr>
              <a:t>Clustering and </a:t>
            </a:r>
            <a:r>
              <a:rPr lang="en-US" altLang="zh-TW" dirty="0" smtClean="0">
                <a:latin typeface="Times New Roman" charset="0"/>
                <a:ea typeface="Times New Roman" charset="0"/>
                <a:cs typeface="Times New Roman" charset="0"/>
              </a:rPr>
              <a:t>Principal Component Analysis (PCA)</a:t>
            </a:r>
            <a:endParaRPr lang="en-US" altLang="zh-TW" dirty="0">
              <a:latin typeface="Times New Roman" charset="0"/>
              <a:ea typeface="Times New Roman" charset="0"/>
              <a:cs typeface="Times New Roman" charset="0"/>
            </a:endParaRPr>
          </a:p>
          <a:p>
            <a:r>
              <a:rPr lang="en-US" altLang="zh-TW" dirty="0">
                <a:latin typeface="Times New Roman" charset="0"/>
                <a:ea typeface="Times New Roman" charset="0"/>
                <a:cs typeface="Times New Roman" charset="0"/>
              </a:rPr>
              <a:t>Neural N</a:t>
            </a:r>
            <a:r>
              <a:rPr lang="en-US" altLang="zh-TW" dirty="0" smtClean="0">
                <a:latin typeface="Times New Roman" charset="0"/>
                <a:ea typeface="Times New Roman" charset="0"/>
                <a:cs typeface="Times New Roman" charset="0"/>
              </a:rPr>
              <a:t>etworks</a:t>
            </a:r>
          </a:p>
          <a:p>
            <a:r>
              <a:rPr lang="en-US" altLang="zh-TW" dirty="0">
                <a:latin typeface="Times New Roman" charset="0"/>
                <a:ea typeface="Times New Roman" charset="0"/>
                <a:cs typeface="Times New Roman" charset="0"/>
              </a:rPr>
              <a:t>Support </a:t>
            </a:r>
            <a:r>
              <a:rPr lang="en-US" altLang="zh-TW" dirty="0" smtClean="0">
                <a:latin typeface="Times New Roman" charset="0"/>
                <a:ea typeface="Times New Roman" charset="0"/>
                <a:cs typeface="Times New Roman" charset="0"/>
              </a:rPr>
              <a:t>Vector </a:t>
            </a:r>
            <a:r>
              <a:rPr lang="en-US" altLang="zh-TW" dirty="0">
                <a:latin typeface="Times New Roman" charset="0"/>
                <a:ea typeface="Times New Roman" charset="0"/>
                <a:cs typeface="Times New Roman" charset="0"/>
              </a:rPr>
              <a:t>M</a:t>
            </a:r>
            <a:r>
              <a:rPr lang="en-US" altLang="zh-TW" dirty="0" smtClean="0">
                <a:latin typeface="Times New Roman" charset="0"/>
                <a:ea typeface="Times New Roman" charset="0"/>
                <a:cs typeface="Times New Roman" charset="0"/>
              </a:rPr>
              <a:t>achine (SVM)</a:t>
            </a:r>
          </a:p>
          <a:p>
            <a:r>
              <a:rPr lang="en-US" altLang="zh-TW" dirty="0" smtClean="0">
                <a:latin typeface="Times New Roman" charset="0"/>
                <a:ea typeface="Times New Roman" charset="0"/>
                <a:cs typeface="Times New Roman" charset="0"/>
              </a:rPr>
              <a:t>Adaptive Boosting (</a:t>
            </a:r>
            <a:r>
              <a:rPr lang="en-US" altLang="zh-TW" smtClean="0">
                <a:latin typeface="Times New Roman" charset="0"/>
                <a:ea typeface="Times New Roman" charset="0"/>
                <a:cs typeface="Times New Roman" charset="0"/>
              </a:rPr>
              <a:t>AdaBoost) </a:t>
            </a:r>
            <a:endParaRPr lang="en-US" altLang="zh-TW" dirty="0" smtClean="0">
              <a:latin typeface="Times New Roman" charset="0"/>
              <a:ea typeface="Times New Roman" charset="0"/>
              <a:cs typeface="Times New Roman" charset="0"/>
            </a:endParaRPr>
          </a:p>
          <a:p>
            <a:endParaRPr lang="en-US" altLang="zh-TW"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4289816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2933104" y="0"/>
            <a:ext cx="8708773" cy="6858000"/>
          </a:xfrm>
          <a:prstGeom prst="rect">
            <a:avLst/>
          </a:prstGeom>
        </p:spPr>
      </p:pic>
      <p:sp>
        <p:nvSpPr>
          <p:cNvPr id="5" name="文字方塊 4"/>
          <p:cNvSpPr txBox="1"/>
          <p:nvPr/>
        </p:nvSpPr>
        <p:spPr>
          <a:xfrm>
            <a:off x="263236" y="623455"/>
            <a:ext cx="3491661" cy="861774"/>
          </a:xfrm>
          <a:prstGeom prst="rect">
            <a:avLst/>
          </a:prstGeom>
          <a:noFill/>
        </p:spPr>
        <p:txBody>
          <a:bodyPr wrap="none" rtlCol="0">
            <a:spAutoFit/>
          </a:bodyPr>
          <a:lstStyle/>
          <a:p>
            <a:r>
              <a:rPr lang="en-US" altLang="zh-TW" sz="3200" dirty="0" smtClean="0">
                <a:latin typeface="Times New Roman" charset="0"/>
                <a:ea typeface="Times New Roman" charset="0"/>
                <a:cs typeface="Times New Roman" charset="0"/>
              </a:rPr>
              <a:t>Clustering and PCA</a:t>
            </a:r>
          </a:p>
          <a:p>
            <a:endParaRPr kumimoji="1" lang="zh-TW" altLang="en-US" dirty="0"/>
          </a:p>
        </p:txBody>
      </p:sp>
    </p:spTree>
    <p:extLst>
      <p:ext uri="{BB962C8B-B14F-4D97-AF65-F5344CB8AC3E}">
        <p14:creationId xmlns:p14="http://schemas.microsoft.com/office/powerpoint/2010/main" val="170921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2563091" y="1404314"/>
            <a:ext cx="9367982" cy="5144268"/>
          </a:xfrm>
          <a:prstGeom prst="rect">
            <a:avLst/>
          </a:prstGeom>
        </p:spPr>
      </p:pic>
      <p:sp>
        <p:nvSpPr>
          <p:cNvPr id="5" name="文字方塊 4"/>
          <p:cNvSpPr txBox="1"/>
          <p:nvPr/>
        </p:nvSpPr>
        <p:spPr>
          <a:xfrm>
            <a:off x="263236" y="623455"/>
            <a:ext cx="3001143" cy="861774"/>
          </a:xfrm>
          <a:prstGeom prst="rect">
            <a:avLst/>
          </a:prstGeom>
          <a:noFill/>
        </p:spPr>
        <p:txBody>
          <a:bodyPr wrap="none" rtlCol="0">
            <a:spAutoFit/>
          </a:bodyPr>
          <a:lstStyle/>
          <a:p>
            <a:r>
              <a:rPr lang="en-US" altLang="zh-TW" sz="3200" dirty="0" smtClean="0">
                <a:latin typeface="Times New Roman" charset="0"/>
                <a:ea typeface="Times New Roman" charset="0"/>
                <a:cs typeface="Times New Roman" charset="0"/>
              </a:rPr>
              <a:t>Neural Networks</a:t>
            </a:r>
          </a:p>
          <a:p>
            <a:endParaRPr kumimoji="1" lang="zh-TW" altLang="en-US" dirty="0"/>
          </a:p>
        </p:txBody>
      </p:sp>
    </p:spTree>
    <p:extLst>
      <p:ext uri="{BB962C8B-B14F-4D97-AF65-F5344CB8AC3E}">
        <p14:creationId xmlns:p14="http://schemas.microsoft.com/office/powerpoint/2010/main" val="5742025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VMã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8327" y="2885516"/>
            <a:ext cx="6636327" cy="3291447"/>
          </a:xfrm>
          <a:prstGeom prst="rect">
            <a:avLst/>
          </a:prstGeom>
          <a:noFill/>
          <a:extLst>
            <a:ext uri="{909E8E84-426E-40DD-AFC4-6F175D3DCCD1}">
              <a14:hiddenFill xmlns:a14="http://schemas.microsoft.com/office/drawing/2010/main">
                <a:solidFill>
                  <a:srgbClr val="FFFFFF"/>
                </a:solidFill>
              </a14:hiddenFill>
            </a:ext>
          </a:extLst>
        </p:spPr>
      </p:pic>
      <p:sp>
        <p:nvSpPr>
          <p:cNvPr id="5" name="內容版面配置區 2"/>
          <p:cNvSpPr>
            <a:spLocks noGrp="1"/>
          </p:cNvSpPr>
          <p:nvPr>
            <p:ph idx="1"/>
          </p:nvPr>
        </p:nvSpPr>
        <p:spPr>
          <a:xfrm>
            <a:off x="838200" y="1825625"/>
            <a:ext cx="10515600" cy="4351338"/>
          </a:xfrm>
        </p:spPr>
        <p:txBody>
          <a:bodyPr/>
          <a:lstStyle/>
          <a:p>
            <a:r>
              <a:rPr kumimoji="1" lang="en-US" altLang="zh-TW" dirty="0"/>
              <a:t>T</a:t>
            </a:r>
            <a:r>
              <a:rPr kumimoji="1" lang="en-US" altLang="zh-TW" dirty="0" smtClean="0"/>
              <a:t>he feature space can be lifted into higher-dimensional features using kernels </a:t>
            </a:r>
          </a:p>
          <a:p>
            <a:endParaRPr kumimoji="1" lang="zh-TW" altLang="en-US" dirty="0"/>
          </a:p>
        </p:txBody>
      </p:sp>
      <p:sp>
        <p:nvSpPr>
          <p:cNvPr id="6" name="標題 1"/>
          <p:cNvSpPr>
            <a:spLocks noGrp="1"/>
          </p:cNvSpPr>
          <p:nvPr>
            <p:ph type="title"/>
          </p:nvPr>
        </p:nvSpPr>
        <p:spPr>
          <a:xfrm>
            <a:off x="671946" y="367226"/>
            <a:ext cx="10515600" cy="1325563"/>
          </a:xfrm>
        </p:spPr>
        <p:txBody>
          <a:bodyPr/>
          <a:lstStyle/>
          <a:p>
            <a:r>
              <a:rPr lang="en-US" altLang="zh-TW" smtClean="0">
                <a:latin typeface="Times New Roman" charset="0"/>
                <a:ea typeface="Times New Roman" charset="0"/>
                <a:cs typeface="Times New Roman" charset="0"/>
              </a:rPr>
              <a:t>SVM</a:t>
            </a:r>
            <a:endParaRPr lang="en-US" altLang="zh-TW"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90446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Content</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latin typeface="Times New Roman" charset="0"/>
                <a:ea typeface="Times New Roman" charset="0"/>
                <a:cs typeface="Times New Roman" charset="0"/>
              </a:rPr>
              <a:t>Introduction to recognition</a:t>
            </a:r>
          </a:p>
          <a:p>
            <a:r>
              <a:rPr kumimoji="1" lang="en-US" altLang="zh-TW" dirty="0" smtClean="0">
                <a:latin typeface="Times New Roman" charset="0"/>
                <a:ea typeface="Times New Roman" charset="0"/>
                <a:cs typeface="Times New Roman" charset="0"/>
              </a:rPr>
              <a:t>Object detection</a:t>
            </a:r>
          </a:p>
          <a:p>
            <a:r>
              <a:rPr kumimoji="1" lang="en-US" altLang="zh-TW" dirty="0" smtClean="0">
                <a:latin typeface="Times New Roman" charset="0"/>
                <a:ea typeface="Times New Roman" charset="0"/>
                <a:cs typeface="Times New Roman" charset="0"/>
              </a:rPr>
              <a:t>Face recognition</a:t>
            </a:r>
          </a:p>
          <a:p>
            <a:r>
              <a:rPr kumimoji="1" lang="en-US" altLang="zh-TW" dirty="0" smtClean="0">
                <a:latin typeface="Times New Roman" charset="0"/>
                <a:ea typeface="Times New Roman" charset="0"/>
                <a:cs typeface="Times New Roman" charset="0"/>
              </a:rPr>
              <a:t>Instance recognition</a:t>
            </a:r>
          </a:p>
          <a:p>
            <a:r>
              <a:rPr kumimoji="1" lang="en-US" altLang="zh-TW" dirty="0" smtClean="0">
                <a:latin typeface="Times New Roman" charset="0"/>
                <a:ea typeface="Times New Roman" charset="0"/>
                <a:cs typeface="Times New Roman" charset="0"/>
              </a:rPr>
              <a:t>Category recognition</a:t>
            </a:r>
          </a:p>
          <a:p>
            <a:r>
              <a:rPr kumimoji="1" lang="en-US" altLang="zh-TW" dirty="0" smtClean="0">
                <a:latin typeface="Times New Roman" charset="0"/>
                <a:ea typeface="Times New Roman" charset="0"/>
                <a:cs typeface="Times New Roman" charset="0"/>
              </a:rPr>
              <a:t>Context and scene understanding</a:t>
            </a:r>
          </a:p>
        </p:txBody>
      </p:sp>
    </p:spTree>
    <p:extLst>
      <p:ext uri="{BB962C8B-B14F-4D97-AF65-F5344CB8AC3E}">
        <p14:creationId xmlns:p14="http://schemas.microsoft.com/office/powerpoint/2010/main" val="432156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Times New Roman" charset="0"/>
                <a:ea typeface="Times New Roman" charset="0"/>
                <a:cs typeface="Times New Roman" charset="0"/>
              </a:rPr>
              <a:t>Boosting </a:t>
            </a:r>
            <a:endParaRPr kumimoji="1" lang="zh-TW" altLang="en-US" dirty="0"/>
          </a:p>
        </p:txBody>
      </p:sp>
      <p:pic>
        <p:nvPicPr>
          <p:cNvPr id="4" name="圖片 3"/>
          <p:cNvPicPr>
            <a:picLocks noChangeAspect="1"/>
          </p:cNvPicPr>
          <p:nvPr/>
        </p:nvPicPr>
        <p:blipFill>
          <a:blip r:embed="rId2"/>
          <a:stretch>
            <a:fillRect/>
          </a:stretch>
        </p:blipFill>
        <p:spPr>
          <a:xfrm>
            <a:off x="838200" y="1690688"/>
            <a:ext cx="10872279" cy="4491759"/>
          </a:xfrm>
          <a:prstGeom prst="rect">
            <a:avLst/>
          </a:prstGeom>
        </p:spPr>
      </p:pic>
    </p:spTree>
    <p:extLst>
      <p:ext uri="{BB962C8B-B14F-4D97-AF65-F5344CB8AC3E}">
        <p14:creationId xmlns:p14="http://schemas.microsoft.com/office/powerpoint/2010/main" val="1310838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Times New Roman" charset="0"/>
                <a:ea typeface="Times New Roman" charset="0"/>
                <a:cs typeface="Times New Roman" charset="0"/>
              </a:rPr>
              <a:t>Boosting (Warning of Mathematics</a:t>
            </a:r>
            <a:r>
              <a:rPr lang="en-US" altLang="zh-TW" dirty="0">
                <a:latin typeface="Times New Roman" charset="0"/>
                <a:ea typeface="Times New Roman" charset="0"/>
                <a:cs typeface="Times New Roman" charset="0"/>
              </a:rPr>
              <a:t>)</a:t>
            </a:r>
            <a:endParaRPr kumimoji="1" lang="zh-TW" altLang="en-US" dirty="0"/>
          </a:p>
        </p:txBody>
      </p:sp>
      <p:pic>
        <p:nvPicPr>
          <p:cNvPr id="4" name="圖片 3"/>
          <p:cNvPicPr>
            <a:picLocks noChangeAspect="1"/>
          </p:cNvPicPr>
          <p:nvPr/>
        </p:nvPicPr>
        <p:blipFill>
          <a:blip r:embed="rId2"/>
          <a:stretch>
            <a:fillRect/>
          </a:stretch>
        </p:blipFill>
        <p:spPr>
          <a:xfrm>
            <a:off x="1315685" y="1534390"/>
            <a:ext cx="9560630" cy="4963391"/>
          </a:xfrm>
          <a:prstGeom prst="rect">
            <a:avLst/>
          </a:prstGeom>
        </p:spPr>
      </p:pic>
    </p:spTree>
    <p:extLst>
      <p:ext uri="{BB962C8B-B14F-4D97-AF65-F5344CB8AC3E}">
        <p14:creationId xmlns:p14="http://schemas.microsoft.com/office/powerpoint/2010/main" val="8737056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10491" y="0"/>
            <a:ext cx="10515600" cy="1325563"/>
          </a:xfrm>
        </p:spPr>
        <p:txBody>
          <a:bodyPr/>
          <a:lstStyle/>
          <a:p>
            <a:r>
              <a:rPr kumimoji="1" lang="en-US" altLang="zh-TW" dirty="0" smtClean="0"/>
              <a:t>Adaptive Boosting (Warning of Mathematics)</a:t>
            </a:r>
            <a:endParaRPr kumimoji="1" lang="zh-TW" altLang="en-US" dirty="0"/>
          </a:p>
        </p:txBody>
      </p:sp>
      <p:pic>
        <p:nvPicPr>
          <p:cNvPr id="4" name="圖片 3"/>
          <p:cNvPicPr>
            <a:picLocks noChangeAspect="1"/>
          </p:cNvPicPr>
          <p:nvPr/>
        </p:nvPicPr>
        <p:blipFill>
          <a:blip r:embed="rId2"/>
          <a:stretch>
            <a:fillRect/>
          </a:stretch>
        </p:blipFill>
        <p:spPr>
          <a:xfrm>
            <a:off x="1606550" y="996373"/>
            <a:ext cx="8064500" cy="5626100"/>
          </a:xfrm>
          <a:prstGeom prst="rect">
            <a:avLst/>
          </a:prstGeom>
        </p:spPr>
      </p:pic>
    </p:spTree>
    <p:extLst>
      <p:ext uri="{BB962C8B-B14F-4D97-AF65-F5344CB8AC3E}">
        <p14:creationId xmlns:p14="http://schemas.microsoft.com/office/powerpoint/2010/main" val="18415824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10491" y="0"/>
            <a:ext cx="10515600" cy="1325563"/>
          </a:xfrm>
        </p:spPr>
        <p:txBody>
          <a:bodyPr/>
          <a:lstStyle/>
          <a:p>
            <a:r>
              <a:rPr kumimoji="1" lang="en-US" altLang="zh-TW" dirty="0" smtClean="0"/>
              <a:t>Adaptive Boosting (Cont’d)</a:t>
            </a:r>
            <a:endParaRPr kumimoji="1" lang="zh-TW" altLang="en-US" dirty="0"/>
          </a:p>
        </p:txBody>
      </p:sp>
      <p:pic>
        <p:nvPicPr>
          <p:cNvPr id="5" name="圖片 4"/>
          <p:cNvPicPr>
            <a:picLocks noChangeAspect="1"/>
          </p:cNvPicPr>
          <p:nvPr/>
        </p:nvPicPr>
        <p:blipFill>
          <a:blip r:embed="rId2"/>
          <a:stretch>
            <a:fillRect/>
          </a:stretch>
        </p:blipFill>
        <p:spPr>
          <a:xfrm>
            <a:off x="1529773" y="1325563"/>
            <a:ext cx="8051800" cy="4406900"/>
          </a:xfrm>
          <a:prstGeom prst="rect">
            <a:avLst/>
          </a:prstGeom>
        </p:spPr>
      </p:pic>
    </p:spTree>
    <p:extLst>
      <p:ext uri="{BB962C8B-B14F-4D97-AF65-F5344CB8AC3E}">
        <p14:creationId xmlns:p14="http://schemas.microsoft.com/office/powerpoint/2010/main" val="16087566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14.1.2 Pedestrian </a:t>
            </a:r>
            <a:r>
              <a:rPr lang="en-US" altLang="zh-TW" dirty="0" smtClean="0">
                <a:latin typeface="Times New Roman" charset="0"/>
                <a:ea typeface="Times New Roman" charset="0"/>
                <a:cs typeface="Times New Roman" charset="0"/>
              </a:rPr>
              <a:t>Detection </a:t>
            </a: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3"/>
          <a:stretch>
            <a:fillRect/>
          </a:stretch>
        </p:blipFill>
        <p:spPr>
          <a:xfrm>
            <a:off x="1422400" y="1261918"/>
            <a:ext cx="8737600" cy="5054600"/>
          </a:xfrm>
          <a:prstGeom prst="rect">
            <a:avLst/>
          </a:prstGeom>
        </p:spPr>
      </p:pic>
    </p:spTree>
    <p:extLst>
      <p:ext uri="{BB962C8B-B14F-4D97-AF65-F5344CB8AC3E}">
        <p14:creationId xmlns:p14="http://schemas.microsoft.com/office/powerpoint/2010/main" val="17989701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latin typeface="Times New Roman" charset="0"/>
                <a:ea typeface="Times New Roman" charset="0"/>
                <a:cs typeface="Times New Roman" charset="0"/>
              </a:rPr>
              <a:t>The extension of  the oriented </a:t>
            </a:r>
            <a:r>
              <a:rPr lang="en-US" altLang="zh-TW" dirty="0">
                <a:latin typeface="Times New Roman" charset="0"/>
                <a:ea typeface="Times New Roman" charset="0"/>
                <a:cs typeface="Times New Roman" charset="0"/>
              </a:rPr>
              <a:t>gradients person </a:t>
            </a:r>
            <a:r>
              <a:rPr lang="en-US" altLang="zh-TW" dirty="0" smtClean="0">
                <a:latin typeface="Times New Roman" charset="0"/>
                <a:ea typeface="Times New Roman" charset="0"/>
                <a:cs typeface="Times New Roman" charset="0"/>
              </a:rPr>
              <a:t>detector: Part-based object detection</a:t>
            </a:r>
            <a:r>
              <a:rPr lang="en-US" altLang="zh-TW" dirty="0">
                <a:latin typeface="Times New Roman" charset="0"/>
                <a:ea typeface="Times New Roman" charset="0"/>
                <a:cs typeface="Times New Roman" charset="0"/>
              </a:rPr>
              <a:t/>
            </a:r>
            <a:br>
              <a:rPr lang="en-US" altLang="zh-TW" dirty="0">
                <a:latin typeface="Times New Roman" charset="0"/>
                <a:ea typeface="Times New Roman" charset="0"/>
                <a:cs typeface="Times New Roman" charset="0"/>
              </a:rPr>
            </a:b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2"/>
          <a:stretch>
            <a:fillRect/>
          </a:stretch>
        </p:blipFill>
        <p:spPr>
          <a:xfrm>
            <a:off x="1689100" y="1496291"/>
            <a:ext cx="8813800" cy="4419600"/>
          </a:xfrm>
          <a:prstGeom prst="rect">
            <a:avLst/>
          </a:prstGeom>
        </p:spPr>
      </p:pic>
    </p:spTree>
    <p:extLst>
      <p:ext uri="{BB962C8B-B14F-4D97-AF65-F5344CB8AC3E}">
        <p14:creationId xmlns:p14="http://schemas.microsoft.com/office/powerpoint/2010/main" val="11341959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784350" y="203200"/>
            <a:ext cx="8623300" cy="6451600"/>
          </a:xfrm>
          <a:prstGeom prst="rect">
            <a:avLst/>
          </a:prstGeom>
        </p:spPr>
      </p:pic>
    </p:spTree>
    <p:extLst>
      <p:ext uri="{BB962C8B-B14F-4D97-AF65-F5344CB8AC3E}">
        <p14:creationId xmlns:p14="http://schemas.microsoft.com/office/powerpoint/2010/main" val="5418921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latin typeface="Times New Roman" charset="0"/>
                <a:ea typeface="Times New Roman" charset="0"/>
                <a:cs typeface="Times New Roman" charset="0"/>
              </a:rPr>
              <a:t>How Far </a:t>
            </a:r>
            <a:r>
              <a:rPr lang="en-US" altLang="zh-TW" sz="3600" dirty="0" smtClean="0">
                <a:latin typeface="Times New Roman" charset="0"/>
                <a:ea typeface="Times New Roman" charset="0"/>
                <a:cs typeface="Times New Roman" charset="0"/>
              </a:rPr>
              <a:t>Are </a:t>
            </a:r>
            <a:r>
              <a:rPr lang="en-US" altLang="zh-TW" sz="3600" dirty="0">
                <a:latin typeface="Times New Roman" charset="0"/>
                <a:ea typeface="Times New Roman" charset="0"/>
                <a:cs typeface="Times New Roman" charset="0"/>
              </a:rPr>
              <a:t>We from Solving Pedestrian Detection</a:t>
            </a:r>
            <a:r>
              <a:rPr lang="en-US" altLang="zh-TW" sz="3600" dirty="0" smtClean="0">
                <a:latin typeface="Times New Roman" charset="0"/>
                <a:ea typeface="Times New Roman" charset="0"/>
                <a:cs typeface="Times New Roman" charset="0"/>
              </a:rPr>
              <a:t>? (</a:t>
            </a:r>
            <a:r>
              <a:rPr lang="en-US" altLang="zh-TW" sz="3600" b="1" dirty="0" smtClean="0">
                <a:latin typeface="Times New Roman" charset="0"/>
                <a:ea typeface="Times New Roman" charset="0"/>
                <a:cs typeface="Times New Roman" charset="0"/>
              </a:rPr>
              <a:t>CVPR’16</a:t>
            </a:r>
            <a:r>
              <a:rPr lang="en-US" altLang="zh-TW" sz="3600" dirty="0" smtClean="0">
                <a:latin typeface="Times New Roman" charset="0"/>
                <a:ea typeface="Times New Roman" charset="0"/>
                <a:cs typeface="Times New Roman" charset="0"/>
              </a:rPr>
              <a:t>)</a:t>
            </a:r>
            <a:endParaRPr kumimoji="1" lang="zh-TW" altLang="en-US" sz="3600" dirty="0">
              <a:latin typeface="Times New Roman" charset="0"/>
              <a:ea typeface="Times New Roman" charset="0"/>
              <a:cs typeface="Times New Roman" charset="0"/>
            </a:endParaRPr>
          </a:p>
        </p:txBody>
      </p:sp>
      <p:pic>
        <p:nvPicPr>
          <p:cNvPr id="4" name="圖片 3"/>
          <p:cNvPicPr>
            <a:picLocks noChangeAspect="1"/>
          </p:cNvPicPr>
          <p:nvPr/>
        </p:nvPicPr>
        <p:blipFill>
          <a:blip r:embed="rId2"/>
          <a:stretch>
            <a:fillRect/>
          </a:stretch>
        </p:blipFill>
        <p:spPr>
          <a:xfrm>
            <a:off x="3103995" y="1027906"/>
            <a:ext cx="5984009" cy="4691605"/>
          </a:xfrm>
          <a:prstGeom prst="rect">
            <a:avLst/>
          </a:prstGeom>
        </p:spPr>
      </p:pic>
      <p:sp>
        <p:nvSpPr>
          <p:cNvPr id="5" name="文字方塊 4"/>
          <p:cNvSpPr txBox="1"/>
          <p:nvPr/>
        </p:nvSpPr>
        <p:spPr>
          <a:xfrm>
            <a:off x="429491" y="6109855"/>
            <a:ext cx="11333018" cy="646331"/>
          </a:xfrm>
          <a:prstGeom prst="rect">
            <a:avLst/>
          </a:prstGeom>
          <a:noFill/>
        </p:spPr>
        <p:txBody>
          <a:bodyPr wrap="square" rtlCol="0">
            <a:spAutoFit/>
          </a:bodyPr>
          <a:lstStyle/>
          <a:p>
            <a:r>
              <a:rPr lang="en-US" altLang="zh-TW" dirty="0" err="1">
                <a:solidFill>
                  <a:schemeClr val="accent1"/>
                </a:solidFill>
                <a:latin typeface="Times New Roman" charset="0"/>
                <a:ea typeface="Times New Roman" charset="0"/>
                <a:cs typeface="Times New Roman" charset="0"/>
              </a:rPr>
              <a:t>Shanshan</a:t>
            </a:r>
            <a:r>
              <a:rPr lang="en-US" altLang="zh-TW" dirty="0">
                <a:solidFill>
                  <a:schemeClr val="accent1"/>
                </a:solidFill>
                <a:latin typeface="Times New Roman" charset="0"/>
                <a:ea typeface="Times New Roman" charset="0"/>
                <a:cs typeface="Times New Roman" charset="0"/>
              </a:rPr>
              <a:t> Zhang, Rodrigo </a:t>
            </a:r>
            <a:r>
              <a:rPr lang="en-US" altLang="zh-TW" dirty="0" err="1">
                <a:solidFill>
                  <a:schemeClr val="accent1"/>
                </a:solidFill>
                <a:latin typeface="Times New Roman" charset="0"/>
                <a:ea typeface="Times New Roman" charset="0"/>
                <a:cs typeface="Times New Roman" charset="0"/>
              </a:rPr>
              <a:t>Benenson</a:t>
            </a:r>
            <a:r>
              <a:rPr lang="en-US" altLang="zh-TW" dirty="0">
                <a:solidFill>
                  <a:schemeClr val="accent1"/>
                </a:solidFill>
                <a:latin typeface="Times New Roman" charset="0"/>
                <a:ea typeface="Times New Roman" charset="0"/>
                <a:cs typeface="Times New Roman" charset="0"/>
              </a:rPr>
              <a:t>, Mohamed </a:t>
            </a:r>
            <a:r>
              <a:rPr lang="en-US" altLang="zh-TW" dirty="0" err="1">
                <a:solidFill>
                  <a:schemeClr val="accent1"/>
                </a:solidFill>
                <a:latin typeface="Times New Roman" charset="0"/>
                <a:ea typeface="Times New Roman" charset="0"/>
                <a:cs typeface="Times New Roman" charset="0"/>
              </a:rPr>
              <a:t>Omran</a:t>
            </a:r>
            <a:r>
              <a:rPr lang="en-US" altLang="zh-TW" dirty="0">
                <a:solidFill>
                  <a:schemeClr val="accent1"/>
                </a:solidFill>
                <a:latin typeface="Times New Roman" charset="0"/>
                <a:ea typeface="Times New Roman" charset="0"/>
                <a:cs typeface="Times New Roman" charset="0"/>
              </a:rPr>
              <a:t>, Jan </a:t>
            </a:r>
            <a:r>
              <a:rPr lang="en-US" altLang="zh-TW" dirty="0" err="1">
                <a:solidFill>
                  <a:schemeClr val="accent1"/>
                </a:solidFill>
                <a:latin typeface="Times New Roman" charset="0"/>
                <a:ea typeface="Times New Roman" charset="0"/>
                <a:cs typeface="Times New Roman" charset="0"/>
              </a:rPr>
              <a:t>Hosang</a:t>
            </a:r>
            <a:r>
              <a:rPr lang="en-US" altLang="zh-TW" dirty="0">
                <a:solidFill>
                  <a:schemeClr val="accent1"/>
                </a:solidFill>
                <a:latin typeface="Times New Roman" charset="0"/>
                <a:ea typeface="Times New Roman" charset="0"/>
                <a:cs typeface="Times New Roman" charset="0"/>
              </a:rPr>
              <a:t> and </a:t>
            </a:r>
            <a:r>
              <a:rPr lang="en-US" altLang="zh-TW" dirty="0" err="1">
                <a:solidFill>
                  <a:schemeClr val="accent1"/>
                </a:solidFill>
                <a:latin typeface="Times New Roman" charset="0"/>
                <a:ea typeface="Times New Roman" charset="0"/>
                <a:cs typeface="Times New Roman" charset="0"/>
              </a:rPr>
              <a:t>Bernt</a:t>
            </a:r>
            <a:r>
              <a:rPr lang="en-US" altLang="zh-TW" dirty="0">
                <a:solidFill>
                  <a:schemeClr val="accent1"/>
                </a:solidFill>
                <a:latin typeface="Times New Roman" charset="0"/>
                <a:ea typeface="Times New Roman" charset="0"/>
                <a:cs typeface="Times New Roman" charset="0"/>
              </a:rPr>
              <a:t> </a:t>
            </a:r>
            <a:r>
              <a:rPr lang="en-US" altLang="zh-TW" dirty="0" smtClean="0">
                <a:solidFill>
                  <a:schemeClr val="accent1"/>
                </a:solidFill>
                <a:latin typeface="Times New Roman" charset="0"/>
                <a:ea typeface="Times New Roman" charset="0"/>
                <a:cs typeface="Times New Roman" charset="0"/>
              </a:rPr>
              <a:t>Schiele. </a:t>
            </a:r>
            <a:r>
              <a:rPr lang="en-US" altLang="zh-TW" i="1" dirty="0">
                <a:latin typeface="Times New Roman" charset="0"/>
                <a:ea typeface="Times New Roman" charset="0"/>
                <a:cs typeface="Times New Roman" charset="0"/>
              </a:rPr>
              <a:t>How Far are We from Solving Pedestrian Detection</a:t>
            </a:r>
            <a:r>
              <a:rPr lang="en-US" altLang="zh-TW" i="1" dirty="0" smtClean="0">
                <a:latin typeface="Times New Roman" charset="0"/>
                <a:ea typeface="Times New Roman" charset="0"/>
                <a:cs typeface="Times New Roman" charset="0"/>
              </a:rPr>
              <a:t>? </a:t>
            </a:r>
            <a:r>
              <a:rPr lang="en-US" altLang="zh-TW" dirty="0" smtClean="0">
                <a:latin typeface="Times New Roman" charset="0"/>
                <a:ea typeface="Times New Roman" charset="0"/>
                <a:cs typeface="Times New Roman" charset="0"/>
              </a:rPr>
              <a:t>CVPR 2016</a:t>
            </a:r>
            <a:endParaRPr kumimoji="1" lang="zh-TW" alt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117724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P</a:t>
            </a:r>
            <a:r>
              <a:rPr lang="en-US" altLang="zh-TW" dirty="0" smtClean="0">
                <a:latin typeface="Times New Roman" charset="0"/>
                <a:ea typeface="Times New Roman" charset="0"/>
                <a:cs typeface="Times New Roman" charset="0"/>
              </a:rPr>
              <a:t>erson’s </a:t>
            </a:r>
            <a:r>
              <a:rPr lang="en-US" altLang="zh-TW" dirty="0">
                <a:latin typeface="Times New Roman" charset="0"/>
                <a:ea typeface="Times New Roman" charset="0"/>
                <a:cs typeface="Times New Roman" charset="0"/>
              </a:rPr>
              <a:t>pose and location </a:t>
            </a: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2"/>
          <a:stretch>
            <a:fillRect/>
          </a:stretch>
        </p:blipFill>
        <p:spPr>
          <a:xfrm>
            <a:off x="664278" y="1690688"/>
            <a:ext cx="10227703" cy="4128221"/>
          </a:xfrm>
          <a:prstGeom prst="rect">
            <a:avLst/>
          </a:prstGeom>
        </p:spPr>
      </p:pic>
    </p:spTree>
    <p:extLst>
      <p:ext uri="{BB962C8B-B14F-4D97-AF65-F5344CB8AC3E}">
        <p14:creationId xmlns:p14="http://schemas.microsoft.com/office/powerpoint/2010/main" val="1284280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latin typeface="Times New Roman" charset="0"/>
                <a:ea typeface="Times New Roman" charset="0"/>
                <a:cs typeface="Times New Roman" charset="0"/>
              </a:rPr>
              <a:t>Real-time </a:t>
            </a:r>
            <a:r>
              <a:rPr lang="en-US" altLang="zh-TW" dirty="0">
                <a:latin typeface="Times New Roman" charset="0"/>
                <a:ea typeface="Times New Roman" charset="0"/>
                <a:cs typeface="Times New Roman" charset="0"/>
              </a:rPr>
              <a:t>Multi-Person 2D Pose Estimation using Part Affinity </a:t>
            </a:r>
            <a:r>
              <a:rPr lang="en-US" altLang="zh-TW" dirty="0" smtClean="0">
                <a:latin typeface="Times New Roman" charset="0"/>
                <a:ea typeface="Times New Roman" charset="0"/>
                <a:cs typeface="Times New Roman" charset="0"/>
              </a:rPr>
              <a:t>Fields </a:t>
            </a:r>
            <a:r>
              <a:rPr lang="en-US" altLang="zh-TW" b="1" dirty="0" smtClean="0">
                <a:latin typeface="Times New Roman" charset="0"/>
                <a:ea typeface="Times New Roman" charset="0"/>
                <a:cs typeface="Times New Roman" charset="0"/>
              </a:rPr>
              <a:t>(CVPR’ 17)</a:t>
            </a:r>
            <a:endParaRPr kumimoji="1" lang="zh-TW" altLang="en-US" dirty="0">
              <a:latin typeface="Times New Roman" charset="0"/>
              <a:ea typeface="Times New Roman" charset="0"/>
              <a:cs typeface="Times New Roman" charset="0"/>
            </a:endParaRPr>
          </a:p>
        </p:txBody>
      </p:sp>
      <p:pic>
        <p:nvPicPr>
          <p:cNvPr id="1026" name="Picture 2" descr="https://github.com/ZheC/Multi-Person-Pose-Estimation/raw/master/readme/danc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891" y="2064328"/>
            <a:ext cx="6792372" cy="382385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429491" y="6109855"/>
            <a:ext cx="11333018" cy="646331"/>
          </a:xfrm>
          <a:prstGeom prst="rect">
            <a:avLst/>
          </a:prstGeom>
          <a:noFill/>
        </p:spPr>
        <p:txBody>
          <a:bodyPr wrap="square" rtlCol="0">
            <a:spAutoFit/>
          </a:bodyPr>
          <a:lstStyle/>
          <a:p>
            <a:r>
              <a:rPr lang="en-US" altLang="zh-TW" dirty="0" err="1">
                <a:solidFill>
                  <a:schemeClr val="accent1"/>
                </a:solidFill>
                <a:latin typeface="Times New Roman" charset="0"/>
                <a:ea typeface="Times New Roman" charset="0"/>
                <a:cs typeface="Times New Roman" charset="0"/>
              </a:rPr>
              <a:t>Zhe</a:t>
            </a:r>
            <a:r>
              <a:rPr lang="en-US" altLang="zh-TW" dirty="0">
                <a:solidFill>
                  <a:schemeClr val="accent1"/>
                </a:solidFill>
                <a:latin typeface="Times New Roman" charset="0"/>
                <a:ea typeface="Times New Roman" charset="0"/>
                <a:cs typeface="Times New Roman" charset="0"/>
              </a:rPr>
              <a:t> Cao and Tomas Simon and Shih-</a:t>
            </a:r>
            <a:r>
              <a:rPr lang="en-US" altLang="zh-TW" dirty="0" err="1">
                <a:solidFill>
                  <a:schemeClr val="accent1"/>
                </a:solidFill>
                <a:latin typeface="Times New Roman" charset="0"/>
                <a:ea typeface="Times New Roman" charset="0"/>
                <a:cs typeface="Times New Roman" charset="0"/>
              </a:rPr>
              <a:t>En</a:t>
            </a:r>
            <a:r>
              <a:rPr lang="en-US" altLang="zh-TW" dirty="0">
                <a:solidFill>
                  <a:schemeClr val="accent1"/>
                </a:solidFill>
                <a:latin typeface="Times New Roman" charset="0"/>
                <a:ea typeface="Times New Roman" charset="0"/>
                <a:cs typeface="Times New Roman" charset="0"/>
              </a:rPr>
              <a:t> Wei and </a:t>
            </a:r>
            <a:r>
              <a:rPr lang="en-US" altLang="zh-TW" dirty="0" err="1">
                <a:solidFill>
                  <a:schemeClr val="accent1"/>
                </a:solidFill>
                <a:latin typeface="Times New Roman" charset="0"/>
                <a:ea typeface="Times New Roman" charset="0"/>
                <a:cs typeface="Times New Roman" charset="0"/>
              </a:rPr>
              <a:t>Yaser</a:t>
            </a:r>
            <a:r>
              <a:rPr lang="en-US" altLang="zh-TW" dirty="0">
                <a:solidFill>
                  <a:schemeClr val="accent1"/>
                </a:solidFill>
                <a:latin typeface="Times New Roman" charset="0"/>
                <a:ea typeface="Times New Roman" charset="0"/>
                <a:cs typeface="Times New Roman" charset="0"/>
              </a:rPr>
              <a:t> Sheikh.</a:t>
            </a:r>
            <a:r>
              <a:rPr lang="en-US" altLang="zh-TW" dirty="0">
                <a:latin typeface="Times New Roman" charset="0"/>
                <a:ea typeface="Times New Roman" charset="0"/>
                <a:cs typeface="Times New Roman" charset="0"/>
              </a:rPr>
              <a:t> </a:t>
            </a:r>
            <a:r>
              <a:rPr lang="en-US" altLang="zh-TW" i="1" dirty="0" err="1">
                <a:latin typeface="Times New Roman" charset="0"/>
                <a:ea typeface="Times New Roman" charset="0"/>
                <a:cs typeface="Times New Roman" charset="0"/>
              </a:rPr>
              <a:t>Realtime</a:t>
            </a:r>
            <a:r>
              <a:rPr lang="en-US" altLang="zh-TW" i="1" dirty="0">
                <a:latin typeface="Times New Roman" charset="0"/>
                <a:ea typeface="Times New Roman" charset="0"/>
                <a:cs typeface="Times New Roman" charset="0"/>
              </a:rPr>
              <a:t> Multi-Person 2D Pose Estimation using Part Affinity </a:t>
            </a:r>
            <a:r>
              <a:rPr lang="en-US" altLang="zh-TW" i="1" dirty="0" smtClean="0">
                <a:latin typeface="Times New Roman" charset="0"/>
                <a:ea typeface="Times New Roman" charset="0"/>
                <a:cs typeface="Times New Roman" charset="0"/>
              </a:rPr>
              <a:t>Fields.</a:t>
            </a:r>
            <a:r>
              <a:rPr lang="en-US" altLang="zh-TW" dirty="0" smtClean="0">
                <a:latin typeface="Times New Roman" charset="0"/>
                <a:ea typeface="Times New Roman" charset="0"/>
                <a:cs typeface="Times New Roman" charset="0"/>
              </a:rPr>
              <a:t> CVPR 2017</a:t>
            </a:r>
            <a:endParaRPr kumimoji="1" lang="zh-TW" alt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16827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Content</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latin typeface="Times New Roman" charset="0"/>
                <a:ea typeface="Times New Roman" charset="0"/>
                <a:cs typeface="Times New Roman" charset="0"/>
              </a:rPr>
              <a:t>Introduction to recognition</a:t>
            </a:r>
          </a:p>
          <a:p>
            <a:r>
              <a:rPr kumimoji="1" lang="en-US" altLang="zh-TW" dirty="0" smtClean="0">
                <a:solidFill>
                  <a:schemeClr val="bg2"/>
                </a:solidFill>
                <a:latin typeface="Times New Roman" charset="0"/>
                <a:ea typeface="Times New Roman" charset="0"/>
                <a:cs typeface="Times New Roman" charset="0"/>
              </a:rPr>
              <a:t>Object detection</a:t>
            </a:r>
          </a:p>
          <a:p>
            <a:r>
              <a:rPr kumimoji="1" lang="en-US" altLang="zh-TW" dirty="0" smtClean="0">
                <a:solidFill>
                  <a:schemeClr val="bg2"/>
                </a:solidFill>
                <a:latin typeface="Times New Roman" charset="0"/>
                <a:ea typeface="Times New Roman" charset="0"/>
                <a:cs typeface="Times New Roman" charset="0"/>
              </a:rPr>
              <a:t>Face recognition</a:t>
            </a:r>
          </a:p>
          <a:p>
            <a:r>
              <a:rPr kumimoji="1" lang="en-US" altLang="zh-TW" dirty="0" smtClean="0">
                <a:solidFill>
                  <a:schemeClr val="bg2"/>
                </a:solidFill>
                <a:latin typeface="Times New Roman" charset="0"/>
                <a:ea typeface="Times New Roman" charset="0"/>
                <a:cs typeface="Times New Roman" charset="0"/>
              </a:rPr>
              <a:t>Instance recognition</a:t>
            </a:r>
          </a:p>
          <a:p>
            <a:r>
              <a:rPr kumimoji="1" lang="en-US" altLang="zh-TW" dirty="0" smtClean="0">
                <a:solidFill>
                  <a:schemeClr val="bg2"/>
                </a:solidFill>
                <a:latin typeface="Times New Roman" charset="0"/>
                <a:ea typeface="Times New Roman" charset="0"/>
                <a:cs typeface="Times New Roman" charset="0"/>
              </a:rPr>
              <a:t>Category recognition</a:t>
            </a:r>
          </a:p>
          <a:p>
            <a:r>
              <a:rPr kumimoji="1" lang="en-US" altLang="zh-TW" dirty="0" smtClean="0">
                <a:solidFill>
                  <a:schemeClr val="bg2"/>
                </a:solidFill>
                <a:latin typeface="Times New Roman" charset="0"/>
                <a:ea typeface="Times New Roman" charset="0"/>
                <a:cs typeface="Times New Roman" charset="0"/>
              </a:rPr>
              <a:t>Context and scene understanding</a:t>
            </a:r>
          </a:p>
        </p:txBody>
      </p:sp>
    </p:spTree>
    <p:extLst>
      <p:ext uri="{BB962C8B-B14F-4D97-AF65-F5344CB8AC3E}">
        <p14:creationId xmlns:p14="http://schemas.microsoft.com/office/powerpoint/2010/main" val="6774360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Content</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solidFill>
                  <a:schemeClr val="bg2"/>
                </a:solidFill>
                <a:latin typeface="Times New Roman" charset="0"/>
                <a:ea typeface="Times New Roman" charset="0"/>
                <a:cs typeface="Times New Roman" charset="0"/>
              </a:rPr>
              <a:t>Introduction to recognition</a:t>
            </a:r>
          </a:p>
          <a:p>
            <a:r>
              <a:rPr kumimoji="1" lang="en-US" altLang="zh-TW" dirty="0" smtClean="0">
                <a:solidFill>
                  <a:schemeClr val="bg2"/>
                </a:solidFill>
                <a:latin typeface="Times New Roman" charset="0"/>
                <a:ea typeface="Times New Roman" charset="0"/>
                <a:cs typeface="Times New Roman" charset="0"/>
              </a:rPr>
              <a:t>Object detection</a:t>
            </a:r>
          </a:p>
          <a:p>
            <a:r>
              <a:rPr kumimoji="1" lang="en-US" altLang="zh-TW" dirty="0" smtClean="0">
                <a:latin typeface="Times New Roman" charset="0"/>
                <a:ea typeface="Times New Roman" charset="0"/>
                <a:cs typeface="Times New Roman" charset="0"/>
              </a:rPr>
              <a:t>Face recognition</a:t>
            </a:r>
          </a:p>
          <a:p>
            <a:r>
              <a:rPr kumimoji="1" lang="en-US" altLang="zh-TW" dirty="0" smtClean="0">
                <a:solidFill>
                  <a:schemeClr val="bg2"/>
                </a:solidFill>
                <a:latin typeface="Times New Roman" charset="0"/>
                <a:ea typeface="Times New Roman" charset="0"/>
                <a:cs typeface="Times New Roman" charset="0"/>
              </a:rPr>
              <a:t>Instance recognition</a:t>
            </a:r>
          </a:p>
          <a:p>
            <a:r>
              <a:rPr kumimoji="1" lang="en-US" altLang="zh-TW" dirty="0" smtClean="0">
                <a:solidFill>
                  <a:schemeClr val="bg2"/>
                </a:solidFill>
                <a:latin typeface="Times New Roman" charset="0"/>
                <a:ea typeface="Times New Roman" charset="0"/>
                <a:cs typeface="Times New Roman" charset="0"/>
              </a:rPr>
              <a:t>Category recognition</a:t>
            </a:r>
          </a:p>
          <a:p>
            <a:r>
              <a:rPr kumimoji="1" lang="en-US" altLang="zh-TW" dirty="0" smtClean="0">
                <a:solidFill>
                  <a:schemeClr val="bg2"/>
                </a:solidFill>
                <a:latin typeface="Times New Roman" charset="0"/>
                <a:ea typeface="Times New Roman" charset="0"/>
                <a:cs typeface="Times New Roman" charset="0"/>
              </a:rPr>
              <a:t>Context and scene understanding</a:t>
            </a:r>
          </a:p>
        </p:txBody>
      </p:sp>
    </p:spTree>
    <p:extLst>
      <p:ext uri="{BB962C8B-B14F-4D97-AF65-F5344CB8AC3E}">
        <p14:creationId xmlns:p14="http://schemas.microsoft.com/office/powerpoint/2010/main" val="14745406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14.2 Face recognition </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lang="en-US" altLang="zh-TW" dirty="0">
                <a:latin typeface="Times New Roman" charset="0"/>
                <a:ea typeface="Times New Roman" charset="0"/>
                <a:cs typeface="Times New Roman" charset="0"/>
              </a:rPr>
              <a:t>14.2.1 </a:t>
            </a:r>
            <a:r>
              <a:rPr lang="en-US" altLang="zh-TW" dirty="0" err="1">
                <a:latin typeface="Times New Roman" charset="0"/>
                <a:ea typeface="Times New Roman" charset="0"/>
                <a:cs typeface="Times New Roman" charset="0"/>
              </a:rPr>
              <a:t>Eigenfaces</a:t>
            </a:r>
            <a:r>
              <a:rPr lang="en-US" altLang="zh-TW" dirty="0">
                <a:latin typeface="Times New Roman" charset="0"/>
                <a:ea typeface="Times New Roman" charset="0"/>
                <a:cs typeface="Times New Roman" charset="0"/>
              </a:rPr>
              <a:t> </a:t>
            </a:r>
          </a:p>
          <a:p>
            <a:r>
              <a:rPr lang="en-US" altLang="zh-TW" dirty="0">
                <a:latin typeface="Times New Roman" charset="0"/>
                <a:ea typeface="Times New Roman" charset="0"/>
                <a:cs typeface="Times New Roman" charset="0"/>
              </a:rPr>
              <a:t>14.2.2 Active appearance and 3D shape models </a:t>
            </a:r>
          </a:p>
          <a:p>
            <a:r>
              <a:rPr lang="en-US" altLang="zh-TW" dirty="0">
                <a:latin typeface="Times New Roman" charset="0"/>
                <a:ea typeface="Times New Roman" charset="0"/>
                <a:cs typeface="Times New Roman" charset="0"/>
              </a:rPr>
              <a:t>14.2.3 </a:t>
            </a:r>
            <a:r>
              <a:rPr lang="en-US" altLang="zh-TW" i="1" dirty="0">
                <a:latin typeface="Times New Roman" charset="0"/>
                <a:ea typeface="Times New Roman" charset="0"/>
                <a:cs typeface="Times New Roman" charset="0"/>
              </a:rPr>
              <a:t>Application</a:t>
            </a:r>
            <a:r>
              <a:rPr lang="en-US" altLang="zh-TW" dirty="0">
                <a:latin typeface="Times New Roman" charset="0"/>
                <a:ea typeface="Times New Roman" charset="0"/>
                <a:cs typeface="Times New Roman" charset="0"/>
              </a:rPr>
              <a:t>: Personal photo collections </a:t>
            </a:r>
          </a:p>
        </p:txBody>
      </p:sp>
      <p:pic>
        <p:nvPicPr>
          <p:cNvPr id="4" name="圖片 3"/>
          <p:cNvPicPr>
            <a:picLocks noChangeAspect="1"/>
          </p:cNvPicPr>
          <p:nvPr/>
        </p:nvPicPr>
        <p:blipFill>
          <a:blip r:embed="rId2"/>
          <a:stretch>
            <a:fillRect/>
          </a:stretch>
        </p:blipFill>
        <p:spPr>
          <a:xfrm>
            <a:off x="3491345" y="3560096"/>
            <a:ext cx="6777182" cy="3133957"/>
          </a:xfrm>
          <a:prstGeom prst="rect">
            <a:avLst/>
          </a:prstGeom>
        </p:spPr>
      </p:pic>
    </p:spTree>
    <p:extLst>
      <p:ext uri="{BB962C8B-B14F-4D97-AF65-F5344CB8AC3E}">
        <p14:creationId xmlns:p14="http://schemas.microsoft.com/office/powerpoint/2010/main" val="21050100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14.2.1 </a:t>
            </a:r>
            <a:r>
              <a:rPr lang="en-US" altLang="zh-TW" dirty="0" err="1">
                <a:latin typeface="Times New Roman" charset="0"/>
                <a:ea typeface="Times New Roman" charset="0"/>
                <a:cs typeface="Times New Roman" charset="0"/>
              </a:rPr>
              <a:t>Eigenfaces</a:t>
            </a:r>
            <a:r>
              <a:rPr lang="en-US" altLang="zh-TW" dirty="0">
                <a:latin typeface="Times New Roman" charset="0"/>
                <a:ea typeface="Times New Roman" charset="0"/>
                <a:cs typeface="Times New Roman" charset="0"/>
              </a:rPr>
              <a:t> </a:t>
            </a:r>
            <a:endParaRPr kumimoji="1" lang="zh-TW" altLang="en-US" dirty="0"/>
          </a:p>
        </p:txBody>
      </p:sp>
      <p:pic>
        <p:nvPicPr>
          <p:cNvPr id="4" name="圖片 3"/>
          <p:cNvPicPr>
            <a:picLocks noChangeAspect="1"/>
          </p:cNvPicPr>
          <p:nvPr/>
        </p:nvPicPr>
        <p:blipFill>
          <a:blip r:embed="rId2"/>
          <a:stretch>
            <a:fillRect/>
          </a:stretch>
        </p:blipFill>
        <p:spPr>
          <a:xfrm>
            <a:off x="1733550" y="2314287"/>
            <a:ext cx="8724900" cy="3670300"/>
          </a:xfrm>
          <a:prstGeom prst="rect">
            <a:avLst/>
          </a:prstGeom>
        </p:spPr>
      </p:pic>
      <p:sp>
        <p:nvSpPr>
          <p:cNvPr id="3" name="文字方塊 2"/>
          <p:cNvSpPr txBox="1"/>
          <p:nvPr/>
        </p:nvSpPr>
        <p:spPr>
          <a:xfrm>
            <a:off x="5411972" y="5970157"/>
            <a:ext cx="5068760" cy="646331"/>
          </a:xfrm>
          <a:prstGeom prst="rect">
            <a:avLst/>
          </a:prstGeom>
          <a:noFill/>
        </p:spPr>
        <p:txBody>
          <a:bodyPr wrap="none" rtlCol="0">
            <a:spAutoFit/>
          </a:bodyPr>
          <a:lstStyle/>
          <a:p>
            <a:r>
              <a:rPr lang="en-US" altLang="zh-TW" dirty="0" smtClean="0"/>
              <a:t>JPEG: Joint </a:t>
            </a:r>
            <a:r>
              <a:rPr lang="en-US" altLang="zh-TW" dirty="0"/>
              <a:t>Photographic Experts </a:t>
            </a:r>
            <a:r>
              <a:rPr lang="en-US" altLang="zh-TW" dirty="0" smtClean="0"/>
              <a:t>Group</a:t>
            </a:r>
          </a:p>
          <a:p>
            <a:r>
              <a:rPr lang="en-US" altLang="zh-TW" dirty="0" smtClean="0"/>
              <a:t>IEEE: Institute </a:t>
            </a:r>
            <a:r>
              <a:rPr lang="en-US" altLang="zh-TW" dirty="0"/>
              <a:t>of Electrical and Electronics Engineers</a:t>
            </a:r>
            <a:endParaRPr lang="zh-TW" altLang="en-US" dirty="0"/>
          </a:p>
        </p:txBody>
      </p:sp>
    </p:spTree>
    <p:extLst>
      <p:ext uri="{BB962C8B-B14F-4D97-AF65-F5344CB8AC3E}">
        <p14:creationId xmlns:p14="http://schemas.microsoft.com/office/powerpoint/2010/main" val="10694034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latin typeface="Times New Roman" charset="0"/>
                <a:ea typeface="Times New Roman" charset="0"/>
                <a:cs typeface="Times New Roman" charset="0"/>
              </a:rPr>
              <a:t>Eigenfaces</a:t>
            </a:r>
            <a:endParaRPr kumimoji="1" lang="zh-TW" altLang="en-US" dirty="0"/>
          </a:p>
        </p:txBody>
      </p:sp>
      <p:pic>
        <p:nvPicPr>
          <p:cNvPr id="4" name="圖片 3"/>
          <p:cNvPicPr>
            <a:picLocks noChangeAspect="1"/>
          </p:cNvPicPr>
          <p:nvPr/>
        </p:nvPicPr>
        <p:blipFill>
          <a:blip r:embed="rId2"/>
          <a:stretch>
            <a:fillRect/>
          </a:stretch>
        </p:blipFill>
        <p:spPr>
          <a:xfrm>
            <a:off x="1183408" y="1552864"/>
            <a:ext cx="8661400" cy="2006600"/>
          </a:xfrm>
          <a:prstGeom prst="rect">
            <a:avLst/>
          </a:prstGeom>
        </p:spPr>
      </p:pic>
      <p:pic>
        <p:nvPicPr>
          <p:cNvPr id="5" name="圖片 4"/>
          <p:cNvPicPr>
            <a:picLocks noChangeAspect="1"/>
          </p:cNvPicPr>
          <p:nvPr/>
        </p:nvPicPr>
        <p:blipFill>
          <a:blip r:embed="rId3"/>
          <a:stretch>
            <a:fillRect/>
          </a:stretch>
        </p:blipFill>
        <p:spPr>
          <a:xfrm>
            <a:off x="1170708" y="3703783"/>
            <a:ext cx="8674100" cy="2997200"/>
          </a:xfrm>
          <a:prstGeom prst="rect">
            <a:avLst/>
          </a:prstGeom>
        </p:spPr>
      </p:pic>
      <p:sp>
        <p:nvSpPr>
          <p:cNvPr id="3" name="文字方塊 2"/>
          <p:cNvSpPr txBox="1"/>
          <p:nvPr/>
        </p:nvSpPr>
        <p:spPr>
          <a:xfrm>
            <a:off x="7666074" y="6336930"/>
            <a:ext cx="3478516" cy="369332"/>
          </a:xfrm>
          <a:prstGeom prst="rect">
            <a:avLst/>
          </a:prstGeom>
          <a:noFill/>
        </p:spPr>
        <p:txBody>
          <a:bodyPr wrap="none" rtlCol="0">
            <a:spAutoFit/>
          </a:bodyPr>
          <a:lstStyle/>
          <a:p>
            <a:r>
              <a:rPr lang="en-US" altLang="zh-TW" dirty="0" smtClean="0"/>
              <a:t>SVD: Singular Value Decomposition</a:t>
            </a:r>
            <a:endParaRPr lang="zh-TW" altLang="en-US" dirty="0"/>
          </a:p>
        </p:txBody>
      </p:sp>
    </p:spTree>
    <p:extLst>
      <p:ext uri="{BB962C8B-B14F-4D97-AF65-F5344CB8AC3E}">
        <p14:creationId xmlns:p14="http://schemas.microsoft.com/office/powerpoint/2010/main" val="768900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2165638" y="118508"/>
            <a:ext cx="7535141" cy="4400959"/>
          </a:xfrm>
          <a:prstGeom prst="rect">
            <a:avLst/>
          </a:prstGeom>
        </p:spPr>
      </p:pic>
      <p:pic>
        <p:nvPicPr>
          <p:cNvPr id="5" name="圖片 4"/>
          <p:cNvPicPr>
            <a:picLocks noChangeAspect="1"/>
          </p:cNvPicPr>
          <p:nvPr/>
        </p:nvPicPr>
        <p:blipFill>
          <a:blip r:embed="rId3"/>
          <a:stretch>
            <a:fillRect/>
          </a:stretch>
        </p:blipFill>
        <p:spPr>
          <a:xfrm>
            <a:off x="717550" y="4309051"/>
            <a:ext cx="8839200" cy="1041400"/>
          </a:xfrm>
          <a:prstGeom prst="rect">
            <a:avLst/>
          </a:prstGeom>
        </p:spPr>
      </p:pic>
      <p:pic>
        <p:nvPicPr>
          <p:cNvPr id="6" name="圖片 5"/>
          <p:cNvPicPr>
            <a:picLocks noChangeAspect="1"/>
          </p:cNvPicPr>
          <p:nvPr/>
        </p:nvPicPr>
        <p:blipFill>
          <a:blip r:embed="rId4"/>
          <a:stretch>
            <a:fillRect/>
          </a:stretch>
        </p:blipFill>
        <p:spPr>
          <a:xfrm>
            <a:off x="2779279" y="5536046"/>
            <a:ext cx="6921500" cy="939800"/>
          </a:xfrm>
          <a:prstGeom prst="rect">
            <a:avLst/>
          </a:prstGeom>
        </p:spPr>
      </p:pic>
    </p:spTree>
    <p:extLst>
      <p:ext uri="{BB962C8B-B14F-4D97-AF65-F5344CB8AC3E}">
        <p14:creationId xmlns:p14="http://schemas.microsoft.com/office/powerpoint/2010/main" val="4298193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What’s problem with PCA?</a:t>
            </a:r>
            <a:endParaRPr kumimoji="1" lang="zh-TW" altLang="en-US" dirty="0"/>
          </a:p>
        </p:txBody>
      </p:sp>
      <p:pic>
        <p:nvPicPr>
          <p:cNvPr id="4" name="圖片 3"/>
          <p:cNvPicPr>
            <a:picLocks noChangeAspect="1"/>
          </p:cNvPicPr>
          <p:nvPr/>
        </p:nvPicPr>
        <p:blipFill>
          <a:blip r:embed="rId3"/>
          <a:stretch>
            <a:fillRect/>
          </a:stretch>
        </p:blipFill>
        <p:spPr>
          <a:xfrm>
            <a:off x="1574800" y="1328882"/>
            <a:ext cx="9042400" cy="5308600"/>
          </a:xfrm>
          <a:prstGeom prst="rect">
            <a:avLst/>
          </a:prstGeom>
        </p:spPr>
      </p:pic>
    </p:spTree>
    <p:extLst>
      <p:ext uri="{BB962C8B-B14F-4D97-AF65-F5344CB8AC3E}">
        <p14:creationId xmlns:p14="http://schemas.microsoft.com/office/powerpoint/2010/main" val="6645323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384300" y="190500"/>
            <a:ext cx="9423400" cy="6477000"/>
          </a:xfrm>
          <a:prstGeom prst="rect">
            <a:avLst/>
          </a:prstGeom>
        </p:spPr>
      </p:pic>
    </p:spTree>
    <p:extLst>
      <p:ext uri="{BB962C8B-B14F-4D97-AF65-F5344CB8AC3E}">
        <p14:creationId xmlns:p14="http://schemas.microsoft.com/office/powerpoint/2010/main" val="17170316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204210"/>
            <a:ext cx="10515600" cy="1325563"/>
          </a:xfrm>
        </p:spPr>
        <p:txBody>
          <a:bodyPr>
            <a:normAutofit/>
          </a:bodyPr>
          <a:lstStyle/>
          <a:p>
            <a:r>
              <a:rPr kumimoji="1" lang="en-US" altLang="zh-TW" dirty="0" smtClean="0"/>
              <a:t>Improved PCA: </a:t>
            </a:r>
            <a:br>
              <a:rPr kumimoji="1" lang="en-US" altLang="zh-TW" dirty="0" smtClean="0"/>
            </a:br>
            <a:r>
              <a:rPr lang="en-US" altLang="zh-TW" i="1" dirty="0" smtClean="0">
                <a:latin typeface="Times New Roman" charset="0"/>
                <a:ea typeface="Times New Roman" charset="0"/>
                <a:cs typeface="Times New Roman" charset="0"/>
              </a:rPr>
              <a:t>Fisher’s </a:t>
            </a:r>
            <a:r>
              <a:rPr lang="en-US" altLang="zh-TW" i="1" dirty="0">
                <a:latin typeface="Times New Roman" charset="0"/>
                <a:ea typeface="Times New Roman" charset="0"/>
                <a:cs typeface="Times New Roman" charset="0"/>
              </a:rPr>
              <a:t>linear discriminant </a:t>
            </a:r>
            <a:r>
              <a:rPr lang="en-US" altLang="zh-TW" dirty="0">
                <a:latin typeface="Times New Roman" charset="0"/>
                <a:ea typeface="Times New Roman" charset="0"/>
                <a:cs typeface="Times New Roman" charset="0"/>
              </a:rPr>
              <a:t>(FLD) </a:t>
            </a: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2"/>
          <a:stretch>
            <a:fillRect/>
          </a:stretch>
        </p:blipFill>
        <p:spPr>
          <a:xfrm>
            <a:off x="1441450" y="1529773"/>
            <a:ext cx="9309100" cy="4851400"/>
          </a:xfrm>
          <a:prstGeom prst="rect">
            <a:avLst/>
          </a:prstGeom>
        </p:spPr>
      </p:pic>
    </p:spTree>
    <p:extLst>
      <p:ext uri="{BB962C8B-B14F-4D97-AF65-F5344CB8AC3E}">
        <p14:creationId xmlns:p14="http://schemas.microsoft.com/office/powerpoint/2010/main" val="12410198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631949" y="303068"/>
            <a:ext cx="8623300" cy="3314700"/>
          </a:xfrm>
          <a:prstGeom prst="rect">
            <a:avLst/>
          </a:prstGeom>
        </p:spPr>
      </p:pic>
      <p:pic>
        <p:nvPicPr>
          <p:cNvPr id="5" name="圖片 4"/>
          <p:cNvPicPr>
            <a:picLocks noChangeAspect="1"/>
          </p:cNvPicPr>
          <p:nvPr/>
        </p:nvPicPr>
        <p:blipFill>
          <a:blip r:embed="rId3"/>
          <a:stretch>
            <a:fillRect/>
          </a:stretch>
        </p:blipFill>
        <p:spPr>
          <a:xfrm>
            <a:off x="1631949" y="3780559"/>
            <a:ext cx="8699500" cy="1384300"/>
          </a:xfrm>
          <a:prstGeom prst="rect">
            <a:avLst/>
          </a:prstGeom>
        </p:spPr>
      </p:pic>
      <p:pic>
        <p:nvPicPr>
          <p:cNvPr id="6" name="圖片 5"/>
          <p:cNvPicPr>
            <a:picLocks noChangeAspect="1"/>
          </p:cNvPicPr>
          <p:nvPr/>
        </p:nvPicPr>
        <p:blipFill>
          <a:blip r:embed="rId4"/>
          <a:stretch>
            <a:fillRect/>
          </a:stretch>
        </p:blipFill>
        <p:spPr>
          <a:xfrm>
            <a:off x="1644649" y="5327650"/>
            <a:ext cx="8686800" cy="1435100"/>
          </a:xfrm>
          <a:prstGeom prst="rect">
            <a:avLst/>
          </a:prstGeom>
        </p:spPr>
      </p:pic>
    </p:spTree>
    <p:extLst>
      <p:ext uri="{BB962C8B-B14F-4D97-AF65-F5344CB8AC3E}">
        <p14:creationId xmlns:p14="http://schemas.microsoft.com/office/powerpoint/2010/main" val="19639083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778000" y="914400"/>
            <a:ext cx="8636000" cy="5029200"/>
          </a:xfrm>
          <a:prstGeom prst="rect">
            <a:avLst/>
          </a:prstGeom>
        </p:spPr>
      </p:pic>
    </p:spTree>
    <p:extLst>
      <p:ext uri="{BB962C8B-B14F-4D97-AF65-F5344CB8AC3E}">
        <p14:creationId xmlns:p14="http://schemas.microsoft.com/office/powerpoint/2010/main" val="2001521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r>
              <a:rPr kumimoji="1" lang="en-US" altLang="zh-TW" sz="3600" dirty="0" smtClean="0">
                <a:latin typeface="Times New Roman" charset="0"/>
                <a:ea typeface="Times New Roman" charset="0"/>
                <a:cs typeface="Times New Roman" charset="0"/>
              </a:rPr>
              <a:t>14. Introduction to Recognition</a:t>
            </a:r>
            <a:endParaRPr kumimoji="1" lang="zh-TW" altLang="en-US" sz="3600" dirty="0">
              <a:latin typeface="Times New Roman"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Tree>
    <p:extLst>
      <p:ext uri="{BB962C8B-B14F-4D97-AF65-F5344CB8AC3E}">
        <p14:creationId xmlns:p14="http://schemas.microsoft.com/office/powerpoint/2010/main" val="11122987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644650" y="458932"/>
            <a:ext cx="8902700" cy="5219700"/>
          </a:xfrm>
          <a:prstGeom prst="rect">
            <a:avLst/>
          </a:prstGeom>
        </p:spPr>
      </p:pic>
      <p:sp>
        <p:nvSpPr>
          <p:cNvPr id="5" name="文字方塊 4"/>
          <p:cNvSpPr txBox="1"/>
          <p:nvPr/>
        </p:nvSpPr>
        <p:spPr>
          <a:xfrm>
            <a:off x="4446029" y="5803323"/>
            <a:ext cx="3299942" cy="584775"/>
          </a:xfrm>
          <a:prstGeom prst="rect">
            <a:avLst/>
          </a:prstGeom>
          <a:noFill/>
          <a:ln>
            <a:solidFill>
              <a:srgbClr val="FF0000"/>
            </a:solidFill>
          </a:ln>
        </p:spPr>
        <p:txBody>
          <a:bodyPr wrap="none" rtlCol="0">
            <a:spAutoFit/>
          </a:bodyPr>
          <a:lstStyle/>
          <a:p>
            <a:r>
              <a:rPr kumimoji="1" lang="en-US" altLang="zh-TW" sz="3200" dirty="0" smtClean="0">
                <a:latin typeface="Times New Roman" charset="0"/>
                <a:ea typeface="Times New Roman" charset="0"/>
                <a:cs typeface="Times New Roman" charset="0"/>
              </a:rPr>
              <a:t>Large training data</a:t>
            </a:r>
            <a:endParaRPr kumimoji="1" lang="zh-TW" altLang="en-US"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744842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charset="0"/>
                <a:ea typeface="Times New Roman" charset="0"/>
                <a:cs typeface="Times New Roman" charset="0"/>
              </a:rPr>
              <a:t>14.2.2 Active appearance and 3D shape models </a:t>
            </a: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2"/>
          <a:stretch>
            <a:fillRect/>
          </a:stretch>
        </p:blipFill>
        <p:spPr>
          <a:xfrm>
            <a:off x="1939635" y="1690688"/>
            <a:ext cx="7861877" cy="4939570"/>
          </a:xfrm>
          <a:prstGeom prst="rect">
            <a:avLst/>
          </a:prstGeom>
        </p:spPr>
      </p:pic>
    </p:spTree>
    <p:extLst>
      <p:ext uri="{BB962C8B-B14F-4D97-AF65-F5344CB8AC3E}">
        <p14:creationId xmlns:p14="http://schemas.microsoft.com/office/powerpoint/2010/main" val="20980938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797050" y="863600"/>
            <a:ext cx="8597900" cy="5130800"/>
          </a:xfrm>
          <a:prstGeom prst="rect">
            <a:avLst/>
          </a:prstGeom>
        </p:spPr>
      </p:pic>
    </p:spTree>
    <p:extLst>
      <p:ext uri="{BB962C8B-B14F-4D97-AF65-F5344CB8AC3E}">
        <p14:creationId xmlns:p14="http://schemas.microsoft.com/office/powerpoint/2010/main" val="16164779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185141" y="1319645"/>
            <a:ext cx="9156700" cy="3886200"/>
          </a:xfrm>
          <a:prstGeom prst="rect">
            <a:avLst/>
          </a:prstGeom>
        </p:spPr>
      </p:pic>
      <p:sp>
        <p:nvSpPr>
          <p:cNvPr id="2" name="文字方塊 1"/>
          <p:cNvSpPr txBox="1"/>
          <p:nvPr/>
        </p:nvSpPr>
        <p:spPr>
          <a:xfrm>
            <a:off x="6337004" y="5454502"/>
            <a:ext cx="3338799" cy="369332"/>
          </a:xfrm>
          <a:prstGeom prst="rect">
            <a:avLst/>
          </a:prstGeom>
          <a:noFill/>
        </p:spPr>
        <p:txBody>
          <a:bodyPr wrap="none" rtlCol="0">
            <a:spAutoFit/>
          </a:bodyPr>
          <a:lstStyle/>
          <a:p>
            <a:r>
              <a:rPr lang="en-US" altLang="zh-TW" dirty="0" smtClean="0"/>
              <a:t>AAM: Active Appearance Model </a:t>
            </a:r>
            <a:endParaRPr lang="zh-TW" altLang="en-US" dirty="0"/>
          </a:p>
        </p:txBody>
      </p:sp>
    </p:spTree>
    <p:extLst>
      <p:ext uri="{BB962C8B-B14F-4D97-AF65-F5344CB8AC3E}">
        <p14:creationId xmlns:p14="http://schemas.microsoft.com/office/powerpoint/2010/main" val="434465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593850" y="755650"/>
            <a:ext cx="9004300" cy="5346700"/>
          </a:xfrm>
          <a:prstGeom prst="rect">
            <a:avLst/>
          </a:prstGeom>
        </p:spPr>
      </p:pic>
    </p:spTree>
    <p:extLst>
      <p:ext uri="{BB962C8B-B14F-4D97-AF65-F5344CB8AC3E}">
        <p14:creationId xmlns:p14="http://schemas.microsoft.com/office/powerpoint/2010/main" val="15378476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399" y="0"/>
            <a:ext cx="10868891" cy="1325563"/>
          </a:xfrm>
        </p:spPr>
        <p:txBody>
          <a:bodyPr/>
          <a:lstStyle/>
          <a:p>
            <a:r>
              <a:rPr lang="en-US" altLang="zh-TW" dirty="0">
                <a:latin typeface="Times New Roman" charset="0"/>
                <a:ea typeface="Times New Roman" charset="0"/>
                <a:cs typeface="Times New Roman" charset="0"/>
              </a:rPr>
              <a:t>14.2.3 </a:t>
            </a:r>
            <a:r>
              <a:rPr lang="en-US" altLang="zh-TW" i="1" dirty="0">
                <a:latin typeface="Times New Roman" charset="0"/>
                <a:ea typeface="Times New Roman" charset="0"/>
                <a:cs typeface="Times New Roman" charset="0"/>
              </a:rPr>
              <a:t>Application</a:t>
            </a:r>
            <a:r>
              <a:rPr lang="en-US" altLang="zh-TW" dirty="0">
                <a:latin typeface="Times New Roman" charset="0"/>
                <a:ea typeface="Times New Roman" charset="0"/>
                <a:cs typeface="Times New Roman" charset="0"/>
              </a:rPr>
              <a:t>: </a:t>
            </a:r>
            <a:r>
              <a:rPr lang="en-US" altLang="zh-TW">
                <a:latin typeface="Times New Roman" charset="0"/>
                <a:ea typeface="Times New Roman" charset="0"/>
                <a:cs typeface="Times New Roman" charset="0"/>
              </a:rPr>
              <a:t>Personal </a:t>
            </a:r>
            <a:r>
              <a:rPr lang="en-US" altLang="zh-TW" smtClean="0">
                <a:latin typeface="Times New Roman" charset="0"/>
                <a:ea typeface="Times New Roman" charset="0"/>
                <a:cs typeface="Times New Roman" charset="0"/>
              </a:rPr>
              <a:t>photo collections </a:t>
            </a: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2"/>
          <a:stretch>
            <a:fillRect/>
          </a:stretch>
        </p:blipFill>
        <p:spPr>
          <a:xfrm>
            <a:off x="1967346" y="978100"/>
            <a:ext cx="7572086" cy="5709026"/>
          </a:xfrm>
          <a:prstGeom prst="rect">
            <a:avLst/>
          </a:prstGeom>
        </p:spPr>
      </p:pic>
    </p:spTree>
    <p:extLst>
      <p:ext uri="{BB962C8B-B14F-4D97-AF65-F5344CB8AC3E}">
        <p14:creationId xmlns:p14="http://schemas.microsoft.com/office/powerpoint/2010/main" val="6171028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Content</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solidFill>
                  <a:schemeClr val="bg2"/>
                </a:solidFill>
                <a:latin typeface="Times New Roman" charset="0"/>
                <a:ea typeface="Times New Roman" charset="0"/>
                <a:cs typeface="Times New Roman" charset="0"/>
              </a:rPr>
              <a:t>Introduction to recognition</a:t>
            </a:r>
          </a:p>
          <a:p>
            <a:r>
              <a:rPr kumimoji="1" lang="en-US" altLang="zh-TW" dirty="0" smtClean="0">
                <a:solidFill>
                  <a:schemeClr val="bg2"/>
                </a:solidFill>
                <a:latin typeface="Times New Roman" charset="0"/>
                <a:ea typeface="Times New Roman" charset="0"/>
                <a:cs typeface="Times New Roman" charset="0"/>
              </a:rPr>
              <a:t>Object detection</a:t>
            </a:r>
          </a:p>
          <a:p>
            <a:r>
              <a:rPr kumimoji="1" lang="en-US" altLang="zh-TW" dirty="0" smtClean="0">
                <a:solidFill>
                  <a:schemeClr val="bg2"/>
                </a:solidFill>
                <a:latin typeface="Times New Roman" charset="0"/>
                <a:ea typeface="Times New Roman" charset="0"/>
                <a:cs typeface="Times New Roman" charset="0"/>
              </a:rPr>
              <a:t>Face recognition</a:t>
            </a:r>
          </a:p>
          <a:p>
            <a:r>
              <a:rPr kumimoji="1" lang="en-US" altLang="zh-TW" dirty="0" smtClean="0">
                <a:latin typeface="Times New Roman" charset="0"/>
                <a:ea typeface="Times New Roman" charset="0"/>
                <a:cs typeface="Times New Roman" charset="0"/>
              </a:rPr>
              <a:t>Instance recognition</a:t>
            </a:r>
          </a:p>
          <a:p>
            <a:r>
              <a:rPr kumimoji="1" lang="en-US" altLang="zh-TW" dirty="0" smtClean="0">
                <a:solidFill>
                  <a:schemeClr val="bg2"/>
                </a:solidFill>
                <a:latin typeface="Times New Roman" charset="0"/>
                <a:ea typeface="Times New Roman" charset="0"/>
                <a:cs typeface="Times New Roman" charset="0"/>
              </a:rPr>
              <a:t>Category recognition</a:t>
            </a:r>
          </a:p>
          <a:p>
            <a:r>
              <a:rPr kumimoji="1" lang="en-US" altLang="zh-TW" dirty="0" smtClean="0">
                <a:solidFill>
                  <a:schemeClr val="bg2"/>
                </a:solidFill>
                <a:latin typeface="Times New Roman" charset="0"/>
                <a:ea typeface="Times New Roman" charset="0"/>
                <a:cs typeface="Times New Roman" charset="0"/>
              </a:rPr>
              <a:t>Context and scene understanding</a:t>
            </a:r>
          </a:p>
        </p:txBody>
      </p:sp>
    </p:spTree>
    <p:extLst>
      <p:ext uri="{BB962C8B-B14F-4D97-AF65-F5344CB8AC3E}">
        <p14:creationId xmlns:p14="http://schemas.microsoft.com/office/powerpoint/2010/main" val="20692120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14.3 Instance recognition </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838200" y="1825625"/>
            <a:ext cx="10515600" cy="1651866"/>
          </a:xfrm>
        </p:spPr>
        <p:txBody>
          <a:bodyPr/>
          <a:lstStyle/>
          <a:p>
            <a:r>
              <a:rPr lang="en-US" altLang="zh-TW" dirty="0"/>
              <a:t>14.3.1 Geometric alignment </a:t>
            </a:r>
          </a:p>
          <a:p>
            <a:r>
              <a:rPr lang="en-US" altLang="zh-TW" dirty="0"/>
              <a:t>14.3.2 Large databases </a:t>
            </a:r>
          </a:p>
          <a:p>
            <a:r>
              <a:rPr lang="en-US" altLang="zh-TW" dirty="0"/>
              <a:t>14.3.3 </a:t>
            </a:r>
            <a:r>
              <a:rPr lang="en-US" altLang="zh-TW" i="1" dirty="0"/>
              <a:t>Application</a:t>
            </a:r>
            <a:r>
              <a:rPr lang="en-US" altLang="zh-TW" dirty="0"/>
              <a:t>: Location recognition </a:t>
            </a:r>
          </a:p>
          <a:p>
            <a:endParaRPr kumimoji="1" lang="zh-TW" altLang="en-US" dirty="0"/>
          </a:p>
        </p:txBody>
      </p:sp>
      <p:pic>
        <p:nvPicPr>
          <p:cNvPr id="4" name="圖片 3"/>
          <p:cNvPicPr>
            <a:picLocks noChangeAspect="1"/>
          </p:cNvPicPr>
          <p:nvPr/>
        </p:nvPicPr>
        <p:blipFill>
          <a:blip r:embed="rId2"/>
          <a:stretch>
            <a:fillRect/>
          </a:stretch>
        </p:blipFill>
        <p:spPr>
          <a:xfrm>
            <a:off x="1778577" y="3477491"/>
            <a:ext cx="8191500" cy="3098800"/>
          </a:xfrm>
          <a:prstGeom prst="rect">
            <a:avLst/>
          </a:prstGeom>
        </p:spPr>
      </p:pic>
    </p:spTree>
    <p:extLst>
      <p:ext uri="{BB962C8B-B14F-4D97-AF65-F5344CB8AC3E}">
        <p14:creationId xmlns:p14="http://schemas.microsoft.com/office/powerpoint/2010/main" val="21293192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14.3.1 Geometric alignment </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pPr marL="514350" indent="-514350">
              <a:buFont typeface="+mj-lt"/>
              <a:buAutoNum type="arabicPeriod"/>
            </a:pPr>
            <a:r>
              <a:rPr lang="en-US" altLang="zh-TW" dirty="0"/>
              <a:t>E</a:t>
            </a:r>
            <a:r>
              <a:rPr lang="en-US" altLang="zh-TW" dirty="0" smtClean="0"/>
              <a:t>xtracts </a:t>
            </a:r>
            <a:r>
              <a:rPr lang="en-US" altLang="zh-TW" dirty="0"/>
              <a:t>a set of interest points in each database image and stores the associated descriptors (and original positions) in an indexing structure such as a search tree </a:t>
            </a:r>
            <a:endParaRPr lang="en-US" altLang="zh-TW" dirty="0" smtClean="0"/>
          </a:p>
          <a:p>
            <a:pPr marL="514350" indent="-514350">
              <a:buFont typeface="+mj-lt"/>
              <a:buAutoNum type="arabicPeriod"/>
            </a:pPr>
            <a:r>
              <a:rPr lang="en-US" altLang="zh-TW" dirty="0"/>
              <a:t>At recognition time, features are extracted from the new image and compared against the stored object features. </a:t>
            </a:r>
          </a:p>
          <a:p>
            <a:pPr marL="514350" indent="-514350">
              <a:buFont typeface="+mj-lt"/>
              <a:buAutoNum type="arabicPeriod"/>
            </a:pPr>
            <a:endParaRPr lang="en-US" altLang="zh-TW" dirty="0"/>
          </a:p>
          <a:p>
            <a:pPr marL="514350" indent="-514350">
              <a:buFont typeface="+mj-lt"/>
              <a:buAutoNum type="arabicPeriod"/>
            </a:pPr>
            <a:endParaRPr kumimoji="1" lang="zh-TW" altLang="en-US" dirty="0"/>
          </a:p>
        </p:txBody>
      </p:sp>
    </p:spTree>
    <p:extLst>
      <p:ext uri="{BB962C8B-B14F-4D97-AF65-F5344CB8AC3E}">
        <p14:creationId xmlns:p14="http://schemas.microsoft.com/office/powerpoint/2010/main" val="7317377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663700" y="1397000"/>
            <a:ext cx="8864600" cy="4064000"/>
          </a:xfrm>
          <a:prstGeom prst="rect">
            <a:avLst/>
          </a:prstGeom>
        </p:spPr>
      </p:pic>
    </p:spTree>
    <p:extLst>
      <p:ext uri="{BB962C8B-B14F-4D97-AF65-F5344CB8AC3E}">
        <p14:creationId xmlns:p14="http://schemas.microsoft.com/office/powerpoint/2010/main" val="19365515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r>
              <a:rPr kumimoji="1" lang="en-US" altLang="zh-TW" sz="3600" dirty="0" smtClean="0">
                <a:latin typeface="Times New Roman" charset="0"/>
                <a:ea typeface="Times New Roman" charset="0"/>
                <a:cs typeface="Times New Roman" charset="0"/>
              </a:rPr>
              <a:t>14. Introduction to Recognition</a:t>
            </a:r>
            <a:endParaRPr kumimoji="1" lang="zh-TW" altLang="en-US" sz="3600" dirty="0">
              <a:latin typeface="Times New Roman"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6" name="矩形 5"/>
          <p:cNvSpPr/>
          <p:nvPr/>
        </p:nvSpPr>
        <p:spPr>
          <a:xfrm>
            <a:off x="2848131" y="1124262"/>
            <a:ext cx="6100093" cy="2188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矩形 6"/>
          <p:cNvSpPr/>
          <p:nvPr/>
        </p:nvSpPr>
        <p:spPr>
          <a:xfrm>
            <a:off x="203200" y="1774044"/>
            <a:ext cx="2171700" cy="88900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smtClean="0">
                <a:latin typeface="Times New Roman" charset="0"/>
                <a:ea typeface="Times New Roman" charset="0"/>
                <a:cs typeface="Times New Roman" charset="0"/>
              </a:rPr>
              <a:t>Face recognition</a:t>
            </a:r>
            <a:endParaRPr kumimoji="1" lang="zh-TW" altLang="en-US" dirty="0">
              <a:latin typeface="Times New Roman" charset="0"/>
              <a:ea typeface="Times New Roman" charset="0"/>
              <a:cs typeface="Times New Roman" charset="0"/>
            </a:endParaRPr>
          </a:p>
        </p:txBody>
      </p:sp>
      <p:cxnSp>
        <p:nvCxnSpPr>
          <p:cNvPr id="9" name="直線箭頭接點 8"/>
          <p:cNvCxnSpPr>
            <a:stCxn id="6" idx="1"/>
            <a:endCxn id="7" idx="3"/>
          </p:cNvCxnSpPr>
          <p:nvPr/>
        </p:nvCxnSpPr>
        <p:spPr>
          <a:xfrm flipH="1">
            <a:off x="2374900" y="2218544"/>
            <a:ext cx="47323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圖片 13"/>
          <p:cNvPicPr>
            <a:picLocks noChangeAspect="1"/>
          </p:cNvPicPr>
          <p:nvPr/>
        </p:nvPicPr>
        <p:blipFill>
          <a:blip r:embed="rId4"/>
          <a:stretch>
            <a:fillRect/>
          </a:stretch>
        </p:blipFill>
        <p:spPr>
          <a:xfrm>
            <a:off x="1289050" y="3403792"/>
            <a:ext cx="9698182" cy="3363242"/>
          </a:xfrm>
          <a:prstGeom prst="rect">
            <a:avLst/>
          </a:prstGeom>
          <a:ln>
            <a:solidFill>
              <a:srgbClr val="FF0000"/>
            </a:solidFill>
          </a:ln>
        </p:spPr>
      </p:pic>
      <p:sp>
        <p:nvSpPr>
          <p:cNvPr id="11" name="矩形 10"/>
          <p:cNvSpPr/>
          <p:nvPr/>
        </p:nvSpPr>
        <p:spPr>
          <a:xfrm>
            <a:off x="2374900" y="3475513"/>
            <a:ext cx="1816100" cy="354284"/>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smtClean="0">
                <a:latin typeface="Times New Roman" charset="0"/>
                <a:ea typeface="Times New Roman" charset="0"/>
                <a:cs typeface="Times New Roman" charset="0"/>
              </a:rPr>
              <a:t>Pictorial structure</a:t>
            </a:r>
            <a:endParaRPr kumimoji="1" lang="zh-TW" altLang="en-US" dirty="0">
              <a:latin typeface="Times New Roman" charset="0"/>
              <a:ea typeface="Times New Roman" charset="0"/>
              <a:cs typeface="Times New Roman" charset="0"/>
            </a:endParaRPr>
          </a:p>
        </p:txBody>
      </p:sp>
      <p:sp>
        <p:nvSpPr>
          <p:cNvPr id="12" name="矩形 11"/>
          <p:cNvSpPr/>
          <p:nvPr/>
        </p:nvSpPr>
        <p:spPr>
          <a:xfrm>
            <a:off x="5720377" y="3407082"/>
            <a:ext cx="1698469" cy="354284"/>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err="1" smtClean="0">
                <a:latin typeface="Times New Roman" charset="0"/>
                <a:ea typeface="Times New Roman" charset="0"/>
                <a:cs typeface="Times New Roman" charset="0"/>
              </a:rPr>
              <a:t>Eigenfaces</a:t>
            </a:r>
            <a:endParaRPr kumimoji="1" lang="zh-TW" altLang="en-US" dirty="0">
              <a:latin typeface="Times New Roman" charset="0"/>
              <a:ea typeface="Times New Roman" charset="0"/>
              <a:cs typeface="Times New Roman" charset="0"/>
            </a:endParaRPr>
          </a:p>
        </p:txBody>
      </p:sp>
      <p:sp>
        <p:nvSpPr>
          <p:cNvPr id="13" name="矩形 12"/>
          <p:cNvSpPr/>
          <p:nvPr/>
        </p:nvSpPr>
        <p:spPr>
          <a:xfrm>
            <a:off x="8513736" y="3475513"/>
            <a:ext cx="2398355" cy="354284"/>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smtClean="0">
                <a:latin typeface="Times New Roman" charset="0"/>
                <a:ea typeface="Times New Roman" charset="0"/>
                <a:cs typeface="Times New Roman" charset="0"/>
              </a:rPr>
              <a:t>real-time face detection </a:t>
            </a:r>
            <a:endParaRPr kumimoji="1" lang="zh-TW" alt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189174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14.3.2 Large databases </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lang="en-US" altLang="zh-TW" dirty="0">
                <a:latin typeface="Times New Roman" charset="0"/>
                <a:ea typeface="Times New Roman" charset="0"/>
                <a:cs typeface="Times New Roman" charset="0"/>
              </a:rPr>
              <a:t>The problem of quickly finding partial matches between documents is one of the </a:t>
            </a:r>
            <a:r>
              <a:rPr lang="en-US" altLang="zh-TW" dirty="0" smtClean="0">
                <a:latin typeface="Times New Roman" charset="0"/>
                <a:ea typeface="Times New Roman" charset="0"/>
                <a:cs typeface="Times New Roman" charset="0"/>
              </a:rPr>
              <a:t>central </a:t>
            </a:r>
            <a:r>
              <a:rPr lang="en-US" altLang="zh-TW" dirty="0">
                <a:latin typeface="Times New Roman" charset="0"/>
                <a:ea typeface="Times New Roman" charset="0"/>
                <a:cs typeface="Times New Roman" charset="0"/>
              </a:rPr>
              <a:t>problems in </a:t>
            </a:r>
            <a:r>
              <a:rPr lang="en-US" altLang="zh-TW" b="1" i="1" dirty="0">
                <a:latin typeface="Times New Roman" charset="0"/>
                <a:ea typeface="Times New Roman" charset="0"/>
                <a:cs typeface="Times New Roman" charset="0"/>
              </a:rPr>
              <a:t>information retrieval </a:t>
            </a:r>
            <a:r>
              <a:rPr lang="en-US" altLang="zh-TW" b="1" dirty="0">
                <a:latin typeface="Times New Roman" charset="0"/>
                <a:ea typeface="Times New Roman" charset="0"/>
                <a:cs typeface="Times New Roman" charset="0"/>
              </a:rPr>
              <a:t>(IR) </a:t>
            </a:r>
          </a:p>
          <a:p>
            <a:r>
              <a:rPr lang="en-US" altLang="zh-TW" dirty="0">
                <a:latin typeface="Times New Roman" charset="0"/>
                <a:ea typeface="Times New Roman" charset="0"/>
                <a:cs typeface="Times New Roman" charset="0"/>
              </a:rPr>
              <a:t>The basic approach in fast document retrieval algorithms is to </a:t>
            </a:r>
            <a:r>
              <a:rPr lang="en-US" altLang="zh-TW" dirty="0" smtClean="0">
                <a:latin typeface="Times New Roman" charset="0"/>
                <a:ea typeface="Times New Roman" charset="0"/>
                <a:cs typeface="Times New Roman" charset="0"/>
              </a:rPr>
              <a:t>pre-compute </a:t>
            </a:r>
            <a:r>
              <a:rPr lang="en-US" altLang="zh-TW" dirty="0">
                <a:latin typeface="Times New Roman" charset="0"/>
                <a:ea typeface="Times New Roman" charset="0"/>
                <a:cs typeface="Times New Roman" charset="0"/>
              </a:rPr>
              <a:t>an </a:t>
            </a:r>
            <a:r>
              <a:rPr lang="en-US" altLang="zh-TW" b="1" i="1" dirty="0">
                <a:latin typeface="Times New Roman" charset="0"/>
                <a:ea typeface="Times New Roman" charset="0"/>
                <a:cs typeface="Times New Roman" charset="0"/>
              </a:rPr>
              <a:t>inverted index </a:t>
            </a:r>
            <a:r>
              <a:rPr lang="en-US" altLang="zh-TW" dirty="0">
                <a:latin typeface="Times New Roman" charset="0"/>
                <a:ea typeface="Times New Roman" charset="0"/>
                <a:cs typeface="Times New Roman" charset="0"/>
              </a:rPr>
              <a:t>between individual words and the documents (or Web pages or news stories) where they occur. </a:t>
            </a:r>
          </a:p>
          <a:p>
            <a:r>
              <a:rPr lang="en-US" altLang="zh-TW" dirty="0">
                <a:latin typeface="Times New Roman" charset="0"/>
                <a:ea typeface="Times New Roman" charset="0"/>
                <a:cs typeface="Times New Roman" charset="0"/>
              </a:rPr>
              <a:t>T</a:t>
            </a:r>
            <a:r>
              <a:rPr lang="en-US" altLang="zh-TW" dirty="0" smtClean="0">
                <a:latin typeface="Times New Roman" charset="0"/>
                <a:ea typeface="Times New Roman" charset="0"/>
                <a:cs typeface="Times New Roman" charset="0"/>
              </a:rPr>
              <a:t>he </a:t>
            </a:r>
            <a:r>
              <a:rPr lang="en-US" altLang="zh-TW" i="1" dirty="0">
                <a:latin typeface="Times New Roman" charset="0"/>
                <a:ea typeface="Times New Roman" charset="0"/>
                <a:cs typeface="Times New Roman" charset="0"/>
              </a:rPr>
              <a:t>frequency </a:t>
            </a:r>
            <a:r>
              <a:rPr lang="en-US" altLang="zh-TW" dirty="0">
                <a:latin typeface="Times New Roman" charset="0"/>
                <a:ea typeface="Times New Roman" charset="0"/>
                <a:cs typeface="Times New Roman" charset="0"/>
              </a:rPr>
              <a:t>of occurrence of particular words in a document is used to quickly find documents that match a particular query. </a:t>
            </a:r>
          </a:p>
          <a:p>
            <a:endParaRPr kumimoji="1" lang="zh-TW" alt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717918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490518" y="1360632"/>
            <a:ext cx="8712200" cy="4025900"/>
          </a:xfrm>
          <a:prstGeom prst="rect">
            <a:avLst/>
          </a:prstGeom>
        </p:spPr>
      </p:pic>
      <p:sp>
        <p:nvSpPr>
          <p:cNvPr id="2" name="文字方塊 1"/>
          <p:cNvSpPr txBox="1"/>
          <p:nvPr/>
        </p:nvSpPr>
        <p:spPr>
          <a:xfrm>
            <a:off x="6124354" y="5386532"/>
            <a:ext cx="3845733" cy="369332"/>
          </a:xfrm>
          <a:prstGeom prst="rect">
            <a:avLst/>
          </a:prstGeom>
          <a:noFill/>
        </p:spPr>
        <p:txBody>
          <a:bodyPr wrap="none" rtlCol="0">
            <a:spAutoFit/>
          </a:bodyPr>
          <a:lstStyle/>
          <a:p>
            <a:r>
              <a:rPr lang="en-US" altLang="zh-TW" dirty="0" smtClean="0"/>
              <a:t>SIFT: Scale-Invariant Feature Transform </a:t>
            </a:r>
            <a:endParaRPr lang="zh-TW" altLang="en-US" dirty="0"/>
          </a:p>
        </p:txBody>
      </p:sp>
    </p:spTree>
    <p:extLst>
      <p:ext uri="{BB962C8B-B14F-4D97-AF65-F5344CB8AC3E}">
        <p14:creationId xmlns:p14="http://schemas.microsoft.com/office/powerpoint/2010/main" val="19389843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pic>
        <p:nvPicPr>
          <p:cNvPr id="4" name="圖片 3"/>
          <p:cNvPicPr>
            <a:picLocks noChangeAspect="1"/>
          </p:cNvPicPr>
          <p:nvPr/>
        </p:nvPicPr>
        <p:blipFill>
          <a:blip r:embed="rId2"/>
          <a:stretch>
            <a:fillRect/>
          </a:stretch>
        </p:blipFill>
        <p:spPr>
          <a:xfrm>
            <a:off x="1682750" y="1847850"/>
            <a:ext cx="8826500" cy="3162300"/>
          </a:xfrm>
          <a:prstGeom prst="rect">
            <a:avLst/>
          </a:prstGeom>
        </p:spPr>
      </p:pic>
    </p:spTree>
    <p:extLst>
      <p:ext uri="{BB962C8B-B14F-4D97-AF65-F5344CB8AC3E}">
        <p14:creationId xmlns:p14="http://schemas.microsoft.com/office/powerpoint/2010/main" val="2150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Image retrieval using visual words </a:t>
            </a: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2"/>
          <a:stretch>
            <a:fillRect/>
          </a:stretch>
        </p:blipFill>
        <p:spPr>
          <a:xfrm>
            <a:off x="1390650" y="1491672"/>
            <a:ext cx="8191500" cy="4927600"/>
          </a:xfrm>
          <a:prstGeom prst="rect">
            <a:avLst/>
          </a:prstGeom>
        </p:spPr>
      </p:pic>
      <p:sp>
        <p:nvSpPr>
          <p:cNvPr id="3" name="文字方塊 2"/>
          <p:cNvSpPr txBox="1"/>
          <p:nvPr/>
        </p:nvSpPr>
        <p:spPr>
          <a:xfrm>
            <a:off x="5720315" y="4673307"/>
            <a:ext cx="5257914" cy="369332"/>
          </a:xfrm>
          <a:prstGeom prst="rect">
            <a:avLst/>
          </a:prstGeom>
          <a:noFill/>
        </p:spPr>
        <p:txBody>
          <a:bodyPr wrap="none" rtlCol="0">
            <a:spAutoFit/>
          </a:bodyPr>
          <a:lstStyle/>
          <a:p>
            <a:r>
              <a:rPr lang="en-US" altLang="zh-TW" dirty="0" smtClean="0"/>
              <a:t>TF-IDF: Term Frequency–Inverse </a:t>
            </a:r>
            <a:r>
              <a:rPr lang="en-US" altLang="zh-TW" dirty="0"/>
              <a:t>D</a:t>
            </a:r>
            <a:r>
              <a:rPr lang="en-US" altLang="zh-TW" dirty="0" smtClean="0"/>
              <a:t>ocument </a:t>
            </a:r>
            <a:r>
              <a:rPr lang="en-US" altLang="zh-TW" dirty="0"/>
              <a:t>F</a:t>
            </a:r>
            <a:r>
              <a:rPr lang="en-US" altLang="zh-TW" dirty="0" smtClean="0"/>
              <a:t>requency</a:t>
            </a:r>
            <a:endParaRPr lang="zh-TW" altLang="en-US" dirty="0"/>
          </a:p>
        </p:txBody>
      </p:sp>
    </p:spTree>
    <p:extLst>
      <p:ext uri="{BB962C8B-B14F-4D97-AF65-F5344CB8AC3E}">
        <p14:creationId xmlns:p14="http://schemas.microsoft.com/office/powerpoint/2010/main" val="2670800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162049" y="1431059"/>
            <a:ext cx="8459499" cy="4263160"/>
          </a:xfrm>
          <a:prstGeom prst="rect">
            <a:avLst/>
          </a:prstGeom>
        </p:spPr>
      </p:pic>
    </p:spTree>
    <p:extLst>
      <p:ext uri="{BB962C8B-B14F-4D97-AF65-F5344CB8AC3E}">
        <p14:creationId xmlns:p14="http://schemas.microsoft.com/office/powerpoint/2010/main" val="13163029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0"/>
            <a:ext cx="7918174" cy="6858000"/>
          </a:xfrm>
          <a:prstGeom prst="rect">
            <a:avLst/>
          </a:prstGeom>
        </p:spPr>
      </p:pic>
      <p:sp>
        <p:nvSpPr>
          <p:cNvPr id="2" name="文字方塊 1"/>
          <p:cNvSpPr txBox="1"/>
          <p:nvPr/>
        </p:nvSpPr>
        <p:spPr>
          <a:xfrm>
            <a:off x="404037" y="4399072"/>
            <a:ext cx="4103944" cy="369332"/>
          </a:xfrm>
          <a:prstGeom prst="rect">
            <a:avLst/>
          </a:prstGeom>
          <a:noFill/>
        </p:spPr>
        <p:txBody>
          <a:bodyPr wrap="none" rtlCol="0">
            <a:spAutoFit/>
          </a:bodyPr>
          <a:lstStyle/>
          <a:p>
            <a:r>
              <a:rPr lang="en-US" altLang="zh-TW" dirty="0" smtClean="0"/>
              <a:t>MSER: Maximally </a:t>
            </a:r>
            <a:r>
              <a:rPr lang="en-US" altLang="zh-TW" dirty="0"/>
              <a:t>Stable Extremal Regions</a:t>
            </a:r>
            <a:endParaRPr lang="zh-TW" altLang="en-US" dirty="0"/>
          </a:p>
        </p:txBody>
      </p:sp>
    </p:spTree>
    <p:extLst>
      <p:ext uri="{BB962C8B-B14F-4D97-AF65-F5344CB8AC3E}">
        <p14:creationId xmlns:p14="http://schemas.microsoft.com/office/powerpoint/2010/main" val="21188077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14.3.3 </a:t>
            </a:r>
            <a:r>
              <a:rPr lang="en-US" altLang="zh-TW" i="1" dirty="0">
                <a:latin typeface="Times New Roman" charset="0"/>
                <a:ea typeface="Times New Roman" charset="0"/>
                <a:cs typeface="Times New Roman" charset="0"/>
              </a:rPr>
              <a:t>Application</a:t>
            </a:r>
            <a:r>
              <a:rPr lang="en-US" altLang="zh-TW" dirty="0">
                <a:latin typeface="Times New Roman" charset="0"/>
                <a:ea typeface="Times New Roman" charset="0"/>
                <a:cs typeface="Times New Roman" charset="0"/>
              </a:rPr>
              <a:t>: Location recognition </a:t>
            </a: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2"/>
          <a:stretch>
            <a:fillRect/>
          </a:stretch>
        </p:blipFill>
        <p:spPr>
          <a:xfrm>
            <a:off x="936335" y="1914236"/>
            <a:ext cx="9837997" cy="4015509"/>
          </a:xfrm>
          <a:prstGeom prst="rect">
            <a:avLst/>
          </a:prstGeom>
        </p:spPr>
      </p:pic>
    </p:spTree>
    <p:extLst>
      <p:ext uri="{BB962C8B-B14F-4D97-AF65-F5344CB8AC3E}">
        <p14:creationId xmlns:p14="http://schemas.microsoft.com/office/powerpoint/2010/main" val="20269488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Content</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solidFill>
                  <a:schemeClr val="bg2"/>
                </a:solidFill>
                <a:latin typeface="Times New Roman" charset="0"/>
                <a:ea typeface="Times New Roman" charset="0"/>
                <a:cs typeface="Times New Roman" charset="0"/>
              </a:rPr>
              <a:t>Introduction to recognition</a:t>
            </a:r>
          </a:p>
          <a:p>
            <a:r>
              <a:rPr kumimoji="1" lang="en-US" altLang="zh-TW" dirty="0" smtClean="0">
                <a:solidFill>
                  <a:schemeClr val="bg2"/>
                </a:solidFill>
                <a:latin typeface="Times New Roman" charset="0"/>
                <a:ea typeface="Times New Roman" charset="0"/>
                <a:cs typeface="Times New Roman" charset="0"/>
              </a:rPr>
              <a:t>Object detection</a:t>
            </a:r>
          </a:p>
          <a:p>
            <a:r>
              <a:rPr kumimoji="1" lang="en-US" altLang="zh-TW" dirty="0" smtClean="0">
                <a:solidFill>
                  <a:schemeClr val="bg2"/>
                </a:solidFill>
                <a:latin typeface="Times New Roman" charset="0"/>
                <a:ea typeface="Times New Roman" charset="0"/>
                <a:cs typeface="Times New Roman" charset="0"/>
              </a:rPr>
              <a:t>Face recognition</a:t>
            </a:r>
          </a:p>
          <a:p>
            <a:r>
              <a:rPr kumimoji="1" lang="en-US" altLang="zh-TW" dirty="0" smtClean="0">
                <a:solidFill>
                  <a:schemeClr val="bg2"/>
                </a:solidFill>
                <a:latin typeface="Times New Roman" charset="0"/>
                <a:ea typeface="Times New Roman" charset="0"/>
                <a:cs typeface="Times New Roman" charset="0"/>
              </a:rPr>
              <a:t>Instance recognition</a:t>
            </a:r>
          </a:p>
          <a:p>
            <a:r>
              <a:rPr kumimoji="1" lang="en-US" altLang="zh-TW" dirty="0" smtClean="0">
                <a:latin typeface="Times New Roman" charset="0"/>
                <a:ea typeface="Times New Roman" charset="0"/>
                <a:cs typeface="Times New Roman" charset="0"/>
              </a:rPr>
              <a:t>Category recognition</a:t>
            </a:r>
          </a:p>
          <a:p>
            <a:r>
              <a:rPr kumimoji="1" lang="en-US" altLang="zh-TW" dirty="0" smtClean="0">
                <a:solidFill>
                  <a:schemeClr val="bg2"/>
                </a:solidFill>
                <a:latin typeface="Times New Roman" charset="0"/>
                <a:ea typeface="Times New Roman" charset="0"/>
                <a:cs typeface="Times New Roman" charset="0"/>
              </a:rPr>
              <a:t>Context and scene understanding</a:t>
            </a:r>
          </a:p>
        </p:txBody>
      </p:sp>
    </p:spTree>
    <p:extLst>
      <p:ext uri="{BB962C8B-B14F-4D97-AF65-F5344CB8AC3E}">
        <p14:creationId xmlns:p14="http://schemas.microsoft.com/office/powerpoint/2010/main" val="19930301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14.4 Category recognition </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838200" y="1825625"/>
            <a:ext cx="4492336" cy="4351338"/>
          </a:xfrm>
        </p:spPr>
        <p:txBody>
          <a:bodyPr/>
          <a:lstStyle/>
          <a:p>
            <a:r>
              <a:rPr lang="en-US" altLang="zh-TW" dirty="0">
                <a:latin typeface="Times New Roman" charset="0"/>
                <a:ea typeface="Times New Roman" charset="0"/>
                <a:cs typeface="Times New Roman" charset="0"/>
              </a:rPr>
              <a:t>14.4.1 Bag of words </a:t>
            </a:r>
          </a:p>
          <a:p>
            <a:r>
              <a:rPr lang="en-US" altLang="zh-TW" dirty="0">
                <a:latin typeface="Times New Roman" charset="0"/>
                <a:ea typeface="Times New Roman" charset="0"/>
                <a:cs typeface="Times New Roman" charset="0"/>
              </a:rPr>
              <a:t>14.4.2 Part-based models </a:t>
            </a:r>
          </a:p>
          <a:p>
            <a:r>
              <a:rPr lang="en-US" altLang="zh-TW" dirty="0">
                <a:latin typeface="Times New Roman" charset="0"/>
                <a:ea typeface="Times New Roman" charset="0"/>
                <a:cs typeface="Times New Roman" charset="0"/>
              </a:rPr>
              <a:t>14.4.3 Recognition with segmentation </a:t>
            </a:r>
          </a:p>
          <a:p>
            <a:r>
              <a:rPr lang="en-US" altLang="zh-TW" dirty="0">
                <a:latin typeface="Times New Roman" charset="0"/>
                <a:ea typeface="Times New Roman" charset="0"/>
                <a:cs typeface="Times New Roman" charset="0"/>
              </a:rPr>
              <a:t>14.4.4 </a:t>
            </a:r>
            <a:r>
              <a:rPr lang="en-US" altLang="zh-TW" i="1" dirty="0">
                <a:latin typeface="Times New Roman" charset="0"/>
                <a:ea typeface="Times New Roman" charset="0"/>
                <a:cs typeface="Times New Roman" charset="0"/>
              </a:rPr>
              <a:t>Application</a:t>
            </a:r>
            <a:r>
              <a:rPr lang="en-US" altLang="zh-TW" dirty="0">
                <a:latin typeface="Times New Roman" charset="0"/>
                <a:ea typeface="Times New Roman" charset="0"/>
                <a:cs typeface="Times New Roman" charset="0"/>
              </a:rPr>
              <a:t>: Intelligent photo editing </a:t>
            </a:r>
          </a:p>
        </p:txBody>
      </p:sp>
      <p:pic>
        <p:nvPicPr>
          <p:cNvPr id="4" name="圖片 3"/>
          <p:cNvPicPr>
            <a:picLocks noChangeAspect="1"/>
          </p:cNvPicPr>
          <p:nvPr/>
        </p:nvPicPr>
        <p:blipFill>
          <a:blip r:embed="rId2"/>
          <a:stretch>
            <a:fillRect/>
          </a:stretch>
        </p:blipFill>
        <p:spPr>
          <a:xfrm>
            <a:off x="5330536" y="1825625"/>
            <a:ext cx="6023264" cy="4371168"/>
          </a:xfrm>
          <a:prstGeom prst="rect">
            <a:avLst/>
          </a:prstGeom>
        </p:spPr>
      </p:pic>
    </p:spTree>
    <p:extLst>
      <p:ext uri="{BB962C8B-B14F-4D97-AF65-F5344CB8AC3E}">
        <p14:creationId xmlns:p14="http://schemas.microsoft.com/office/powerpoint/2010/main" val="2015193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14.4.1 Bag of words </a:t>
            </a:r>
            <a:endParaRPr kumimoji="1" lang="zh-TW" altLang="en-US" dirty="0"/>
          </a:p>
        </p:txBody>
      </p:sp>
      <p:pic>
        <p:nvPicPr>
          <p:cNvPr id="4" name="圖片 3"/>
          <p:cNvPicPr>
            <a:picLocks noChangeAspect="1"/>
          </p:cNvPicPr>
          <p:nvPr/>
        </p:nvPicPr>
        <p:blipFill>
          <a:blip r:embed="rId2"/>
          <a:stretch>
            <a:fillRect/>
          </a:stretch>
        </p:blipFill>
        <p:spPr>
          <a:xfrm>
            <a:off x="1147762" y="2018867"/>
            <a:ext cx="9896475" cy="4524375"/>
          </a:xfrm>
          <a:prstGeom prst="rect">
            <a:avLst/>
          </a:prstGeom>
        </p:spPr>
      </p:pic>
    </p:spTree>
    <p:extLst>
      <p:ext uri="{BB962C8B-B14F-4D97-AF65-F5344CB8AC3E}">
        <p14:creationId xmlns:p14="http://schemas.microsoft.com/office/powerpoint/2010/main" val="268182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r>
              <a:rPr kumimoji="1" lang="en-US" altLang="zh-TW" sz="3600" dirty="0" smtClean="0">
                <a:latin typeface="Times New Roman" charset="0"/>
                <a:ea typeface="Times New Roman" charset="0"/>
                <a:cs typeface="Times New Roman" charset="0"/>
              </a:rPr>
              <a:t>14. Introduction to Recognition</a:t>
            </a:r>
            <a:endParaRPr kumimoji="1" lang="zh-TW" altLang="en-US" sz="3600" dirty="0">
              <a:latin typeface="Times New Roman"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10" name="矩形 9"/>
          <p:cNvSpPr/>
          <p:nvPr/>
        </p:nvSpPr>
        <p:spPr>
          <a:xfrm>
            <a:off x="2848131" y="3063898"/>
            <a:ext cx="2430451" cy="2188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3713680"/>
            <a:ext cx="2027382" cy="88900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smtClean="0">
                <a:latin typeface="Times New Roman" charset="0"/>
                <a:ea typeface="Times New Roman" charset="0"/>
                <a:cs typeface="Times New Roman" charset="0"/>
              </a:rPr>
              <a:t>Instance </a:t>
            </a:r>
            <a:r>
              <a:rPr kumimoji="1" lang="en-US" altLang="zh-TW" dirty="0" smtClean="0">
                <a:latin typeface="Times New Roman" charset="0"/>
                <a:ea typeface="Times New Roman" charset="0"/>
                <a:cs typeface="Times New Roman" charset="0"/>
              </a:rPr>
              <a:t>recognition</a:t>
            </a:r>
            <a:endParaRPr kumimoji="1" lang="zh-TW" altLang="en-US" dirty="0">
              <a:latin typeface="Times New Roman" charset="0"/>
              <a:ea typeface="Times New Roman" charset="0"/>
              <a:cs typeface="Times New Roman" charset="0"/>
            </a:endParaRPr>
          </a:p>
        </p:txBody>
      </p:sp>
      <p:cxnSp>
        <p:nvCxnSpPr>
          <p:cNvPr id="15" name="直線箭頭接點 14"/>
          <p:cNvCxnSpPr>
            <a:endCxn id="14" idx="3"/>
          </p:cNvCxnSpPr>
          <p:nvPr/>
        </p:nvCxnSpPr>
        <p:spPr>
          <a:xfrm flipH="1">
            <a:off x="2230582" y="4158180"/>
            <a:ext cx="61755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圖片 15"/>
          <p:cNvPicPr>
            <a:picLocks noChangeAspect="1"/>
          </p:cNvPicPr>
          <p:nvPr/>
        </p:nvPicPr>
        <p:blipFill>
          <a:blip r:embed="rId4"/>
          <a:stretch>
            <a:fillRect/>
          </a:stretch>
        </p:blipFill>
        <p:spPr>
          <a:xfrm>
            <a:off x="5778090" y="1914946"/>
            <a:ext cx="5194710" cy="4151595"/>
          </a:xfrm>
          <a:prstGeom prst="rect">
            <a:avLst/>
          </a:prstGeom>
          <a:ln>
            <a:solidFill>
              <a:srgbClr val="FF0000"/>
            </a:solidFill>
          </a:ln>
        </p:spPr>
      </p:pic>
    </p:spTree>
    <p:extLst>
      <p:ext uri="{BB962C8B-B14F-4D97-AF65-F5344CB8AC3E}">
        <p14:creationId xmlns:p14="http://schemas.microsoft.com/office/powerpoint/2010/main" val="20587405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14.4.1 Bag of words </a:t>
            </a:r>
            <a:endParaRPr kumimoji="1" lang="zh-TW" altLang="en-US" dirty="0"/>
          </a:p>
        </p:txBody>
      </p:sp>
      <p:pic>
        <p:nvPicPr>
          <p:cNvPr id="4" name="圖片 3"/>
          <p:cNvPicPr>
            <a:picLocks noChangeAspect="1"/>
          </p:cNvPicPr>
          <p:nvPr/>
        </p:nvPicPr>
        <p:blipFill>
          <a:blip r:embed="rId2"/>
          <a:stretch>
            <a:fillRect/>
          </a:stretch>
        </p:blipFill>
        <p:spPr>
          <a:xfrm>
            <a:off x="1007918" y="2849473"/>
            <a:ext cx="8966055" cy="4099015"/>
          </a:xfrm>
          <a:prstGeom prst="rect">
            <a:avLst/>
          </a:prstGeom>
        </p:spPr>
      </p:pic>
      <p:sp>
        <p:nvSpPr>
          <p:cNvPr id="5" name="內容版面配置區 2"/>
          <p:cNvSpPr>
            <a:spLocks noGrp="1"/>
          </p:cNvSpPr>
          <p:nvPr>
            <p:ph idx="1"/>
          </p:nvPr>
        </p:nvSpPr>
        <p:spPr>
          <a:xfrm>
            <a:off x="838200" y="1555461"/>
            <a:ext cx="10515600" cy="4351338"/>
          </a:xfrm>
        </p:spPr>
        <p:txBody>
          <a:bodyPr/>
          <a:lstStyle/>
          <a:p>
            <a:r>
              <a:rPr lang="en-US" altLang="zh-TW" dirty="0">
                <a:latin typeface="Times New Roman" panose="02020603050405020304" pitchFamily="18" charset="0"/>
                <a:cs typeface="Times New Roman" panose="02020603050405020304" pitchFamily="18" charset="0"/>
              </a:rPr>
              <a:t>S</a:t>
            </a:r>
            <a:r>
              <a:rPr lang="en-US" altLang="zh-TW" dirty="0" smtClean="0">
                <a:latin typeface="Times New Roman" panose="02020603050405020304" pitchFamily="18" charset="0"/>
                <a:cs typeface="Times New Roman" panose="02020603050405020304" pitchFamily="18" charset="0"/>
              </a:rPr>
              <a:t>imply </a:t>
            </a:r>
            <a:r>
              <a:rPr lang="en-US" altLang="zh-TW" dirty="0">
                <a:latin typeface="Times New Roman" panose="02020603050405020304" pitchFamily="18" charset="0"/>
                <a:cs typeface="Times New Roman" panose="02020603050405020304" pitchFamily="18" charset="0"/>
              </a:rPr>
              <a:t>computes the </a:t>
            </a:r>
            <a:r>
              <a:rPr lang="en-US" altLang="zh-TW" dirty="0" smtClean="0">
                <a:latin typeface="Times New Roman" panose="02020603050405020304" pitchFamily="18" charset="0"/>
                <a:cs typeface="Times New Roman" panose="02020603050405020304" pitchFamily="18" charset="0"/>
              </a:rPr>
              <a:t>distribution</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(histogram</a:t>
            </a:r>
            <a:r>
              <a:rPr lang="en-US" altLang="zh-TW" dirty="0">
                <a:latin typeface="Times New Roman" panose="02020603050405020304" pitchFamily="18" charset="0"/>
                <a:cs typeface="Times New Roman" panose="02020603050405020304" pitchFamily="18" charset="0"/>
              </a:rPr>
              <a:t>) of visual words found in the query image and compares this </a:t>
            </a:r>
            <a:r>
              <a:rPr lang="en-US" altLang="zh-TW" dirty="0" smtClean="0">
                <a:latin typeface="Times New Roman" panose="02020603050405020304" pitchFamily="18" charset="0"/>
                <a:cs typeface="Times New Roman" panose="02020603050405020304" pitchFamily="18" charset="0"/>
              </a:rPr>
              <a:t>distribution</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to </a:t>
            </a:r>
            <a:r>
              <a:rPr lang="en-US" altLang="zh-TW" dirty="0">
                <a:latin typeface="Times New Roman" panose="02020603050405020304" pitchFamily="18" charset="0"/>
                <a:cs typeface="Times New Roman" panose="02020603050405020304" pitchFamily="18" charset="0"/>
              </a:rPr>
              <a:t>those found in the training images.</a:t>
            </a:r>
            <a:endParaRPr kumimoji="1"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11093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To estimate distances </a:t>
            </a:r>
            <a:r>
              <a:rPr lang="en-US" altLang="zh-TW" dirty="0" smtClean="0"/>
              <a:t>for the </a:t>
            </a:r>
            <a:r>
              <a:rPr lang="en-US" altLang="zh-TW" dirty="0"/>
              <a:t>kernel </a:t>
            </a:r>
            <a:r>
              <a:rPr lang="en-US" altLang="zh-TW" dirty="0" smtClean="0"/>
              <a:t>function:</a:t>
            </a:r>
            <a:br>
              <a:rPr lang="en-US" altLang="zh-TW" dirty="0" smtClean="0"/>
            </a:br>
            <a:r>
              <a:rPr lang="en-US" altLang="zh-TW" dirty="0" smtClean="0"/>
              <a:t>form </a:t>
            </a:r>
            <a:r>
              <a:rPr lang="en-US" altLang="zh-TW" dirty="0"/>
              <a:t>an image signature</a:t>
            </a:r>
            <a:endParaRPr kumimoji="1" lang="zh-TW" altLang="en-US" dirty="0"/>
          </a:p>
        </p:txBody>
      </p:sp>
      <p:pic>
        <p:nvPicPr>
          <p:cNvPr id="4" name="圖片 3"/>
          <p:cNvPicPr>
            <a:picLocks noChangeAspect="1"/>
          </p:cNvPicPr>
          <p:nvPr/>
        </p:nvPicPr>
        <p:blipFill>
          <a:blip r:embed="rId2"/>
          <a:stretch>
            <a:fillRect/>
          </a:stretch>
        </p:blipFill>
        <p:spPr>
          <a:xfrm>
            <a:off x="1181100" y="1864734"/>
            <a:ext cx="9829800" cy="4105275"/>
          </a:xfrm>
          <a:prstGeom prst="rect">
            <a:avLst/>
          </a:prstGeom>
        </p:spPr>
      </p:pic>
    </p:spTree>
    <p:extLst>
      <p:ext uri="{BB962C8B-B14F-4D97-AF65-F5344CB8AC3E}">
        <p14:creationId xmlns:p14="http://schemas.microsoft.com/office/powerpoint/2010/main" val="15262745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204912" y="1285443"/>
            <a:ext cx="9782175" cy="4752975"/>
          </a:xfrm>
          <a:prstGeom prst="rect">
            <a:avLst/>
          </a:prstGeom>
        </p:spPr>
      </p:pic>
    </p:spTree>
    <p:extLst>
      <p:ext uri="{BB962C8B-B14F-4D97-AF65-F5344CB8AC3E}">
        <p14:creationId xmlns:p14="http://schemas.microsoft.com/office/powerpoint/2010/main" val="17257245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914400" y="214312"/>
            <a:ext cx="10363200" cy="6429375"/>
          </a:xfrm>
          <a:prstGeom prst="rect">
            <a:avLst/>
          </a:prstGeom>
        </p:spPr>
      </p:pic>
    </p:spTree>
    <p:extLst>
      <p:ext uri="{BB962C8B-B14F-4D97-AF65-F5344CB8AC3E}">
        <p14:creationId xmlns:p14="http://schemas.microsoft.com/office/powerpoint/2010/main" val="13595912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1904351" y="365125"/>
            <a:ext cx="8383298" cy="6345859"/>
          </a:xfrm>
          <a:prstGeom prst="rect">
            <a:avLst/>
          </a:prstGeom>
        </p:spPr>
      </p:pic>
    </p:spTree>
    <p:extLst>
      <p:ext uri="{BB962C8B-B14F-4D97-AF65-F5344CB8AC3E}">
        <p14:creationId xmlns:p14="http://schemas.microsoft.com/office/powerpoint/2010/main" val="10451625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1062037" y="266700"/>
            <a:ext cx="10067925" cy="6324600"/>
          </a:xfrm>
          <a:prstGeom prst="rect">
            <a:avLst/>
          </a:prstGeom>
        </p:spPr>
      </p:pic>
    </p:spTree>
    <p:extLst>
      <p:ext uri="{BB962C8B-B14F-4D97-AF65-F5344CB8AC3E}">
        <p14:creationId xmlns:p14="http://schemas.microsoft.com/office/powerpoint/2010/main" val="2234084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14.4.2 Part-based models</a:t>
            </a:r>
            <a:endParaRPr lang="zh-TW" altLang="en-US" dirty="0">
              <a:latin typeface="Times New Roman" panose="02020603050405020304" pitchFamily="18" charset="0"/>
              <a:cs typeface="Times New Roman" panose="02020603050405020304" pitchFamily="18" charset="0"/>
            </a:endParaRPr>
          </a:p>
        </p:txBody>
      </p:sp>
      <p:pic>
        <p:nvPicPr>
          <p:cNvPr id="4" name="圖片 3"/>
          <p:cNvPicPr>
            <a:picLocks noChangeAspect="1"/>
          </p:cNvPicPr>
          <p:nvPr/>
        </p:nvPicPr>
        <p:blipFill>
          <a:blip r:embed="rId2"/>
          <a:stretch>
            <a:fillRect/>
          </a:stretch>
        </p:blipFill>
        <p:spPr>
          <a:xfrm>
            <a:off x="1033462" y="1433512"/>
            <a:ext cx="10125075" cy="5133975"/>
          </a:xfrm>
          <a:prstGeom prst="rect">
            <a:avLst/>
          </a:prstGeom>
        </p:spPr>
      </p:pic>
    </p:spTree>
    <p:extLst>
      <p:ext uri="{BB962C8B-B14F-4D97-AF65-F5344CB8AC3E}">
        <p14:creationId xmlns:p14="http://schemas.microsoft.com/office/powerpoint/2010/main" val="8380815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Times New Roman" panose="02020603050405020304" pitchFamily="18" charset="0"/>
                <a:cs typeface="Times New Roman" panose="02020603050405020304" pitchFamily="18" charset="0"/>
              </a:rPr>
              <a:t>Pictorial</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structures</a:t>
            </a:r>
            <a:endParaRPr lang="zh-TW" altLang="en-US" dirty="0">
              <a:latin typeface="Times New Roman" panose="02020603050405020304" pitchFamily="18" charset="0"/>
              <a:cs typeface="Times New Roman" panose="02020603050405020304" pitchFamily="18" charset="0"/>
            </a:endParaRPr>
          </a:p>
        </p:txBody>
      </p:sp>
      <p:pic>
        <p:nvPicPr>
          <p:cNvPr id="5" name="圖片 4"/>
          <p:cNvPicPr>
            <a:picLocks noChangeAspect="1"/>
          </p:cNvPicPr>
          <p:nvPr/>
        </p:nvPicPr>
        <p:blipFill>
          <a:blip r:embed="rId2"/>
          <a:stretch>
            <a:fillRect/>
          </a:stretch>
        </p:blipFill>
        <p:spPr>
          <a:xfrm>
            <a:off x="1243012" y="2014537"/>
            <a:ext cx="9705975" cy="2828925"/>
          </a:xfrm>
          <a:prstGeom prst="rect">
            <a:avLst/>
          </a:prstGeom>
        </p:spPr>
      </p:pic>
    </p:spTree>
    <p:extLst>
      <p:ext uri="{BB962C8B-B14F-4D97-AF65-F5344CB8AC3E}">
        <p14:creationId xmlns:p14="http://schemas.microsoft.com/office/powerpoint/2010/main" val="31631110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028700" y="4762"/>
            <a:ext cx="10134600" cy="6848475"/>
          </a:xfrm>
          <a:prstGeom prst="rect">
            <a:avLst/>
          </a:prstGeom>
        </p:spPr>
      </p:pic>
    </p:spTree>
    <p:extLst>
      <p:ext uri="{BB962C8B-B14F-4D97-AF65-F5344CB8AC3E}">
        <p14:creationId xmlns:p14="http://schemas.microsoft.com/office/powerpoint/2010/main" val="8659751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379826" y="204787"/>
            <a:ext cx="9058275" cy="3933825"/>
          </a:xfrm>
          <a:prstGeom prst="rect">
            <a:avLst/>
          </a:prstGeom>
        </p:spPr>
      </p:pic>
      <p:pic>
        <p:nvPicPr>
          <p:cNvPr id="5" name="圖片 4"/>
          <p:cNvPicPr>
            <a:picLocks noChangeAspect="1"/>
          </p:cNvPicPr>
          <p:nvPr/>
        </p:nvPicPr>
        <p:blipFill>
          <a:blip r:embed="rId3"/>
          <a:stretch>
            <a:fillRect/>
          </a:stretch>
        </p:blipFill>
        <p:spPr>
          <a:xfrm>
            <a:off x="1195387" y="4486275"/>
            <a:ext cx="9801225" cy="2114550"/>
          </a:xfrm>
          <a:prstGeom prst="rect">
            <a:avLst/>
          </a:prstGeom>
        </p:spPr>
      </p:pic>
    </p:spTree>
    <p:extLst>
      <p:ext uri="{BB962C8B-B14F-4D97-AF65-F5344CB8AC3E}">
        <p14:creationId xmlns:p14="http://schemas.microsoft.com/office/powerpoint/2010/main" val="3609739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r>
              <a:rPr kumimoji="1" lang="en-US" altLang="zh-TW" sz="3600" dirty="0" smtClean="0">
                <a:latin typeface="Times New Roman" charset="0"/>
                <a:ea typeface="Times New Roman" charset="0"/>
                <a:cs typeface="Times New Roman" charset="0"/>
              </a:rPr>
              <a:t>14. Introduction to Recognition</a:t>
            </a:r>
            <a:endParaRPr kumimoji="1" lang="zh-TW" altLang="en-US" sz="3600" dirty="0">
              <a:latin typeface="Times New Roman"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10" name="矩形 9"/>
          <p:cNvSpPr/>
          <p:nvPr/>
        </p:nvSpPr>
        <p:spPr>
          <a:xfrm>
            <a:off x="4880774" y="3063898"/>
            <a:ext cx="2430451" cy="2188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300650" y="3713680"/>
            <a:ext cx="2027382" cy="88900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smtClean="0">
                <a:latin typeface="Times New Roman" charset="0"/>
                <a:ea typeface="Times New Roman" charset="0"/>
                <a:cs typeface="Times New Roman" charset="0"/>
              </a:rPr>
              <a:t>Feature based recognition</a:t>
            </a:r>
            <a:endParaRPr kumimoji="1" lang="zh-TW" altLang="en-US" dirty="0">
              <a:latin typeface="Times New Roman" charset="0"/>
              <a:ea typeface="Times New Roman" charset="0"/>
              <a:cs typeface="Times New Roman" charset="0"/>
            </a:endParaRPr>
          </a:p>
        </p:txBody>
      </p:sp>
      <p:cxnSp>
        <p:nvCxnSpPr>
          <p:cNvPr id="15" name="直線箭頭接點 14"/>
          <p:cNvCxnSpPr>
            <a:stCxn id="10" idx="1"/>
            <a:endCxn id="14" idx="3"/>
          </p:cNvCxnSpPr>
          <p:nvPr/>
        </p:nvCxnSpPr>
        <p:spPr>
          <a:xfrm flipH="1">
            <a:off x="2328032" y="4158180"/>
            <a:ext cx="255274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圖片 5"/>
          <p:cNvPicPr>
            <a:picLocks noChangeAspect="1"/>
          </p:cNvPicPr>
          <p:nvPr/>
        </p:nvPicPr>
        <p:blipFill>
          <a:blip r:embed="rId4"/>
          <a:stretch>
            <a:fillRect/>
          </a:stretch>
        </p:blipFill>
        <p:spPr>
          <a:xfrm>
            <a:off x="7953616" y="1898072"/>
            <a:ext cx="4103302" cy="4315210"/>
          </a:xfrm>
          <a:prstGeom prst="rect">
            <a:avLst/>
          </a:prstGeom>
          <a:ln>
            <a:solidFill>
              <a:srgbClr val="FF0000"/>
            </a:solidFill>
          </a:ln>
        </p:spPr>
      </p:pic>
    </p:spTree>
    <p:extLst>
      <p:ext uri="{BB962C8B-B14F-4D97-AF65-F5344CB8AC3E}">
        <p14:creationId xmlns:p14="http://schemas.microsoft.com/office/powerpoint/2010/main" val="2207511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471612" y="-19050"/>
            <a:ext cx="9248775" cy="6896100"/>
          </a:xfrm>
          <a:prstGeom prst="rect">
            <a:avLst/>
          </a:prstGeom>
        </p:spPr>
      </p:pic>
    </p:spTree>
    <p:extLst>
      <p:ext uri="{BB962C8B-B14F-4D97-AF65-F5344CB8AC3E}">
        <p14:creationId xmlns:p14="http://schemas.microsoft.com/office/powerpoint/2010/main" val="20650226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14.4.3 Recognition with segmentation</a:t>
            </a:r>
            <a:endParaRPr lang="zh-TW" altLang="en-US" dirty="0"/>
          </a:p>
        </p:txBody>
      </p:sp>
      <p:pic>
        <p:nvPicPr>
          <p:cNvPr id="5" name="圖片 4"/>
          <p:cNvPicPr>
            <a:picLocks noChangeAspect="1"/>
          </p:cNvPicPr>
          <p:nvPr/>
        </p:nvPicPr>
        <p:blipFill>
          <a:blip r:embed="rId2"/>
          <a:stretch>
            <a:fillRect/>
          </a:stretch>
        </p:blipFill>
        <p:spPr>
          <a:xfrm>
            <a:off x="1247775" y="1362075"/>
            <a:ext cx="9696450" cy="5495925"/>
          </a:xfrm>
          <a:prstGeom prst="rect">
            <a:avLst/>
          </a:prstGeom>
        </p:spPr>
      </p:pic>
    </p:spTree>
    <p:extLst>
      <p:ext uri="{BB962C8B-B14F-4D97-AF65-F5344CB8AC3E}">
        <p14:creationId xmlns:p14="http://schemas.microsoft.com/office/powerpoint/2010/main" val="7432543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1766453" y="256793"/>
            <a:ext cx="8888582" cy="6601207"/>
          </a:xfrm>
          <a:prstGeom prst="rect">
            <a:avLst/>
          </a:prstGeom>
        </p:spPr>
      </p:pic>
    </p:spTree>
    <p:extLst>
      <p:ext uri="{BB962C8B-B14F-4D97-AF65-F5344CB8AC3E}">
        <p14:creationId xmlns:p14="http://schemas.microsoft.com/office/powerpoint/2010/main" val="27702603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138237" y="1028700"/>
            <a:ext cx="9915525" cy="4800600"/>
          </a:xfrm>
          <a:prstGeom prst="rect">
            <a:avLst/>
          </a:prstGeom>
        </p:spPr>
      </p:pic>
    </p:spTree>
    <p:extLst>
      <p:ext uri="{BB962C8B-B14F-4D97-AF65-F5344CB8AC3E}">
        <p14:creationId xmlns:p14="http://schemas.microsoft.com/office/powerpoint/2010/main" val="6241001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100137" y="1104900"/>
            <a:ext cx="9991725" cy="4648200"/>
          </a:xfrm>
          <a:prstGeom prst="rect">
            <a:avLst/>
          </a:prstGeom>
        </p:spPr>
      </p:pic>
    </p:spTree>
    <p:extLst>
      <p:ext uri="{BB962C8B-B14F-4D97-AF65-F5344CB8AC3E}">
        <p14:creationId xmlns:p14="http://schemas.microsoft.com/office/powerpoint/2010/main" val="2663540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14.4.4 Application: Intelligent photo editing</a:t>
            </a:r>
            <a:endParaRPr lang="zh-TW" altLang="en-US" dirty="0"/>
          </a:p>
        </p:txBody>
      </p:sp>
      <p:pic>
        <p:nvPicPr>
          <p:cNvPr id="4" name="圖片 3"/>
          <p:cNvPicPr>
            <a:picLocks noChangeAspect="1"/>
          </p:cNvPicPr>
          <p:nvPr/>
        </p:nvPicPr>
        <p:blipFill>
          <a:blip r:embed="rId2"/>
          <a:stretch>
            <a:fillRect/>
          </a:stretch>
        </p:blipFill>
        <p:spPr>
          <a:xfrm>
            <a:off x="1114425" y="1939147"/>
            <a:ext cx="9963150" cy="3971925"/>
          </a:xfrm>
          <a:prstGeom prst="rect">
            <a:avLst/>
          </a:prstGeom>
        </p:spPr>
      </p:pic>
    </p:spTree>
    <p:extLst>
      <p:ext uri="{BB962C8B-B14F-4D97-AF65-F5344CB8AC3E}">
        <p14:creationId xmlns:p14="http://schemas.microsoft.com/office/powerpoint/2010/main" val="3819349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Content</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solidFill>
                  <a:schemeClr val="bg2"/>
                </a:solidFill>
                <a:latin typeface="Times New Roman" charset="0"/>
                <a:ea typeface="Times New Roman" charset="0"/>
                <a:cs typeface="Times New Roman" charset="0"/>
              </a:rPr>
              <a:t>Introduction to recognition</a:t>
            </a:r>
          </a:p>
          <a:p>
            <a:r>
              <a:rPr kumimoji="1" lang="en-US" altLang="zh-TW" dirty="0" smtClean="0">
                <a:solidFill>
                  <a:schemeClr val="bg2"/>
                </a:solidFill>
                <a:latin typeface="Times New Roman" charset="0"/>
                <a:ea typeface="Times New Roman" charset="0"/>
                <a:cs typeface="Times New Roman" charset="0"/>
              </a:rPr>
              <a:t>Object detection</a:t>
            </a:r>
          </a:p>
          <a:p>
            <a:r>
              <a:rPr kumimoji="1" lang="en-US" altLang="zh-TW" dirty="0" smtClean="0">
                <a:solidFill>
                  <a:schemeClr val="bg2"/>
                </a:solidFill>
                <a:latin typeface="Times New Roman" charset="0"/>
                <a:ea typeface="Times New Roman" charset="0"/>
                <a:cs typeface="Times New Roman" charset="0"/>
              </a:rPr>
              <a:t>Face recognition</a:t>
            </a:r>
          </a:p>
          <a:p>
            <a:r>
              <a:rPr kumimoji="1" lang="en-US" altLang="zh-TW" dirty="0" smtClean="0">
                <a:solidFill>
                  <a:schemeClr val="bg2"/>
                </a:solidFill>
                <a:latin typeface="Times New Roman" charset="0"/>
                <a:ea typeface="Times New Roman" charset="0"/>
                <a:cs typeface="Times New Roman" charset="0"/>
              </a:rPr>
              <a:t>Instance recognition</a:t>
            </a:r>
          </a:p>
          <a:p>
            <a:r>
              <a:rPr kumimoji="1" lang="en-US" altLang="zh-TW" dirty="0" smtClean="0">
                <a:solidFill>
                  <a:schemeClr val="bg2"/>
                </a:solidFill>
                <a:latin typeface="Times New Roman" charset="0"/>
                <a:ea typeface="Times New Roman" charset="0"/>
                <a:cs typeface="Times New Roman" charset="0"/>
              </a:rPr>
              <a:t>Category recognition</a:t>
            </a:r>
          </a:p>
          <a:p>
            <a:r>
              <a:rPr kumimoji="1" lang="en-US" altLang="zh-TW" dirty="0" smtClean="0">
                <a:latin typeface="Times New Roman" charset="0"/>
                <a:ea typeface="Times New Roman" charset="0"/>
                <a:cs typeface="Times New Roman" charset="0"/>
              </a:rPr>
              <a:t>Context and scene understanding</a:t>
            </a:r>
          </a:p>
        </p:txBody>
      </p:sp>
    </p:spTree>
    <p:extLst>
      <p:ext uri="{BB962C8B-B14F-4D97-AF65-F5344CB8AC3E}">
        <p14:creationId xmlns:p14="http://schemas.microsoft.com/office/powerpoint/2010/main" val="11692665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14.5 Context and scene understanding</a:t>
            </a:r>
            <a:endParaRPr lang="zh-TW" altLang="en-US" dirty="0"/>
          </a:p>
        </p:txBody>
      </p:sp>
      <p:sp>
        <p:nvSpPr>
          <p:cNvPr id="5" name="內容版面配置區 2"/>
          <p:cNvSpPr>
            <a:spLocks noGrp="1"/>
          </p:cNvSpPr>
          <p:nvPr>
            <p:ph idx="1"/>
          </p:nvPr>
        </p:nvSpPr>
        <p:spPr>
          <a:xfrm>
            <a:off x="838200" y="1825625"/>
            <a:ext cx="10515600" cy="4351338"/>
          </a:xfrm>
        </p:spPr>
        <p:txBody>
          <a:bodyPr/>
          <a:lstStyle/>
          <a:p>
            <a:r>
              <a:rPr lang="en-US" altLang="zh-TW" dirty="0"/>
              <a:t>14.5.1 Learning and large image </a:t>
            </a:r>
            <a:r>
              <a:rPr lang="en-US" altLang="zh-TW" dirty="0" smtClean="0"/>
              <a:t>collections</a:t>
            </a:r>
          </a:p>
          <a:p>
            <a:r>
              <a:rPr lang="en-US" altLang="zh-TW" dirty="0"/>
              <a:t>14.5.2 Application: Image search</a:t>
            </a:r>
            <a:endParaRPr lang="zh-TW" altLang="en-US" dirty="0"/>
          </a:p>
        </p:txBody>
      </p:sp>
    </p:spTree>
    <p:extLst>
      <p:ext uri="{BB962C8B-B14F-4D97-AF65-F5344CB8AC3E}">
        <p14:creationId xmlns:p14="http://schemas.microsoft.com/office/powerpoint/2010/main" val="34254254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14.5 Context and scene understanding</a:t>
            </a:r>
            <a:endParaRPr lang="zh-TW" altLang="en-US" dirty="0"/>
          </a:p>
        </p:txBody>
      </p:sp>
      <p:pic>
        <p:nvPicPr>
          <p:cNvPr id="4" name="圖片 3"/>
          <p:cNvPicPr>
            <a:picLocks noChangeAspect="1"/>
          </p:cNvPicPr>
          <p:nvPr/>
        </p:nvPicPr>
        <p:blipFill>
          <a:blip r:embed="rId2"/>
          <a:stretch>
            <a:fillRect/>
          </a:stretch>
        </p:blipFill>
        <p:spPr>
          <a:xfrm>
            <a:off x="1204912" y="2032371"/>
            <a:ext cx="9782175" cy="4505325"/>
          </a:xfrm>
          <a:prstGeom prst="rect">
            <a:avLst/>
          </a:prstGeom>
        </p:spPr>
      </p:pic>
    </p:spTree>
    <p:extLst>
      <p:ext uri="{BB962C8B-B14F-4D97-AF65-F5344CB8AC3E}">
        <p14:creationId xmlns:p14="http://schemas.microsoft.com/office/powerpoint/2010/main" val="12427778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760706" y="126723"/>
            <a:ext cx="8735438" cy="6731277"/>
          </a:xfrm>
          <a:prstGeom prst="rect">
            <a:avLst/>
          </a:prstGeom>
        </p:spPr>
      </p:pic>
    </p:spTree>
    <p:extLst>
      <p:ext uri="{BB962C8B-B14F-4D97-AF65-F5344CB8AC3E}">
        <p14:creationId xmlns:p14="http://schemas.microsoft.com/office/powerpoint/2010/main" val="2850567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r>
              <a:rPr kumimoji="1" lang="en-US" altLang="zh-TW" sz="3600" dirty="0" smtClean="0">
                <a:latin typeface="Times New Roman" charset="0"/>
                <a:ea typeface="Times New Roman" charset="0"/>
                <a:cs typeface="Times New Roman" charset="0"/>
              </a:rPr>
              <a:t>14. Introduction to Recognition</a:t>
            </a:r>
            <a:endParaRPr kumimoji="1" lang="zh-TW" altLang="en-US" sz="3600" dirty="0">
              <a:latin typeface="Times New Roman"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10" name="矩形 9"/>
          <p:cNvSpPr/>
          <p:nvPr/>
        </p:nvSpPr>
        <p:spPr>
          <a:xfrm>
            <a:off x="6838968" y="2987065"/>
            <a:ext cx="2430451" cy="2188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9650789" y="5002152"/>
            <a:ext cx="2027382" cy="88900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smtClean="0">
                <a:latin typeface="Times New Roman" charset="0"/>
                <a:ea typeface="Times New Roman" charset="0"/>
                <a:cs typeface="Times New Roman" charset="0"/>
              </a:rPr>
              <a:t>Region-based recognition</a:t>
            </a:r>
            <a:endParaRPr kumimoji="1" lang="zh-TW" altLang="en-US" dirty="0">
              <a:latin typeface="Times New Roman" charset="0"/>
              <a:ea typeface="Times New Roman" charset="0"/>
              <a:cs typeface="Times New Roman" charset="0"/>
            </a:endParaRPr>
          </a:p>
        </p:txBody>
      </p:sp>
      <p:cxnSp>
        <p:nvCxnSpPr>
          <p:cNvPr id="15" name="直線箭頭接點 14"/>
          <p:cNvCxnSpPr>
            <a:stCxn id="10" idx="3"/>
          </p:cNvCxnSpPr>
          <p:nvPr/>
        </p:nvCxnSpPr>
        <p:spPr>
          <a:xfrm>
            <a:off x="9269419" y="4081347"/>
            <a:ext cx="381370" cy="13653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圖片 3"/>
          <p:cNvPicPr>
            <a:picLocks noChangeAspect="1"/>
          </p:cNvPicPr>
          <p:nvPr/>
        </p:nvPicPr>
        <p:blipFill>
          <a:blip r:embed="rId4"/>
          <a:stretch>
            <a:fillRect/>
          </a:stretch>
        </p:blipFill>
        <p:spPr>
          <a:xfrm>
            <a:off x="763131" y="1841838"/>
            <a:ext cx="4169999" cy="3830221"/>
          </a:xfrm>
          <a:prstGeom prst="rect">
            <a:avLst/>
          </a:prstGeom>
          <a:ln>
            <a:solidFill>
              <a:srgbClr val="FF0000"/>
            </a:solidFill>
          </a:ln>
        </p:spPr>
      </p:pic>
    </p:spTree>
    <p:extLst>
      <p:ext uri="{BB962C8B-B14F-4D97-AF65-F5344CB8AC3E}">
        <p14:creationId xmlns:p14="http://schemas.microsoft.com/office/powerpoint/2010/main" val="8311790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128712" y="1343025"/>
            <a:ext cx="9934575" cy="4171950"/>
          </a:xfrm>
          <a:prstGeom prst="rect">
            <a:avLst/>
          </a:prstGeom>
        </p:spPr>
      </p:pic>
    </p:spTree>
    <p:extLst>
      <p:ext uri="{BB962C8B-B14F-4D97-AF65-F5344CB8AC3E}">
        <p14:creationId xmlns:p14="http://schemas.microsoft.com/office/powerpoint/2010/main" val="42733594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63569"/>
            <a:ext cx="10515600" cy="977292"/>
          </a:xfrm>
        </p:spPr>
        <p:txBody>
          <a:bodyPr/>
          <a:lstStyle/>
          <a:p>
            <a:r>
              <a:rPr lang="en-US" altLang="zh-TW" dirty="0"/>
              <a:t>14.5.1 Learning and large image </a:t>
            </a:r>
            <a:r>
              <a:rPr lang="en-US" altLang="zh-TW" dirty="0" smtClean="0"/>
              <a:t>collections</a:t>
            </a:r>
            <a:endParaRPr lang="zh-TW" altLang="en-US" dirty="0"/>
          </a:p>
        </p:txBody>
      </p:sp>
      <p:pic>
        <p:nvPicPr>
          <p:cNvPr id="6" name="圖片 5"/>
          <p:cNvPicPr>
            <a:picLocks noChangeAspect="1"/>
          </p:cNvPicPr>
          <p:nvPr/>
        </p:nvPicPr>
        <p:blipFill>
          <a:blip r:embed="rId2"/>
          <a:stretch>
            <a:fillRect/>
          </a:stretch>
        </p:blipFill>
        <p:spPr>
          <a:xfrm>
            <a:off x="919162" y="1033462"/>
            <a:ext cx="10353675" cy="4791075"/>
          </a:xfrm>
          <a:prstGeom prst="rect">
            <a:avLst/>
          </a:prstGeom>
        </p:spPr>
      </p:pic>
    </p:spTree>
    <p:extLst>
      <p:ext uri="{BB962C8B-B14F-4D97-AF65-F5344CB8AC3E}">
        <p14:creationId xmlns:p14="http://schemas.microsoft.com/office/powerpoint/2010/main" val="28489979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4" name="圖片 3"/>
          <p:cNvPicPr>
            <a:picLocks noChangeAspect="1"/>
          </p:cNvPicPr>
          <p:nvPr/>
        </p:nvPicPr>
        <p:blipFill>
          <a:blip r:embed="rId2"/>
          <a:stretch>
            <a:fillRect/>
          </a:stretch>
        </p:blipFill>
        <p:spPr>
          <a:xfrm>
            <a:off x="2295727" y="19744"/>
            <a:ext cx="7743217" cy="6779875"/>
          </a:xfrm>
          <a:prstGeom prst="rect">
            <a:avLst/>
          </a:prstGeom>
        </p:spPr>
      </p:pic>
    </p:spTree>
    <p:extLst>
      <p:ext uri="{BB962C8B-B14F-4D97-AF65-F5344CB8AC3E}">
        <p14:creationId xmlns:p14="http://schemas.microsoft.com/office/powerpoint/2010/main" val="23590908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14.5.2 Application: Image search</a:t>
            </a:r>
            <a:endParaRPr lang="zh-TW" altLang="en-US" dirty="0"/>
          </a:p>
        </p:txBody>
      </p:sp>
      <p:sp>
        <p:nvSpPr>
          <p:cNvPr id="3" name="內容版面配置區 2"/>
          <p:cNvSpPr>
            <a:spLocks noGrp="1"/>
          </p:cNvSpPr>
          <p:nvPr>
            <p:ph idx="1"/>
          </p:nvPr>
        </p:nvSpPr>
        <p:spPr/>
        <p:txBody>
          <a:bodyPr/>
          <a:lstStyle/>
          <a:p>
            <a:pPr marL="514350" indent="-514350">
              <a:buFont typeface="+mj-lt"/>
              <a:buAutoNum type="arabicPeriod"/>
            </a:pPr>
            <a:r>
              <a:rPr lang="en-US" altLang="zh-TW" dirty="0" smtClean="0"/>
              <a:t>Visual </a:t>
            </a:r>
            <a:r>
              <a:rPr lang="en-US" altLang="zh-TW" dirty="0"/>
              <a:t>features and visual </a:t>
            </a:r>
            <a:r>
              <a:rPr lang="en-US" altLang="zh-TW" dirty="0" smtClean="0"/>
              <a:t>similarity</a:t>
            </a:r>
          </a:p>
          <a:p>
            <a:pPr marL="514350" indent="-514350">
              <a:buFont typeface="+mj-lt"/>
              <a:buAutoNum type="arabicPeriod"/>
            </a:pPr>
            <a:r>
              <a:rPr lang="en-US" altLang="zh-TW" dirty="0"/>
              <a:t>C</a:t>
            </a:r>
            <a:r>
              <a:rPr lang="en-US" altLang="zh-TW" dirty="0" smtClean="0"/>
              <a:t>ontent-based </a:t>
            </a:r>
            <a:r>
              <a:rPr lang="en-US" altLang="zh-TW" dirty="0"/>
              <a:t>image retrieval (CBIR</a:t>
            </a:r>
            <a:r>
              <a:rPr lang="en-US" altLang="zh-TW" dirty="0" smtClean="0"/>
              <a:t>)</a:t>
            </a:r>
          </a:p>
          <a:p>
            <a:pPr marL="514350" indent="-514350">
              <a:buFont typeface="+mj-lt"/>
              <a:buAutoNum type="arabicPeriod"/>
            </a:pPr>
            <a:r>
              <a:rPr lang="en-US" altLang="zh-TW" dirty="0" smtClean="0"/>
              <a:t>Feature-based learning</a:t>
            </a:r>
            <a:endParaRPr lang="en-US" altLang="zh-TW" dirty="0"/>
          </a:p>
        </p:txBody>
      </p:sp>
    </p:spTree>
    <p:extLst>
      <p:ext uri="{BB962C8B-B14F-4D97-AF65-F5344CB8AC3E}">
        <p14:creationId xmlns:p14="http://schemas.microsoft.com/office/powerpoint/2010/main" val="6622041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Jokes</a:t>
            </a:r>
            <a:endParaRPr kumimoji="1" lang="zh-TW" altLang="en-US" dirty="0"/>
          </a:p>
        </p:txBody>
      </p:sp>
      <p:sp>
        <p:nvSpPr>
          <p:cNvPr id="3" name="內容版面配置區 2"/>
          <p:cNvSpPr>
            <a:spLocks noGrp="1"/>
          </p:cNvSpPr>
          <p:nvPr>
            <p:ph idx="1"/>
          </p:nvPr>
        </p:nvSpPr>
        <p:spPr>
          <a:xfrm>
            <a:off x="838199" y="1825625"/>
            <a:ext cx="11179629" cy="4351338"/>
          </a:xfrm>
        </p:spPr>
        <p:txBody>
          <a:bodyPr/>
          <a:lstStyle/>
          <a:p>
            <a:r>
              <a:rPr kumimoji="1" lang="en-US" altLang="zh-TW" dirty="0" smtClean="0"/>
              <a:t>Substitute teacher: </a:t>
            </a:r>
            <a:r>
              <a:rPr kumimoji="1" lang="en-US" altLang="zh-TW" dirty="0" smtClean="0">
                <a:hlinkClick r:id="rId3"/>
              </a:rPr>
              <a:t>https</a:t>
            </a:r>
            <a:r>
              <a:rPr kumimoji="1" lang="en-US" altLang="zh-TW" dirty="0">
                <a:hlinkClick r:id="rId3"/>
              </a:rPr>
              <a:t>://</a:t>
            </a:r>
            <a:r>
              <a:rPr kumimoji="1" lang="en-US" altLang="zh-TW" dirty="0" smtClean="0">
                <a:hlinkClick r:id="rId3"/>
              </a:rPr>
              <a:t>www.youtube.com/watch?v=zRpsRKuyi3Y</a:t>
            </a:r>
            <a:endParaRPr kumimoji="1" lang="en-US" altLang="zh-TW" dirty="0" smtClean="0"/>
          </a:p>
          <a:p>
            <a:r>
              <a:rPr kumimoji="1" lang="en-US" altLang="zh-TW" dirty="0"/>
              <a:t>Friends: </a:t>
            </a:r>
            <a:r>
              <a:rPr kumimoji="1" lang="en-US" altLang="zh-TW" dirty="0">
                <a:hlinkClick r:id="rId4"/>
              </a:rPr>
              <a:t>https://</a:t>
            </a:r>
            <a:r>
              <a:rPr kumimoji="1" lang="en-US" altLang="zh-TW" dirty="0" smtClean="0">
                <a:hlinkClick r:id="rId4"/>
              </a:rPr>
              <a:t>www.youtube.com/watch?v=V_eRt3Mp1_w&amp;list=PL0B373664BB976D46</a:t>
            </a:r>
            <a:endParaRPr kumimoji="1" lang="en-US" altLang="zh-TW" dirty="0" smtClean="0"/>
          </a:p>
          <a:p>
            <a:r>
              <a:rPr kumimoji="1" lang="en-US" altLang="zh-TW" dirty="0"/>
              <a:t>Big Bang </a:t>
            </a:r>
            <a:r>
              <a:rPr kumimoji="1" lang="en-US" altLang="zh-TW" dirty="0">
                <a:hlinkClick r:id="rId5"/>
              </a:rPr>
              <a:t>https://</a:t>
            </a:r>
            <a:r>
              <a:rPr kumimoji="1" lang="en-US" altLang="zh-TW" dirty="0" smtClean="0">
                <a:hlinkClick r:id="rId5"/>
              </a:rPr>
              <a:t>www.youtube.com/watch?v=C8lMW0MODFs&amp;list=RD8xn-Rb0jejo&amp;index=4</a:t>
            </a:r>
            <a:endParaRPr kumimoji="1" lang="en-US" altLang="zh-TW" dirty="0" smtClean="0"/>
          </a:p>
          <a:p>
            <a:endParaRPr kumimoji="1" lang="zh-TW" altLang="en-US" dirty="0"/>
          </a:p>
        </p:txBody>
      </p:sp>
    </p:spTree>
    <p:extLst>
      <p:ext uri="{BB962C8B-B14F-4D97-AF65-F5344CB8AC3E}">
        <p14:creationId xmlns:p14="http://schemas.microsoft.com/office/powerpoint/2010/main" val="991561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r>
              <a:rPr kumimoji="1" lang="en-US" altLang="zh-TW" sz="3600" dirty="0" smtClean="0">
                <a:latin typeface="Times New Roman" charset="0"/>
                <a:ea typeface="Times New Roman" charset="0"/>
                <a:cs typeface="Times New Roman" charset="0"/>
              </a:rPr>
              <a:t>14. Introduction to Recognition</a:t>
            </a:r>
            <a:endParaRPr kumimoji="1" lang="zh-TW" altLang="en-US" sz="3600" dirty="0">
              <a:latin typeface="Times New Roman"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10" name="矩形 9"/>
          <p:cNvSpPr/>
          <p:nvPr/>
        </p:nvSpPr>
        <p:spPr>
          <a:xfrm>
            <a:off x="2848131" y="5167744"/>
            <a:ext cx="2430451" cy="16902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714607" y="2993243"/>
            <a:ext cx="2027382" cy="88900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smtClean="0">
                <a:latin typeface="Times New Roman" charset="0"/>
                <a:ea typeface="Times New Roman" charset="0"/>
                <a:cs typeface="Times New Roman" charset="0"/>
              </a:rPr>
              <a:t>Simultaneous recognition and segmentation</a:t>
            </a:r>
            <a:endParaRPr kumimoji="1" lang="zh-TW" altLang="en-US" dirty="0">
              <a:latin typeface="Times New Roman" charset="0"/>
              <a:ea typeface="Times New Roman" charset="0"/>
              <a:cs typeface="Times New Roman" charset="0"/>
            </a:endParaRPr>
          </a:p>
        </p:txBody>
      </p:sp>
      <p:cxnSp>
        <p:nvCxnSpPr>
          <p:cNvPr id="15" name="直線箭頭接點 14"/>
          <p:cNvCxnSpPr/>
          <p:nvPr/>
        </p:nvCxnSpPr>
        <p:spPr>
          <a:xfrm>
            <a:off x="1728298" y="3882243"/>
            <a:ext cx="1119833" cy="21306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圖片 6"/>
          <p:cNvPicPr>
            <a:picLocks noChangeAspect="1"/>
          </p:cNvPicPr>
          <p:nvPr/>
        </p:nvPicPr>
        <p:blipFill>
          <a:blip r:embed="rId4"/>
          <a:stretch>
            <a:fillRect/>
          </a:stretch>
        </p:blipFill>
        <p:spPr>
          <a:xfrm>
            <a:off x="5683250" y="1633690"/>
            <a:ext cx="5670550" cy="3534054"/>
          </a:xfrm>
          <a:prstGeom prst="rect">
            <a:avLst/>
          </a:prstGeom>
          <a:ln>
            <a:solidFill>
              <a:srgbClr val="FF0000"/>
            </a:solidFill>
          </a:ln>
        </p:spPr>
      </p:pic>
    </p:spTree>
    <p:extLst>
      <p:ext uri="{BB962C8B-B14F-4D97-AF65-F5344CB8AC3E}">
        <p14:creationId xmlns:p14="http://schemas.microsoft.com/office/powerpoint/2010/main" val="5359227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11990</TotalTime>
  <Words>2416</Words>
  <Application>Microsoft Office PowerPoint</Application>
  <PresentationFormat>自訂</PresentationFormat>
  <Paragraphs>183</Paragraphs>
  <Slides>84</Slides>
  <Notes>12</Notes>
  <HiddenSlides>0</HiddenSlides>
  <MMClips>0</MMClips>
  <ScaleCrop>false</ScaleCrop>
  <HeadingPairs>
    <vt:vector size="4" baseType="variant">
      <vt:variant>
        <vt:lpstr>佈景主題</vt:lpstr>
      </vt:variant>
      <vt:variant>
        <vt:i4>1</vt:i4>
      </vt:variant>
      <vt:variant>
        <vt:lpstr>投影片標題</vt:lpstr>
      </vt:variant>
      <vt:variant>
        <vt:i4>84</vt:i4>
      </vt:variant>
    </vt:vector>
  </HeadingPairs>
  <TitlesOfParts>
    <vt:vector size="85" baseType="lpstr">
      <vt:lpstr>Office 佈景主題</vt:lpstr>
      <vt:lpstr>Advanced Computer Vision Chapter 14  Recognition </vt:lpstr>
      <vt:lpstr>Content</vt:lpstr>
      <vt:lpstr>Content</vt:lpstr>
      <vt:lpstr>14. Introduction to Recognition</vt:lpstr>
      <vt:lpstr>14. Introduction to Recognition</vt:lpstr>
      <vt:lpstr>14. Introduction to Recognition</vt:lpstr>
      <vt:lpstr>14. Introduction to Recognition</vt:lpstr>
      <vt:lpstr>14. Introduction to Recognition</vt:lpstr>
      <vt:lpstr>14. Introduction to Recognition</vt:lpstr>
      <vt:lpstr>14. Introduction to Recognition</vt:lpstr>
      <vt:lpstr>14. Introduction to Recognition</vt:lpstr>
      <vt:lpstr>Content</vt:lpstr>
      <vt:lpstr>14.1 Object Detection</vt:lpstr>
      <vt:lpstr>14.1.1 Face Detection</vt:lpstr>
      <vt:lpstr>PowerPoint 簡報</vt:lpstr>
      <vt:lpstr>Model</vt:lpstr>
      <vt:lpstr>PowerPoint 簡報</vt:lpstr>
      <vt:lpstr>PowerPoint 簡報</vt:lpstr>
      <vt:lpstr>SVM</vt:lpstr>
      <vt:lpstr>Boosting </vt:lpstr>
      <vt:lpstr>Boosting (Warning of Mathematics)</vt:lpstr>
      <vt:lpstr>Adaptive Boosting (Warning of Mathematics)</vt:lpstr>
      <vt:lpstr>Adaptive Boosting (Cont’d)</vt:lpstr>
      <vt:lpstr>14.1.2 Pedestrian Detection </vt:lpstr>
      <vt:lpstr>The extension of  the oriented gradients person detector: Part-based object detection </vt:lpstr>
      <vt:lpstr>PowerPoint 簡報</vt:lpstr>
      <vt:lpstr>How Far Are We from Solving Pedestrian Detection? (CVPR’16)</vt:lpstr>
      <vt:lpstr>Person’s pose and location </vt:lpstr>
      <vt:lpstr>Real-time Multi-Person 2D Pose Estimation using Part Affinity Fields (CVPR’ 17)</vt:lpstr>
      <vt:lpstr>Content</vt:lpstr>
      <vt:lpstr>14.2 Face recognition </vt:lpstr>
      <vt:lpstr>14.2.1 Eigenfaces </vt:lpstr>
      <vt:lpstr>Eigenfaces</vt:lpstr>
      <vt:lpstr>PowerPoint 簡報</vt:lpstr>
      <vt:lpstr>What’s problem with PCA?</vt:lpstr>
      <vt:lpstr>PowerPoint 簡報</vt:lpstr>
      <vt:lpstr>Improved PCA:  Fisher’s linear discriminant (FLD) </vt:lpstr>
      <vt:lpstr>PowerPoint 簡報</vt:lpstr>
      <vt:lpstr>PowerPoint 簡報</vt:lpstr>
      <vt:lpstr>PowerPoint 簡報</vt:lpstr>
      <vt:lpstr>14.2.2 Active appearance and 3D shape models </vt:lpstr>
      <vt:lpstr>PowerPoint 簡報</vt:lpstr>
      <vt:lpstr>PowerPoint 簡報</vt:lpstr>
      <vt:lpstr>PowerPoint 簡報</vt:lpstr>
      <vt:lpstr>14.2.3 Application: Personal photo collections </vt:lpstr>
      <vt:lpstr>Content</vt:lpstr>
      <vt:lpstr>14.3 Instance recognition </vt:lpstr>
      <vt:lpstr>14.3.1 Geometric alignment </vt:lpstr>
      <vt:lpstr>PowerPoint 簡報</vt:lpstr>
      <vt:lpstr>14.3.2 Large databases </vt:lpstr>
      <vt:lpstr>PowerPoint 簡報</vt:lpstr>
      <vt:lpstr>PowerPoint 簡報</vt:lpstr>
      <vt:lpstr>Image retrieval using visual words </vt:lpstr>
      <vt:lpstr>PowerPoint 簡報</vt:lpstr>
      <vt:lpstr>PowerPoint 簡報</vt:lpstr>
      <vt:lpstr>14.3.3 Application: Location recognition </vt:lpstr>
      <vt:lpstr>Content</vt:lpstr>
      <vt:lpstr>14.4 Category recognition </vt:lpstr>
      <vt:lpstr>14.4.1 Bag of words </vt:lpstr>
      <vt:lpstr>14.4.1 Bag of words </vt:lpstr>
      <vt:lpstr>To estimate distances for the kernel function: form an image signature</vt:lpstr>
      <vt:lpstr>PowerPoint 簡報</vt:lpstr>
      <vt:lpstr>PowerPoint 簡報</vt:lpstr>
      <vt:lpstr>PowerPoint 簡報</vt:lpstr>
      <vt:lpstr>PowerPoint 簡報</vt:lpstr>
      <vt:lpstr>14.4.2 Part-based models</vt:lpstr>
      <vt:lpstr>Pictorial structures</vt:lpstr>
      <vt:lpstr>PowerPoint 簡報</vt:lpstr>
      <vt:lpstr>PowerPoint 簡報</vt:lpstr>
      <vt:lpstr>PowerPoint 簡報</vt:lpstr>
      <vt:lpstr>14.4.3 Recognition with segmentation</vt:lpstr>
      <vt:lpstr>PowerPoint 簡報</vt:lpstr>
      <vt:lpstr>PowerPoint 簡報</vt:lpstr>
      <vt:lpstr>PowerPoint 簡報</vt:lpstr>
      <vt:lpstr>14.4.4 Application: Intelligent photo editing</vt:lpstr>
      <vt:lpstr>Content</vt:lpstr>
      <vt:lpstr>14.5 Context and scene understanding</vt:lpstr>
      <vt:lpstr>14.5 Context and scene understanding</vt:lpstr>
      <vt:lpstr>PowerPoint 簡報</vt:lpstr>
      <vt:lpstr>PowerPoint 簡報</vt:lpstr>
      <vt:lpstr>14.5.1 Learning and large image collections</vt:lpstr>
      <vt:lpstr>PowerPoint 簡報</vt:lpstr>
      <vt:lpstr>14.5.2 Application: Image search</vt:lpstr>
      <vt:lpstr>Jokes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Computer Vision Chapter 14  Recognition</dc:title>
  <dc:creator>Microsoft Office 使用者</dc:creator>
  <cp:lastModifiedBy>fuh</cp:lastModifiedBy>
  <cp:revision>104</cp:revision>
  <dcterms:created xsi:type="dcterms:W3CDTF">2018-05-15T06:41:02Z</dcterms:created>
  <dcterms:modified xsi:type="dcterms:W3CDTF">2018-06-03T10:34:09Z</dcterms:modified>
</cp:coreProperties>
</file>