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comments/comment2.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14" r:id="rId1"/>
    <p:sldMasterId id="2147483977" r:id="rId2"/>
  </p:sldMasterIdLst>
  <p:notesMasterIdLst>
    <p:notesMasterId r:id="rId97"/>
  </p:notesMasterIdLst>
  <p:handoutMasterIdLst>
    <p:handoutMasterId r:id="rId98"/>
  </p:handoutMasterIdLst>
  <p:sldIdLst>
    <p:sldId id="256" r:id="rId3"/>
    <p:sldId id="429" r:id="rId4"/>
    <p:sldId id="385" r:id="rId5"/>
    <p:sldId id="257" r:id="rId6"/>
    <p:sldId id="258" r:id="rId7"/>
    <p:sldId id="421" r:id="rId8"/>
    <p:sldId id="259" r:id="rId9"/>
    <p:sldId id="401" r:id="rId10"/>
    <p:sldId id="389" r:id="rId11"/>
    <p:sldId id="323" r:id="rId12"/>
    <p:sldId id="402" r:id="rId13"/>
    <p:sldId id="403" r:id="rId14"/>
    <p:sldId id="390" r:id="rId15"/>
    <p:sldId id="324" r:id="rId16"/>
    <p:sldId id="391" r:id="rId17"/>
    <p:sldId id="422" r:id="rId18"/>
    <p:sldId id="327" r:id="rId19"/>
    <p:sldId id="392" r:id="rId20"/>
    <p:sldId id="423" r:id="rId21"/>
    <p:sldId id="329" r:id="rId22"/>
    <p:sldId id="445" r:id="rId23"/>
    <p:sldId id="426" r:id="rId24"/>
    <p:sldId id="328" r:id="rId25"/>
    <p:sldId id="424" r:id="rId26"/>
    <p:sldId id="395" r:id="rId27"/>
    <p:sldId id="425" r:id="rId28"/>
    <p:sldId id="404" r:id="rId29"/>
    <p:sldId id="331" r:id="rId30"/>
    <p:sldId id="330" r:id="rId31"/>
    <p:sldId id="332" r:id="rId32"/>
    <p:sldId id="405" r:id="rId33"/>
    <p:sldId id="333" r:id="rId34"/>
    <p:sldId id="406" r:id="rId35"/>
    <p:sldId id="334" r:id="rId36"/>
    <p:sldId id="336" r:id="rId37"/>
    <p:sldId id="340" r:id="rId38"/>
    <p:sldId id="341" r:id="rId39"/>
    <p:sldId id="346" r:id="rId40"/>
    <p:sldId id="342" r:id="rId41"/>
    <p:sldId id="427" r:id="rId42"/>
    <p:sldId id="345" r:id="rId43"/>
    <p:sldId id="428" r:id="rId44"/>
    <p:sldId id="347" r:id="rId45"/>
    <p:sldId id="434" r:id="rId46"/>
    <p:sldId id="348" r:id="rId47"/>
    <p:sldId id="349" r:id="rId48"/>
    <p:sldId id="351" r:id="rId49"/>
    <p:sldId id="352" r:id="rId50"/>
    <p:sldId id="353" r:id="rId51"/>
    <p:sldId id="420" r:id="rId52"/>
    <p:sldId id="415" r:id="rId53"/>
    <p:sldId id="416" r:id="rId54"/>
    <p:sldId id="417" r:id="rId55"/>
    <p:sldId id="354" r:id="rId56"/>
    <p:sldId id="355" r:id="rId57"/>
    <p:sldId id="356" r:id="rId58"/>
    <p:sldId id="418" r:id="rId59"/>
    <p:sldId id="319" r:id="rId60"/>
    <p:sldId id="322" r:id="rId61"/>
    <p:sldId id="419" r:id="rId62"/>
    <p:sldId id="320" r:id="rId63"/>
    <p:sldId id="358" r:id="rId64"/>
    <p:sldId id="359" r:id="rId65"/>
    <p:sldId id="400" r:id="rId66"/>
    <p:sldId id="361" r:id="rId67"/>
    <p:sldId id="305" r:id="rId68"/>
    <p:sldId id="363" r:id="rId69"/>
    <p:sldId id="364" r:id="rId70"/>
    <p:sldId id="365" r:id="rId71"/>
    <p:sldId id="366" r:id="rId72"/>
    <p:sldId id="367" r:id="rId73"/>
    <p:sldId id="368" r:id="rId74"/>
    <p:sldId id="369" r:id="rId75"/>
    <p:sldId id="370" r:id="rId76"/>
    <p:sldId id="372" r:id="rId77"/>
    <p:sldId id="393" r:id="rId78"/>
    <p:sldId id="394" r:id="rId79"/>
    <p:sldId id="373" r:id="rId80"/>
    <p:sldId id="374" r:id="rId81"/>
    <p:sldId id="375" r:id="rId82"/>
    <p:sldId id="376" r:id="rId83"/>
    <p:sldId id="378" r:id="rId84"/>
    <p:sldId id="377" r:id="rId85"/>
    <p:sldId id="380" r:id="rId86"/>
    <p:sldId id="379" r:id="rId87"/>
    <p:sldId id="432" r:id="rId88"/>
    <p:sldId id="381" r:id="rId89"/>
    <p:sldId id="382" r:id="rId90"/>
    <p:sldId id="431" r:id="rId91"/>
    <p:sldId id="383" r:id="rId92"/>
    <p:sldId id="384" r:id="rId93"/>
    <p:sldId id="437" r:id="rId94"/>
    <p:sldId id="436" r:id="rId95"/>
    <p:sldId id="435" r:id="rId96"/>
  </p:sldIdLst>
  <p:sldSz cx="9144000" cy="6858000" type="screen4x3"/>
  <p:notesSz cx="6858000" cy="9144000"/>
  <p:defaultTextStyle>
    <a:defPPr>
      <a:defRPr lang="zh-TW"/>
    </a:defPPr>
    <a:lvl1pPr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myChang" initials="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FFFF00"/>
    <a:srgbClr val="FF00FF"/>
    <a:srgbClr val="00FFFF"/>
    <a:srgbClr val="0000FF"/>
    <a:srgbClr val="00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84005" autoAdjust="0"/>
  </p:normalViewPr>
  <p:slideViewPr>
    <p:cSldViewPr>
      <p:cViewPr varScale="1">
        <p:scale>
          <a:sx n="72" d="100"/>
          <a:sy n="72" d="100"/>
        </p:scale>
        <p:origin x="1661" y="19"/>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microsoft.com/office/2016/11/relationships/changesInfo" Target="changesInfos/changesInfo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s>
</file>

<file path=ppt/_rels/viewProps.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大 瘋狗" userId="b93f55327ffd384f" providerId="Windows Live" clId="Web-{62E217EC-8542-48CF-89F7-EAA641DB27F7}"/>
    <pc:docChg chg="modSld sldOrd">
      <pc:chgData name="大 瘋狗" userId="b93f55327ffd384f" providerId="Windows Live" clId="Web-{62E217EC-8542-48CF-89F7-EAA641DB27F7}" dt="2022-05-07T06:36:31.130" v="108"/>
      <pc:docMkLst>
        <pc:docMk/>
      </pc:docMkLst>
      <pc:sldChg chg="modNotes">
        <pc:chgData name="大 瘋狗" userId="b93f55327ffd384f" providerId="Windows Live" clId="Web-{62E217EC-8542-48CF-89F7-EAA641DB27F7}" dt="2022-05-07T03:10:46.584" v="24"/>
        <pc:sldMkLst>
          <pc:docMk/>
          <pc:sldMk cId="0" sldId="323"/>
        </pc:sldMkLst>
      </pc:sldChg>
      <pc:sldChg chg="modNotes">
        <pc:chgData name="大 瘋狗" userId="b93f55327ffd384f" providerId="Windows Live" clId="Web-{62E217EC-8542-48CF-89F7-EAA641DB27F7}" dt="2022-05-07T03:12:04.898" v="37"/>
        <pc:sldMkLst>
          <pc:docMk/>
          <pc:sldMk cId="0" sldId="324"/>
        </pc:sldMkLst>
      </pc:sldChg>
      <pc:sldChg chg="modNotes">
        <pc:chgData name="大 瘋狗" userId="b93f55327ffd384f" providerId="Windows Live" clId="Web-{62E217EC-8542-48CF-89F7-EAA641DB27F7}" dt="2022-05-07T03:26:56.404" v="65"/>
        <pc:sldMkLst>
          <pc:docMk/>
          <pc:sldMk cId="0" sldId="342"/>
        </pc:sldMkLst>
      </pc:sldChg>
      <pc:sldChg chg="modNotes">
        <pc:chgData name="大 瘋狗" userId="b93f55327ffd384f" providerId="Windows Live" clId="Web-{62E217EC-8542-48CF-89F7-EAA641DB27F7}" dt="2022-05-07T03:18:59.815" v="54"/>
        <pc:sldMkLst>
          <pc:docMk/>
          <pc:sldMk cId="0" sldId="346"/>
        </pc:sldMkLst>
      </pc:sldChg>
      <pc:sldChg chg="modSp">
        <pc:chgData name="大 瘋狗" userId="b93f55327ffd384f" providerId="Windows Live" clId="Web-{62E217EC-8542-48CF-89F7-EAA641DB27F7}" dt="2022-05-07T05:59:12.447" v="69" actId="20577"/>
        <pc:sldMkLst>
          <pc:docMk/>
          <pc:sldMk cId="0" sldId="359"/>
        </pc:sldMkLst>
        <pc:spChg chg="mod">
          <ac:chgData name="大 瘋狗" userId="b93f55327ffd384f" providerId="Windows Live" clId="Web-{62E217EC-8542-48CF-89F7-EAA641DB27F7}" dt="2022-05-07T05:59:12.447" v="69" actId="20577"/>
          <ac:spMkLst>
            <pc:docMk/>
            <pc:sldMk cId="0" sldId="359"/>
            <ac:spMk id="151556" creationId="{54BBC9AC-C372-E07A-10E0-92C0867FAECE}"/>
          </ac:spMkLst>
        </pc:spChg>
      </pc:sldChg>
      <pc:sldChg chg="ord">
        <pc:chgData name="大 瘋狗" userId="b93f55327ffd384f" providerId="Windows Live" clId="Web-{62E217EC-8542-48CF-89F7-EAA641DB27F7}" dt="2022-05-07T03:12:41.805" v="39"/>
        <pc:sldMkLst>
          <pc:docMk/>
          <pc:sldMk cId="0" sldId="390"/>
        </pc:sldMkLst>
      </pc:sldChg>
      <pc:sldChg chg="modNotes">
        <pc:chgData name="大 瘋狗" userId="b93f55327ffd384f" providerId="Windows Live" clId="Web-{62E217EC-8542-48CF-89F7-EAA641DB27F7}" dt="2022-05-07T03:07:50.983" v="16"/>
        <pc:sldMkLst>
          <pc:docMk/>
          <pc:sldMk cId="0" sldId="401"/>
        </pc:sldMkLst>
      </pc:sldChg>
      <pc:sldChg chg="modSp">
        <pc:chgData name="大 瘋狗" userId="b93f55327ffd384f" providerId="Windows Live" clId="Web-{62E217EC-8542-48CF-89F7-EAA641DB27F7}" dt="2022-05-07T03:10:55.787" v="27" actId="20577"/>
        <pc:sldMkLst>
          <pc:docMk/>
          <pc:sldMk cId="0" sldId="402"/>
        </pc:sldMkLst>
        <pc:spChg chg="mod">
          <ac:chgData name="大 瘋狗" userId="b93f55327ffd384f" providerId="Windows Live" clId="Web-{62E217EC-8542-48CF-89F7-EAA641DB27F7}" dt="2022-05-07T03:10:55.787" v="27" actId="20577"/>
          <ac:spMkLst>
            <pc:docMk/>
            <pc:sldMk cId="0" sldId="402"/>
            <ac:spMk id="49157" creationId="{E28CD892-B85B-A426-2E76-8607FB194FF0}"/>
          </ac:spMkLst>
        </pc:spChg>
      </pc:sldChg>
      <pc:sldChg chg="ord">
        <pc:chgData name="大 瘋狗" userId="b93f55327ffd384f" providerId="Windows Live" clId="Web-{62E217EC-8542-48CF-89F7-EAA641DB27F7}" dt="2022-05-07T03:12:39.946" v="38"/>
        <pc:sldMkLst>
          <pc:docMk/>
          <pc:sldMk cId="0" sldId="403"/>
        </pc:sldMkLst>
      </pc:sldChg>
      <pc:sldChg chg="modNotes">
        <pc:chgData name="大 瘋狗" userId="b93f55327ffd384f" providerId="Windows Live" clId="Web-{62E217EC-8542-48CF-89F7-EAA641DB27F7}" dt="2022-05-07T03:17:22.141" v="43"/>
        <pc:sldMkLst>
          <pc:docMk/>
          <pc:sldMk cId="0" sldId="406"/>
        </pc:sldMkLst>
      </pc:sldChg>
      <pc:sldChg chg="modNotes">
        <pc:chgData name="大 瘋狗" userId="b93f55327ffd384f" providerId="Windows Live" clId="Web-{62E217EC-8542-48CF-89F7-EAA641DB27F7}" dt="2022-05-07T06:36:31.130" v="108"/>
        <pc:sldMkLst>
          <pc:docMk/>
          <pc:sldMk cId="0" sldId="419"/>
        </pc:sldMkLst>
      </pc:sldChg>
    </pc:docChg>
  </pc:docChgLst>
  <pc:docChgLst>
    <pc:chgData name="瘋狗 大" userId="b93f55327ffd384f" providerId="LiveId" clId="{33D203C4-99E5-4F29-A137-37ABF20D88CB}"/>
    <pc:docChg chg="undo custSel addSld delSld modSld sldOrd delMainMaster">
      <pc:chgData name="瘋狗 大" userId="b93f55327ffd384f" providerId="LiveId" clId="{33D203C4-99E5-4F29-A137-37ABF20D88CB}" dt="2022-05-14T08:00:19.068" v="547"/>
      <pc:docMkLst>
        <pc:docMk/>
      </pc:docMkLst>
      <pc:sldChg chg="addSp modSp mod modNotesTx">
        <pc:chgData name="瘋狗 大" userId="b93f55327ffd384f" providerId="LiveId" clId="{33D203C4-99E5-4F29-A137-37ABF20D88CB}" dt="2022-05-10T08:58:10.237" v="237" actId="20577"/>
        <pc:sldMkLst>
          <pc:docMk/>
          <pc:sldMk cId="0" sldId="329"/>
        </pc:sldMkLst>
        <pc:spChg chg="add mod">
          <ac:chgData name="瘋狗 大" userId="b93f55327ffd384f" providerId="LiveId" clId="{33D203C4-99E5-4F29-A137-37ABF20D88CB}" dt="2022-05-10T08:58:10.237" v="237" actId="20577"/>
          <ac:spMkLst>
            <pc:docMk/>
            <pc:sldMk cId="0" sldId="329"/>
            <ac:spMk id="8" creationId="{921A86E5-AD53-4CBE-AB50-0AC77583B019}"/>
          </ac:spMkLst>
        </pc:spChg>
        <pc:picChg chg="add mod">
          <ac:chgData name="瘋狗 大" userId="b93f55327ffd384f" providerId="LiveId" clId="{33D203C4-99E5-4F29-A137-37ABF20D88CB}" dt="2022-05-10T03:20:27.300" v="39" actId="1076"/>
          <ac:picMkLst>
            <pc:docMk/>
            <pc:sldMk cId="0" sldId="329"/>
            <ac:picMk id="3" creationId="{7EA53991-1855-4A32-A4F5-228D90B0B3CE}"/>
          </ac:picMkLst>
        </pc:picChg>
      </pc:sldChg>
      <pc:sldChg chg="modNotesTx">
        <pc:chgData name="瘋狗 大" userId="b93f55327ffd384f" providerId="LiveId" clId="{33D203C4-99E5-4F29-A137-37ABF20D88CB}" dt="2022-05-10T14:10:52.886" v="484" actId="20577"/>
        <pc:sldMkLst>
          <pc:docMk/>
          <pc:sldMk cId="0" sldId="332"/>
        </pc:sldMkLst>
      </pc:sldChg>
      <pc:sldChg chg="modNotesTx">
        <pc:chgData name="瘋狗 大" userId="b93f55327ffd384f" providerId="LiveId" clId="{33D203C4-99E5-4F29-A137-37ABF20D88CB}" dt="2022-05-10T11:10:47.531" v="422" actId="20577"/>
        <pc:sldMkLst>
          <pc:docMk/>
          <pc:sldMk cId="0" sldId="347"/>
        </pc:sldMkLst>
      </pc:sldChg>
      <pc:sldChg chg="modNotesTx">
        <pc:chgData name="瘋狗 大" userId="b93f55327ffd384f" providerId="LiveId" clId="{33D203C4-99E5-4F29-A137-37ABF20D88CB}" dt="2022-05-10T11:10:59.710" v="425" actId="20577"/>
        <pc:sldMkLst>
          <pc:docMk/>
          <pc:sldMk cId="0" sldId="349"/>
        </pc:sldMkLst>
      </pc:sldChg>
      <pc:sldChg chg="modNotesTx">
        <pc:chgData name="瘋狗 大" userId="b93f55327ffd384f" providerId="LiveId" clId="{33D203C4-99E5-4F29-A137-37ABF20D88CB}" dt="2022-05-10T11:10:56.487" v="424" actId="20577"/>
        <pc:sldMkLst>
          <pc:docMk/>
          <pc:sldMk cId="0" sldId="351"/>
        </pc:sldMkLst>
      </pc:sldChg>
      <pc:sldChg chg="modNotesTx">
        <pc:chgData name="瘋狗 大" userId="b93f55327ffd384f" providerId="LiveId" clId="{33D203C4-99E5-4F29-A137-37ABF20D88CB}" dt="2022-05-10T13:15:37.093" v="456" actId="20577"/>
        <pc:sldMkLst>
          <pc:docMk/>
          <pc:sldMk cId="0" sldId="358"/>
        </pc:sldMkLst>
      </pc:sldChg>
      <pc:sldChg chg="modSp">
        <pc:chgData name="瘋狗 大" userId="b93f55327ffd384f" providerId="LiveId" clId="{33D203C4-99E5-4F29-A137-37ABF20D88CB}" dt="2022-05-10T14:22:15.611" v="501" actId="1076"/>
        <pc:sldMkLst>
          <pc:docMk/>
          <pc:sldMk cId="0" sldId="363"/>
        </pc:sldMkLst>
        <pc:spChg chg="mod">
          <ac:chgData name="瘋狗 大" userId="b93f55327ffd384f" providerId="LiveId" clId="{33D203C4-99E5-4F29-A137-37ABF20D88CB}" dt="2022-05-10T14:22:15.611" v="501" actId="1076"/>
          <ac:spMkLst>
            <pc:docMk/>
            <pc:sldMk cId="0" sldId="363"/>
            <ac:spMk id="159751" creationId="{CB7153E9-7CDE-26CD-85B7-8AF42D3F61E4}"/>
          </ac:spMkLst>
        </pc:spChg>
      </pc:sldChg>
      <pc:sldChg chg="addSp modSp mod">
        <pc:chgData name="瘋狗 大" userId="b93f55327ffd384f" providerId="LiveId" clId="{33D203C4-99E5-4F29-A137-37ABF20D88CB}" dt="2022-05-10T14:22:32.330" v="506" actId="1076"/>
        <pc:sldMkLst>
          <pc:docMk/>
          <pc:sldMk cId="0" sldId="364"/>
        </pc:sldMkLst>
        <pc:spChg chg="add mod">
          <ac:chgData name="瘋狗 大" userId="b93f55327ffd384f" providerId="LiveId" clId="{33D203C4-99E5-4F29-A137-37ABF20D88CB}" dt="2022-05-10T14:22:32.330" v="506" actId="1076"/>
          <ac:spMkLst>
            <pc:docMk/>
            <pc:sldMk cId="0" sldId="364"/>
            <ac:spMk id="7" creationId="{4289C3A9-BA3E-45FB-9A74-19A36ECD494C}"/>
          </ac:spMkLst>
        </pc:spChg>
      </pc:sldChg>
      <pc:sldChg chg="modNotesTx">
        <pc:chgData name="瘋狗 大" userId="b93f55327ffd384f" providerId="LiveId" clId="{33D203C4-99E5-4F29-A137-37ABF20D88CB}" dt="2022-05-10T14:25:36.269" v="524" actId="20577"/>
        <pc:sldMkLst>
          <pc:docMk/>
          <pc:sldMk cId="0" sldId="366"/>
        </pc:sldMkLst>
      </pc:sldChg>
      <pc:sldChg chg="modNotesTx">
        <pc:chgData name="瘋狗 大" userId="b93f55327ffd384f" providerId="LiveId" clId="{33D203C4-99E5-4F29-A137-37ABF20D88CB}" dt="2022-05-10T03:34:16.358" v="96" actId="20577"/>
        <pc:sldMkLst>
          <pc:docMk/>
          <pc:sldMk cId="0" sldId="369"/>
        </pc:sldMkLst>
      </pc:sldChg>
      <pc:sldChg chg="addSp modSp mod">
        <pc:chgData name="瘋狗 大" userId="b93f55327ffd384f" providerId="LiveId" clId="{33D203C4-99E5-4F29-A137-37ABF20D88CB}" dt="2022-05-10T07:57:17.285" v="104" actId="1076"/>
        <pc:sldMkLst>
          <pc:docMk/>
          <pc:sldMk cId="0" sldId="375"/>
        </pc:sldMkLst>
        <pc:spChg chg="add mod">
          <ac:chgData name="瘋狗 大" userId="b93f55327ffd384f" providerId="LiveId" clId="{33D203C4-99E5-4F29-A137-37ABF20D88CB}" dt="2022-05-10T07:57:17.285" v="104" actId="1076"/>
          <ac:spMkLst>
            <pc:docMk/>
            <pc:sldMk cId="0" sldId="375"/>
            <ac:spMk id="6" creationId="{D0EEDD35-68D1-40B8-837D-1079763C6FF6}"/>
          </ac:spMkLst>
        </pc:spChg>
      </pc:sldChg>
      <pc:sldChg chg="modNotesTx">
        <pc:chgData name="瘋狗 大" userId="b93f55327ffd384f" providerId="LiveId" clId="{33D203C4-99E5-4F29-A137-37ABF20D88CB}" dt="2022-05-10T14:29:55.350" v="531" actId="20577"/>
        <pc:sldMkLst>
          <pc:docMk/>
          <pc:sldMk cId="0" sldId="376"/>
        </pc:sldMkLst>
      </pc:sldChg>
      <pc:sldChg chg="ord modNotesTx">
        <pc:chgData name="瘋狗 大" userId="b93f55327ffd384f" providerId="LiveId" clId="{33D203C4-99E5-4F29-A137-37ABF20D88CB}" dt="2022-05-14T07:59:41.095" v="545"/>
        <pc:sldMkLst>
          <pc:docMk/>
          <pc:sldMk cId="0" sldId="377"/>
        </pc:sldMkLst>
      </pc:sldChg>
      <pc:sldChg chg="ord modNotesTx">
        <pc:chgData name="瘋狗 大" userId="b93f55327ffd384f" providerId="LiveId" clId="{33D203C4-99E5-4F29-A137-37ABF20D88CB}" dt="2022-05-14T08:00:19.068" v="547"/>
        <pc:sldMkLst>
          <pc:docMk/>
          <pc:sldMk cId="0" sldId="378"/>
        </pc:sldMkLst>
      </pc:sldChg>
      <pc:sldChg chg="modNotesTx">
        <pc:chgData name="瘋狗 大" userId="b93f55327ffd384f" providerId="LiveId" clId="{33D203C4-99E5-4F29-A137-37ABF20D88CB}" dt="2022-05-10T14:32:06.850" v="534" actId="20577"/>
        <pc:sldMkLst>
          <pc:docMk/>
          <pc:sldMk cId="0" sldId="380"/>
        </pc:sldMkLst>
      </pc:sldChg>
      <pc:sldChg chg="modNotesTx">
        <pc:chgData name="瘋狗 大" userId="b93f55327ffd384f" providerId="LiveId" clId="{33D203C4-99E5-4F29-A137-37ABF20D88CB}" dt="2022-05-10T09:24:35.990" v="399" actId="20577"/>
        <pc:sldMkLst>
          <pc:docMk/>
          <pc:sldMk cId="0" sldId="381"/>
        </pc:sldMkLst>
      </pc:sldChg>
      <pc:sldChg chg="modNotesTx">
        <pc:chgData name="瘋狗 大" userId="b93f55327ffd384f" providerId="LiveId" clId="{33D203C4-99E5-4F29-A137-37ABF20D88CB}" dt="2022-05-10T09:33:59.048" v="405" actId="20577"/>
        <pc:sldMkLst>
          <pc:docMk/>
          <pc:sldMk cId="0" sldId="384"/>
        </pc:sldMkLst>
      </pc:sldChg>
      <pc:sldChg chg="modSp mod">
        <pc:chgData name="瘋狗 大" userId="b93f55327ffd384f" providerId="LiveId" clId="{33D203C4-99E5-4F29-A137-37ABF20D88CB}" dt="2022-05-10T08:57:23.396" v="236" actId="20577"/>
        <pc:sldMkLst>
          <pc:docMk/>
          <pc:sldMk cId="0" sldId="390"/>
        </pc:sldMkLst>
        <pc:spChg chg="mod">
          <ac:chgData name="瘋狗 大" userId="b93f55327ffd384f" providerId="LiveId" clId="{33D203C4-99E5-4F29-A137-37ABF20D88CB}" dt="2022-05-10T08:57:23.396" v="236" actId="20577"/>
          <ac:spMkLst>
            <pc:docMk/>
            <pc:sldMk cId="0" sldId="390"/>
            <ac:spMk id="54277" creationId="{E5B6BAE0-E493-2653-1541-80242204E7D0}"/>
          </ac:spMkLst>
        </pc:spChg>
      </pc:sldChg>
      <pc:sldChg chg="modSp mod">
        <pc:chgData name="瘋狗 大" userId="b93f55327ffd384f" providerId="LiveId" clId="{33D203C4-99E5-4F29-A137-37ABF20D88CB}" dt="2022-05-10T03:35:12.983" v="97" actId="20577"/>
        <pc:sldMkLst>
          <pc:docMk/>
          <pc:sldMk cId="0" sldId="393"/>
        </pc:sldMkLst>
        <pc:spChg chg="mod">
          <ac:chgData name="瘋狗 大" userId="b93f55327ffd384f" providerId="LiveId" clId="{33D203C4-99E5-4F29-A137-37ABF20D88CB}" dt="2022-05-10T03:35:12.983" v="97" actId="20577"/>
          <ac:spMkLst>
            <pc:docMk/>
            <pc:sldMk cId="0" sldId="393"/>
            <ac:spMk id="178180" creationId="{5F803250-8F6C-0A3C-A301-186D1A507BB4}"/>
          </ac:spMkLst>
        </pc:spChg>
      </pc:sldChg>
      <pc:sldChg chg="modSp mod">
        <pc:chgData name="瘋狗 大" userId="b93f55327ffd384f" providerId="LiveId" clId="{33D203C4-99E5-4F29-A137-37ABF20D88CB}" dt="2022-05-10T03:35:29.054" v="98" actId="20577"/>
        <pc:sldMkLst>
          <pc:docMk/>
          <pc:sldMk cId="0" sldId="394"/>
        </pc:sldMkLst>
        <pc:spChg chg="mod">
          <ac:chgData name="瘋狗 大" userId="b93f55327ffd384f" providerId="LiveId" clId="{33D203C4-99E5-4F29-A137-37ABF20D88CB}" dt="2022-05-10T03:35:29.054" v="98" actId="20577"/>
          <ac:spMkLst>
            <pc:docMk/>
            <pc:sldMk cId="0" sldId="394"/>
            <ac:spMk id="180228" creationId="{829430DA-1623-31AB-4C0E-FFBD742593CE}"/>
          </ac:spMkLst>
        </pc:spChg>
      </pc:sldChg>
      <pc:sldChg chg="modNotesTx">
        <pc:chgData name="瘋狗 大" userId="b93f55327ffd384f" providerId="LiveId" clId="{33D203C4-99E5-4F29-A137-37ABF20D88CB}" dt="2022-05-10T14:11:46.943" v="486"/>
        <pc:sldMkLst>
          <pc:docMk/>
          <pc:sldMk cId="0" sldId="406"/>
        </pc:sldMkLst>
      </pc:sldChg>
      <pc:sldChg chg="modNotesTx">
        <pc:chgData name="瘋狗 大" userId="b93f55327ffd384f" providerId="LiveId" clId="{33D203C4-99E5-4F29-A137-37ABF20D88CB}" dt="2022-05-10T14:15:53.984" v="499" actId="20577"/>
        <pc:sldMkLst>
          <pc:docMk/>
          <pc:sldMk cId="0" sldId="419"/>
        </pc:sldMkLst>
      </pc:sldChg>
      <pc:sldChg chg="modNotesTx">
        <pc:chgData name="瘋狗 大" userId="b93f55327ffd384f" providerId="LiveId" clId="{33D203C4-99E5-4F29-A137-37ABF20D88CB}" dt="2022-05-10T08:57:08.374" v="235" actId="20577"/>
        <pc:sldMkLst>
          <pc:docMk/>
          <pc:sldMk cId="0" sldId="421"/>
        </pc:sldMkLst>
      </pc:sldChg>
      <pc:sldChg chg="ord">
        <pc:chgData name="瘋狗 大" userId="b93f55327ffd384f" providerId="LiveId" clId="{33D203C4-99E5-4F29-A137-37ABF20D88CB}" dt="2022-05-10T08:50:27.805" v="200"/>
        <pc:sldMkLst>
          <pc:docMk/>
          <pc:sldMk cId="0" sldId="423"/>
        </pc:sldMkLst>
      </pc:sldChg>
      <pc:sldChg chg="modSp del mod">
        <pc:chgData name="瘋狗 大" userId="b93f55327ffd384f" providerId="LiveId" clId="{33D203C4-99E5-4F29-A137-37ABF20D88CB}" dt="2022-05-10T14:35:54.007" v="540" actId="47"/>
        <pc:sldMkLst>
          <pc:docMk/>
          <pc:sldMk cId="0" sldId="430"/>
        </pc:sldMkLst>
        <pc:spChg chg="mod">
          <ac:chgData name="瘋狗 大" userId="b93f55327ffd384f" providerId="LiveId" clId="{33D203C4-99E5-4F29-A137-37ABF20D88CB}" dt="2022-05-10T14:35:36.869" v="538" actId="21"/>
          <ac:spMkLst>
            <pc:docMk/>
            <pc:sldMk cId="0" sldId="430"/>
            <ac:spMk id="199684" creationId="{A3F3A914-0D82-9522-DB6E-38006A219A18}"/>
          </ac:spMkLst>
        </pc:spChg>
      </pc:sldChg>
      <pc:sldChg chg="modNotesTx">
        <pc:chgData name="瘋狗 大" userId="b93f55327ffd384f" providerId="LiveId" clId="{33D203C4-99E5-4F29-A137-37ABF20D88CB}" dt="2022-05-10T14:35:48.299" v="539"/>
        <pc:sldMkLst>
          <pc:docMk/>
          <pc:sldMk cId="0" sldId="432"/>
        </pc:sldMkLst>
      </pc:sldChg>
      <pc:sldChg chg="delSp modSp">
        <pc:chgData name="瘋狗 大" userId="b93f55327ffd384f" providerId="LiveId" clId="{33D203C4-99E5-4F29-A137-37ABF20D88CB}" dt="2022-05-10T14:39:43.699" v="543" actId="1076"/>
        <pc:sldMkLst>
          <pc:docMk/>
          <pc:sldMk cId="0" sldId="436"/>
        </pc:sldMkLst>
        <pc:spChg chg="del">
          <ac:chgData name="瘋狗 大" userId="b93f55327ffd384f" providerId="LiveId" clId="{33D203C4-99E5-4F29-A137-37ABF20D88CB}" dt="2022-05-10T14:39:38.340" v="541" actId="478"/>
          <ac:spMkLst>
            <pc:docMk/>
            <pc:sldMk cId="0" sldId="436"/>
            <ac:spMk id="214023" creationId="{3FC0A7BC-BF0C-7E7C-7D1E-6E192FB8FF98}"/>
          </ac:spMkLst>
        </pc:spChg>
        <pc:spChg chg="mod">
          <ac:chgData name="瘋狗 大" userId="b93f55327ffd384f" providerId="LiveId" clId="{33D203C4-99E5-4F29-A137-37ABF20D88CB}" dt="2022-05-10T14:39:43.699" v="543" actId="1076"/>
          <ac:spMkLst>
            <pc:docMk/>
            <pc:sldMk cId="0" sldId="436"/>
            <ac:spMk id="214024" creationId="{3DF467D7-6E1B-E12E-81E6-067E7882869F}"/>
          </ac:spMkLst>
        </pc:spChg>
      </pc:sldChg>
      <pc:sldChg chg="del">
        <pc:chgData name="瘋狗 大" userId="b93f55327ffd384f" providerId="LiveId" clId="{33D203C4-99E5-4F29-A137-37ABF20D88CB}" dt="2022-05-10T07:56:08.571" v="99" actId="47"/>
        <pc:sldMkLst>
          <pc:docMk/>
          <pc:sldMk cId="3731922374" sldId="438"/>
        </pc:sldMkLst>
      </pc:sldChg>
      <pc:sldChg chg="addSp delSp modSp del mod ord">
        <pc:chgData name="瘋狗 大" userId="b93f55327ffd384f" providerId="LiveId" clId="{33D203C4-99E5-4F29-A137-37ABF20D88CB}" dt="2022-05-10T08:12:32.862" v="198" actId="2696"/>
        <pc:sldMkLst>
          <pc:docMk/>
          <pc:sldMk cId="3568469717" sldId="439"/>
        </pc:sldMkLst>
        <pc:spChg chg="add del">
          <ac:chgData name="瘋狗 大" userId="b93f55327ffd384f" providerId="LiveId" clId="{33D203C4-99E5-4F29-A137-37ABF20D88CB}" dt="2022-05-10T08:07:06.520" v="119" actId="22"/>
          <ac:spMkLst>
            <pc:docMk/>
            <pc:sldMk cId="3568469717" sldId="439"/>
            <ac:spMk id="6" creationId="{7993AE6A-EF3B-4AF4-AE43-69076422A22E}"/>
          </ac:spMkLst>
        </pc:spChg>
        <pc:spChg chg="add del">
          <ac:chgData name="瘋狗 大" userId="b93f55327ffd384f" providerId="LiveId" clId="{33D203C4-99E5-4F29-A137-37ABF20D88CB}" dt="2022-05-10T08:07:09.701" v="121" actId="22"/>
          <ac:spMkLst>
            <pc:docMk/>
            <pc:sldMk cId="3568469717" sldId="439"/>
            <ac:spMk id="8" creationId="{DB9E0288-B0A6-4DCE-B6A0-580880B447BE}"/>
          </ac:spMkLst>
        </pc:spChg>
        <pc:spChg chg="add mod">
          <ac:chgData name="瘋狗 大" userId="b93f55327ffd384f" providerId="LiveId" clId="{33D203C4-99E5-4F29-A137-37ABF20D88CB}" dt="2022-05-10T08:08:38.109" v="169" actId="20577"/>
          <ac:spMkLst>
            <pc:docMk/>
            <pc:sldMk cId="3568469717" sldId="439"/>
            <ac:spMk id="9" creationId="{3EDD05D4-161B-4588-923A-C839648D6409}"/>
          </ac:spMkLst>
        </pc:spChg>
        <pc:picChg chg="del">
          <ac:chgData name="瘋狗 大" userId="b93f55327ffd384f" providerId="LiveId" clId="{33D203C4-99E5-4F29-A137-37ABF20D88CB}" dt="2022-05-10T08:05:09.901" v="115" actId="478"/>
          <ac:picMkLst>
            <pc:docMk/>
            <pc:sldMk cId="3568469717" sldId="439"/>
            <ac:picMk id="3" creationId="{F677CB55-2871-8DA6-31BD-5369A72A7172}"/>
          </ac:picMkLst>
        </pc:picChg>
      </pc:sldChg>
      <pc:sldChg chg="modSp del mod">
        <pc:chgData name="瘋狗 大" userId="b93f55327ffd384f" providerId="LiveId" clId="{33D203C4-99E5-4F29-A137-37ABF20D88CB}" dt="2022-05-10T08:12:32.862" v="198" actId="2696"/>
        <pc:sldMkLst>
          <pc:docMk/>
          <pc:sldMk cId="4283071063" sldId="440"/>
        </pc:sldMkLst>
        <pc:spChg chg="mod">
          <ac:chgData name="瘋狗 大" userId="b93f55327ffd384f" providerId="LiveId" clId="{33D203C4-99E5-4F29-A137-37ABF20D88CB}" dt="2022-05-10T03:23:28.730" v="49" actId="27636"/>
          <ac:spMkLst>
            <pc:docMk/>
            <pc:sldMk cId="4283071063" sldId="440"/>
            <ac:spMk id="2" creationId="{611A4BB1-618C-4D4A-9826-BFF52F4147F3}"/>
          </ac:spMkLst>
        </pc:spChg>
      </pc:sldChg>
      <pc:sldChg chg="del">
        <pc:chgData name="瘋狗 大" userId="b93f55327ffd384f" providerId="LiveId" clId="{33D203C4-99E5-4F29-A137-37ABF20D88CB}" dt="2022-05-10T08:12:32.862" v="198" actId="2696"/>
        <pc:sldMkLst>
          <pc:docMk/>
          <pc:sldMk cId="3968949934" sldId="441"/>
        </pc:sldMkLst>
      </pc:sldChg>
      <pc:sldChg chg="del">
        <pc:chgData name="瘋狗 大" userId="b93f55327ffd384f" providerId="LiveId" clId="{33D203C4-99E5-4F29-A137-37ABF20D88CB}" dt="2022-05-10T08:12:32.862" v="198" actId="2696"/>
        <pc:sldMkLst>
          <pc:docMk/>
          <pc:sldMk cId="1179180293" sldId="442"/>
        </pc:sldMkLst>
      </pc:sldChg>
      <pc:sldChg chg="addSp modSp del mod">
        <pc:chgData name="瘋狗 大" userId="b93f55327ffd384f" providerId="LiveId" clId="{33D203C4-99E5-4F29-A137-37ABF20D88CB}" dt="2022-05-10T08:12:32.862" v="198" actId="2696"/>
        <pc:sldMkLst>
          <pc:docMk/>
          <pc:sldMk cId="2147105318" sldId="444"/>
        </pc:sldMkLst>
        <pc:spChg chg="add mod">
          <ac:chgData name="瘋狗 大" userId="b93f55327ffd384f" providerId="LiveId" clId="{33D203C4-99E5-4F29-A137-37ABF20D88CB}" dt="2022-05-10T08:10:11.749" v="196" actId="20577"/>
          <ac:spMkLst>
            <pc:docMk/>
            <pc:sldMk cId="2147105318" sldId="444"/>
            <ac:spMk id="4" creationId="{54913F47-FD86-4EFA-9536-5468397D56B3}"/>
          </ac:spMkLst>
        </pc:spChg>
      </pc:sldChg>
      <pc:sldChg chg="addSp delSp modSp add mod modNotesTx">
        <pc:chgData name="瘋狗 大" userId="b93f55327ffd384f" providerId="LiveId" clId="{33D203C4-99E5-4F29-A137-37ABF20D88CB}" dt="2022-05-10T03:25:10.709" v="60" actId="20577"/>
        <pc:sldMkLst>
          <pc:docMk/>
          <pc:sldMk cId="3655951749" sldId="445"/>
        </pc:sldMkLst>
        <pc:spChg chg="del">
          <ac:chgData name="瘋狗 大" userId="b93f55327ffd384f" providerId="LiveId" clId="{33D203C4-99E5-4F29-A137-37ABF20D88CB}" dt="2022-05-10T03:23:33.926" v="51" actId="478"/>
          <ac:spMkLst>
            <pc:docMk/>
            <pc:sldMk cId="3655951749" sldId="445"/>
            <ac:spMk id="8" creationId="{921A86E5-AD53-4CBE-AB50-0AC77583B019}"/>
          </ac:spMkLst>
        </pc:spChg>
        <pc:spChg chg="del">
          <ac:chgData name="瘋狗 大" userId="b93f55327ffd384f" providerId="LiveId" clId="{33D203C4-99E5-4F29-A137-37ABF20D88CB}" dt="2022-05-10T03:23:35.607" v="52" actId="478"/>
          <ac:spMkLst>
            <pc:docMk/>
            <pc:sldMk cId="3655951749" sldId="445"/>
            <ac:spMk id="65540" creationId="{77A5BFEC-5B2B-9E57-DED2-B66E0B99A35F}"/>
          </ac:spMkLst>
        </pc:spChg>
        <pc:picChg chg="del">
          <ac:chgData name="瘋狗 大" userId="b93f55327ffd384f" providerId="LiveId" clId="{33D203C4-99E5-4F29-A137-37ABF20D88CB}" dt="2022-05-10T03:23:32.326" v="50" actId="478"/>
          <ac:picMkLst>
            <pc:docMk/>
            <pc:sldMk cId="3655951749" sldId="445"/>
            <ac:picMk id="3" creationId="{7EA53991-1855-4A32-A4F5-228D90B0B3CE}"/>
          </ac:picMkLst>
        </pc:picChg>
        <pc:picChg chg="add mod">
          <ac:chgData name="瘋狗 大" userId="b93f55327ffd384f" providerId="LiveId" clId="{33D203C4-99E5-4F29-A137-37ABF20D88CB}" dt="2022-05-10T03:23:49.059" v="56" actId="1076"/>
          <ac:picMkLst>
            <pc:docMk/>
            <pc:sldMk cId="3655951749" sldId="445"/>
            <ac:picMk id="64514" creationId="{12F577F0-505D-48D3-B107-E29821B417CB}"/>
          </ac:picMkLst>
        </pc:picChg>
      </pc:sldChg>
      <pc:sldChg chg="add del">
        <pc:chgData name="瘋狗 大" userId="b93f55327ffd384f" providerId="LiveId" clId="{33D203C4-99E5-4F29-A137-37ABF20D88CB}" dt="2022-05-10T03:23:38.368" v="54"/>
        <pc:sldMkLst>
          <pc:docMk/>
          <pc:sldMk cId="664869162" sldId="446"/>
        </pc:sldMkLst>
      </pc:sldChg>
      <pc:sldChg chg="add del">
        <pc:chgData name="瘋狗 大" userId="b93f55327ffd384f" providerId="LiveId" clId="{33D203C4-99E5-4F29-A137-37ABF20D88CB}" dt="2022-05-10T08:12:32.862" v="198" actId="2696"/>
        <pc:sldMkLst>
          <pc:docMk/>
          <pc:sldMk cId="2053626808" sldId="446"/>
        </pc:sldMkLst>
      </pc:sldChg>
      <pc:sldChg chg="new del">
        <pc:chgData name="瘋狗 大" userId="b93f55327ffd384f" providerId="LiveId" clId="{33D203C4-99E5-4F29-A137-37ABF20D88CB}" dt="2022-05-10T11:55:37.495" v="431" actId="680"/>
        <pc:sldMkLst>
          <pc:docMk/>
          <pc:sldMk cId="4273941467" sldId="446"/>
        </pc:sldMkLst>
      </pc:sldChg>
      <pc:sldChg chg="add del">
        <pc:chgData name="瘋狗 大" userId="b93f55327ffd384f" providerId="LiveId" clId="{33D203C4-99E5-4F29-A137-37ABF20D88CB}" dt="2022-05-10T08:06:56.213" v="117"/>
        <pc:sldMkLst>
          <pc:docMk/>
          <pc:sldMk cId="1108562492" sldId="447"/>
        </pc:sldMkLst>
      </pc:sldChg>
      <pc:sldChg chg="new del">
        <pc:chgData name="瘋狗 大" userId="b93f55327ffd384f" providerId="LiveId" clId="{33D203C4-99E5-4F29-A137-37ABF20D88CB}" dt="2022-05-10T11:55:36.823" v="430" actId="680"/>
        <pc:sldMkLst>
          <pc:docMk/>
          <pc:sldMk cId="1635241058" sldId="447"/>
        </pc:sldMkLst>
      </pc:sldChg>
      <pc:sldChg chg="addSp delSp modSp add del mod">
        <pc:chgData name="瘋狗 大" userId="b93f55327ffd384f" providerId="LiveId" clId="{33D203C4-99E5-4F29-A137-37ABF20D88CB}" dt="2022-05-10T08:10:17.229" v="197" actId="47"/>
        <pc:sldMkLst>
          <pc:docMk/>
          <pc:sldMk cId="3293905793" sldId="447"/>
        </pc:sldMkLst>
        <pc:spChg chg="add del mod">
          <ac:chgData name="瘋狗 大" userId="b93f55327ffd384f" providerId="LiveId" clId="{33D203C4-99E5-4F29-A137-37ABF20D88CB}" dt="2022-05-10T08:09:16.328" v="173"/>
          <ac:spMkLst>
            <pc:docMk/>
            <pc:sldMk cId="3293905793" sldId="447"/>
            <ac:spMk id="6" creationId="{2E99B379-1AC1-444C-972C-A1062399D130}"/>
          </ac:spMkLst>
        </pc:spChg>
        <pc:spChg chg="add del mod">
          <ac:chgData name="瘋狗 大" userId="b93f55327ffd384f" providerId="LiveId" clId="{33D203C4-99E5-4F29-A137-37ABF20D88CB}" dt="2022-05-10T08:09:16.328" v="173"/>
          <ac:spMkLst>
            <pc:docMk/>
            <pc:sldMk cId="3293905793" sldId="447"/>
            <ac:spMk id="7" creationId="{25640AC5-6ADF-4E5B-BF81-F6E7F794343A}"/>
          </ac:spMkLst>
        </pc:spChg>
        <pc:spChg chg="add del mod">
          <ac:chgData name="瘋狗 大" userId="b93f55327ffd384f" providerId="LiveId" clId="{33D203C4-99E5-4F29-A137-37ABF20D88CB}" dt="2022-05-10T08:09:53.934" v="177" actId="478"/>
          <ac:spMkLst>
            <pc:docMk/>
            <pc:sldMk cId="3293905793" sldId="447"/>
            <ac:spMk id="8" creationId="{A984725F-701F-4618-9468-6CC43E5FE64C}"/>
          </ac:spMkLst>
        </pc:spChg>
        <pc:spChg chg="add del mod">
          <ac:chgData name="瘋狗 大" userId="b93f55327ffd384f" providerId="LiveId" clId="{33D203C4-99E5-4F29-A137-37ABF20D88CB}" dt="2022-05-10T08:09:52.717" v="176" actId="478"/>
          <ac:spMkLst>
            <pc:docMk/>
            <pc:sldMk cId="3293905793" sldId="447"/>
            <ac:spMk id="9" creationId="{D7A69DB0-FE9F-4F41-AF80-1123CFFC50CF}"/>
          </ac:spMkLst>
        </pc:spChg>
        <pc:picChg chg="del">
          <ac:chgData name="瘋狗 大" userId="b93f55327ffd384f" providerId="LiveId" clId="{33D203C4-99E5-4F29-A137-37ABF20D88CB}" dt="2022-05-10T08:09:10.199" v="171" actId="478"/>
          <ac:picMkLst>
            <pc:docMk/>
            <pc:sldMk cId="3293905793" sldId="447"/>
            <ac:picMk id="3" creationId="{F677CB55-2871-8DA6-31BD-5369A72A7172}"/>
          </ac:picMkLst>
        </pc:picChg>
      </pc:sldChg>
      <pc:sldChg chg="new del">
        <pc:chgData name="瘋狗 大" userId="b93f55327ffd384f" providerId="LiveId" clId="{33D203C4-99E5-4F29-A137-37ABF20D88CB}" dt="2022-05-10T11:55:36.422" v="429" actId="680"/>
        <pc:sldMkLst>
          <pc:docMk/>
          <pc:sldMk cId="4114243812" sldId="448"/>
        </pc:sldMkLst>
      </pc:sldChg>
      <pc:sldMasterChg chg="del delSldLayout">
        <pc:chgData name="瘋狗 大" userId="b93f55327ffd384f" providerId="LiveId" clId="{33D203C4-99E5-4F29-A137-37ABF20D88CB}" dt="2022-05-10T08:12:32.862" v="198" actId="2696"/>
        <pc:sldMasterMkLst>
          <pc:docMk/>
          <pc:sldMasterMk cId="1144581155" sldId="2147483648"/>
        </pc:sldMasterMkLst>
        <pc:sldLayoutChg chg="del">
          <pc:chgData name="瘋狗 大" userId="b93f55327ffd384f" providerId="LiveId" clId="{33D203C4-99E5-4F29-A137-37ABF20D88CB}" dt="2022-05-10T08:12:32.862" v="198" actId="2696"/>
          <pc:sldLayoutMkLst>
            <pc:docMk/>
            <pc:sldMasterMk cId="1144581155" sldId="2147483648"/>
            <pc:sldLayoutMk cId="545018055" sldId="2147483649"/>
          </pc:sldLayoutMkLst>
        </pc:sldLayoutChg>
        <pc:sldLayoutChg chg="del">
          <pc:chgData name="瘋狗 大" userId="b93f55327ffd384f" providerId="LiveId" clId="{33D203C4-99E5-4F29-A137-37ABF20D88CB}" dt="2022-05-10T08:12:32.862" v="198" actId="2696"/>
          <pc:sldLayoutMkLst>
            <pc:docMk/>
            <pc:sldMasterMk cId="1144581155" sldId="2147483648"/>
            <pc:sldLayoutMk cId="2045484648" sldId="2147483650"/>
          </pc:sldLayoutMkLst>
        </pc:sldLayoutChg>
        <pc:sldLayoutChg chg="del">
          <pc:chgData name="瘋狗 大" userId="b93f55327ffd384f" providerId="LiveId" clId="{33D203C4-99E5-4F29-A137-37ABF20D88CB}" dt="2022-05-10T08:12:32.862" v="198" actId="2696"/>
          <pc:sldLayoutMkLst>
            <pc:docMk/>
            <pc:sldMasterMk cId="1144581155" sldId="2147483648"/>
            <pc:sldLayoutMk cId="2011224063" sldId="2147483651"/>
          </pc:sldLayoutMkLst>
        </pc:sldLayoutChg>
        <pc:sldLayoutChg chg="del">
          <pc:chgData name="瘋狗 大" userId="b93f55327ffd384f" providerId="LiveId" clId="{33D203C4-99E5-4F29-A137-37ABF20D88CB}" dt="2022-05-10T08:12:32.862" v="198" actId="2696"/>
          <pc:sldLayoutMkLst>
            <pc:docMk/>
            <pc:sldMasterMk cId="1144581155" sldId="2147483648"/>
            <pc:sldLayoutMk cId="4021509566" sldId="2147483652"/>
          </pc:sldLayoutMkLst>
        </pc:sldLayoutChg>
        <pc:sldLayoutChg chg="del">
          <pc:chgData name="瘋狗 大" userId="b93f55327ffd384f" providerId="LiveId" clId="{33D203C4-99E5-4F29-A137-37ABF20D88CB}" dt="2022-05-10T08:12:32.862" v="198" actId="2696"/>
          <pc:sldLayoutMkLst>
            <pc:docMk/>
            <pc:sldMasterMk cId="1144581155" sldId="2147483648"/>
            <pc:sldLayoutMk cId="2143664006" sldId="2147483653"/>
          </pc:sldLayoutMkLst>
        </pc:sldLayoutChg>
        <pc:sldLayoutChg chg="del">
          <pc:chgData name="瘋狗 大" userId="b93f55327ffd384f" providerId="LiveId" clId="{33D203C4-99E5-4F29-A137-37ABF20D88CB}" dt="2022-05-10T08:12:32.862" v="198" actId="2696"/>
          <pc:sldLayoutMkLst>
            <pc:docMk/>
            <pc:sldMasterMk cId="1144581155" sldId="2147483648"/>
            <pc:sldLayoutMk cId="2332254116" sldId="2147483654"/>
          </pc:sldLayoutMkLst>
        </pc:sldLayoutChg>
        <pc:sldLayoutChg chg="del">
          <pc:chgData name="瘋狗 大" userId="b93f55327ffd384f" providerId="LiveId" clId="{33D203C4-99E5-4F29-A137-37ABF20D88CB}" dt="2022-05-10T08:12:32.862" v="198" actId="2696"/>
          <pc:sldLayoutMkLst>
            <pc:docMk/>
            <pc:sldMasterMk cId="1144581155" sldId="2147483648"/>
            <pc:sldLayoutMk cId="940523020" sldId="2147483655"/>
          </pc:sldLayoutMkLst>
        </pc:sldLayoutChg>
        <pc:sldLayoutChg chg="del">
          <pc:chgData name="瘋狗 大" userId="b93f55327ffd384f" providerId="LiveId" clId="{33D203C4-99E5-4F29-A137-37ABF20D88CB}" dt="2022-05-10T08:12:32.862" v="198" actId="2696"/>
          <pc:sldLayoutMkLst>
            <pc:docMk/>
            <pc:sldMasterMk cId="1144581155" sldId="2147483648"/>
            <pc:sldLayoutMk cId="680943668" sldId="2147483656"/>
          </pc:sldLayoutMkLst>
        </pc:sldLayoutChg>
        <pc:sldLayoutChg chg="del">
          <pc:chgData name="瘋狗 大" userId="b93f55327ffd384f" providerId="LiveId" clId="{33D203C4-99E5-4F29-A137-37ABF20D88CB}" dt="2022-05-10T08:12:32.862" v="198" actId="2696"/>
          <pc:sldLayoutMkLst>
            <pc:docMk/>
            <pc:sldMasterMk cId="1144581155" sldId="2147483648"/>
            <pc:sldLayoutMk cId="3579121024" sldId="2147483657"/>
          </pc:sldLayoutMkLst>
        </pc:sldLayoutChg>
        <pc:sldLayoutChg chg="del">
          <pc:chgData name="瘋狗 大" userId="b93f55327ffd384f" providerId="LiveId" clId="{33D203C4-99E5-4F29-A137-37ABF20D88CB}" dt="2022-05-10T08:12:32.862" v="198" actId="2696"/>
          <pc:sldLayoutMkLst>
            <pc:docMk/>
            <pc:sldMasterMk cId="1144581155" sldId="2147483648"/>
            <pc:sldLayoutMk cId="8236313" sldId="2147483658"/>
          </pc:sldLayoutMkLst>
        </pc:sldLayoutChg>
        <pc:sldLayoutChg chg="del">
          <pc:chgData name="瘋狗 大" userId="b93f55327ffd384f" providerId="LiveId" clId="{33D203C4-99E5-4F29-A137-37ABF20D88CB}" dt="2022-05-10T08:12:32.862" v="198" actId="2696"/>
          <pc:sldLayoutMkLst>
            <pc:docMk/>
            <pc:sldMasterMk cId="1144581155" sldId="2147483648"/>
            <pc:sldLayoutMk cId="2208545835" sldId="2147483659"/>
          </pc:sldLayoutMkLst>
        </pc:sldLayoutChg>
      </pc:sldMasterChg>
    </pc:docChg>
  </pc:docChgLst>
  <pc:docChgLst>
    <pc:chgData name="大 瘋狗" userId="b93f55327ffd384f" providerId="Windows Live" clId="Web-{4E528DA1-C759-46DB-9C27-AB0B95644EAF}"/>
    <pc:docChg chg="addSld delSld modSld addMainMaster modMainMaster">
      <pc:chgData name="大 瘋狗" userId="b93f55327ffd384f" providerId="Windows Live" clId="Web-{4E528DA1-C759-46DB-9C27-AB0B95644EAF}" dt="2022-05-07T06:50:16.748" v="24" actId="1076"/>
      <pc:docMkLst>
        <pc:docMk/>
      </pc:docMkLst>
      <pc:sldChg chg="delSp modSp new">
        <pc:chgData name="大 瘋狗" userId="b93f55327ffd384f" providerId="Windows Live" clId="Web-{4E528DA1-C759-46DB-9C27-AB0B95644EAF}" dt="2022-05-07T06:45:39.415" v="9" actId="20577"/>
        <pc:sldMkLst>
          <pc:docMk/>
          <pc:sldMk cId="3731922374" sldId="438"/>
        </pc:sldMkLst>
        <pc:spChg chg="mod">
          <ac:chgData name="大 瘋狗" userId="b93f55327ffd384f" providerId="Windows Live" clId="Web-{4E528DA1-C759-46DB-9C27-AB0B95644EAF}" dt="2022-05-07T06:45:39.415" v="9" actId="20577"/>
          <ac:spMkLst>
            <pc:docMk/>
            <pc:sldMk cId="3731922374" sldId="438"/>
            <ac:spMk id="2" creationId="{CAA712B5-5E1A-D2C3-3658-78B9671197BD}"/>
          </ac:spMkLst>
        </pc:spChg>
        <pc:spChg chg="del">
          <ac:chgData name="大 瘋狗" userId="b93f55327ffd384f" providerId="Windows Live" clId="Web-{4E528DA1-C759-46DB-9C27-AB0B95644EAF}" dt="2022-05-07T06:45:28.867" v="6"/>
          <ac:spMkLst>
            <pc:docMk/>
            <pc:sldMk cId="3731922374" sldId="438"/>
            <ac:spMk id="3" creationId="{DBF39CCE-A815-2B40-0A9F-207ED2AA0506}"/>
          </ac:spMkLst>
        </pc:spChg>
        <pc:spChg chg="del">
          <ac:chgData name="大 瘋狗" userId="b93f55327ffd384f" providerId="Windows Live" clId="Web-{4E528DA1-C759-46DB-9C27-AB0B95644EAF}" dt="2022-05-07T06:45:30.430" v="7"/>
          <ac:spMkLst>
            <pc:docMk/>
            <pc:sldMk cId="3731922374" sldId="438"/>
            <ac:spMk id="4" creationId="{90F50709-71CA-4E38-18FD-2501BB75E30A}"/>
          </ac:spMkLst>
        </pc:spChg>
      </pc:sldChg>
      <pc:sldChg chg="addSp modSp add replId">
        <pc:chgData name="大 瘋狗" userId="b93f55327ffd384f" providerId="Windows Live" clId="Web-{4E528DA1-C759-46DB-9C27-AB0B95644EAF}" dt="2022-05-07T06:48:04.902" v="15" actId="1076"/>
        <pc:sldMkLst>
          <pc:docMk/>
          <pc:sldMk cId="3568469717" sldId="439"/>
        </pc:sldMkLst>
        <pc:picChg chg="add mod">
          <ac:chgData name="大 瘋狗" userId="b93f55327ffd384f" providerId="Windows Live" clId="Web-{4E528DA1-C759-46DB-9C27-AB0B95644EAF}" dt="2022-05-07T06:48:04.902" v="15" actId="1076"/>
          <ac:picMkLst>
            <pc:docMk/>
            <pc:sldMk cId="3568469717" sldId="439"/>
            <ac:picMk id="3" creationId="{F677CB55-2871-8DA6-31BD-5369A72A7172}"/>
          </ac:picMkLst>
        </pc:picChg>
      </pc:sldChg>
      <pc:sldChg chg="add del replId">
        <pc:chgData name="大 瘋狗" userId="b93f55327ffd384f" providerId="Windows Live" clId="Web-{4E528DA1-C759-46DB-9C27-AB0B95644EAF}" dt="2022-05-07T06:48:57.090" v="17"/>
        <pc:sldMkLst>
          <pc:docMk/>
          <pc:sldMk cId="456136146" sldId="440"/>
        </pc:sldMkLst>
      </pc:sldChg>
      <pc:sldChg chg="modSp add">
        <pc:chgData name="大 瘋狗" userId="b93f55327ffd384f" providerId="Windows Live" clId="Web-{4E528DA1-C759-46DB-9C27-AB0B95644EAF}" dt="2022-05-07T06:50:16.748" v="24" actId="1076"/>
        <pc:sldMkLst>
          <pc:docMk/>
          <pc:sldMk cId="4283071063" sldId="440"/>
        </pc:sldMkLst>
        <pc:spChg chg="mod">
          <ac:chgData name="大 瘋狗" userId="b93f55327ffd384f" providerId="Windows Live" clId="Web-{4E528DA1-C759-46DB-9C27-AB0B95644EAF}" dt="2022-05-07T06:50:16.748" v="24" actId="1076"/>
          <ac:spMkLst>
            <pc:docMk/>
            <pc:sldMk cId="4283071063" sldId="440"/>
            <ac:spMk id="3" creationId="{5B684D96-116D-4E35-A581-57EF02807BAF}"/>
          </ac:spMkLst>
        </pc:spChg>
      </pc:sldChg>
      <pc:sldChg chg="add">
        <pc:chgData name="大 瘋狗" userId="b93f55327ffd384f" providerId="Windows Live" clId="Web-{4E528DA1-C759-46DB-9C27-AB0B95644EAF}" dt="2022-05-07T06:49:07.294" v="19"/>
        <pc:sldMkLst>
          <pc:docMk/>
          <pc:sldMk cId="3968949934" sldId="441"/>
        </pc:sldMkLst>
      </pc:sldChg>
      <pc:sldChg chg="add">
        <pc:chgData name="大 瘋狗" userId="b93f55327ffd384f" providerId="Windows Live" clId="Web-{4E528DA1-C759-46DB-9C27-AB0B95644EAF}" dt="2022-05-07T06:49:07.356" v="20"/>
        <pc:sldMkLst>
          <pc:docMk/>
          <pc:sldMk cId="1179180293" sldId="442"/>
        </pc:sldMkLst>
      </pc:sldChg>
      <pc:sldChg chg="add del">
        <pc:chgData name="大 瘋狗" userId="b93f55327ffd384f" providerId="Windows Live" clId="Web-{4E528DA1-C759-46DB-9C27-AB0B95644EAF}" dt="2022-05-07T06:49:17.513" v="23"/>
        <pc:sldMkLst>
          <pc:docMk/>
          <pc:sldMk cId="681445008" sldId="443"/>
        </pc:sldMkLst>
      </pc:sldChg>
      <pc:sldChg chg="add">
        <pc:chgData name="大 瘋狗" userId="b93f55327ffd384f" providerId="Windows Live" clId="Web-{4E528DA1-C759-46DB-9C27-AB0B95644EAF}" dt="2022-05-07T06:49:07.466" v="22"/>
        <pc:sldMkLst>
          <pc:docMk/>
          <pc:sldMk cId="2147105318" sldId="444"/>
        </pc:sldMkLst>
      </pc:sldChg>
      <pc:sldMasterChg chg="add addSldLayout">
        <pc:chgData name="大 瘋狗" userId="b93f55327ffd384f" providerId="Windows Live" clId="Web-{4E528DA1-C759-46DB-9C27-AB0B95644EAF}" dt="2022-05-07T06:49:07.184" v="18"/>
        <pc:sldMasterMkLst>
          <pc:docMk/>
          <pc:sldMasterMk cId="1144581155" sldId="2147483648"/>
        </pc:sldMasterMkLst>
        <pc:sldLayoutChg chg="add">
          <pc:chgData name="大 瘋狗" userId="b93f55327ffd384f" providerId="Windows Live" clId="Web-{4E528DA1-C759-46DB-9C27-AB0B95644EAF}" dt="2022-05-07T06:49:07.184" v="18"/>
          <pc:sldLayoutMkLst>
            <pc:docMk/>
            <pc:sldMasterMk cId="1144581155" sldId="2147483648"/>
            <pc:sldLayoutMk cId="545018055" sldId="2147483649"/>
          </pc:sldLayoutMkLst>
        </pc:sldLayoutChg>
        <pc:sldLayoutChg chg="add">
          <pc:chgData name="大 瘋狗" userId="b93f55327ffd384f" providerId="Windows Live" clId="Web-{4E528DA1-C759-46DB-9C27-AB0B95644EAF}" dt="2022-05-07T06:49:07.184" v="18"/>
          <pc:sldLayoutMkLst>
            <pc:docMk/>
            <pc:sldMasterMk cId="1144581155" sldId="2147483648"/>
            <pc:sldLayoutMk cId="2045484648" sldId="2147483650"/>
          </pc:sldLayoutMkLst>
        </pc:sldLayoutChg>
        <pc:sldLayoutChg chg="add">
          <pc:chgData name="大 瘋狗" userId="b93f55327ffd384f" providerId="Windows Live" clId="Web-{4E528DA1-C759-46DB-9C27-AB0B95644EAF}" dt="2022-05-07T06:49:07.184" v="18"/>
          <pc:sldLayoutMkLst>
            <pc:docMk/>
            <pc:sldMasterMk cId="1144581155" sldId="2147483648"/>
            <pc:sldLayoutMk cId="2011224063" sldId="2147483651"/>
          </pc:sldLayoutMkLst>
        </pc:sldLayoutChg>
        <pc:sldLayoutChg chg="add">
          <pc:chgData name="大 瘋狗" userId="b93f55327ffd384f" providerId="Windows Live" clId="Web-{4E528DA1-C759-46DB-9C27-AB0B95644EAF}" dt="2022-05-07T06:49:07.184" v="18"/>
          <pc:sldLayoutMkLst>
            <pc:docMk/>
            <pc:sldMasterMk cId="1144581155" sldId="2147483648"/>
            <pc:sldLayoutMk cId="4021509566" sldId="2147483652"/>
          </pc:sldLayoutMkLst>
        </pc:sldLayoutChg>
        <pc:sldLayoutChg chg="add">
          <pc:chgData name="大 瘋狗" userId="b93f55327ffd384f" providerId="Windows Live" clId="Web-{4E528DA1-C759-46DB-9C27-AB0B95644EAF}" dt="2022-05-07T06:49:07.184" v="18"/>
          <pc:sldLayoutMkLst>
            <pc:docMk/>
            <pc:sldMasterMk cId="1144581155" sldId="2147483648"/>
            <pc:sldLayoutMk cId="2143664006" sldId="2147483653"/>
          </pc:sldLayoutMkLst>
        </pc:sldLayoutChg>
        <pc:sldLayoutChg chg="add">
          <pc:chgData name="大 瘋狗" userId="b93f55327ffd384f" providerId="Windows Live" clId="Web-{4E528DA1-C759-46DB-9C27-AB0B95644EAF}" dt="2022-05-07T06:49:07.184" v="18"/>
          <pc:sldLayoutMkLst>
            <pc:docMk/>
            <pc:sldMasterMk cId="1144581155" sldId="2147483648"/>
            <pc:sldLayoutMk cId="2332254116" sldId="2147483654"/>
          </pc:sldLayoutMkLst>
        </pc:sldLayoutChg>
        <pc:sldLayoutChg chg="add">
          <pc:chgData name="大 瘋狗" userId="b93f55327ffd384f" providerId="Windows Live" clId="Web-{4E528DA1-C759-46DB-9C27-AB0B95644EAF}" dt="2022-05-07T06:49:07.184" v="18"/>
          <pc:sldLayoutMkLst>
            <pc:docMk/>
            <pc:sldMasterMk cId="1144581155" sldId="2147483648"/>
            <pc:sldLayoutMk cId="940523020" sldId="2147483655"/>
          </pc:sldLayoutMkLst>
        </pc:sldLayoutChg>
        <pc:sldLayoutChg chg="add">
          <pc:chgData name="大 瘋狗" userId="b93f55327ffd384f" providerId="Windows Live" clId="Web-{4E528DA1-C759-46DB-9C27-AB0B95644EAF}" dt="2022-05-07T06:49:07.184" v="18"/>
          <pc:sldLayoutMkLst>
            <pc:docMk/>
            <pc:sldMasterMk cId="1144581155" sldId="2147483648"/>
            <pc:sldLayoutMk cId="680943668" sldId="2147483656"/>
          </pc:sldLayoutMkLst>
        </pc:sldLayoutChg>
        <pc:sldLayoutChg chg="add">
          <pc:chgData name="大 瘋狗" userId="b93f55327ffd384f" providerId="Windows Live" clId="Web-{4E528DA1-C759-46DB-9C27-AB0B95644EAF}" dt="2022-05-07T06:49:07.184" v="18"/>
          <pc:sldLayoutMkLst>
            <pc:docMk/>
            <pc:sldMasterMk cId="1144581155" sldId="2147483648"/>
            <pc:sldLayoutMk cId="3579121024" sldId="2147483657"/>
          </pc:sldLayoutMkLst>
        </pc:sldLayoutChg>
        <pc:sldLayoutChg chg="add">
          <pc:chgData name="大 瘋狗" userId="b93f55327ffd384f" providerId="Windows Live" clId="Web-{4E528DA1-C759-46DB-9C27-AB0B95644EAF}" dt="2022-05-07T06:49:07.184" v="18"/>
          <pc:sldLayoutMkLst>
            <pc:docMk/>
            <pc:sldMasterMk cId="1144581155" sldId="2147483648"/>
            <pc:sldLayoutMk cId="8236313" sldId="2147483658"/>
          </pc:sldLayoutMkLst>
        </pc:sldLayoutChg>
        <pc:sldLayoutChg chg="add">
          <pc:chgData name="大 瘋狗" userId="b93f55327ffd384f" providerId="Windows Live" clId="Web-{4E528DA1-C759-46DB-9C27-AB0B95644EAF}" dt="2022-05-07T06:49:07.184" v="18"/>
          <pc:sldLayoutMkLst>
            <pc:docMk/>
            <pc:sldMasterMk cId="1144581155" sldId="2147483648"/>
            <pc:sldLayoutMk cId="2208545835" sldId="2147483659"/>
          </pc:sldLayoutMkLst>
        </pc:sldLayoutChg>
      </pc:sldMasterChg>
      <pc:sldMasterChg chg="replId">
        <pc:chgData name="大 瘋狗" userId="b93f55327ffd384f" providerId="Windows Live" clId="Web-{4E528DA1-C759-46DB-9C27-AB0B95644EAF}" dt="2022-05-07T06:49:07.184" v="18"/>
        <pc:sldMasterMkLst>
          <pc:docMk/>
          <pc:sldMasterMk cId="0" sldId="2147484614"/>
        </pc:sldMasterMkLst>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1-03-15T14:49:33.438" idx="2">
    <p:pos x="4929" y="1355"/>
    <p:text>朗伯表面(Lambertian surface )
朗伯表面具有以㆘兩種性質。第㆒、不論表面被光如何照射，在所有的觀測方向㆖都是呈現相
同輝度，即輝度是與方向無關的常數。第㆓、如果所有入射光都被反射，無任何吸收，則又稱為完美反射漫射體(perfect reflecting diffuser)。</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1-03-15T14:49:33.438" idx="1">
    <p:pos x="4929" y="1355"/>
    <p:text>朗伯表面(Lambertian surface )
朗伯表面具有以㆘兩種性質。第㆒、不論表面被光如何照射，在所有的觀測方向㆖都是呈現相
同輝度，即輝度是與方向無關的常數。第㆓、如果所有入射光都被反射，無任何吸收，則又稱為完美反射漫射體(perfect reflecting diffuser)。</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3346" name="Rectangle 2">
            <a:extLst>
              <a:ext uri="{FF2B5EF4-FFF2-40B4-BE49-F238E27FC236}">
                <a16:creationId xmlns:a16="http://schemas.microsoft.com/office/drawing/2014/main" id="{CFA6ACA4-C6EB-38E1-F829-563B82F854A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en-US" altLang="zh-TW"/>
          </a:p>
        </p:txBody>
      </p:sp>
      <p:sp>
        <p:nvSpPr>
          <p:cNvPr id="313347" name="Rectangle 3">
            <a:extLst>
              <a:ext uri="{FF2B5EF4-FFF2-40B4-BE49-F238E27FC236}">
                <a16:creationId xmlns:a16="http://schemas.microsoft.com/office/drawing/2014/main" id="{9F368EAB-27B7-F185-E781-5589AE980E05}"/>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en-US" altLang="zh-TW"/>
          </a:p>
        </p:txBody>
      </p:sp>
      <p:sp>
        <p:nvSpPr>
          <p:cNvPr id="313348" name="Rectangle 4">
            <a:extLst>
              <a:ext uri="{FF2B5EF4-FFF2-40B4-BE49-F238E27FC236}">
                <a16:creationId xmlns:a16="http://schemas.microsoft.com/office/drawing/2014/main" id="{0118B061-B533-3009-88D9-5ACFF1174B19}"/>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en-US" altLang="zh-TW"/>
          </a:p>
        </p:txBody>
      </p:sp>
      <p:sp>
        <p:nvSpPr>
          <p:cNvPr id="313349" name="Rectangle 5">
            <a:extLst>
              <a:ext uri="{FF2B5EF4-FFF2-40B4-BE49-F238E27FC236}">
                <a16:creationId xmlns:a16="http://schemas.microsoft.com/office/drawing/2014/main" id="{40696E71-007C-ECCE-9808-281B104847F3}"/>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smtClean="0"/>
            </a:lvl1pPr>
          </a:lstStyle>
          <a:p>
            <a:pPr>
              <a:defRPr/>
            </a:pPr>
            <a:fld id="{9953D115-7D4A-410F-9071-AD9D5548798E}" type="slidenum">
              <a:rPr lang="en-US" altLang="zh-TW"/>
              <a:pPr>
                <a:defRPr/>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0034" name="Rectangle 2">
            <a:extLst>
              <a:ext uri="{FF2B5EF4-FFF2-40B4-BE49-F238E27FC236}">
                <a16:creationId xmlns:a16="http://schemas.microsoft.com/office/drawing/2014/main" id="{B3F64E82-3222-9A13-F7FD-4003C5E7EE7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en-US" altLang="zh-TW"/>
          </a:p>
        </p:txBody>
      </p:sp>
      <p:sp>
        <p:nvSpPr>
          <p:cNvPr id="300035" name="Rectangle 3">
            <a:extLst>
              <a:ext uri="{FF2B5EF4-FFF2-40B4-BE49-F238E27FC236}">
                <a16:creationId xmlns:a16="http://schemas.microsoft.com/office/drawing/2014/main" id="{4CABA718-BBE5-6F98-7EA5-C87E575861A4}"/>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en-US" altLang="zh-TW"/>
          </a:p>
        </p:txBody>
      </p:sp>
      <p:sp>
        <p:nvSpPr>
          <p:cNvPr id="27652" name="Rectangle 4">
            <a:extLst>
              <a:ext uri="{FF2B5EF4-FFF2-40B4-BE49-F238E27FC236}">
                <a16:creationId xmlns:a16="http://schemas.microsoft.com/office/drawing/2014/main" id="{AC96393C-11AD-2419-6B65-FB048DAB81A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7" name="Rectangle 5">
            <a:extLst>
              <a:ext uri="{FF2B5EF4-FFF2-40B4-BE49-F238E27FC236}">
                <a16:creationId xmlns:a16="http://schemas.microsoft.com/office/drawing/2014/main" id="{11538A96-B155-3730-B5AD-4123C1F173B3}"/>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300038" name="Rectangle 6">
            <a:extLst>
              <a:ext uri="{FF2B5EF4-FFF2-40B4-BE49-F238E27FC236}">
                <a16:creationId xmlns:a16="http://schemas.microsoft.com/office/drawing/2014/main" id="{57CC8FE4-131E-3CBE-7A1D-FDB8890A12DB}"/>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en-US" altLang="zh-TW"/>
          </a:p>
        </p:txBody>
      </p:sp>
      <p:sp>
        <p:nvSpPr>
          <p:cNvPr id="300039" name="Rectangle 7">
            <a:extLst>
              <a:ext uri="{FF2B5EF4-FFF2-40B4-BE49-F238E27FC236}">
                <a16:creationId xmlns:a16="http://schemas.microsoft.com/office/drawing/2014/main" id="{B7761557-4549-3F35-E5CD-2A8E6DA565A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smtClean="0"/>
            </a:lvl1pPr>
          </a:lstStyle>
          <a:p>
            <a:pPr>
              <a:defRPr/>
            </a:pPr>
            <a:fld id="{5F8B7FF2-5A5C-4F7D-950E-FA1CC50B5BC6}"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zhuanlan.zhihu.com/p/140318665"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github.com/Ramesh-X/Level-Set"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93D0410C-B8FA-B343-8ABB-0EE36221056C}"/>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62F33741-37FF-6A71-7F81-5CC4C5FE07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12B0D1B7-98AA-643F-5F41-20770522D7A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lgn="r" eaLnBrk="1" hangingPunct="1">
              <a:spcBef>
                <a:spcPct val="0"/>
              </a:spcBef>
            </a:pPr>
            <a:fld id="{AD67B9F3-B952-44F9-B142-81D7F9AA0FF3}" type="slidenum">
              <a:rPr lang="en-US" altLang="zh-TW" b="0"/>
              <a:pPr algn="r" eaLnBrk="1" hangingPunct="1">
                <a:spcBef>
                  <a:spcPct val="0"/>
                </a:spcBef>
              </a:pPr>
              <a:t>12</a:t>
            </a:fld>
            <a:endParaRPr lang="en-US" altLang="zh-TW" b="0"/>
          </a:p>
        </p:txBody>
      </p:sp>
      <p:sp>
        <p:nvSpPr>
          <p:cNvPr id="53251" name="Rectangle 2">
            <a:extLst>
              <a:ext uri="{FF2B5EF4-FFF2-40B4-BE49-F238E27FC236}">
                <a16:creationId xmlns:a16="http://schemas.microsoft.com/office/drawing/2014/main" id="{4B32F998-A28F-8BBA-43E4-F040067E07C9}"/>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5BB1FD25-4DF9-C0CE-5009-190A242F5A4E}"/>
              </a:ext>
            </a:extLst>
          </p:cNvPr>
          <p:cNvSpPr>
            <a:spLocks noGrp="1" noChangeArrowheads="1"/>
          </p:cNvSpPr>
          <p:nvPr>
            <p:ph type="body" idx="1"/>
          </p:nvPr>
        </p:nvSpPr>
        <p:spPr>
          <a:ln/>
        </p:spPr>
        <p:txBody>
          <a:bodyPr/>
          <a:lstStyle/>
          <a:p>
            <a:pPr eaLnBrk="1" hangingPunct="1">
              <a:defRPr/>
            </a:pPr>
            <a:r>
              <a:rPr lang="zh-TW" altLang="en-US" dirty="0">
                <a:latin typeface="+mn-ea"/>
              </a:rPr>
              <a:t>朗伯表面具有以下兩種性質。第一、不論表面被光如何照射，在所有的觀測方向上都是呈現相</a:t>
            </a:r>
          </a:p>
          <a:p>
            <a:pPr eaLnBrk="1" hangingPunct="1">
              <a:defRPr/>
            </a:pPr>
            <a:r>
              <a:rPr lang="zh-TW" altLang="en-US" dirty="0">
                <a:latin typeface="+mn-ea"/>
              </a:rPr>
              <a:t>同輝度，即輝度是與方向無關的常數。第二、如果所有入射光都被反射，無任何吸收，則又稱為完</a:t>
            </a:r>
          </a:p>
          <a:p>
            <a:pPr eaLnBrk="1" hangingPunct="1">
              <a:defRPr/>
            </a:pPr>
            <a:r>
              <a:rPr lang="zh-TW" altLang="en-US" dirty="0">
                <a:latin typeface="+mn-ea"/>
              </a:rPr>
              <a:t>美反射漫射體</a:t>
            </a:r>
            <a:r>
              <a:rPr lang="en-US" altLang="zh-TW" dirty="0">
                <a:latin typeface="+mn-ea"/>
              </a:rPr>
              <a:t>(perfect reflecting diffuser)</a:t>
            </a:r>
            <a:r>
              <a:rPr lang="zh-TW" altLang="en-US" dirty="0">
                <a:latin typeface="+mn-ea"/>
              </a:rP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BB4AA2E9-82F3-3E33-3E9D-518B9851787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lgn="r" eaLnBrk="1" hangingPunct="1">
              <a:spcBef>
                <a:spcPct val="0"/>
              </a:spcBef>
            </a:pPr>
            <a:fld id="{C26C7D03-575B-4E68-B5D2-A75279A676FE}" type="slidenum">
              <a:rPr lang="en-US" altLang="zh-TW" b="0"/>
              <a:pPr algn="r" eaLnBrk="1" hangingPunct="1">
                <a:spcBef>
                  <a:spcPct val="0"/>
                </a:spcBef>
              </a:pPr>
              <a:t>13</a:t>
            </a:fld>
            <a:endParaRPr lang="en-US" altLang="zh-TW" b="0"/>
          </a:p>
        </p:txBody>
      </p:sp>
      <p:sp>
        <p:nvSpPr>
          <p:cNvPr id="55299" name="Rectangle 2">
            <a:extLst>
              <a:ext uri="{FF2B5EF4-FFF2-40B4-BE49-F238E27FC236}">
                <a16:creationId xmlns:a16="http://schemas.microsoft.com/office/drawing/2014/main" id="{2C1E6C85-86FE-A196-DD27-0D24B177A09C}"/>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BF3610FD-1301-C0CB-7BDD-8E0513D76B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Arial" panose="020B0604020202020204" pitchFamily="34" charset="0"/>
              </a:rPr>
              <a:t>朗伯表面具有以㆘兩種性質。第㆒、不論表面被光如何照射，在所有的觀測方向㆖都是呈現相</a:t>
            </a:r>
          </a:p>
          <a:p>
            <a:pPr eaLnBrk="1" hangingPunct="1"/>
            <a:r>
              <a:rPr lang="zh-TW" altLang="en-US">
                <a:latin typeface="Arial" panose="020B0604020202020204" pitchFamily="34" charset="0"/>
              </a:rPr>
              <a:t>同輝度，即輝度是與方向無關的常數。第㆓、如果所有入射光都被反射，無任何吸收，則又稱為完</a:t>
            </a:r>
          </a:p>
          <a:p>
            <a:pPr eaLnBrk="1" hangingPunct="1"/>
            <a:r>
              <a:rPr lang="zh-TW" altLang="en-US">
                <a:latin typeface="Arial" panose="020B0604020202020204" pitchFamily="34" charset="0"/>
              </a:rPr>
              <a:t>美反射漫射體</a:t>
            </a:r>
            <a:r>
              <a:rPr lang="en-US" altLang="zh-TW">
                <a:latin typeface="Arial" panose="020B0604020202020204" pitchFamily="34" charset="0"/>
              </a:rPr>
              <a:t>(perfect reflecting diffuser)</a:t>
            </a:r>
            <a:r>
              <a:rPr lang="zh-TW" altLang="en-US">
                <a:latin typeface="Arial" panose="020B0604020202020204" pitchFamily="34" charset="0"/>
              </a:rP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8AC4E050-62A0-D38A-AB3B-909233CBB6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EC6363CC-FE35-4D6E-9351-AE5BDA09DB89}" type="slidenum">
              <a:rPr lang="en-US" altLang="zh-TW"/>
              <a:pPr>
                <a:spcBef>
                  <a:spcPct val="0"/>
                </a:spcBef>
              </a:pPr>
              <a:t>14</a:t>
            </a:fld>
            <a:endParaRPr lang="en-US" altLang="zh-TW"/>
          </a:p>
        </p:txBody>
      </p:sp>
      <p:sp>
        <p:nvSpPr>
          <p:cNvPr id="51203" name="Rectangle 2">
            <a:extLst>
              <a:ext uri="{FF2B5EF4-FFF2-40B4-BE49-F238E27FC236}">
                <a16:creationId xmlns:a16="http://schemas.microsoft.com/office/drawing/2014/main" id="{BBA30E69-ED20-CA6F-2648-42B9D36C1DFE}"/>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174FF0E0-025F-A1D1-E540-7FCBF3266750}"/>
              </a:ext>
            </a:extLst>
          </p:cNvPr>
          <p:cNvSpPr>
            <a:spLocks noGrp="1" noChangeArrowheads="1"/>
          </p:cNvSpPr>
          <p:nvPr>
            <p:ph type="body" idx="1"/>
          </p:nvPr>
        </p:nvSpPr>
        <p:spPr>
          <a:ln/>
        </p:spPr>
        <p:txBody>
          <a:bodyPr/>
          <a:lstStyle/>
          <a:p>
            <a:pPr eaLnBrk="1" hangingPunct="1">
              <a:defRPr/>
            </a:pPr>
            <a:r>
              <a:rPr lang="zh-TW" altLang="en-US">
                <a:latin typeface="新細明體"/>
                <a:ea typeface="新細明體"/>
              </a:rPr>
              <a:t>朗伯表面具有以下兩種性質。</a:t>
            </a:r>
            <a:endParaRPr lang="zh-TW">
              <a:latin typeface="新細明體"/>
              <a:ea typeface="新細明體"/>
            </a:endParaRPr>
          </a:p>
          <a:p>
            <a:pPr>
              <a:defRPr/>
            </a:pPr>
            <a:r>
              <a:rPr lang="zh-TW" altLang="en-US">
                <a:latin typeface="新細明體"/>
                <a:ea typeface="新細明體"/>
              </a:rPr>
              <a:t>第一、不論表面被光如何照射，在所有的觀測方向上都是呈現相同亮度，即亮度是與方向無關的常數。</a:t>
            </a:r>
            <a:endParaRPr lang="zh-TW">
              <a:latin typeface="新細明體"/>
              <a:ea typeface="新細明體"/>
            </a:endParaRPr>
          </a:p>
          <a:p>
            <a:pPr>
              <a:defRPr/>
            </a:pPr>
            <a:r>
              <a:rPr lang="zh-TW" altLang="en-US">
                <a:latin typeface="新細明體"/>
                <a:ea typeface="新細明體"/>
              </a:rPr>
              <a:t>第二、如果所有入射光都被反射，無任何吸收，則又稱為完美反射漫射體</a:t>
            </a:r>
            <a:r>
              <a:rPr lang="en-US" altLang="zh-TW" dirty="0">
                <a:latin typeface="新細明體"/>
                <a:ea typeface="新細明體"/>
              </a:rPr>
              <a:t>(perfect reflecting diffuser)</a:t>
            </a:r>
            <a:r>
              <a:rPr lang="zh-TW" altLang="en-US">
                <a:latin typeface="新細明體"/>
                <a:ea typeface="新細明體"/>
              </a:rPr>
              <a:t>。</a:t>
            </a:r>
            <a:endParaRPr lang="zh-TW">
              <a:latin typeface="新細明體"/>
              <a:ea typeface="新細明體"/>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F9669188-3E6B-A853-A49F-B6D89CFD56D9}"/>
              </a:ext>
            </a:extLst>
          </p:cNvPr>
          <p:cNvSpPr>
            <a:spLocks noGrp="1" noRot="1" noChangeAspect="1" noChangeArrowheads="1" noTextEdit="1"/>
          </p:cNvSpPr>
          <p:nvPr>
            <p:ph type="sldImg"/>
          </p:nvPr>
        </p:nvSpPr>
        <p:spPr>
          <a:xfrm>
            <a:off x="1144588" y="685800"/>
            <a:ext cx="4572000" cy="3429000"/>
          </a:xfrm>
          <a:ln/>
        </p:spPr>
      </p:sp>
      <p:sp>
        <p:nvSpPr>
          <p:cNvPr id="57347" name="Rectangle 3">
            <a:extLst>
              <a:ext uri="{FF2B5EF4-FFF2-40B4-BE49-F238E27FC236}">
                <a16:creationId xmlns:a16="http://schemas.microsoft.com/office/drawing/2014/main" id="{16D8F3E5-CDBD-79E5-444C-686037BF73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a:latin typeface="Arial" panose="020B0604020202020204" pitchFamily="34" charset="0"/>
              <a:ea typeface="MS PGothic"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7061FECD-5041-EB51-3D7C-8C1896B77F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B812AEC5-7FC0-4407-B5AB-56DA5207013A}" type="slidenum">
              <a:rPr lang="en-US" altLang="zh-TW"/>
              <a:pPr>
                <a:spcBef>
                  <a:spcPct val="0"/>
                </a:spcBef>
              </a:pPr>
              <a:t>16</a:t>
            </a:fld>
            <a:endParaRPr lang="en-US" altLang="zh-TW"/>
          </a:p>
        </p:txBody>
      </p:sp>
      <p:sp>
        <p:nvSpPr>
          <p:cNvPr id="59395" name="Rectangle 2">
            <a:extLst>
              <a:ext uri="{FF2B5EF4-FFF2-40B4-BE49-F238E27FC236}">
                <a16:creationId xmlns:a16="http://schemas.microsoft.com/office/drawing/2014/main" id="{2EF6A007-ABF9-58FB-C371-F3FD74E143C2}"/>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24836AC8-4AB3-EE8E-5CA8-45B5DCB0CC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EAE1774D-7E65-3E00-5965-9AC7F82AEF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9B34A462-1100-46BA-9895-C9B78305F642}" type="slidenum">
              <a:rPr lang="en-US" altLang="zh-TW"/>
              <a:pPr>
                <a:spcBef>
                  <a:spcPct val="0"/>
                </a:spcBef>
              </a:pPr>
              <a:t>17</a:t>
            </a:fld>
            <a:endParaRPr lang="en-US" altLang="zh-TW"/>
          </a:p>
        </p:txBody>
      </p:sp>
      <p:sp>
        <p:nvSpPr>
          <p:cNvPr id="61443" name="Rectangle 2">
            <a:extLst>
              <a:ext uri="{FF2B5EF4-FFF2-40B4-BE49-F238E27FC236}">
                <a16:creationId xmlns:a16="http://schemas.microsoft.com/office/drawing/2014/main" id="{6737E8CB-8DF3-1A4D-C594-78A7E914766B}"/>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866D4619-D880-A867-FE08-007FB5F7A9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Arial" panose="020B0604020202020204" pitchFamily="34" charset="0"/>
              </a:rPr>
              <a:t>立體光學法（</a:t>
            </a:r>
            <a:r>
              <a:rPr lang="en-US" altLang="zh-TW">
                <a:latin typeface="Arial" panose="020B0604020202020204" pitchFamily="34" charset="0"/>
              </a:rPr>
              <a:t>Photometric Stereo</a:t>
            </a:r>
            <a:r>
              <a:rPr lang="zh-TW" altLang="en-US">
                <a:latin typeface="Arial" panose="020B0604020202020204" pitchFamily="34" charset="0"/>
              </a:rPr>
              <a:t>）</a:t>
            </a:r>
          </a:p>
          <a:p>
            <a:pPr eaLnBrk="1" hangingPunct="1"/>
            <a:r>
              <a:rPr lang="zh-TW" altLang="en-US">
                <a:latin typeface="Arial" panose="020B0604020202020204" pitchFamily="34" charset="0"/>
              </a:rPr>
              <a:t>為了彌補光度成形法中單張照片提供之資訊不足，立體光學法採用一個相機拍攝多張照片，這些照片的拍攝角度是相同的，其中的差別是光線的照明條件。最簡單的立體光學法使用三盞光源，從三個不同的方向照射待測物，每次僅開啟一盞光源。拍攝完成後再綜合三張照片並使用光學中的完美漫射（</a:t>
            </a:r>
            <a:r>
              <a:rPr lang="en-US" altLang="zh-TW">
                <a:latin typeface="Arial" panose="020B0604020202020204" pitchFamily="34" charset="0"/>
              </a:rPr>
              <a:t>perfect diffusion</a:t>
            </a:r>
            <a:r>
              <a:rPr lang="zh-TW" altLang="en-US">
                <a:latin typeface="Arial" panose="020B0604020202020204" pitchFamily="34" charset="0"/>
              </a:rPr>
              <a:t>）模型解出物體表面的梯度向量（</a:t>
            </a:r>
            <a:r>
              <a:rPr lang="en-US" altLang="zh-TW">
                <a:latin typeface="Arial" panose="020B0604020202020204" pitchFamily="34" charset="0"/>
              </a:rPr>
              <a:t>gradients</a:t>
            </a:r>
            <a:r>
              <a:rPr lang="zh-TW" altLang="en-US">
                <a:latin typeface="Arial" panose="020B0604020202020204" pitchFamily="34" charset="0"/>
              </a:rPr>
              <a:t>），經過向量場的積分後即可得到三維模型。此法並不適用於光滑而不近似於朗伯表面（</a:t>
            </a:r>
            <a:r>
              <a:rPr lang="en-US" altLang="zh-TW">
                <a:latin typeface="Arial" panose="020B0604020202020204" pitchFamily="34" charset="0"/>
              </a:rPr>
              <a:t>Lambertian surface</a:t>
            </a:r>
            <a:r>
              <a:rPr lang="zh-TW" altLang="en-US">
                <a:latin typeface="Arial" panose="020B0604020202020204" pitchFamily="34" charset="0"/>
              </a:rPr>
              <a:t>）的物體</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17827E31-3875-D1D1-48A3-1760135B4BF3}"/>
              </a:ext>
            </a:extLst>
          </p:cNvPr>
          <p:cNvSpPr>
            <a:spLocks noGrp="1" noRot="1" noChangeAspect="1" noChangeArrowheads="1" noTextEdit="1"/>
          </p:cNvSpPr>
          <p:nvPr>
            <p:ph type="sldImg"/>
          </p:nvPr>
        </p:nvSpPr>
        <p:spPr>
          <a:xfrm>
            <a:off x="1144588" y="685800"/>
            <a:ext cx="4572000" cy="3429000"/>
          </a:xfrm>
          <a:ln/>
        </p:spPr>
      </p:sp>
      <p:sp>
        <p:nvSpPr>
          <p:cNvPr id="58371" name="Rectangle 3">
            <a:extLst>
              <a:ext uri="{FF2B5EF4-FFF2-40B4-BE49-F238E27FC236}">
                <a16:creationId xmlns:a16="http://schemas.microsoft.com/office/drawing/2014/main" id="{9C04E6BC-5124-4D95-CEC2-E9A69872DB64}"/>
              </a:ext>
            </a:extLst>
          </p:cNvPr>
          <p:cNvSpPr>
            <a:spLocks noGrp="1" noChangeArrowheads="1"/>
          </p:cNvSpPr>
          <p:nvPr>
            <p:ph type="body" idx="1"/>
          </p:nvPr>
        </p:nvSpPr>
        <p:spPr>
          <a:ln/>
        </p:spPr>
        <p:txBody>
          <a:bodyPr/>
          <a:lstStyle/>
          <a:p>
            <a:pPr>
              <a:defRPr/>
            </a:pPr>
            <a:r>
              <a:rPr lang="zh-TW" altLang="en-US" sz="1000" dirty="0">
                <a:latin typeface="Arial" panose="020B0604020202020204" pitchFamily="34" charset="0"/>
                <a:ea typeface="MS PGothic" panose="020B0600070205080204" pitchFamily="34" charset="-128"/>
              </a:rPr>
              <a:t>可以由多角度取光源亮度來推出</a:t>
            </a:r>
            <a:r>
              <a:rPr lang="en-US" altLang="zh-TW" sz="1000" dirty="0">
                <a:highlight>
                  <a:srgbClr val="FFFF00"/>
                </a:highlight>
              </a:rPr>
              <a:t>albedo </a:t>
            </a:r>
            <a:r>
              <a:rPr lang="en-US" altLang="zh-TW" sz="1000" i="1" dirty="0">
                <a:highlight>
                  <a:srgbClr val="FFFF00"/>
                </a:highlight>
              </a:rPr>
              <a:t>ρ</a:t>
            </a:r>
            <a:r>
              <a:rPr lang="zh-TW" altLang="en-US" sz="1000" dirty="0">
                <a:highlight>
                  <a:srgbClr val="FFFF00"/>
                </a:highlight>
              </a:rPr>
              <a:t>和</a:t>
            </a:r>
            <a:r>
              <a:rPr lang="zh-TW" altLang="en-US" sz="1000" dirty="0">
                <a:latin typeface="Arial" panose="020B0604020202020204" pitchFamily="34" charset="0"/>
                <a:ea typeface="MS PGothic" panose="020B0600070205080204" pitchFamily="34" charset="-128"/>
              </a:rPr>
              <a:t>表面法向量</a:t>
            </a:r>
            <a:r>
              <a:rPr lang="en-US" altLang="zh-TW" sz="1000" dirty="0">
                <a:latin typeface="Arial" panose="020B0604020202020204" pitchFamily="34" charset="0"/>
                <a:ea typeface="MS PGothic" panose="020B0600070205080204" pitchFamily="34" charset="-128"/>
              </a:rPr>
              <a:t>(</a:t>
            </a:r>
            <a:r>
              <a:rPr lang="zh-TW" altLang="en-US" sz="1000" dirty="0">
                <a:latin typeface="Arial" panose="020B0604020202020204" pitchFamily="34" charset="0"/>
              </a:rPr>
              <a:t>梯度向量（</a:t>
            </a:r>
            <a:r>
              <a:rPr lang="en-US" altLang="zh-TW" sz="1000" dirty="0">
                <a:latin typeface="Arial" panose="020B0604020202020204" pitchFamily="34" charset="0"/>
              </a:rPr>
              <a:t>gradients</a:t>
            </a:r>
            <a:r>
              <a:rPr lang="zh-TW" altLang="en-US" sz="1000" dirty="0">
                <a:latin typeface="Arial" panose="020B0604020202020204" pitchFamily="34" charset="0"/>
              </a:rPr>
              <a:t>）</a:t>
            </a:r>
            <a:r>
              <a:rPr lang="en-US" altLang="zh-TW" sz="1000" dirty="0">
                <a:latin typeface="Arial" panose="020B0604020202020204" pitchFamily="34" charset="0"/>
              </a:rPr>
              <a:t>)</a:t>
            </a:r>
            <a:endParaRPr lang="en-US" altLang="ja-JP" sz="1000" dirty="0">
              <a:latin typeface="Arial" panose="020B0604020202020204" pitchFamily="34" charset="0"/>
              <a:ea typeface="MS PGothic"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B9A020E2-608A-01FC-0539-601085094F7C}"/>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97E0B3D8-C0E3-5094-5796-8D76F4F63D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z="1200" b="0" dirty="0"/>
              <a:t>Foreshortening</a:t>
            </a:r>
            <a:r>
              <a:rPr lang="zh-TW" altLang="en-US" sz="1200" b="0" dirty="0"/>
              <a:t> 正前縮距透視法</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B9A020E2-608A-01FC-0539-601085094F7C}"/>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97E0B3D8-C0E3-5094-5796-8D76F4F63D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b="1" i="0" dirty="0">
                <a:solidFill>
                  <a:srgbClr val="333333"/>
                </a:solidFill>
                <a:effectLst/>
                <a:latin typeface="Helvetica Neue"/>
              </a:rPr>
              <a:t>鴿子為啥那麼大</a:t>
            </a:r>
            <a:r>
              <a:rPr lang="en-US" altLang="zh-TW" b="1" i="0" dirty="0">
                <a:solidFill>
                  <a:srgbClr val="333333"/>
                </a:solidFill>
                <a:effectLst/>
                <a:latin typeface="Helvetica Neue"/>
              </a:rPr>
              <a:t>??</a:t>
            </a:r>
          </a:p>
          <a:p>
            <a:r>
              <a:rPr lang="en-US" altLang="zh-TW" dirty="0">
                <a:latin typeface="Arial" panose="020B0604020202020204" pitchFamily="34" charset="0"/>
              </a:rPr>
              <a:t>https://forum.gamer.com.tw/Co.php?bsn=60084&amp;sn=2301677</a:t>
            </a:r>
          </a:p>
          <a:p>
            <a:endParaRPr lang="zh-TW" altLang="en-US" dirty="0">
              <a:latin typeface="Arial" panose="020B0604020202020204" pitchFamily="34" charset="0"/>
            </a:endParaRPr>
          </a:p>
        </p:txBody>
      </p:sp>
    </p:spTree>
    <p:extLst>
      <p:ext uri="{BB962C8B-B14F-4D97-AF65-F5344CB8AC3E}">
        <p14:creationId xmlns:p14="http://schemas.microsoft.com/office/powerpoint/2010/main" val="4247021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EC19AF4D-A336-C8A1-B52B-BF8D11080DD1}"/>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C34316A6-47D9-B05D-E1D1-B800AA2DD5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53C00B57-82DD-F00C-EA4A-69F4DDA8F2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07A1B0CF-1D7F-4035-B249-B9C20FD64D95}" type="slidenum">
              <a:rPr lang="en-US" altLang="zh-TW"/>
              <a:pPr>
                <a:spcBef>
                  <a:spcPct val="0"/>
                </a:spcBef>
              </a:pPr>
              <a:t>3</a:t>
            </a:fld>
            <a:endParaRPr lang="en-US" altLang="zh-TW"/>
          </a:p>
        </p:txBody>
      </p:sp>
      <p:sp>
        <p:nvSpPr>
          <p:cNvPr id="33795" name="Rectangle 2">
            <a:extLst>
              <a:ext uri="{FF2B5EF4-FFF2-40B4-BE49-F238E27FC236}">
                <a16:creationId xmlns:a16="http://schemas.microsoft.com/office/drawing/2014/main" id="{3C2176DF-82F6-946C-9C62-C3250ECD11DB}"/>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C6FF3E6A-C5FC-2953-1DDB-BC4230D7AA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a:latin typeface="Arial" panose="020B0604020202020204" pitchFamily="34" charset="0"/>
            </a:endParaRPr>
          </a:p>
          <a:p>
            <a:pPr eaLnBrk="1" hangingPunct="1"/>
            <a:endParaRPr lang="en-US" altLang="zh-TW">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C376419A-E9D7-5CD2-BD9B-C743869C3CA1}"/>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CCF984CF-ADFC-D865-D520-131DDEC114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latin typeface="Arial" panose="020B0604020202020204" pitchFamily="34" charset="0"/>
              </a:rPr>
              <a:t>Texture:</a:t>
            </a:r>
            <a:r>
              <a:rPr lang="zh-TW" altLang="en-US">
                <a:latin typeface="Arial" panose="020B0604020202020204" pitchFamily="34" charset="0"/>
              </a:rPr>
              <a:t> </a:t>
            </a:r>
            <a:r>
              <a:rPr lang="zh-TW" altLang="en-US">
                <a:solidFill>
                  <a:srgbClr val="000000"/>
                </a:solidFill>
                <a:latin typeface="Microsoft YaHei" panose="020B0503020204020204" pitchFamily="34" charset="-122"/>
                <a:ea typeface="Microsoft YaHei" panose="020B0503020204020204" pitchFamily="34" charset="-122"/>
              </a:rPr>
              <a:t>紋理；材質</a:t>
            </a:r>
            <a:endParaRPr lang="en-US" altLang="zh-TW">
              <a:solidFill>
                <a:srgbClr val="000000"/>
              </a:solidFill>
              <a:latin typeface="Microsoft YaHei" panose="020B0503020204020204" pitchFamily="34" charset="-122"/>
              <a:ea typeface="Microsoft YaHei" panose="020B0503020204020204" pitchFamily="34" charset="-122"/>
            </a:endParaRPr>
          </a:p>
          <a:p>
            <a:r>
              <a:rPr lang="en-US" altLang="zh-TW">
                <a:solidFill>
                  <a:srgbClr val="252525"/>
                </a:solidFill>
                <a:latin typeface="Roboto" panose="02000000000000000000" pitchFamily="2" charset="0"/>
              </a:rPr>
              <a:t>Pattern</a:t>
            </a:r>
            <a:r>
              <a:rPr lang="en-US" altLang="zh-TW">
                <a:solidFill>
                  <a:srgbClr val="000000"/>
                </a:solidFill>
                <a:latin typeface="Microsoft YaHei" panose="020B0503020204020204" pitchFamily="34" charset="-122"/>
                <a:ea typeface="Microsoft YaHei" panose="020B0503020204020204" pitchFamily="34" charset="-122"/>
              </a:rPr>
              <a:t>: </a:t>
            </a:r>
            <a:r>
              <a:rPr lang="zh-TW" altLang="en-US">
                <a:solidFill>
                  <a:srgbClr val="252525"/>
                </a:solidFill>
                <a:latin typeface="Roboto" panose="02000000000000000000" pitchFamily="2" charset="0"/>
              </a:rPr>
              <a:t>格式</a:t>
            </a:r>
            <a:r>
              <a:rPr lang="en-US" altLang="zh-TW">
                <a:solidFill>
                  <a:srgbClr val="252525"/>
                </a:solidFill>
                <a:latin typeface="Roboto" panose="02000000000000000000" pitchFamily="2" charset="0"/>
              </a:rPr>
              <a:t>; </a:t>
            </a:r>
            <a:r>
              <a:rPr lang="zh-TW" altLang="en-US">
                <a:solidFill>
                  <a:srgbClr val="252525"/>
                </a:solidFill>
                <a:latin typeface="Roboto" panose="02000000000000000000" pitchFamily="2" charset="0"/>
              </a:rPr>
              <a:t>圖案</a:t>
            </a:r>
            <a:r>
              <a:rPr lang="en-US" altLang="zh-TW">
                <a:solidFill>
                  <a:srgbClr val="252525"/>
                </a:solidFill>
                <a:latin typeface="Roboto" panose="02000000000000000000" pitchFamily="2" charset="0"/>
              </a:rPr>
              <a:t>; </a:t>
            </a:r>
            <a:r>
              <a:rPr lang="zh-TW" altLang="en-US">
                <a:solidFill>
                  <a:srgbClr val="252525"/>
                </a:solidFill>
                <a:latin typeface="Roboto" panose="02000000000000000000" pitchFamily="2" charset="0"/>
              </a:rPr>
              <a:t>樣子</a:t>
            </a:r>
            <a:endParaRPr lang="zh-TW"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BB27FDC-DD76-A62A-2669-0DE812B2B474}"/>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BAEE94B3-D0FC-73D3-0A3B-CF1E9BBD1D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latin typeface="Arial" panose="020B0604020202020204" pitchFamily="34" charset="0"/>
              </a:rPr>
              <a:t>我們可以推出反射之間的關係，運用在藝術創作上</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D9D1006A-8B81-F84C-0EB1-C54C1AF74863}"/>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6967AA74-5492-241E-0579-99CAB2CC6C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2147AAD5-E796-F973-A7B1-86C77C917A03}"/>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97D5FB9C-2F19-CF6A-256F-A45860C304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C49A43BE-057E-7D1D-09AA-E6C1CC54458D}"/>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0EC6202C-BA1E-A892-87C8-7692EB5378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0B805FCB-4816-439B-2624-E81A8449D6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979A3D60-DFE7-4C6A-BC72-09EB352818F2}" type="slidenum">
              <a:rPr lang="en-US" altLang="zh-TW"/>
              <a:pPr>
                <a:spcBef>
                  <a:spcPct val="0"/>
                </a:spcBef>
              </a:pPr>
              <a:t>28</a:t>
            </a:fld>
            <a:endParaRPr lang="en-US" altLang="zh-TW"/>
          </a:p>
        </p:txBody>
      </p:sp>
      <p:sp>
        <p:nvSpPr>
          <p:cNvPr id="80899" name="Rectangle 2">
            <a:extLst>
              <a:ext uri="{FF2B5EF4-FFF2-40B4-BE49-F238E27FC236}">
                <a16:creationId xmlns:a16="http://schemas.microsoft.com/office/drawing/2014/main" id="{F03E1D86-9876-6ADD-BFC4-264D427352E2}"/>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32B6435D-B73C-EC04-C201-C9302F79F2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latin typeface="Arial" panose="020B0604020202020204" pitchFamily="34" charset="0"/>
              </a:rPr>
              <a:t>Defocus : </a:t>
            </a:r>
            <a:r>
              <a:rPr lang="zh-TW" altLang="en-US">
                <a:latin typeface="Arial" panose="020B0604020202020204" pitchFamily="34" charset="0"/>
              </a:rPr>
              <a:t>散焦</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7020EBDD-C322-F560-DC2E-02981800D58E}"/>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6385C3D4-401E-81C2-484F-34EC63864A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05F31582-70BA-899E-C494-667834732604}"/>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2B70B28D-9B33-38C8-0F10-C06AFF7331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b="0" i="0" dirty="0">
                <a:solidFill>
                  <a:srgbClr val="252525"/>
                </a:solidFill>
                <a:effectLst/>
                <a:latin typeface="Roboto" panose="02000000000000000000" pitchFamily="2" charset="0"/>
              </a:rPr>
              <a:t>Casting:</a:t>
            </a:r>
            <a:r>
              <a:rPr lang="zh-TW" altLang="en-US" b="0" i="0" dirty="0">
                <a:solidFill>
                  <a:srgbClr val="252525"/>
                </a:solidFill>
                <a:effectLst/>
                <a:latin typeface="Roboto" panose="02000000000000000000" pitchFamily="2" charset="0"/>
              </a:rPr>
              <a:t> 投擲</a:t>
            </a:r>
            <a:endParaRPr lang="en-US" altLang="zh-TW" b="0" i="0" dirty="0">
              <a:solidFill>
                <a:srgbClr val="252525"/>
              </a:solidFill>
              <a:effectLst/>
              <a:latin typeface="Roboto" panose="02000000000000000000" pitchFamily="2" charset="0"/>
            </a:endParaRPr>
          </a:p>
          <a:p>
            <a:r>
              <a:rPr lang="en-US" altLang="zh-TW" b="0" i="0" dirty="0">
                <a:solidFill>
                  <a:srgbClr val="252525"/>
                </a:solidFill>
                <a:effectLst/>
                <a:latin typeface="Roboto" panose="02000000000000000000" pitchFamily="2" charset="0"/>
              </a:rPr>
              <a:t>Illumination:</a:t>
            </a:r>
            <a:r>
              <a:rPr lang="zh-TW" altLang="en-US" b="0" i="0" dirty="0">
                <a:solidFill>
                  <a:srgbClr val="252525"/>
                </a:solidFill>
                <a:effectLst/>
                <a:latin typeface="Roboto" panose="02000000000000000000" pitchFamily="2" charset="0"/>
              </a:rPr>
              <a:t> 照明</a:t>
            </a:r>
            <a:endParaRPr lang="zh-TW" altLang="en-US" dirty="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303070DC-0745-9068-9BAE-67C9F417CF1B}"/>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E1A2798F-1C25-6FB5-0E2F-27CD2FF738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81683F0D-F02F-0752-406F-0B876CE38490}"/>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7B374A7A-E49E-84F3-22B1-57E07C4150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latin typeface="Arial" panose="020B0604020202020204" pitchFamily="34" charset="0"/>
              </a:rPr>
              <a:t>Active rangefinding</a:t>
            </a:r>
            <a:r>
              <a:rPr lang="zh-TW" altLang="en-US">
                <a:latin typeface="Arial" panose="020B0604020202020204" pitchFamily="34" charset="0"/>
              </a:rPr>
              <a:t>主動測距</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5F6B57C-6210-BB8A-740B-E5868CC22902}"/>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A4760085-6310-456F-D008-71BF371A48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FA6C6690-4423-C29A-C002-76879874CB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E12CD16D-F830-494C-8CD5-B48BBE7D773B}" type="slidenum">
              <a:rPr lang="en-US" altLang="zh-TW"/>
              <a:pPr>
                <a:spcBef>
                  <a:spcPct val="0"/>
                </a:spcBef>
              </a:pPr>
              <a:t>33</a:t>
            </a:fld>
            <a:endParaRPr lang="en-US" altLang="zh-TW"/>
          </a:p>
        </p:txBody>
      </p:sp>
      <p:sp>
        <p:nvSpPr>
          <p:cNvPr id="91139" name="Rectangle 2">
            <a:extLst>
              <a:ext uri="{FF2B5EF4-FFF2-40B4-BE49-F238E27FC236}">
                <a16:creationId xmlns:a16="http://schemas.microsoft.com/office/drawing/2014/main" id="{1A008C1D-76DA-7D88-BE76-791DD7FF2741}"/>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B647ABA9-A2D7-AD02-77A1-FF2D2C28C1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z="2400" dirty="0">
                <a:solidFill>
                  <a:srgbClr val="252525"/>
                </a:solidFill>
                <a:latin typeface="Roboto"/>
                <a:ea typeface="新細明體"/>
              </a:rPr>
              <a:t>Coherent: </a:t>
            </a:r>
            <a:r>
              <a:rPr lang="zh-TW" altLang="en-US" sz="2400" dirty="0">
                <a:solidFill>
                  <a:srgbClr val="252525"/>
                </a:solidFill>
                <a:latin typeface="Roboto"/>
                <a:ea typeface="新細明體"/>
              </a:rPr>
              <a:t>連通</a:t>
            </a:r>
            <a:endParaRPr lang="en-US" altLang="zh-TW" sz="1500" b="1" dirty="0">
              <a:latin typeface="Roboto"/>
              <a:ea typeface="新細明體"/>
            </a:endParaRPr>
          </a:p>
          <a:p>
            <a:pPr eaLnBrk="1" hangingPunct="1"/>
            <a:r>
              <a:rPr lang="en-US" altLang="zh-TW" sz="1500" b="1" dirty="0">
                <a:latin typeface="Arial"/>
                <a:ea typeface="新細明體"/>
                <a:cs typeface="Arial"/>
              </a:rPr>
              <a:t>Iterated Closest point (ICP):</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TW" altLang="zh-TW" sz="1600" dirty="0"/>
              <a:t>該算法交替查找兩個要對齊的表面之間的最近點匹配</a:t>
            </a:r>
          </a:p>
          <a:p>
            <a:pPr eaLnBrk="1" hangingPunct="1"/>
            <a:endParaRPr lang="en-US" altLang="zh-TW" sz="1500" b="1" dirty="0">
              <a:latin typeface="Arial"/>
              <a:ea typeface="新細明體"/>
              <a:cs typeface="Arial"/>
            </a:endParaRPr>
          </a:p>
          <a:p>
            <a:pPr eaLnBrk="1" hangingPunct="1"/>
            <a:r>
              <a:rPr lang="en-US" altLang="zh-TW" sz="2400" dirty="0">
                <a:latin typeface="Arial"/>
                <a:ea typeface="新細明體"/>
                <a:cs typeface="Arial"/>
              </a:rPr>
              <a:t>Registration Technique</a:t>
            </a:r>
            <a:r>
              <a:rPr lang="zh-TW" altLang="en-US" sz="2400" dirty="0">
                <a:latin typeface="Arial"/>
                <a:ea typeface="新細明體"/>
                <a:cs typeface="Arial"/>
              </a:rPr>
              <a:t> </a:t>
            </a:r>
            <a:r>
              <a:rPr lang="zh-TW" altLang="zh-TW" sz="2400" dirty="0">
                <a:latin typeface="Arial"/>
                <a:ea typeface="新細明體"/>
                <a:cs typeface="Arial"/>
              </a:rPr>
              <a:t>配準技術</a:t>
            </a:r>
            <a:endParaRPr lang="en-US" altLang="zh-TW" sz="1100" b="1" dirty="0">
              <a:latin typeface="Arial"/>
              <a:ea typeface="新細明體"/>
              <a:cs typeface="Arial"/>
            </a:endParaRPr>
          </a:p>
          <a:p>
            <a:pPr eaLnBrk="1" hangingPunct="1"/>
            <a:r>
              <a:rPr lang="zh-TW" altLang="en-US" sz="2400" dirty="0">
                <a:solidFill>
                  <a:srgbClr val="333333"/>
                </a:solidFill>
                <a:latin typeface="Helvetica Neue"/>
              </a:rPr>
              <a:t>其目的在於比較或融合針對同一物體在不同條件下獲取的影象，例如影象會來自不同的採集裝置，取自不同的時間，不同的拍攝視角等等。 </a:t>
            </a:r>
            <a:endParaRPr lang="en-US" altLang="zh-TW" sz="2400" dirty="0">
              <a:solidFill>
                <a:srgbClr val="333333"/>
              </a:solidFill>
              <a:latin typeface="Helvetica Neue"/>
            </a:endParaRPr>
          </a:p>
          <a:p>
            <a:pPr eaLnBrk="1" hangingPunct="1"/>
            <a:r>
              <a:rPr lang="zh-TW" altLang="en-US" sz="2400" dirty="0">
                <a:solidFill>
                  <a:srgbClr val="333333"/>
                </a:solidFill>
                <a:latin typeface="Helvetica Neue"/>
              </a:rPr>
              <a:t>一個經典的應用是場景的重建，比如說一張茶几上擺了很多杯具，用深度攝像機進行場景的掃描，通常不可能通過一次採集就將場景中的物體全部掃描完成，只能是獲取場景不同角度的點雲，然後將這些點雲融合在一起，獲得一個完整的場景。</a:t>
            </a:r>
          </a:p>
          <a:p>
            <a:endParaRPr lang="zh-TW" altLang="en-US" sz="2400" dirty="0">
              <a:solidFill>
                <a:srgbClr val="333333"/>
              </a:solidFill>
              <a:latin typeface="Helvetica Neue"/>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3BE8D45A-E217-D943-8F85-52CF44A8E8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8F7CEA82-0787-4D97-B0DD-7F2D1200ECF6}" type="slidenum">
              <a:rPr lang="en-US" altLang="zh-TW"/>
              <a:pPr>
                <a:spcBef>
                  <a:spcPct val="0"/>
                </a:spcBef>
              </a:pPr>
              <a:t>34</a:t>
            </a:fld>
            <a:endParaRPr lang="en-US" altLang="zh-TW"/>
          </a:p>
        </p:txBody>
      </p:sp>
      <p:sp>
        <p:nvSpPr>
          <p:cNvPr id="93187" name="Rectangle 2">
            <a:extLst>
              <a:ext uri="{FF2B5EF4-FFF2-40B4-BE49-F238E27FC236}">
                <a16:creationId xmlns:a16="http://schemas.microsoft.com/office/drawing/2014/main" id="{C5A7694F-F146-D195-3A1C-0425310E440F}"/>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5CB25D86-02C6-C6EB-18B0-FB74A17884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z="1500" b="1">
                <a:latin typeface="Arial" panose="020B0604020202020204" pitchFamily="34" charset="0"/>
              </a:rPr>
              <a:t>Iterated Closest point (ICP):</a:t>
            </a:r>
          </a:p>
          <a:p>
            <a:pPr eaLnBrk="1" hangingPunct="1"/>
            <a:r>
              <a:rPr lang="en-US" altLang="zh-TW" sz="3600">
                <a:latin typeface="Arial" panose="020B0604020202020204" pitchFamily="34" charset="0"/>
              </a:rPr>
              <a:t>Registration Technique</a:t>
            </a:r>
            <a:r>
              <a:rPr lang="zh-TW" altLang="en-US" sz="3600">
                <a:latin typeface="Arial" panose="020B0604020202020204" pitchFamily="34" charset="0"/>
              </a:rPr>
              <a:t> </a:t>
            </a:r>
            <a:r>
              <a:rPr lang="zh-TW" altLang="zh-TW" sz="3600">
                <a:latin typeface="Arial" panose="020B0604020202020204" pitchFamily="34" charset="0"/>
              </a:rPr>
              <a:t>配準技術</a:t>
            </a:r>
            <a:endParaRPr lang="en-US" altLang="zh-TW" sz="3600">
              <a:latin typeface="Arial" panose="020B0604020202020204" pitchFamily="34" charset="0"/>
            </a:endParaRPr>
          </a:p>
          <a:p>
            <a:pPr eaLnBrk="1" hangingPunct="1"/>
            <a:r>
              <a:rPr lang="zh-TW" altLang="en-US" sz="1600">
                <a:solidFill>
                  <a:srgbClr val="333333"/>
                </a:solidFill>
                <a:latin typeface="Helvetica Neue"/>
              </a:rPr>
              <a:t>其目的在於比較或融合針對同一物體在不同條件下獲取的影象，例如影象會來自不同的採集裝置，取自不同的時間，不同的拍攝視角等等。 </a:t>
            </a:r>
            <a:endParaRPr lang="en-US" altLang="zh-TW" sz="1600">
              <a:solidFill>
                <a:srgbClr val="333333"/>
              </a:solidFill>
              <a:latin typeface="Helvetica Neue"/>
            </a:endParaRPr>
          </a:p>
          <a:p>
            <a:pPr eaLnBrk="1" hangingPunct="1"/>
            <a:r>
              <a:rPr lang="zh-TW" altLang="en-US" sz="1600">
                <a:solidFill>
                  <a:srgbClr val="333333"/>
                </a:solidFill>
                <a:latin typeface="Helvetica Neue"/>
              </a:rPr>
              <a:t>一個經典的應用是場景的重建，比如說一張茶几上擺了很多杯具，用深度攝像機進行場景的掃描，通常不可能通過一次採集就將場景中的物體全部掃描完成，只能是獲取場景不同角度的點雲，然後將這些點雲融合在一起，獲得一個完整的場景。</a:t>
            </a:r>
            <a:endParaRPr lang="en-US" altLang="zh-TW" sz="1100" b="1">
              <a:latin typeface="Arial" panose="020B0604020202020204" pitchFamily="34" charset="0"/>
            </a:endParaRPr>
          </a:p>
          <a:p>
            <a:pPr eaLnBrk="1" hangingPunct="1"/>
            <a:endParaRPr lang="en-US" altLang="zh-TW" sz="1500" b="1">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10C5C83F-0E97-7165-A556-671587ADDE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B5DD2E42-97B0-4897-B6E4-88F8F3B23BFF}" type="slidenum">
              <a:rPr lang="en-US" altLang="zh-TW"/>
              <a:pPr>
                <a:spcBef>
                  <a:spcPct val="0"/>
                </a:spcBef>
              </a:pPr>
              <a:t>35</a:t>
            </a:fld>
            <a:endParaRPr lang="en-US" altLang="zh-TW"/>
          </a:p>
        </p:txBody>
      </p:sp>
      <p:sp>
        <p:nvSpPr>
          <p:cNvPr id="95235" name="Rectangle 2">
            <a:extLst>
              <a:ext uri="{FF2B5EF4-FFF2-40B4-BE49-F238E27FC236}">
                <a16:creationId xmlns:a16="http://schemas.microsoft.com/office/drawing/2014/main" id="{12C5AA0E-18FE-7AB4-33F5-41E0EF040956}"/>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38C14B07-6080-315A-BE3A-531E72CB8F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latin typeface="Arial" panose="020B0604020202020204" pitchFamily="34" charset="0"/>
              </a:rPr>
              <a:t>Stereolithography:</a:t>
            </a:r>
            <a:r>
              <a:rPr lang="zh-TW" altLang="en-US">
                <a:latin typeface="Arial" panose="020B0604020202020204" pitchFamily="34" charset="0"/>
              </a:rPr>
              <a:t>光固化</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1C60AC16-A332-A84B-5490-6CF768A0E7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0B504430-CEF2-4F97-B1DA-0AA300A0BE8C}" type="slidenum">
              <a:rPr lang="en-US" altLang="zh-TW"/>
              <a:pPr>
                <a:spcBef>
                  <a:spcPct val="0"/>
                </a:spcBef>
              </a:pPr>
              <a:t>36</a:t>
            </a:fld>
            <a:endParaRPr lang="en-US" altLang="zh-TW"/>
          </a:p>
        </p:txBody>
      </p:sp>
      <p:sp>
        <p:nvSpPr>
          <p:cNvPr id="97283" name="Rectangle 2">
            <a:extLst>
              <a:ext uri="{FF2B5EF4-FFF2-40B4-BE49-F238E27FC236}">
                <a16:creationId xmlns:a16="http://schemas.microsoft.com/office/drawing/2014/main" id="{28A9FA7C-ACA0-DFF0-9922-8791D2FC9621}"/>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0A3BC062-14B0-C597-9B96-608E05733D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Arial" panose="020B0604020202020204" pitchFamily="34" charset="0"/>
              </a:rPr>
              <a:t>巴戎廟是吳哥城</a:t>
            </a:r>
            <a:r>
              <a:rPr lang="en-US" altLang="zh-TW">
                <a:latin typeface="Arial" panose="020B0604020202020204" pitchFamily="34" charset="0"/>
              </a:rPr>
              <a:t>(Angkor Thom)</a:t>
            </a:r>
            <a:r>
              <a:rPr lang="zh-TW" altLang="en-US">
                <a:latin typeface="Arial" panose="020B0604020202020204" pitchFamily="34" charset="0"/>
              </a:rPr>
              <a:t>中最著名最莊觀的一座廟，構造以大尊佛像頭部主，形成一群又一群的塔，遠看似聳起的山頭。原本有</a:t>
            </a:r>
            <a:r>
              <a:rPr lang="en-US" altLang="zh-TW">
                <a:latin typeface="Arial" panose="020B0604020202020204" pitchFamily="34" charset="0"/>
              </a:rPr>
              <a:t>49</a:t>
            </a:r>
            <a:r>
              <a:rPr lang="zh-TW" altLang="en-US">
                <a:latin typeface="Arial" panose="020B0604020202020204" pitchFamily="34" charset="0"/>
              </a:rPr>
              <a:t>座塔， 現在只剩下只</a:t>
            </a:r>
            <a:r>
              <a:rPr lang="en-US" altLang="zh-TW">
                <a:latin typeface="Arial" panose="020B0604020202020204" pitchFamily="34" charset="0"/>
              </a:rPr>
              <a:t>37</a:t>
            </a:r>
            <a:r>
              <a:rPr lang="zh-TW" altLang="en-US">
                <a:latin typeface="Arial" panose="020B0604020202020204" pitchFamily="34" charset="0"/>
              </a:rPr>
              <a:t>座塔，大部份塔頂都雕刻有佛像頭。</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467AEAE2-6AF2-2BFC-0C7D-36950991D14B}"/>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8296D868-CA38-7F5B-B460-A33C2E0BAA09}"/>
              </a:ext>
            </a:extLst>
          </p:cNvPr>
          <p:cNvSpPr>
            <a:spLocks noGrp="1" noChangeArrowheads="1"/>
          </p:cNvSpPr>
          <p:nvPr>
            <p:ph type="body" idx="1"/>
          </p:nvPr>
        </p:nvSpPr>
        <p:spPr>
          <a:ln/>
        </p:spPr>
        <p:txBody>
          <a:bodyPr/>
          <a:lstStyle/>
          <a:p>
            <a:pPr>
              <a:defRPr/>
            </a:pPr>
            <a:r>
              <a:rPr lang="en-US" altLang="zh-TW" dirty="0">
                <a:latin typeface="Arial" panose="020B0604020202020204" pitchFamily="34" charset="0"/>
              </a:rPr>
              <a:t>triangle meshes</a:t>
            </a:r>
            <a:r>
              <a:rPr lang="zh-TW" altLang="en-US" dirty="0">
                <a:latin typeface="Arial" panose="020B0604020202020204" pitchFamily="34" charset="0"/>
              </a:rPr>
              <a:t> 三角網格</a:t>
            </a:r>
            <a:endParaRPr lang="en-US" altLang="zh-TW" dirty="0">
              <a:latin typeface="Arial" panose="020B0604020202020204" pitchFamily="34" charset="0"/>
            </a:endParaRPr>
          </a:p>
          <a:p>
            <a:pPr>
              <a:defRPr/>
            </a:pPr>
            <a:r>
              <a:rPr lang="en-US" altLang="zh-TW" dirty="0">
                <a:latin typeface="Arial" panose="020B0604020202020204" pitchFamily="34" charset="0"/>
              </a:rPr>
              <a:t>Splines </a:t>
            </a:r>
            <a:r>
              <a:rPr lang="zh-TW" altLang="en-US" dirty="0">
                <a:latin typeface="Arial" panose="020B0604020202020204" pitchFamily="34" charset="0"/>
              </a:rPr>
              <a:t>樣條</a:t>
            </a:r>
            <a:r>
              <a:rPr lang="zh-TW" altLang="en-US" dirty="0">
                <a:latin typeface="+mn-lt"/>
                <a:ea typeface="+mn-ea"/>
              </a:rPr>
              <a:t>樣條函數</a:t>
            </a:r>
            <a:r>
              <a:rPr lang="zh-TW" altLang="en-US" dirty="0">
                <a:latin typeface="Arial" panose="020B0604020202020204" pitchFamily="34" charset="0"/>
              </a:rPr>
              <a:t> </a:t>
            </a:r>
            <a:r>
              <a:rPr lang="zh-TW" altLang="en-US" dirty="0"/>
              <a:t>通常是指分段定義的多項式參數曲線</a:t>
            </a:r>
            <a:endParaRPr lang="en-US" altLang="zh-TW" dirty="0">
              <a:latin typeface="Arial" panose="020B0604020202020204" pitchFamily="34" charset="0"/>
            </a:endParaRPr>
          </a:p>
          <a:p>
            <a:pPr>
              <a:defRPr/>
            </a:pPr>
            <a:r>
              <a:rPr lang="en-US" altLang="zh-TW" dirty="0">
                <a:solidFill>
                  <a:srgbClr val="202124"/>
                </a:solidFill>
                <a:latin typeface="Arial" panose="020B0604020202020204" pitchFamily="34" charset="0"/>
              </a:rPr>
              <a:t>Subdivision surface</a:t>
            </a:r>
            <a:r>
              <a:rPr lang="zh-TW" altLang="en-US" dirty="0">
                <a:solidFill>
                  <a:srgbClr val="202124"/>
                </a:solidFill>
                <a:latin typeface="Arial" panose="020B0604020202020204" pitchFamily="34" charset="0"/>
              </a:rPr>
              <a:t> 細分曲面 </a:t>
            </a:r>
            <a:endParaRPr lang="en-US" altLang="zh-TW" dirty="0">
              <a:solidFill>
                <a:srgbClr val="202124"/>
              </a:solidFill>
              <a:latin typeface="Arial" panose="020B0604020202020204" pitchFamily="34" charset="0"/>
            </a:endParaRPr>
          </a:p>
          <a:p>
            <a:pPr>
              <a:defRPr/>
            </a:pPr>
            <a:r>
              <a:rPr lang="en-US" altLang="zh-TW" b="1" dirty="0">
                <a:solidFill>
                  <a:srgbClr val="21242C"/>
                </a:solidFill>
                <a:latin typeface="Lato" panose="020F0502020204030203" pitchFamily="34" charset="0"/>
              </a:rPr>
              <a:t>Introduction to subdivision surfaces</a:t>
            </a:r>
            <a:r>
              <a:rPr lang="zh-TW" altLang="en-US" b="1" dirty="0">
                <a:solidFill>
                  <a:srgbClr val="21242C"/>
                </a:solidFill>
                <a:latin typeface="Lato" panose="020F0502020204030203" pitchFamily="34" charset="0"/>
              </a:rPr>
              <a:t> </a:t>
            </a:r>
            <a:r>
              <a:rPr lang="en-US" altLang="zh-TW" b="1" dirty="0">
                <a:solidFill>
                  <a:srgbClr val="21242C"/>
                </a:solidFill>
                <a:latin typeface="Lato" panose="020F0502020204030203" pitchFamily="34" charset="0"/>
              </a:rPr>
              <a:t>https://www.khanacademy.org/computing/pixar/modeling-character/modeling-subdivision/v/cm-start</a:t>
            </a:r>
          </a:p>
          <a:p>
            <a:pPr>
              <a:defRPr/>
            </a:pPr>
            <a:r>
              <a:rPr lang="zh-TW" altLang="en-US" dirty="0"/>
              <a:t>三角網格是多邊形網格的一種，多邊形網格又被稱為“</a:t>
            </a:r>
            <a:r>
              <a:rPr lang="en-US" altLang="zh-TW" dirty="0"/>
              <a:t>Mesh”</a:t>
            </a:r>
            <a:r>
              <a:rPr lang="zh-TW" altLang="en-US" dirty="0"/>
              <a:t>，是計算機圖形學中用於為各種不規則物體建立模型的一種資料結構</a:t>
            </a:r>
            <a:endParaRPr lang="en-US" altLang="zh-TW" dirty="0"/>
          </a:p>
          <a:p>
            <a:pPr>
              <a:defRPr/>
            </a:pPr>
            <a:endParaRPr lang="zh-TW" altLang="en-US" dirty="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92CF54CE-BC6E-D434-DD88-2CC048ACC1AA}"/>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D72835B4-586E-5C6C-E73A-700A69B2F5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a:latin typeface="Arial"/>
                <a:ea typeface="新細明體"/>
                <a:cs typeface="Arial"/>
              </a:rPr>
              <a:t>Decimation </a:t>
            </a:r>
            <a:r>
              <a:rPr lang="zh-TW" altLang="en-US">
                <a:latin typeface="Arial"/>
                <a:ea typeface="新細明體"/>
                <a:cs typeface="Arial"/>
              </a:rPr>
              <a:t>抽取</a:t>
            </a:r>
            <a:endParaRPr lang="en-US" altLang="zh-TW">
              <a:latin typeface="Arial"/>
              <a:ea typeface="新細明體"/>
              <a:cs typeface="Arial"/>
            </a:endParaRPr>
          </a:p>
          <a:p>
            <a:r>
              <a:rPr lang="en-US" altLang="zh-TW" dirty="0">
                <a:latin typeface="Arial"/>
                <a:ea typeface="新細明體"/>
                <a:cs typeface="Arial"/>
              </a:rPr>
              <a:t>fair</a:t>
            </a:r>
            <a:r>
              <a:rPr lang="zh-TW" altLang="en-US">
                <a:latin typeface="Arial"/>
                <a:ea typeface="新細明體"/>
                <a:cs typeface="Arial"/>
              </a:rPr>
              <a:t> 光順 整流</a:t>
            </a:r>
            <a:endParaRPr lang="en-US" altLang="zh-TW">
              <a:latin typeface="Arial"/>
              <a:ea typeface="新細明體"/>
              <a:cs typeface="Arial"/>
            </a:endParaRPr>
          </a:p>
          <a:p>
            <a:r>
              <a:rPr lang="en-US" altLang="zh-TW" dirty="0">
                <a:latin typeface="Arial"/>
                <a:ea typeface="新細明體"/>
                <a:cs typeface="Arial"/>
              </a:rPr>
              <a:t>Examine </a:t>
            </a:r>
            <a:r>
              <a:rPr lang="en-US" altLang="zh-TW" dirty="0" err="1">
                <a:latin typeface="Arial"/>
                <a:ea typeface="新細明體"/>
                <a:cs typeface="Arial"/>
              </a:rPr>
              <a:t>研究、檢查</a:t>
            </a:r>
            <a:endParaRPr lang="zh-TW" dirty="0" err="1"/>
          </a:p>
          <a:p>
            <a:endParaRPr lang="en-US" altLang="zh-TW">
              <a:latin typeface="Arial" panose="020B0604020202020204" pitchFamily="34" charset="0"/>
            </a:endParaRPr>
          </a:p>
          <a:p>
            <a:r>
              <a:rPr lang="zh-TW" altLang="en-US">
                <a:latin typeface="Arial" panose="020B0604020202020204" pitchFamily="34" charset="0"/>
              </a:rPr>
              <a:t>這些曲面表示法，不僅可以創建高度詳細的模型，還可以進行處理數學操作，例如插值，光順或平滑以及抽取和簡化。</a:t>
            </a:r>
            <a:endParaRPr lang="en-US" altLang="zh-TW">
              <a:latin typeface="Arial" panose="020B0604020202020204" pitchFamily="34" charset="0"/>
            </a:endParaRPr>
          </a:p>
          <a:p>
            <a:endParaRPr lang="zh-TW"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2CC84EA8-3C0D-65A3-FFD1-E716B4A039EF}"/>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7D1C5F2C-B8B1-B6D6-3F5B-0C1C6A21789C}"/>
              </a:ext>
            </a:extLst>
          </p:cNvPr>
          <p:cNvSpPr>
            <a:spLocks noGrp="1" noChangeArrowheads="1"/>
          </p:cNvSpPr>
          <p:nvPr>
            <p:ph type="body" idx="1"/>
          </p:nvPr>
        </p:nvSpPr>
        <p:spPr>
          <a:ln/>
        </p:spPr>
        <p:txBody>
          <a:bodyPr/>
          <a:lstStyle/>
          <a:p>
            <a:r>
              <a:rPr lang="en-US" altLang="zh-TW" dirty="0">
                <a:latin typeface="Arial"/>
                <a:ea typeface="新細明體"/>
                <a:cs typeface="Arial"/>
              </a:rPr>
              <a:t>Sparse data constraints </a:t>
            </a:r>
            <a:r>
              <a:rPr lang="zh-TW" altLang="en-US">
                <a:latin typeface="Arial"/>
                <a:ea typeface="新細明體"/>
                <a:cs typeface="Arial"/>
              </a:rPr>
              <a:t>稀疏資料限制</a:t>
            </a:r>
            <a:endParaRPr lang="en-US" altLang="zh-TW">
              <a:latin typeface="Arial"/>
              <a:ea typeface="新細明體"/>
              <a:cs typeface="Arial"/>
            </a:endParaRPr>
          </a:p>
          <a:p>
            <a:r>
              <a:rPr lang="zh-TW" altLang="en-US">
                <a:latin typeface="Calibri" panose="020F0502020204030204" pitchFamily="34" charset="0"/>
              </a:rPr>
              <a:t>在資料庫中，稀疏資料是指在二維表中含有大量空值的資料；即稀疏資料是指，在資料集中絕大多數數值缺失或者為零的資料。稀疏資料絕對不是無用資料，只不過是資訊不完全，通過適當的手段是可以挖掘出大量有用資訊</a:t>
            </a:r>
            <a:endParaRPr lang="en-US" altLang="zh-TW">
              <a:latin typeface="Calibri" panose="020F0502020204030204" pitchFamily="34" charset="0"/>
            </a:endParaRPr>
          </a:p>
          <a:p>
            <a:endParaRPr lang="en-US" altLang="zh-TW">
              <a:latin typeface="Calibri" panose="020F0502020204030204" pitchFamily="34" charset="0"/>
            </a:endParaRPr>
          </a:p>
          <a:p>
            <a:r>
              <a:rPr lang="zh-TW" altLang="en-US">
                <a:solidFill>
                  <a:srgbClr val="202124"/>
                </a:solidFill>
                <a:latin typeface="Arial"/>
                <a:ea typeface="新細明體"/>
                <a:cs typeface="Arial"/>
              </a:rPr>
              <a:t>徑向基函數核 </a:t>
            </a:r>
            <a:r>
              <a:rPr lang="en-US" altLang="zh-TW" dirty="0">
                <a:solidFill>
                  <a:srgbClr val="202124"/>
                </a:solidFill>
                <a:latin typeface="Arial"/>
                <a:ea typeface="新細明體"/>
                <a:cs typeface="Arial"/>
              </a:rPr>
              <a:t>(Radial basis function kernel)</a:t>
            </a:r>
            <a:endParaRPr lang="zh-TW" altLang="en-US" dirty="0">
              <a:latin typeface="Arial"/>
              <a:ea typeface="新細明體"/>
              <a:cs typeface="Arial"/>
            </a:endParaRPr>
          </a:p>
          <a:p>
            <a:r>
              <a:rPr lang="en-US" dirty="0">
                <a:latin typeface="Arial"/>
                <a:ea typeface="新細明體"/>
                <a:cs typeface="Arial"/>
              </a:rPr>
              <a:t>radial: 【</a:t>
            </a:r>
            <a:r>
              <a:rPr lang="zh-TW" altLang="en-US">
                <a:latin typeface="Arial"/>
                <a:ea typeface="新細明體"/>
                <a:cs typeface="Arial"/>
              </a:rPr>
              <a:t>數</a:t>
            </a:r>
            <a:r>
              <a:rPr lang="en-US" dirty="0">
                <a:latin typeface="Arial"/>
                <a:ea typeface="新細明體"/>
                <a:cs typeface="Arial"/>
              </a:rPr>
              <a:t>】</a:t>
            </a:r>
            <a:r>
              <a:rPr lang="zh-TW" altLang="en-US">
                <a:latin typeface="Arial"/>
                <a:ea typeface="新細明體"/>
                <a:cs typeface="Arial"/>
              </a:rPr>
              <a:t>半徑的 </a:t>
            </a:r>
            <a:r>
              <a:rPr lang="zh-TW">
                <a:latin typeface="Arial"/>
                <a:ea typeface="新細明體"/>
                <a:cs typeface="Arial"/>
              </a:rPr>
              <a:t>【海】徑向線 光線的</a:t>
            </a:r>
            <a:r>
              <a:rPr lang="zh-TW" altLang="en-US">
                <a:latin typeface="Arial"/>
                <a:ea typeface="新細明體"/>
                <a:cs typeface="Arial"/>
              </a:rPr>
              <a:t> </a:t>
            </a:r>
            <a:r>
              <a:rPr lang="zh-TW">
                <a:latin typeface="Arial"/>
                <a:ea typeface="新細明體"/>
                <a:cs typeface="Arial"/>
              </a:rPr>
              <a:t>放射狀的</a:t>
            </a:r>
            <a:endParaRPr lang="en-US">
              <a:latin typeface="Arial"/>
              <a:ea typeface="新細明體"/>
              <a:cs typeface="Arial"/>
            </a:endParaRPr>
          </a:p>
          <a:p>
            <a:endParaRPr lang="zh-TW" altLang="en-US">
              <a:latin typeface="Arial" panose="020B0604020202020204" pitchFamily="34"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67B860A2-751F-F73A-8FC0-44EDD529EB3B}"/>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0A209614-78A4-84EF-42DD-4642F79E68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latin typeface="Arial" panose="020B0604020202020204" pitchFamily="34" charset="0"/>
              </a:rPr>
              <a:t>利用稀疏的點來內插出曲面</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E88E6270-85F5-D431-F5AF-B304D8BF9086}"/>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5D10FCE9-20FF-8F9A-1EF5-262730159B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latin typeface="Arial" panose="020B0604020202020204" pitchFamily="34" charset="0"/>
              </a:rPr>
              <a:t>隨著物體或者模型遠離觀察者而逐步降低。由於它能夠通過減少多邊形的數目從而提升渲染效率，所以在計算機與視頻遊戲中使用了這項技術。由於物體距離很遠，所以理論上並不會察覺到模型或者物體的視覺質量會有所下降</a:t>
            </a:r>
          </a:p>
          <a:p>
            <a:endParaRPr lang="zh-TW"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88F52B55-D9DF-B56E-7B5C-27FB356B9CE5}"/>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B6B5C9C5-2F20-1616-2755-FEFD3AA0E7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latin typeface="Arial" panose="020B0604020202020204" pitchFamily="34" charset="0"/>
              </a:rPr>
              <a:t>隨著物體或者模型遠離觀察者而逐步降低。由於它能夠通過減少多邊形的數目從而提升渲染效率，所以在計算機與視頻遊戲中使用了這項技術。由於物體距離很遠，所以理論上並不會察覺到模型或者物體的視覺質量會有所下降</a:t>
            </a:r>
          </a:p>
          <a:p>
            <a:endParaRPr lang="zh-TW"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1074CA44-BD55-9A36-6226-6D74ED223E3A}"/>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3512361C-392D-0B84-D9E1-E92A7D978D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91176E44-CA3B-B767-501D-74C5959966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72C7CF68-C802-48C3-B121-FAEF403636D0}" type="slidenum">
              <a:rPr lang="en-US" altLang="zh-TW"/>
              <a:pPr>
                <a:spcBef>
                  <a:spcPct val="0"/>
                </a:spcBef>
              </a:pPr>
              <a:t>43</a:t>
            </a:fld>
            <a:endParaRPr lang="en-US" altLang="zh-TW"/>
          </a:p>
        </p:txBody>
      </p:sp>
      <p:sp>
        <p:nvSpPr>
          <p:cNvPr id="111619" name="Rectangle 2">
            <a:extLst>
              <a:ext uri="{FF2B5EF4-FFF2-40B4-BE49-F238E27FC236}">
                <a16:creationId xmlns:a16="http://schemas.microsoft.com/office/drawing/2014/main" id="{91770060-8A67-2D6B-F56B-0DCEA102D4A2}"/>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8BC36E0A-098B-D380-9C5D-829387C167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58CAA783-E21E-4EAB-9CFE-A255A56ABC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EC9B2CA5-7DBA-45E9-8616-61B49256C677}" type="slidenum">
              <a:rPr lang="en-US" altLang="zh-TW"/>
              <a:pPr>
                <a:spcBef>
                  <a:spcPct val="0"/>
                </a:spcBef>
              </a:pPr>
              <a:t>44</a:t>
            </a:fld>
            <a:endParaRPr lang="en-US" altLang="zh-TW"/>
          </a:p>
        </p:txBody>
      </p:sp>
      <p:sp>
        <p:nvSpPr>
          <p:cNvPr id="113667" name="Rectangle 2">
            <a:extLst>
              <a:ext uri="{FF2B5EF4-FFF2-40B4-BE49-F238E27FC236}">
                <a16:creationId xmlns:a16="http://schemas.microsoft.com/office/drawing/2014/main" id="{F5F15F5D-B6A9-314B-8CAA-16AA52AB575B}"/>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EF21E58F-158C-A9EB-4E7A-152C9FD88C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latin typeface="Arial" panose="020B0604020202020204" pitchFamily="34" charset="0"/>
              </a:rPr>
              <a:t>edge collapse</a:t>
            </a:r>
            <a:endParaRPr lang="en-US" altLang="zh-TW" b="1">
              <a:latin typeface="Arial" panose="020B0604020202020204" pitchFamily="34" charset="0"/>
            </a:endParaRPr>
          </a:p>
          <a:p>
            <a:pPr eaLnBrk="1" hangingPunct="1"/>
            <a:r>
              <a:rPr lang="zh-TW" altLang="en-US">
                <a:latin typeface="Arial" panose="020B0604020202020204" pitchFamily="34" charset="0"/>
              </a:rPr>
              <a:t>主要是用二個在幾何模型上的運算：</a:t>
            </a:r>
            <a:r>
              <a:rPr lang="en-US" altLang="zh-TW">
                <a:latin typeface="Arial" panose="020B0604020202020204" pitchFamily="34" charset="0"/>
              </a:rPr>
              <a:t>edge collapse</a:t>
            </a:r>
            <a:r>
              <a:rPr lang="zh-TW" altLang="en-US">
                <a:latin typeface="Arial" panose="020B0604020202020204" pitchFamily="34" charset="0"/>
              </a:rPr>
              <a:t>、</a:t>
            </a:r>
            <a:r>
              <a:rPr lang="en-US" altLang="zh-TW">
                <a:latin typeface="Arial" panose="020B0604020202020204" pitchFamily="34" charset="0"/>
              </a:rPr>
              <a:t>vertex split</a:t>
            </a:r>
            <a:r>
              <a:rPr lang="zh-TW" altLang="en-US">
                <a:latin typeface="Arial" panose="020B0604020202020204" pitchFamily="34" charset="0"/>
              </a:rPr>
              <a:t>，來達到幾何模型</a:t>
            </a:r>
          </a:p>
          <a:p>
            <a:pPr eaLnBrk="1" hangingPunct="1"/>
            <a:r>
              <a:rPr lang="zh-TW" altLang="en-US">
                <a:latin typeface="Arial" panose="020B0604020202020204" pitchFamily="34" charset="0"/>
              </a:rPr>
              <a:t>的簡化。每次</a:t>
            </a:r>
            <a:r>
              <a:rPr lang="en-US" altLang="zh-TW">
                <a:latin typeface="Arial" panose="020B0604020202020204" pitchFamily="34" charset="0"/>
              </a:rPr>
              <a:t>edge collapse </a:t>
            </a:r>
            <a:r>
              <a:rPr lang="zh-TW" altLang="en-US">
                <a:latin typeface="Arial" panose="020B0604020202020204" pitchFamily="34" charset="0"/>
              </a:rPr>
              <a:t>會將二個頂點變成一個頂點，並將共享此邊的二個三角形</a:t>
            </a:r>
          </a:p>
          <a:p>
            <a:pPr eaLnBrk="1" hangingPunct="1"/>
            <a:r>
              <a:rPr lang="zh-TW" altLang="en-US">
                <a:latin typeface="Arial" panose="020B0604020202020204" pitchFamily="34" charset="0"/>
              </a:rPr>
              <a:t>拿掉。每次簡化的過程會被記錄，而後能由最簡的模型反推回原來的模型。在簡化的</a:t>
            </a:r>
          </a:p>
          <a:p>
            <a:pPr eaLnBrk="1" hangingPunct="1"/>
            <a:r>
              <a:rPr lang="zh-TW" altLang="en-US">
                <a:latin typeface="Arial" panose="020B0604020202020204" pitchFamily="34" charset="0"/>
              </a:rPr>
              <a:t>過程中，每次會挑選簡化後產生誤差最小的邊來作</a:t>
            </a:r>
            <a:r>
              <a:rPr lang="en-US" altLang="zh-TW">
                <a:latin typeface="Arial" panose="020B0604020202020204" pitchFamily="34" charset="0"/>
              </a:rPr>
              <a:t>edge collapse</a:t>
            </a:r>
            <a:r>
              <a:rPr lang="zh-TW" altLang="en-US">
                <a:latin typeface="Arial" panose="020B0604020202020204" pitchFamily="34" charset="0"/>
              </a:rPr>
              <a:t>。</a:t>
            </a:r>
          </a:p>
          <a:p>
            <a:pPr eaLnBrk="1" hangingPunct="1"/>
            <a:endParaRPr lang="en-US" altLang="zh-TW">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09454BA2-0AA7-59C1-F5AD-AA4D95E658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A9FE903C-2D58-408C-86D1-9830239417B7}" type="slidenum">
              <a:rPr lang="en-US" altLang="zh-TW"/>
              <a:pPr>
                <a:spcBef>
                  <a:spcPct val="0"/>
                </a:spcBef>
              </a:pPr>
              <a:t>45</a:t>
            </a:fld>
            <a:endParaRPr lang="en-US" altLang="zh-TW"/>
          </a:p>
        </p:txBody>
      </p:sp>
      <p:sp>
        <p:nvSpPr>
          <p:cNvPr id="115715" name="Rectangle 2">
            <a:extLst>
              <a:ext uri="{FF2B5EF4-FFF2-40B4-BE49-F238E27FC236}">
                <a16:creationId xmlns:a16="http://schemas.microsoft.com/office/drawing/2014/main" id="{6F2C8A1D-F2FB-11CF-101B-2D73F5E267D4}"/>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22DF7C21-AEED-9609-B118-1084485E65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51FC92CA-2876-94BA-B8B1-2E12A4E9AF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A2A07970-EDD3-442E-8B2C-2F4FD7608DF3}" type="slidenum">
              <a:rPr lang="en-US" altLang="zh-TW"/>
              <a:pPr>
                <a:spcBef>
                  <a:spcPct val="0"/>
                </a:spcBef>
              </a:pPr>
              <a:t>46</a:t>
            </a:fld>
            <a:endParaRPr lang="en-US" altLang="zh-TW"/>
          </a:p>
        </p:txBody>
      </p:sp>
      <p:sp>
        <p:nvSpPr>
          <p:cNvPr id="117763" name="Rectangle 2">
            <a:extLst>
              <a:ext uri="{FF2B5EF4-FFF2-40B4-BE49-F238E27FC236}">
                <a16:creationId xmlns:a16="http://schemas.microsoft.com/office/drawing/2014/main" id="{A48F2020-1CDB-79C4-1D1B-1C804AF56F1E}"/>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1DB90F65-1779-CC6F-8DA5-CB4847E1C5BF}"/>
              </a:ext>
            </a:extLst>
          </p:cNvPr>
          <p:cNvSpPr>
            <a:spLocks noGrp="1" noChangeArrowheads="1"/>
          </p:cNvSpPr>
          <p:nvPr>
            <p:ph type="body" idx="1"/>
          </p:nvPr>
        </p:nvSpPr>
        <p:spPr>
          <a:ln/>
        </p:spPr>
        <p:txBody>
          <a:bodyPr/>
          <a:lstStyle/>
          <a:p>
            <a:pPr>
              <a:defRPr/>
            </a:pPr>
            <a:r>
              <a:rPr lang="en-US" altLang="zh-TW" dirty="0"/>
              <a:t>Geometry </a:t>
            </a:r>
            <a:r>
              <a:rPr lang="zh-TW" altLang="en-US" dirty="0"/>
              <a:t>幾何學</a:t>
            </a:r>
            <a:endParaRPr lang="en-US" altLang="zh-TW" dirty="0"/>
          </a:p>
          <a:p>
            <a:pPr>
              <a:defRPr/>
            </a:pPr>
            <a:r>
              <a:rPr lang="en-US" altLang="zh-TW" dirty="0"/>
              <a:t>Cache</a:t>
            </a:r>
            <a:r>
              <a:rPr lang="zh-TW" altLang="en-US" dirty="0">
                <a:latin typeface="+mn-lt"/>
                <a:ea typeface="+mn-ea"/>
              </a:rPr>
              <a:t>快取記憶體</a:t>
            </a:r>
            <a:endParaRPr lang="en-US" altLang="zh-TW" dirty="0">
              <a:latin typeface="+mn-lt"/>
              <a:ea typeface="+mn-ea"/>
            </a:endParaRPr>
          </a:p>
          <a:p>
            <a:pPr>
              <a:defRPr/>
            </a:pPr>
            <a:endParaRPr lang="en-US" altLang="zh-TW" dirty="0">
              <a:latin typeface="+mn-lt"/>
              <a:ea typeface="+mn-ea"/>
            </a:endParaRPr>
          </a:p>
          <a:p>
            <a:pPr eaLnBrk="1" fontAlgn="auto" hangingPunct="1">
              <a:spcBef>
                <a:spcPts val="0"/>
              </a:spcBef>
              <a:spcAft>
                <a:spcPts val="0"/>
              </a:spcAft>
              <a:defRPr/>
            </a:pPr>
            <a:r>
              <a:rPr lang="zh-TW" altLang="en-US" dirty="0">
                <a:latin typeface="+mn-lt"/>
                <a:ea typeface="+mn-ea"/>
              </a:rPr>
              <a:t>為了使網格更易於壓縮和以緩存有效的方式存儲。</a:t>
            </a:r>
          </a:p>
          <a:p>
            <a:pPr eaLnBrk="1" hangingPunct="1">
              <a:defRPr/>
            </a:pPr>
            <a:endParaRPr lang="en-US" altLang="zh-TW" dirty="0">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F93B476A-A3F2-FABD-7338-0F700D029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67B63E50-243B-46CE-9718-110976D81DE7}" type="slidenum">
              <a:rPr lang="en-US" altLang="zh-TW"/>
              <a:pPr>
                <a:spcBef>
                  <a:spcPct val="0"/>
                </a:spcBef>
              </a:pPr>
              <a:t>47</a:t>
            </a:fld>
            <a:endParaRPr lang="en-US" altLang="zh-TW"/>
          </a:p>
        </p:txBody>
      </p:sp>
      <p:sp>
        <p:nvSpPr>
          <p:cNvPr id="119811" name="Rectangle 2">
            <a:extLst>
              <a:ext uri="{FF2B5EF4-FFF2-40B4-BE49-F238E27FC236}">
                <a16:creationId xmlns:a16="http://schemas.microsoft.com/office/drawing/2014/main" id="{E865B466-47AD-F2BE-DD99-0B24E5568BFB}"/>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BAF9F101-2EB1-D56A-11AB-D92BD22B74E8}"/>
              </a:ext>
            </a:extLst>
          </p:cNvPr>
          <p:cNvSpPr>
            <a:spLocks noGrp="1" noChangeArrowheads="1"/>
          </p:cNvSpPr>
          <p:nvPr>
            <p:ph type="body" idx="1"/>
          </p:nvPr>
        </p:nvSpPr>
        <p:spPr>
          <a:ln/>
        </p:spPr>
        <p:txBody>
          <a:bodyPr/>
          <a:lstStyle/>
          <a:p>
            <a:pPr>
              <a:defRPr/>
            </a:pPr>
            <a:r>
              <a:rPr lang="en-US" altLang="zh-TW" dirty="0"/>
              <a:t>Geometry </a:t>
            </a:r>
            <a:r>
              <a:rPr lang="zh-TW" altLang="en-US" dirty="0"/>
              <a:t>幾何學</a:t>
            </a:r>
            <a:endParaRPr lang="en-US" altLang="zh-TW" dirty="0"/>
          </a:p>
          <a:p>
            <a:pPr>
              <a:defRPr/>
            </a:pPr>
            <a:r>
              <a:rPr lang="en-US" altLang="zh-TW" dirty="0"/>
              <a:t>Cache</a:t>
            </a:r>
            <a:r>
              <a:rPr lang="zh-TW" altLang="en-US" dirty="0">
                <a:latin typeface="+mn-lt"/>
                <a:ea typeface="+mn-ea"/>
              </a:rPr>
              <a:t>快取記憶體</a:t>
            </a:r>
            <a:endParaRPr lang="en-US" altLang="zh-TW" dirty="0">
              <a:latin typeface="+mn-lt"/>
              <a:ea typeface="+mn-ea"/>
            </a:endParaRPr>
          </a:p>
          <a:p>
            <a:pPr>
              <a:defRPr/>
            </a:pPr>
            <a:endParaRPr lang="en-US" altLang="zh-TW" dirty="0">
              <a:latin typeface="+mn-lt"/>
              <a:ea typeface="+mn-ea"/>
            </a:endParaRPr>
          </a:p>
          <a:p>
            <a:pPr eaLnBrk="1" fontAlgn="auto" hangingPunct="1">
              <a:spcBef>
                <a:spcPts val="0"/>
              </a:spcBef>
              <a:spcAft>
                <a:spcPts val="0"/>
              </a:spcAft>
              <a:defRPr/>
            </a:pPr>
            <a:r>
              <a:rPr lang="zh-TW" altLang="en-US" dirty="0">
                <a:latin typeface="+mn-lt"/>
                <a:ea typeface="+mn-ea"/>
              </a:rPr>
              <a:t>為了使網格更易於壓縮和以緩存有效的方式存儲。</a:t>
            </a:r>
          </a:p>
          <a:p>
            <a:pPr eaLnBrk="1" hangingPunct="1">
              <a:defRPr/>
            </a:pPr>
            <a:endParaRPr lang="en-US" altLang="zh-TW" dirty="0">
              <a:latin typeface="Arial" panose="020B0604020202020204" pitchFamily="34" charset="0"/>
            </a:endParaRPr>
          </a:p>
          <a:p>
            <a:pPr eaLnBrk="1" hangingPunct="1">
              <a:defRPr/>
            </a:pPr>
            <a:endParaRPr lang="en-US" altLang="zh-TW" dirty="0">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F095CCFA-78F8-EDEA-212E-CDEBE9B2B0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52F5E323-830B-435C-954B-44F6246625DB}" type="slidenum">
              <a:rPr lang="en-US" altLang="zh-TW"/>
              <a:pPr>
                <a:spcBef>
                  <a:spcPct val="0"/>
                </a:spcBef>
              </a:pPr>
              <a:t>48</a:t>
            </a:fld>
            <a:endParaRPr lang="en-US" altLang="zh-TW"/>
          </a:p>
        </p:txBody>
      </p:sp>
      <p:sp>
        <p:nvSpPr>
          <p:cNvPr id="121859" name="Rectangle 2">
            <a:extLst>
              <a:ext uri="{FF2B5EF4-FFF2-40B4-BE49-F238E27FC236}">
                <a16:creationId xmlns:a16="http://schemas.microsoft.com/office/drawing/2014/main" id="{ED6FC5AA-BEA1-4535-E375-E57EFC2D4115}"/>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5A115283-2278-E643-80C1-9E95C5A22F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a:latin typeface="Arial" panose="020B0604020202020204" pitchFamily="34" charset="0"/>
            </a:endParaRPr>
          </a:p>
          <a:p>
            <a:pPr eaLnBrk="1" hangingPunct="1"/>
            <a:endParaRPr lang="en-US" altLang="zh-TW">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60B6104E-3644-F191-C42B-A67444A371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166B008E-DEAC-4B3A-A70B-CD1EB163E202}" type="slidenum">
              <a:rPr lang="en-US" altLang="zh-TW"/>
              <a:pPr>
                <a:spcBef>
                  <a:spcPct val="0"/>
                </a:spcBef>
              </a:pPr>
              <a:t>49</a:t>
            </a:fld>
            <a:endParaRPr lang="en-US" altLang="zh-TW"/>
          </a:p>
        </p:txBody>
      </p:sp>
      <p:sp>
        <p:nvSpPr>
          <p:cNvPr id="123907" name="Rectangle 2">
            <a:extLst>
              <a:ext uri="{FF2B5EF4-FFF2-40B4-BE49-F238E27FC236}">
                <a16:creationId xmlns:a16="http://schemas.microsoft.com/office/drawing/2014/main" id="{1FF958FA-3C8C-6455-8EEB-CF4CCA99F192}"/>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D69E697F-4117-8171-9A7A-3F79FFC73960}"/>
              </a:ext>
            </a:extLst>
          </p:cNvPr>
          <p:cNvSpPr>
            <a:spLocks noGrp="1" noChangeArrowheads="1"/>
          </p:cNvSpPr>
          <p:nvPr>
            <p:ph type="body" idx="1"/>
          </p:nvPr>
        </p:nvSpPr>
        <p:spPr>
          <a:ln/>
        </p:spPr>
        <p:txBody>
          <a:bodyPr/>
          <a:lstStyle/>
          <a:p>
            <a:pPr marL="228600" indent="-228600">
              <a:buFontTx/>
              <a:buAutoNum type="arabicPeriod"/>
            </a:pPr>
            <a:r>
              <a:rPr lang="zh-TW" altLang="en-US">
                <a:latin typeface="Arial" panose="020B0604020202020204" pitchFamily="34" charset="0"/>
              </a:rPr>
              <a:t>局部動態三角剖分啟發法</a:t>
            </a:r>
            <a:endParaRPr lang="en-US" altLang="zh-TW">
              <a:latin typeface="Arial" panose="020B0604020202020204" pitchFamily="34" charset="0"/>
            </a:endParaRPr>
          </a:p>
          <a:p>
            <a:pPr marL="228600" indent="-228600">
              <a:buFontTx/>
              <a:buAutoNum type="arabicPeriod"/>
            </a:pPr>
            <a:r>
              <a:rPr lang="zh-TW" altLang="en-US">
                <a:latin typeface="Arial" panose="020B0604020202020204" pitchFamily="34" charset="0"/>
              </a:rPr>
              <a:t>直接表面噴濺</a:t>
            </a:r>
            <a:endParaRPr lang="en-US" altLang="zh-TW">
              <a:latin typeface="Arial" panose="020B0604020202020204" pitchFamily="34" charset="0"/>
            </a:endParaRPr>
          </a:p>
          <a:p>
            <a:pPr marL="228600" indent="-228600">
              <a:buFontTx/>
              <a:buAutoNum type="arabicPeriod"/>
            </a:pPr>
            <a:r>
              <a:rPr lang="zh-TW" altLang="en-US">
                <a:latin typeface="Calibri" panose="020F0502020204030204" pitchFamily="34" charset="0"/>
              </a:rPr>
              <a:t>移動最小二乘法</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E6ED75E7-F6A7-5A74-B9B1-CD9F2C06AE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B535F7EF-546B-42CF-B304-772B5B024589}" type="slidenum">
              <a:rPr lang="en-US" altLang="zh-TW"/>
              <a:pPr>
                <a:spcBef>
                  <a:spcPct val="0"/>
                </a:spcBef>
              </a:pPr>
              <a:t>50</a:t>
            </a:fld>
            <a:endParaRPr lang="en-US" altLang="zh-TW"/>
          </a:p>
        </p:txBody>
      </p:sp>
      <p:sp>
        <p:nvSpPr>
          <p:cNvPr id="125955" name="Rectangle 2">
            <a:extLst>
              <a:ext uri="{FF2B5EF4-FFF2-40B4-BE49-F238E27FC236}">
                <a16:creationId xmlns:a16="http://schemas.microsoft.com/office/drawing/2014/main" id="{05E345AA-CEDE-305B-9C28-BBCB07B208EB}"/>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9AA27B34-AFB8-A053-8025-C2EE0D10C3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solidFill>
                  <a:srgbClr val="202122"/>
                </a:solidFill>
                <a:latin typeface="Arial" panose="020B0604020202020204" pitchFamily="34" charset="0"/>
              </a:rPr>
              <a:t>Here is a 2D example. The circles are the samples and the polygon is a linear interpolation. The blue curve is a smooth approximation of order 3.</a:t>
            </a:r>
            <a:endParaRPr lang="en-US" altLang="zh-TW">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BB4ABE4F-6A3B-2CE1-11E2-CD6B61DC4B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79AC457A-866C-4389-BDCB-38C3AF72BB68}" type="slidenum">
              <a:rPr lang="en-US" altLang="zh-TW"/>
              <a:pPr>
                <a:spcBef>
                  <a:spcPct val="0"/>
                </a:spcBef>
              </a:pPr>
              <a:t>51</a:t>
            </a:fld>
            <a:endParaRPr lang="en-US" altLang="zh-TW"/>
          </a:p>
        </p:txBody>
      </p:sp>
      <p:sp>
        <p:nvSpPr>
          <p:cNvPr id="128003" name="Rectangle 2">
            <a:extLst>
              <a:ext uri="{FF2B5EF4-FFF2-40B4-BE49-F238E27FC236}">
                <a16:creationId xmlns:a16="http://schemas.microsoft.com/office/drawing/2014/main" id="{57047309-99D7-16A5-52F9-BD742DEE4A16}"/>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95DDA120-FB25-0EBB-52FC-5CA95F8B0C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E26F7FE3-6BA6-16D4-9F38-835D6C861B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C66DC04C-DF15-485F-84F7-3505B4E60222}" type="slidenum">
              <a:rPr lang="en-US" altLang="zh-TW"/>
              <a:pPr>
                <a:spcBef>
                  <a:spcPct val="0"/>
                </a:spcBef>
              </a:pPr>
              <a:t>52</a:t>
            </a:fld>
            <a:endParaRPr lang="en-US" altLang="zh-TW"/>
          </a:p>
        </p:txBody>
      </p:sp>
      <p:sp>
        <p:nvSpPr>
          <p:cNvPr id="130051" name="Rectangle 2">
            <a:extLst>
              <a:ext uri="{FF2B5EF4-FFF2-40B4-BE49-F238E27FC236}">
                <a16:creationId xmlns:a16="http://schemas.microsoft.com/office/drawing/2014/main" id="{3DF246E4-6964-38F7-C686-EFDBDFE69D12}"/>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114C457E-D376-3BF0-D9F6-C20BD817D7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A9ABF953-8D74-A151-454E-B5A8CF387904}"/>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ED182C64-4A52-57B9-DC38-5A987EB630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latin typeface="Arial" panose="020B0604020202020204" pitchFamily="34" charset="0"/>
              </a:rPr>
              <a:t>可從陰影感受到立體</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2DA41A6C-2DD5-80BB-87CC-993187C606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ED42C582-E1D1-4AA4-9A5F-88996FEC7D9C}" type="slidenum">
              <a:rPr lang="en-US" altLang="zh-TW"/>
              <a:pPr>
                <a:spcBef>
                  <a:spcPct val="0"/>
                </a:spcBef>
              </a:pPr>
              <a:t>53</a:t>
            </a:fld>
            <a:endParaRPr lang="en-US" altLang="zh-TW"/>
          </a:p>
        </p:txBody>
      </p:sp>
      <p:sp>
        <p:nvSpPr>
          <p:cNvPr id="132099" name="Rectangle 2">
            <a:extLst>
              <a:ext uri="{FF2B5EF4-FFF2-40B4-BE49-F238E27FC236}">
                <a16:creationId xmlns:a16="http://schemas.microsoft.com/office/drawing/2014/main" id="{0E3DA45D-AEF7-81DB-2919-EEBEF75C86D9}"/>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B549ED77-4766-8CEB-FF06-E289784D3B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b="1">
                <a:solidFill>
                  <a:srgbClr val="121212"/>
                </a:solidFill>
                <a:latin typeface="-apple-system"/>
              </a:rPr>
              <a:t>符號距離函數（</a:t>
            </a:r>
            <a:r>
              <a:rPr lang="en-US" altLang="zh-TW" b="1">
                <a:solidFill>
                  <a:srgbClr val="121212"/>
                </a:solidFill>
                <a:latin typeface="-apple-system"/>
              </a:rPr>
              <a:t>sign distance function</a:t>
            </a:r>
            <a:r>
              <a:rPr lang="zh-TW" altLang="en-US" b="1">
                <a:solidFill>
                  <a:srgbClr val="121212"/>
                </a:solidFill>
                <a:latin typeface="-apple-system"/>
              </a:rPr>
              <a:t>），簡稱</a:t>
            </a:r>
            <a:r>
              <a:rPr lang="en-US" altLang="zh-TW" b="1">
                <a:solidFill>
                  <a:srgbClr val="121212"/>
                </a:solidFill>
                <a:latin typeface="-apple-system"/>
              </a:rPr>
              <a:t>SDF</a:t>
            </a:r>
            <a:r>
              <a:rPr lang="zh-TW" altLang="en-US" b="1">
                <a:solidFill>
                  <a:srgbClr val="121212"/>
                </a:solidFill>
                <a:latin typeface="-apple-system"/>
              </a:rPr>
              <a:t>，又可以稱為定向距離函數（</a:t>
            </a:r>
            <a:r>
              <a:rPr lang="en-US" altLang="zh-TW" b="1">
                <a:solidFill>
                  <a:srgbClr val="121212"/>
                </a:solidFill>
                <a:latin typeface="-apple-system"/>
              </a:rPr>
              <a:t>oriented distance function )</a:t>
            </a:r>
          </a:p>
          <a:p>
            <a:r>
              <a:rPr lang="zh-TW" altLang="en-US" b="1">
                <a:solidFill>
                  <a:srgbClr val="121212"/>
                </a:solidFill>
                <a:latin typeface="-apple-system"/>
              </a:rPr>
              <a:t>點在區域邊界外部為正，內部為負，位於邊界上時為</a:t>
            </a:r>
            <a:r>
              <a:rPr lang="en-US" altLang="zh-TW" b="1">
                <a:solidFill>
                  <a:srgbClr val="121212"/>
                </a:solidFill>
                <a:latin typeface="-apple-system"/>
              </a:rPr>
              <a:t>0</a:t>
            </a:r>
            <a:r>
              <a:rPr lang="zh-TW" altLang="en-US" b="1">
                <a:solidFill>
                  <a:srgbClr val="121212"/>
                </a:solidFill>
                <a:latin typeface="-apple-system"/>
              </a:rPr>
              <a:t>。</a:t>
            </a:r>
            <a:endParaRPr lang="en-US" altLang="zh-TW" b="1">
              <a:solidFill>
                <a:srgbClr val="121212"/>
              </a:solidFill>
              <a:latin typeface="-apple-system"/>
            </a:endParaRPr>
          </a:p>
          <a:p>
            <a:r>
              <a:rPr lang="zh-TW" altLang="en-US">
                <a:latin typeface="Arial" panose="020B0604020202020204" pitchFamily="34" charset="0"/>
              </a:rPr>
              <a:t>https://blog.csdn.net/qq_41368247/article/details/106194092</a:t>
            </a:r>
          </a:p>
          <a:p>
            <a:endParaRPr lang="en-US" altLang="zh-TW" b="1">
              <a:solidFill>
                <a:srgbClr val="121212"/>
              </a:solidFill>
              <a:latin typeface="-apple-system"/>
            </a:endParaRPr>
          </a:p>
          <a:p>
            <a:endParaRPr lang="en-US" altLang="zh-TW" b="1">
              <a:solidFill>
                <a:srgbClr val="121212"/>
              </a:solidFill>
              <a:latin typeface="-apple-system"/>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0DD09FE0-C92A-E0B8-8C8E-2E2D303C2A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0C0EBB82-2C36-442E-8EEB-2D0889E64044}" type="slidenum">
              <a:rPr lang="en-US" altLang="zh-TW"/>
              <a:pPr>
                <a:spcBef>
                  <a:spcPct val="0"/>
                </a:spcBef>
              </a:pPr>
              <a:t>54</a:t>
            </a:fld>
            <a:endParaRPr lang="en-US" altLang="zh-TW"/>
          </a:p>
        </p:txBody>
      </p:sp>
      <p:sp>
        <p:nvSpPr>
          <p:cNvPr id="134147" name="Rectangle 2">
            <a:extLst>
              <a:ext uri="{FF2B5EF4-FFF2-40B4-BE49-F238E27FC236}">
                <a16:creationId xmlns:a16="http://schemas.microsoft.com/office/drawing/2014/main" id="{3EE3DB82-987F-1C79-434E-0AEA882B9E36}"/>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A210F44F-EBEE-1700-5BA9-D3B7C26E472A}"/>
              </a:ext>
            </a:extLst>
          </p:cNvPr>
          <p:cNvSpPr>
            <a:spLocks noGrp="1" noChangeArrowheads="1"/>
          </p:cNvSpPr>
          <p:nvPr>
            <p:ph type="body" idx="1"/>
          </p:nvPr>
        </p:nvSpPr>
        <p:spPr>
          <a:ln/>
        </p:spPr>
        <p:txBody>
          <a:bodyPr/>
          <a:lstStyle/>
          <a:p>
            <a:pPr eaLnBrk="1" hangingPunct="1">
              <a:defRPr/>
            </a:pPr>
            <a:r>
              <a:rPr lang="en-US" altLang="zh-TW" dirty="0">
                <a:latin typeface="Arial" panose="020B0604020202020204" pitchFamily="34" charset="0"/>
              </a:rPr>
              <a:t>Paper:  https://www.researchgate.net/publication/283845022_Shape_modeling_with_point-sampled_geometry</a:t>
            </a:r>
          </a:p>
          <a:p>
            <a:pPr eaLnBrk="1" hangingPunct="1">
              <a:defRPr/>
            </a:pPr>
            <a:r>
              <a:rPr lang="en-US" altLang="zh-TW" dirty="0">
                <a:highlight>
                  <a:srgbClr val="FFFF00"/>
                </a:highlight>
              </a:rPr>
              <a:t>Moving Least Squares (MLS) </a:t>
            </a:r>
            <a:r>
              <a:rPr lang="en-US" altLang="zh-TW" dirty="0">
                <a:highlight>
                  <a:srgbClr val="FFFF00"/>
                </a:highlight>
                <a:latin typeface="Times New Roman" panose="02020603050405020304" pitchFamily="18" charset="0"/>
              </a:rPr>
              <a:t> </a:t>
            </a:r>
            <a:r>
              <a:rPr lang="en-US" altLang="zh-TW" dirty="0">
                <a:latin typeface="Times New Roman" panose="02020603050405020304" pitchFamily="18" charset="0"/>
              </a:rPr>
              <a:t>obtain a very robust inside/outside classification.</a:t>
            </a:r>
            <a:endParaRPr lang="en-US" altLang="zh-TW" dirty="0">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ACF81D0A-AFE7-3160-17A7-3305968890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A13C387E-3D6C-4128-86EA-8E3210C1FAEF}" type="slidenum">
              <a:rPr lang="en-US" altLang="zh-TW"/>
              <a:pPr>
                <a:spcBef>
                  <a:spcPct val="0"/>
                </a:spcBef>
              </a:pPr>
              <a:t>55</a:t>
            </a:fld>
            <a:endParaRPr lang="en-US" altLang="zh-TW"/>
          </a:p>
        </p:txBody>
      </p:sp>
      <p:sp>
        <p:nvSpPr>
          <p:cNvPr id="136195" name="Rectangle 2">
            <a:extLst>
              <a:ext uri="{FF2B5EF4-FFF2-40B4-BE49-F238E27FC236}">
                <a16:creationId xmlns:a16="http://schemas.microsoft.com/office/drawing/2014/main" id="{752149FC-276A-9970-6DE2-D1F77BD40B10}"/>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05110AB3-01F5-165A-203F-8612959C87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a:latin typeface="Arial" panose="020B0604020202020204" pitchFamily="34" charset="0"/>
            </a:endParaRPr>
          </a:p>
          <a:p>
            <a:r>
              <a:rPr lang="zh-TW" altLang="en-US">
                <a:latin typeface="Arial" panose="020B0604020202020204" pitchFamily="34" charset="0"/>
              </a:rPr>
              <a:t>體積的表示法</a:t>
            </a:r>
            <a:endParaRPr lang="en-US" altLang="zh-TW">
              <a:latin typeface="Arial" panose="020B0604020202020204" pitchFamily="34" charset="0"/>
            </a:endParaRPr>
          </a:p>
          <a:p>
            <a:r>
              <a:rPr lang="zh-TW" altLang="en-US">
                <a:latin typeface="Arial" panose="020B0604020202020204" pitchFamily="34" charset="0"/>
              </a:rPr>
              <a:t>對</a:t>
            </a:r>
            <a:r>
              <a:rPr lang="en-US" altLang="zh-TW">
                <a:latin typeface="Arial" panose="020B0604020202020204" pitchFamily="34" charset="0"/>
              </a:rPr>
              <a:t>3D</a:t>
            </a:r>
            <a:r>
              <a:rPr lang="zh-TW" altLang="en-US">
                <a:latin typeface="Arial" panose="020B0604020202020204" pitchFamily="34" charset="0"/>
              </a:rPr>
              <a:t>曲面建模的第三個替代方法是構造</a:t>
            </a:r>
            <a:r>
              <a:rPr lang="en-US" altLang="zh-TW">
                <a:latin typeface="Arial" panose="020B0604020202020204" pitchFamily="34" charset="0"/>
              </a:rPr>
              <a:t>3D</a:t>
            </a:r>
            <a:r>
              <a:rPr lang="zh-TW" altLang="en-US">
                <a:latin typeface="Arial" panose="020B0604020202020204" pitchFamily="34" charset="0"/>
              </a:rPr>
              <a:t>體積內外函數</a:t>
            </a:r>
            <a:endParaRPr lang="en-US" altLang="zh-TW">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7323EFE1-43CF-4D31-EEA3-93525C6F06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AE7426ED-51D8-4B03-9907-D87DF2CBA70C}" type="slidenum">
              <a:rPr lang="en-US" altLang="zh-TW"/>
              <a:pPr>
                <a:spcBef>
                  <a:spcPct val="0"/>
                </a:spcBef>
              </a:pPr>
              <a:t>56</a:t>
            </a:fld>
            <a:endParaRPr lang="en-US" altLang="zh-TW"/>
          </a:p>
        </p:txBody>
      </p:sp>
      <p:sp>
        <p:nvSpPr>
          <p:cNvPr id="138243" name="Rectangle 2">
            <a:extLst>
              <a:ext uri="{FF2B5EF4-FFF2-40B4-BE49-F238E27FC236}">
                <a16:creationId xmlns:a16="http://schemas.microsoft.com/office/drawing/2014/main" id="{8A8DC7B0-F3AC-3D52-B016-1569B20B4146}"/>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0CCD2703-D9A2-743A-9682-32A57AE485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a:latin typeface="Arial" panose="020B0604020202020204" pitchFamily="34" charset="0"/>
            </a:endParaRPr>
          </a:p>
          <a:p>
            <a:pPr eaLnBrk="1" hangingPunct="1"/>
            <a:endParaRPr lang="en-US" altLang="zh-TW">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9E2F564A-3AEF-A895-F929-374B8DD578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B1C532B2-3C95-40E3-AB95-AA40A732F88F}" type="slidenum">
              <a:rPr lang="en-US" altLang="zh-TW"/>
              <a:pPr>
                <a:spcBef>
                  <a:spcPct val="0"/>
                </a:spcBef>
              </a:pPr>
              <a:t>57</a:t>
            </a:fld>
            <a:endParaRPr lang="en-US" altLang="zh-TW"/>
          </a:p>
        </p:txBody>
      </p:sp>
      <p:sp>
        <p:nvSpPr>
          <p:cNvPr id="140291" name="Rectangle 2">
            <a:extLst>
              <a:ext uri="{FF2B5EF4-FFF2-40B4-BE49-F238E27FC236}">
                <a16:creationId xmlns:a16="http://schemas.microsoft.com/office/drawing/2014/main" id="{FD98D2B8-2275-B355-9CBC-3A0B1ADDA864}"/>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387669EA-3B9A-8C74-7D9C-B9CE2628B7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a:latin typeface="Arial" panose="020B0604020202020204" pitchFamily="34" charset="0"/>
            </a:endParaRPr>
          </a:p>
          <a:p>
            <a:pPr eaLnBrk="1" hangingPunct="1"/>
            <a:endParaRPr lang="en-US" altLang="zh-TW">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投影片影像版面配置區 1">
            <a:extLst>
              <a:ext uri="{FF2B5EF4-FFF2-40B4-BE49-F238E27FC236}">
                <a16:creationId xmlns:a16="http://schemas.microsoft.com/office/drawing/2014/main" id="{720F3589-CD72-15F3-84E2-BF975572DF86}"/>
              </a:ext>
            </a:extLst>
          </p:cNvPr>
          <p:cNvSpPr>
            <a:spLocks noGrp="1" noRot="1" noChangeAspect="1" noChangeArrowheads="1" noTextEdit="1"/>
          </p:cNvSpPr>
          <p:nvPr>
            <p:ph type="sldImg"/>
          </p:nvPr>
        </p:nvSpPr>
        <p:spPr>
          <a:ln/>
        </p:spPr>
      </p:sp>
      <p:sp>
        <p:nvSpPr>
          <p:cNvPr id="3" name="備忘稿版面配置區 2">
            <a:extLst>
              <a:ext uri="{FF2B5EF4-FFF2-40B4-BE49-F238E27FC236}">
                <a16:creationId xmlns:a16="http://schemas.microsoft.com/office/drawing/2014/main" id="{68754BAE-CD00-C4E5-C015-8207A76906BB}"/>
              </a:ext>
            </a:extLst>
          </p:cNvPr>
          <p:cNvSpPr>
            <a:spLocks noGrp="1"/>
          </p:cNvSpPr>
          <p:nvPr>
            <p:ph type="body" idx="1"/>
          </p:nvPr>
        </p:nvSpPr>
        <p:spPr/>
        <p:txBody>
          <a:bodyPr/>
          <a:lstStyle/>
          <a:p>
            <a:r>
              <a:rPr lang="zh-TW" altLang="en-US">
                <a:latin typeface="Arial" panose="020B0604020202020204" pitchFamily="34" charset="0"/>
              </a:rPr>
              <a:t>超二次曲面體 </a:t>
            </a:r>
            <a:r>
              <a:rPr lang="en-US" altLang="zh-TW">
                <a:latin typeface="Arial" panose="020B0604020202020204" pitchFamily="34" charset="0"/>
              </a:rPr>
              <a:t>superquadrics</a:t>
            </a:r>
          </a:p>
          <a:p>
            <a:r>
              <a:rPr lang="zh-TW" altLang="en-US">
                <a:latin typeface="Arial" panose="020B0604020202020204" pitchFamily="34" charset="0"/>
              </a:rPr>
              <a:t>是一類幾何體，其表面方程由橢球體或其他二次曲面體方程演化而來。將橢球體表面方程中的指數由</a:t>
            </a:r>
            <a:r>
              <a:rPr lang="en-US" altLang="zh-TW">
                <a:latin typeface="Arial" panose="020B0604020202020204" pitchFamily="34" charset="0"/>
              </a:rPr>
              <a:t>2</a:t>
            </a:r>
            <a:r>
              <a:rPr lang="zh-TW" altLang="en-US">
                <a:latin typeface="Arial" panose="020B0604020202020204" pitchFamily="34" charset="0"/>
              </a:rPr>
              <a:t>更改為其他任意正實數，即得到超二次曲面體</a:t>
            </a:r>
            <a:endParaRPr lang="en-US" altLang="zh-TW">
              <a:latin typeface="Arial" panose="020B0604020202020204" pitchFamily="34" charset="0"/>
            </a:endParaRPr>
          </a:p>
          <a:p>
            <a:r>
              <a:rPr lang="zh-TW" altLang="en-US">
                <a:latin typeface="Calibri" panose="020F0502020204030204" pitchFamily="34" charset="0"/>
              </a:rPr>
              <a:t>可以表達圓角或近似方角的立方體、八面體、圓柱等諸多形狀，是一種很好的計算機三維圖形模型</a:t>
            </a:r>
            <a:endParaRPr lang="en-US" altLang="zh-TW">
              <a:latin typeface="Calibri" panose="020F0502020204030204" pitchFamily="34" charset="0"/>
            </a:endParaRPr>
          </a:p>
          <a:p>
            <a:endParaRPr lang="en-US" altLang="zh-TW">
              <a:latin typeface="Calibri" panose="020F0502020204030204" pitchFamily="34" charset="0"/>
            </a:endParaRPr>
          </a:p>
          <a:p>
            <a:r>
              <a:rPr lang="en-US" altLang="zh-TW">
                <a:latin typeface="Calibri" panose="020F0502020204030204" pitchFamily="34" charset="0"/>
              </a:rPr>
              <a:t>Extent </a:t>
            </a:r>
            <a:r>
              <a:rPr lang="zh-TW" altLang="en-US">
                <a:latin typeface="Calibri" panose="020F0502020204030204" pitchFamily="34" charset="0"/>
              </a:rPr>
              <a:t>長度</a:t>
            </a:r>
            <a:endParaRPr lang="zh-TW" altLang="en-US">
              <a:latin typeface="Arial" panose="020B0604020202020204" pitchFamily="34" charset="0"/>
            </a:endParaRPr>
          </a:p>
        </p:txBody>
      </p:sp>
      <p:sp>
        <p:nvSpPr>
          <p:cNvPr id="142340" name="投影片編號版面配置區 3">
            <a:extLst>
              <a:ext uri="{FF2B5EF4-FFF2-40B4-BE49-F238E27FC236}">
                <a16:creationId xmlns:a16="http://schemas.microsoft.com/office/drawing/2014/main" id="{9C423E22-709A-37D4-50F5-94ACDB9DEC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fld id="{4D074448-6921-4193-9C7D-F53BB7A4D63A}" type="slidenum">
              <a:rPr lang="zh-TW" altLang="en-US" b="0"/>
              <a:pPr/>
              <a:t>58</a:t>
            </a:fld>
            <a:endParaRPr lang="zh-TW" altLang="en-US" b="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投影片影像版面配置區 1">
            <a:extLst>
              <a:ext uri="{FF2B5EF4-FFF2-40B4-BE49-F238E27FC236}">
                <a16:creationId xmlns:a16="http://schemas.microsoft.com/office/drawing/2014/main" id="{C78A6FF5-3EA6-6969-8224-F1C6BE3AD799}"/>
              </a:ext>
            </a:extLst>
          </p:cNvPr>
          <p:cNvSpPr>
            <a:spLocks noGrp="1" noRot="1" noChangeAspect="1" noChangeArrowheads="1" noTextEdit="1"/>
          </p:cNvSpPr>
          <p:nvPr>
            <p:ph type="sldImg"/>
          </p:nvPr>
        </p:nvSpPr>
        <p:spPr>
          <a:ln/>
        </p:spPr>
      </p:sp>
      <p:sp>
        <p:nvSpPr>
          <p:cNvPr id="144387" name="備忘稿版面配置區 2">
            <a:extLst>
              <a:ext uri="{FF2B5EF4-FFF2-40B4-BE49-F238E27FC236}">
                <a16:creationId xmlns:a16="http://schemas.microsoft.com/office/drawing/2014/main" id="{1A958536-82F9-DEC1-3969-8049117F40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latin typeface="Arial" panose="020B0604020202020204" pitchFamily="34" charset="0"/>
              </a:rPr>
              <a:t>These are an extension of quadrics, where the power on the coordinate does not have to be 2</a:t>
            </a:r>
          </a:p>
          <a:p>
            <a:r>
              <a:rPr lang="zh-TW" altLang="en-US">
                <a:latin typeface="Arial" panose="020B0604020202020204" pitchFamily="34" charset="0"/>
              </a:rPr>
              <a:t>各參數不侷限</a:t>
            </a:r>
            <a:r>
              <a:rPr lang="en-US" altLang="zh-TW">
                <a:latin typeface="Arial" panose="020B0604020202020204" pitchFamily="34" charset="0"/>
              </a:rPr>
              <a:t>2</a:t>
            </a:r>
            <a:r>
              <a:rPr lang="zh-TW" altLang="en-US">
                <a:latin typeface="Arial" panose="020B0604020202020204" pitchFamily="34" charset="0"/>
              </a:rPr>
              <a:t>次了</a:t>
            </a:r>
            <a:endParaRPr lang="en-US" altLang="zh-TW">
              <a:latin typeface="Arial" panose="020B0604020202020204" pitchFamily="34" charset="0"/>
            </a:endParaRPr>
          </a:p>
          <a:p>
            <a:endParaRPr lang="zh-TW" altLang="en-US">
              <a:latin typeface="Arial" panose="020B0604020202020204" pitchFamily="34" charset="0"/>
            </a:endParaRPr>
          </a:p>
        </p:txBody>
      </p:sp>
      <p:sp>
        <p:nvSpPr>
          <p:cNvPr id="144388" name="投影片編號版面配置區 3">
            <a:extLst>
              <a:ext uri="{FF2B5EF4-FFF2-40B4-BE49-F238E27FC236}">
                <a16:creationId xmlns:a16="http://schemas.microsoft.com/office/drawing/2014/main" id="{D8A09310-CEE3-7D41-F799-162B7A6009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fld id="{7F2D2FE2-36A0-4CAB-9A4B-86C7A430F910}" type="slidenum">
              <a:rPr lang="zh-TW" altLang="en-US" b="0"/>
              <a:pPr/>
              <a:t>59</a:t>
            </a:fld>
            <a:endParaRPr lang="zh-TW" altLang="en-US" b="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1CB54A18-C9F3-DFD9-0ADB-2D9A9A4A9D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BA4DB204-8B5C-46A9-877F-3DABB5D16A25}" type="slidenum">
              <a:rPr lang="en-US" altLang="zh-TW"/>
              <a:pPr>
                <a:spcBef>
                  <a:spcPct val="0"/>
                </a:spcBef>
              </a:pPr>
              <a:t>60</a:t>
            </a:fld>
            <a:endParaRPr lang="en-US" altLang="zh-TW"/>
          </a:p>
        </p:txBody>
      </p:sp>
      <p:sp>
        <p:nvSpPr>
          <p:cNvPr id="146435" name="Rectangle 2">
            <a:extLst>
              <a:ext uri="{FF2B5EF4-FFF2-40B4-BE49-F238E27FC236}">
                <a16:creationId xmlns:a16="http://schemas.microsoft.com/office/drawing/2014/main" id="{0FCD9515-62BF-C5C0-8A1F-D754133C92E8}"/>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12542FA1-03C6-36C4-8354-786BA08D5B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latin typeface="Arial"/>
                <a:ea typeface="新細明體"/>
                <a:cs typeface="Arial"/>
              </a:rPr>
              <a:t>水平集介紹: </a:t>
            </a:r>
            <a:endParaRPr lang="en-US" altLang="zh-CN" dirty="0">
              <a:latin typeface="Arial"/>
              <a:ea typeface="新細明體"/>
              <a:cs typeface="Arial"/>
            </a:endParaRPr>
          </a:p>
          <a:p>
            <a:r>
              <a:rPr lang="en-US" dirty="0">
                <a:latin typeface="Arial"/>
                <a:ea typeface="新細明體"/>
                <a:cs typeface="Arial"/>
                <a:hlinkClick r:id="rId3"/>
              </a:rPr>
              <a:t>https://zhuanlan.zhihu.com/p/140318665</a:t>
            </a:r>
            <a:endParaRPr lang="en-US" dirty="0">
              <a:latin typeface="Arial"/>
              <a:ea typeface="新細明體"/>
              <a:cs typeface="Arial"/>
            </a:endParaRPr>
          </a:p>
          <a:p>
            <a:r>
              <a:rPr lang="en-US" altLang="zh-TW" dirty="0">
                <a:latin typeface="Arial"/>
                <a:ea typeface="新細明體"/>
                <a:cs typeface="Arial"/>
                <a:hlinkClick r:id="" action="ppaction://noaction"/>
              </a:rPr>
              <a:t>https://blog.csdn.net/webzhuce/article/details/101120185</a:t>
            </a:r>
            <a:endParaRPr lang="zh-TW" altLang="en-US" dirty="0">
              <a:latin typeface="Arial"/>
              <a:ea typeface="新細明體"/>
              <a:cs typeface="Arial"/>
              <a:hlinkClick r:id="" action="ppaction://noaction"/>
            </a:endParaRPr>
          </a:p>
          <a:p>
            <a:r>
              <a:rPr lang="zh-CN" altLang="en-US" dirty="0">
                <a:latin typeface="Arial"/>
                <a:ea typeface="新細明體"/>
                <a:cs typeface="Arial"/>
              </a:rPr>
              <a:t>算法實作: </a:t>
            </a:r>
            <a:endParaRPr lang="en-US" altLang="zh-CN" dirty="0">
              <a:cs typeface="Arial"/>
            </a:endParaRPr>
          </a:p>
          <a:p>
            <a:r>
              <a:rPr lang="zh-CN" dirty="0">
                <a:latin typeface="Arial"/>
                <a:ea typeface="新細明體"/>
                <a:cs typeface="Arial"/>
                <a:hlinkClick r:id="rId4"/>
              </a:rPr>
              <a:t>https://github.com/Ramesh-X/Level-Set</a:t>
            </a:r>
            <a:endParaRPr lang="en-US" dirty="0">
              <a:cs typeface="Arial"/>
            </a:endParaRPr>
          </a:p>
          <a:p>
            <a:endParaRPr lang="zh-CN" dirty="0">
              <a:cs typeface="Arial" panose="020B0604020202020204" pitchFamily="34" charset="0"/>
            </a:endParaRPr>
          </a:p>
          <a:p>
            <a:endParaRPr lang="zh-CN" altLang="en-US" dirty="0">
              <a:cs typeface="Arial" panose="020B0604020202020204" pitchFamily="34" charset="0"/>
            </a:endParaRPr>
          </a:p>
          <a:p>
            <a:pPr eaLnBrk="1" hangingPunct="1"/>
            <a:endParaRPr lang="en-US" altLang="zh-TW" dirty="0">
              <a:latin typeface="Arial" panose="020B0604020202020204" pitchFamily="34" charset="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投影片影像版面配置區 1">
            <a:extLst>
              <a:ext uri="{FF2B5EF4-FFF2-40B4-BE49-F238E27FC236}">
                <a16:creationId xmlns:a16="http://schemas.microsoft.com/office/drawing/2014/main" id="{76AE7A42-C6E0-A6CD-5936-9C349658ADFF}"/>
              </a:ext>
            </a:extLst>
          </p:cNvPr>
          <p:cNvSpPr>
            <a:spLocks noGrp="1" noRot="1" noChangeAspect="1" noChangeArrowheads="1" noTextEdit="1"/>
          </p:cNvSpPr>
          <p:nvPr>
            <p:ph type="sldImg"/>
          </p:nvPr>
        </p:nvSpPr>
        <p:spPr>
          <a:ln/>
        </p:spPr>
      </p:sp>
      <p:sp>
        <p:nvSpPr>
          <p:cNvPr id="148483" name="備忘稿版面配置區 2">
            <a:extLst>
              <a:ext uri="{FF2B5EF4-FFF2-40B4-BE49-F238E27FC236}">
                <a16:creationId xmlns:a16="http://schemas.microsoft.com/office/drawing/2014/main" id="{D2723621-2873-C0A3-1689-9FF36BD734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latin typeface="Arial" panose="020B0604020202020204" pitchFamily="34" charset="0"/>
              </a:rPr>
              <a:t>Conics</a:t>
            </a:r>
            <a:r>
              <a:rPr lang="zh-TW" altLang="en-US">
                <a:latin typeface="Arial" panose="020B0604020202020204" pitchFamily="34" charset="0"/>
              </a:rPr>
              <a:t> 圓錐曲線 </a:t>
            </a:r>
            <a:r>
              <a:rPr lang="en-US" altLang="zh-TW">
                <a:latin typeface="Arial" panose="020B0604020202020204" pitchFamily="34" charset="0"/>
              </a:rPr>
              <a:t>two dimensional curve</a:t>
            </a:r>
          </a:p>
          <a:p>
            <a:r>
              <a:rPr lang="en-US" altLang="zh-TW">
                <a:latin typeface="Arial" panose="020B0604020202020204" pitchFamily="34" charset="0"/>
              </a:rPr>
              <a:t>Parabola </a:t>
            </a:r>
            <a:r>
              <a:rPr lang="zh-TW" altLang="en-US">
                <a:latin typeface="Arial" panose="020B0604020202020204" pitchFamily="34" charset="0"/>
              </a:rPr>
              <a:t>拋物線</a:t>
            </a:r>
            <a:endParaRPr lang="en-US" altLang="zh-TW">
              <a:latin typeface="Arial" panose="020B0604020202020204" pitchFamily="34" charset="0"/>
            </a:endParaRPr>
          </a:p>
          <a:p>
            <a:r>
              <a:rPr lang="en-US" altLang="zh-TW">
                <a:latin typeface="Arial" panose="020B0604020202020204" pitchFamily="34" charset="0"/>
              </a:rPr>
              <a:t>Hyperbola</a:t>
            </a:r>
            <a:r>
              <a:rPr lang="zh-TW" altLang="en-US">
                <a:latin typeface="Arial" panose="020B0604020202020204" pitchFamily="34" charset="0"/>
              </a:rPr>
              <a:t> 雙曲線</a:t>
            </a:r>
            <a:endParaRPr lang="en-US" altLang="zh-TW">
              <a:latin typeface="Arial" panose="020B0604020202020204" pitchFamily="34" charset="0"/>
            </a:endParaRPr>
          </a:p>
          <a:p>
            <a:endParaRPr lang="en-US" altLang="zh-TW">
              <a:latin typeface="Arial" panose="020B0604020202020204" pitchFamily="34" charset="0"/>
            </a:endParaRPr>
          </a:p>
          <a:p>
            <a:r>
              <a:rPr lang="zh-TW" altLang="en-US">
                <a:latin typeface="Arial" panose="020B0604020202020204" pitchFamily="34" charset="0"/>
              </a:rPr>
              <a:t>不同切面會有不同圖形</a:t>
            </a:r>
          </a:p>
        </p:txBody>
      </p:sp>
      <p:sp>
        <p:nvSpPr>
          <p:cNvPr id="148484" name="投影片編號版面配置區 3">
            <a:extLst>
              <a:ext uri="{FF2B5EF4-FFF2-40B4-BE49-F238E27FC236}">
                <a16:creationId xmlns:a16="http://schemas.microsoft.com/office/drawing/2014/main" id="{AEE4AC45-0B10-3DDC-9395-BF37777264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fld id="{7895FE89-14B5-48CF-AFF0-D3B8AFC07F29}" type="slidenum">
              <a:rPr lang="zh-TW" altLang="en-US" b="0"/>
              <a:pPr/>
              <a:t>61</a:t>
            </a:fld>
            <a:endParaRPr lang="zh-TW" altLang="en-US" b="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4B026331-1641-0CA9-1571-96709FD4F7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C6CCB5EE-87AB-4E59-898F-80A75933098A}" type="slidenum">
              <a:rPr lang="en-US" altLang="zh-TW"/>
              <a:pPr>
                <a:spcBef>
                  <a:spcPct val="0"/>
                </a:spcBef>
              </a:pPr>
              <a:t>62</a:t>
            </a:fld>
            <a:endParaRPr lang="en-US" altLang="zh-TW"/>
          </a:p>
        </p:txBody>
      </p:sp>
      <p:sp>
        <p:nvSpPr>
          <p:cNvPr id="150531" name="Rectangle 2">
            <a:extLst>
              <a:ext uri="{FF2B5EF4-FFF2-40B4-BE49-F238E27FC236}">
                <a16:creationId xmlns:a16="http://schemas.microsoft.com/office/drawing/2014/main" id="{A8CFA93E-6D94-4807-0E23-60749EF19DF9}"/>
              </a:ext>
            </a:extLst>
          </p:cNvPr>
          <p:cNvSpPr>
            <a:spLocks noGrp="1" noRot="1" noChangeAspect="1" noChangeArrowheads="1" noTextEdit="1"/>
          </p:cNvSpPr>
          <p:nvPr>
            <p:ph type="sldImg"/>
          </p:nvPr>
        </p:nvSpPr>
        <p:spPr>
          <a:ln/>
        </p:spPr>
      </p:sp>
      <p:sp>
        <p:nvSpPr>
          <p:cNvPr id="150532" name="Rectangle 3">
            <a:extLst>
              <a:ext uri="{FF2B5EF4-FFF2-40B4-BE49-F238E27FC236}">
                <a16:creationId xmlns:a16="http://schemas.microsoft.com/office/drawing/2014/main" id="{7A2003E9-8750-A5C5-F945-D7942D55B0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a:latin typeface="Arial" panose="020B0604020202020204" pitchFamily="34" charset="0"/>
              </a:rPr>
              <a:t> </a:t>
            </a:r>
            <a:r>
              <a:rPr lang="en-US" altLang="zh-TW" dirty="0">
                <a:latin typeface="Arial" panose="020B0604020202020204" pitchFamily="34" charset="0"/>
              </a:rPr>
              <a:t>Signed distance function </a:t>
            </a:r>
            <a:r>
              <a:rPr lang="zh-TW" altLang="en-US" dirty="0">
                <a:latin typeface="Arial" panose="020B0604020202020204" pitchFamily="34" charset="0"/>
              </a:rPr>
              <a:t>正負號距離表示法</a:t>
            </a:r>
            <a:br>
              <a:rPr lang="en-US" altLang="zh-TW" dirty="0">
                <a:latin typeface="Arial" panose="020B0604020202020204" pitchFamily="34" charset="0"/>
              </a:rPr>
            </a:br>
            <a:endParaRPr lang="en-US" altLang="zh-TW" dirty="0">
              <a:latin typeface="Arial" panose="020B0604020202020204" pitchFamily="34" charset="0"/>
            </a:endParaRPr>
          </a:p>
          <a:p>
            <a:r>
              <a:rPr lang="zh-TW" altLang="en-US" dirty="0">
                <a:latin typeface="Arial" panose="020B0604020202020204" pitchFamily="34" charset="0"/>
              </a:rPr>
              <a:t>另一種類型的隱式形狀模型可以通過在規則的三維網格上定義符號距離函數來構造，可選擇使用八元樹樣條將該函數更粗糙地表示為遠離其表面（零集）</a:t>
            </a:r>
            <a:endParaRPr lang="en-US" altLang="zh-TW" dirty="0">
              <a:latin typeface="Arial" panose="020B0604020202020204" pitchFamily="34" charset="0"/>
            </a:endParaRPr>
          </a:p>
          <a:p>
            <a:endParaRPr lang="zh-TW" altLang="en-US" dirty="0">
              <a:latin typeface="Arial" panose="020B0604020202020204" pitchFamily="34" charset="0"/>
            </a:endParaRPr>
          </a:p>
          <a:p>
            <a:pPr eaLnBrk="1" hangingPunct="1"/>
            <a:r>
              <a:rPr lang="zh-TW" altLang="en-US" b="1" i="0" dirty="0">
                <a:solidFill>
                  <a:srgbClr val="000000"/>
                </a:solidFill>
                <a:effectLst/>
                <a:latin typeface="Open Sans" panose="020B0606030504020204" pitchFamily="34" charset="0"/>
              </a:rPr>
              <a:t>八元樹（英語：</a:t>
            </a:r>
            <a:r>
              <a:rPr lang="en-US" altLang="zh-TW" b="1" i="0" dirty="0">
                <a:solidFill>
                  <a:srgbClr val="000000"/>
                </a:solidFill>
                <a:effectLst/>
                <a:latin typeface="Open Sans" panose="020B0606030504020204" pitchFamily="34" charset="0"/>
              </a:rPr>
              <a:t>octree</a:t>
            </a:r>
            <a:r>
              <a:rPr lang="zh-TW" altLang="en-US" b="1" i="0" dirty="0">
                <a:solidFill>
                  <a:srgbClr val="000000"/>
                </a:solidFill>
                <a:effectLst/>
                <a:latin typeface="Open Sans" panose="020B0606030504020204" pitchFamily="34" charset="0"/>
              </a:rPr>
              <a:t>）是一種樹形資料結構，每個內部節點都正好有八個子節點。八元樹常用於分割三維空間，將其遞迴細分為八個卦限。八元樹是四元樹在三維空間中的對應，在三維圖形、三維遊戲引擎等領域有很多應用。</a:t>
            </a:r>
            <a:endParaRPr lang="en-US" altLang="zh-TW" b="1" i="0" dirty="0">
              <a:solidFill>
                <a:srgbClr val="000000"/>
              </a:solidFill>
              <a:effectLst/>
              <a:latin typeface="Open Sans" panose="020B0606030504020204" pitchFamily="34" charset="0"/>
            </a:endParaRPr>
          </a:p>
          <a:p>
            <a:pPr eaLnBrk="1" hangingPunct="1"/>
            <a:r>
              <a:rPr lang="en-US" altLang="zh-TW" dirty="0">
                <a:latin typeface="Arial" panose="020B0604020202020204" pitchFamily="34" charset="0"/>
              </a:rPr>
              <a:t>https://www.wikiwand.com/zh-tw/%E5%85%AB%E5%8F%89%E6%A0%91</a:t>
            </a:r>
          </a:p>
          <a:p>
            <a:pPr eaLnBrk="1" hangingPunct="1"/>
            <a:endParaRPr lang="en-US" altLang="zh-TW" b="1" i="0" dirty="0">
              <a:solidFill>
                <a:srgbClr val="000000"/>
              </a:solidFill>
              <a:effectLst/>
              <a:latin typeface="Arial" panose="020B0604020202020204" pitchFamily="34" charset="0"/>
            </a:endParaRPr>
          </a:p>
          <a:p>
            <a:pPr eaLnBrk="1" hangingPunct="1"/>
            <a:r>
              <a:rPr lang="en-US" altLang="zh-TW" b="0" i="0" dirty="0">
                <a:solidFill>
                  <a:srgbClr val="000000"/>
                </a:solidFill>
                <a:effectLst/>
                <a:latin typeface="Tahoma" panose="020B0604030504040204" pitchFamily="34" charset="0"/>
              </a:rPr>
              <a:t>Region </a:t>
            </a:r>
            <a:r>
              <a:rPr lang="zh-TW" altLang="en-US" b="0" i="0" dirty="0">
                <a:solidFill>
                  <a:srgbClr val="000000"/>
                </a:solidFill>
                <a:effectLst/>
                <a:latin typeface="Tahoma" panose="020B0604030504040204" pitchFamily="34" charset="0"/>
              </a:rPr>
              <a:t>資料結構 </a:t>
            </a:r>
            <a:r>
              <a:rPr lang="en-US" altLang="zh-TW" b="0" i="0" dirty="0">
                <a:solidFill>
                  <a:srgbClr val="000000"/>
                </a:solidFill>
                <a:effectLst/>
                <a:latin typeface="Tahoma" panose="020B0604030504040204" pitchFamily="34" charset="0"/>
              </a:rPr>
              <a:t>:</a:t>
            </a:r>
            <a:r>
              <a:rPr lang="zh-TW" altLang="en-US" b="1" i="0" dirty="0">
                <a:solidFill>
                  <a:srgbClr val="000000"/>
                </a:solidFill>
                <a:effectLst/>
                <a:latin typeface="Arial" panose="020B0604020202020204" pitchFamily="34" charset="0"/>
              </a:rPr>
              <a:t> </a:t>
            </a:r>
            <a:r>
              <a:rPr lang="en-US" altLang="zh-TW" b="1" i="0" dirty="0">
                <a:solidFill>
                  <a:srgbClr val="000000"/>
                </a:solidFill>
                <a:effectLst/>
                <a:latin typeface="Arial" panose="020B0604020202020204" pitchFamily="34" charset="0"/>
              </a:rPr>
              <a:t>https://web.ntnu.edu.tw/~algo/Region.html</a:t>
            </a:r>
          </a:p>
          <a:p>
            <a:pPr eaLnBrk="1" hangingPunct="1"/>
            <a:endParaRPr lang="en-US" altLang="zh-TW" b="1" i="0" dirty="0">
              <a:solidFill>
                <a:srgbClr val="000000"/>
              </a:solidFill>
              <a:effectLst/>
              <a:latin typeface="Open Sans" panose="020B0606030504020204" pitchFamily="34" charset="0"/>
            </a:endParaRPr>
          </a:p>
          <a:p>
            <a:pPr eaLnBrk="1" hangingPunct="1"/>
            <a:endParaRPr lang="en-US" altLang="zh-TW" dirty="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2F6A59BA-EC71-416E-8B4C-2D6E95F7676D}"/>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2FCD004E-4F2C-D729-D8B8-7594DF102F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5E9A1A89-97E5-794C-AFB7-A19A6B9DF0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620D3B19-D648-4EE6-A4C0-60DE25BF26CB}" type="slidenum">
              <a:rPr lang="en-US" altLang="zh-TW"/>
              <a:pPr>
                <a:spcBef>
                  <a:spcPct val="0"/>
                </a:spcBef>
              </a:pPr>
              <a:t>63</a:t>
            </a:fld>
            <a:endParaRPr lang="en-US" altLang="zh-TW"/>
          </a:p>
        </p:txBody>
      </p:sp>
      <p:sp>
        <p:nvSpPr>
          <p:cNvPr id="152579" name="Rectangle 2">
            <a:extLst>
              <a:ext uri="{FF2B5EF4-FFF2-40B4-BE49-F238E27FC236}">
                <a16:creationId xmlns:a16="http://schemas.microsoft.com/office/drawing/2014/main" id="{EB1ACC99-BAE2-C23A-6485-AEB5EA5704DA}"/>
              </a:ext>
            </a:extLst>
          </p:cNvPr>
          <p:cNvSpPr>
            <a:spLocks noGrp="1" noRot="1" noChangeAspect="1" noChangeArrowheads="1" noTextEdit="1"/>
          </p:cNvSpPr>
          <p:nvPr>
            <p:ph type="sldImg"/>
          </p:nvPr>
        </p:nvSpPr>
        <p:spPr>
          <a:ln/>
        </p:spPr>
      </p:sp>
      <p:sp>
        <p:nvSpPr>
          <p:cNvPr id="152580" name="Rectangle 3">
            <a:extLst>
              <a:ext uri="{FF2B5EF4-FFF2-40B4-BE49-F238E27FC236}">
                <a16:creationId xmlns:a16="http://schemas.microsoft.com/office/drawing/2014/main" id="{6B5E8AF7-019B-4B14-F89C-A382702F5A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a:latin typeface="Arial" panose="020B0604020202020204" pitchFamily="34" charset="0"/>
            </a:endParaRPr>
          </a:p>
          <a:p>
            <a:pPr eaLnBrk="1" hangingPunct="1"/>
            <a:endParaRPr lang="en-US" altLang="zh-TW">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投影片影像版面配置區 1">
            <a:extLst>
              <a:ext uri="{FF2B5EF4-FFF2-40B4-BE49-F238E27FC236}">
                <a16:creationId xmlns:a16="http://schemas.microsoft.com/office/drawing/2014/main" id="{C397795E-C081-31A4-C917-0E3769C72A5C}"/>
              </a:ext>
            </a:extLst>
          </p:cNvPr>
          <p:cNvSpPr>
            <a:spLocks noGrp="1" noRot="1" noChangeAspect="1" noChangeArrowheads="1" noTextEdit="1"/>
          </p:cNvSpPr>
          <p:nvPr>
            <p:ph type="sldImg"/>
          </p:nvPr>
        </p:nvSpPr>
        <p:spPr>
          <a:ln/>
        </p:spPr>
      </p:sp>
      <p:sp>
        <p:nvSpPr>
          <p:cNvPr id="154627" name="備忘稿版面配置區 2">
            <a:extLst>
              <a:ext uri="{FF2B5EF4-FFF2-40B4-BE49-F238E27FC236}">
                <a16:creationId xmlns:a16="http://schemas.microsoft.com/office/drawing/2014/main" id="{1913AB30-4742-EE9C-165E-5F9591D734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solidFill>
                  <a:srgbClr val="121212"/>
                </a:solidFill>
                <a:latin typeface="-apple-system"/>
              </a:rPr>
              <a:t>Implicit Function </a:t>
            </a:r>
            <a:r>
              <a:rPr lang="zh-TW" altLang="en-US">
                <a:solidFill>
                  <a:srgbClr val="121212"/>
                </a:solidFill>
                <a:latin typeface="-apple-system"/>
              </a:rPr>
              <a:t>是一個用來表達物體表面的函數，其形式如：</a:t>
            </a:r>
            <a:r>
              <a:rPr lang="en-US" altLang="zh-TW">
                <a:solidFill>
                  <a:srgbClr val="121212"/>
                </a:solidFill>
                <a:latin typeface="-apple-system"/>
              </a:rPr>
              <a:t>F(X) = 0</a:t>
            </a:r>
          </a:p>
          <a:p>
            <a:r>
              <a:rPr lang="en-US" altLang="zh-TW">
                <a:solidFill>
                  <a:srgbClr val="121212"/>
                </a:solidFill>
                <a:latin typeface="-apple-system"/>
              </a:rPr>
              <a:t>PIFu</a:t>
            </a:r>
            <a:r>
              <a:rPr lang="zh-TW" altLang="en-US">
                <a:solidFill>
                  <a:srgbClr val="121212"/>
                </a:solidFill>
                <a:latin typeface="-apple-system"/>
              </a:rPr>
              <a:t>方法中提出的</a:t>
            </a:r>
            <a:r>
              <a:rPr lang="en-US" altLang="zh-TW">
                <a:solidFill>
                  <a:srgbClr val="121212"/>
                </a:solidFill>
                <a:latin typeface="-apple-system"/>
              </a:rPr>
              <a:t>Pixel-Aligned Implicit Function</a:t>
            </a:r>
            <a:r>
              <a:rPr lang="zh-TW" altLang="en-US">
                <a:solidFill>
                  <a:srgbClr val="121212"/>
                </a:solidFill>
                <a:latin typeface="-apple-system"/>
              </a:rPr>
              <a:t>則是將</a:t>
            </a:r>
            <a:r>
              <a:rPr lang="en-US" altLang="zh-TW">
                <a:solidFill>
                  <a:srgbClr val="121212"/>
                </a:solidFill>
                <a:latin typeface="-apple-system"/>
              </a:rPr>
              <a:t>2D</a:t>
            </a:r>
            <a:r>
              <a:rPr lang="zh-TW" altLang="en-US">
                <a:solidFill>
                  <a:srgbClr val="121212"/>
                </a:solidFill>
                <a:latin typeface="-apple-system"/>
              </a:rPr>
              <a:t>圖像中的</a:t>
            </a:r>
            <a:r>
              <a:rPr lang="en-US" altLang="zh-TW">
                <a:solidFill>
                  <a:srgbClr val="121212"/>
                </a:solidFill>
                <a:latin typeface="-apple-system"/>
              </a:rPr>
              <a:t>Pixel</a:t>
            </a:r>
            <a:r>
              <a:rPr lang="zh-TW" altLang="en-US">
                <a:solidFill>
                  <a:srgbClr val="121212"/>
                </a:solidFill>
                <a:latin typeface="-apple-system"/>
              </a:rPr>
              <a:t>也引入進來，所以叫做</a:t>
            </a:r>
            <a:r>
              <a:rPr lang="en-US" altLang="zh-TW">
                <a:solidFill>
                  <a:srgbClr val="121212"/>
                </a:solidFill>
                <a:latin typeface="-apple-system"/>
              </a:rPr>
              <a:t>Pixel-Aligned</a:t>
            </a:r>
          </a:p>
          <a:p>
            <a:r>
              <a:rPr lang="en-US" altLang="zh-TW">
                <a:latin typeface="Arial" panose="020B0604020202020204" pitchFamily="34" charset="0"/>
              </a:rPr>
              <a:t>https://zhuanlan.zhihu.com/p/148509062</a:t>
            </a:r>
            <a:endParaRPr lang="zh-TW" altLang="en-US">
              <a:latin typeface="Arial" panose="020B0604020202020204" pitchFamily="34" charset="0"/>
            </a:endParaRPr>
          </a:p>
        </p:txBody>
      </p:sp>
      <p:sp>
        <p:nvSpPr>
          <p:cNvPr id="154628" name="投影片編號版面配置區 3">
            <a:extLst>
              <a:ext uri="{FF2B5EF4-FFF2-40B4-BE49-F238E27FC236}">
                <a16:creationId xmlns:a16="http://schemas.microsoft.com/office/drawing/2014/main" id="{FAEE20F9-CCC5-C4BB-B2DD-B8E183DA38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fld id="{781402A3-E632-4A6F-B471-4CAF4FBE28B3}" type="slidenum">
              <a:rPr lang="en-US" altLang="zh-TW" b="0"/>
              <a:pPr/>
              <a:t>64</a:t>
            </a:fld>
            <a:endParaRPr lang="en-US" altLang="zh-TW" b="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E2DAC9E3-2437-F0E3-1B4B-981BF4BCF7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DCA16DF4-E10C-47B4-BC08-98F9D77274E2}" type="slidenum">
              <a:rPr lang="en-US" altLang="zh-TW"/>
              <a:pPr>
                <a:spcBef>
                  <a:spcPct val="0"/>
                </a:spcBef>
              </a:pPr>
              <a:t>65</a:t>
            </a:fld>
            <a:endParaRPr lang="en-US" altLang="zh-TW"/>
          </a:p>
        </p:txBody>
      </p:sp>
      <p:sp>
        <p:nvSpPr>
          <p:cNvPr id="156675" name="Rectangle 2">
            <a:extLst>
              <a:ext uri="{FF2B5EF4-FFF2-40B4-BE49-F238E27FC236}">
                <a16:creationId xmlns:a16="http://schemas.microsoft.com/office/drawing/2014/main" id="{17824228-84FB-2F2A-F483-B89331F92A54}"/>
              </a:ext>
            </a:extLst>
          </p:cNvPr>
          <p:cNvSpPr>
            <a:spLocks noGrp="1" noRot="1" noChangeAspect="1" noChangeArrowheads="1" noTextEdit="1"/>
          </p:cNvSpPr>
          <p:nvPr>
            <p:ph type="sldImg"/>
          </p:nvPr>
        </p:nvSpPr>
        <p:spPr>
          <a:ln/>
        </p:spPr>
      </p:sp>
      <p:sp>
        <p:nvSpPr>
          <p:cNvPr id="156676" name="Rectangle 3">
            <a:extLst>
              <a:ext uri="{FF2B5EF4-FFF2-40B4-BE49-F238E27FC236}">
                <a16:creationId xmlns:a16="http://schemas.microsoft.com/office/drawing/2014/main" id="{6A6C7E31-4B5F-7938-4336-AA07E5E1E0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a:latin typeface="Arial" panose="020B0604020202020204" pitchFamily="34" charset="0"/>
            </a:endParaRPr>
          </a:p>
          <a:p>
            <a:pPr eaLnBrk="1" hangingPunct="1"/>
            <a:endParaRPr lang="en-US" altLang="zh-TW">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BE0187E7-95BC-4AFA-8D91-249B94BEA071}"/>
              </a:ext>
            </a:extLst>
          </p:cNvPr>
          <p:cNvSpPr>
            <a:spLocks noGrp="1" noRot="1" noChangeAspect="1" noChangeArrowheads="1" noTextEdit="1"/>
          </p:cNvSpPr>
          <p:nvPr>
            <p:ph type="sldImg"/>
          </p:nvPr>
        </p:nvSpPr>
        <p:spPr>
          <a:ln/>
        </p:spPr>
      </p:sp>
      <p:sp>
        <p:nvSpPr>
          <p:cNvPr id="158723" name="Rectangle 3">
            <a:extLst>
              <a:ext uri="{FF2B5EF4-FFF2-40B4-BE49-F238E27FC236}">
                <a16:creationId xmlns:a16="http://schemas.microsoft.com/office/drawing/2014/main" id="{D81B9AB3-7FF6-D6FA-55B9-946F1E880F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latin typeface="Arial" panose="020B0604020202020204" pitchFamily="34" charset="0"/>
              </a:rPr>
              <a:t>幾何圖元 </a:t>
            </a:r>
            <a:r>
              <a:rPr lang="en-US" altLang="zh-TW">
                <a:latin typeface="Arial" panose="020B0604020202020204" pitchFamily="34" charset="0"/>
              </a:rPr>
              <a:t>(Geometric primitive)</a:t>
            </a:r>
          </a:p>
          <a:p>
            <a:r>
              <a:rPr lang="en-US" altLang="zh-TW">
                <a:latin typeface="Arial" panose="020B0604020202020204" pitchFamily="34" charset="0"/>
              </a:rPr>
              <a:t>Overlaid </a:t>
            </a:r>
            <a:r>
              <a:rPr lang="zh-TW" altLang="en-US">
                <a:latin typeface="Arial" panose="020B0604020202020204" pitchFamily="34" charset="0"/>
              </a:rPr>
              <a:t>覆蓋</a:t>
            </a:r>
            <a:endParaRPr lang="en-US" altLang="zh-TW">
              <a:latin typeface="Arial" panose="020B0604020202020204" pitchFamily="34" charset="0"/>
            </a:endParaRPr>
          </a:p>
          <a:p>
            <a:endParaRPr lang="zh-TW" altLang="en-US">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3AA5277A-8668-B6C7-A3CE-D0604700A1E8}"/>
              </a:ext>
            </a:extLst>
          </p:cNvPr>
          <p:cNvSpPr>
            <a:spLocks noGrp="1" noRot="1" noChangeAspect="1" noChangeArrowheads="1" noTextEdit="1"/>
          </p:cNvSpPr>
          <p:nvPr>
            <p:ph type="sldImg"/>
          </p:nvPr>
        </p:nvSpPr>
        <p:spPr>
          <a:ln/>
        </p:spPr>
      </p:sp>
      <p:sp>
        <p:nvSpPr>
          <p:cNvPr id="160771" name="Rectangle 3">
            <a:extLst>
              <a:ext uri="{FF2B5EF4-FFF2-40B4-BE49-F238E27FC236}">
                <a16:creationId xmlns:a16="http://schemas.microsoft.com/office/drawing/2014/main" id="{267EA13D-BA8B-223C-E30F-4224B0FABA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25257D6B-9035-65C5-B866-F5B20C60D2AB}"/>
              </a:ext>
            </a:extLst>
          </p:cNvPr>
          <p:cNvSpPr>
            <a:spLocks noGrp="1" noRot="1" noChangeAspect="1" noChangeArrowheads="1" noTextEdit="1"/>
          </p:cNvSpPr>
          <p:nvPr>
            <p:ph type="sldImg"/>
          </p:nvPr>
        </p:nvSpPr>
        <p:spPr>
          <a:ln/>
        </p:spPr>
      </p:sp>
      <p:sp>
        <p:nvSpPr>
          <p:cNvPr id="162819" name="Rectangle 3">
            <a:extLst>
              <a:ext uri="{FF2B5EF4-FFF2-40B4-BE49-F238E27FC236}">
                <a16:creationId xmlns:a16="http://schemas.microsoft.com/office/drawing/2014/main" id="{5D9506AC-AF4A-05E5-A0B9-16D549EE90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4BAB4E7F-AF3D-2EC9-CEBB-0721C2116D08}"/>
              </a:ext>
            </a:extLst>
          </p:cNvPr>
          <p:cNvSpPr>
            <a:spLocks noGrp="1" noRot="1" noChangeAspect="1" noChangeArrowheads="1" noTextEdit="1"/>
          </p:cNvSpPr>
          <p:nvPr>
            <p:ph type="sldImg"/>
          </p:nvPr>
        </p:nvSpPr>
        <p:spPr>
          <a:ln/>
        </p:spPr>
      </p:sp>
      <p:sp>
        <p:nvSpPr>
          <p:cNvPr id="164867" name="Rectangle 3">
            <a:extLst>
              <a:ext uri="{FF2B5EF4-FFF2-40B4-BE49-F238E27FC236}">
                <a16:creationId xmlns:a16="http://schemas.microsoft.com/office/drawing/2014/main" id="{258CEA0E-8EDB-B57E-F553-2221CAB832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0A48E821-031D-CC1A-A732-50D727662B07}"/>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2D4E9827-6A6A-3025-CF7A-36BABA5C31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b="0" i="0" dirty="0">
                <a:solidFill>
                  <a:srgbClr val="252525"/>
                </a:solidFill>
                <a:effectLst/>
                <a:latin typeface="Roboto" panose="02000000000000000000" pitchFamily="2" charset="0"/>
              </a:rPr>
              <a:t>Deformable:</a:t>
            </a:r>
            <a:r>
              <a:rPr lang="zh-TW" altLang="en-US" b="0" i="0" dirty="0">
                <a:solidFill>
                  <a:srgbClr val="252525"/>
                </a:solidFill>
                <a:effectLst/>
                <a:latin typeface="Roboto" panose="02000000000000000000" pitchFamily="2" charset="0"/>
              </a:rPr>
              <a:t> 可變形</a:t>
            </a:r>
            <a:endParaRPr lang="zh-TW" altLang="en-US" dirty="0">
              <a:latin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710C63D7-71F7-67A6-3330-8C86E9CBA8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51731817-EB55-413C-8FCC-62AEF7BB032D}" type="slidenum">
              <a:rPr lang="en-US" altLang="zh-TW"/>
              <a:pPr>
                <a:spcBef>
                  <a:spcPct val="0"/>
                </a:spcBef>
              </a:pPr>
              <a:t>71</a:t>
            </a:fld>
            <a:endParaRPr lang="en-US" altLang="zh-TW"/>
          </a:p>
        </p:txBody>
      </p:sp>
      <p:sp>
        <p:nvSpPr>
          <p:cNvPr id="168963" name="Rectangle 2">
            <a:extLst>
              <a:ext uri="{FF2B5EF4-FFF2-40B4-BE49-F238E27FC236}">
                <a16:creationId xmlns:a16="http://schemas.microsoft.com/office/drawing/2014/main" id="{A4AE7476-CA40-41E0-DF6E-2AF0AA2565F1}"/>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9A743FEE-1FB0-8E13-1035-E1BFD204BE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a:latin typeface="Arial" panose="020B0604020202020204" pitchFamily="34" charset="0"/>
            </a:endParaRPr>
          </a:p>
          <a:p>
            <a:pPr eaLnBrk="1" hangingPunct="1"/>
            <a:endParaRPr lang="en-US" altLang="zh-TW">
              <a:latin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6797A029-200E-0735-CC36-5DCEA04E83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85A8626E-C00D-42EA-9A8E-07D69BAA2633}" type="slidenum">
              <a:rPr lang="en-US" altLang="zh-TW"/>
              <a:pPr>
                <a:spcBef>
                  <a:spcPct val="0"/>
                </a:spcBef>
              </a:pPr>
              <a:t>72</a:t>
            </a:fld>
            <a:endParaRPr lang="en-US" altLang="zh-TW"/>
          </a:p>
        </p:txBody>
      </p:sp>
      <p:sp>
        <p:nvSpPr>
          <p:cNvPr id="171011" name="Rectangle 2">
            <a:extLst>
              <a:ext uri="{FF2B5EF4-FFF2-40B4-BE49-F238E27FC236}">
                <a16:creationId xmlns:a16="http://schemas.microsoft.com/office/drawing/2014/main" id="{C4C243BA-E484-6530-9535-79AD45307131}"/>
              </a:ext>
            </a:extLst>
          </p:cNvPr>
          <p:cNvSpPr>
            <a:spLocks noGrp="1" noRot="1" noChangeAspect="1" noChangeArrowheads="1" noTextEdit="1"/>
          </p:cNvSpPr>
          <p:nvPr>
            <p:ph type="sldImg"/>
          </p:nvPr>
        </p:nvSpPr>
        <p:spPr>
          <a:ln/>
        </p:spPr>
      </p:sp>
      <p:sp>
        <p:nvSpPr>
          <p:cNvPr id="171012" name="Rectangle 3">
            <a:extLst>
              <a:ext uri="{FF2B5EF4-FFF2-40B4-BE49-F238E27FC236}">
                <a16:creationId xmlns:a16="http://schemas.microsoft.com/office/drawing/2014/main" id="{67F378BE-3972-37E5-0606-839634AB4B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a:latin typeface="Arial" panose="020B0604020202020204" pitchFamily="34" charset="0"/>
            </a:endParaRPr>
          </a:p>
          <a:p>
            <a:pPr eaLnBrk="1" hangingPunct="1"/>
            <a:endParaRPr lang="en-US" altLang="zh-TW">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84D231FD-8666-BAA9-1990-3D7D0F75C36C}"/>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6374F650-E102-F80A-3004-150E14FE05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atin typeface="Arial"/>
                <a:ea typeface="新細明體"/>
                <a:cs typeface="Arial"/>
              </a:rPr>
              <a:t>incident</a:t>
            </a:r>
            <a:r>
              <a:rPr lang="en-US" altLang="zh-TW" dirty="0">
                <a:latin typeface="Arial"/>
                <a:ea typeface="新細明體"/>
                <a:cs typeface="Arial"/>
              </a:rPr>
              <a:t>: </a:t>
            </a:r>
            <a:r>
              <a:rPr lang="en-US" dirty="0">
                <a:latin typeface="Arial"/>
                <a:ea typeface="新細明體"/>
                <a:cs typeface="Arial"/>
              </a:rPr>
              <a:t>【</a:t>
            </a:r>
            <a:r>
              <a:rPr lang="zh-TW" altLang="en-US">
                <a:latin typeface="Arial"/>
                <a:ea typeface="新細明體"/>
                <a:cs typeface="Arial"/>
              </a:rPr>
              <a:t>物</a:t>
            </a:r>
            <a:r>
              <a:rPr lang="en-US" dirty="0">
                <a:latin typeface="Arial"/>
                <a:ea typeface="新細明體"/>
                <a:cs typeface="Arial"/>
              </a:rPr>
              <a:t>】</a:t>
            </a:r>
            <a:r>
              <a:rPr lang="zh-TW" altLang="en-US">
                <a:latin typeface="Arial"/>
                <a:ea typeface="新細明體"/>
                <a:cs typeface="Arial"/>
              </a:rPr>
              <a:t>入射的 ; 事件</a:t>
            </a:r>
            <a:r>
              <a:rPr lang="en-US" dirty="0">
                <a:latin typeface="Arial"/>
                <a:ea typeface="新細明體"/>
                <a:cs typeface="Arial"/>
              </a:rPr>
              <a:t>；</a:t>
            </a:r>
            <a:r>
              <a:rPr lang="zh-TW" altLang="en-US">
                <a:latin typeface="Arial"/>
                <a:ea typeface="新細明體"/>
                <a:cs typeface="Arial"/>
              </a:rPr>
              <a:t>伴隨而來的</a:t>
            </a:r>
          </a:p>
          <a:p>
            <a:r>
              <a:rPr lang="zh-TW">
                <a:latin typeface="Arial"/>
                <a:ea typeface="新細明體"/>
                <a:cs typeface="Arial"/>
              </a:rPr>
              <a:t>incident illumination</a:t>
            </a:r>
            <a:r>
              <a:rPr lang="en-US" altLang="zh-TW" dirty="0">
                <a:latin typeface="Arial"/>
                <a:ea typeface="新細明體"/>
                <a:cs typeface="Arial"/>
              </a:rPr>
              <a:t>:</a:t>
            </a:r>
            <a:r>
              <a:rPr lang="zh-TW" altLang="en-US">
                <a:latin typeface="Arial"/>
                <a:ea typeface="新細明體"/>
                <a:cs typeface="Arial"/>
              </a:rPr>
              <a:t> 入</a:t>
            </a:r>
            <a:r>
              <a:rPr lang="zh-TW">
                <a:latin typeface="Arial"/>
                <a:ea typeface="新細明體"/>
                <a:cs typeface="Arial"/>
              </a:rPr>
              <a:t>射照明</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E59BC48B-89B0-C610-4725-2C5611CF5F19}"/>
              </a:ext>
            </a:extLst>
          </p:cNvPr>
          <p:cNvSpPr>
            <a:spLocks noGrp="1" noRot="1" noChangeAspect="1" noChangeArrowheads="1" noTextEdit="1"/>
          </p:cNvSpPr>
          <p:nvPr>
            <p:ph type="sldImg"/>
          </p:nvPr>
        </p:nvSpPr>
        <p:spPr>
          <a:ln/>
        </p:spPr>
      </p:sp>
      <p:sp>
        <p:nvSpPr>
          <p:cNvPr id="173059" name="Rectangle 3">
            <a:extLst>
              <a:ext uri="{FF2B5EF4-FFF2-40B4-BE49-F238E27FC236}">
                <a16:creationId xmlns:a16="http://schemas.microsoft.com/office/drawing/2014/main" id="{5E773BA1-E474-C45F-67E1-903D36B567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AutoNum type="alphaLcParenBoth"/>
            </a:pPr>
            <a:r>
              <a:rPr lang="zh-TW" altLang="en-US" dirty="0">
                <a:latin typeface="Arial" panose="020B0604020202020204" pitchFamily="34" charset="0"/>
              </a:rPr>
              <a:t>原始 </a:t>
            </a:r>
            <a:r>
              <a:rPr lang="en-US" altLang="zh-TW" dirty="0">
                <a:latin typeface="Arial" panose="020B0604020202020204" pitchFamily="34" charset="0"/>
              </a:rPr>
              <a:t>3D </a:t>
            </a:r>
            <a:r>
              <a:rPr lang="zh-TW" altLang="en-US" dirty="0">
                <a:latin typeface="Arial" panose="020B0604020202020204" pitchFamily="34" charset="0"/>
              </a:rPr>
              <a:t>人臉模型，增加了特定方向的形狀和紋理變化：偏離平均值（漫畫）、性別、表情、體重和鼻子形狀；</a:t>
            </a:r>
            <a:endParaRPr lang="en-US" altLang="zh-TW" dirty="0">
              <a:latin typeface="Arial" panose="020B0604020202020204" pitchFamily="34" charset="0"/>
            </a:endParaRPr>
          </a:p>
          <a:p>
            <a:pPr marL="0" indent="0">
              <a:buNone/>
            </a:pPr>
            <a:r>
              <a:rPr lang="en-US" altLang="zh-TW" dirty="0">
                <a:latin typeface="Arial" panose="020B0604020202020204" pitchFamily="34" charset="0"/>
              </a:rPr>
              <a:t>Caricature: </a:t>
            </a:r>
            <a:r>
              <a:rPr lang="zh-TW" altLang="en-US" dirty="0">
                <a:latin typeface="Arial" panose="020B0604020202020204" pitchFamily="34" charset="0"/>
              </a:rPr>
              <a:t>漫畫</a:t>
            </a:r>
            <a:endParaRPr lang="en-US" altLang="zh-TW" dirty="0">
              <a:latin typeface="Arial" panose="020B0604020202020204" pitchFamily="34" charset="0"/>
            </a:endParaRPr>
          </a:p>
          <a:p>
            <a:pPr marL="0" indent="0">
              <a:buNone/>
            </a:pPr>
            <a:r>
              <a:rPr lang="en-US" altLang="zh-TW" dirty="0">
                <a:latin typeface="Arial" panose="020B0604020202020204" pitchFamily="34" charset="0"/>
              </a:rPr>
              <a:t>Frown: </a:t>
            </a:r>
            <a:r>
              <a:rPr lang="zh-TW" altLang="en-US" b="0" i="0" dirty="0">
                <a:solidFill>
                  <a:srgbClr val="252525"/>
                </a:solidFill>
                <a:effectLst/>
                <a:latin typeface="Roboto" panose="02000000000000000000" pitchFamily="2" charset="0"/>
              </a:rPr>
              <a:t>愁眉苦臉</a:t>
            </a:r>
            <a:endParaRPr lang="en-US" altLang="zh-TW" dirty="0">
              <a:latin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017A1F67-6037-8C44-E467-212E8D66E4EC}"/>
              </a:ext>
            </a:extLst>
          </p:cNvPr>
          <p:cNvSpPr>
            <a:spLocks noGrp="1" noRot="1" noChangeAspect="1" noChangeArrowheads="1" noTextEdit="1"/>
          </p:cNvSpPr>
          <p:nvPr>
            <p:ph type="sldImg"/>
          </p:nvPr>
        </p:nvSpPr>
        <p:spPr>
          <a:ln/>
        </p:spPr>
      </p:sp>
      <p:sp>
        <p:nvSpPr>
          <p:cNvPr id="175107" name="Rectangle 3">
            <a:extLst>
              <a:ext uri="{FF2B5EF4-FFF2-40B4-BE49-F238E27FC236}">
                <a16:creationId xmlns:a16="http://schemas.microsoft.com/office/drawing/2014/main" id="{3008AB4D-ADF5-509A-4B28-3DDF44CB40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latin typeface="Arial" panose="020B0604020202020204" pitchFamily="34" charset="0"/>
              </a:rPr>
              <a:t>(b) 3D </a:t>
            </a:r>
            <a:r>
              <a:rPr lang="zh-TW" altLang="en-US">
                <a:latin typeface="Arial" panose="020B0604020202020204" pitchFamily="34" charset="0"/>
              </a:rPr>
              <a:t>可變形模型適合單個圖像，之後可以操縱其權重或表達</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9F55102D-E3CA-0E4E-C90E-7BC90D3C31D8}"/>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84FD6B13-A4E5-5418-DA85-827C8A836F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latin typeface="Arial" panose="020B0604020202020204" pitchFamily="34" charset="0"/>
              </a:rPr>
              <a:t>(c) </a:t>
            </a:r>
            <a:r>
              <a:rPr lang="zh-TW" altLang="en-US">
                <a:latin typeface="Arial" panose="020B0604020202020204" pitchFamily="34" charset="0"/>
              </a:rPr>
              <a:t>另一個 </a:t>
            </a:r>
            <a:r>
              <a:rPr lang="en-US" altLang="zh-TW">
                <a:latin typeface="Arial" panose="020B0604020202020204" pitchFamily="34" charset="0"/>
              </a:rPr>
              <a:t>3D </a:t>
            </a:r>
            <a:r>
              <a:rPr lang="zh-TW" altLang="en-US">
                <a:latin typeface="Arial" panose="020B0604020202020204" pitchFamily="34" charset="0"/>
              </a:rPr>
              <a:t>重建示例以及一組不同的 </a:t>
            </a:r>
            <a:r>
              <a:rPr lang="en-US" altLang="zh-TW">
                <a:latin typeface="Arial" panose="020B0604020202020204" pitchFamily="34" charset="0"/>
              </a:rPr>
              <a:t>3D </a:t>
            </a:r>
            <a:r>
              <a:rPr lang="zh-TW" altLang="en-US">
                <a:latin typeface="Arial" panose="020B0604020202020204" pitchFamily="34" charset="0"/>
              </a:rPr>
              <a:t>操作，例如照明和姿勢變化。</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6ECB3521-B0E4-FEE7-4EA9-2EA005511BEE}"/>
              </a:ext>
            </a:extLst>
          </p:cNvPr>
          <p:cNvSpPr>
            <a:spLocks noGrp="1" noRot="1" noChangeAspect="1" noChangeArrowheads="1" noTextEdit="1"/>
          </p:cNvSpPr>
          <p:nvPr>
            <p:ph type="sldImg"/>
          </p:nvPr>
        </p:nvSpPr>
        <p:spPr>
          <a:ln/>
        </p:spPr>
      </p:sp>
      <p:sp>
        <p:nvSpPr>
          <p:cNvPr id="179203" name="Rectangle 3">
            <a:extLst>
              <a:ext uri="{FF2B5EF4-FFF2-40B4-BE49-F238E27FC236}">
                <a16:creationId xmlns:a16="http://schemas.microsoft.com/office/drawing/2014/main" id="{0F8A4551-43A4-AEE8-D0D8-ED87EF6A72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latin typeface="Arial" panose="020B0604020202020204" pitchFamily="34" charset="0"/>
              </a:rPr>
              <a:t>Facial Animation:</a:t>
            </a:r>
            <a:r>
              <a:rPr lang="zh-TW" altLang="en-US">
                <a:latin typeface="Arial" panose="020B0604020202020204" pitchFamily="34" charset="0"/>
              </a:rPr>
              <a:t> 面部動畫</a:t>
            </a:r>
          </a:p>
          <a:p>
            <a:endParaRPr lang="zh-TW" altLang="en-US">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ED40C9E2-637B-38E6-25AC-76233131EBF2}"/>
              </a:ext>
            </a:extLst>
          </p:cNvPr>
          <p:cNvSpPr>
            <a:spLocks noGrp="1" noRot="1" noChangeAspect="1" noChangeArrowheads="1" noTextEdit="1"/>
          </p:cNvSpPr>
          <p:nvPr>
            <p:ph type="sldImg"/>
          </p:nvPr>
        </p:nvSpPr>
        <p:spPr>
          <a:ln/>
        </p:spPr>
      </p:sp>
      <p:sp>
        <p:nvSpPr>
          <p:cNvPr id="181251" name="Rectangle 3">
            <a:extLst>
              <a:ext uri="{FF2B5EF4-FFF2-40B4-BE49-F238E27FC236}">
                <a16:creationId xmlns:a16="http://schemas.microsoft.com/office/drawing/2014/main" id="{E5876305-5358-BB7F-746D-879660D231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5A1C47B6-E646-1C94-7F03-09C21F3CA8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39BB9806-8987-489F-B2D3-D4C507CD84EE}" type="slidenum">
              <a:rPr lang="en-US" altLang="zh-TW"/>
              <a:pPr>
                <a:spcBef>
                  <a:spcPct val="0"/>
                </a:spcBef>
              </a:pPr>
              <a:t>78</a:t>
            </a:fld>
            <a:endParaRPr lang="en-US" altLang="zh-TW"/>
          </a:p>
        </p:txBody>
      </p:sp>
      <p:sp>
        <p:nvSpPr>
          <p:cNvPr id="183299" name="Rectangle 2">
            <a:extLst>
              <a:ext uri="{FF2B5EF4-FFF2-40B4-BE49-F238E27FC236}">
                <a16:creationId xmlns:a16="http://schemas.microsoft.com/office/drawing/2014/main" id="{F3F27883-303F-4B3E-1A8F-55ADDFBEEF5C}"/>
              </a:ext>
            </a:extLst>
          </p:cNvPr>
          <p:cNvSpPr>
            <a:spLocks noGrp="1" noRot="1" noChangeAspect="1" noChangeArrowheads="1" noTextEdit="1"/>
          </p:cNvSpPr>
          <p:nvPr>
            <p:ph type="sldImg"/>
          </p:nvPr>
        </p:nvSpPr>
        <p:spPr>
          <a:ln/>
        </p:spPr>
      </p:sp>
      <p:sp>
        <p:nvSpPr>
          <p:cNvPr id="183300" name="Rectangle 3">
            <a:extLst>
              <a:ext uri="{FF2B5EF4-FFF2-40B4-BE49-F238E27FC236}">
                <a16:creationId xmlns:a16="http://schemas.microsoft.com/office/drawing/2014/main" id="{6E8CE9DD-EE0E-E48B-58AE-708941804D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a:latin typeface="Arial" panose="020B0604020202020204" pitchFamily="34" charset="0"/>
            </a:endParaRPr>
          </a:p>
          <a:p>
            <a:pPr eaLnBrk="1" hangingPunct="1"/>
            <a:endParaRPr lang="en-US" altLang="zh-TW">
              <a:latin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7122F4C2-E242-C2E1-B888-8A81CF08BE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430974AD-AD7D-43E0-B3B2-DE2FDACB88A0}" type="slidenum">
              <a:rPr lang="en-US" altLang="zh-TW"/>
              <a:pPr>
                <a:spcBef>
                  <a:spcPct val="0"/>
                </a:spcBef>
              </a:pPr>
              <a:t>79</a:t>
            </a:fld>
            <a:endParaRPr lang="en-US" altLang="zh-TW"/>
          </a:p>
        </p:txBody>
      </p:sp>
      <p:sp>
        <p:nvSpPr>
          <p:cNvPr id="185347" name="Rectangle 2">
            <a:extLst>
              <a:ext uri="{FF2B5EF4-FFF2-40B4-BE49-F238E27FC236}">
                <a16:creationId xmlns:a16="http://schemas.microsoft.com/office/drawing/2014/main" id="{3CF7974F-129A-100A-13C1-5AE8CA26F926}"/>
              </a:ext>
            </a:extLst>
          </p:cNvPr>
          <p:cNvSpPr>
            <a:spLocks noGrp="1" noRot="1" noChangeAspect="1" noChangeArrowheads="1" noTextEdit="1"/>
          </p:cNvSpPr>
          <p:nvPr>
            <p:ph type="sldImg"/>
          </p:nvPr>
        </p:nvSpPr>
        <p:spPr>
          <a:ln/>
        </p:spPr>
      </p:sp>
      <p:sp>
        <p:nvSpPr>
          <p:cNvPr id="185348" name="Rectangle 3">
            <a:extLst>
              <a:ext uri="{FF2B5EF4-FFF2-40B4-BE49-F238E27FC236}">
                <a16:creationId xmlns:a16="http://schemas.microsoft.com/office/drawing/2014/main" id="{05D2415F-4A2D-65F7-3943-58C7AAC6BC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a:latin typeface="Arial" panose="020B0604020202020204" pitchFamily="34" charset="0"/>
              </a:rPr>
              <a:t>背景減法</a:t>
            </a:r>
          </a:p>
          <a:p>
            <a:pPr eaLnBrk="1" hangingPunct="1"/>
            <a:r>
              <a:rPr lang="zh-TW" altLang="en-US" dirty="0">
                <a:latin typeface="Arial" panose="020B0604020202020204" pitchFamily="34" charset="0"/>
              </a:rPr>
              <a:t>     </a:t>
            </a:r>
            <a:r>
              <a:rPr lang="en-US" altLang="zh-TW" dirty="0">
                <a:latin typeface="Arial" panose="020B0604020202020204" pitchFamily="34" charset="0"/>
              </a:rPr>
              <a:t>- </a:t>
            </a:r>
            <a:r>
              <a:rPr lang="zh-TW" altLang="en-US" dirty="0">
                <a:latin typeface="Arial" panose="020B0604020202020204" pitchFamily="34" charset="0"/>
              </a:rPr>
              <a:t>許多（但肯定不是全部）人類跟踪系統的第一步是對背景進行建模，以提取與人相對應的移動前景對象（剪影）。</a:t>
            </a:r>
          </a:p>
          <a:p>
            <a:pPr eaLnBrk="1" hangingPunct="1"/>
            <a:r>
              <a:rPr lang="zh-TW" altLang="en-US" dirty="0">
                <a:latin typeface="Arial" panose="020B0604020202020204" pitchFamily="34" charset="0"/>
              </a:rPr>
              <a:t>    </a:t>
            </a:r>
            <a:r>
              <a:rPr lang="en-US" altLang="zh-TW" dirty="0">
                <a:latin typeface="Arial" panose="020B0604020202020204" pitchFamily="34" charset="0"/>
              </a:rPr>
              <a:t>- </a:t>
            </a:r>
            <a:r>
              <a:rPr lang="zh-TW" altLang="en-US" dirty="0">
                <a:latin typeface="Arial" panose="020B0604020202020204" pitchFamily="34" charset="0"/>
              </a:rPr>
              <a:t>一旦從一台或多台攝像機中提取出輪廓，就可以使用可變形模板或其他輪廓模型對其進行建模</a:t>
            </a:r>
            <a:endParaRPr lang="en-US" altLang="zh-TW" dirty="0">
              <a:latin typeface="Arial" panose="020B0604020202020204" pitchFamily="34" charset="0"/>
            </a:endParaRPr>
          </a:p>
          <a:p>
            <a:pPr eaLnBrk="1" hangingPunct="1"/>
            <a:endParaRPr lang="en-US" altLang="zh-TW" dirty="0">
              <a:latin typeface="Arial" panose="020B0604020202020204" pitchFamily="34" charset="0"/>
            </a:endParaRPr>
          </a:p>
          <a:p>
            <a:pPr eaLnBrk="1" hangingPunct="1"/>
            <a:r>
              <a:rPr lang="zh-TW" altLang="en-US" dirty="0">
                <a:latin typeface="Arial" panose="020B0604020202020204" pitchFamily="34" charset="0"/>
              </a:rPr>
              <a:t>第九章的</a:t>
            </a:r>
            <a:r>
              <a:rPr lang="en-US" altLang="zh-TW" dirty="0">
                <a:latin typeface="Arial" panose="020B0604020202020204" pitchFamily="34" charset="0"/>
              </a:rPr>
              <a:t>optical flow</a:t>
            </a:r>
            <a:r>
              <a:rPr lang="zh-TW" altLang="en-US" dirty="0">
                <a:latin typeface="Arial" panose="020B0604020202020204" pitchFamily="34" charset="0"/>
              </a:rPr>
              <a:t>區分前、背景</a:t>
            </a:r>
            <a:endParaRPr lang="en-US" altLang="zh-TW" dirty="0">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5AB63DBA-86A8-9A2B-31CC-50B6244363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7BE138F6-A5FE-488D-94A4-A5D3516004B7}" type="slidenum">
              <a:rPr lang="en-US" altLang="zh-TW"/>
              <a:pPr>
                <a:spcBef>
                  <a:spcPct val="0"/>
                </a:spcBef>
              </a:pPr>
              <a:t>80</a:t>
            </a:fld>
            <a:endParaRPr lang="en-US" altLang="zh-TW"/>
          </a:p>
        </p:txBody>
      </p:sp>
      <p:sp>
        <p:nvSpPr>
          <p:cNvPr id="187395" name="Rectangle 2">
            <a:extLst>
              <a:ext uri="{FF2B5EF4-FFF2-40B4-BE49-F238E27FC236}">
                <a16:creationId xmlns:a16="http://schemas.microsoft.com/office/drawing/2014/main" id="{A590FD84-91CF-EBDA-4DEB-77F55C702CA9}"/>
              </a:ext>
            </a:extLst>
          </p:cNvPr>
          <p:cNvSpPr>
            <a:spLocks noGrp="1" noRot="1" noChangeAspect="1" noChangeArrowheads="1" noTextEdit="1"/>
          </p:cNvSpPr>
          <p:nvPr>
            <p:ph type="sldImg"/>
          </p:nvPr>
        </p:nvSpPr>
        <p:spPr>
          <a:ln/>
        </p:spPr>
      </p:sp>
      <p:sp>
        <p:nvSpPr>
          <p:cNvPr id="187396" name="Rectangle 3">
            <a:extLst>
              <a:ext uri="{FF2B5EF4-FFF2-40B4-BE49-F238E27FC236}">
                <a16:creationId xmlns:a16="http://schemas.microsoft.com/office/drawing/2014/main" id="{0D52B137-2A79-DF2E-E6D3-37DE94F67E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a:latin typeface="Arial" panose="020B0604020202020204" pitchFamily="34" charset="0"/>
            </a:endParaRPr>
          </a:p>
          <a:p>
            <a:pPr eaLnBrk="1" hangingPunct="1"/>
            <a:r>
              <a:rPr lang="zh-TW" altLang="en-US" dirty="0">
                <a:latin typeface="Arial" panose="020B0604020202020204" pitchFamily="34" charset="0"/>
              </a:rPr>
              <a:t>初始化和檢測。</a:t>
            </a:r>
          </a:p>
          <a:p>
            <a:pPr eaLnBrk="1" hangingPunct="1"/>
            <a:r>
              <a:rPr lang="zh-TW" altLang="en-US" dirty="0">
                <a:latin typeface="Arial" panose="020B0604020202020204" pitchFamily="34" charset="0"/>
              </a:rPr>
              <a:t>     </a:t>
            </a:r>
            <a:r>
              <a:rPr lang="en-US" altLang="zh-TW" dirty="0">
                <a:latin typeface="Arial" panose="020B0604020202020204" pitchFamily="34" charset="0"/>
              </a:rPr>
              <a:t>- </a:t>
            </a:r>
            <a:r>
              <a:rPr lang="zh-TW" altLang="en-US" dirty="0">
                <a:latin typeface="Arial" panose="020B0604020202020204" pitchFamily="34" charset="0"/>
              </a:rPr>
              <a:t>為了以全自動方式跟踪人員，有必要首先檢測（或重新獲取）他們在各個影片幀中的存在。</a:t>
            </a:r>
          </a:p>
          <a:p>
            <a:pPr eaLnBrk="1" hangingPunct="1"/>
            <a:r>
              <a:rPr lang="zh-TW" altLang="en-US" dirty="0">
                <a:latin typeface="Arial" panose="020B0604020202020204" pitchFamily="34" charset="0"/>
              </a:rPr>
              <a:t>     </a:t>
            </a:r>
            <a:r>
              <a:rPr lang="en-US" altLang="zh-TW" dirty="0">
                <a:latin typeface="Arial" panose="020B0604020202020204" pitchFamily="34" charset="0"/>
              </a:rPr>
              <a:t>- </a:t>
            </a:r>
            <a:r>
              <a:rPr lang="zh-TW" altLang="en-US" dirty="0">
                <a:latin typeface="Arial" panose="020B0604020202020204" pitchFamily="34" charset="0"/>
              </a:rPr>
              <a:t>這個主題與行人檢測密切相關，通常被認為是一種物體識別（</a:t>
            </a:r>
            <a:r>
              <a:rPr lang="en-US" altLang="zh-TW" dirty="0">
                <a:latin typeface="Arial" panose="020B0604020202020204" pitchFamily="34" charset="0"/>
              </a:rPr>
              <a:t>Mori, Ren, </a:t>
            </a:r>
            <a:r>
              <a:rPr lang="en-US" altLang="zh-TW" dirty="0" err="1">
                <a:latin typeface="Arial" panose="020B0604020202020204" pitchFamily="34" charset="0"/>
              </a:rPr>
              <a:t>Efros</a:t>
            </a:r>
            <a:r>
              <a:rPr lang="en-US" altLang="zh-TW" dirty="0">
                <a:latin typeface="Arial" panose="020B0604020202020204" pitchFamily="34" charset="0"/>
              </a:rPr>
              <a:t> et al. 2004; </a:t>
            </a:r>
            <a:r>
              <a:rPr lang="en-US" altLang="zh-TW" dirty="0" err="1">
                <a:latin typeface="Arial" panose="020B0604020202020204" pitchFamily="34" charset="0"/>
              </a:rPr>
              <a:t>Felzenszwalb</a:t>
            </a:r>
            <a:r>
              <a:rPr lang="en-US" altLang="zh-TW" dirty="0">
                <a:latin typeface="Arial" panose="020B0604020202020204" pitchFamily="34" charset="0"/>
              </a:rPr>
              <a:t> and </a:t>
            </a:r>
            <a:r>
              <a:rPr lang="en-US" altLang="zh-TW" dirty="0" err="1">
                <a:latin typeface="Arial" panose="020B0604020202020204" pitchFamily="34" charset="0"/>
              </a:rPr>
              <a:t>Huttenlocher</a:t>
            </a:r>
            <a:r>
              <a:rPr lang="en-US" altLang="zh-TW" dirty="0">
                <a:latin typeface="Arial" panose="020B0604020202020204" pitchFamily="34" charset="0"/>
              </a:rPr>
              <a:t> 2005; </a:t>
            </a:r>
            <a:r>
              <a:rPr lang="en-US" altLang="zh-TW" dirty="0" err="1">
                <a:latin typeface="Arial" panose="020B0604020202020204" pitchFamily="34" charset="0"/>
              </a:rPr>
              <a:t>Felzenszwalb</a:t>
            </a:r>
            <a:r>
              <a:rPr lang="en-US" altLang="zh-TW" dirty="0">
                <a:latin typeface="Arial" panose="020B0604020202020204" pitchFamily="34" charset="0"/>
              </a:rPr>
              <a:t>, </a:t>
            </a:r>
            <a:r>
              <a:rPr lang="en-US" altLang="zh-TW" dirty="0" err="1">
                <a:latin typeface="Arial" panose="020B0604020202020204" pitchFamily="34" charset="0"/>
              </a:rPr>
              <a:t>McAllester</a:t>
            </a:r>
            <a:r>
              <a:rPr lang="en-US" altLang="zh-TW" dirty="0">
                <a:latin typeface="Arial" panose="020B0604020202020204" pitchFamily="34" charset="0"/>
              </a:rPr>
              <a:t>, and Ramanan 2008</a:t>
            </a:r>
            <a:r>
              <a:rPr lang="zh-TW" altLang="en-US" dirty="0">
                <a:latin typeface="Arial" panose="020B0604020202020204" pitchFamily="34" charset="0"/>
              </a:rPr>
              <a:t>）</a:t>
            </a:r>
            <a:endParaRPr lang="en-US" altLang="zh-TW" dirty="0">
              <a:latin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a:extLst>
              <a:ext uri="{FF2B5EF4-FFF2-40B4-BE49-F238E27FC236}">
                <a16:creationId xmlns:a16="http://schemas.microsoft.com/office/drawing/2014/main" id="{302C68E6-7897-1DA2-8F52-6C2647A00C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CC38C9DE-A163-4E2B-B7CB-C59BDB48B389}" type="slidenum">
              <a:rPr lang="en-US" altLang="zh-TW"/>
              <a:pPr>
                <a:spcBef>
                  <a:spcPct val="0"/>
                </a:spcBef>
              </a:pPr>
              <a:t>81</a:t>
            </a:fld>
            <a:endParaRPr lang="en-US" altLang="zh-TW"/>
          </a:p>
        </p:txBody>
      </p:sp>
      <p:sp>
        <p:nvSpPr>
          <p:cNvPr id="189443" name="Rectangle 2">
            <a:extLst>
              <a:ext uri="{FF2B5EF4-FFF2-40B4-BE49-F238E27FC236}">
                <a16:creationId xmlns:a16="http://schemas.microsoft.com/office/drawing/2014/main" id="{EE39733C-11D0-B041-F20B-684836FFBC06}"/>
              </a:ext>
            </a:extLst>
          </p:cNvPr>
          <p:cNvSpPr>
            <a:spLocks noGrp="1" noRot="1" noChangeAspect="1" noChangeArrowheads="1" noTextEdit="1"/>
          </p:cNvSpPr>
          <p:nvPr>
            <p:ph type="sldImg"/>
          </p:nvPr>
        </p:nvSpPr>
        <p:spPr>
          <a:ln/>
        </p:spPr>
      </p:sp>
      <p:sp>
        <p:nvSpPr>
          <p:cNvPr id="189444" name="Rectangle 3">
            <a:extLst>
              <a:ext uri="{FF2B5EF4-FFF2-40B4-BE49-F238E27FC236}">
                <a16:creationId xmlns:a16="http://schemas.microsoft.com/office/drawing/2014/main" id="{BEDE3DB3-4B1C-F78B-C5E8-4F82119DEF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a:latin typeface="Arial" panose="020B0604020202020204" pitchFamily="34" charset="0"/>
            </a:endParaRPr>
          </a:p>
          <a:p>
            <a:pPr eaLnBrk="1" hangingPunct="1"/>
            <a:r>
              <a:rPr lang="en-US" altLang="zh-TW" dirty="0">
                <a:latin typeface="Arial" panose="020B0604020202020204" pitchFamily="34" charset="0"/>
              </a:rPr>
              <a:t>3D </a:t>
            </a:r>
            <a:r>
              <a:rPr lang="zh-TW" altLang="en-US" dirty="0">
                <a:latin typeface="Arial" panose="020B0604020202020204" pitchFamily="34" charset="0"/>
              </a:rPr>
              <a:t>運動學模型。</a:t>
            </a:r>
          </a:p>
          <a:p>
            <a:pPr eaLnBrk="1" hangingPunct="1"/>
            <a:r>
              <a:rPr lang="zh-TW" altLang="en-US" dirty="0">
                <a:latin typeface="Arial" panose="020B0604020202020204" pitchFamily="34" charset="0"/>
              </a:rPr>
              <a:t>     </a:t>
            </a:r>
            <a:r>
              <a:rPr lang="en-US" altLang="zh-TW" dirty="0">
                <a:latin typeface="Arial" panose="020B0604020202020204" pitchFamily="34" charset="0"/>
              </a:rPr>
              <a:t>- </a:t>
            </a:r>
            <a:r>
              <a:rPr lang="zh-TW" altLang="en-US" dirty="0">
                <a:latin typeface="Arial" panose="020B0604020202020204" pitchFamily="34" charset="0"/>
              </a:rPr>
              <a:t>指定骨骼中每個肢體的長度以及肢體或區域之間的 </a:t>
            </a:r>
            <a:r>
              <a:rPr lang="en-US" altLang="zh-TW" dirty="0">
                <a:latin typeface="Arial" panose="020B0604020202020204" pitchFamily="34" charset="0"/>
              </a:rPr>
              <a:t>2D </a:t>
            </a:r>
            <a:r>
              <a:rPr lang="zh-TW" altLang="en-US" dirty="0">
                <a:latin typeface="Arial" panose="020B0604020202020204" pitchFamily="34" charset="0"/>
              </a:rPr>
              <a:t>或 </a:t>
            </a:r>
            <a:r>
              <a:rPr lang="en-US" altLang="zh-TW" dirty="0">
                <a:latin typeface="Arial" panose="020B0604020202020204" pitchFamily="34" charset="0"/>
              </a:rPr>
              <a:t>3D </a:t>
            </a:r>
            <a:r>
              <a:rPr lang="zh-TW" altLang="en-US" dirty="0">
                <a:latin typeface="Arial" panose="020B0604020202020204" pitchFamily="34" charset="0"/>
              </a:rPr>
              <a:t>旋轉角度</a:t>
            </a:r>
            <a:endParaRPr lang="en-US" altLang="zh-TW" dirty="0">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75A355EE-ADEB-5B16-3062-CEB334D8AD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D7473E3C-0330-4CAF-A37B-CBFE75F5E42C}" type="slidenum">
              <a:rPr lang="en-US" altLang="zh-TW"/>
              <a:pPr>
                <a:spcBef>
                  <a:spcPct val="0"/>
                </a:spcBef>
              </a:pPr>
              <a:t>82</a:t>
            </a:fld>
            <a:endParaRPr lang="en-US" altLang="zh-TW"/>
          </a:p>
        </p:txBody>
      </p:sp>
      <p:sp>
        <p:nvSpPr>
          <p:cNvPr id="193539" name="Rectangle 2">
            <a:extLst>
              <a:ext uri="{FF2B5EF4-FFF2-40B4-BE49-F238E27FC236}">
                <a16:creationId xmlns:a16="http://schemas.microsoft.com/office/drawing/2014/main" id="{F43FAFA8-4EEB-CE0A-AE54-AF45FE9A92CB}"/>
              </a:ext>
            </a:extLst>
          </p:cNvPr>
          <p:cNvSpPr>
            <a:spLocks noGrp="1" noRot="1" noChangeAspect="1" noChangeArrowheads="1" noTextEdit="1"/>
          </p:cNvSpPr>
          <p:nvPr>
            <p:ph type="sldImg"/>
          </p:nvPr>
        </p:nvSpPr>
        <p:spPr>
          <a:ln/>
        </p:spPr>
      </p:sp>
      <p:sp>
        <p:nvSpPr>
          <p:cNvPr id="193540" name="Rectangle 3">
            <a:extLst>
              <a:ext uri="{FF2B5EF4-FFF2-40B4-BE49-F238E27FC236}">
                <a16:creationId xmlns:a16="http://schemas.microsoft.com/office/drawing/2014/main" id="{CF78C601-6E37-C79C-23A2-CE1CD6353E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a:latin typeface="Arial" panose="020B0604020202020204" pitchFamily="34" charset="0"/>
            </a:endParaRPr>
          </a:p>
          <a:p>
            <a:pPr eaLnBrk="1" hangingPunct="1"/>
            <a:r>
              <a:rPr lang="en-US" altLang="zh-TW" dirty="0">
                <a:latin typeface="Arial" panose="020B0604020202020204" pitchFamily="34" charset="0"/>
              </a:rPr>
              <a:t>Sophisticated </a:t>
            </a:r>
            <a:r>
              <a:rPr lang="zh-TW" altLang="en-US" dirty="0">
                <a:latin typeface="Arial" panose="020B0604020202020204" pitchFamily="34" charset="0"/>
              </a:rPr>
              <a:t>複雜的</a:t>
            </a:r>
            <a:endParaRPr lang="en-US" altLang="zh-TW" dirty="0">
              <a:latin typeface="Arial" panose="020B0604020202020204" pitchFamily="34" charset="0"/>
            </a:endParaRPr>
          </a:p>
          <a:p>
            <a:pPr eaLnBrk="1" hangingPunct="1"/>
            <a:endParaRPr lang="en-US" altLang="zh-TW" dirty="0">
              <a:latin typeface="Arial" panose="020B0604020202020204" pitchFamily="34" charset="0"/>
            </a:endParaRPr>
          </a:p>
          <a:p>
            <a:pPr eaLnBrk="1" hangingPunct="1"/>
            <a:r>
              <a:rPr lang="zh-TW" altLang="en-US" dirty="0">
                <a:latin typeface="Arial" panose="020B0604020202020204" pitchFamily="34" charset="0"/>
              </a:rPr>
              <a:t>概率模型。</a:t>
            </a:r>
          </a:p>
          <a:p>
            <a:pPr eaLnBrk="1" hangingPunct="1"/>
            <a:r>
              <a:rPr lang="zh-TW" altLang="en-US" dirty="0">
                <a:latin typeface="Arial" panose="020B0604020202020204" pitchFamily="34" charset="0"/>
              </a:rPr>
              <a:t>   </a:t>
            </a:r>
            <a:r>
              <a:rPr lang="en-US" altLang="zh-TW" dirty="0">
                <a:latin typeface="Arial" panose="020B0604020202020204" pitchFamily="34" charset="0"/>
              </a:rPr>
              <a:t>- </a:t>
            </a:r>
            <a:r>
              <a:rPr lang="zh-TW" altLang="en-US" dirty="0">
                <a:latin typeface="Arial" panose="020B0604020202020204" pitchFamily="34" charset="0"/>
              </a:rPr>
              <a:t>由於跟踪可能是一項艱鉅的任務，因此通常使用複雜的概率推理技術來估計被跟踪人員的可能狀態。</a:t>
            </a:r>
            <a:endParaRPr lang="en-US" altLang="zh-TW" dirty="0">
              <a:latin typeface="Arial" panose="020B0604020202020204" pitchFamily="34" charset="0"/>
            </a:endParaRPr>
          </a:p>
          <a:p>
            <a:pPr eaLnBrk="1" hangingPunct="1"/>
            <a:r>
              <a:rPr lang="zh-TW" altLang="en-US" dirty="0">
                <a:latin typeface="Arial" panose="020B0604020202020204" pitchFamily="34" charset="0"/>
              </a:rPr>
              <a:t> 推測連動方式</a:t>
            </a:r>
            <a:endParaRPr lang="en-US" altLang="zh-TW"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AB85577F-FEC1-B18D-B623-D96F5F1E60D6}"/>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3240F7C5-95E1-5EF9-47B8-5431E09EEE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FA45BE99-B18B-AB2C-8C3C-78244EDE98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5A8427D4-A8E0-476F-B0F7-542AE83D11DA}" type="slidenum">
              <a:rPr lang="en-US" altLang="zh-TW"/>
              <a:pPr>
                <a:spcBef>
                  <a:spcPct val="0"/>
                </a:spcBef>
              </a:pPr>
              <a:t>83</a:t>
            </a:fld>
            <a:endParaRPr lang="en-US" altLang="zh-TW"/>
          </a:p>
        </p:txBody>
      </p:sp>
      <p:sp>
        <p:nvSpPr>
          <p:cNvPr id="191491" name="Rectangle 2">
            <a:extLst>
              <a:ext uri="{FF2B5EF4-FFF2-40B4-BE49-F238E27FC236}">
                <a16:creationId xmlns:a16="http://schemas.microsoft.com/office/drawing/2014/main" id="{CE8D2283-9D3A-49E0-92E2-A5AF6A4E8F2E}"/>
              </a:ext>
            </a:extLst>
          </p:cNvPr>
          <p:cNvSpPr>
            <a:spLocks noGrp="1" noRot="1" noChangeAspect="1" noChangeArrowheads="1" noTextEdit="1"/>
          </p:cNvSpPr>
          <p:nvPr>
            <p:ph type="sldImg"/>
          </p:nvPr>
        </p:nvSpPr>
        <p:spPr>
          <a:ln/>
        </p:spPr>
      </p:sp>
      <p:sp>
        <p:nvSpPr>
          <p:cNvPr id="191492" name="Rectangle 3">
            <a:extLst>
              <a:ext uri="{FF2B5EF4-FFF2-40B4-BE49-F238E27FC236}">
                <a16:creationId xmlns:a16="http://schemas.microsoft.com/office/drawing/2014/main" id="{02600131-A4A4-B3D6-7396-7FDBDB0F2F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a:latin typeface="Arial" panose="020B0604020202020204" pitchFamily="34" charset="0"/>
            </a:endParaRPr>
          </a:p>
          <a:p>
            <a:pPr eaLnBrk="1" hangingPunct="1"/>
            <a:r>
              <a:rPr lang="zh-TW" altLang="en-US" dirty="0">
                <a:latin typeface="Arial" panose="020B0604020202020204" pitchFamily="34" charset="0"/>
              </a:rPr>
              <a:t>找出可以旋轉的關節點並且建模</a:t>
            </a:r>
            <a:endParaRPr lang="en-US" altLang="zh-TW" dirty="0">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a:extLst>
              <a:ext uri="{FF2B5EF4-FFF2-40B4-BE49-F238E27FC236}">
                <a16:creationId xmlns:a16="http://schemas.microsoft.com/office/drawing/2014/main" id="{C9174905-6848-3343-B2A2-665EFF90B1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7C218062-7E1B-4E6B-88EE-7C4CBCB5421C}" type="slidenum">
              <a:rPr lang="en-US" altLang="zh-TW"/>
              <a:pPr>
                <a:spcBef>
                  <a:spcPct val="0"/>
                </a:spcBef>
              </a:pPr>
              <a:t>84</a:t>
            </a:fld>
            <a:endParaRPr lang="en-US" altLang="zh-TW"/>
          </a:p>
        </p:txBody>
      </p:sp>
      <p:sp>
        <p:nvSpPr>
          <p:cNvPr id="195587" name="Rectangle 2">
            <a:extLst>
              <a:ext uri="{FF2B5EF4-FFF2-40B4-BE49-F238E27FC236}">
                <a16:creationId xmlns:a16="http://schemas.microsoft.com/office/drawing/2014/main" id="{F5086B46-C836-7130-1BBA-B07297A1AD8A}"/>
              </a:ext>
            </a:extLst>
          </p:cNvPr>
          <p:cNvSpPr>
            <a:spLocks noGrp="1" noRot="1" noChangeAspect="1" noChangeArrowheads="1" noTextEdit="1"/>
          </p:cNvSpPr>
          <p:nvPr>
            <p:ph type="sldImg"/>
          </p:nvPr>
        </p:nvSpPr>
        <p:spPr>
          <a:ln/>
        </p:spPr>
      </p:sp>
      <p:sp>
        <p:nvSpPr>
          <p:cNvPr id="195588" name="Rectangle 3">
            <a:extLst>
              <a:ext uri="{FF2B5EF4-FFF2-40B4-BE49-F238E27FC236}">
                <a16:creationId xmlns:a16="http://schemas.microsoft.com/office/drawing/2014/main" id="{734F1D0D-473F-5423-277F-868C1212DD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a:latin typeface="Arial" panose="020B0604020202020204" pitchFamily="34" charset="0"/>
              </a:rPr>
              <a:t>自適應形狀建模。</a:t>
            </a:r>
          </a:p>
          <a:p>
            <a:pPr eaLnBrk="1" hangingPunct="1"/>
            <a:r>
              <a:rPr lang="zh-TW" altLang="en-US" dirty="0">
                <a:latin typeface="Arial" panose="020B0604020202020204" pitchFamily="34" charset="0"/>
              </a:rPr>
              <a:t>     </a:t>
            </a:r>
            <a:r>
              <a:rPr lang="en-US" altLang="zh-TW" dirty="0">
                <a:latin typeface="Arial" panose="020B0604020202020204" pitchFamily="34" charset="0"/>
              </a:rPr>
              <a:t>- </a:t>
            </a:r>
            <a:r>
              <a:rPr lang="zh-TW" altLang="en-US" dirty="0">
                <a:latin typeface="Arial" panose="020B0604020202020204" pitchFamily="34" charset="0"/>
              </a:rPr>
              <a:t>全身建模和跟踪的另一個重要部分是參數化的形狀模型 與 視覺數據的擬合。</a:t>
            </a:r>
            <a:endParaRPr lang="en-US" altLang="zh-TW" dirty="0">
              <a:latin typeface="Arial" panose="020B0604020202020204" pitchFamily="34" charset="0"/>
            </a:endParaRPr>
          </a:p>
          <a:p>
            <a:pPr eaLnBrk="1" hangingPunct="1"/>
            <a:r>
              <a:rPr lang="zh-TW" altLang="en-US" dirty="0">
                <a:latin typeface="Arial" panose="020B0604020202020204" pitchFamily="34" charset="0"/>
              </a:rPr>
              <a:t>視覺化數位模型建模</a:t>
            </a:r>
            <a:endParaRPr lang="en-US" altLang="zh-TW" dirty="0">
              <a:latin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16D79FC9-4CA7-371C-483F-A5D75DAC65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9C46E677-437B-45C0-9E26-028BEAE4F6B5}" type="slidenum">
              <a:rPr lang="en-US" altLang="zh-TW"/>
              <a:pPr>
                <a:spcBef>
                  <a:spcPct val="0"/>
                </a:spcBef>
              </a:pPr>
              <a:t>85</a:t>
            </a:fld>
            <a:endParaRPr lang="en-US" altLang="zh-TW"/>
          </a:p>
        </p:txBody>
      </p:sp>
      <p:sp>
        <p:nvSpPr>
          <p:cNvPr id="197635" name="Rectangle 2">
            <a:extLst>
              <a:ext uri="{FF2B5EF4-FFF2-40B4-BE49-F238E27FC236}">
                <a16:creationId xmlns:a16="http://schemas.microsoft.com/office/drawing/2014/main" id="{F7CFDD8B-3636-4726-055A-89AE6154A2A4}"/>
              </a:ext>
            </a:extLst>
          </p:cNvPr>
          <p:cNvSpPr>
            <a:spLocks noGrp="1" noRot="1" noChangeAspect="1" noChangeArrowheads="1" noTextEdit="1"/>
          </p:cNvSpPr>
          <p:nvPr>
            <p:ph type="sldImg"/>
          </p:nvPr>
        </p:nvSpPr>
        <p:spPr>
          <a:ln/>
        </p:spPr>
      </p:sp>
      <p:sp>
        <p:nvSpPr>
          <p:cNvPr id="197636" name="Rectangle 3">
            <a:extLst>
              <a:ext uri="{FF2B5EF4-FFF2-40B4-BE49-F238E27FC236}">
                <a16:creationId xmlns:a16="http://schemas.microsoft.com/office/drawing/2014/main" id="{97EF032B-AC4F-04E6-00F2-6E42591B18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a:latin typeface="Arial" panose="020B0604020202020204" pitchFamily="34" charset="0"/>
            </a:endParaRPr>
          </a:p>
          <a:p>
            <a:pPr eaLnBrk="1" hangingPunct="1"/>
            <a:endParaRPr lang="en-US" altLang="zh-TW">
              <a:latin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https://www.youtube.com/watch?v=eUnZ2rjxGaE</a:t>
            </a:r>
            <a:endParaRPr lang="zh-TW" altLang="en-US" dirty="0"/>
          </a:p>
        </p:txBody>
      </p:sp>
      <p:sp>
        <p:nvSpPr>
          <p:cNvPr id="4" name="投影片編號版面配置區 3"/>
          <p:cNvSpPr>
            <a:spLocks noGrp="1"/>
          </p:cNvSpPr>
          <p:nvPr>
            <p:ph type="sldNum" sz="quarter" idx="5"/>
          </p:nvPr>
        </p:nvSpPr>
        <p:spPr/>
        <p:txBody>
          <a:bodyPr/>
          <a:lstStyle/>
          <a:p>
            <a:pPr>
              <a:defRPr/>
            </a:pPr>
            <a:fld id="{5F8B7FF2-5A5C-4F7D-950E-FA1CC50B5BC6}" type="slidenum">
              <a:rPr lang="en-US" altLang="zh-TW" smtClean="0"/>
              <a:pPr>
                <a:defRPr/>
              </a:pPr>
              <a:t>86</a:t>
            </a:fld>
            <a:endParaRPr lang="en-US" altLang="zh-TW"/>
          </a:p>
        </p:txBody>
      </p:sp>
    </p:spTree>
    <p:extLst>
      <p:ext uri="{BB962C8B-B14F-4D97-AF65-F5344CB8AC3E}">
        <p14:creationId xmlns:p14="http://schemas.microsoft.com/office/powerpoint/2010/main" val="13985705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FFAC112F-062E-A89B-DEA9-655A25BC30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24A682C8-B81F-4799-811E-A7CE47A2212B}" type="slidenum">
              <a:rPr lang="en-US" altLang="zh-TW"/>
              <a:pPr>
                <a:spcBef>
                  <a:spcPct val="0"/>
                </a:spcBef>
              </a:pPr>
              <a:t>87</a:t>
            </a:fld>
            <a:endParaRPr lang="en-US" altLang="zh-TW"/>
          </a:p>
        </p:txBody>
      </p:sp>
      <p:sp>
        <p:nvSpPr>
          <p:cNvPr id="202755" name="Rectangle 2">
            <a:extLst>
              <a:ext uri="{FF2B5EF4-FFF2-40B4-BE49-F238E27FC236}">
                <a16:creationId xmlns:a16="http://schemas.microsoft.com/office/drawing/2014/main" id="{17BDAB78-7BD2-B5A0-85A4-5C37E1140E32}"/>
              </a:ext>
            </a:extLst>
          </p:cNvPr>
          <p:cNvSpPr>
            <a:spLocks noGrp="1" noRot="1" noChangeAspect="1" noChangeArrowheads="1" noTextEdit="1"/>
          </p:cNvSpPr>
          <p:nvPr>
            <p:ph type="sldImg"/>
          </p:nvPr>
        </p:nvSpPr>
        <p:spPr>
          <a:ln/>
        </p:spPr>
      </p:sp>
      <p:sp>
        <p:nvSpPr>
          <p:cNvPr id="202756" name="Rectangle 3">
            <a:extLst>
              <a:ext uri="{FF2B5EF4-FFF2-40B4-BE49-F238E27FC236}">
                <a16:creationId xmlns:a16="http://schemas.microsoft.com/office/drawing/2014/main" id="{87CBD996-ED02-02A5-6C10-959B29FF5B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a:latin typeface="Arial" panose="020B0604020202020204" pitchFamily="34" charset="0"/>
            </a:endParaRPr>
          </a:p>
          <a:p>
            <a:pPr eaLnBrk="1" hangingPunct="1"/>
            <a:r>
              <a:rPr lang="zh-TW" altLang="en-US" dirty="0">
                <a:latin typeface="Arial" panose="020B0604020202020204" pitchFamily="34" charset="0"/>
              </a:rPr>
              <a:t>活動識別。</a:t>
            </a:r>
          </a:p>
          <a:p>
            <a:pPr eaLnBrk="1" hangingPunct="1"/>
            <a:r>
              <a:rPr lang="zh-TW" altLang="en-US" dirty="0">
                <a:latin typeface="Arial" panose="020B0604020202020204" pitchFamily="34" charset="0"/>
              </a:rPr>
              <a:t>     </a:t>
            </a:r>
            <a:r>
              <a:rPr lang="en-US" altLang="zh-TW" dirty="0">
                <a:latin typeface="Arial" panose="020B0604020202020204" pitchFamily="34" charset="0"/>
              </a:rPr>
              <a:t>- </a:t>
            </a:r>
            <a:r>
              <a:rPr lang="zh-TW" altLang="en-US" dirty="0">
                <a:latin typeface="Arial" panose="020B0604020202020204" pitchFamily="34" charset="0"/>
              </a:rPr>
              <a:t>人體建模中最後一個廣泛研究的主題是運動、活動和動作識別（</a:t>
            </a:r>
            <a:r>
              <a:rPr lang="en-US" altLang="zh-TW" dirty="0" err="1">
                <a:latin typeface="Arial" panose="020B0604020202020204" pitchFamily="34" charset="0"/>
              </a:rPr>
              <a:t>Bobick</a:t>
            </a:r>
            <a:r>
              <a:rPr lang="en-US" altLang="zh-TW" dirty="0">
                <a:latin typeface="Arial" panose="020B0604020202020204" pitchFamily="34" charset="0"/>
              </a:rPr>
              <a:t> 1997</a:t>
            </a:r>
            <a:r>
              <a:rPr lang="zh-TW" altLang="en-US" dirty="0">
                <a:latin typeface="Arial" panose="020B0604020202020204" pitchFamily="34" charset="0"/>
              </a:rPr>
              <a:t>；</a:t>
            </a:r>
            <a:r>
              <a:rPr lang="en-US" altLang="zh-TW" dirty="0">
                <a:latin typeface="Arial" panose="020B0604020202020204" pitchFamily="34" charset="0"/>
              </a:rPr>
              <a:t>Hu</a:t>
            </a:r>
            <a:r>
              <a:rPr lang="zh-TW" altLang="en-US" dirty="0">
                <a:latin typeface="Arial" panose="020B0604020202020204" pitchFamily="34" charset="0"/>
              </a:rPr>
              <a:t>、</a:t>
            </a:r>
            <a:r>
              <a:rPr lang="en-US" altLang="zh-TW" dirty="0">
                <a:latin typeface="Arial" panose="020B0604020202020204" pitchFamily="34" charset="0"/>
              </a:rPr>
              <a:t>Tan</a:t>
            </a:r>
            <a:r>
              <a:rPr lang="zh-TW" altLang="en-US" dirty="0">
                <a:latin typeface="Arial" panose="020B0604020202020204" pitchFamily="34" charset="0"/>
              </a:rPr>
              <a:t>、</a:t>
            </a:r>
            <a:r>
              <a:rPr lang="en-US" altLang="zh-TW" dirty="0">
                <a:latin typeface="Arial" panose="020B0604020202020204" pitchFamily="34" charset="0"/>
              </a:rPr>
              <a:t>Wang </a:t>
            </a:r>
            <a:r>
              <a:rPr lang="zh-TW" altLang="en-US" dirty="0">
                <a:latin typeface="Arial" panose="020B0604020202020204" pitchFamily="34" charset="0"/>
              </a:rPr>
              <a:t>等人 </a:t>
            </a:r>
            <a:r>
              <a:rPr lang="en-US" altLang="zh-TW" dirty="0">
                <a:latin typeface="Arial" panose="020B0604020202020204" pitchFamily="34" charset="0"/>
              </a:rPr>
              <a:t>2004</a:t>
            </a:r>
            <a:r>
              <a:rPr lang="zh-TW" altLang="en-US" dirty="0">
                <a:latin typeface="Arial" panose="020B0604020202020204" pitchFamily="34" charset="0"/>
              </a:rPr>
              <a:t>；</a:t>
            </a:r>
            <a:r>
              <a:rPr lang="en-US" altLang="zh-TW" dirty="0">
                <a:latin typeface="Arial" panose="020B0604020202020204" pitchFamily="34" charset="0"/>
              </a:rPr>
              <a:t>Hilton</a:t>
            </a:r>
            <a:r>
              <a:rPr lang="zh-TW" altLang="en-US" dirty="0">
                <a:latin typeface="Arial" panose="020B0604020202020204" pitchFamily="34" charset="0"/>
              </a:rPr>
              <a:t>、</a:t>
            </a:r>
            <a:r>
              <a:rPr lang="en-US" altLang="zh-TW" dirty="0" err="1">
                <a:latin typeface="Arial" panose="020B0604020202020204" pitchFamily="34" charset="0"/>
              </a:rPr>
              <a:t>Fua</a:t>
            </a:r>
            <a:r>
              <a:rPr lang="en-US" altLang="zh-TW" dirty="0">
                <a:latin typeface="Arial" panose="020B0604020202020204" pitchFamily="34" charset="0"/>
              </a:rPr>
              <a:t> </a:t>
            </a:r>
            <a:r>
              <a:rPr lang="zh-TW" altLang="en-US" dirty="0">
                <a:latin typeface="Arial" panose="020B0604020202020204" pitchFamily="34" charset="0"/>
              </a:rPr>
              <a:t>和 </a:t>
            </a:r>
            <a:r>
              <a:rPr lang="en-US" altLang="zh-TW" dirty="0" err="1">
                <a:latin typeface="Arial" panose="020B0604020202020204" pitchFamily="34" charset="0"/>
              </a:rPr>
              <a:t>Ronfard</a:t>
            </a:r>
            <a:r>
              <a:rPr lang="en-US" altLang="zh-TW" dirty="0">
                <a:latin typeface="Arial" panose="020B0604020202020204" pitchFamily="34" charset="0"/>
              </a:rPr>
              <a:t> 2006</a:t>
            </a:r>
            <a:r>
              <a:rPr lang="zh-TW" altLang="en-US" dirty="0">
                <a:latin typeface="Arial" panose="020B0604020202020204" pitchFamily="34" charset="0"/>
              </a:rPr>
              <a:t>）。</a:t>
            </a:r>
          </a:p>
          <a:p>
            <a:pPr eaLnBrk="1" hangingPunct="1"/>
            <a:r>
              <a:rPr lang="zh-TW" altLang="en-US" dirty="0">
                <a:latin typeface="Arial" panose="020B0604020202020204" pitchFamily="34" charset="0"/>
              </a:rPr>
              <a:t>     </a:t>
            </a:r>
            <a:r>
              <a:rPr lang="en-US" altLang="zh-TW" dirty="0">
                <a:latin typeface="Arial" panose="020B0604020202020204" pitchFamily="34" charset="0"/>
              </a:rPr>
              <a:t>- </a:t>
            </a:r>
            <a:r>
              <a:rPr lang="zh-TW" altLang="en-US" dirty="0">
                <a:latin typeface="Arial" panose="020B0604020202020204" pitchFamily="34" charset="0"/>
              </a:rPr>
              <a:t>常見的動作示例包括走路和跑步、跳躍、跳舞、撿起物體、坐下和站起來以及揮手。</a:t>
            </a:r>
            <a:endParaRPr lang="en-US" altLang="zh-TW" dirty="0">
              <a:latin typeface="Arial" panose="020B0604020202020204" pitchFamily="34" charset="0"/>
            </a:endParaRPr>
          </a:p>
          <a:p>
            <a:pPr eaLnBrk="1" hangingPunct="1"/>
            <a:r>
              <a:rPr lang="zh-TW" altLang="en-US" dirty="0">
                <a:latin typeface="Arial" panose="020B0604020202020204" pitchFamily="34" charset="0"/>
              </a:rPr>
              <a:t>辨識出行為的意義</a:t>
            </a:r>
            <a:endParaRPr lang="en-US" altLang="zh-TW" dirty="0">
              <a:latin typeface="Arial" panose="020B060402020202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a:extLst>
              <a:ext uri="{FF2B5EF4-FFF2-40B4-BE49-F238E27FC236}">
                <a16:creationId xmlns:a16="http://schemas.microsoft.com/office/drawing/2014/main" id="{893F4987-5D01-530D-4235-541A4BACEC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9F419AA6-C5F8-4C7F-9239-3DA63B2C18C7}" type="slidenum">
              <a:rPr lang="en-US" altLang="zh-TW"/>
              <a:pPr>
                <a:spcBef>
                  <a:spcPct val="0"/>
                </a:spcBef>
              </a:pPr>
              <a:t>88</a:t>
            </a:fld>
            <a:endParaRPr lang="en-US" altLang="zh-TW"/>
          </a:p>
        </p:txBody>
      </p:sp>
      <p:sp>
        <p:nvSpPr>
          <p:cNvPr id="204803" name="Rectangle 2">
            <a:extLst>
              <a:ext uri="{FF2B5EF4-FFF2-40B4-BE49-F238E27FC236}">
                <a16:creationId xmlns:a16="http://schemas.microsoft.com/office/drawing/2014/main" id="{BED708BF-6C85-BF9E-F5C9-CA047EEA945B}"/>
              </a:ext>
            </a:extLst>
          </p:cNvPr>
          <p:cNvSpPr>
            <a:spLocks noGrp="1" noRot="1" noChangeAspect="1" noChangeArrowheads="1" noTextEdit="1"/>
          </p:cNvSpPr>
          <p:nvPr>
            <p:ph type="sldImg"/>
          </p:nvPr>
        </p:nvSpPr>
        <p:spPr>
          <a:ln/>
        </p:spPr>
      </p:sp>
      <p:sp>
        <p:nvSpPr>
          <p:cNvPr id="204804" name="Rectangle 3">
            <a:extLst>
              <a:ext uri="{FF2B5EF4-FFF2-40B4-BE49-F238E27FC236}">
                <a16:creationId xmlns:a16="http://schemas.microsoft.com/office/drawing/2014/main" id="{7ED853C8-4C2B-A072-4990-2EDF4D4A5F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a:latin typeface="Arial" panose="020B0604020202020204" pitchFamily="34" charset="0"/>
            </a:endParaRPr>
          </a:p>
          <a:p>
            <a:pPr eaLnBrk="1" hangingPunct="1"/>
            <a:endParaRPr lang="en-US" altLang="zh-TW" dirty="0">
              <a:latin typeface="Arial" panose="020B060402020202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a:extLst>
              <a:ext uri="{FF2B5EF4-FFF2-40B4-BE49-F238E27FC236}">
                <a16:creationId xmlns:a16="http://schemas.microsoft.com/office/drawing/2014/main" id="{FE46A5A5-E27D-7C2F-F3ED-6C4C78EE24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5B70DFB3-52A1-41BD-91B9-F80F8BCD74C9}" type="slidenum">
              <a:rPr lang="en-US" altLang="zh-TW"/>
              <a:pPr>
                <a:spcBef>
                  <a:spcPct val="0"/>
                </a:spcBef>
              </a:pPr>
              <a:t>89</a:t>
            </a:fld>
            <a:endParaRPr lang="en-US" altLang="zh-TW"/>
          </a:p>
        </p:txBody>
      </p:sp>
      <p:sp>
        <p:nvSpPr>
          <p:cNvPr id="206851" name="Rectangle 2">
            <a:extLst>
              <a:ext uri="{FF2B5EF4-FFF2-40B4-BE49-F238E27FC236}">
                <a16:creationId xmlns:a16="http://schemas.microsoft.com/office/drawing/2014/main" id="{94411787-85AA-0F92-12F4-371E5CD6C6A7}"/>
              </a:ext>
            </a:extLst>
          </p:cNvPr>
          <p:cNvSpPr>
            <a:spLocks noGrp="1" noRot="1" noChangeAspect="1" noChangeArrowheads="1" noTextEdit="1"/>
          </p:cNvSpPr>
          <p:nvPr>
            <p:ph type="sldImg"/>
          </p:nvPr>
        </p:nvSpPr>
        <p:spPr>
          <a:ln/>
        </p:spPr>
      </p:sp>
      <p:sp>
        <p:nvSpPr>
          <p:cNvPr id="206852" name="Rectangle 3">
            <a:extLst>
              <a:ext uri="{FF2B5EF4-FFF2-40B4-BE49-F238E27FC236}">
                <a16:creationId xmlns:a16="http://schemas.microsoft.com/office/drawing/2014/main" id="{D92D52ED-EFA5-AB76-96FB-B00BF0A707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a:latin typeface="Arial" panose="020B0604020202020204" pitchFamily="34" charset="0"/>
            </a:endParaRPr>
          </a:p>
          <a:p>
            <a:pPr eaLnBrk="1" hangingPunct="1"/>
            <a:r>
              <a:rPr lang="en-US" altLang="zh-TW">
                <a:latin typeface="Arial" panose="020B0604020202020204" pitchFamily="34" charset="0"/>
              </a:rPr>
              <a:t>Albedos</a:t>
            </a:r>
            <a:r>
              <a:rPr lang="zh-TW" altLang="en-US">
                <a:latin typeface="Arial" panose="020B0604020202020204" pitchFamily="34" charset="0"/>
              </a:rPr>
              <a:t> </a:t>
            </a:r>
            <a:r>
              <a:rPr lang="zh-TW" altLang="en-US">
                <a:solidFill>
                  <a:srgbClr val="000000"/>
                </a:solidFill>
                <a:latin typeface="system-ui"/>
              </a:rPr>
              <a:t>反照率</a:t>
            </a:r>
            <a:endParaRPr lang="en-US" altLang="zh-TW">
              <a:latin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id="{B795F4DB-3C63-2FAD-8EDC-409BB617E3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B6926D11-CB92-4904-A74A-CA9F2DD0796F}" type="slidenum">
              <a:rPr lang="en-US" altLang="zh-TW"/>
              <a:pPr>
                <a:spcBef>
                  <a:spcPct val="0"/>
                </a:spcBef>
              </a:pPr>
              <a:t>90</a:t>
            </a:fld>
            <a:endParaRPr lang="en-US" altLang="zh-TW"/>
          </a:p>
        </p:txBody>
      </p:sp>
      <p:sp>
        <p:nvSpPr>
          <p:cNvPr id="208899" name="Rectangle 2">
            <a:extLst>
              <a:ext uri="{FF2B5EF4-FFF2-40B4-BE49-F238E27FC236}">
                <a16:creationId xmlns:a16="http://schemas.microsoft.com/office/drawing/2014/main" id="{A3A9B1F5-4FC5-DE88-0170-C4F3EA4210D7}"/>
              </a:ext>
            </a:extLst>
          </p:cNvPr>
          <p:cNvSpPr>
            <a:spLocks noGrp="1" noRot="1" noChangeAspect="1" noChangeArrowheads="1" noTextEdit="1"/>
          </p:cNvSpPr>
          <p:nvPr>
            <p:ph type="sldImg"/>
          </p:nvPr>
        </p:nvSpPr>
        <p:spPr>
          <a:ln/>
        </p:spPr>
      </p:sp>
      <p:sp>
        <p:nvSpPr>
          <p:cNvPr id="208900" name="Rectangle 3">
            <a:extLst>
              <a:ext uri="{FF2B5EF4-FFF2-40B4-BE49-F238E27FC236}">
                <a16:creationId xmlns:a16="http://schemas.microsoft.com/office/drawing/2014/main" id="{EEB5048E-A982-0975-A555-AAA1BEFA80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a:latin typeface="Arial" panose="020B0604020202020204" pitchFamily="34" charset="0"/>
            </a:endParaRPr>
          </a:p>
          <a:p>
            <a:pPr eaLnBrk="1" hangingPunct="1"/>
            <a:r>
              <a:rPr lang="en-US" altLang="zh-TW">
                <a:solidFill>
                  <a:srgbClr val="252525"/>
                </a:solidFill>
                <a:latin typeface="Roboto" panose="02000000000000000000" pitchFamily="2" charset="0"/>
              </a:rPr>
              <a:t>Specular</a:t>
            </a:r>
            <a:r>
              <a:rPr lang="zh-TW" altLang="en-US">
                <a:solidFill>
                  <a:srgbClr val="252525"/>
                </a:solidFill>
                <a:latin typeface="Roboto" panose="02000000000000000000" pitchFamily="2" charset="0"/>
              </a:rPr>
              <a:t> 鏡面反射</a:t>
            </a:r>
            <a:endParaRPr lang="en-US" altLang="zh-TW">
              <a:latin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a:extLst>
              <a:ext uri="{FF2B5EF4-FFF2-40B4-BE49-F238E27FC236}">
                <a16:creationId xmlns:a16="http://schemas.microsoft.com/office/drawing/2014/main" id="{C5296457-2DA3-F04F-61D2-20406B2CEF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40EC5546-8009-44B4-9958-91EE75255BDA}" type="slidenum">
              <a:rPr lang="en-US" altLang="zh-TW"/>
              <a:pPr>
                <a:spcBef>
                  <a:spcPct val="0"/>
                </a:spcBef>
              </a:pPr>
              <a:t>91</a:t>
            </a:fld>
            <a:endParaRPr lang="en-US" altLang="zh-TW"/>
          </a:p>
        </p:txBody>
      </p:sp>
      <p:sp>
        <p:nvSpPr>
          <p:cNvPr id="210947" name="Rectangle 2">
            <a:extLst>
              <a:ext uri="{FF2B5EF4-FFF2-40B4-BE49-F238E27FC236}">
                <a16:creationId xmlns:a16="http://schemas.microsoft.com/office/drawing/2014/main" id="{5452C748-C9F6-42DE-9322-C7E02C9DEDBC}"/>
              </a:ext>
            </a:extLst>
          </p:cNvPr>
          <p:cNvSpPr>
            <a:spLocks noGrp="1" noRot="1" noChangeAspect="1" noChangeArrowheads="1" noTextEdit="1"/>
          </p:cNvSpPr>
          <p:nvPr>
            <p:ph type="sldImg"/>
          </p:nvPr>
        </p:nvSpPr>
        <p:spPr>
          <a:ln/>
        </p:spPr>
      </p:sp>
      <p:sp>
        <p:nvSpPr>
          <p:cNvPr id="210948" name="Rectangle 3">
            <a:extLst>
              <a:ext uri="{FF2B5EF4-FFF2-40B4-BE49-F238E27FC236}">
                <a16:creationId xmlns:a16="http://schemas.microsoft.com/office/drawing/2014/main" id="{6EACA28F-4D17-CAA7-0F95-29C9475D57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a:latin typeface="Arial" panose="020B0604020202020204" pitchFamily="34" charset="0"/>
              </a:rPr>
              <a:t>BRDF</a:t>
            </a:r>
            <a:r>
              <a:rPr lang="zh-TW" altLang="en-US" dirty="0">
                <a:latin typeface="Arial" panose="020B0604020202020204" pitchFamily="34" charset="0"/>
              </a:rPr>
              <a:t>表示的是</a:t>
            </a:r>
            <a:r>
              <a:rPr lang="zh-TW" altLang="en-US" b="1" dirty="0">
                <a:latin typeface="Arial" panose="020B0604020202020204" pitchFamily="34" charset="0"/>
              </a:rPr>
              <a:t>雙向反射分布函數</a:t>
            </a:r>
            <a:r>
              <a:rPr lang="zh-TW" altLang="en-US" dirty="0">
                <a:latin typeface="Arial" panose="020B0604020202020204" pitchFamily="34" charset="0"/>
              </a:rPr>
              <a:t>（</a:t>
            </a:r>
            <a:r>
              <a:rPr lang="en-US" altLang="zh-TW" b="1" dirty="0">
                <a:latin typeface="Arial" panose="020B0604020202020204" pitchFamily="34" charset="0"/>
              </a:rPr>
              <a:t>Bidirectional Reflectance Distribution Function</a:t>
            </a:r>
            <a:r>
              <a:rPr lang="zh-TW" altLang="en-US" dirty="0">
                <a:latin typeface="Arial" panose="020B0604020202020204" pitchFamily="34" charset="0"/>
              </a:rPr>
              <a:t>），它描述了光線如何在物體表面進行反射，可以</a:t>
            </a:r>
            <a:r>
              <a:rPr lang="zh-TW" altLang="en-US" b="1" dirty="0">
                <a:latin typeface="Arial" panose="020B0604020202020204" pitchFamily="34" charset="0"/>
              </a:rPr>
              <a:t>用來描述材質屬性</a:t>
            </a:r>
            <a:r>
              <a:rPr lang="zh-TW" altLang="en-US" dirty="0">
                <a:latin typeface="Arial" panose="020B0604020202020204" pitchFamily="34" charset="0"/>
              </a:rPr>
              <a:t>。</a:t>
            </a:r>
          </a:p>
          <a:p>
            <a:r>
              <a:rPr lang="zh-TW" altLang="en-US" dirty="0">
                <a:latin typeface="Arial" panose="020B0604020202020204" pitchFamily="34" charset="0"/>
              </a:rPr>
              <a:t>　　</a:t>
            </a:r>
            <a:r>
              <a:rPr lang="en-US" altLang="zh-TW" dirty="0">
                <a:latin typeface="Arial" panose="020B0604020202020204" pitchFamily="34" charset="0"/>
              </a:rPr>
              <a:t>BRDF</a:t>
            </a:r>
            <a:r>
              <a:rPr lang="zh-TW" altLang="en-US" dirty="0">
                <a:latin typeface="Arial" panose="020B0604020202020204" pitchFamily="34" charset="0"/>
              </a:rPr>
              <a:t>的</a:t>
            </a:r>
            <a:r>
              <a:rPr lang="zh-TW" altLang="en-US" b="1" dirty="0">
                <a:latin typeface="Arial" panose="020B0604020202020204" pitchFamily="34" charset="0"/>
              </a:rPr>
              <a:t>輸入參數</a:t>
            </a:r>
            <a:r>
              <a:rPr lang="zh-TW" altLang="en-US" dirty="0">
                <a:latin typeface="Arial" panose="020B0604020202020204" pitchFamily="34" charset="0"/>
              </a:rPr>
              <a:t>是入射光的的仰角、方位角、出射光的仰角、方位角，還與入射光的波長相關。</a:t>
            </a:r>
          </a:p>
          <a:p>
            <a:r>
              <a:rPr lang="zh-TW" altLang="en-US" dirty="0">
                <a:latin typeface="Arial" panose="020B0604020202020204" pitchFamily="34" charset="0"/>
              </a:rPr>
              <a:t>　　</a:t>
            </a:r>
            <a:r>
              <a:rPr lang="en-US" altLang="zh-TW" dirty="0">
                <a:latin typeface="Arial" panose="020B0604020202020204" pitchFamily="34" charset="0"/>
              </a:rPr>
              <a:t>BRDF</a:t>
            </a:r>
            <a:r>
              <a:rPr lang="zh-TW" altLang="en-US" dirty="0">
                <a:latin typeface="Arial" panose="020B0604020202020204" pitchFamily="34" charset="0"/>
              </a:rPr>
              <a:t>的</a:t>
            </a:r>
            <a:r>
              <a:rPr lang="zh-TW" altLang="en-US" b="1" dirty="0">
                <a:latin typeface="Arial" panose="020B0604020202020204" pitchFamily="34" charset="0"/>
              </a:rPr>
              <a:t>輸出結果</a:t>
            </a:r>
            <a:r>
              <a:rPr lang="zh-TW" altLang="en-US" dirty="0">
                <a:latin typeface="Arial" panose="020B0604020202020204" pitchFamily="34" charset="0"/>
              </a:rPr>
              <a:t>是一個數值，表示在給定的入射條件下，出射方向上反射的相對能量，另外一種理解方式是用光子的概念來考慮，</a:t>
            </a:r>
            <a:r>
              <a:rPr lang="en-US" altLang="zh-TW" dirty="0">
                <a:latin typeface="Arial" panose="020B0604020202020204" pitchFamily="34" charset="0"/>
              </a:rPr>
              <a:t>BRDF</a:t>
            </a:r>
            <a:r>
              <a:rPr lang="zh-TW" altLang="en-US" dirty="0">
                <a:latin typeface="Arial" panose="020B0604020202020204" pitchFamily="34" charset="0"/>
              </a:rPr>
              <a:t>給出了入射光子以特定方向離開的概率。</a:t>
            </a:r>
          </a:p>
          <a:p>
            <a:endParaRPr lang="en-US" altLang="zh-TW" dirty="0">
              <a:latin typeface="Arial" panose="020B0604020202020204" pitchFamily="34" charset="0"/>
            </a:endParaRPr>
          </a:p>
          <a:p>
            <a:r>
              <a:rPr lang="zh-TW" altLang="en-US" b="0" i="0" dirty="0">
                <a:solidFill>
                  <a:srgbClr val="121212"/>
                </a:solidFill>
                <a:effectLst/>
                <a:latin typeface="-apple-system"/>
              </a:rPr>
              <a:t>通俗的講</a:t>
            </a:r>
            <a:r>
              <a:rPr lang="en-US" altLang="zh-TW" b="0" i="0" dirty="0">
                <a:solidFill>
                  <a:srgbClr val="121212"/>
                </a:solidFill>
                <a:effectLst/>
                <a:latin typeface="-apple-system"/>
              </a:rPr>
              <a:t>BRDF</a:t>
            </a:r>
            <a:r>
              <a:rPr lang="zh-TW" altLang="en-US" b="0" i="0" dirty="0">
                <a:solidFill>
                  <a:srgbClr val="121212"/>
                </a:solidFill>
                <a:effectLst/>
                <a:latin typeface="-apple-system"/>
              </a:rPr>
              <a:t>是渲染中物體的表面材質，是物體接受光照後表面顏色的生成算法。</a:t>
            </a:r>
            <a:r>
              <a:rPr lang="en-US" altLang="zh-TW" b="0" i="0" dirty="0">
                <a:solidFill>
                  <a:srgbClr val="121212"/>
                </a:solidFill>
                <a:effectLst/>
                <a:latin typeface="-apple-system"/>
              </a:rPr>
              <a:t>BRDF</a:t>
            </a:r>
            <a:r>
              <a:rPr lang="zh-TW" altLang="en-US" b="0" i="0" dirty="0">
                <a:solidFill>
                  <a:srgbClr val="121212"/>
                </a:solidFill>
                <a:effectLst/>
                <a:latin typeface="-apple-system"/>
              </a:rPr>
              <a:t>不僅僅用於光線追踪算法中，也用於實時渲染算法中，現在主流的遊戲引擎，例如</a:t>
            </a:r>
            <a:r>
              <a:rPr lang="en-US" altLang="zh-TW" b="0" i="0" dirty="0">
                <a:solidFill>
                  <a:srgbClr val="121212"/>
                </a:solidFill>
                <a:effectLst/>
                <a:latin typeface="-apple-system"/>
              </a:rPr>
              <a:t>Unreal </a:t>
            </a:r>
            <a:r>
              <a:rPr lang="zh-TW" altLang="en-US" b="0" i="0" dirty="0">
                <a:solidFill>
                  <a:srgbClr val="121212"/>
                </a:solidFill>
                <a:effectLst/>
                <a:latin typeface="-apple-system"/>
              </a:rPr>
              <a:t>、</a:t>
            </a:r>
            <a:r>
              <a:rPr lang="en-US" altLang="zh-TW" b="0" i="0" dirty="0">
                <a:solidFill>
                  <a:srgbClr val="121212"/>
                </a:solidFill>
                <a:effectLst/>
                <a:latin typeface="-apple-system"/>
              </a:rPr>
              <a:t>Unity</a:t>
            </a:r>
            <a:r>
              <a:rPr lang="zh-TW" altLang="en-US" b="0" i="0" dirty="0">
                <a:solidFill>
                  <a:srgbClr val="121212"/>
                </a:solidFill>
                <a:effectLst/>
                <a:latin typeface="-apple-system"/>
              </a:rPr>
              <a:t>它們的材質系統都是基於</a:t>
            </a:r>
            <a:r>
              <a:rPr lang="en-US" altLang="zh-TW" b="0" i="0" dirty="0">
                <a:solidFill>
                  <a:srgbClr val="121212"/>
                </a:solidFill>
                <a:effectLst/>
                <a:latin typeface="-apple-system"/>
              </a:rPr>
              <a:t>BRDF</a:t>
            </a:r>
            <a:r>
              <a:rPr lang="zh-TW" altLang="en-US" b="0" i="0" dirty="0">
                <a:solidFill>
                  <a:srgbClr val="121212"/>
                </a:solidFill>
                <a:effectLst/>
                <a:latin typeface="-apple-system"/>
              </a:rPr>
              <a:t>的</a:t>
            </a:r>
            <a:endParaRPr lang="en-US" altLang="zh-TW" b="0" i="0" dirty="0">
              <a:solidFill>
                <a:srgbClr val="121212"/>
              </a:solidFill>
              <a:effectLst/>
              <a:latin typeface="-apple-system"/>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a:extLst>
              <a:ext uri="{FF2B5EF4-FFF2-40B4-BE49-F238E27FC236}">
                <a16:creationId xmlns:a16="http://schemas.microsoft.com/office/drawing/2014/main" id="{F48C8479-19B9-5930-1818-A8C0C1629A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5F64EA4D-A0F6-4D4C-B94F-CE867595026C}" type="slidenum">
              <a:rPr lang="en-US" altLang="zh-TW"/>
              <a:pPr>
                <a:spcBef>
                  <a:spcPct val="0"/>
                </a:spcBef>
              </a:pPr>
              <a:t>92</a:t>
            </a:fld>
            <a:endParaRPr lang="en-US" altLang="zh-TW"/>
          </a:p>
        </p:txBody>
      </p:sp>
      <p:sp>
        <p:nvSpPr>
          <p:cNvPr id="212995" name="Rectangle 2">
            <a:extLst>
              <a:ext uri="{FF2B5EF4-FFF2-40B4-BE49-F238E27FC236}">
                <a16:creationId xmlns:a16="http://schemas.microsoft.com/office/drawing/2014/main" id="{14956B02-9600-41E0-67A5-BF23FE9DAB87}"/>
              </a:ext>
            </a:extLst>
          </p:cNvPr>
          <p:cNvSpPr>
            <a:spLocks noGrp="1" noRot="1" noChangeAspect="1" noChangeArrowheads="1" noTextEdit="1"/>
          </p:cNvSpPr>
          <p:nvPr>
            <p:ph type="sldImg"/>
          </p:nvPr>
        </p:nvSpPr>
        <p:spPr>
          <a:ln/>
        </p:spPr>
      </p:sp>
      <p:sp>
        <p:nvSpPr>
          <p:cNvPr id="212996" name="Rectangle 3">
            <a:extLst>
              <a:ext uri="{FF2B5EF4-FFF2-40B4-BE49-F238E27FC236}">
                <a16:creationId xmlns:a16="http://schemas.microsoft.com/office/drawing/2014/main" id="{F3D7F659-ED59-09FF-4174-4B692A4921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latin typeface="Arial" panose="020B0604020202020204" pitchFamily="34" charset="0"/>
              </a:rPr>
              <a:t>圖 </a:t>
            </a:r>
            <a:r>
              <a:rPr lang="en-US" altLang="zh-TW" dirty="0">
                <a:latin typeface="Arial" panose="020B0604020202020204" pitchFamily="34" charset="0"/>
              </a:rPr>
              <a:t>13.32</a:t>
            </a:r>
          </a:p>
          <a:p>
            <a:r>
              <a:rPr lang="zh-TW" altLang="en-US" dirty="0">
                <a:latin typeface="Arial" panose="020B0604020202020204" pitchFamily="34" charset="0"/>
              </a:rPr>
              <a:t>基於圖像的外觀和詳細幾何重建</a:t>
            </a:r>
          </a:p>
          <a:p>
            <a:r>
              <a:rPr lang="en-US" altLang="zh-TW" dirty="0">
                <a:latin typeface="Arial" panose="020B0604020202020204" pitchFamily="34" charset="0"/>
              </a:rPr>
              <a:t>(a) </a:t>
            </a:r>
            <a:r>
              <a:rPr lang="zh-TW" altLang="en-US" dirty="0">
                <a:latin typeface="Arial" panose="020B0604020202020204" pitchFamily="34" charset="0"/>
              </a:rPr>
              <a:t>使用分裂聚類重新估計外觀模型 </a:t>
            </a:r>
            <a:r>
              <a:rPr lang="en-US" altLang="zh-TW" dirty="0">
                <a:latin typeface="Arial" panose="020B0604020202020204" pitchFamily="34" charset="0"/>
              </a:rPr>
              <a:t>(BRDF)</a:t>
            </a:r>
            <a:r>
              <a:rPr lang="zh-TW" altLang="en-US" dirty="0">
                <a:latin typeface="Arial" panose="020B0604020202020204" pitchFamily="34" charset="0"/>
              </a:rPr>
              <a:t>。</a:t>
            </a:r>
          </a:p>
          <a:p>
            <a:r>
              <a:rPr lang="en-US" altLang="zh-TW" dirty="0">
                <a:latin typeface="Arial" panose="020B0604020202020204" pitchFamily="34" charset="0"/>
              </a:rPr>
              <a:t>(b) </a:t>
            </a:r>
            <a:r>
              <a:rPr lang="zh-TW" altLang="en-US" dirty="0">
                <a:latin typeface="Arial" panose="020B0604020202020204" pitchFamily="34" charset="0"/>
              </a:rPr>
              <a:t>為了模擬詳細的空間變化外觀，每個 </a:t>
            </a:r>
            <a:r>
              <a:rPr lang="en-US" altLang="zh-TW" dirty="0" err="1">
                <a:latin typeface="Arial" panose="020B0604020202020204" pitchFamily="34" charset="0"/>
              </a:rPr>
              <a:t>lumitexel</a:t>
            </a:r>
            <a:r>
              <a:rPr lang="en-US" altLang="zh-TW" dirty="0">
                <a:latin typeface="Arial" panose="020B0604020202020204" pitchFamily="34" charset="0"/>
              </a:rPr>
              <a:t> </a:t>
            </a:r>
            <a:r>
              <a:rPr lang="zh-TW" altLang="en-US" dirty="0">
                <a:latin typeface="Arial" panose="020B0604020202020204" pitchFamily="34" charset="0"/>
              </a:rPr>
              <a:t>都被投影到由聚集材料形成的基礎上。</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AB2DCDA0-A673-4CB3-5DDD-3A0612704E40}"/>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1BE5C055-84CD-C4D7-BEAF-7CA6A1EC0D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a:latin typeface="Arial"/>
                <a:ea typeface="新細明體"/>
                <a:cs typeface="Arial"/>
              </a:rPr>
              <a:t>Derivative</a:t>
            </a:r>
            <a:r>
              <a:rPr lang="zh-TW" altLang="en-US">
                <a:latin typeface="Arial"/>
                <a:ea typeface="新細明體"/>
                <a:cs typeface="Arial"/>
              </a:rPr>
              <a:t> 倒數</a:t>
            </a:r>
          </a:p>
          <a:p>
            <a:r>
              <a:rPr lang="en-US" altLang="zh-TW" dirty="0">
                <a:latin typeface="Arial"/>
                <a:ea typeface="新細明體"/>
                <a:cs typeface="Arial"/>
              </a:rPr>
              <a:t>I</a:t>
            </a:r>
            <a:r>
              <a:rPr lang="zh-TW">
                <a:latin typeface="Arial"/>
                <a:ea typeface="新細明體"/>
                <a:cs typeface="Arial"/>
              </a:rPr>
              <a:t>rradiance </a:t>
            </a:r>
            <a:r>
              <a:rPr lang="zh-TW" altLang="en-US">
                <a:latin typeface="Arial"/>
                <a:ea typeface="新細明體"/>
                <a:cs typeface="Arial"/>
              </a:rPr>
              <a:t>輻照度 ; 發光</a:t>
            </a:r>
            <a:endParaRPr lang="zh-TW">
              <a:cs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a:extLst>
              <a:ext uri="{FF2B5EF4-FFF2-40B4-BE49-F238E27FC236}">
                <a16:creationId xmlns:a16="http://schemas.microsoft.com/office/drawing/2014/main" id="{9908ABA2-A9FC-2934-BED4-589447467A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0D4E6716-DBFD-4C9B-8E62-E5E9CA970F89}" type="slidenum">
              <a:rPr lang="en-US" altLang="zh-TW"/>
              <a:pPr>
                <a:spcBef>
                  <a:spcPct val="0"/>
                </a:spcBef>
              </a:pPr>
              <a:t>93</a:t>
            </a:fld>
            <a:endParaRPr lang="en-US" altLang="zh-TW"/>
          </a:p>
        </p:txBody>
      </p:sp>
      <p:sp>
        <p:nvSpPr>
          <p:cNvPr id="215043" name="Rectangle 2">
            <a:extLst>
              <a:ext uri="{FF2B5EF4-FFF2-40B4-BE49-F238E27FC236}">
                <a16:creationId xmlns:a16="http://schemas.microsoft.com/office/drawing/2014/main" id="{76BADE31-31D9-F4E9-02CE-C9F19A69E22F}"/>
              </a:ext>
            </a:extLst>
          </p:cNvPr>
          <p:cNvSpPr>
            <a:spLocks noGrp="1" noRot="1" noChangeAspect="1" noChangeArrowheads="1" noTextEdit="1"/>
          </p:cNvSpPr>
          <p:nvPr>
            <p:ph type="sldImg"/>
          </p:nvPr>
        </p:nvSpPr>
        <p:spPr>
          <a:ln/>
        </p:spPr>
      </p:sp>
      <p:sp>
        <p:nvSpPr>
          <p:cNvPr id="215044" name="Rectangle 3">
            <a:extLst>
              <a:ext uri="{FF2B5EF4-FFF2-40B4-BE49-F238E27FC236}">
                <a16:creationId xmlns:a16="http://schemas.microsoft.com/office/drawing/2014/main" id="{47164B0A-E0D8-7505-5977-E3B09DBD20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9EAECD1D-00FB-9435-4DC5-54CF2FDE41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8026CB00-A1E5-4457-A803-F756B5C67992}" type="slidenum">
              <a:rPr lang="en-US" altLang="zh-TW"/>
              <a:pPr>
                <a:spcBef>
                  <a:spcPct val="0"/>
                </a:spcBef>
              </a:pPr>
              <a:t>94</a:t>
            </a:fld>
            <a:endParaRPr lang="en-US" altLang="zh-TW"/>
          </a:p>
        </p:txBody>
      </p:sp>
      <p:sp>
        <p:nvSpPr>
          <p:cNvPr id="217091" name="Rectangle 2">
            <a:extLst>
              <a:ext uri="{FF2B5EF4-FFF2-40B4-BE49-F238E27FC236}">
                <a16:creationId xmlns:a16="http://schemas.microsoft.com/office/drawing/2014/main" id="{54741EB0-6CF2-E91C-1A8F-4ABC168314F7}"/>
              </a:ext>
            </a:extLst>
          </p:cNvPr>
          <p:cNvSpPr>
            <a:spLocks noGrp="1" noRot="1" noChangeAspect="1" noChangeArrowheads="1" noTextEdit="1"/>
          </p:cNvSpPr>
          <p:nvPr>
            <p:ph type="sldImg"/>
          </p:nvPr>
        </p:nvSpPr>
        <p:spPr>
          <a:ln/>
        </p:spPr>
      </p:sp>
      <p:sp>
        <p:nvSpPr>
          <p:cNvPr id="217092" name="Rectangle 3">
            <a:extLst>
              <a:ext uri="{FF2B5EF4-FFF2-40B4-BE49-F238E27FC236}">
                <a16:creationId xmlns:a16="http://schemas.microsoft.com/office/drawing/2014/main" id="{6B06B696-17E8-C9A4-7A18-535B2F4E9B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4" descr="kilochart_900_">
            <a:extLst>
              <a:ext uri="{FF2B5EF4-FFF2-40B4-BE49-F238E27FC236}">
                <a16:creationId xmlns:a16="http://schemas.microsoft.com/office/drawing/2014/main" id="{2C78D7EB-28A0-60C9-6424-31499841E8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23163" y="549275"/>
            <a:ext cx="162083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bar2_">
            <a:extLst>
              <a:ext uri="{FF2B5EF4-FFF2-40B4-BE49-F238E27FC236}">
                <a16:creationId xmlns:a16="http://schemas.microsoft.com/office/drawing/2014/main" id="{CECB68ED-96BA-E742-D55D-394B5F79D50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708275"/>
            <a:ext cx="9144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ctrTitle"/>
          </p:nvPr>
        </p:nvSpPr>
        <p:spPr>
          <a:xfrm>
            <a:off x="827088" y="620713"/>
            <a:ext cx="6781800" cy="2133600"/>
          </a:xfrm>
        </p:spPr>
        <p:txBody>
          <a:bodyPr/>
          <a:lstStyle>
            <a:lvl1pPr algn="ctr">
              <a:defRPr sz="4800">
                <a:latin typeface="Comic Sans MS" pitchFamily="66" charset="0"/>
              </a:defRPr>
            </a:lvl1pPr>
          </a:lstStyle>
          <a:p>
            <a:r>
              <a:rPr lang="zh-TW" altLang="en-US"/>
              <a:t>按一下以編輯母片標題樣式</a:t>
            </a:r>
          </a:p>
        </p:txBody>
      </p:sp>
      <p:sp>
        <p:nvSpPr>
          <p:cNvPr id="11268" name="Rectangle 4"/>
          <p:cNvSpPr>
            <a:spLocks noGrp="1" noChangeArrowheads="1"/>
          </p:cNvSpPr>
          <p:nvPr>
            <p:ph type="subTitle" idx="1"/>
          </p:nvPr>
        </p:nvSpPr>
        <p:spPr>
          <a:xfrm>
            <a:off x="849313" y="3049588"/>
            <a:ext cx="6248400" cy="2362200"/>
          </a:xfrm>
        </p:spPr>
        <p:txBody>
          <a:bodyPr/>
          <a:lstStyle>
            <a:lvl1pPr marL="0" indent="0" algn="ctr">
              <a:buFont typeface="Wingdings" pitchFamily="2" charset="2"/>
              <a:buNone/>
              <a:defRPr sz="3200">
                <a:solidFill>
                  <a:srgbClr val="336600"/>
                </a:solidFill>
                <a:latin typeface="Comic Sans MS" pitchFamily="66" charset="0"/>
              </a:defRPr>
            </a:lvl1pPr>
          </a:lstStyle>
          <a:p>
            <a:r>
              <a:rPr lang="zh-TW" altLang="en-US"/>
              <a:t>按一下以編輯母片副標題樣式</a:t>
            </a:r>
          </a:p>
        </p:txBody>
      </p:sp>
      <p:sp>
        <p:nvSpPr>
          <p:cNvPr id="6" name="Rectangle 6">
            <a:extLst>
              <a:ext uri="{FF2B5EF4-FFF2-40B4-BE49-F238E27FC236}">
                <a16:creationId xmlns:a16="http://schemas.microsoft.com/office/drawing/2014/main" id="{B93A82D0-3B03-1F1D-0EFE-4681584DA392}"/>
              </a:ext>
            </a:extLst>
          </p:cNvPr>
          <p:cNvSpPr>
            <a:spLocks noGrp="1" noChangeArrowheads="1"/>
          </p:cNvSpPr>
          <p:nvPr>
            <p:ph type="ftr" sz="quarter" idx="10"/>
          </p:nvPr>
        </p:nvSpPr>
        <p:spPr>
          <a:xfrm>
            <a:off x="2124075" y="6165850"/>
            <a:ext cx="4679950" cy="692150"/>
          </a:xfrm>
        </p:spPr>
        <p:txBody>
          <a:bodyPr/>
          <a:lstStyle>
            <a:lvl1pPr>
              <a:defRPr b="1" i="1">
                <a:effectLst/>
                <a:latin typeface="Times New Roman" pitchFamily="18" charset="0"/>
              </a:defRPr>
            </a:lvl1pPr>
          </a:lstStyle>
          <a:p>
            <a:pPr>
              <a:defRPr/>
            </a:pPr>
            <a:r>
              <a:rPr lang="en-US" altLang="zh-TW"/>
              <a:t>Digital Camera and Computer Vision Laboratory</a:t>
            </a:r>
          </a:p>
          <a:p>
            <a:pPr>
              <a:defRPr/>
            </a:pPr>
            <a:r>
              <a:rPr lang="en-US" altLang="zh-TW"/>
              <a:t>Department of Computer Science and Information Engineering</a:t>
            </a:r>
          </a:p>
          <a:p>
            <a:pPr>
              <a:defRPr/>
            </a:pPr>
            <a:r>
              <a:rPr lang="en-US" altLang="zh-TW"/>
              <a:t>National Taiwan University, Taipei, Taiwan, R.O.C.</a:t>
            </a:r>
          </a:p>
        </p:txBody>
      </p:sp>
    </p:spTree>
    <p:extLst>
      <p:ext uri="{BB962C8B-B14F-4D97-AF65-F5344CB8AC3E}">
        <p14:creationId xmlns:p14="http://schemas.microsoft.com/office/powerpoint/2010/main" val="13480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頁尾版面配置區 3">
            <a:extLst>
              <a:ext uri="{FF2B5EF4-FFF2-40B4-BE49-F238E27FC236}">
                <a16:creationId xmlns:a16="http://schemas.microsoft.com/office/drawing/2014/main" id="{8920E99D-EC50-4356-A68C-DD18E7FEAAB5}"/>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1331567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29450" y="333375"/>
            <a:ext cx="2114550" cy="611981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4213" y="333375"/>
            <a:ext cx="6192837" cy="611981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頁尾版面配置區 3">
            <a:extLst>
              <a:ext uri="{FF2B5EF4-FFF2-40B4-BE49-F238E27FC236}">
                <a16:creationId xmlns:a16="http://schemas.microsoft.com/office/drawing/2014/main" id="{4FA2DDD2-688B-16F8-E848-ACEAA745374B}"/>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2331547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042988" y="333375"/>
            <a:ext cx="8101012" cy="1295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84213" y="2041525"/>
            <a:ext cx="4038600" cy="44116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875213" y="2041525"/>
            <a:ext cx="4038600" cy="21288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875213" y="4322763"/>
            <a:ext cx="4038600" cy="21304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a:extLst>
              <a:ext uri="{FF2B5EF4-FFF2-40B4-BE49-F238E27FC236}">
                <a16:creationId xmlns:a16="http://schemas.microsoft.com/office/drawing/2014/main" id="{B98C7D7D-3233-C62C-7413-A3006BF4A855}"/>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2459097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4" descr="kilochart_900_">
            <a:extLst>
              <a:ext uri="{FF2B5EF4-FFF2-40B4-BE49-F238E27FC236}">
                <a16:creationId xmlns:a16="http://schemas.microsoft.com/office/drawing/2014/main" id="{138BDDDB-A54F-0169-DA16-78A7C096BD9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23163" y="549275"/>
            <a:ext cx="162083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bar2_">
            <a:extLst>
              <a:ext uri="{FF2B5EF4-FFF2-40B4-BE49-F238E27FC236}">
                <a16:creationId xmlns:a16="http://schemas.microsoft.com/office/drawing/2014/main" id="{FDF32570-F70E-CEAC-E572-84AD0808D1F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708275"/>
            <a:ext cx="9144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ctrTitle"/>
          </p:nvPr>
        </p:nvSpPr>
        <p:spPr>
          <a:xfrm>
            <a:off x="827088" y="620713"/>
            <a:ext cx="6781800" cy="2133600"/>
          </a:xfrm>
        </p:spPr>
        <p:txBody>
          <a:bodyPr/>
          <a:lstStyle>
            <a:lvl1pPr algn="ctr">
              <a:defRPr sz="4800">
                <a:latin typeface="Comic Sans MS" pitchFamily="66" charset="0"/>
              </a:defRPr>
            </a:lvl1pPr>
          </a:lstStyle>
          <a:p>
            <a:r>
              <a:rPr lang="zh-TW" altLang="en-US"/>
              <a:t>按一下以編輯母片標題樣式</a:t>
            </a:r>
          </a:p>
        </p:txBody>
      </p:sp>
      <p:sp>
        <p:nvSpPr>
          <p:cNvPr id="11268" name="Rectangle 4"/>
          <p:cNvSpPr>
            <a:spLocks noGrp="1" noChangeArrowheads="1"/>
          </p:cNvSpPr>
          <p:nvPr>
            <p:ph type="subTitle" idx="1"/>
          </p:nvPr>
        </p:nvSpPr>
        <p:spPr>
          <a:xfrm>
            <a:off x="849313" y="3049588"/>
            <a:ext cx="6248400" cy="2362200"/>
          </a:xfrm>
        </p:spPr>
        <p:txBody>
          <a:bodyPr/>
          <a:lstStyle>
            <a:lvl1pPr marL="0" indent="0" algn="ctr">
              <a:buFont typeface="Wingdings" pitchFamily="2" charset="2"/>
              <a:buNone/>
              <a:defRPr sz="3200">
                <a:solidFill>
                  <a:srgbClr val="336600"/>
                </a:solidFill>
                <a:latin typeface="Comic Sans MS" pitchFamily="66" charset="0"/>
              </a:defRPr>
            </a:lvl1pPr>
          </a:lstStyle>
          <a:p>
            <a:r>
              <a:rPr lang="zh-TW" altLang="en-US"/>
              <a:t>按一下以編輯母片副標題樣式</a:t>
            </a:r>
          </a:p>
        </p:txBody>
      </p:sp>
      <p:sp>
        <p:nvSpPr>
          <p:cNvPr id="6" name="Rectangle 6">
            <a:extLst>
              <a:ext uri="{FF2B5EF4-FFF2-40B4-BE49-F238E27FC236}">
                <a16:creationId xmlns:a16="http://schemas.microsoft.com/office/drawing/2014/main" id="{49AC6C70-B3C9-0419-6A7F-AA3E4F648714}"/>
              </a:ext>
            </a:extLst>
          </p:cNvPr>
          <p:cNvSpPr>
            <a:spLocks noGrp="1" noChangeArrowheads="1"/>
          </p:cNvSpPr>
          <p:nvPr>
            <p:ph type="ftr" sz="quarter" idx="10"/>
          </p:nvPr>
        </p:nvSpPr>
        <p:spPr>
          <a:xfrm>
            <a:off x="2124075" y="6165850"/>
            <a:ext cx="4679950" cy="692150"/>
          </a:xfrm>
        </p:spPr>
        <p:txBody>
          <a:bodyPr/>
          <a:lstStyle>
            <a:lvl1pPr>
              <a:defRPr b="1" i="1">
                <a:effectLst/>
                <a:latin typeface="Times New Roman" pitchFamily="18" charset="0"/>
              </a:defRPr>
            </a:lvl1pPr>
          </a:lstStyle>
          <a:p>
            <a:pPr>
              <a:defRPr/>
            </a:pPr>
            <a:r>
              <a:rPr lang="en-US" altLang="zh-TW"/>
              <a:t>Digital Camera and Computer Vision Laboratory</a:t>
            </a:r>
          </a:p>
          <a:p>
            <a:pPr>
              <a:defRPr/>
            </a:pPr>
            <a:r>
              <a:rPr lang="en-US" altLang="zh-TW"/>
              <a:t>Department of Computer Science and Information Engineering</a:t>
            </a:r>
          </a:p>
          <a:p>
            <a:pPr>
              <a:defRPr/>
            </a:pPr>
            <a:r>
              <a:rPr lang="en-US" altLang="zh-TW"/>
              <a:t>National Taiwan University, Taipei, Taiwan, R.O.C.</a:t>
            </a:r>
          </a:p>
        </p:txBody>
      </p:sp>
    </p:spTree>
    <p:extLst>
      <p:ext uri="{BB962C8B-B14F-4D97-AF65-F5344CB8AC3E}">
        <p14:creationId xmlns:p14="http://schemas.microsoft.com/office/powerpoint/2010/main" val="137758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頁尾版面配置區 3">
            <a:extLst>
              <a:ext uri="{FF2B5EF4-FFF2-40B4-BE49-F238E27FC236}">
                <a16:creationId xmlns:a16="http://schemas.microsoft.com/office/drawing/2014/main" id="{ADF896B5-B8FD-87F6-7BA5-571847F2521C}"/>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80824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頁尾版面配置區 3">
            <a:extLst>
              <a:ext uri="{FF2B5EF4-FFF2-40B4-BE49-F238E27FC236}">
                <a16:creationId xmlns:a16="http://schemas.microsoft.com/office/drawing/2014/main" id="{D0B13434-829D-A734-74E1-28E62E6B293F}"/>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724112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4213" y="2041525"/>
            <a:ext cx="4038600" cy="4411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75213" y="2041525"/>
            <a:ext cx="4038600" cy="4411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頁尾版面配置區 4">
            <a:extLst>
              <a:ext uri="{FF2B5EF4-FFF2-40B4-BE49-F238E27FC236}">
                <a16:creationId xmlns:a16="http://schemas.microsoft.com/office/drawing/2014/main" id="{F4C79769-F675-7BBC-C85E-82D16265B520}"/>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533508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頁尾版面配置區 6">
            <a:extLst>
              <a:ext uri="{FF2B5EF4-FFF2-40B4-BE49-F238E27FC236}">
                <a16:creationId xmlns:a16="http://schemas.microsoft.com/office/drawing/2014/main" id="{CC80D926-4599-4FB8-FD1C-1881C0EF1638}"/>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543198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頁尾版面配置區 2">
            <a:extLst>
              <a:ext uri="{FF2B5EF4-FFF2-40B4-BE49-F238E27FC236}">
                <a16:creationId xmlns:a16="http://schemas.microsoft.com/office/drawing/2014/main" id="{0645F243-B56F-E041-1145-DEF89ADA078B}"/>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1862254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CD293D88-46CC-1E3F-B9B2-13CFC88F7863}"/>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988213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頁尾版面配置區 3">
            <a:extLst>
              <a:ext uri="{FF2B5EF4-FFF2-40B4-BE49-F238E27FC236}">
                <a16:creationId xmlns:a16="http://schemas.microsoft.com/office/drawing/2014/main" id="{B9EAE15B-6C73-5B6C-5904-04AADC17A1F3}"/>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41462536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頁尾版面配置區 4">
            <a:extLst>
              <a:ext uri="{FF2B5EF4-FFF2-40B4-BE49-F238E27FC236}">
                <a16:creationId xmlns:a16="http://schemas.microsoft.com/office/drawing/2014/main" id="{FD307EAA-57F3-C1E8-75B6-6C1B94D49C47}"/>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122231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頁尾版面配置區 4">
            <a:extLst>
              <a:ext uri="{FF2B5EF4-FFF2-40B4-BE49-F238E27FC236}">
                <a16:creationId xmlns:a16="http://schemas.microsoft.com/office/drawing/2014/main" id="{E102956B-DB4E-B0EB-EB1E-8321C4729BAE}"/>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850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頁尾版面配置區 3">
            <a:extLst>
              <a:ext uri="{FF2B5EF4-FFF2-40B4-BE49-F238E27FC236}">
                <a16:creationId xmlns:a16="http://schemas.microsoft.com/office/drawing/2014/main" id="{9BDB81EA-50C4-B23F-6482-421568D43A89}"/>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1105489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29450" y="333375"/>
            <a:ext cx="2114550" cy="611981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4213" y="333375"/>
            <a:ext cx="6192837" cy="611981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頁尾版面配置區 3">
            <a:extLst>
              <a:ext uri="{FF2B5EF4-FFF2-40B4-BE49-F238E27FC236}">
                <a16:creationId xmlns:a16="http://schemas.microsoft.com/office/drawing/2014/main" id="{99E989E8-EC34-C0FE-5DE6-9CD12536CF9D}"/>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4262163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042988" y="333375"/>
            <a:ext cx="8101012" cy="1295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84213" y="2041525"/>
            <a:ext cx="4038600" cy="44116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875213" y="2041525"/>
            <a:ext cx="4038600" cy="21288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875213" y="4322763"/>
            <a:ext cx="4038600" cy="21304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a:extLst>
              <a:ext uri="{FF2B5EF4-FFF2-40B4-BE49-F238E27FC236}">
                <a16:creationId xmlns:a16="http://schemas.microsoft.com/office/drawing/2014/main" id="{29506CC8-3A21-E97F-20C2-BCD47DC48EF7}"/>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45834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頁尾版面配置區 3">
            <a:extLst>
              <a:ext uri="{FF2B5EF4-FFF2-40B4-BE49-F238E27FC236}">
                <a16:creationId xmlns:a16="http://schemas.microsoft.com/office/drawing/2014/main" id="{8FAB6DCF-FFF1-27FF-4689-15C4C8C224B9}"/>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510271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4213" y="2041525"/>
            <a:ext cx="4038600" cy="4411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75213" y="2041525"/>
            <a:ext cx="4038600" cy="4411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頁尾版面配置區 4">
            <a:extLst>
              <a:ext uri="{FF2B5EF4-FFF2-40B4-BE49-F238E27FC236}">
                <a16:creationId xmlns:a16="http://schemas.microsoft.com/office/drawing/2014/main" id="{07955E27-B7DE-6B27-043A-232894BFBC0C}"/>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121780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頁尾版面配置區 6">
            <a:extLst>
              <a:ext uri="{FF2B5EF4-FFF2-40B4-BE49-F238E27FC236}">
                <a16:creationId xmlns:a16="http://schemas.microsoft.com/office/drawing/2014/main" id="{531292D1-F200-2B61-A071-500DB8C502C8}"/>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2367212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頁尾版面配置區 2">
            <a:extLst>
              <a:ext uri="{FF2B5EF4-FFF2-40B4-BE49-F238E27FC236}">
                <a16:creationId xmlns:a16="http://schemas.microsoft.com/office/drawing/2014/main" id="{19BA3782-1BA9-B610-DBC9-1978952ACAC6}"/>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1840429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154ED05D-5F95-B745-CFF9-EFAFA8DFF090}"/>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1885043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頁尾版面配置區 4">
            <a:extLst>
              <a:ext uri="{FF2B5EF4-FFF2-40B4-BE49-F238E27FC236}">
                <a16:creationId xmlns:a16="http://schemas.microsoft.com/office/drawing/2014/main" id="{FE300DD8-A36C-00D9-2217-11CFD0560560}"/>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2756427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頁尾版面配置區 4">
            <a:extLst>
              <a:ext uri="{FF2B5EF4-FFF2-40B4-BE49-F238E27FC236}">
                <a16:creationId xmlns:a16="http://schemas.microsoft.com/office/drawing/2014/main" id="{C5247928-EF7B-A4D7-B8C0-875F925945A7}"/>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796429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0" name="Picture 40" descr="color_wheel">
            <a:extLst>
              <a:ext uri="{FF2B5EF4-FFF2-40B4-BE49-F238E27FC236}">
                <a16:creationId xmlns:a16="http://schemas.microsoft.com/office/drawing/2014/main" id="{FFDD261B-4567-E833-7298-C5742AAAF060}"/>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60350"/>
            <a:ext cx="1655763"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01381D07-DEBC-351B-5E16-252731C0A51F}"/>
              </a:ext>
            </a:extLst>
          </p:cNvPr>
          <p:cNvSpPr>
            <a:spLocks noGrp="1" noChangeArrowheads="1"/>
          </p:cNvSpPr>
          <p:nvPr>
            <p:ph type="title"/>
          </p:nvPr>
        </p:nvSpPr>
        <p:spPr bwMode="auto">
          <a:xfrm>
            <a:off x="1042988" y="333375"/>
            <a:ext cx="81010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TW" altLang="en-US"/>
              <a:t>按一下以編輯母片標題樣式</a:t>
            </a:r>
          </a:p>
        </p:txBody>
      </p:sp>
      <p:sp>
        <p:nvSpPr>
          <p:cNvPr id="1028" name="Rectangle 4">
            <a:extLst>
              <a:ext uri="{FF2B5EF4-FFF2-40B4-BE49-F238E27FC236}">
                <a16:creationId xmlns:a16="http://schemas.microsoft.com/office/drawing/2014/main" id="{AAD4ED15-859B-4D35-C94D-568E5BDE2587}"/>
              </a:ext>
            </a:extLst>
          </p:cNvPr>
          <p:cNvSpPr>
            <a:spLocks noGrp="1" noChangeArrowheads="1"/>
          </p:cNvSpPr>
          <p:nvPr>
            <p:ph type="body" idx="1"/>
          </p:nvPr>
        </p:nvSpPr>
        <p:spPr bwMode="auto">
          <a:xfrm>
            <a:off x="684213" y="2041525"/>
            <a:ext cx="82296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46" name="Rectangle 6">
            <a:extLst>
              <a:ext uri="{FF2B5EF4-FFF2-40B4-BE49-F238E27FC236}">
                <a16:creationId xmlns:a16="http://schemas.microsoft.com/office/drawing/2014/main" id="{81E9B2B6-AEBA-D1EC-E72D-51368257BAFE}"/>
              </a:ext>
            </a:extLst>
          </p:cNvPr>
          <p:cNvSpPr>
            <a:spLocks noGrp="1" noChangeArrowheads="1"/>
          </p:cNvSpPr>
          <p:nvPr>
            <p:ph type="ftr" sz="quarter" idx="3"/>
          </p:nvPr>
        </p:nvSpPr>
        <p:spPr bwMode="auto">
          <a:xfrm>
            <a:off x="3116263" y="65008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b="0">
                <a:effectLst>
                  <a:outerShdw blurRad="38100" dist="38100" dir="2700000" algn="tl">
                    <a:srgbClr val="C0C0C0"/>
                  </a:outerShdw>
                </a:effectLst>
                <a:latin typeface="Times New Roman" pitchFamily="18" charset="0"/>
              </a:defRPr>
            </a:lvl1pPr>
          </a:lstStyle>
          <a:p>
            <a:pPr>
              <a:defRPr/>
            </a:pPr>
            <a:r>
              <a:rPr lang="en-US" altLang="zh-TW"/>
              <a:t>DC &amp; CV Lab.</a:t>
            </a:r>
          </a:p>
          <a:p>
            <a:pPr>
              <a:defRPr/>
            </a:pPr>
            <a:r>
              <a:rPr lang="en-US" altLang="zh-TW"/>
              <a:t>CSIE NTU</a:t>
            </a:r>
          </a:p>
        </p:txBody>
      </p:sp>
      <p:sp>
        <p:nvSpPr>
          <p:cNvPr id="1030" name="Line 43">
            <a:extLst>
              <a:ext uri="{FF2B5EF4-FFF2-40B4-BE49-F238E27FC236}">
                <a16:creationId xmlns:a16="http://schemas.microsoft.com/office/drawing/2014/main" id="{66572BFE-16DB-87C8-AA94-459734A67844}"/>
              </a:ext>
            </a:extLst>
          </p:cNvPr>
          <p:cNvSpPr>
            <a:spLocks noChangeShapeType="1"/>
          </p:cNvSpPr>
          <p:nvPr userDrawn="1"/>
        </p:nvSpPr>
        <p:spPr bwMode="auto">
          <a:xfrm>
            <a:off x="971550" y="1844675"/>
            <a:ext cx="7667625"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 bg1="lt1" tx1="dk1" bg2="lt2" tx2="dk2" accent1="accent1" accent2="accent2" accent3="accent3" accent4="accent4" accent5="accent5" accent6="accent6" hlink="hlink" folHlink="folHlink"/>
  <p:sldLayoutIdLst>
    <p:sldLayoutId id="2147484590" r:id="rId1"/>
    <p:sldLayoutId id="2147484591" r:id="rId2"/>
    <p:sldLayoutId id="2147484592" r:id="rId3"/>
    <p:sldLayoutId id="2147484593" r:id="rId4"/>
    <p:sldLayoutId id="2147484594" r:id="rId5"/>
    <p:sldLayoutId id="2147484595" r:id="rId6"/>
    <p:sldLayoutId id="2147484596" r:id="rId7"/>
    <p:sldLayoutId id="2147484597" r:id="rId8"/>
    <p:sldLayoutId id="2147484598" r:id="rId9"/>
    <p:sldLayoutId id="2147484599" r:id="rId10"/>
    <p:sldLayoutId id="2147484600" r:id="rId11"/>
    <p:sldLayoutId id="2147484601"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0280"/>
                                        </p:tgtEl>
                                        <p:attrNameLst>
                                          <p:attrName>style.visibility</p:attrName>
                                        </p:attrNameLst>
                                      </p:cBhvr>
                                      <p:to>
                                        <p:strVal val="visible"/>
                                      </p:to>
                                    </p:set>
                                    <p:anim calcmode="lin" valueType="num">
                                      <p:cBhvr additive="base">
                                        <p:cTn id="7" dur="500" fill="hold"/>
                                        <p:tgtEl>
                                          <p:spTgt spid="10280"/>
                                        </p:tgtEl>
                                        <p:attrNameLst>
                                          <p:attrName>ppt_x</p:attrName>
                                        </p:attrNameLst>
                                      </p:cBhvr>
                                      <p:tavLst>
                                        <p:tav tm="0">
                                          <p:val>
                                            <p:strVal val="1+#ppt_w/2"/>
                                          </p:val>
                                        </p:tav>
                                        <p:tav tm="100000">
                                          <p:val>
                                            <p:strVal val="#ppt_x"/>
                                          </p:val>
                                        </p:tav>
                                      </p:tavLst>
                                    </p:anim>
                                    <p:anim calcmode="lin" valueType="num">
                                      <p:cBhvr additive="base">
                                        <p:cTn id="8" dur="500" fill="hold"/>
                                        <p:tgtEl>
                                          <p:spTgt spid="102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8" presetClass="emph" presetSubtype="0" fill="hold" nodeType="afterEffect">
                                  <p:stCondLst>
                                    <p:cond delay="0"/>
                                  </p:stCondLst>
                                  <p:childTnLst>
                                    <p:animRot by="21600000">
                                      <p:cBhvr>
                                        <p:cTn id="11" dur="2000" fill="hold"/>
                                        <p:tgtEl>
                                          <p:spTgt spid="102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dt="0"/>
  <p:txStyles>
    <p:title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新細明體" pitchFamily="18" charset="-120"/>
        </a:defRPr>
      </a:lvl2pPr>
      <a:lvl3pPr algn="l" rtl="0" eaLnBrk="0" fontAlgn="base" hangingPunct="0">
        <a:spcBef>
          <a:spcPct val="0"/>
        </a:spcBef>
        <a:spcAft>
          <a:spcPct val="0"/>
        </a:spcAft>
        <a:defRPr kumimoji="1" sz="3900" b="1">
          <a:solidFill>
            <a:schemeClr val="tx2"/>
          </a:solidFill>
          <a:latin typeface="Arial" charset="0"/>
          <a:ea typeface="新細明體" pitchFamily="18" charset="-120"/>
        </a:defRPr>
      </a:lvl3pPr>
      <a:lvl4pPr algn="l" rtl="0" eaLnBrk="0" fontAlgn="base" hangingPunct="0">
        <a:spcBef>
          <a:spcPct val="0"/>
        </a:spcBef>
        <a:spcAft>
          <a:spcPct val="0"/>
        </a:spcAft>
        <a:defRPr kumimoji="1" sz="3900" b="1">
          <a:solidFill>
            <a:schemeClr val="tx2"/>
          </a:solidFill>
          <a:latin typeface="Arial" charset="0"/>
          <a:ea typeface="新細明體" pitchFamily="18" charset="-120"/>
        </a:defRPr>
      </a:lvl4pPr>
      <a:lvl5pPr algn="l" rtl="0" eaLnBrk="0" fontAlgn="base" hangingPunct="0">
        <a:spcBef>
          <a:spcPct val="0"/>
        </a:spcBef>
        <a:spcAft>
          <a:spcPct val="0"/>
        </a:spcAft>
        <a:defRPr kumimoji="1" sz="3900" b="1">
          <a:solidFill>
            <a:schemeClr val="tx2"/>
          </a:solidFill>
          <a:latin typeface="Arial" charset="0"/>
          <a:ea typeface="新細明體" pitchFamily="18" charset="-120"/>
        </a:defRPr>
      </a:lvl5pPr>
      <a:lvl6pPr marL="457200" algn="l" rtl="0" fontAlgn="base">
        <a:spcBef>
          <a:spcPct val="0"/>
        </a:spcBef>
        <a:spcAft>
          <a:spcPct val="0"/>
        </a:spcAft>
        <a:defRPr kumimoji="1" sz="3900" b="1">
          <a:solidFill>
            <a:schemeClr val="tx2"/>
          </a:solidFill>
          <a:latin typeface="Arial" charset="0"/>
          <a:ea typeface="新細明體" pitchFamily="18" charset="-120"/>
        </a:defRPr>
      </a:lvl6pPr>
      <a:lvl7pPr marL="914400" algn="l" rtl="0" fontAlgn="base">
        <a:spcBef>
          <a:spcPct val="0"/>
        </a:spcBef>
        <a:spcAft>
          <a:spcPct val="0"/>
        </a:spcAft>
        <a:defRPr kumimoji="1" sz="3900" b="1">
          <a:solidFill>
            <a:schemeClr val="tx2"/>
          </a:solidFill>
          <a:latin typeface="Arial" charset="0"/>
          <a:ea typeface="新細明體" pitchFamily="18" charset="-120"/>
        </a:defRPr>
      </a:lvl7pPr>
      <a:lvl8pPr marL="1371600" algn="l" rtl="0" fontAlgn="base">
        <a:spcBef>
          <a:spcPct val="0"/>
        </a:spcBef>
        <a:spcAft>
          <a:spcPct val="0"/>
        </a:spcAft>
        <a:defRPr kumimoji="1" sz="3900" b="1">
          <a:solidFill>
            <a:schemeClr val="tx2"/>
          </a:solidFill>
          <a:latin typeface="Arial" charset="0"/>
          <a:ea typeface="新細明體" pitchFamily="18" charset="-120"/>
        </a:defRPr>
      </a:lvl8pPr>
      <a:lvl9pPr marL="1828800" algn="l" rtl="0" fontAlgn="base">
        <a:spcBef>
          <a:spcPct val="0"/>
        </a:spcBef>
        <a:spcAft>
          <a:spcPct val="0"/>
        </a:spcAft>
        <a:defRPr kumimoji="1" sz="3900" b="1">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anose="05000000000000000000"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anose="05000000000000000000"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0" name="Picture 40" descr="color_wheel">
            <a:extLst>
              <a:ext uri="{FF2B5EF4-FFF2-40B4-BE49-F238E27FC236}">
                <a16:creationId xmlns:a16="http://schemas.microsoft.com/office/drawing/2014/main" id="{3A8616F4-73A7-85E2-E1A4-A985A9720013}"/>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60350"/>
            <a:ext cx="1655763"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a:extLst>
              <a:ext uri="{FF2B5EF4-FFF2-40B4-BE49-F238E27FC236}">
                <a16:creationId xmlns:a16="http://schemas.microsoft.com/office/drawing/2014/main" id="{9C24D7D0-935D-2D88-5069-43F6B45368C3}"/>
              </a:ext>
            </a:extLst>
          </p:cNvPr>
          <p:cNvSpPr>
            <a:spLocks noGrp="1" noChangeArrowheads="1"/>
          </p:cNvSpPr>
          <p:nvPr>
            <p:ph type="title"/>
          </p:nvPr>
        </p:nvSpPr>
        <p:spPr bwMode="auto">
          <a:xfrm>
            <a:off x="1042988" y="333375"/>
            <a:ext cx="81010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TW" altLang="en-US"/>
              <a:t>按一下以編輯母片標題樣式</a:t>
            </a:r>
          </a:p>
        </p:txBody>
      </p:sp>
      <p:sp>
        <p:nvSpPr>
          <p:cNvPr id="2052" name="Rectangle 4">
            <a:extLst>
              <a:ext uri="{FF2B5EF4-FFF2-40B4-BE49-F238E27FC236}">
                <a16:creationId xmlns:a16="http://schemas.microsoft.com/office/drawing/2014/main" id="{04E6A0D2-AD93-62EE-4F43-E572286C1544}"/>
              </a:ext>
            </a:extLst>
          </p:cNvPr>
          <p:cNvSpPr>
            <a:spLocks noGrp="1" noChangeArrowheads="1"/>
          </p:cNvSpPr>
          <p:nvPr>
            <p:ph type="body" idx="1"/>
          </p:nvPr>
        </p:nvSpPr>
        <p:spPr bwMode="auto">
          <a:xfrm>
            <a:off x="684213" y="2041525"/>
            <a:ext cx="82296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46" name="Rectangle 6">
            <a:extLst>
              <a:ext uri="{FF2B5EF4-FFF2-40B4-BE49-F238E27FC236}">
                <a16:creationId xmlns:a16="http://schemas.microsoft.com/office/drawing/2014/main" id="{B82E8F8E-72BE-B34A-7C66-9D05AB1A03F9}"/>
              </a:ext>
            </a:extLst>
          </p:cNvPr>
          <p:cNvSpPr>
            <a:spLocks noGrp="1" noChangeArrowheads="1"/>
          </p:cNvSpPr>
          <p:nvPr>
            <p:ph type="ftr" sz="quarter" idx="3"/>
          </p:nvPr>
        </p:nvSpPr>
        <p:spPr bwMode="auto">
          <a:xfrm>
            <a:off x="3116263" y="65008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b="0">
                <a:effectLst>
                  <a:outerShdw blurRad="38100" dist="38100" dir="2700000" algn="tl">
                    <a:srgbClr val="C0C0C0"/>
                  </a:outerShdw>
                </a:effectLst>
                <a:latin typeface="Times New Roman" pitchFamily="18" charset="0"/>
              </a:defRPr>
            </a:lvl1pPr>
          </a:lstStyle>
          <a:p>
            <a:pPr>
              <a:defRPr/>
            </a:pPr>
            <a:r>
              <a:rPr lang="en-US" altLang="zh-TW"/>
              <a:t>DC &amp; CV Lab.</a:t>
            </a:r>
          </a:p>
          <a:p>
            <a:pPr>
              <a:defRPr/>
            </a:pPr>
            <a:r>
              <a:rPr lang="en-US" altLang="zh-TW"/>
              <a:t>CSIE NTU</a:t>
            </a:r>
          </a:p>
        </p:txBody>
      </p:sp>
      <p:sp>
        <p:nvSpPr>
          <p:cNvPr id="2054" name="Line 43">
            <a:extLst>
              <a:ext uri="{FF2B5EF4-FFF2-40B4-BE49-F238E27FC236}">
                <a16:creationId xmlns:a16="http://schemas.microsoft.com/office/drawing/2014/main" id="{BBA94E42-1D1F-208E-E21A-DE117DECB81C}"/>
              </a:ext>
            </a:extLst>
          </p:cNvPr>
          <p:cNvSpPr>
            <a:spLocks noChangeShapeType="1"/>
          </p:cNvSpPr>
          <p:nvPr userDrawn="1"/>
        </p:nvSpPr>
        <p:spPr bwMode="auto">
          <a:xfrm>
            <a:off x="971550" y="1844675"/>
            <a:ext cx="7667625"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 bg1="lt1" tx1="dk1" bg2="lt2" tx2="dk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 id="2147484613"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0280"/>
                                        </p:tgtEl>
                                        <p:attrNameLst>
                                          <p:attrName>style.visibility</p:attrName>
                                        </p:attrNameLst>
                                      </p:cBhvr>
                                      <p:to>
                                        <p:strVal val="visible"/>
                                      </p:to>
                                    </p:set>
                                    <p:anim calcmode="lin" valueType="num">
                                      <p:cBhvr additive="base">
                                        <p:cTn id="7" dur="500" fill="hold"/>
                                        <p:tgtEl>
                                          <p:spTgt spid="10280"/>
                                        </p:tgtEl>
                                        <p:attrNameLst>
                                          <p:attrName>ppt_x</p:attrName>
                                        </p:attrNameLst>
                                      </p:cBhvr>
                                      <p:tavLst>
                                        <p:tav tm="0">
                                          <p:val>
                                            <p:strVal val="1+#ppt_w/2"/>
                                          </p:val>
                                        </p:tav>
                                        <p:tav tm="100000">
                                          <p:val>
                                            <p:strVal val="#ppt_x"/>
                                          </p:val>
                                        </p:tav>
                                      </p:tavLst>
                                    </p:anim>
                                    <p:anim calcmode="lin" valueType="num">
                                      <p:cBhvr additive="base">
                                        <p:cTn id="8" dur="500" fill="hold"/>
                                        <p:tgtEl>
                                          <p:spTgt spid="102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8" presetClass="emph" presetSubtype="0" fill="hold" nodeType="afterEffect">
                                  <p:stCondLst>
                                    <p:cond delay="0"/>
                                  </p:stCondLst>
                                  <p:childTnLst>
                                    <p:animRot by="21600000">
                                      <p:cBhvr>
                                        <p:cTn id="11" dur="2000" fill="hold"/>
                                        <p:tgtEl>
                                          <p:spTgt spid="102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dt="0"/>
  <p:txStyles>
    <p:title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新細明體" pitchFamily="18" charset="-120"/>
        </a:defRPr>
      </a:lvl2pPr>
      <a:lvl3pPr algn="l" rtl="0" eaLnBrk="0" fontAlgn="base" hangingPunct="0">
        <a:spcBef>
          <a:spcPct val="0"/>
        </a:spcBef>
        <a:spcAft>
          <a:spcPct val="0"/>
        </a:spcAft>
        <a:defRPr kumimoji="1" sz="3900" b="1">
          <a:solidFill>
            <a:schemeClr val="tx2"/>
          </a:solidFill>
          <a:latin typeface="Arial" charset="0"/>
          <a:ea typeface="新細明體" pitchFamily="18" charset="-120"/>
        </a:defRPr>
      </a:lvl3pPr>
      <a:lvl4pPr algn="l" rtl="0" eaLnBrk="0" fontAlgn="base" hangingPunct="0">
        <a:spcBef>
          <a:spcPct val="0"/>
        </a:spcBef>
        <a:spcAft>
          <a:spcPct val="0"/>
        </a:spcAft>
        <a:defRPr kumimoji="1" sz="3900" b="1">
          <a:solidFill>
            <a:schemeClr val="tx2"/>
          </a:solidFill>
          <a:latin typeface="Arial" charset="0"/>
          <a:ea typeface="新細明體" pitchFamily="18" charset="-120"/>
        </a:defRPr>
      </a:lvl4pPr>
      <a:lvl5pPr algn="l" rtl="0" eaLnBrk="0" fontAlgn="base" hangingPunct="0">
        <a:spcBef>
          <a:spcPct val="0"/>
        </a:spcBef>
        <a:spcAft>
          <a:spcPct val="0"/>
        </a:spcAft>
        <a:defRPr kumimoji="1" sz="3900" b="1">
          <a:solidFill>
            <a:schemeClr val="tx2"/>
          </a:solidFill>
          <a:latin typeface="Arial" charset="0"/>
          <a:ea typeface="新細明體" pitchFamily="18" charset="-120"/>
        </a:defRPr>
      </a:lvl5pPr>
      <a:lvl6pPr marL="457200" algn="l" rtl="0" fontAlgn="base">
        <a:spcBef>
          <a:spcPct val="0"/>
        </a:spcBef>
        <a:spcAft>
          <a:spcPct val="0"/>
        </a:spcAft>
        <a:defRPr kumimoji="1" sz="3900" b="1">
          <a:solidFill>
            <a:schemeClr val="tx2"/>
          </a:solidFill>
          <a:latin typeface="Arial" charset="0"/>
          <a:ea typeface="新細明體" pitchFamily="18" charset="-120"/>
        </a:defRPr>
      </a:lvl6pPr>
      <a:lvl7pPr marL="914400" algn="l" rtl="0" fontAlgn="base">
        <a:spcBef>
          <a:spcPct val="0"/>
        </a:spcBef>
        <a:spcAft>
          <a:spcPct val="0"/>
        </a:spcAft>
        <a:defRPr kumimoji="1" sz="3900" b="1">
          <a:solidFill>
            <a:schemeClr val="tx2"/>
          </a:solidFill>
          <a:latin typeface="Arial" charset="0"/>
          <a:ea typeface="新細明體" pitchFamily="18" charset="-120"/>
        </a:defRPr>
      </a:lvl7pPr>
      <a:lvl8pPr marL="1371600" algn="l" rtl="0" fontAlgn="base">
        <a:spcBef>
          <a:spcPct val="0"/>
        </a:spcBef>
        <a:spcAft>
          <a:spcPct val="0"/>
        </a:spcAft>
        <a:defRPr kumimoji="1" sz="3900" b="1">
          <a:solidFill>
            <a:schemeClr val="tx2"/>
          </a:solidFill>
          <a:latin typeface="Arial" charset="0"/>
          <a:ea typeface="新細明體" pitchFamily="18" charset="-120"/>
        </a:defRPr>
      </a:lvl8pPr>
      <a:lvl9pPr marL="1828800" algn="l" rtl="0" fontAlgn="base">
        <a:spcBef>
          <a:spcPct val="0"/>
        </a:spcBef>
        <a:spcAft>
          <a:spcPct val="0"/>
        </a:spcAft>
        <a:defRPr kumimoji="1" sz="3900" b="1">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anose="05000000000000000000"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anose="05000000000000000000"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10922196@ntu.edu.tw"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6-bElBHXhOQ" TargetMode="External"/><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comments" Target="../comments/comment2.xml"/><Relationship Id="rId4" Type="http://schemas.openxmlformats.org/officeDocument/2006/relationships/hyperlink" Target="https://www.youtube.com/watch?v=6-bElBHXhOQ"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13.wmf"/></Relationships>
</file>

<file path=ppt/slides/_rels/slide15.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oleObject" Target="../embeddings/oleObject6.bin"/><Relationship Id="rId18" Type="http://schemas.openxmlformats.org/officeDocument/2006/relationships/image" Target="../media/image23.wmf"/><Relationship Id="rId3" Type="http://schemas.openxmlformats.org/officeDocument/2006/relationships/oleObject" Target="../embeddings/oleObject1.bin"/><Relationship Id="rId21" Type="http://schemas.openxmlformats.org/officeDocument/2006/relationships/image" Target="../media/image25.png"/><Relationship Id="rId7" Type="http://schemas.openxmlformats.org/officeDocument/2006/relationships/oleObject" Target="../embeddings/oleObject3.bin"/><Relationship Id="rId12" Type="http://schemas.openxmlformats.org/officeDocument/2006/relationships/image" Target="../media/image20.wmf"/><Relationship Id="rId17" Type="http://schemas.openxmlformats.org/officeDocument/2006/relationships/oleObject" Target="../embeddings/oleObject8.bin"/><Relationship Id="rId2" Type="http://schemas.openxmlformats.org/officeDocument/2006/relationships/notesSlide" Target="../notesSlides/notesSlide13.xml"/><Relationship Id="rId16" Type="http://schemas.openxmlformats.org/officeDocument/2006/relationships/image" Target="../media/image22.wmf"/><Relationship Id="rId20" Type="http://schemas.openxmlformats.org/officeDocument/2006/relationships/image" Target="../media/image24.wmf"/><Relationship Id="rId1" Type="http://schemas.openxmlformats.org/officeDocument/2006/relationships/slideLayout" Target="../slideLayouts/slideLayout12.xml"/><Relationship Id="rId6" Type="http://schemas.openxmlformats.org/officeDocument/2006/relationships/image" Target="../media/image17.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19.wmf"/><Relationship Id="rId19" Type="http://schemas.openxmlformats.org/officeDocument/2006/relationships/oleObject" Target="../embeddings/oleObject9.bin"/><Relationship Id="rId4" Type="http://schemas.openxmlformats.org/officeDocument/2006/relationships/image" Target="../media/image16.wmf"/><Relationship Id="rId9" Type="http://schemas.openxmlformats.org/officeDocument/2006/relationships/oleObject" Target="../embeddings/oleObject4.bin"/><Relationship Id="rId14" Type="http://schemas.openxmlformats.org/officeDocument/2006/relationships/image" Target="../media/image21.wmf"/><Relationship Id="rId22"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oleObject" Target="../embeddings/oleObject15.bin"/><Relationship Id="rId18" Type="http://schemas.openxmlformats.org/officeDocument/2006/relationships/image" Target="../media/image33.wmf"/><Relationship Id="rId3" Type="http://schemas.openxmlformats.org/officeDocument/2006/relationships/oleObject" Target="../embeddings/oleObject10.bin"/><Relationship Id="rId21" Type="http://schemas.openxmlformats.org/officeDocument/2006/relationships/oleObject" Target="../embeddings/oleObject19.bin"/><Relationship Id="rId7" Type="http://schemas.openxmlformats.org/officeDocument/2006/relationships/oleObject" Target="../embeddings/oleObject12.bin"/><Relationship Id="rId12" Type="http://schemas.openxmlformats.org/officeDocument/2006/relationships/image" Target="../media/image18.wmf"/><Relationship Id="rId17" Type="http://schemas.openxmlformats.org/officeDocument/2006/relationships/oleObject" Target="../embeddings/oleObject17.bin"/><Relationship Id="rId2" Type="http://schemas.openxmlformats.org/officeDocument/2006/relationships/notesSlide" Target="../notesSlides/notesSlide16.xml"/><Relationship Id="rId16" Type="http://schemas.openxmlformats.org/officeDocument/2006/relationships/image" Target="../media/image32.wmf"/><Relationship Id="rId20" Type="http://schemas.openxmlformats.org/officeDocument/2006/relationships/image" Target="../media/image34.wmf"/><Relationship Id="rId1" Type="http://schemas.openxmlformats.org/officeDocument/2006/relationships/slideLayout" Target="../slideLayouts/slideLayout12.xml"/><Relationship Id="rId6" Type="http://schemas.openxmlformats.org/officeDocument/2006/relationships/image" Target="../media/image29.wmf"/><Relationship Id="rId11" Type="http://schemas.openxmlformats.org/officeDocument/2006/relationships/oleObject" Target="../embeddings/oleObject14.bin"/><Relationship Id="rId24" Type="http://schemas.openxmlformats.org/officeDocument/2006/relationships/image" Target="../media/image36.wmf"/><Relationship Id="rId5" Type="http://schemas.openxmlformats.org/officeDocument/2006/relationships/oleObject" Target="../embeddings/oleObject11.bin"/><Relationship Id="rId15" Type="http://schemas.openxmlformats.org/officeDocument/2006/relationships/oleObject" Target="../embeddings/oleObject16.bin"/><Relationship Id="rId23" Type="http://schemas.openxmlformats.org/officeDocument/2006/relationships/oleObject" Target="../embeddings/oleObject20.bin"/><Relationship Id="rId10" Type="http://schemas.openxmlformats.org/officeDocument/2006/relationships/image" Target="../media/image19.wmf"/><Relationship Id="rId19" Type="http://schemas.openxmlformats.org/officeDocument/2006/relationships/oleObject" Target="../embeddings/oleObject18.bin"/><Relationship Id="rId4" Type="http://schemas.openxmlformats.org/officeDocument/2006/relationships/image" Target="../media/image28.wmf"/><Relationship Id="rId9" Type="http://schemas.openxmlformats.org/officeDocument/2006/relationships/oleObject" Target="../embeddings/oleObject13.bin"/><Relationship Id="rId14" Type="http://schemas.openxmlformats.org/officeDocument/2006/relationships/image" Target="../media/image31.wmf"/><Relationship Id="rId22" Type="http://schemas.openxmlformats.org/officeDocument/2006/relationships/image" Target="../media/image35.wmf"/></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k2pkWMWbWTU" TargetMode="External"/><Relationship Id="rId2" Type="http://schemas.openxmlformats.org/officeDocument/2006/relationships/hyperlink" Target="https://www.youtube.com/watch?v=OxsmnDKO7D0" TargetMode="External"/><Relationship Id="rId1" Type="http://schemas.openxmlformats.org/officeDocument/2006/relationships/slideLayout" Target="../slideLayouts/slideLayout2.xml"/><Relationship Id="rId4" Type="http://schemas.openxmlformats.org/officeDocument/2006/relationships/hyperlink" Target="https://www.youtube.com/watch?v=7d59O6cfaM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www.youtube.com/watch?v=XtRwwIuzqSw"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www.youtube.com/watch?v=09Rqfqe9pa8"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https://www.youtube.com/watch?v=A-fgaR7vJ-w"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hyperlink" Target="https://www.youtube.com/watch?v=Tn0JOVpFWz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69.wmf"/><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s://www.youtube.com/watch?v=Gu6z6kIukgg"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hyperlink" Target="https://www.youtube.com/watch?v=j7PGgrMSi5o"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pSRA8GpWIrA"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v=piJ4Zke7EUw"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hyperlink" Target="https://www.youtube.com/watch?v=0hWW6FVcFAo" TargetMode="External"/><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hyperlink" Target="https://www.youtube.com/watch?v=pW6nZXeWlGM"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hyperlink" Target="https://www.youtube.com/watch?v=R9iZzaXUaK4"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hyperlink" Target="https://www.youtube.com/watch?v=agIsYdrGzXc" TargetMode="External"/><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hyperlink" Target="https://www.youtube.com/watch?v=CLQIkchy3Ak"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www.youtube.com/watch?v=BjkgyKEQbSM" TargetMode="External"/><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a:extLst>
              <a:ext uri="{FF2B5EF4-FFF2-40B4-BE49-F238E27FC236}">
                <a16:creationId xmlns:a16="http://schemas.microsoft.com/office/drawing/2014/main" id="{D557277B-046A-02B3-625B-AF69AB16E906}"/>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kumimoji="0" lang="en-US" altLang="zh-TW" sz="1000" i="0">
                <a:latin typeface="Comic Sans MS" panose="030F0702030302020204" pitchFamily="66" charset="0"/>
              </a:rPr>
              <a:t>Digital Camera and Computer Vision Laboratory</a:t>
            </a:r>
          </a:p>
          <a:p>
            <a:pPr>
              <a:spcBef>
                <a:spcPct val="0"/>
              </a:spcBef>
              <a:buClrTx/>
              <a:buSzTx/>
              <a:buFontTx/>
              <a:buNone/>
            </a:pPr>
            <a:r>
              <a:rPr kumimoji="0" lang="en-US" altLang="zh-TW" sz="1000" b="0">
                <a:latin typeface="Times New Roman" panose="02020603050405020304" pitchFamily="18" charset="0"/>
              </a:rPr>
              <a:t>Department of Computer Science and Information Engineering</a:t>
            </a:r>
          </a:p>
          <a:p>
            <a:pPr>
              <a:spcBef>
                <a:spcPct val="0"/>
              </a:spcBef>
              <a:buClrTx/>
              <a:buSzTx/>
              <a:buFontTx/>
              <a:buNone/>
            </a:pPr>
            <a:r>
              <a:rPr kumimoji="0" lang="en-US" altLang="zh-TW" sz="1000" b="0">
                <a:latin typeface="Times New Roman" panose="02020603050405020304" pitchFamily="18" charset="0"/>
              </a:rPr>
              <a:t>National Taiwan University, Taipei, Taiwan, R.O.C.</a:t>
            </a:r>
          </a:p>
        </p:txBody>
      </p:sp>
      <p:sp>
        <p:nvSpPr>
          <p:cNvPr id="29699" name="Rectangle 2">
            <a:extLst>
              <a:ext uri="{FF2B5EF4-FFF2-40B4-BE49-F238E27FC236}">
                <a16:creationId xmlns:a16="http://schemas.microsoft.com/office/drawing/2014/main" id="{451F12B7-C7EE-D67B-1485-9CC168CD0B47}"/>
              </a:ext>
            </a:extLst>
          </p:cNvPr>
          <p:cNvSpPr>
            <a:spLocks noGrp="1" noChangeArrowheads="1"/>
          </p:cNvSpPr>
          <p:nvPr>
            <p:ph type="ctrTitle"/>
          </p:nvPr>
        </p:nvSpPr>
        <p:spPr/>
        <p:txBody>
          <a:bodyPr/>
          <a:lstStyle/>
          <a:p>
            <a:pPr eaLnBrk="1" hangingPunct="1"/>
            <a:r>
              <a:rPr lang="en-US" altLang="zh-TW" sz="4400"/>
              <a:t>Advanced Computer Vision</a:t>
            </a:r>
          </a:p>
        </p:txBody>
      </p:sp>
      <p:sp>
        <p:nvSpPr>
          <p:cNvPr id="29700" name="Rectangle 3">
            <a:extLst>
              <a:ext uri="{FF2B5EF4-FFF2-40B4-BE49-F238E27FC236}">
                <a16:creationId xmlns:a16="http://schemas.microsoft.com/office/drawing/2014/main" id="{8A825EEA-8A8E-72B9-335A-774839EBCAF2}"/>
              </a:ext>
            </a:extLst>
          </p:cNvPr>
          <p:cNvSpPr>
            <a:spLocks noGrp="1" noChangeArrowheads="1"/>
          </p:cNvSpPr>
          <p:nvPr>
            <p:ph type="subTitle" idx="1"/>
          </p:nvPr>
        </p:nvSpPr>
        <p:spPr>
          <a:xfrm>
            <a:off x="1116013" y="2997200"/>
            <a:ext cx="6248400" cy="2362200"/>
          </a:xfrm>
        </p:spPr>
        <p:txBody>
          <a:bodyPr/>
          <a:lstStyle/>
          <a:p>
            <a:pPr eaLnBrk="1" hangingPunct="1"/>
            <a:r>
              <a:rPr lang="en-US" altLang="zh-TW"/>
              <a:t>Chapter 13</a:t>
            </a:r>
          </a:p>
          <a:p>
            <a:pPr eaLnBrk="1" hangingPunct="1"/>
            <a:r>
              <a:rPr lang="en-US" altLang="zh-TW"/>
              <a:t>3D Reconstruction</a:t>
            </a:r>
          </a:p>
        </p:txBody>
      </p:sp>
      <p:sp>
        <p:nvSpPr>
          <p:cNvPr id="29701" name="Text Box 4">
            <a:extLst>
              <a:ext uri="{FF2B5EF4-FFF2-40B4-BE49-F238E27FC236}">
                <a16:creationId xmlns:a16="http://schemas.microsoft.com/office/drawing/2014/main" id="{0750CD4E-336B-DC90-1252-1D2119F3A778}"/>
              </a:ext>
            </a:extLst>
          </p:cNvPr>
          <p:cNvSpPr txBox="1">
            <a:spLocks noChangeArrowheads="1"/>
          </p:cNvSpPr>
          <p:nvPr/>
        </p:nvSpPr>
        <p:spPr bwMode="auto">
          <a:xfrm>
            <a:off x="4211638" y="4724400"/>
            <a:ext cx="493236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r>
              <a:rPr lang="en-US" altLang="zh-TW" sz="1800" b="0"/>
              <a:t>Presented by: </a:t>
            </a:r>
            <a:r>
              <a:rPr kumimoji="0" lang="zh-TW" altLang="en-US" sz="1800" b="0"/>
              <a:t>傅楸善 </a:t>
            </a:r>
            <a:r>
              <a:rPr kumimoji="0" lang="en-US" altLang="zh-TW" sz="1800" b="0"/>
              <a:t>&amp; </a:t>
            </a:r>
            <a:r>
              <a:rPr kumimoji="0" lang="zh-TW" altLang="en-US" sz="1800" b="0"/>
              <a:t>方郁婷</a:t>
            </a:r>
            <a:endParaRPr lang="zh-TW" altLang="en-US" sz="1800" b="0"/>
          </a:p>
          <a:p>
            <a:pPr algn="ctr" eaLnBrk="1" hangingPunct="1">
              <a:spcBef>
                <a:spcPct val="0"/>
              </a:spcBef>
              <a:buClrTx/>
              <a:buSzTx/>
              <a:buFontTx/>
              <a:buNone/>
            </a:pPr>
            <a:r>
              <a:rPr lang="en-US" altLang="zh-TW" sz="1800" b="0"/>
              <a:t>0933 826 120</a:t>
            </a:r>
          </a:p>
          <a:p>
            <a:pPr algn="ctr" eaLnBrk="1" hangingPunct="1">
              <a:spcBef>
                <a:spcPct val="0"/>
              </a:spcBef>
              <a:buClrTx/>
              <a:buSzTx/>
              <a:buFontTx/>
              <a:buNone/>
            </a:pPr>
            <a:r>
              <a:rPr kumimoji="0" lang="en-US" altLang="zh-TW" sz="1800" b="0">
                <a:hlinkClick r:id="rId3"/>
              </a:rPr>
              <a:t>r10922196@ntu.edu.tw</a:t>
            </a:r>
            <a:endParaRPr kumimoji="0" lang="en-US" altLang="zh-TW" sz="1800" b="0"/>
          </a:p>
          <a:p>
            <a:pPr algn="ctr" eaLnBrk="1" hangingPunct="1">
              <a:spcBef>
                <a:spcPct val="0"/>
              </a:spcBef>
              <a:buClrTx/>
              <a:buSzTx/>
              <a:buFontTx/>
              <a:buNone/>
            </a:pPr>
            <a:r>
              <a:rPr kumimoji="0" lang="zh-TW" altLang="en-US" sz="1800" b="0"/>
              <a:t>指導教授</a:t>
            </a:r>
            <a:r>
              <a:rPr kumimoji="0" lang="en-US" altLang="zh-TW" sz="1800" b="0"/>
              <a:t>: </a:t>
            </a:r>
            <a:r>
              <a:rPr kumimoji="0" lang="zh-TW" altLang="en-US" sz="1800" b="0"/>
              <a:t>傅楸善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5">
            <a:extLst>
              <a:ext uri="{FF2B5EF4-FFF2-40B4-BE49-F238E27FC236}">
                <a16:creationId xmlns:a16="http://schemas.microsoft.com/office/drawing/2014/main" id="{A836C6BA-0DE5-91D4-9480-4C5D1C9B2386}"/>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47107" name="Rectangle 3">
            <a:extLst>
              <a:ext uri="{FF2B5EF4-FFF2-40B4-BE49-F238E27FC236}">
                <a16:creationId xmlns:a16="http://schemas.microsoft.com/office/drawing/2014/main" id="{7A253457-4953-75C8-1B4F-AE23EFE291DB}"/>
              </a:ext>
            </a:extLst>
          </p:cNvPr>
          <p:cNvSpPr>
            <a:spLocks noGrp="1" noChangeArrowheads="1"/>
          </p:cNvSpPr>
          <p:nvPr>
            <p:ph type="title"/>
          </p:nvPr>
        </p:nvSpPr>
        <p:spPr>
          <a:xfrm>
            <a:off x="611188" y="1052513"/>
            <a:ext cx="8101012" cy="1295400"/>
          </a:xfrm>
        </p:spPr>
        <p:txBody>
          <a:bodyPr/>
          <a:lstStyle/>
          <a:p>
            <a:pPr eaLnBrk="1" hangingPunct="1"/>
            <a:r>
              <a:rPr lang="en-US" altLang="zh-TW"/>
              <a:t>13.1.1 Shape from shading and photometric stereo</a:t>
            </a:r>
            <a:br>
              <a:rPr lang="en-US" altLang="zh-TW"/>
            </a:br>
            <a:endParaRPr lang="en-US" altLang="zh-TW"/>
          </a:p>
        </p:txBody>
      </p:sp>
      <p:pic>
        <p:nvPicPr>
          <p:cNvPr id="47108" name="圖片 2">
            <a:extLst>
              <a:ext uri="{FF2B5EF4-FFF2-40B4-BE49-F238E27FC236}">
                <a16:creationId xmlns:a16="http://schemas.microsoft.com/office/drawing/2014/main" id="{C0753AFE-0335-886E-F5FA-C9E1654F2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4365625"/>
            <a:ext cx="79819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2">
            <a:extLst>
              <a:ext uri="{FF2B5EF4-FFF2-40B4-BE49-F238E27FC236}">
                <a16:creationId xmlns:a16="http://schemas.microsoft.com/office/drawing/2014/main" id="{43325FC5-17D2-3CDD-FEF3-10796F700600}"/>
              </a:ext>
            </a:extLst>
          </p:cNvPr>
          <p:cNvSpPr>
            <a:spLocks noGrp="1" noRot="1" noChangeAspect="1" noMove="1" noResize="1" noEditPoints="1" noAdjustHandles="1" noChangeArrowheads="1" noChangeShapeType="1" noTextEdit="1"/>
          </p:cNvSpPr>
          <p:nvPr>
            <p:ph type="body" sz="half" idx="1"/>
          </p:nvPr>
        </p:nvSpPr>
        <p:spPr>
          <a:xfrm>
            <a:off x="685800" y="2057400"/>
            <a:ext cx="8077200" cy="4359275"/>
          </a:xfrm>
          <a:blipFill>
            <a:blip r:embed="rId4"/>
            <a:stretch>
              <a:fillRect l="-679" t="-2378"/>
            </a:stretch>
          </a:blipFill>
        </p:spPr>
        <p:txBody>
          <a:bodyPr/>
          <a:lstStyle/>
          <a:p>
            <a:pPr marL="0" indent="0">
              <a:buFont typeface="Wingdings" panose="05000000000000000000" pitchFamily="2" charset="2"/>
              <a:buNone/>
              <a:defRPr/>
            </a:pPr>
            <a:endParaRPr lang="zh-TW" altLang="en-US" dirty="0">
              <a:no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a:extLst>
              <a:ext uri="{FF2B5EF4-FFF2-40B4-BE49-F238E27FC236}">
                <a16:creationId xmlns:a16="http://schemas.microsoft.com/office/drawing/2014/main" id="{62BD88EE-FB9C-334B-DE1B-48B64960DCF5}"/>
              </a:ext>
            </a:extLst>
          </p:cNvPr>
          <p:cNvSpPr>
            <a:spLocks noGrp="1" noChangeArrowheads="1"/>
          </p:cNvSpPr>
          <p:nvPr>
            <p:ph type="title"/>
          </p:nvPr>
        </p:nvSpPr>
        <p:spPr/>
        <p:txBody>
          <a:bodyPr/>
          <a:lstStyle/>
          <a:p>
            <a:r>
              <a:rPr lang="en-US" altLang="zh-TW"/>
              <a:t>13.1.1 Shape from shading and photometric stereo</a:t>
            </a:r>
            <a:endParaRPr lang="zh-TW" altLang="en-US"/>
          </a:p>
        </p:txBody>
      </p:sp>
      <p:sp>
        <p:nvSpPr>
          <p:cNvPr id="49155" name="頁尾版面配置區 5">
            <a:extLst>
              <a:ext uri="{FF2B5EF4-FFF2-40B4-BE49-F238E27FC236}">
                <a16:creationId xmlns:a16="http://schemas.microsoft.com/office/drawing/2014/main" id="{BA8F3498-AF50-92A4-CA5F-4FE252FC96A0}"/>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r>
              <a:rPr kumimoji="0" lang="en-US" altLang="zh-TW">
                <a:latin typeface="Times New Roman" panose="02020603050405020304" pitchFamily="18" charset="0"/>
              </a:rPr>
              <a:t>DC &amp; CV Lab.</a:t>
            </a:r>
          </a:p>
          <a:p>
            <a:r>
              <a:rPr kumimoji="0" lang="en-US" altLang="zh-TW">
                <a:latin typeface="Times New Roman" panose="02020603050405020304" pitchFamily="18" charset="0"/>
              </a:rPr>
              <a:t>CSIE NTU</a:t>
            </a:r>
          </a:p>
        </p:txBody>
      </p:sp>
      <p:pic>
        <p:nvPicPr>
          <p:cNvPr id="49156" name="圖片 7">
            <a:extLst>
              <a:ext uri="{FF2B5EF4-FFF2-40B4-BE49-F238E27FC236}">
                <a16:creationId xmlns:a16="http://schemas.microsoft.com/office/drawing/2014/main" id="{9A8E23A2-A4B3-B7CA-B487-B88F02225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663" y="1857375"/>
            <a:ext cx="63373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文字方塊 9">
            <a:extLst>
              <a:ext uri="{FF2B5EF4-FFF2-40B4-BE49-F238E27FC236}">
                <a16:creationId xmlns:a16="http://schemas.microsoft.com/office/drawing/2014/main" id="{E28CD892-B85B-A426-2E76-8607FB194FF0}"/>
              </a:ext>
            </a:extLst>
          </p:cNvPr>
          <p:cNvSpPr txBox="1">
            <a:spLocks noChangeArrowheads="1"/>
          </p:cNvSpPr>
          <p:nvPr/>
        </p:nvSpPr>
        <p:spPr bwMode="auto">
          <a:xfrm>
            <a:off x="4987925" y="0"/>
            <a:ext cx="41767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r>
              <a:rPr lang="zh-TW" altLang="en-US" sz="1400" b="0" dirty="0">
                <a:latin typeface="Arial"/>
                <a:ea typeface="新細明體"/>
                <a:cs typeface="Arial"/>
                <a:hlinkClick r:id="rId3"/>
              </a:rPr>
              <a:t>https://www.youtube.com/watch?v=6-bElBHXhOQ</a:t>
            </a:r>
            <a:endParaRPr lang="zh-TW" altLang="en-US" sz="1400" b="0" dirty="0">
              <a:latin typeface="Arial"/>
              <a:ea typeface="新細明體"/>
              <a:cs typeface="Arial"/>
            </a:endParaRPr>
          </a:p>
          <a:p>
            <a:endParaRPr lang="zh-TW" altLang="en-US" sz="1400" b="0" dirty="0">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頁尾版面配置區 5">
            <a:extLst>
              <a:ext uri="{FF2B5EF4-FFF2-40B4-BE49-F238E27FC236}">
                <a16:creationId xmlns:a16="http://schemas.microsoft.com/office/drawing/2014/main" id="{14DD8574-E8C1-0E92-B321-E6892EE1A7B0}"/>
              </a:ext>
            </a:extLst>
          </p:cNvPr>
          <p:cNvSpPr txBox="1">
            <a:spLocks noGrp="1"/>
          </p:cNvSpPr>
          <p:nvPr/>
        </p:nvSpPr>
        <p:spPr bwMode="auto">
          <a:xfrm>
            <a:off x="3116263" y="6500813"/>
            <a:ext cx="2895600" cy="457200"/>
          </a:xfrm>
          <a:prstGeom prst="rect">
            <a:avLst/>
          </a:prstGeom>
          <a:noFill/>
          <a:ln>
            <a:miter lim="800000"/>
            <a:headEnd/>
            <a:tailEnd/>
          </a:ln>
        </p:spPr>
        <p:txBody>
          <a:bodyPr/>
          <a:lstStyle/>
          <a:p>
            <a:pPr algn="ctr" eaLnBrk="1" hangingPunct="1">
              <a:defRPr/>
            </a:pPr>
            <a:r>
              <a:rPr kumimoji="0" lang="en-US" altLang="zh-TW" sz="1000">
                <a:effectLst>
                  <a:outerShdw blurRad="38100" dist="38100" dir="2700000" algn="tl">
                    <a:srgbClr val="C0C0C0"/>
                  </a:outerShdw>
                </a:effectLst>
                <a:latin typeface="Times New Roman" pitchFamily="18" charset="0"/>
              </a:rPr>
              <a:t>DC &amp; CV Lab.</a:t>
            </a:r>
          </a:p>
          <a:p>
            <a:pPr algn="ctr" eaLnBrk="1" hangingPunct="1">
              <a:defRPr/>
            </a:pPr>
            <a:r>
              <a:rPr kumimoji="0" lang="en-US" altLang="zh-TW" sz="1000" b="0">
                <a:latin typeface="Comic Sans MS" pitchFamily="66" charset="0"/>
              </a:rPr>
              <a:t>CSIE NTU</a:t>
            </a:r>
          </a:p>
        </p:txBody>
      </p:sp>
      <p:sp>
        <p:nvSpPr>
          <p:cNvPr id="34819" name="Rectangle 2">
            <a:extLst>
              <a:ext uri="{FF2B5EF4-FFF2-40B4-BE49-F238E27FC236}">
                <a16:creationId xmlns:a16="http://schemas.microsoft.com/office/drawing/2014/main" id="{ACAF8635-B089-4480-0418-7884D1BBB494}"/>
              </a:ext>
            </a:extLst>
          </p:cNvPr>
          <p:cNvSpPr>
            <a:spLocks noGrp="1" noChangeArrowheads="1"/>
          </p:cNvSpPr>
          <p:nvPr>
            <p:ph type="body" sz="half" idx="4294967295"/>
          </p:nvPr>
        </p:nvSpPr>
        <p:spPr>
          <a:xfrm>
            <a:off x="684213" y="2060575"/>
            <a:ext cx="7343775" cy="4411663"/>
          </a:xfrm>
        </p:spPr>
        <p:txBody>
          <a:bodyPr/>
          <a:lstStyle/>
          <a:p>
            <a:pPr>
              <a:defRPr/>
            </a:pPr>
            <a:r>
              <a:rPr lang="en-US" altLang="zh-TW" sz="2400" b="1" dirty="0"/>
              <a:t>Lambertian Surface</a:t>
            </a:r>
          </a:p>
          <a:p>
            <a:pPr>
              <a:buFont typeface="Wingdings" panose="05000000000000000000" pitchFamily="2" charset="2"/>
              <a:buNone/>
              <a:defRPr/>
            </a:pPr>
            <a:r>
              <a:rPr lang="en-US" altLang="zh-TW" sz="2200" dirty="0"/>
              <a:t> </a:t>
            </a:r>
            <a:r>
              <a:rPr lang="zh-TW" altLang="en-US" sz="2200" dirty="0"/>
              <a:t>   </a:t>
            </a:r>
            <a:r>
              <a:rPr lang="en-US" altLang="zh-TW" sz="2200" dirty="0"/>
              <a:t>Light falling on it is scattered such that the apparent brightness of the surface to an observer is the same </a:t>
            </a:r>
            <a:r>
              <a:rPr lang="en-US" altLang="zh-TW" sz="2200" dirty="0">
                <a:highlight>
                  <a:srgbClr val="FFFF00"/>
                </a:highlight>
              </a:rPr>
              <a:t>regardless of the observer's angle of view</a:t>
            </a:r>
          </a:p>
          <a:p>
            <a:pPr>
              <a:buFont typeface="Wingdings" panose="05000000000000000000" pitchFamily="2" charset="2"/>
              <a:buNone/>
              <a:defRPr/>
            </a:pPr>
            <a:endParaRPr lang="en-US" altLang="zh-TW" sz="2200" dirty="0"/>
          </a:p>
        </p:txBody>
      </p:sp>
      <p:sp>
        <p:nvSpPr>
          <p:cNvPr id="52228" name="Rectangle 3">
            <a:extLst>
              <a:ext uri="{FF2B5EF4-FFF2-40B4-BE49-F238E27FC236}">
                <a16:creationId xmlns:a16="http://schemas.microsoft.com/office/drawing/2014/main" id="{4AB13F14-1600-24EA-E034-FCA8559468A0}"/>
              </a:ext>
            </a:extLst>
          </p:cNvPr>
          <p:cNvSpPr>
            <a:spLocks noGrp="1" noChangeArrowheads="1"/>
          </p:cNvSpPr>
          <p:nvPr>
            <p:ph type="title" idx="4294967295"/>
          </p:nvPr>
        </p:nvSpPr>
        <p:spPr>
          <a:xfrm>
            <a:off x="611188" y="1052513"/>
            <a:ext cx="8101012" cy="1295400"/>
          </a:xfrm>
        </p:spPr>
        <p:txBody>
          <a:bodyPr/>
          <a:lstStyle/>
          <a:p>
            <a:pPr eaLnBrk="1" hangingPunct="1"/>
            <a:r>
              <a:rPr lang="en-US" altLang="zh-TW"/>
              <a:t>13.1.1 Shape from shading and photometric stereo</a:t>
            </a:r>
            <a:br>
              <a:rPr lang="en-US" altLang="zh-TW"/>
            </a:br>
            <a:endParaRPr lang="en-US" altLang="zh-TW"/>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頁尾版面配置區 5">
            <a:extLst>
              <a:ext uri="{FF2B5EF4-FFF2-40B4-BE49-F238E27FC236}">
                <a16:creationId xmlns:a16="http://schemas.microsoft.com/office/drawing/2014/main" id="{12F601C3-2537-F850-9F2F-FF49BBA61FC0}"/>
              </a:ext>
            </a:extLst>
          </p:cNvPr>
          <p:cNvSpPr txBox="1">
            <a:spLocks noGrp="1"/>
          </p:cNvSpPr>
          <p:nvPr/>
        </p:nvSpPr>
        <p:spPr bwMode="auto">
          <a:xfrm>
            <a:off x="3116263" y="6500813"/>
            <a:ext cx="2895600" cy="457200"/>
          </a:xfrm>
          <a:prstGeom prst="rect">
            <a:avLst/>
          </a:prstGeom>
          <a:noFill/>
          <a:ln>
            <a:miter lim="800000"/>
            <a:headEnd/>
            <a:tailEnd/>
          </a:ln>
        </p:spPr>
        <p:txBody>
          <a:bodyPr/>
          <a:lstStyle/>
          <a:p>
            <a:pPr algn="ctr" eaLnBrk="1" hangingPunct="1">
              <a:defRPr/>
            </a:pPr>
            <a:r>
              <a:rPr kumimoji="0" lang="en-US" altLang="zh-TW" sz="1000">
                <a:effectLst>
                  <a:outerShdw blurRad="38100" dist="38100" dir="2700000" algn="tl">
                    <a:srgbClr val="C0C0C0"/>
                  </a:outerShdw>
                </a:effectLst>
                <a:latin typeface="Times New Roman" pitchFamily="18" charset="0"/>
              </a:rPr>
              <a:t>DC &amp; CV Lab.</a:t>
            </a:r>
          </a:p>
          <a:p>
            <a:pPr algn="ctr" eaLnBrk="1" hangingPunct="1">
              <a:defRPr/>
            </a:pPr>
            <a:r>
              <a:rPr kumimoji="0" lang="en-US" altLang="zh-TW" sz="1000" b="0">
                <a:latin typeface="Comic Sans MS" pitchFamily="66" charset="0"/>
              </a:rPr>
              <a:t>CSIE NTU</a:t>
            </a:r>
          </a:p>
        </p:txBody>
      </p:sp>
      <p:sp>
        <p:nvSpPr>
          <p:cNvPr id="54275" name="Rectangle 3">
            <a:extLst>
              <a:ext uri="{FF2B5EF4-FFF2-40B4-BE49-F238E27FC236}">
                <a16:creationId xmlns:a16="http://schemas.microsoft.com/office/drawing/2014/main" id="{70AD5176-3A69-C4AE-7ABC-EC35A2F0E1A4}"/>
              </a:ext>
            </a:extLst>
          </p:cNvPr>
          <p:cNvSpPr>
            <a:spLocks noGrp="1" noChangeArrowheads="1"/>
          </p:cNvSpPr>
          <p:nvPr>
            <p:ph type="title" idx="4294967295"/>
          </p:nvPr>
        </p:nvSpPr>
        <p:spPr>
          <a:xfrm>
            <a:off x="611188" y="1052513"/>
            <a:ext cx="8101012" cy="1295400"/>
          </a:xfrm>
        </p:spPr>
        <p:txBody>
          <a:bodyPr/>
          <a:lstStyle/>
          <a:p>
            <a:pPr eaLnBrk="1" hangingPunct="1"/>
            <a:r>
              <a:rPr lang="en-US" altLang="zh-TW"/>
              <a:t>13.1.1 Shape from shading and photometric stereo</a:t>
            </a:r>
            <a:br>
              <a:rPr lang="en-US" altLang="zh-TW"/>
            </a:br>
            <a:endParaRPr lang="en-US" altLang="zh-TW"/>
          </a:p>
        </p:txBody>
      </p:sp>
      <p:pic>
        <p:nvPicPr>
          <p:cNvPr id="54276" name="圖片 2">
            <a:extLst>
              <a:ext uri="{FF2B5EF4-FFF2-40B4-BE49-F238E27FC236}">
                <a16:creationId xmlns:a16="http://schemas.microsoft.com/office/drawing/2014/main" id="{41B0DB36-3AC2-9BAD-7723-22C1CC171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763" y="1844675"/>
            <a:ext cx="6265862"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文字方塊 6">
            <a:extLst>
              <a:ext uri="{FF2B5EF4-FFF2-40B4-BE49-F238E27FC236}">
                <a16:creationId xmlns:a16="http://schemas.microsoft.com/office/drawing/2014/main" id="{E5B6BAE0-E493-2653-1541-80242204E7D0}"/>
              </a:ext>
            </a:extLst>
          </p:cNvPr>
          <p:cNvSpPr txBox="1">
            <a:spLocks noChangeArrowheads="1"/>
          </p:cNvSpPr>
          <p:nvPr/>
        </p:nvSpPr>
        <p:spPr bwMode="auto">
          <a:xfrm>
            <a:off x="4987925" y="0"/>
            <a:ext cx="41767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r>
              <a:rPr lang="zh-TW" altLang="en-US" sz="1400" b="0" dirty="0">
                <a:hlinkClick r:id="rId4"/>
              </a:rPr>
              <a:t>https://www.youtube.com/watch?v=6-bElBHXhOQ</a:t>
            </a:r>
            <a:endParaRPr lang="en-US" altLang="zh-TW" sz="1400" b="0" dirty="0"/>
          </a:p>
          <a:p>
            <a:endParaRPr lang="zh-TW" altLang="en-US" sz="1400" b="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頁尾版面配置區 5">
            <a:extLst>
              <a:ext uri="{FF2B5EF4-FFF2-40B4-BE49-F238E27FC236}">
                <a16:creationId xmlns:a16="http://schemas.microsoft.com/office/drawing/2014/main" id="{9C8CAF76-3A70-CBEE-E4A5-44B82789F376}"/>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32771" name="Rectangle 2">
            <a:extLst>
              <a:ext uri="{FF2B5EF4-FFF2-40B4-BE49-F238E27FC236}">
                <a16:creationId xmlns:a16="http://schemas.microsoft.com/office/drawing/2014/main" id="{FAC72F20-A5BA-0449-3E1E-B7486521BA10}"/>
              </a:ext>
            </a:extLst>
          </p:cNvPr>
          <p:cNvSpPr>
            <a:spLocks noGrp="1" noChangeArrowheads="1"/>
          </p:cNvSpPr>
          <p:nvPr>
            <p:ph type="body" sz="half" idx="1"/>
          </p:nvPr>
        </p:nvSpPr>
        <p:spPr>
          <a:xfrm>
            <a:off x="684213" y="2060575"/>
            <a:ext cx="7343775" cy="4411663"/>
          </a:xfrm>
        </p:spPr>
        <p:txBody>
          <a:bodyPr/>
          <a:lstStyle/>
          <a:p>
            <a:pPr eaLnBrk="1" hangingPunct="1">
              <a:defRPr/>
            </a:pPr>
            <a:r>
              <a:rPr lang="en-US" altLang="zh-TW" sz="2200" dirty="0"/>
              <a:t>For example, a </a:t>
            </a:r>
            <a:r>
              <a:rPr lang="en-US" altLang="zh-TW" sz="2200" dirty="0">
                <a:highlight>
                  <a:srgbClr val="FFFF00"/>
                </a:highlight>
              </a:rPr>
              <a:t>diffuse (Lambertian) surface </a:t>
            </a:r>
            <a:r>
              <a:rPr lang="en-US" altLang="zh-TW" sz="2200" dirty="0"/>
              <a:t>has a reflectance map that is the (non-negative) dot product (2.89) between the surface normal:      </a:t>
            </a:r>
          </a:p>
          <a:p>
            <a:pPr eaLnBrk="1" hangingPunct="1">
              <a:buFont typeface="Wingdings" panose="05000000000000000000" pitchFamily="2" charset="2"/>
              <a:buNone/>
              <a:defRPr/>
            </a:pPr>
            <a:r>
              <a:rPr lang="en-US" altLang="zh-TW" sz="2200" dirty="0"/>
              <a:t>    and the light source direction:</a:t>
            </a:r>
          </a:p>
          <a:p>
            <a:pPr eaLnBrk="1" hangingPunct="1">
              <a:buFont typeface="Wingdings" panose="05000000000000000000" pitchFamily="2" charset="2"/>
              <a:buNone/>
              <a:defRPr/>
            </a:pPr>
            <a:r>
              <a:rPr lang="en-US" altLang="zh-TW" sz="2200" dirty="0"/>
              <a:t>    </a:t>
            </a:r>
          </a:p>
          <a:p>
            <a:pPr eaLnBrk="1" hangingPunct="1">
              <a:buFont typeface="Wingdings" panose="05000000000000000000" pitchFamily="2" charset="2"/>
              <a:buNone/>
              <a:defRPr/>
            </a:pPr>
            <a:r>
              <a:rPr lang="en-US" altLang="zh-TW" sz="2200" dirty="0"/>
              <a:t>    </a:t>
            </a:r>
          </a:p>
          <a:p>
            <a:pPr eaLnBrk="1" hangingPunct="1">
              <a:buFont typeface="Wingdings" panose="05000000000000000000" pitchFamily="2" charset="2"/>
              <a:buNone/>
              <a:defRPr/>
            </a:pPr>
            <a:r>
              <a:rPr lang="en-US" altLang="zh-TW" sz="2200" dirty="0"/>
              <a:t>     </a:t>
            </a:r>
            <a:endParaRPr lang="en-US" altLang="zh-TW" sz="2800" dirty="0"/>
          </a:p>
          <a:p>
            <a:pPr eaLnBrk="1" hangingPunct="1">
              <a:buFont typeface="Wingdings" panose="05000000000000000000" pitchFamily="2" charset="2"/>
              <a:buNone/>
              <a:defRPr/>
            </a:pPr>
            <a:r>
              <a:rPr lang="en-US" altLang="zh-TW" sz="2200" dirty="0"/>
              <a:t>   </a:t>
            </a:r>
          </a:p>
          <a:p>
            <a:pPr eaLnBrk="1" hangingPunct="1">
              <a:buFont typeface="Wingdings" panose="05000000000000000000" pitchFamily="2" charset="2"/>
              <a:buNone/>
              <a:defRPr/>
            </a:pPr>
            <a:endParaRPr lang="en-US" altLang="zh-TW" sz="2200" dirty="0"/>
          </a:p>
          <a:p>
            <a:pPr eaLnBrk="1" hangingPunct="1">
              <a:buFont typeface="Wingdings" panose="05000000000000000000" pitchFamily="2" charset="2"/>
              <a:buNone/>
              <a:defRPr/>
            </a:pPr>
            <a:r>
              <a:rPr lang="en-US" altLang="zh-TW" sz="2200" dirty="0"/>
              <a:t> where   is the surface reflectance factor (albedo).</a:t>
            </a:r>
          </a:p>
          <a:p>
            <a:pPr eaLnBrk="1" hangingPunct="1">
              <a:buFont typeface="Wingdings" panose="05000000000000000000" pitchFamily="2" charset="2"/>
              <a:buNone/>
              <a:defRPr/>
            </a:pPr>
            <a:r>
              <a:rPr lang="en-US" altLang="zh-TW" sz="2200" dirty="0"/>
              <a:t> Albedo: Reflection Coefficient </a:t>
            </a:r>
          </a:p>
          <a:p>
            <a:pPr eaLnBrk="1" hangingPunct="1">
              <a:buFont typeface="Wingdings" panose="05000000000000000000" pitchFamily="2" charset="2"/>
              <a:buNone/>
              <a:defRPr/>
            </a:pPr>
            <a:endParaRPr lang="en-US" altLang="zh-TW" sz="2800" dirty="0"/>
          </a:p>
        </p:txBody>
      </p:sp>
      <p:sp>
        <p:nvSpPr>
          <p:cNvPr id="50180" name="Rectangle 3">
            <a:extLst>
              <a:ext uri="{FF2B5EF4-FFF2-40B4-BE49-F238E27FC236}">
                <a16:creationId xmlns:a16="http://schemas.microsoft.com/office/drawing/2014/main" id="{12540B5E-740D-B00D-59DE-D0043C22295F}"/>
              </a:ext>
            </a:extLst>
          </p:cNvPr>
          <p:cNvSpPr>
            <a:spLocks noGrp="1" noChangeArrowheads="1"/>
          </p:cNvSpPr>
          <p:nvPr>
            <p:ph type="title"/>
          </p:nvPr>
        </p:nvSpPr>
        <p:spPr>
          <a:xfrm>
            <a:off x="611188" y="1052513"/>
            <a:ext cx="8101012" cy="1295400"/>
          </a:xfrm>
        </p:spPr>
        <p:txBody>
          <a:bodyPr/>
          <a:lstStyle/>
          <a:p>
            <a:pPr eaLnBrk="1" hangingPunct="1"/>
            <a:r>
              <a:rPr lang="en-US" altLang="zh-TW"/>
              <a:t>13.1.1 Shape from shading and photometric stereo</a:t>
            </a:r>
            <a:br>
              <a:rPr lang="en-US" altLang="zh-TW"/>
            </a:br>
            <a:endParaRPr lang="en-US" altLang="zh-TW"/>
          </a:p>
        </p:txBody>
      </p:sp>
      <p:pic>
        <p:nvPicPr>
          <p:cNvPr id="50181" name="Picture 6">
            <a:extLst>
              <a:ext uri="{FF2B5EF4-FFF2-40B4-BE49-F238E27FC236}">
                <a16:creationId xmlns:a16="http://schemas.microsoft.com/office/drawing/2014/main" id="{A8B21BC4-BA8F-B8EF-2D7C-1B4103226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2781300"/>
            <a:ext cx="28797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7">
            <a:extLst>
              <a:ext uri="{FF2B5EF4-FFF2-40B4-BE49-F238E27FC236}">
                <a16:creationId xmlns:a16="http://schemas.microsoft.com/office/drawing/2014/main" id="{C26B4CD6-E9D3-9238-F17E-0275551C88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213100"/>
            <a:ext cx="1917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8">
            <a:extLst>
              <a:ext uri="{FF2B5EF4-FFF2-40B4-BE49-F238E27FC236}">
                <a16:creationId xmlns:a16="http://schemas.microsoft.com/office/drawing/2014/main" id="{CB2F887A-2FB5-0695-799C-E7F51F1E2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3933825"/>
            <a:ext cx="48656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9">
            <a:extLst>
              <a:ext uri="{FF2B5EF4-FFF2-40B4-BE49-F238E27FC236}">
                <a16:creationId xmlns:a16="http://schemas.microsoft.com/office/drawing/2014/main" id="{B685DA6E-8C3E-1FAD-963A-43371BF2F9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5661025"/>
            <a:ext cx="190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45C33C9B-66CE-CA4C-051D-C2F84E30EB89}"/>
              </a:ext>
            </a:extLst>
          </p:cNvPr>
          <p:cNvSpPr>
            <a:spLocks noGrp="1" noChangeArrowheads="1"/>
          </p:cNvSpPr>
          <p:nvPr>
            <p:ph type="title" idx="4294967295"/>
          </p:nvPr>
        </p:nvSpPr>
        <p:spPr>
          <a:xfrm>
            <a:off x="1331913" y="-171450"/>
            <a:ext cx="8229600" cy="1143000"/>
          </a:xfrm>
        </p:spPr>
        <p:txBody>
          <a:bodyPr/>
          <a:lstStyle/>
          <a:p>
            <a:r>
              <a:rPr lang="en-US" altLang="ja-JP" sz="3000">
                <a:ea typeface="MS PGothic" panose="020B0600070205080204" pitchFamily="34" charset="-128"/>
              </a:rPr>
              <a:t>Reflectance Map - RECAP</a:t>
            </a:r>
          </a:p>
        </p:txBody>
      </p:sp>
      <p:sp>
        <p:nvSpPr>
          <p:cNvPr id="188419" name="Rectangle 3">
            <a:extLst>
              <a:ext uri="{FF2B5EF4-FFF2-40B4-BE49-F238E27FC236}">
                <a16:creationId xmlns:a16="http://schemas.microsoft.com/office/drawing/2014/main" id="{38644DE5-521B-9892-1F9D-40C842D28672}"/>
              </a:ext>
            </a:extLst>
          </p:cNvPr>
          <p:cNvSpPr>
            <a:spLocks noGrp="1" noChangeArrowheads="1"/>
          </p:cNvSpPr>
          <p:nvPr>
            <p:ph type="body" idx="4294967295"/>
          </p:nvPr>
        </p:nvSpPr>
        <p:spPr>
          <a:xfrm>
            <a:off x="354013" y="1066800"/>
            <a:ext cx="8561387" cy="4267200"/>
          </a:xfrm>
        </p:spPr>
        <p:txBody>
          <a:bodyPr/>
          <a:lstStyle/>
          <a:p>
            <a:pPr marL="469900" indent="-469900">
              <a:defRPr/>
            </a:pPr>
            <a:r>
              <a:rPr lang="en-US" altLang="ja-JP" sz="2100" dirty="0">
                <a:ea typeface="MS PGothic" panose="020B0600070205080204" pitchFamily="34" charset="-128"/>
              </a:rPr>
              <a:t>Relates image irradiance </a:t>
            </a:r>
            <a:r>
              <a:rPr lang="en-US" altLang="ja-JP" sz="2100" i="1" dirty="0">
                <a:ea typeface="MS PGothic" panose="020B0600070205080204" pitchFamily="34" charset="-128"/>
              </a:rPr>
              <a:t>I(</a:t>
            </a:r>
            <a:r>
              <a:rPr lang="en-US" altLang="ja-JP" sz="2100" i="1" dirty="0" err="1">
                <a:ea typeface="MS PGothic" panose="020B0600070205080204" pitchFamily="34" charset="-128"/>
              </a:rPr>
              <a:t>x,y</a:t>
            </a:r>
            <a:r>
              <a:rPr lang="en-US" altLang="ja-JP" sz="2100" i="1" dirty="0">
                <a:ea typeface="MS PGothic" panose="020B0600070205080204" pitchFamily="34" charset="-128"/>
              </a:rPr>
              <a:t>) </a:t>
            </a:r>
            <a:r>
              <a:rPr lang="en-US" altLang="ja-JP" sz="2100" dirty="0">
                <a:ea typeface="MS PGothic" panose="020B0600070205080204" pitchFamily="34" charset="-128"/>
              </a:rPr>
              <a:t>to surface orientation </a:t>
            </a:r>
            <a:r>
              <a:rPr lang="en-US" altLang="ja-JP" sz="2100" i="1" dirty="0">
                <a:ea typeface="MS PGothic" panose="020B0600070205080204" pitchFamily="34" charset="-128"/>
              </a:rPr>
              <a:t>(</a:t>
            </a:r>
            <a:r>
              <a:rPr lang="en-US" altLang="ja-JP" sz="2100" i="1" dirty="0" err="1">
                <a:ea typeface="MS PGothic" panose="020B0600070205080204" pitchFamily="34" charset="-128"/>
              </a:rPr>
              <a:t>p,q</a:t>
            </a:r>
            <a:r>
              <a:rPr lang="en-US" altLang="ja-JP" sz="2100" i="1" dirty="0">
                <a:ea typeface="MS PGothic" panose="020B0600070205080204" pitchFamily="34" charset="-128"/>
              </a:rPr>
              <a:t>) </a:t>
            </a:r>
            <a:r>
              <a:rPr lang="en-US" altLang="ja-JP" sz="2100" dirty="0">
                <a:ea typeface="MS PGothic" panose="020B0600070205080204" pitchFamily="34" charset="-128"/>
              </a:rPr>
              <a:t>for given source direction and surface reflectance</a:t>
            </a:r>
          </a:p>
          <a:p>
            <a:pPr marL="469900" indent="-469900">
              <a:defRPr/>
            </a:pPr>
            <a:r>
              <a:rPr lang="en-US" altLang="ja-JP" sz="2100" dirty="0">
                <a:highlight>
                  <a:srgbClr val="FFFF00"/>
                </a:highlight>
                <a:ea typeface="MS PGothic" panose="020B0600070205080204" pitchFamily="34" charset="-128"/>
              </a:rPr>
              <a:t>Lambertian</a:t>
            </a:r>
            <a:r>
              <a:rPr lang="en-US" altLang="ja-JP" sz="2100" dirty="0">
                <a:ea typeface="MS PGothic" panose="020B0600070205080204" pitchFamily="34" charset="-128"/>
              </a:rPr>
              <a:t> case:</a:t>
            </a:r>
            <a:endParaRPr lang="en-US" altLang="ja-JP" sz="2100" i="1" dirty="0">
              <a:ea typeface="MS PGothic" panose="020B0600070205080204" pitchFamily="34" charset="-128"/>
            </a:endParaRPr>
          </a:p>
        </p:txBody>
      </p:sp>
      <p:grpSp>
        <p:nvGrpSpPr>
          <p:cNvPr id="188420" name="Group 4">
            <a:extLst>
              <a:ext uri="{FF2B5EF4-FFF2-40B4-BE49-F238E27FC236}">
                <a16:creationId xmlns:a16="http://schemas.microsoft.com/office/drawing/2014/main" id="{9C30AF4D-7BC4-0C8E-8C23-C2AE709497BD}"/>
              </a:ext>
            </a:extLst>
          </p:cNvPr>
          <p:cNvGrpSpPr>
            <a:grpSpLocks/>
          </p:cNvGrpSpPr>
          <p:nvPr/>
        </p:nvGrpSpPr>
        <p:grpSpPr bwMode="auto">
          <a:xfrm>
            <a:off x="1676400" y="2057400"/>
            <a:ext cx="6716713" cy="2913063"/>
            <a:chOff x="1040" y="1455"/>
            <a:chExt cx="4231" cy="1835"/>
          </a:xfrm>
        </p:grpSpPr>
        <p:grpSp>
          <p:nvGrpSpPr>
            <p:cNvPr id="56333" name="Group 5">
              <a:extLst>
                <a:ext uri="{FF2B5EF4-FFF2-40B4-BE49-F238E27FC236}">
                  <a16:creationId xmlns:a16="http://schemas.microsoft.com/office/drawing/2014/main" id="{21BE71AB-7296-531D-6465-C462E646AF2B}"/>
                </a:ext>
              </a:extLst>
            </p:cNvPr>
            <p:cNvGrpSpPr>
              <a:grpSpLocks/>
            </p:cNvGrpSpPr>
            <p:nvPr/>
          </p:nvGrpSpPr>
          <p:grpSpPr bwMode="auto">
            <a:xfrm>
              <a:off x="3889" y="1455"/>
              <a:ext cx="1382" cy="1835"/>
              <a:chOff x="4160" y="1930"/>
              <a:chExt cx="1382" cy="1835"/>
            </a:xfrm>
          </p:grpSpPr>
          <p:sp>
            <p:nvSpPr>
              <p:cNvPr id="56341" name="Freeform 6">
                <a:extLst>
                  <a:ext uri="{FF2B5EF4-FFF2-40B4-BE49-F238E27FC236}">
                    <a16:creationId xmlns:a16="http://schemas.microsoft.com/office/drawing/2014/main" id="{12153366-2034-BD70-066F-58FC8DA6E145}"/>
                  </a:ext>
                </a:extLst>
              </p:cNvPr>
              <p:cNvSpPr>
                <a:spLocks/>
              </p:cNvSpPr>
              <p:nvPr/>
            </p:nvSpPr>
            <p:spPr bwMode="auto">
              <a:xfrm rot="-393589">
                <a:off x="4296" y="3221"/>
                <a:ext cx="983" cy="544"/>
              </a:xfrm>
              <a:custGeom>
                <a:avLst/>
                <a:gdLst>
                  <a:gd name="T0" fmla="*/ 226 w 1013"/>
                  <a:gd name="T1" fmla="*/ 17 h 629"/>
                  <a:gd name="T2" fmla="*/ 61 w 1013"/>
                  <a:gd name="T3" fmla="*/ 16 h 629"/>
                  <a:gd name="T4" fmla="*/ 17 w 1013"/>
                  <a:gd name="T5" fmla="*/ 8 h 629"/>
                  <a:gd name="T6" fmla="*/ 182 w 1013"/>
                  <a:gd name="T7" fmla="*/ 3 h 629"/>
                  <a:gd name="T8" fmla="*/ 334 w 1013"/>
                  <a:gd name="T9" fmla="*/ 8 h 629"/>
                  <a:gd name="T10" fmla="*/ 478 w 1013"/>
                  <a:gd name="T11" fmla="*/ 9 h 629"/>
                  <a:gd name="T12" fmla="*/ 525 w 1013"/>
                  <a:gd name="T13" fmla="*/ 27 h 629"/>
                  <a:gd name="T14" fmla="*/ 396 w 1013"/>
                  <a:gd name="T15" fmla="*/ 22 h 629"/>
                  <a:gd name="T16" fmla="*/ 265 w 1013"/>
                  <a:gd name="T17" fmla="*/ 22 h 629"/>
                  <a:gd name="T18" fmla="*/ 226 w 1013"/>
                  <a:gd name="T19" fmla="*/ 17 h 6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3" h="629">
                    <a:moveTo>
                      <a:pt x="425" y="362"/>
                    </a:moveTo>
                    <a:cubicBezTo>
                      <a:pt x="361" y="341"/>
                      <a:pt x="178" y="377"/>
                      <a:pt x="113" y="342"/>
                    </a:cubicBezTo>
                    <a:cubicBezTo>
                      <a:pt x="48" y="307"/>
                      <a:pt x="0" y="208"/>
                      <a:pt x="38" y="152"/>
                    </a:cubicBezTo>
                    <a:cubicBezTo>
                      <a:pt x="76" y="96"/>
                      <a:pt x="245" y="0"/>
                      <a:pt x="343" y="3"/>
                    </a:cubicBezTo>
                    <a:cubicBezTo>
                      <a:pt x="441" y="6"/>
                      <a:pt x="535" y="143"/>
                      <a:pt x="628" y="172"/>
                    </a:cubicBezTo>
                    <a:cubicBezTo>
                      <a:pt x="721" y="201"/>
                      <a:pt x="839" y="111"/>
                      <a:pt x="899" y="179"/>
                    </a:cubicBezTo>
                    <a:cubicBezTo>
                      <a:pt x="959" y="247"/>
                      <a:pt x="1013" y="529"/>
                      <a:pt x="987" y="579"/>
                    </a:cubicBezTo>
                    <a:cubicBezTo>
                      <a:pt x="961" y="629"/>
                      <a:pt x="824" y="495"/>
                      <a:pt x="743" y="477"/>
                    </a:cubicBezTo>
                    <a:cubicBezTo>
                      <a:pt x="662" y="459"/>
                      <a:pt x="551" y="487"/>
                      <a:pt x="499" y="470"/>
                    </a:cubicBezTo>
                    <a:cubicBezTo>
                      <a:pt x="447" y="453"/>
                      <a:pt x="489" y="383"/>
                      <a:pt x="425" y="362"/>
                    </a:cubicBezTo>
                    <a:close/>
                  </a:path>
                </a:pathLst>
              </a:custGeom>
              <a:noFill/>
              <a:ln w="9525">
                <a:solidFill>
                  <a:srgbClr val="80808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6342" name="Freeform 7">
                <a:extLst>
                  <a:ext uri="{FF2B5EF4-FFF2-40B4-BE49-F238E27FC236}">
                    <a16:creationId xmlns:a16="http://schemas.microsoft.com/office/drawing/2014/main" id="{BF75ACF1-41E0-B361-6126-88A8B150B61B}"/>
                  </a:ext>
                </a:extLst>
              </p:cNvPr>
              <p:cNvSpPr>
                <a:spLocks/>
              </p:cNvSpPr>
              <p:nvPr/>
            </p:nvSpPr>
            <p:spPr bwMode="auto">
              <a:xfrm>
                <a:off x="4960" y="3375"/>
                <a:ext cx="231" cy="162"/>
              </a:xfrm>
              <a:custGeom>
                <a:avLst/>
                <a:gdLst>
                  <a:gd name="T0" fmla="*/ 0 w 231"/>
                  <a:gd name="T1" fmla="*/ 95 h 162"/>
                  <a:gd name="T2" fmla="*/ 95 w 231"/>
                  <a:gd name="T3" fmla="*/ 0 h 162"/>
                  <a:gd name="T4" fmla="*/ 231 w 231"/>
                  <a:gd name="T5" fmla="*/ 47 h 162"/>
                  <a:gd name="T6" fmla="*/ 143 w 231"/>
                  <a:gd name="T7" fmla="*/ 162 h 162"/>
                  <a:gd name="T8" fmla="*/ 0 w 231"/>
                  <a:gd name="T9" fmla="*/ 95 h 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1" h="162">
                    <a:moveTo>
                      <a:pt x="0" y="95"/>
                    </a:moveTo>
                    <a:lnTo>
                      <a:pt x="95" y="0"/>
                    </a:lnTo>
                    <a:lnTo>
                      <a:pt x="231" y="47"/>
                    </a:lnTo>
                    <a:lnTo>
                      <a:pt x="143" y="162"/>
                    </a:lnTo>
                    <a:lnTo>
                      <a:pt x="0" y="95"/>
                    </a:ln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6343" name="Line 8">
                <a:extLst>
                  <a:ext uri="{FF2B5EF4-FFF2-40B4-BE49-F238E27FC236}">
                    <a16:creationId xmlns:a16="http://schemas.microsoft.com/office/drawing/2014/main" id="{DEA2F1B6-D533-457B-B170-15865ECA866C}"/>
                  </a:ext>
                </a:extLst>
              </p:cNvPr>
              <p:cNvSpPr>
                <a:spLocks noChangeShapeType="1"/>
              </p:cNvSpPr>
              <p:nvPr/>
            </p:nvSpPr>
            <p:spPr bwMode="auto">
              <a:xfrm flipV="1">
                <a:off x="5082" y="2955"/>
                <a:ext cx="0" cy="481"/>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6344" name="Line 9">
                <a:extLst>
                  <a:ext uri="{FF2B5EF4-FFF2-40B4-BE49-F238E27FC236}">
                    <a16:creationId xmlns:a16="http://schemas.microsoft.com/office/drawing/2014/main" id="{10FD6742-10A6-5BAE-2B20-C5502FC4E46D}"/>
                  </a:ext>
                </a:extLst>
              </p:cNvPr>
              <p:cNvSpPr>
                <a:spLocks noChangeShapeType="1"/>
              </p:cNvSpPr>
              <p:nvPr/>
            </p:nvSpPr>
            <p:spPr bwMode="auto">
              <a:xfrm flipV="1">
                <a:off x="5076" y="3029"/>
                <a:ext cx="271" cy="413"/>
              </a:xfrm>
              <a:prstGeom prst="line">
                <a:avLst/>
              </a:prstGeom>
              <a:noFill/>
              <a:ln w="19050">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6345" name="Line 10">
                <a:extLst>
                  <a:ext uri="{FF2B5EF4-FFF2-40B4-BE49-F238E27FC236}">
                    <a16:creationId xmlns:a16="http://schemas.microsoft.com/office/drawing/2014/main" id="{391212F5-EE8E-8FA1-1917-EB903E2374F8}"/>
                  </a:ext>
                </a:extLst>
              </p:cNvPr>
              <p:cNvSpPr>
                <a:spLocks noChangeShapeType="1"/>
              </p:cNvSpPr>
              <p:nvPr/>
            </p:nvSpPr>
            <p:spPr bwMode="auto">
              <a:xfrm flipH="1" flipV="1">
                <a:off x="4784" y="3157"/>
                <a:ext cx="299" cy="279"/>
              </a:xfrm>
              <a:prstGeom prst="line">
                <a:avLst/>
              </a:prstGeom>
              <a:noFill/>
              <a:ln w="19050">
                <a:solidFill>
                  <a:srgbClr val="FF99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6346" name="AutoShape 11">
                <a:extLst>
                  <a:ext uri="{FF2B5EF4-FFF2-40B4-BE49-F238E27FC236}">
                    <a16:creationId xmlns:a16="http://schemas.microsoft.com/office/drawing/2014/main" id="{3BBEAFD9-AFAB-56DE-607D-0906BE883258}"/>
                  </a:ext>
                </a:extLst>
              </p:cNvPr>
              <p:cNvSpPr>
                <a:spLocks noChangeArrowheads="1"/>
              </p:cNvSpPr>
              <p:nvPr/>
            </p:nvSpPr>
            <p:spPr bwMode="auto">
              <a:xfrm>
                <a:off x="4269" y="2642"/>
                <a:ext cx="231" cy="231"/>
              </a:xfrm>
              <a:prstGeom prst="sun">
                <a:avLst>
                  <a:gd name="adj" fmla="val 25000"/>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zh-TW" altLang="en-US" sz="1800"/>
              </a:p>
            </p:txBody>
          </p:sp>
          <p:grpSp>
            <p:nvGrpSpPr>
              <p:cNvPr id="56347" name="Group 12">
                <a:extLst>
                  <a:ext uri="{FF2B5EF4-FFF2-40B4-BE49-F238E27FC236}">
                    <a16:creationId xmlns:a16="http://schemas.microsoft.com/office/drawing/2014/main" id="{0A174035-079A-C692-CF77-DEA8FB911D48}"/>
                  </a:ext>
                </a:extLst>
              </p:cNvPr>
              <p:cNvGrpSpPr>
                <a:grpSpLocks/>
              </p:cNvGrpSpPr>
              <p:nvPr/>
            </p:nvGrpSpPr>
            <p:grpSpPr bwMode="auto">
              <a:xfrm>
                <a:off x="4975" y="2351"/>
                <a:ext cx="210" cy="318"/>
                <a:chOff x="4975" y="2351"/>
                <a:chExt cx="210" cy="318"/>
              </a:xfrm>
            </p:grpSpPr>
            <p:sp>
              <p:nvSpPr>
                <p:cNvPr id="56358" name="Rectangle 13">
                  <a:extLst>
                    <a:ext uri="{FF2B5EF4-FFF2-40B4-BE49-F238E27FC236}">
                      <a16:creationId xmlns:a16="http://schemas.microsoft.com/office/drawing/2014/main" id="{F309FE1F-D559-8852-2872-01244FBD8B3F}"/>
                    </a:ext>
                  </a:extLst>
                </p:cNvPr>
                <p:cNvSpPr>
                  <a:spLocks noChangeArrowheads="1"/>
                </p:cNvSpPr>
                <p:nvPr/>
              </p:nvSpPr>
              <p:spPr bwMode="auto">
                <a:xfrm>
                  <a:off x="4975" y="2351"/>
                  <a:ext cx="210" cy="2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56359" name="Rectangle 14">
                  <a:extLst>
                    <a:ext uri="{FF2B5EF4-FFF2-40B4-BE49-F238E27FC236}">
                      <a16:creationId xmlns:a16="http://schemas.microsoft.com/office/drawing/2014/main" id="{0F8144F7-A856-BBF0-7C27-9A48038A8376}"/>
                    </a:ext>
                  </a:extLst>
                </p:cNvPr>
                <p:cNvSpPr>
                  <a:spLocks noChangeArrowheads="1"/>
                </p:cNvSpPr>
                <p:nvPr/>
              </p:nvSpPr>
              <p:spPr bwMode="auto">
                <a:xfrm>
                  <a:off x="5021" y="2593"/>
                  <a:ext cx="135" cy="7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zh-TW" altLang="en-US" sz="1800"/>
                </a:p>
              </p:txBody>
            </p:sp>
          </p:grpSp>
          <p:sp>
            <p:nvSpPr>
              <p:cNvPr id="56348" name="AutoShape 15">
                <a:extLst>
                  <a:ext uri="{FF2B5EF4-FFF2-40B4-BE49-F238E27FC236}">
                    <a16:creationId xmlns:a16="http://schemas.microsoft.com/office/drawing/2014/main" id="{367154EE-65D1-C4A5-8AF2-B2CB62ACFAAB}"/>
                  </a:ext>
                </a:extLst>
              </p:cNvPr>
              <p:cNvSpPr>
                <a:spLocks noChangeArrowheads="1"/>
              </p:cNvSpPr>
              <p:nvPr/>
            </p:nvSpPr>
            <p:spPr bwMode="auto">
              <a:xfrm>
                <a:off x="4716" y="2086"/>
                <a:ext cx="752" cy="170"/>
              </a:xfrm>
              <a:prstGeom prst="parallelogram">
                <a:avLst>
                  <a:gd name="adj" fmla="val 110588"/>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zh-TW" altLang="en-US" sz="1800"/>
              </a:p>
            </p:txBody>
          </p:sp>
          <p:graphicFrame>
            <p:nvGraphicFramePr>
              <p:cNvPr id="56349" name="Object 16">
                <a:extLst>
                  <a:ext uri="{FF2B5EF4-FFF2-40B4-BE49-F238E27FC236}">
                    <a16:creationId xmlns:a16="http://schemas.microsoft.com/office/drawing/2014/main" id="{8622142B-BB91-752C-23D3-0F1832E93717}"/>
                  </a:ext>
                </a:extLst>
              </p:cNvPr>
              <p:cNvGraphicFramePr>
                <a:graphicFrameLocks noChangeAspect="1"/>
              </p:cNvGraphicFramePr>
              <p:nvPr/>
            </p:nvGraphicFramePr>
            <p:xfrm>
              <a:off x="4160" y="1930"/>
              <a:ext cx="556" cy="278"/>
            </p:xfrm>
            <a:graphic>
              <a:graphicData uri="http://schemas.openxmlformats.org/presentationml/2006/ole">
                <mc:AlternateContent xmlns:mc="http://schemas.openxmlformats.org/markup-compatibility/2006">
                  <mc:Choice xmlns:v="urn:schemas-microsoft-com:vml" Requires="v">
                    <p:oleObj name="Equation" r:id="rId3" imgW="431613" imgH="215806" progId="Equation.3">
                      <p:embed/>
                    </p:oleObj>
                  </mc:Choice>
                  <mc:Fallback>
                    <p:oleObj name="Equation" r:id="rId3" imgW="431613" imgH="215806" progId="Equation.3">
                      <p:embed/>
                      <p:pic>
                        <p:nvPicPr>
                          <p:cNvPr id="56349" name="Object 16">
                            <a:extLst>
                              <a:ext uri="{FF2B5EF4-FFF2-40B4-BE49-F238E27FC236}">
                                <a16:creationId xmlns:a16="http://schemas.microsoft.com/office/drawing/2014/main" id="{8622142B-BB91-752C-23D3-0F1832E937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0" y="1930"/>
                            <a:ext cx="556" cy="2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350" name="Line 17">
                <a:extLst>
                  <a:ext uri="{FF2B5EF4-FFF2-40B4-BE49-F238E27FC236}">
                    <a16:creationId xmlns:a16="http://schemas.microsoft.com/office/drawing/2014/main" id="{01C748B2-DE7C-16A4-5228-8967E0E648C2}"/>
                  </a:ext>
                </a:extLst>
              </p:cNvPr>
              <p:cNvSpPr>
                <a:spLocks noChangeShapeType="1"/>
              </p:cNvSpPr>
              <p:nvPr/>
            </p:nvSpPr>
            <p:spPr bwMode="auto">
              <a:xfrm flipV="1">
                <a:off x="5082" y="2196"/>
                <a:ext cx="0" cy="124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6351" name="Oval 18">
                <a:extLst>
                  <a:ext uri="{FF2B5EF4-FFF2-40B4-BE49-F238E27FC236}">
                    <a16:creationId xmlns:a16="http://schemas.microsoft.com/office/drawing/2014/main" id="{DF80977B-A24F-6837-9F65-22AB0FFAFEC2}"/>
                  </a:ext>
                </a:extLst>
              </p:cNvPr>
              <p:cNvSpPr>
                <a:spLocks noChangeArrowheads="1"/>
              </p:cNvSpPr>
              <p:nvPr/>
            </p:nvSpPr>
            <p:spPr bwMode="auto">
              <a:xfrm>
                <a:off x="5055" y="2147"/>
                <a:ext cx="49" cy="29"/>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56352" name="Freeform 19">
                <a:extLst>
                  <a:ext uri="{FF2B5EF4-FFF2-40B4-BE49-F238E27FC236}">
                    <a16:creationId xmlns:a16="http://schemas.microsoft.com/office/drawing/2014/main" id="{CE4C4059-0145-56FB-C02F-319222ED11F5}"/>
                  </a:ext>
                </a:extLst>
              </p:cNvPr>
              <p:cNvSpPr>
                <a:spLocks/>
              </p:cNvSpPr>
              <p:nvPr/>
            </p:nvSpPr>
            <p:spPr bwMode="auto">
              <a:xfrm>
                <a:off x="4737" y="2032"/>
                <a:ext cx="332" cy="110"/>
              </a:xfrm>
              <a:custGeom>
                <a:avLst/>
                <a:gdLst>
                  <a:gd name="T0" fmla="*/ 332 w 332"/>
                  <a:gd name="T1" fmla="*/ 110 h 110"/>
                  <a:gd name="T2" fmla="*/ 210 w 332"/>
                  <a:gd name="T3" fmla="*/ 15 h 110"/>
                  <a:gd name="T4" fmla="*/ 0 w 332"/>
                  <a:gd name="T5" fmla="*/ 22 h 110"/>
                  <a:gd name="T6" fmla="*/ 0 60000 65536"/>
                  <a:gd name="T7" fmla="*/ 0 60000 65536"/>
                  <a:gd name="T8" fmla="*/ 0 60000 65536"/>
                </a:gdLst>
                <a:ahLst/>
                <a:cxnLst>
                  <a:cxn ang="T6">
                    <a:pos x="T0" y="T1"/>
                  </a:cxn>
                  <a:cxn ang="T7">
                    <a:pos x="T2" y="T3"/>
                  </a:cxn>
                  <a:cxn ang="T8">
                    <a:pos x="T4" y="T5"/>
                  </a:cxn>
                </a:cxnLst>
                <a:rect l="0" t="0" r="r" b="b"/>
                <a:pathLst>
                  <a:path w="332" h="110">
                    <a:moveTo>
                      <a:pt x="332" y="110"/>
                    </a:moveTo>
                    <a:cubicBezTo>
                      <a:pt x="298" y="70"/>
                      <a:pt x="265" y="30"/>
                      <a:pt x="210" y="15"/>
                    </a:cubicBezTo>
                    <a:cubicBezTo>
                      <a:pt x="155" y="0"/>
                      <a:pt x="77" y="11"/>
                      <a:pt x="0" y="22"/>
                    </a:cubicBezTo>
                  </a:path>
                </a:pathLst>
              </a:custGeom>
              <a:noFill/>
              <a:ln w="9525">
                <a:solidFill>
                  <a:schemeClr val="tx1"/>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aphicFrame>
            <p:nvGraphicFramePr>
              <p:cNvPr id="56353" name="Object 20">
                <a:extLst>
                  <a:ext uri="{FF2B5EF4-FFF2-40B4-BE49-F238E27FC236}">
                    <a16:creationId xmlns:a16="http://schemas.microsoft.com/office/drawing/2014/main" id="{8D6CD4BE-708B-6427-9629-237EDA0D8B5E}"/>
                  </a:ext>
                </a:extLst>
              </p:cNvPr>
              <p:cNvGraphicFramePr>
                <a:graphicFrameLocks noChangeAspect="1"/>
              </p:cNvGraphicFramePr>
              <p:nvPr/>
            </p:nvGraphicFramePr>
            <p:xfrm>
              <a:off x="4627" y="2913"/>
              <a:ext cx="185" cy="253"/>
            </p:xfrm>
            <a:graphic>
              <a:graphicData uri="http://schemas.openxmlformats.org/presentationml/2006/ole">
                <mc:AlternateContent xmlns:mc="http://schemas.openxmlformats.org/markup-compatibility/2006">
                  <mc:Choice xmlns:v="urn:schemas-microsoft-com:vml" Requires="v">
                    <p:oleObj name="Equation" r:id="rId5" imgW="101556" imgH="139639" progId="Equation.3">
                      <p:embed/>
                    </p:oleObj>
                  </mc:Choice>
                  <mc:Fallback>
                    <p:oleObj name="Equation" r:id="rId5" imgW="101556" imgH="139639" progId="Equation.3">
                      <p:embed/>
                      <p:pic>
                        <p:nvPicPr>
                          <p:cNvPr id="56353" name="Object 20">
                            <a:extLst>
                              <a:ext uri="{FF2B5EF4-FFF2-40B4-BE49-F238E27FC236}">
                                <a16:creationId xmlns:a16="http://schemas.microsoft.com/office/drawing/2014/main" id="{8D6CD4BE-708B-6427-9629-237EDA0D8B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7" y="2913"/>
                            <a:ext cx="185"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6354" name="Object 21">
                <a:extLst>
                  <a:ext uri="{FF2B5EF4-FFF2-40B4-BE49-F238E27FC236}">
                    <a16:creationId xmlns:a16="http://schemas.microsoft.com/office/drawing/2014/main" id="{79AE00DB-73B4-18BE-B5F8-2AF11D714F95}"/>
                  </a:ext>
                </a:extLst>
              </p:cNvPr>
              <p:cNvGraphicFramePr>
                <a:graphicFrameLocks noChangeAspect="1"/>
              </p:cNvGraphicFramePr>
              <p:nvPr/>
            </p:nvGraphicFramePr>
            <p:xfrm>
              <a:off x="5069" y="2816"/>
              <a:ext cx="231" cy="253"/>
            </p:xfrm>
            <a:graphic>
              <a:graphicData uri="http://schemas.openxmlformats.org/presentationml/2006/ole">
                <mc:AlternateContent xmlns:mc="http://schemas.openxmlformats.org/markup-compatibility/2006">
                  <mc:Choice xmlns:v="urn:schemas-microsoft-com:vml" Requires="v">
                    <p:oleObj name="Equation" r:id="rId7" imgW="126835" imgH="139518" progId="Equation.3">
                      <p:embed/>
                    </p:oleObj>
                  </mc:Choice>
                  <mc:Fallback>
                    <p:oleObj name="Equation" r:id="rId7" imgW="126835" imgH="139518" progId="Equation.3">
                      <p:embed/>
                      <p:pic>
                        <p:nvPicPr>
                          <p:cNvPr id="56354" name="Object 21">
                            <a:extLst>
                              <a:ext uri="{FF2B5EF4-FFF2-40B4-BE49-F238E27FC236}">
                                <a16:creationId xmlns:a16="http://schemas.microsoft.com/office/drawing/2014/main" id="{79AE00DB-73B4-18BE-B5F8-2AF11D714F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9" y="2816"/>
                            <a:ext cx="231"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6355" name="Object 22">
                <a:extLst>
                  <a:ext uri="{FF2B5EF4-FFF2-40B4-BE49-F238E27FC236}">
                    <a16:creationId xmlns:a16="http://schemas.microsoft.com/office/drawing/2014/main" id="{17C5DDCD-07C4-9109-CD24-7EC89220FDE7}"/>
                  </a:ext>
                </a:extLst>
              </p:cNvPr>
              <p:cNvGraphicFramePr>
                <a:graphicFrameLocks noChangeAspect="1"/>
              </p:cNvGraphicFramePr>
              <p:nvPr/>
            </p:nvGraphicFramePr>
            <p:xfrm>
              <a:off x="5311" y="3014"/>
              <a:ext cx="231" cy="230"/>
            </p:xfrm>
            <a:graphic>
              <a:graphicData uri="http://schemas.openxmlformats.org/presentationml/2006/ole">
                <mc:AlternateContent xmlns:mc="http://schemas.openxmlformats.org/markup-compatibility/2006">
                  <mc:Choice xmlns:v="urn:schemas-microsoft-com:vml" Requires="v">
                    <p:oleObj name="Equation" r:id="rId9" imgW="126725" imgH="126725" progId="Equation.3">
                      <p:embed/>
                    </p:oleObj>
                  </mc:Choice>
                  <mc:Fallback>
                    <p:oleObj name="Equation" r:id="rId9" imgW="126725" imgH="126725" progId="Equation.3">
                      <p:embed/>
                      <p:pic>
                        <p:nvPicPr>
                          <p:cNvPr id="56355" name="Object 22">
                            <a:extLst>
                              <a:ext uri="{FF2B5EF4-FFF2-40B4-BE49-F238E27FC236}">
                                <a16:creationId xmlns:a16="http://schemas.microsoft.com/office/drawing/2014/main" id="{17C5DDCD-07C4-9109-CD24-7EC89220FD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 y="3014"/>
                            <a:ext cx="231"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356" name="Freeform 23">
                <a:extLst>
                  <a:ext uri="{FF2B5EF4-FFF2-40B4-BE49-F238E27FC236}">
                    <a16:creationId xmlns:a16="http://schemas.microsoft.com/office/drawing/2014/main" id="{4DF96BA5-1794-481E-E759-765FBA6E89AE}"/>
                  </a:ext>
                </a:extLst>
              </p:cNvPr>
              <p:cNvSpPr>
                <a:spLocks/>
              </p:cNvSpPr>
              <p:nvPr/>
            </p:nvSpPr>
            <p:spPr bwMode="auto">
              <a:xfrm>
                <a:off x="4933" y="3173"/>
                <a:ext cx="278" cy="127"/>
              </a:xfrm>
              <a:custGeom>
                <a:avLst/>
                <a:gdLst>
                  <a:gd name="T0" fmla="*/ 0 w 278"/>
                  <a:gd name="T1" fmla="*/ 127 h 127"/>
                  <a:gd name="T2" fmla="*/ 82 w 278"/>
                  <a:gd name="T3" fmla="*/ 25 h 127"/>
                  <a:gd name="T4" fmla="*/ 204 w 278"/>
                  <a:gd name="T5" fmla="*/ 5 h 127"/>
                  <a:gd name="T6" fmla="*/ 278 w 278"/>
                  <a:gd name="T7" fmla="*/ 53 h 1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8" h="127">
                    <a:moveTo>
                      <a:pt x="0" y="127"/>
                    </a:moveTo>
                    <a:cubicBezTo>
                      <a:pt x="24" y="86"/>
                      <a:pt x="48" y="45"/>
                      <a:pt x="82" y="25"/>
                    </a:cubicBezTo>
                    <a:cubicBezTo>
                      <a:pt x="116" y="5"/>
                      <a:pt x="171" y="0"/>
                      <a:pt x="204" y="5"/>
                    </a:cubicBezTo>
                    <a:cubicBezTo>
                      <a:pt x="237" y="10"/>
                      <a:pt x="257" y="31"/>
                      <a:pt x="278" y="53"/>
                    </a:cubicBezTo>
                  </a:path>
                </a:pathLst>
              </a:custGeom>
              <a:noFill/>
              <a:ln w="19050" cmpd="sng">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aphicFrame>
            <p:nvGraphicFramePr>
              <p:cNvPr id="56357" name="Object 24">
                <a:extLst>
                  <a:ext uri="{FF2B5EF4-FFF2-40B4-BE49-F238E27FC236}">
                    <a16:creationId xmlns:a16="http://schemas.microsoft.com/office/drawing/2014/main" id="{4B970CF0-857D-69DB-FB90-C33EAAF791E3}"/>
                  </a:ext>
                </a:extLst>
              </p:cNvPr>
              <p:cNvGraphicFramePr>
                <a:graphicFrameLocks noChangeAspect="1"/>
              </p:cNvGraphicFramePr>
              <p:nvPr/>
            </p:nvGraphicFramePr>
            <p:xfrm>
              <a:off x="4842" y="3007"/>
              <a:ext cx="173" cy="258"/>
            </p:xfrm>
            <a:graphic>
              <a:graphicData uri="http://schemas.openxmlformats.org/presentationml/2006/ole">
                <mc:AlternateContent xmlns:mc="http://schemas.openxmlformats.org/markup-compatibility/2006">
                  <mc:Choice xmlns:v="urn:schemas-microsoft-com:vml" Requires="v">
                    <p:oleObj name="Equation" r:id="rId11" imgW="152334" imgH="228501" progId="Equation.3">
                      <p:embed/>
                    </p:oleObj>
                  </mc:Choice>
                  <mc:Fallback>
                    <p:oleObj name="Equation" r:id="rId11" imgW="152334" imgH="228501" progId="Equation.3">
                      <p:embed/>
                      <p:pic>
                        <p:nvPicPr>
                          <p:cNvPr id="56357" name="Object 24">
                            <a:extLst>
                              <a:ext uri="{FF2B5EF4-FFF2-40B4-BE49-F238E27FC236}">
                                <a16:creationId xmlns:a16="http://schemas.microsoft.com/office/drawing/2014/main" id="{4B970CF0-857D-69DB-FB90-C33EAAF791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42" y="3007"/>
                            <a:ext cx="173" cy="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56334" name="Group 25">
              <a:extLst>
                <a:ext uri="{FF2B5EF4-FFF2-40B4-BE49-F238E27FC236}">
                  <a16:creationId xmlns:a16="http://schemas.microsoft.com/office/drawing/2014/main" id="{F0D292C3-5AF7-505F-C0A7-90DB5AEC3112}"/>
                </a:ext>
              </a:extLst>
            </p:cNvPr>
            <p:cNvGrpSpPr>
              <a:grpSpLocks/>
            </p:cNvGrpSpPr>
            <p:nvPr/>
          </p:nvGrpSpPr>
          <p:grpSpPr bwMode="auto">
            <a:xfrm>
              <a:off x="1040" y="1710"/>
              <a:ext cx="2334" cy="884"/>
              <a:chOff x="1040" y="1710"/>
              <a:chExt cx="2334" cy="884"/>
            </a:xfrm>
          </p:grpSpPr>
          <p:sp>
            <p:nvSpPr>
              <p:cNvPr id="56335" name="Text Box 26">
                <a:extLst>
                  <a:ext uri="{FF2B5EF4-FFF2-40B4-BE49-F238E27FC236}">
                    <a16:creationId xmlns:a16="http://schemas.microsoft.com/office/drawing/2014/main" id="{A1BB3DD5-E5A8-5AF1-3972-52CD93CBE314}"/>
                  </a:ext>
                </a:extLst>
              </p:cNvPr>
              <p:cNvSpPr txBox="1">
                <a:spLocks noChangeArrowheads="1"/>
              </p:cNvSpPr>
              <p:nvPr/>
            </p:nvSpPr>
            <p:spPr bwMode="auto">
              <a:xfrm>
                <a:off x="1189" y="1712"/>
                <a:ext cx="146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kumimoji="0" lang="en-US" altLang="ja-JP" sz="2000" b="0">
                    <a:ea typeface="MS PGothic" panose="020B0600070205080204" pitchFamily="34" charset="-128"/>
                  </a:rPr>
                  <a:t>: source brightness</a:t>
                </a:r>
              </a:p>
            </p:txBody>
          </p:sp>
          <p:sp>
            <p:nvSpPr>
              <p:cNvPr id="56336" name="Text Box 27">
                <a:extLst>
                  <a:ext uri="{FF2B5EF4-FFF2-40B4-BE49-F238E27FC236}">
                    <a16:creationId xmlns:a16="http://schemas.microsoft.com/office/drawing/2014/main" id="{D947C63F-1E99-EEBB-286A-BFA04566703D}"/>
                  </a:ext>
                </a:extLst>
              </p:cNvPr>
              <p:cNvSpPr txBox="1">
                <a:spLocks noChangeArrowheads="1"/>
              </p:cNvSpPr>
              <p:nvPr/>
            </p:nvSpPr>
            <p:spPr bwMode="auto">
              <a:xfrm>
                <a:off x="1189" y="2028"/>
                <a:ext cx="218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kumimoji="0" lang="en-US" altLang="ja-JP" sz="2000" b="0">
                    <a:ea typeface="MS PGothic" panose="020B0600070205080204" pitchFamily="34" charset="-128"/>
                  </a:rPr>
                  <a:t>: surface albedo (reflectance)</a:t>
                </a:r>
              </a:p>
            </p:txBody>
          </p:sp>
          <p:sp>
            <p:nvSpPr>
              <p:cNvPr id="56337" name="Text Box 28">
                <a:extLst>
                  <a:ext uri="{FF2B5EF4-FFF2-40B4-BE49-F238E27FC236}">
                    <a16:creationId xmlns:a16="http://schemas.microsoft.com/office/drawing/2014/main" id="{1D8C9361-4B55-3891-0E63-04F95D22F78A}"/>
                  </a:ext>
                </a:extLst>
              </p:cNvPr>
              <p:cNvSpPr txBox="1">
                <a:spLocks noChangeArrowheads="1"/>
              </p:cNvSpPr>
              <p:nvPr/>
            </p:nvSpPr>
            <p:spPr bwMode="auto">
              <a:xfrm>
                <a:off x="1189" y="2344"/>
                <a:ext cx="197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kumimoji="0" lang="en-US" altLang="ja-JP" sz="2000" b="0">
                    <a:ea typeface="MS PGothic" panose="020B0600070205080204" pitchFamily="34" charset="-128"/>
                  </a:rPr>
                  <a:t>: constant (optical system)</a:t>
                </a:r>
              </a:p>
            </p:txBody>
          </p:sp>
          <p:graphicFrame>
            <p:nvGraphicFramePr>
              <p:cNvPr id="56338" name="Object 29">
                <a:extLst>
                  <a:ext uri="{FF2B5EF4-FFF2-40B4-BE49-F238E27FC236}">
                    <a16:creationId xmlns:a16="http://schemas.microsoft.com/office/drawing/2014/main" id="{0982FD89-FB17-4FF9-36CE-43AA51B5BF1C}"/>
                  </a:ext>
                </a:extLst>
              </p:cNvPr>
              <p:cNvGraphicFramePr>
                <a:graphicFrameLocks noChangeAspect="1"/>
              </p:cNvGraphicFramePr>
              <p:nvPr/>
            </p:nvGraphicFramePr>
            <p:xfrm>
              <a:off x="1057" y="1710"/>
              <a:ext cx="168" cy="235"/>
            </p:xfrm>
            <a:graphic>
              <a:graphicData uri="http://schemas.openxmlformats.org/presentationml/2006/ole">
                <mc:AlternateContent xmlns:mc="http://schemas.openxmlformats.org/markup-compatibility/2006">
                  <mc:Choice xmlns:v="urn:schemas-microsoft-com:vml" Requires="v">
                    <p:oleObj name="Equation" r:id="rId13" imgW="126725" imgH="177415" progId="Equation.3">
                      <p:embed/>
                    </p:oleObj>
                  </mc:Choice>
                  <mc:Fallback>
                    <p:oleObj name="Equation" r:id="rId13" imgW="126725" imgH="177415" progId="Equation.3">
                      <p:embed/>
                      <p:pic>
                        <p:nvPicPr>
                          <p:cNvPr id="56338" name="Object 29">
                            <a:extLst>
                              <a:ext uri="{FF2B5EF4-FFF2-40B4-BE49-F238E27FC236}">
                                <a16:creationId xmlns:a16="http://schemas.microsoft.com/office/drawing/2014/main" id="{0982FD89-FB17-4FF9-36CE-43AA51B5BF1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7" y="1710"/>
                            <a:ext cx="168" cy="2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6339" name="Object 30">
                <a:extLst>
                  <a:ext uri="{FF2B5EF4-FFF2-40B4-BE49-F238E27FC236}">
                    <a16:creationId xmlns:a16="http://schemas.microsoft.com/office/drawing/2014/main" id="{56D8CE53-A3FD-2D2E-3F6C-AAE23431F95D}"/>
                  </a:ext>
                </a:extLst>
              </p:cNvPr>
              <p:cNvGraphicFramePr>
                <a:graphicFrameLocks noChangeAspect="1"/>
              </p:cNvGraphicFramePr>
              <p:nvPr/>
            </p:nvGraphicFramePr>
            <p:xfrm>
              <a:off x="1040" y="2089"/>
              <a:ext cx="202" cy="219"/>
            </p:xfrm>
            <a:graphic>
              <a:graphicData uri="http://schemas.openxmlformats.org/presentationml/2006/ole">
                <mc:AlternateContent xmlns:mc="http://schemas.openxmlformats.org/markup-compatibility/2006">
                  <mc:Choice xmlns:v="urn:schemas-microsoft-com:vml" Requires="v">
                    <p:oleObj name="Equation" r:id="rId15" imgW="152268" imgH="164957" progId="Equation.3">
                      <p:embed/>
                    </p:oleObj>
                  </mc:Choice>
                  <mc:Fallback>
                    <p:oleObj name="Equation" r:id="rId15" imgW="152268" imgH="164957" progId="Equation.3">
                      <p:embed/>
                      <p:pic>
                        <p:nvPicPr>
                          <p:cNvPr id="56339" name="Object 30">
                            <a:extLst>
                              <a:ext uri="{FF2B5EF4-FFF2-40B4-BE49-F238E27FC236}">
                                <a16:creationId xmlns:a16="http://schemas.microsoft.com/office/drawing/2014/main" id="{56D8CE53-A3FD-2D2E-3F6C-AAE23431F95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0" y="2089"/>
                            <a:ext cx="202" cy="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6340" name="Object 31">
                <a:extLst>
                  <a:ext uri="{FF2B5EF4-FFF2-40B4-BE49-F238E27FC236}">
                    <a16:creationId xmlns:a16="http://schemas.microsoft.com/office/drawing/2014/main" id="{ADB847BB-CC4F-1838-8FD8-C195DC5F5429}"/>
                  </a:ext>
                </a:extLst>
              </p:cNvPr>
              <p:cNvGraphicFramePr>
                <a:graphicFrameLocks noChangeAspect="1"/>
              </p:cNvGraphicFramePr>
              <p:nvPr/>
            </p:nvGraphicFramePr>
            <p:xfrm>
              <a:off x="1065" y="2402"/>
              <a:ext cx="152" cy="185"/>
            </p:xfrm>
            <a:graphic>
              <a:graphicData uri="http://schemas.openxmlformats.org/presentationml/2006/ole">
                <mc:AlternateContent xmlns:mc="http://schemas.openxmlformats.org/markup-compatibility/2006">
                  <mc:Choice xmlns:v="urn:schemas-microsoft-com:vml" Requires="v">
                    <p:oleObj name="Equation" r:id="rId17" imgW="114201" imgH="139579" progId="Equation.3">
                      <p:embed/>
                    </p:oleObj>
                  </mc:Choice>
                  <mc:Fallback>
                    <p:oleObj name="Equation" r:id="rId17" imgW="114201" imgH="139579" progId="Equation.3">
                      <p:embed/>
                      <p:pic>
                        <p:nvPicPr>
                          <p:cNvPr id="56340" name="Object 31">
                            <a:extLst>
                              <a:ext uri="{FF2B5EF4-FFF2-40B4-BE49-F238E27FC236}">
                                <a16:creationId xmlns:a16="http://schemas.microsoft.com/office/drawing/2014/main" id="{ADB847BB-CC4F-1838-8FD8-C195DC5F542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5" y="2402"/>
                            <a:ext cx="152" cy="1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grpSp>
        <p:nvGrpSpPr>
          <p:cNvPr id="188448" name="Group 32">
            <a:extLst>
              <a:ext uri="{FF2B5EF4-FFF2-40B4-BE49-F238E27FC236}">
                <a16:creationId xmlns:a16="http://schemas.microsoft.com/office/drawing/2014/main" id="{FEA343A6-0D0A-4CC8-94B8-718D35F51547}"/>
              </a:ext>
            </a:extLst>
          </p:cNvPr>
          <p:cNvGrpSpPr>
            <a:grpSpLocks/>
          </p:cNvGrpSpPr>
          <p:nvPr/>
        </p:nvGrpSpPr>
        <p:grpSpPr bwMode="auto">
          <a:xfrm>
            <a:off x="990600" y="4267200"/>
            <a:ext cx="4164013" cy="1270000"/>
            <a:chOff x="633" y="2868"/>
            <a:chExt cx="2623" cy="800"/>
          </a:xfrm>
        </p:grpSpPr>
        <p:sp>
          <p:nvSpPr>
            <p:cNvPr id="56331" name="Text Box 33">
              <a:extLst>
                <a:ext uri="{FF2B5EF4-FFF2-40B4-BE49-F238E27FC236}">
                  <a16:creationId xmlns:a16="http://schemas.microsoft.com/office/drawing/2014/main" id="{44E42EF1-2FEC-ADEC-6D30-A07D29C21FFD}"/>
                </a:ext>
              </a:extLst>
            </p:cNvPr>
            <p:cNvSpPr txBox="1">
              <a:spLocks noChangeArrowheads="1"/>
            </p:cNvSpPr>
            <p:nvPr/>
          </p:nvSpPr>
          <p:spPr bwMode="auto">
            <a:xfrm>
              <a:off x="633" y="2868"/>
              <a:ext cx="160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kumimoji="0" lang="en-US" altLang="ja-JP" sz="2400" b="0">
                  <a:ea typeface="MS PGothic" panose="020B0600070205080204" pitchFamily="34" charset="-128"/>
                </a:rPr>
                <a:t>Image irradiance:</a:t>
              </a:r>
            </a:p>
          </p:txBody>
        </p:sp>
        <p:graphicFrame>
          <p:nvGraphicFramePr>
            <p:cNvPr id="56332" name="Object 34">
              <a:extLst>
                <a:ext uri="{FF2B5EF4-FFF2-40B4-BE49-F238E27FC236}">
                  <a16:creationId xmlns:a16="http://schemas.microsoft.com/office/drawing/2014/main" id="{1EFB1F60-74AA-5402-B5A7-F7544928737F}"/>
                </a:ext>
              </a:extLst>
            </p:cNvPr>
            <p:cNvGraphicFramePr>
              <a:graphicFrameLocks noChangeAspect="1"/>
            </p:cNvGraphicFramePr>
            <p:nvPr/>
          </p:nvGraphicFramePr>
          <p:xfrm>
            <a:off x="1179" y="3147"/>
            <a:ext cx="2077" cy="521"/>
          </p:xfrm>
          <a:graphic>
            <a:graphicData uri="http://schemas.openxmlformats.org/presentationml/2006/ole">
              <mc:AlternateContent xmlns:mc="http://schemas.openxmlformats.org/markup-compatibility/2006">
                <mc:Choice xmlns:v="urn:schemas-microsoft-com:vml" Requires="v">
                  <p:oleObj name="Equation" r:id="rId19" imgW="1562100" imgH="393700" progId="Equation.3">
                    <p:embed/>
                  </p:oleObj>
                </mc:Choice>
                <mc:Fallback>
                  <p:oleObj name="Equation" r:id="rId19" imgW="1562100" imgH="393700" progId="Equation.3">
                    <p:embed/>
                    <p:pic>
                      <p:nvPicPr>
                        <p:cNvPr id="56332" name="Object 34">
                          <a:extLst>
                            <a:ext uri="{FF2B5EF4-FFF2-40B4-BE49-F238E27FC236}">
                              <a16:creationId xmlns:a16="http://schemas.microsoft.com/office/drawing/2014/main" id="{1EFB1F60-74AA-5402-B5A7-F7544928737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79" y="3147"/>
                          <a:ext cx="2077" cy="5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56326" name="Text Box 36">
            <a:extLst>
              <a:ext uri="{FF2B5EF4-FFF2-40B4-BE49-F238E27FC236}">
                <a16:creationId xmlns:a16="http://schemas.microsoft.com/office/drawing/2014/main" id="{6568BA33-AB45-9926-3517-2FBE7EEFCA48}"/>
              </a:ext>
            </a:extLst>
          </p:cNvPr>
          <p:cNvSpPr txBox="1">
            <a:spLocks noChangeArrowheads="1"/>
          </p:cNvSpPr>
          <p:nvPr/>
        </p:nvSpPr>
        <p:spPr bwMode="auto">
          <a:xfrm>
            <a:off x="1098550" y="5965825"/>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kumimoji="0" lang="en-US" altLang="ja-JP" sz="2400" b="0">
                <a:ea typeface="MS PGothic" panose="020B0600070205080204" pitchFamily="34" charset="-128"/>
              </a:rPr>
              <a:t>Let </a:t>
            </a:r>
          </a:p>
        </p:txBody>
      </p:sp>
      <p:sp>
        <p:nvSpPr>
          <p:cNvPr id="56327" name="Text Box 38">
            <a:extLst>
              <a:ext uri="{FF2B5EF4-FFF2-40B4-BE49-F238E27FC236}">
                <a16:creationId xmlns:a16="http://schemas.microsoft.com/office/drawing/2014/main" id="{FDAE19DF-3F18-ECE4-7DE6-E1956D60ABF7}"/>
              </a:ext>
            </a:extLst>
          </p:cNvPr>
          <p:cNvSpPr txBox="1">
            <a:spLocks noChangeArrowheads="1"/>
          </p:cNvSpPr>
          <p:nvPr/>
        </p:nvSpPr>
        <p:spPr bwMode="auto">
          <a:xfrm>
            <a:off x="3214688" y="5965825"/>
            <a:ext cx="862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kumimoji="0" lang="en-US" altLang="ja-JP" sz="2400" b="0">
                <a:ea typeface="MS PGothic" panose="020B0600070205080204" pitchFamily="34" charset="-128"/>
              </a:rPr>
              <a:t>then </a:t>
            </a:r>
          </a:p>
        </p:txBody>
      </p:sp>
      <p:sp>
        <p:nvSpPr>
          <p:cNvPr id="56328" name="Rectangle 40">
            <a:extLst>
              <a:ext uri="{FF2B5EF4-FFF2-40B4-BE49-F238E27FC236}">
                <a16:creationId xmlns:a16="http://schemas.microsoft.com/office/drawing/2014/main" id="{D3EA46DC-51AC-CDE5-C29A-2E0A638A7D55}"/>
              </a:ext>
            </a:extLst>
          </p:cNvPr>
          <p:cNvSpPr>
            <a:spLocks noChangeArrowheads="1"/>
          </p:cNvSpPr>
          <p:nvPr/>
        </p:nvSpPr>
        <p:spPr bwMode="auto">
          <a:xfrm>
            <a:off x="684213" y="981075"/>
            <a:ext cx="82296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2" name="文字方塊 1">
            <a:extLst>
              <a:ext uri="{FF2B5EF4-FFF2-40B4-BE49-F238E27FC236}">
                <a16:creationId xmlns:a16="http://schemas.microsoft.com/office/drawing/2014/main" id="{94E4FD10-E709-82E9-DB6C-86E346454F3E}"/>
              </a:ext>
            </a:extLst>
          </p:cNvPr>
          <p:cNvSpPr txBox="1">
            <a:spLocks noRot="1" noChangeAspect="1" noMove="1" noResize="1" noEditPoints="1" noAdjustHandles="1" noChangeArrowheads="1" noChangeShapeType="1" noTextEdit="1"/>
          </p:cNvSpPr>
          <p:nvPr/>
        </p:nvSpPr>
        <p:spPr>
          <a:xfrm>
            <a:off x="1996433" y="5827813"/>
            <a:ext cx="1012521" cy="701474"/>
          </a:xfrm>
          <a:prstGeom prst="rect">
            <a:avLst/>
          </a:prstGeom>
          <a:blipFill>
            <a:blip r:embed="rId21"/>
            <a:stretch>
              <a:fillRect/>
            </a:stretch>
          </a:blipFill>
        </p:spPr>
        <p:txBody>
          <a:bodyPr/>
          <a:lstStyle/>
          <a:p>
            <a:pPr>
              <a:defRPr/>
            </a:pPr>
            <a:r>
              <a:rPr lang="zh-TW" altLang="en-US">
                <a:noFill/>
              </a:rPr>
              <a:t> </a:t>
            </a:r>
          </a:p>
        </p:txBody>
      </p:sp>
      <p:sp>
        <p:nvSpPr>
          <p:cNvPr id="3" name="文字方塊 2">
            <a:extLst>
              <a:ext uri="{FF2B5EF4-FFF2-40B4-BE49-F238E27FC236}">
                <a16:creationId xmlns:a16="http://schemas.microsoft.com/office/drawing/2014/main" id="{2605400E-CB9D-EF3C-18FE-05D425554C65}"/>
              </a:ext>
            </a:extLst>
          </p:cNvPr>
          <p:cNvSpPr txBox="1">
            <a:spLocks noRot="1" noChangeAspect="1" noMove="1" noResize="1" noEditPoints="1" noAdjustHandles="1" noChangeArrowheads="1" noChangeShapeType="1" noTextEdit="1"/>
          </p:cNvSpPr>
          <p:nvPr/>
        </p:nvSpPr>
        <p:spPr>
          <a:xfrm>
            <a:off x="4072342" y="5889453"/>
            <a:ext cx="4137415" cy="553998"/>
          </a:xfrm>
          <a:prstGeom prst="rect">
            <a:avLst/>
          </a:prstGeom>
          <a:blipFill>
            <a:blip r:embed="rId22"/>
            <a:stretch>
              <a:fillRect/>
            </a:stretch>
          </a:blipFill>
        </p:spPr>
        <p:txBody>
          <a:bodyPr/>
          <a:lstStyle/>
          <a:p>
            <a:pPr>
              <a:defRPr/>
            </a:pPr>
            <a:r>
              <a:rPr lang="zh-TW" alt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84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841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842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88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5">
            <a:extLst>
              <a:ext uri="{FF2B5EF4-FFF2-40B4-BE49-F238E27FC236}">
                <a16:creationId xmlns:a16="http://schemas.microsoft.com/office/drawing/2014/main" id="{56F50866-2EAC-AD8E-F99B-DD7DBD10DE03}"/>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58371" name="Rectangle 3">
            <a:extLst>
              <a:ext uri="{FF2B5EF4-FFF2-40B4-BE49-F238E27FC236}">
                <a16:creationId xmlns:a16="http://schemas.microsoft.com/office/drawing/2014/main" id="{A529F8A0-A61B-1DB4-25FF-4AF9001DB02E}"/>
              </a:ext>
            </a:extLst>
          </p:cNvPr>
          <p:cNvSpPr>
            <a:spLocks noGrp="1" noChangeArrowheads="1"/>
          </p:cNvSpPr>
          <p:nvPr>
            <p:ph type="title"/>
          </p:nvPr>
        </p:nvSpPr>
        <p:spPr>
          <a:xfrm>
            <a:off x="611188" y="1052513"/>
            <a:ext cx="8101012" cy="1295400"/>
          </a:xfrm>
        </p:spPr>
        <p:txBody>
          <a:bodyPr/>
          <a:lstStyle/>
          <a:p>
            <a:pPr eaLnBrk="1" hangingPunct="1"/>
            <a:r>
              <a:rPr lang="en-US" altLang="zh-TW"/>
              <a:t>13.1.1 Shape from shading and photometric stereo</a:t>
            </a:r>
            <a:br>
              <a:rPr lang="en-US" altLang="zh-TW"/>
            </a:br>
            <a:endParaRPr lang="en-US" altLang="zh-TW"/>
          </a:p>
        </p:txBody>
      </p:sp>
      <p:pic>
        <p:nvPicPr>
          <p:cNvPr id="58372" name="Picture 6">
            <a:extLst>
              <a:ext uri="{FF2B5EF4-FFF2-40B4-BE49-F238E27FC236}">
                <a16:creationId xmlns:a16="http://schemas.microsoft.com/office/drawing/2014/main" id="{D37DEA7C-B684-8CBF-A726-C7F38D1BD9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1793875"/>
            <a:ext cx="7339013"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5">
            <a:extLst>
              <a:ext uri="{FF2B5EF4-FFF2-40B4-BE49-F238E27FC236}">
                <a16:creationId xmlns:a16="http://schemas.microsoft.com/office/drawing/2014/main" id="{B9AD4BAE-E7E9-354A-7FFB-50948FD8B12D}"/>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38915" name="Rectangle 2">
            <a:extLst>
              <a:ext uri="{FF2B5EF4-FFF2-40B4-BE49-F238E27FC236}">
                <a16:creationId xmlns:a16="http://schemas.microsoft.com/office/drawing/2014/main" id="{36F22DBB-8318-17ED-3C1F-74B407DDB32D}"/>
              </a:ext>
            </a:extLst>
          </p:cNvPr>
          <p:cNvSpPr>
            <a:spLocks noGrp="1" noChangeArrowheads="1"/>
          </p:cNvSpPr>
          <p:nvPr>
            <p:ph type="body" sz="half" idx="1"/>
          </p:nvPr>
        </p:nvSpPr>
        <p:spPr>
          <a:xfrm>
            <a:off x="684213" y="2060575"/>
            <a:ext cx="7343775" cy="4411663"/>
          </a:xfrm>
        </p:spPr>
        <p:txBody>
          <a:bodyPr/>
          <a:lstStyle/>
          <a:p>
            <a:pPr eaLnBrk="1" hangingPunct="1">
              <a:lnSpc>
                <a:spcPct val="80000"/>
              </a:lnSpc>
              <a:defRPr/>
            </a:pPr>
            <a:r>
              <a:rPr lang="en-US" altLang="zh-TW" sz="3200" b="1" dirty="0"/>
              <a:t>Photometric stereo:</a:t>
            </a:r>
          </a:p>
          <a:p>
            <a:pPr eaLnBrk="1" hangingPunct="1">
              <a:lnSpc>
                <a:spcPct val="80000"/>
              </a:lnSpc>
              <a:buFont typeface="Wingdings" panose="05000000000000000000" pitchFamily="2" charset="2"/>
              <a:buNone/>
              <a:defRPr/>
            </a:pPr>
            <a:r>
              <a:rPr lang="en-US" altLang="zh-TW" sz="2200" b="1" dirty="0"/>
              <a:t>       </a:t>
            </a:r>
            <a:r>
              <a:rPr lang="en-US" altLang="zh-TW" sz="2400" dirty="0"/>
              <a:t>Another way to make shape from shading more reliable is to use </a:t>
            </a:r>
            <a:r>
              <a:rPr lang="en-US" altLang="zh-TW" sz="2400" dirty="0">
                <a:highlight>
                  <a:srgbClr val="FFFF00"/>
                </a:highlight>
              </a:rPr>
              <a:t>multiple light sources </a:t>
            </a:r>
            <a:r>
              <a:rPr lang="en-US" altLang="zh-TW" sz="2400" dirty="0"/>
              <a:t>that can be selectively turned on and off.</a:t>
            </a:r>
          </a:p>
          <a:p>
            <a:pPr eaLnBrk="1" hangingPunct="1">
              <a:lnSpc>
                <a:spcPct val="80000"/>
              </a:lnSpc>
              <a:buFont typeface="Wingdings" panose="05000000000000000000" pitchFamily="2" charset="2"/>
              <a:buNone/>
              <a:defRPr/>
            </a:pPr>
            <a:endParaRPr lang="en-US" altLang="zh-TW" sz="2400" dirty="0"/>
          </a:p>
          <a:p>
            <a:pPr eaLnBrk="1" hangingPunct="1">
              <a:lnSpc>
                <a:spcPct val="80000"/>
              </a:lnSpc>
              <a:buFont typeface="Wingdings" panose="05000000000000000000" pitchFamily="2" charset="2"/>
              <a:buNone/>
              <a:defRPr/>
            </a:pPr>
            <a:r>
              <a:rPr lang="en-US" altLang="zh-TW" sz="2400" dirty="0"/>
              <a:t>	For each light source, we have a different reflectance map, </a:t>
            </a:r>
            <a:r>
              <a:rPr lang="en-US" altLang="zh-TW" sz="2400" i="1" dirty="0"/>
              <a:t>R1(</a:t>
            </a:r>
            <a:r>
              <a:rPr lang="en-US" altLang="zh-TW" sz="2400" i="1" dirty="0" err="1"/>
              <a:t>p,q</a:t>
            </a:r>
            <a:r>
              <a:rPr lang="en-US" altLang="zh-TW" sz="2400" i="1" dirty="0"/>
              <a:t>), R2(</a:t>
            </a:r>
            <a:r>
              <a:rPr lang="en-US" altLang="zh-TW" sz="2400" i="1" dirty="0" err="1"/>
              <a:t>p,q</a:t>
            </a:r>
            <a:r>
              <a:rPr lang="en-US" altLang="zh-TW" sz="2400" i="1" dirty="0"/>
              <a:t>)</a:t>
            </a:r>
            <a:r>
              <a:rPr lang="en-US" altLang="zh-TW" sz="2400" dirty="0"/>
              <a:t>, etc. Given the corresponding intensities </a:t>
            </a:r>
            <a:r>
              <a:rPr lang="en-US" altLang="zh-TW" sz="2400" i="1" dirty="0"/>
              <a:t>I1, I2</a:t>
            </a:r>
            <a:r>
              <a:rPr lang="en-US" altLang="zh-TW" sz="2400" dirty="0"/>
              <a:t>, etc. at a pixel, we can in principle </a:t>
            </a:r>
            <a:r>
              <a:rPr lang="en-US" altLang="zh-TW" sz="2400" dirty="0">
                <a:highlight>
                  <a:srgbClr val="FFFF00"/>
                </a:highlight>
              </a:rPr>
              <a:t>recover both an unknown albedo </a:t>
            </a:r>
            <a:r>
              <a:rPr lang="en-US" altLang="zh-TW" sz="2400" i="1" dirty="0">
                <a:highlight>
                  <a:srgbClr val="FFFF00"/>
                </a:highlight>
              </a:rPr>
              <a:t>ρ</a:t>
            </a:r>
            <a:r>
              <a:rPr lang="en-US" altLang="zh-TW" sz="2400" dirty="0">
                <a:highlight>
                  <a:srgbClr val="FFFF00"/>
                </a:highlight>
              </a:rPr>
              <a:t> and a surface orientation estimate </a:t>
            </a:r>
            <a:r>
              <a:rPr lang="en-US" altLang="zh-TW" sz="2400" i="1" dirty="0">
                <a:highlight>
                  <a:srgbClr val="FFFF00"/>
                </a:highlight>
              </a:rPr>
              <a:t>(</a:t>
            </a:r>
            <a:r>
              <a:rPr lang="en-US" altLang="zh-TW" sz="2400" i="1" dirty="0" err="1">
                <a:highlight>
                  <a:srgbClr val="FFFF00"/>
                </a:highlight>
              </a:rPr>
              <a:t>p,q</a:t>
            </a:r>
            <a:r>
              <a:rPr lang="en-US" altLang="zh-TW" sz="2400" i="1" dirty="0">
                <a:highlight>
                  <a:srgbClr val="FFFF00"/>
                </a:highlight>
              </a:rPr>
              <a:t>)</a:t>
            </a:r>
            <a:r>
              <a:rPr lang="en-US" altLang="zh-TW" sz="2400" dirty="0">
                <a:highlight>
                  <a:srgbClr val="FFFF00"/>
                </a:highlight>
              </a:rPr>
              <a:t>.</a:t>
            </a:r>
          </a:p>
          <a:p>
            <a:pPr eaLnBrk="1" hangingPunct="1">
              <a:lnSpc>
                <a:spcPct val="80000"/>
              </a:lnSpc>
              <a:buFont typeface="Wingdings" panose="05000000000000000000" pitchFamily="2" charset="2"/>
              <a:buNone/>
              <a:defRPr/>
            </a:pPr>
            <a:endParaRPr lang="en-US" altLang="zh-TW" sz="2400" b="1" dirty="0"/>
          </a:p>
          <a:p>
            <a:pPr eaLnBrk="1" hangingPunct="1">
              <a:lnSpc>
                <a:spcPct val="80000"/>
              </a:lnSpc>
              <a:defRPr/>
            </a:pPr>
            <a:endParaRPr lang="en-US" altLang="zh-TW" sz="900" dirty="0"/>
          </a:p>
          <a:p>
            <a:pPr eaLnBrk="1" hangingPunct="1">
              <a:lnSpc>
                <a:spcPct val="80000"/>
              </a:lnSpc>
              <a:defRPr/>
            </a:pPr>
            <a:endParaRPr lang="en-US" altLang="zh-TW" sz="900" dirty="0"/>
          </a:p>
          <a:p>
            <a:pPr eaLnBrk="1" hangingPunct="1">
              <a:lnSpc>
                <a:spcPct val="80000"/>
              </a:lnSpc>
              <a:defRPr/>
            </a:pPr>
            <a:endParaRPr lang="en-US" altLang="zh-TW" sz="900" dirty="0"/>
          </a:p>
          <a:p>
            <a:pPr eaLnBrk="1" hangingPunct="1">
              <a:lnSpc>
                <a:spcPct val="80000"/>
              </a:lnSpc>
              <a:defRPr/>
            </a:pPr>
            <a:endParaRPr lang="en-US" altLang="zh-TW" sz="900" dirty="0"/>
          </a:p>
          <a:p>
            <a:pPr eaLnBrk="1" hangingPunct="1">
              <a:lnSpc>
                <a:spcPct val="80000"/>
              </a:lnSpc>
              <a:defRPr/>
            </a:pPr>
            <a:endParaRPr lang="en-US" altLang="zh-TW" sz="900" dirty="0"/>
          </a:p>
          <a:p>
            <a:pPr eaLnBrk="1" hangingPunct="1">
              <a:lnSpc>
                <a:spcPct val="80000"/>
              </a:lnSpc>
              <a:defRPr/>
            </a:pPr>
            <a:endParaRPr lang="en-US" altLang="zh-TW" sz="900" dirty="0"/>
          </a:p>
          <a:p>
            <a:pPr eaLnBrk="1" hangingPunct="1">
              <a:lnSpc>
                <a:spcPct val="80000"/>
              </a:lnSpc>
              <a:buFont typeface="Wingdings" panose="05000000000000000000" pitchFamily="2" charset="2"/>
              <a:buNone/>
              <a:defRPr/>
            </a:pPr>
            <a:endParaRPr lang="en-US" altLang="zh-TW" sz="2200" b="1" dirty="0"/>
          </a:p>
          <a:p>
            <a:pPr eaLnBrk="1" hangingPunct="1">
              <a:lnSpc>
                <a:spcPct val="80000"/>
              </a:lnSpc>
              <a:buFont typeface="Wingdings" panose="05000000000000000000" pitchFamily="2" charset="2"/>
              <a:buNone/>
              <a:defRPr/>
            </a:pPr>
            <a:endParaRPr lang="en-US" altLang="zh-TW" sz="900" dirty="0"/>
          </a:p>
          <a:p>
            <a:pPr eaLnBrk="1" hangingPunct="1">
              <a:lnSpc>
                <a:spcPct val="80000"/>
              </a:lnSpc>
              <a:buFont typeface="Wingdings" panose="05000000000000000000" pitchFamily="2" charset="2"/>
              <a:buNone/>
              <a:defRPr/>
            </a:pPr>
            <a:endParaRPr lang="en-US" altLang="zh-TW" sz="900" dirty="0"/>
          </a:p>
          <a:p>
            <a:pPr eaLnBrk="1" hangingPunct="1">
              <a:lnSpc>
                <a:spcPct val="80000"/>
              </a:lnSpc>
              <a:buFont typeface="Wingdings" panose="05000000000000000000" pitchFamily="2" charset="2"/>
              <a:buNone/>
              <a:defRPr/>
            </a:pPr>
            <a:r>
              <a:rPr lang="en-US" altLang="zh-TW" sz="900" dirty="0"/>
              <a:t>   </a:t>
            </a:r>
          </a:p>
          <a:p>
            <a:pPr eaLnBrk="1" hangingPunct="1">
              <a:lnSpc>
                <a:spcPct val="80000"/>
              </a:lnSpc>
              <a:defRPr/>
            </a:pPr>
            <a:endParaRPr lang="en-US" altLang="zh-TW" sz="900" dirty="0"/>
          </a:p>
          <a:p>
            <a:pPr eaLnBrk="1" hangingPunct="1">
              <a:lnSpc>
                <a:spcPct val="80000"/>
              </a:lnSpc>
              <a:defRPr/>
            </a:pPr>
            <a:endParaRPr lang="en-US" altLang="zh-TW" sz="900" dirty="0"/>
          </a:p>
          <a:p>
            <a:pPr eaLnBrk="1" hangingPunct="1">
              <a:lnSpc>
                <a:spcPct val="80000"/>
              </a:lnSpc>
              <a:buFont typeface="Wingdings" panose="05000000000000000000" pitchFamily="2" charset="2"/>
              <a:buNone/>
              <a:defRPr/>
            </a:pPr>
            <a:endParaRPr lang="en-US" altLang="zh-TW" sz="900" dirty="0"/>
          </a:p>
          <a:p>
            <a:pPr eaLnBrk="1" hangingPunct="1">
              <a:lnSpc>
                <a:spcPct val="80000"/>
              </a:lnSpc>
              <a:buFont typeface="Wingdings" panose="05000000000000000000" pitchFamily="2" charset="2"/>
              <a:buNone/>
              <a:defRPr/>
            </a:pPr>
            <a:r>
              <a:rPr lang="en-US" altLang="zh-TW" sz="900" dirty="0"/>
              <a:t>    </a:t>
            </a:r>
          </a:p>
          <a:p>
            <a:pPr eaLnBrk="1" hangingPunct="1">
              <a:lnSpc>
                <a:spcPct val="80000"/>
              </a:lnSpc>
              <a:buFont typeface="Wingdings" panose="05000000000000000000" pitchFamily="2" charset="2"/>
              <a:buNone/>
              <a:defRPr/>
            </a:pPr>
            <a:r>
              <a:rPr lang="en-US" altLang="zh-TW" sz="900" dirty="0"/>
              <a:t>    </a:t>
            </a:r>
          </a:p>
          <a:p>
            <a:pPr eaLnBrk="1" hangingPunct="1">
              <a:lnSpc>
                <a:spcPct val="80000"/>
              </a:lnSpc>
              <a:buFont typeface="Wingdings" panose="05000000000000000000" pitchFamily="2" charset="2"/>
              <a:buNone/>
              <a:defRPr/>
            </a:pPr>
            <a:r>
              <a:rPr lang="en-US" altLang="zh-TW" sz="900" dirty="0"/>
              <a:t>     </a:t>
            </a:r>
            <a:endParaRPr lang="en-US" altLang="zh-TW" sz="1100" dirty="0"/>
          </a:p>
          <a:p>
            <a:pPr eaLnBrk="1" hangingPunct="1">
              <a:lnSpc>
                <a:spcPct val="80000"/>
              </a:lnSpc>
              <a:buFont typeface="Wingdings" panose="05000000000000000000" pitchFamily="2" charset="2"/>
              <a:buNone/>
              <a:defRPr/>
            </a:pPr>
            <a:r>
              <a:rPr lang="en-US" altLang="zh-TW" sz="900" dirty="0"/>
              <a:t>    </a:t>
            </a:r>
          </a:p>
        </p:txBody>
      </p:sp>
      <p:sp>
        <p:nvSpPr>
          <p:cNvPr id="60420" name="Rectangle 3">
            <a:extLst>
              <a:ext uri="{FF2B5EF4-FFF2-40B4-BE49-F238E27FC236}">
                <a16:creationId xmlns:a16="http://schemas.microsoft.com/office/drawing/2014/main" id="{5F9E0A0A-D162-F9CD-27BC-5A8ACE26D88F}"/>
              </a:ext>
            </a:extLst>
          </p:cNvPr>
          <p:cNvSpPr>
            <a:spLocks noGrp="1" noChangeArrowheads="1"/>
          </p:cNvSpPr>
          <p:nvPr>
            <p:ph type="title"/>
          </p:nvPr>
        </p:nvSpPr>
        <p:spPr>
          <a:xfrm>
            <a:off x="611188" y="1052513"/>
            <a:ext cx="8101012" cy="1295400"/>
          </a:xfrm>
        </p:spPr>
        <p:txBody>
          <a:bodyPr/>
          <a:lstStyle/>
          <a:p>
            <a:pPr eaLnBrk="1" hangingPunct="1"/>
            <a:r>
              <a:rPr lang="en-US" altLang="zh-TW"/>
              <a:t>13.1.1 Shape from shading and photometric stereo</a:t>
            </a:r>
            <a:br>
              <a:rPr lang="en-US" altLang="zh-TW"/>
            </a:br>
            <a:endParaRPr lang="en-US" altLang="zh-TW"/>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2">
            <a:extLst>
              <a:ext uri="{FF2B5EF4-FFF2-40B4-BE49-F238E27FC236}">
                <a16:creationId xmlns:a16="http://schemas.microsoft.com/office/drawing/2014/main" id="{66EAE566-5144-DFE6-01AE-00E6D799AF3E}"/>
              </a:ext>
            </a:extLst>
          </p:cNvPr>
          <p:cNvGrpSpPr>
            <a:grpSpLocks noChangeAspect="1"/>
          </p:cNvGrpSpPr>
          <p:nvPr/>
        </p:nvGrpSpPr>
        <p:grpSpPr bwMode="auto">
          <a:xfrm rot="9712394" flipH="1">
            <a:off x="3833813" y="2571750"/>
            <a:ext cx="374650" cy="654050"/>
            <a:chOff x="3293" y="1471"/>
            <a:chExt cx="466" cy="813"/>
          </a:xfrm>
        </p:grpSpPr>
        <p:sp>
          <p:nvSpPr>
            <p:cNvPr id="63523" name="Rectangle 3">
              <a:extLst>
                <a:ext uri="{FF2B5EF4-FFF2-40B4-BE49-F238E27FC236}">
                  <a16:creationId xmlns:a16="http://schemas.microsoft.com/office/drawing/2014/main" id="{F239803A-3A24-C46A-67A4-328E83CF03C1}"/>
                </a:ext>
              </a:extLst>
            </p:cNvPr>
            <p:cNvSpPr>
              <a:spLocks noChangeAspect="1" noChangeArrowheads="1"/>
            </p:cNvSpPr>
            <p:nvPr/>
          </p:nvSpPr>
          <p:spPr bwMode="auto">
            <a:xfrm rot="-5400000">
              <a:off x="3228" y="1795"/>
              <a:ext cx="813" cy="165"/>
            </a:xfrm>
            <a:prstGeom prst="rect">
              <a:avLst/>
            </a:prstGeom>
            <a:solidFill>
              <a:srgbClr val="DADADA"/>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63524" name="Oval 4">
              <a:extLst>
                <a:ext uri="{FF2B5EF4-FFF2-40B4-BE49-F238E27FC236}">
                  <a16:creationId xmlns:a16="http://schemas.microsoft.com/office/drawing/2014/main" id="{7EB9BD76-2B75-E9EC-09B5-39F04471A4C4}"/>
                </a:ext>
              </a:extLst>
            </p:cNvPr>
            <p:cNvSpPr>
              <a:spLocks noChangeAspect="1" noChangeArrowheads="1"/>
            </p:cNvSpPr>
            <p:nvPr/>
          </p:nvSpPr>
          <p:spPr bwMode="auto">
            <a:xfrm rot="-3120000">
              <a:off x="3561" y="1487"/>
              <a:ext cx="150" cy="150"/>
            </a:xfrm>
            <a:prstGeom prst="ellipse">
              <a:avLst/>
            </a:prstGeom>
            <a:solidFill>
              <a:schemeClr val="bg2"/>
            </a:solidFill>
            <a:ln w="12700">
              <a:solidFill>
                <a:srgbClr val="DADAD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63525" name="Rectangle 5">
              <a:extLst>
                <a:ext uri="{FF2B5EF4-FFF2-40B4-BE49-F238E27FC236}">
                  <a16:creationId xmlns:a16="http://schemas.microsoft.com/office/drawing/2014/main" id="{03152439-B151-704C-D681-8BD79826FD36}"/>
                </a:ext>
              </a:extLst>
            </p:cNvPr>
            <p:cNvSpPr>
              <a:spLocks noChangeAspect="1" noChangeArrowheads="1"/>
            </p:cNvSpPr>
            <p:nvPr/>
          </p:nvSpPr>
          <p:spPr bwMode="auto">
            <a:xfrm rot="-3120000">
              <a:off x="3675" y="1574"/>
              <a:ext cx="35" cy="64"/>
            </a:xfrm>
            <a:prstGeom prst="rect">
              <a:avLst/>
            </a:prstGeom>
            <a:gradFill rotWithShape="0">
              <a:gsLst>
                <a:gs pos="0">
                  <a:srgbClr val="FFFFFF"/>
                </a:gs>
                <a:gs pos="100000">
                  <a:srgbClr val="4C4C4C"/>
                </a:gs>
              </a:gsLst>
              <a:lin ang="5400000" scaled="1"/>
            </a:gra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63526" name="Oval 6">
              <a:extLst>
                <a:ext uri="{FF2B5EF4-FFF2-40B4-BE49-F238E27FC236}">
                  <a16:creationId xmlns:a16="http://schemas.microsoft.com/office/drawing/2014/main" id="{85F2DC06-DFF5-1968-9C83-7514CFE7A6A5}"/>
                </a:ext>
              </a:extLst>
            </p:cNvPr>
            <p:cNvSpPr>
              <a:spLocks noChangeAspect="1" noChangeArrowheads="1"/>
            </p:cNvSpPr>
            <p:nvPr/>
          </p:nvSpPr>
          <p:spPr bwMode="auto">
            <a:xfrm rot="-3120000">
              <a:off x="3589" y="1516"/>
              <a:ext cx="93" cy="92"/>
            </a:xfrm>
            <a:prstGeom prst="ellipse">
              <a:avLst/>
            </a:prstGeom>
            <a:gradFill rotWithShape="0">
              <a:gsLst>
                <a:gs pos="0">
                  <a:srgbClr val="FFFFFF"/>
                </a:gs>
                <a:gs pos="100000">
                  <a:srgbClr val="4C4C4C"/>
                </a:gs>
              </a:gsLst>
              <a:lin ang="5400000" scaled="1"/>
            </a:gra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63527" name="Freeform 7">
              <a:extLst>
                <a:ext uri="{FF2B5EF4-FFF2-40B4-BE49-F238E27FC236}">
                  <a16:creationId xmlns:a16="http://schemas.microsoft.com/office/drawing/2014/main" id="{F8CDE0D6-5525-36F1-7D61-5157EB1C8F67}"/>
                </a:ext>
              </a:extLst>
            </p:cNvPr>
            <p:cNvSpPr>
              <a:spLocks noChangeAspect="1"/>
            </p:cNvSpPr>
            <p:nvPr/>
          </p:nvSpPr>
          <p:spPr bwMode="auto">
            <a:xfrm rot="-5400000">
              <a:off x="3673" y="1646"/>
              <a:ext cx="122" cy="51"/>
            </a:xfrm>
            <a:custGeom>
              <a:avLst/>
              <a:gdLst>
                <a:gd name="T0" fmla="*/ 87 w 122"/>
                <a:gd name="T1" fmla="*/ 0 h 51"/>
                <a:gd name="T2" fmla="*/ 0 w 122"/>
                <a:gd name="T3" fmla="*/ 41 h 51"/>
                <a:gd name="T4" fmla="*/ 11 w 122"/>
                <a:gd name="T5" fmla="*/ 50 h 51"/>
                <a:gd name="T6" fmla="*/ 121 w 122"/>
                <a:gd name="T7" fmla="*/ 27 h 51"/>
                <a:gd name="T8" fmla="*/ 87 w 122"/>
                <a:gd name="T9" fmla="*/ 0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 h="51">
                  <a:moveTo>
                    <a:pt x="87" y="0"/>
                  </a:moveTo>
                  <a:lnTo>
                    <a:pt x="0" y="41"/>
                  </a:lnTo>
                  <a:lnTo>
                    <a:pt x="11" y="50"/>
                  </a:lnTo>
                  <a:lnTo>
                    <a:pt x="121" y="27"/>
                  </a:lnTo>
                  <a:lnTo>
                    <a:pt x="87" y="0"/>
                  </a:lnTo>
                </a:path>
              </a:pathLst>
            </a:custGeom>
            <a:gradFill rotWithShape="0">
              <a:gsLst>
                <a:gs pos="0">
                  <a:srgbClr val="FFFFFF"/>
                </a:gs>
                <a:gs pos="100000">
                  <a:srgbClr val="4C4C4C"/>
                </a:gs>
              </a:gsLst>
              <a:lin ang="5400000" scaled="1"/>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3528" name="Oval 8">
              <a:extLst>
                <a:ext uri="{FF2B5EF4-FFF2-40B4-BE49-F238E27FC236}">
                  <a16:creationId xmlns:a16="http://schemas.microsoft.com/office/drawing/2014/main" id="{2012DBFD-2067-513D-CAB9-ED7669DE88CA}"/>
                </a:ext>
              </a:extLst>
            </p:cNvPr>
            <p:cNvSpPr>
              <a:spLocks noChangeAspect="1" noChangeArrowheads="1"/>
            </p:cNvSpPr>
            <p:nvPr/>
          </p:nvSpPr>
          <p:spPr bwMode="auto">
            <a:xfrm rot="-5400000">
              <a:off x="3566" y="1659"/>
              <a:ext cx="64" cy="64"/>
            </a:xfrm>
            <a:prstGeom prst="ellipse">
              <a:avLst/>
            </a:prstGeom>
            <a:solidFill>
              <a:schemeClr val="bg2"/>
            </a:solidFill>
            <a:ln w="12700">
              <a:solidFill>
                <a:srgbClr val="DADAD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63529" name="Oval 9">
              <a:extLst>
                <a:ext uri="{FF2B5EF4-FFF2-40B4-BE49-F238E27FC236}">
                  <a16:creationId xmlns:a16="http://schemas.microsoft.com/office/drawing/2014/main" id="{39FBFED4-3096-FA1A-9E36-D2820DFF35E9}"/>
                </a:ext>
              </a:extLst>
            </p:cNvPr>
            <p:cNvSpPr>
              <a:spLocks noChangeAspect="1" noChangeArrowheads="1"/>
            </p:cNvSpPr>
            <p:nvPr/>
          </p:nvSpPr>
          <p:spPr bwMode="auto">
            <a:xfrm rot="-5400000">
              <a:off x="3581" y="1673"/>
              <a:ext cx="35" cy="35"/>
            </a:xfrm>
            <a:prstGeom prst="ellipse">
              <a:avLst/>
            </a:prstGeom>
            <a:gradFill rotWithShape="0">
              <a:gsLst>
                <a:gs pos="0">
                  <a:srgbClr val="FFFFFF"/>
                </a:gs>
                <a:gs pos="100000">
                  <a:srgbClr val="4C4C4C"/>
                </a:gs>
              </a:gsLst>
              <a:lin ang="5400000" scaled="1"/>
            </a:gra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63530" name="Oval 10">
              <a:extLst>
                <a:ext uri="{FF2B5EF4-FFF2-40B4-BE49-F238E27FC236}">
                  <a16:creationId xmlns:a16="http://schemas.microsoft.com/office/drawing/2014/main" id="{62821BF6-6CE9-3137-8C0B-E5E770BEF559}"/>
                </a:ext>
              </a:extLst>
            </p:cNvPr>
            <p:cNvSpPr>
              <a:spLocks noChangeAspect="1" noChangeArrowheads="1"/>
            </p:cNvSpPr>
            <p:nvPr/>
          </p:nvSpPr>
          <p:spPr bwMode="auto">
            <a:xfrm rot="-2700000">
              <a:off x="3566" y="2135"/>
              <a:ext cx="136" cy="136"/>
            </a:xfrm>
            <a:prstGeom prst="ellipse">
              <a:avLst/>
            </a:prstGeom>
            <a:solidFill>
              <a:schemeClr val="bg2"/>
            </a:solidFill>
            <a:ln w="12700">
              <a:solidFill>
                <a:srgbClr val="DADAD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63531" name="Rectangle 11">
              <a:extLst>
                <a:ext uri="{FF2B5EF4-FFF2-40B4-BE49-F238E27FC236}">
                  <a16:creationId xmlns:a16="http://schemas.microsoft.com/office/drawing/2014/main" id="{29FCEF0A-CE70-AECE-F489-59BE889E1A39}"/>
                </a:ext>
              </a:extLst>
            </p:cNvPr>
            <p:cNvSpPr>
              <a:spLocks noChangeAspect="1" noChangeArrowheads="1"/>
            </p:cNvSpPr>
            <p:nvPr/>
          </p:nvSpPr>
          <p:spPr bwMode="auto">
            <a:xfrm rot="-2700000">
              <a:off x="3623" y="2134"/>
              <a:ext cx="21" cy="136"/>
            </a:xfrm>
            <a:prstGeom prst="rect">
              <a:avLst/>
            </a:prstGeom>
            <a:gradFill rotWithShape="0">
              <a:gsLst>
                <a:gs pos="0">
                  <a:srgbClr val="FFFFFF"/>
                </a:gs>
                <a:gs pos="100000">
                  <a:srgbClr val="4C4C4C"/>
                </a:gs>
              </a:gsLst>
              <a:lin ang="5400000" scaled="1"/>
            </a:gra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63532" name="Rectangle 12">
              <a:extLst>
                <a:ext uri="{FF2B5EF4-FFF2-40B4-BE49-F238E27FC236}">
                  <a16:creationId xmlns:a16="http://schemas.microsoft.com/office/drawing/2014/main" id="{1F4A398C-2B02-9EC0-582B-B5F2167843FC}"/>
                </a:ext>
              </a:extLst>
            </p:cNvPr>
            <p:cNvSpPr>
              <a:spLocks noChangeAspect="1" noChangeArrowheads="1"/>
            </p:cNvSpPr>
            <p:nvPr/>
          </p:nvSpPr>
          <p:spPr bwMode="auto">
            <a:xfrm rot="-5400000">
              <a:off x="3293" y="1759"/>
              <a:ext cx="251" cy="251"/>
            </a:xfrm>
            <a:prstGeom prst="rect">
              <a:avLst/>
            </a:prstGeom>
            <a:gradFill rotWithShape="0">
              <a:gsLst>
                <a:gs pos="0">
                  <a:srgbClr val="000000"/>
                </a:gs>
                <a:gs pos="50000">
                  <a:srgbClr val="474747"/>
                </a:gs>
                <a:gs pos="100000">
                  <a:srgbClr val="000000"/>
                </a:gs>
              </a:gsLst>
              <a:lin ang="5400000" scaled="1"/>
            </a:gra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63533" name="Freeform 13">
              <a:extLst>
                <a:ext uri="{FF2B5EF4-FFF2-40B4-BE49-F238E27FC236}">
                  <a16:creationId xmlns:a16="http://schemas.microsoft.com/office/drawing/2014/main" id="{2E19BF5C-ABE5-37BB-1F46-563AB58E742A}"/>
                </a:ext>
              </a:extLst>
            </p:cNvPr>
            <p:cNvSpPr>
              <a:spLocks noChangeAspect="1"/>
            </p:cNvSpPr>
            <p:nvPr/>
          </p:nvSpPr>
          <p:spPr bwMode="auto">
            <a:xfrm rot="-5400000">
              <a:off x="3577" y="1812"/>
              <a:ext cx="203" cy="145"/>
            </a:xfrm>
            <a:custGeom>
              <a:avLst/>
              <a:gdLst>
                <a:gd name="T0" fmla="*/ 144 w 203"/>
                <a:gd name="T1" fmla="*/ 0 h 145"/>
                <a:gd name="T2" fmla="*/ 58 w 203"/>
                <a:gd name="T3" fmla="*/ 0 h 145"/>
                <a:gd name="T4" fmla="*/ 0 w 203"/>
                <a:gd name="T5" fmla="*/ 144 h 145"/>
                <a:gd name="T6" fmla="*/ 202 w 203"/>
                <a:gd name="T7" fmla="*/ 144 h 145"/>
                <a:gd name="T8" fmla="*/ 144 w 203"/>
                <a:gd name="T9" fmla="*/ 0 h 1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 h="145">
                  <a:moveTo>
                    <a:pt x="144" y="0"/>
                  </a:moveTo>
                  <a:lnTo>
                    <a:pt x="58" y="0"/>
                  </a:lnTo>
                  <a:lnTo>
                    <a:pt x="0" y="144"/>
                  </a:lnTo>
                  <a:lnTo>
                    <a:pt x="202" y="144"/>
                  </a:lnTo>
                  <a:lnTo>
                    <a:pt x="144" y="0"/>
                  </a:lnTo>
                </a:path>
              </a:pathLst>
            </a:custGeom>
            <a:gradFill rotWithShape="0">
              <a:gsLst>
                <a:gs pos="0">
                  <a:srgbClr val="DADADA"/>
                </a:gs>
                <a:gs pos="100000">
                  <a:srgbClr val="838383"/>
                </a:gs>
              </a:gsLst>
              <a:lin ang="5400000" scaled="1"/>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3534" name="Freeform 14">
              <a:extLst>
                <a:ext uri="{FF2B5EF4-FFF2-40B4-BE49-F238E27FC236}">
                  <a16:creationId xmlns:a16="http://schemas.microsoft.com/office/drawing/2014/main" id="{D46B5125-2B90-3495-3D23-AF654F85D041}"/>
                </a:ext>
              </a:extLst>
            </p:cNvPr>
            <p:cNvSpPr>
              <a:spLocks noChangeAspect="1"/>
            </p:cNvSpPr>
            <p:nvPr/>
          </p:nvSpPr>
          <p:spPr bwMode="auto">
            <a:xfrm rot="-5400000">
              <a:off x="3584" y="1675"/>
              <a:ext cx="101" cy="232"/>
            </a:xfrm>
            <a:custGeom>
              <a:avLst/>
              <a:gdLst>
                <a:gd name="T0" fmla="*/ 100 w 101"/>
                <a:gd name="T1" fmla="*/ 0 h 232"/>
                <a:gd name="T2" fmla="*/ 0 w 101"/>
                <a:gd name="T3" fmla="*/ 87 h 232"/>
                <a:gd name="T4" fmla="*/ 57 w 101"/>
                <a:gd name="T5" fmla="*/ 231 h 232"/>
                <a:gd name="T6" fmla="*/ 100 w 101"/>
                <a:gd name="T7" fmla="*/ 202 h 232"/>
                <a:gd name="T8" fmla="*/ 100 w 101"/>
                <a:gd name="T9" fmla="*/ 0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 h="232">
                  <a:moveTo>
                    <a:pt x="100" y="0"/>
                  </a:moveTo>
                  <a:lnTo>
                    <a:pt x="0" y="87"/>
                  </a:lnTo>
                  <a:lnTo>
                    <a:pt x="57" y="231"/>
                  </a:lnTo>
                  <a:lnTo>
                    <a:pt x="100" y="202"/>
                  </a:lnTo>
                  <a:lnTo>
                    <a:pt x="100" y="0"/>
                  </a:lnTo>
                </a:path>
              </a:pathLst>
            </a:custGeom>
            <a:gradFill rotWithShape="0">
              <a:gsLst>
                <a:gs pos="0">
                  <a:srgbClr val="DADADA"/>
                </a:gs>
                <a:gs pos="100000">
                  <a:srgbClr val="838383"/>
                </a:gs>
              </a:gsLst>
              <a:lin ang="0" scaled="1"/>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3535" name="Freeform 15">
              <a:extLst>
                <a:ext uri="{FF2B5EF4-FFF2-40B4-BE49-F238E27FC236}">
                  <a16:creationId xmlns:a16="http://schemas.microsoft.com/office/drawing/2014/main" id="{2E6776FE-1E01-2D00-BB8C-9594251B8003}"/>
                </a:ext>
              </a:extLst>
            </p:cNvPr>
            <p:cNvSpPr>
              <a:spLocks noChangeAspect="1"/>
            </p:cNvSpPr>
            <p:nvPr/>
          </p:nvSpPr>
          <p:spPr bwMode="auto">
            <a:xfrm rot="-5400000">
              <a:off x="3584" y="1863"/>
              <a:ext cx="102" cy="232"/>
            </a:xfrm>
            <a:custGeom>
              <a:avLst/>
              <a:gdLst>
                <a:gd name="T0" fmla="*/ 0 w 102"/>
                <a:gd name="T1" fmla="*/ 0 h 232"/>
                <a:gd name="T2" fmla="*/ 101 w 102"/>
                <a:gd name="T3" fmla="*/ 87 h 232"/>
                <a:gd name="T4" fmla="*/ 43 w 102"/>
                <a:gd name="T5" fmla="*/ 231 h 232"/>
                <a:gd name="T6" fmla="*/ 0 w 102"/>
                <a:gd name="T7" fmla="*/ 202 h 232"/>
                <a:gd name="T8" fmla="*/ 0 w 102"/>
                <a:gd name="T9" fmla="*/ 0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 h="232">
                  <a:moveTo>
                    <a:pt x="0" y="0"/>
                  </a:moveTo>
                  <a:lnTo>
                    <a:pt x="101" y="87"/>
                  </a:lnTo>
                  <a:lnTo>
                    <a:pt x="43" y="231"/>
                  </a:lnTo>
                  <a:lnTo>
                    <a:pt x="0" y="202"/>
                  </a:lnTo>
                  <a:lnTo>
                    <a:pt x="0" y="0"/>
                  </a:lnTo>
                </a:path>
              </a:pathLst>
            </a:custGeom>
            <a:gradFill rotWithShape="0">
              <a:gsLst>
                <a:gs pos="0">
                  <a:srgbClr val="838383"/>
                </a:gs>
                <a:gs pos="100000">
                  <a:srgbClr val="DADADA"/>
                </a:gs>
              </a:gsLst>
              <a:lin ang="0" scaled="1"/>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3536" name="Freeform 16">
              <a:extLst>
                <a:ext uri="{FF2B5EF4-FFF2-40B4-BE49-F238E27FC236}">
                  <a16:creationId xmlns:a16="http://schemas.microsoft.com/office/drawing/2014/main" id="{F491C6AA-3208-B1AB-9461-31E621181B11}"/>
                </a:ext>
              </a:extLst>
            </p:cNvPr>
            <p:cNvSpPr>
              <a:spLocks noChangeAspect="1"/>
            </p:cNvSpPr>
            <p:nvPr/>
          </p:nvSpPr>
          <p:spPr bwMode="auto">
            <a:xfrm rot="-5400000">
              <a:off x="3418" y="1841"/>
              <a:ext cx="289" cy="88"/>
            </a:xfrm>
            <a:custGeom>
              <a:avLst/>
              <a:gdLst>
                <a:gd name="T0" fmla="*/ 288 w 289"/>
                <a:gd name="T1" fmla="*/ 0 h 88"/>
                <a:gd name="T2" fmla="*/ 0 w 289"/>
                <a:gd name="T3" fmla="*/ 0 h 88"/>
                <a:gd name="T4" fmla="*/ 101 w 289"/>
                <a:gd name="T5" fmla="*/ 87 h 88"/>
                <a:gd name="T6" fmla="*/ 187 w 289"/>
                <a:gd name="T7" fmla="*/ 87 h 88"/>
                <a:gd name="T8" fmla="*/ 288 w 289"/>
                <a:gd name="T9" fmla="*/ 0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9" h="88">
                  <a:moveTo>
                    <a:pt x="288" y="0"/>
                  </a:moveTo>
                  <a:lnTo>
                    <a:pt x="0" y="0"/>
                  </a:lnTo>
                  <a:lnTo>
                    <a:pt x="101" y="87"/>
                  </a:lnTo>
                  <a:lnTo>
                    <a:pt x="187" y="87"/>
                  </a:lnTo>
                  <a:lnTo>
                    <a:pt x="288" y="0"/>
                  </a:lnTo>
                </a:path>
              </a:pathLst>
            </a:custGeom>
            <a:gradFill rotWithShape="0">
              <a:gsLst>
                <a:gs pos="0">
                  <a:srgbClr val="838383"/>
                </a:gs>
                <a:gs pos="100000">
                  <a:srgbClr val="DADADA"/>
                </a:gs>
              </a:gsLst>
              <a:lin ang="5400000" scaled="1"/>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63491" name="Freeform 17">
            <a:extLst>
              <a:ext uri="{FF2B5EF4-FFF2-40B4-BE49-F238E27FC236}">
                <a16:creationId xmlns:a16="http://schemas.microsoft.com/office/drawing/2014/main" id="{B9422573-E15D-299C-BCDB-265CD4E31BB2}"/>
              </a:ext>
            </a:extLst>
          </p:cNvPr>
          <p:cNvSpPr>
            <a:spLocks/>
          </p:cNvSpPr>
          <p:nvPr/>
        </p:nvSpPr>
        <p:spPr bwMode="auto">
          <a:xfrm>
            <a:off x="1319213" y="3409950"/>
            <a:ext cx="2057400" cy="457200"/>
          </a:xfrm>
          <a:custGeom>
            <a:avLst/>
            <a:gdLst>
              <a:gd name="T0" fmla="*/ 0 w 1296"/>
              <a:gd name="T1" fmla="*/ 2147483646 h 288"/>
              <a:gd name="T2" fmla="*/ 2147483646 w 1296"/>
              <a:gd name="T3" fmla="*/ 2147483646 h 288"/>
              <a:gd name="T4" fmla="*/ 2147483646 w 1296"/>
              <a:gd name="T5" fmla="*/ 0 h 288"/>
              <a:gd name="T6" fmla="*/ 2147483646 w 1296"/>
              <a:gd name="T7" fmla="*/ 2147483646 h 288"/>
              <a:gd name="T8" fmla="*/ 2147483646 w 1296"/>
              <a:gd name="T9" fmla="*/ 2147483646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6" h="288">
                <a:moveTo>
                  <a:pt x="0" y="288"/>
                </a:moveTo>
                <a:cubicBezTo>
                  <a:pt x="88" y="216"/>
                  <a:pt x="176" y="144"/>
                  <a:pt x="288" y="96"/>
                </a:cubicBezTo>
                <a:cubicBezTo>
                  <a:pt x="400" y="48"/>
                  <a:pt x="544" y="0"/>
                  <a:pt x="672" y="0"/>
                </a:cubicBezTo>
                <a:cubicBezTo>
                  <a:pt x="800" y="0"/>
                  <a:pt x="952" y="48"/>
                  <a:pt x="1056" y="96"/>
                </a:cubicBezTo>
                <a:cubicBezTo>
                  <a:pt x="1160" y="144"/>
                  <a:pt x="1228" y="216"/>
                  <a:pt x="1296" y="288"/>
                </a:cubicBezTo>
              </a:path>
            </a:pathLst>
          </a:custGeom>
          <a:solidFill>
            <a:srgbClr val="B2B2B2"/>
          </a:solid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3492" name="Oval 18">
            <a:extLst>
              <a:ext uri="{FF2B5EF4-FFF2-40B4-BE49-F238E27FC236}">
                <a16:creationId xmlns:a16="http://schemas.microsoft.com/office/drawing/2014/main" id="{DAD57C16-B75E-9F9E-D6A4-93E12CC569CE}"/>
              </a:ext>
            </a:extLst>
          </p:cNvPr>
          <p:cNvSpPr>
            <a:spLocks noChangeArrowheads="1"/>
          </p:cNvSpPr>
          <p:nvPr/>
        </p:nvSpPr>
        <p:spPr bwMode="auto">
          <a:xfrm>
            <a:off x="2347913" y="3376613"/>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63493" name="Line 19">
            <a:extLst>
              <a:ext uri="{FF2B5EF4-FFF2-40B4-BE49-F238E27FC236}">
                <a16:creationId xmlns:a16="http://schemas.microsoft.com/office/drawing/2014/main" id="{57C83D39-1314-6EC9-F480-7DA7CA0F45EB}"/>
              </a:ext>
            </a:extLst>
          </p:cNvPr>
          <p:cNvSpPr>
            <a:spLocks noChangeShapeType="1"/>
          </p:cNvSpPr>
          <p:nvPr/>
        </p:nvSpPr>
        <p:spPr bwMode="auto">
          <a:xfrm flipV="1">
            <a:off x="2386013" y="2647950"/>
            <a:ext cx="0" cy="762000"/>
          </a:xfrm>
          <a:prstGeom prst="line">
            <a:avLst/>
          </a:prstGeom>
          <a:noFill/>
          <a:ln w="28575">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3494" name="Line 20">
            <a:extLst>
              <a:ext uri="{FF2B5EF4-FFF2-40B4-BE49-F238E27FC236}">
                <a16:creationId xmlns:a16="http://schemas.microsoft.com/office/drawing/2014/main" id="{3A3CDE30-CA13-FAB3-C320-07C92936CF57}"/>
              </a:ext>
            </a:extLst>
          </p:cNvPr>
          <p:cNvSpPr>
            <a:spLocks noChangeShapeType="1"/>
          </p:cNvSpPr>
          <p:nvPr/>
        </p:nvSpPr>
        <p:spPr bwMode="auto">
          <a:xfrm flipV="1">
            <a:off x="2386013" y="3181350"/>
            <a:ext cx="609600" cy="228600"/>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90485" name="Rectangle 21">
            <a:extLst>
              <a:ext uri="{FF2B5EF4-FFF2-40B4-BE49-F238E27FC236}">
                <a16:creationId xmlns:a16="http://schemas.microsoft.com/office/drawing/2014/main" id="{9A3315AC-E745-9BF8-31EC-E36FCEB98508}"/>
              </a:ext>
            </a:extLst>
          </p:cNvPr>
          <p:cNvSpPr>
            <a:spLocks noChangeArrowheads="1"/>
          </p:cNvSpPr>
          <p:nvPr/>
        </p:nvSpPr>
        <p:spPr bwMode="auto">
          <a:xfrm>
            <a:off x="827088" y="4408488"/>
            <a:ext cx="7239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962" tIns="39688" rIns="80962" bIns="39688"/>
          <a:lstStyle>
            <a:lvl1pPr marL="469900" indent="-469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r>
              <a:rPr lang="en-US" altLang="ja-JP" sz="2100" b="0">
                <a:ea typeface="MS PGothic" panose="020B0600070205080204" pitchFamily="34" charset="-128"/>
              </a:rPr>
              <a:t>We can write this in matrix form:</a:t>
            </a:r>
            <a:endParaRPr lang="en-US" altLang="ja-JP" sz="2600" b="0">
              <a:ea typeface="MS PGothic" panose="020B0600070205080204" pitchFamily="34" charset="-128"/>
            </a:endParaRPr>
          </a:p>
        </p:txBody>
      </p:sp>
      <p:sp>
        <p:nvSpPr>
          <p:cNvPr id="63496" name="Text Box 22">
            <a:extLst>
              <a:ext uri="{FF2B5EF4-FFF2-40B4-BE49-F238E27FC236}">
                <a16:creationId xmlns:a16="http://schemas.microsoft.com/office/drawing/2014/main" id="{0B567B24-2BBE-A51C-43DD-ED297F4BEA07}"/>
              </a:ext>
            </a:extLst>
          </p:cNvPr>
          <p:cNvSpPr txBox="1">
            <a:spLocks noChangeArrowheads="1"/>
          </p:cNvSpPr>
          <p:nvPr/>
        </p:nvSpPr>
        <p:spPr bwMode="auto">
          <a:xfrm>
            <a:off x="4518025" y="2351088"/>
            <a:ext cx="2144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kumimoji="0" lang="en-US" altLang="ja-JP" sz="2000" b="0">
                <a:ea typeface="MS PGothic" panose="020B0600070205080204" pitchFamily="34" charset="-128"/>
              </a:rPr>
              <a:t>Image irradiance:</a:t>
            </a:r>
          </a:p>
        </p:txBody>
      </p:sp>
      <p:graphicFrame>
        <p:nvGraphicFramePr>
          <p:cNvPr id="63497" name="Object 23">
            <a:extLst>
              <a:ext uri="{FF2B5EF4-FFF2-40B4-BE49-F238E27FC236}">
                <a16:creationId xmlns:a16="http://schemas.microsoft.com/office/drawing/2014/main" id="{0B928E72-A320-4475-6CB9-092E8C3D6250}"/>
              </a:ext>
            </a:extLst>
          </p:cNvPr>
          <p:cNvGraphicFramePr>
            <a:graphicFrameLocks noChangeAspect="1"/>
          </p:cNvGraphicFramePr>
          <p:nvPr/>
        </p:nvGraphicFramePr>
        <p:xfrm>
          <a:off x="7924800" y="1635125"/>
          <a:ext cx="1001713" cy="771525"/>
        </p:xfrm>
        <a:graphic>
          <a:graphicData uri="http://schemas.openxmlformats.org/presentationml/2006/ole">
            <mc:AlternateContent xmlns:mc="http://schemas.openxmlformats.org/markup-compatibility/2006">
              <mc:Choice xmlns:v="urn:schemas-microsoft-com:vml" Requires="v">
                <p:oleObj name="Equation" r:id="rId3" imgW="558558" imgH="431613" progId="Equation.3">
                  <p:embed/>
                </p:oleObj>
              </mc:Choice>
              <mc:Fallback>
                <p:oleObj name="Equation" r:id="rId3" imgW="558558" imgH="431613" progId="Equation.3">
                  <p:embed/>
                  <p:pic>
                    <p:nvPicPr>
                      <p:cNvPr id="63497" name="Object 23">
                        <a:extLst>
                          <a:ext uri="{FF2B5EF4-FFF2-40B4-BE49-F238E27FC236}">
                            <a16:creationId xmlns:a16="http://schemas.microsoft.com/office/drawing/2014/main" id="{0B928E72-A320-4475-6CB9-092E8C3D6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635125"/>
                        <a:ext cx="1001713" cy="77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90488" name="Group 24">
            <a:extLst>
              <a:ext uri="{FF2B5EF4-FFF2-40B4-BE49-F238E27FC236}">
                <a16:creationId xmlns:a16="http://schemas.microsoft.com/office/drawing/2014/main" id="{17E24AAC-5B6B-9236-3729-D1916F7CCBD2}"/>
              </a:ext>
            </a:extLst>
          </p:cNvPr>
          <p:cNvGrpSpPr>
            <a:grpSpLocks/>
          </p:cNvGrpSpPr>
          <p:nvPr/>
        </p:nvGrpSpPr>
        <p:grpSpPr bwMode="auto">
          <a:xfrm>
            <a:off x="468313" y="2066925"/>
            <a:ext cx="6472237" cy="1371600"/>
            <a:chOff x="303" y="1166"/>
            <a:chExt cx="4077" cy="864"/>
          </a:xfrm>
        </p:grpSpPr>
        <p:graphicFrame>
          <p:nvGraphicFramePr>
            <p:cNvPr id="63518" name="Object 25">
              <a:extLst>
                <a:ext uri="{FF2B5EF4-FFF2-40B4-BE49-F238E27FC236}">
                  <a16:creationId xmlns:a16="http://schemas.microsoft.com/office/drawing/2014/main" id="{660CDE04-12B6-5130-65F9-86AF9FB7A9ED}"/>
                </a:ext>
              </a:extLst>
            </p:cNvPr>
            <p:cNvGraphicFramePr>
              <a:graphicFrameLocks noChangeAspect="1"/>
            </p:cNvGraphicFramePr>
            <p:nvPr/>
          </p:nvGraphicFramePr>
          <p:xfrm>
            <a:off x="3502" y="1607"/>
            <a:ext cx="878" cy="286"/>
          </p:xfrm>
          <a:graphic>
            <a:graphicData uri="http://schemas.openxmlformats.org/presentationml/2006/ole">
              <mc:AlternateContent xmlns:mc="http://schemas.openxmlformats.org/markup-compatibility/2006">
                <mc:Choice xmlns:v="urn:schemas-microsoft-com:vml" Requires="v">
                  <p:oleObj name="Equation" r:id="rId5" imgW="660113" imgH="215806" progId="Equation.3">
                    <p:embed/>
                  </p:oleObj>
                </mc:Choice>
                <mc:Fallback>
                  <p:oleObj name="Equation" r:id="rId5" imgW="660113" imgH="215806" progId="Equation.3">
                    <p:embed/>
                    <p:pic>
                      <p:nvPicPr>
                        <p:cNvPr id="63518" name="Object 25">
                          <a:extLst>
                            <a:ext uri="{FF2B5EF4-FFF2-40B4-BE49-F238E27FC236}">
                              <a16:creationId xmlns:a16="http://schemas.microsoft.com/office/drawing/2014/main" id="{660CDE04-12B6-5130-65F9-86AF9FB7A9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2" y="1607"/>
                          <a:ext cx="878" cy="2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63519" name="Group 26">
              <a:extLst>
                <a:ext uri="{FF2B5EF4-FFF2-40B4-BE49-F238E27FC236}">
                  <a16:creationId xmlns:a16="http://schemas.microsoft.com/office/drawing/2014/main" id="{B7B456A8-72FB-33D8-F27E-E34E7950E0D1}"/>
                </a:ext>
              </a:extLst>
            </p:cNvPr>
            <p:cNvGrpSpPr>
              <a:grpSpLocks/>
            </p:cNvGrpSpPr>
            <p:nvPr/>
          </p:nvGrpSpPr>
          <p:grpSpPr bwMode="auto">
            <a:xfrm>
              <a:off x="303" y="1166"/>
              <a:ext cx="1200" cy="864"/>
              <a:chOff x="303" y="1166"/>
              <a:chExt cx="1200" cy="864"/>
            </a:xfrm>
          </p:grpSpPr>
          <p:sp>
            <p:nvSpPr>
              <p:cNvPr id="63520" name="Line 27">
                <a:extLst>
                  <a:ext uri="{FF2B5EF4-FFF2-40B4-BE49-F238E27FC236}">
                    <a16:creationId xmlns:a16="http://schemas.microsoft.com/office/drawing/2014/main" id="{5D20BA3C-FC77-A799-EF73-FDA8CC28D1CA}"/>
                  </a:ext>
                </a:extLst>
              </p:cNvPr>
              <p:cNvSpPr>
                <a:spLocks noChangeShapeType="1"/>
              </p:cNvSpPr>
              <p:nvPr/>
            </p:nvSpPr>
            <p:spPr bwMode="auto">
              <a:xfrm flipH="1" flipV="1">
                <a:off x="1119" y="1742"/>
                <a:ext cx="384" cy="288"/>
              </a:xfrm>
              <a:prstGeom prst="line">
                <a:avLst/>
              </a:prstGeom>
              <a:noFill/>
              <a:ln w="28575">
                <a:solidFill>
                  <a:srgbClr val="FF99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3521" name="AutoShape 28">
                <a:extLst>
                  <a:ext uri="{FF2B5EF4-FFF2-40B4-BE49-F238E27FC236}">
                    <a16:creationId xmlns:a16="http://schemas.microsoft.com/office/drawing/2014/main" id="{272A34E4-2F66-32D9-302A-5BB1C108CA92}"/>
                  </a:ext>
                </a:extLst>
              </p:cNvPr>
              <p:cNvSpPr>
                <a:spLocks noChangeArrowheads="1"/>
              </p:cNvSpPr>
              <p:nvPr/>
            </p:nvSpPr>
            <p:spPr bwMode="auto">
              <a:xfrm>
                <a:off x="303" y="1166"/>
                <a:ext cx="288" cy="288"/>
              </a:xfrm>
              <a:prstGeom prst="sun">
                <a:avLst>
                  <a:gd name="adj" fmla="val 25000"/>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zh-TW" altLang="en-US" sz="1800"/>
              </a:p>
            </p:txBody>
          </p:sp>
          <p:graphicFrame>
            <p:nvGraphicFramePr>
              <p:cNvPr id="63522" name="Object 29">
                <a:extLst>
                  <a:ext uri="{FF2B5EF4-FFF2-40B4-BE49-F238E27FC236}">
                    <a16:creationId xmlns:a16="http://schemas.microsoft.com/office/drawing/2014/main" id="{01D282CC-AD96-15F5-23C9-56CB50E03114}"/>
                  </a:ext>
                </a:extLst>
              </p:cNvPr>
              <p:cNvGraphicFramePr>
                <a:graphicFrameLocks noChangeAspect="1"/>
              </p:cNvGraphicFramePr>
              <p:nvPr/>
            </p:nvGraphicFramePr>
            <p:xfrm>
              <a:off x="1065" y="1742"/>
              <a:ext cx="186" cy="286"/>
            </p:xfrm>
            <a:graphic>
              <a:graphicData uri="http://schemas.openxmlformats.org/presentationml/2006/ole">
                <mc:AlternateContent xmlns:mc="http://schemas.openxmlformats.org/markup-compatibility/2006">
                  <mc:Choice xmlns:v="urn:schemas-microsoft-com:vml" Requires="v">
                    <p:oleObj name="Equation" r:id="rId7" imgW="139579" imgH="215713" progId="Equation.3">
                      <p:embed/>
                    </p:oleObj>
                  </mc:Choice>
                  <mc:Fallback>
                    <p:oleObj name="Equation" r:id="rId7" imgW="139579" imgH="215713" progId="Equation.3">
                      <p:embed/>
                      <p:pic>
                        <p:nvPicPr>
                          <p:cNvPr id="63522" name="Object 29">
                            <a:extLst>
                              <a:ext uri="{FF2B5EF4-FFF2-40B4-BE49-F238E27FC236}">
                                <a16:creationId xmlns:a16="http://schemas.microsoft.com/office/drawing/2014/main" id="{01D282CC-AD96-15F5-23C9-56CB50E031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5" y="1742"/>
                            <a:ext cx="186" cy="2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graphicFrame>
        <p:nvGraphicFramePr>
          <p:cNvPr id="63499" name="Object 30">
            <a:extLst>
              <a:ext uri="{FF2B5EF4-FFF2-40B4-BE49-F238E27FC236}">
                <a16:creationId xmlns:a16="http://schemas.microsoft.com/office/drawing/2014/main" id="{B7E37A8A-C207-E3CF-3F96-8BB911B4EED5}"/>
              </a:ext>
            </a:extLst>
          </p:cNvPr>
          <p:cNvGraphicFramePr>
            <a:graphicFrameLocks noChangeAspect="1"/>
          </p:cNvGraphicFramePr>
          <p:nvPr/>
        </p:nvGraphicFramePr>
        <p:xfrm>
          <a:off x="2268538" y="2392363"/>
          <a:ext cx="268287" cy="266700"/>
        </p:xfrm>
        <a:graphic>
          <a:graphicData uri="http://schemas.openxmlformats.org/presentationml/2006/ole">
            <mc:AlternateContent xmlns:mc="http://schemas.openxmlformats.org/markup-compatibility/2006">
              <mc:Choice xmlns:v="urn:schemas-microsoft-com:vml" Requires="v">
                <p:oleObj name="Equation" r:id="rId9" imgW="126725" imgH="126725" progId="Equation.3">
                  <p:embed/>
                </p:oleObj>
              </mc:Choice>
              <mc:Fallback>
                <p:oleObj name="Equation" r:id="rId9" imgW="126725" imgH="126725" progId="Equation.3">
                  <p:embed/>
                  <p:pic>
                    <p:nvPicPr>
                      <p:cNvPr id="63499" name="Object 30">
                        <a:extLst>
                          <a:ext uri="{FF2B5EF4-FFF2-40B4-BE49-F238E27FC236}">
                            <a16:creationId xmlns:a16="http://schemas.microsoft.com/office/drawing/2014/main" id="{B7E37A8A-C207-E3CF-3F96-8BB911B4EED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8538" y="2392363"/>
                        <a:ext cx="268287"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3500" name="Object 31">
            <a:extLst>
              <a:ext uri="{FF2B5EF4-FFF2-40B4-BE49-F238E27FC236}">
                <a16:creationId xmlns:a16="http://schemas.microsoft.com/office/drawing/2014/main" id="{A21FA71C-392F-C995-8840-99C742851368}"/>
              </a:ext>
            </a:extLst>
          </p:cNvPr>
          <p:cNvGraphicFramePr>
            <a:graphicFrameLocks noChangeAspect="1"/>
          </p:cNvGraphicFramePr>
          <p:nvPr/>
        </p:nvGraphicFramePr>
        <p:xfrm>
          <a:off x="2878138" y="3173413"/>
          <a:ext cx="268287" cy="293687"/>
        </p:xfrm>
        <a:graphic>
          <a:graphicData uri="http://schemas.openxmlformats.org/presentationml/2006/ole">
            <mc:AlternateContent xmlns:mc="http://schemas.openxmlformats.org/markup-compatibility/2006">
              <mc:Choice xmlns:v="urn:schemas-microsoft-com:vml" Requires="v">
                <p:oleObj name="Equation" r:id="rId11" imgW="126835" imgH="139518" progId="Equation.3">
                  <p:embed/>
                </p:oleObj>
              </mc:Choice>
              <mc:Fallback>
                <p:oleObj name="Equation" r:id="rId11" imgW="126835" imgH="139518" progId="Equation.3">
                  <p:embed/>
                  <p:pic>
                    <p:nvPicPr>
                      <p:cNvPr id="63500" name="Object 31">
                        <a:extLst>
                          <a:ext uri="{FF2B5EF4-FFF2-40B4-BE49-F238E27FC236}">
                            <a16:creationId xmlns:a16="http://schemas.microsoft.com/office/drawing/2014/main" id="{A21FA71C-392F-C995-8840-99C74285136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78138" y="3173413"/>
                        <a:ext cx="268287" cy="293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90496" name="Group 32">
            <a:extLst>
              <a:ext uri="{FF2B5EF4-FFF2-40B4-BE49-F238E27FC236}">
                <a16:creationId xmlns:a16="http://schemas.microsoft.com/office/drawing/2014/main" id="{A07A196E-EE0C-C979-C717-08C9FA960769}"/>
              </a:ext>
            </a:extLst>
          </p:cNvPr>
          <p:cNvGrpSpPr>
            <a:grpSpLocks/>
          </p:cNvGrpSpPr>
          <p:nvPr/>
        </p:nvGrpSpPr>
        <p:grpSpPr bwMode="auto">
          <a:xfrm>
            <a:off x="1471613" y="1581150"/>
            <a:ext cx="5513387" cy="2022475"/>
            <a:chOff x="927" y="878"/>
            <a:chExt cx="3473" cy="1274"/>
          </a:xfrm>
        </p:grpSpPr>
        <p:grpSp>
          <p:nvGrpSpPr>
            <p:cNvPr id="63513" name="Group 33">
              <a:extLst>
                <a:ext uri="{FF2B5EF4-FFF2-40B4-BE49-F238E27FC236}">
                  <a16:creationId xmlns:a16="http://schemas.microsoft.com/office/drawing/2014/main" id="{A4434736-665F-41EA-6F72-CADEE1866F33}"/>
                </a:ext>
              </a:extLst>
            </p:cNvPr>
            <p:cNvGrpSpPr>
              <a:grpSpLocks/>
            </p:cNvGrpSpPr>
            <p:nvPr/>
          </p:nvGrpSpPr>
          <p:grpSpPr bwMode="auto">
            <a:xfrm>
              <a:off x="927" y="878"/>
              <a:ext cx="576" cy="1152"/>
              <a:chOff x="927" y="878"/>
              <a:chExt cx="576" cy="1152"/>
            </a:xfrm>
          </p:grpSpPr>
          <p:sp>
            <p:nvSpPr>
              <p:cNvPr id="63515" name="AutoShape 34">
                <a:extLst>
                  <a:ext uri="{FF2B5EF4-FFF2-40B4-BE49-F238E27FC236}">
                    <a16:creationId xmlns:a16="http://schemas.microsoft.com/office/drawing/2014/main" id="{C1D20970-D023-50D6-214B-777DC83E7D63}"/>
                  </a:ext>
                </a:extLst>
              </p:cNvPr>
              <p:cNvSpPr>
                <a:spLocks noChangeArrowheads="1"/>
              </p:cNvSpPr>
              <p:nvPr/>
            </p:nvSpPr>
            <p:spPr bwMode="auto">
              <a:xfrm>
                <a:off x="927" y="878"/>
                <a:ext cx="288" cy="288"/>
              </a:xfrm>
              <a:prstGeom prst="sun">
                <a:avLst>
                  <a:gd name="adj" fmla="val 25000"/>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63516" name="Line 35">
                <a:extLst>
                  <a:ext uri="{FF2B5EF4-FFF2-40B4-BE49-F238E27FC236}">
                    <a16:creationId xmlns:a16="http://schemas.microsoft.com/office/drawing/2014/main" id="{26C215E7-95BC-04C8-3C5B-4AE04AAAB4A2}"/>
                  </a:ext>
                </a:extLst>
              </p:cNvPr>
              <p:cNvSpPr>
                <a:spLocks noChangeShapeType="1"/>
              </p:cNvSpPr>
              <p:nvPr/>
            </p:nvSpPr>
            <p:spPr bwMode="auto">
              <a:xfrm flipH="1" flipV="1">
                <a:off x="1311" y="1598"/>
                <a:ext cx="192" cy="432"/>
              </a:xfrm>
              <a:prstGeom prst="line">
                <a:avLst/>
              </a:prstGeom>
              <a:noFill/>
              <a:ln w="28575">
                <a:solidFill>
                  <a:srgbClr val="FF99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aphicFrame>
            <p:nvGraphicFramePr>
              <p:cNvPr id="63517" name="Object 36">
                <a:extLst>
                  <a:ext uri="{FF2B5EF4-FFF2-40B4-BE49-F238E27FC236}">
                    <a16:creationId xmlns:a16="http://schemas.microsoft.com/office/drawing/2014/main" id="{2E07564B-542A-6A99-496A-36BA4C6A189E}"/>
                  </a:ext>
                </a:extLst>
              </p:cNvPr>
              <p:cNvGraphicFramePr>
                <a:graphicFrameLocks noChangeAspect="1"/>
              </p:cNvGraphicFramePr>
              <p:nvPr/>
            </p:nvGraphicFramePr>
            <p:xfrm>
              <a:off x="1129" y="1475"/>
              <a:ext cx="203" cy="286"/>
            </p:xfrm>
            <a:graphic>
              <a:graphicData uri="http://schemas.openxmlformats.org/presentationml/2006/ole">
                <mc:AlternateContent xmlns:mc="http://schemas.openxmlformats.org/markup-compatibility/2006">
                  <mc:Choice xmlns:v="urn:schemas-microsoft-com:vml" Requires="v">
                    <p:oleObj name="Equation" r:id="rId13" imgW="152268" imgH="215713" progId="Equation.3">
                      <p:embed/>
                    </p:oleObj>
                  </mc:Choice>
                  <mc:Fallback>
                    <p:oleObj name="Equation" r:id="rId13" imgW="152268" imgH="215713" progId="Equation.3">
                      <p:embed/>
                      <p:pic>
                        <p:nvPicPr>
                          <p:cNvPr id="63517" name="Object 36">
                            <a:extLst>
                              <a:ext uri="{FF2B5EF4-FFF2-40B4-BE49-F238E27FC236}">
                                <a16:creationId xmlns:a16="http://schemas.microsoft.com/office/drawing/2014/main" id="{2E07564B-542A-6A99-496A-36BA4C6A189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29" y="1475"/>
                            <a:ext cx="203" cy="2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63514" name="Object 37">
              <a:extLst>
                <a:ext uri="{FF2B5EF4-FFF2-40B4-BE49-F238E27FC236}">
                  <a16:creationId xmlns:a16="http://schemas.microsoft.com/office/drawing/2014/main" id="{08DB6EBF-A69D-C740-C315-426DD1D11E24}"/>
                </a:ext>
              </a:extLst>
            </p:cNvPr>
            <p:cNvGraphicFramePr>
              <a:graphicFrameLocks noChangeAspect="1"/>
            </p:cNvGraphicFramePr>
            <p:nvPr/>
          </p:nvGraphicFramePr>
          <p:xfrm>
            <a:off x="3488" y="1866"/>
            <a:ext cx="912" cy="286"/>
          </p:xfrm>
          <a:graphic>
            <a:graphicData uri="http://schemas.openxmlformats.org/presentationml/2006/ole">
              <mc:AlternateContent xmlns:mc="http://schemas.openxmlformats.org/markup-compatibility/2006">
                <mc:Choice xmlns:v="urn:schemas-microsoft-com:vml" Requires="v">
                  <p:oleObj name="Equation" r:id="rId15" imgW="685502" imgH="215806" progId="Equation.3">
                    <p:embed/>
                  </p:oleObj>
                </mc:Choice>
                <mc:Fallback>
                  <p:oleObj name="Equation" r:id="rId15" imgW="685502" imgH="215806" progId="Equation.3">
                    <p:embed/>
                    <p:pic>
                      <p:nvPicPr>
                        <p:cNvPr id="63514" name="Object 37">
                          <a:extLst>
                            <a:ext uri="{FF2B5EF4-FFF2-40B4-BE49-F238E27FC236}">
                              <a16:creationId xmlns:a16="http://schemas.microsoft.com/office/drawing/2014/main" id="{08DB6EBF-A69D-C740-C315-426DD1D11E2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88" y="1866"/>
                          <a:ext cx="912" cy="2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90502" name="Group 38">
            <a:extLst>
              <a:ext uri="{FF2B5EF4-FFF2-40B4-BE49-F238E27FC236}">
                <a16:creationId xmlns:a16="http://schemas.microsoft.com/office/drawing/2014/main" id="{CDEC0BAF-6C35-59A6-31B8-745B75212870}"/>
              </a:ext>
            </a:extLst>
          </p:cNvPr>
          <p:cNvGrpSpPr>
            <a:grpSpLocks/>
          </p:cNvGrpSpPr>
          <p:nvPr/>
        </p:nvGrpSpPr>
        <p:grpSpPr bwMode="auto">
          <a:xfrm>
            <a:off x="2386013" y="1504950"/>
            <a:ext cx="4594225" cy="2535238"/>
            <a:chOff x="1503" y="830"/>
            <a:chExt cx="2894" cy="1597"/>
          </a:xfrm>
        </p:grpSpPr>
        <p:grpSp>
          <p:nvGrpSpPr>
            <p:cNvPr id="63508" name="Group 39">
              <a:extLst>
                <a:ext uri="{FF2B5EF4-FFF2-40B4-BE49-F238E27FC236}">
                  <a16:creationId xmlns:a16="http://schemas.microsoft.com/office/drawing/2014/main" id="{C0C56CD1-201B-A989-5019-055ABCDA2DFA}"/>
                </a:ext>
              </a:extLst>
            </p:cNvPr>
            <p:cNvGrpSpPr>
              <a:grpSpLocks/>
            </p:cNvGrpSpPr>
            <p:nvPr/>
          </p:nvGrpSpPr>
          <p:grpSpPr bwMode="auto">
            <a:xfrm>
              <a:off x="1503" y="830"/>
              <a:ext cx="576" cy="1200"/>
              <a:chOff x="1503" y="830"/>
              <a:chExt cx="576" cy="1200"/>
            </a:xfrm>
          </p:grpSpPr>
          <p:sp>
            <p:nvSpPr>
              <p:cNvPr id="63510" name="AutoShape 40">
                <a:extLst>
                  <a:ext uri="{FF2B5EF4-FFF2-40B4-BE49-F238E27FC236}">
                    <a16:creationId xmlns:a16="http://schemas.microsoft.com/office/drawing/2014/main" id="{601B4E1E-A8E5-FB7C-D26A-1BC153C3E5B4}"/>
                  </a:ext>
                </a:extLst>
              </p:cNvPr>
              <p:cNvSpPr>
                <a:spLocks noChangeArrowheads="1"/>
              </p:cNvSpPr>
              <p:nvPr/>
            </p:nvSpPr>
            <p:spPr bwMode="auto">
              <a:xfrm>
                <a:off x="1791" y="830"/>
                <a:ext cx="288" cy="288"/>
              </a:xfrm>
              <a:prstGeom prst="sun">
                <a:avLst>
                  <a:gd name="adj" fmla="val 25000"/>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63511" name="Line 41">
                <a:extLst>
                  <a:ext uri="{FF2B5EF4-FFF2-40B4-BE49-F238E27FC236}">
                    <a16:creationId xmlns:a16="http://schemas.microsoft.com/office/drawing/2014/main" id="{1C8611F8-09F6-3520-F5A2-387D8809DFBF}"/>
                  </a:ext>
                </a:extLst>
              </p:cNvPr>
              <p:cNvSpPr>
                <a:spLocks noChangeShapeType="1"/>
              </p:cNvSpPr>
              <p:nvPr/>
            </p:nvSpPr>
            <p:spPr bwMode="auto">
              <a:xfrm flipV="1">
                <a:off x="1503" y="1598"/>
                <a:ext cx="192" cy="432"/>
              </a:xfrm>
              <a:prstGeom prst="line">
                <a:avLst/>
              </a:prstGeom>
              <a:noFill/>
              <a:ln w="28575">
                <a:solidFill>
                  <a:srgbClr val="FF99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aphicFrame>
            <p:nvGraphicFramePr>
              <p:cNvPr id="63512" name="Object 42">
                <a:extLst>
                  <a:ext uri="{FF2B5EF4-FFF2-40B4-BE49-F238E27FC236}">
                    <a16:creationId xmlns:a16="http://schemas.microsoft.com/office/drawing/2014/main" id="{ACF7A72D-D98F-1F56-51BD-BC263E49F4F2}"/>
                  </a:ext>
                </a:extLst>
              </p:cNvPr>
              <p:cNvGraphicFramePr>
                <a:graphicFrameLocks noChangeAspect="1"/>
              </p:cNvGraphicFramePr>
              <p:nvPr/>
            </p:nvGraphicFramePr>
            <p:xfrm>
              <a:off x="1689" y="1560"/>
              <a:ext cx="203" cy="303"/>
            </p:xfrm>
            <a:graphic>
              <a:graphicData uri="http://schemas.openxmlformats.org/presentationml/2006/ole">
                <mc:AlternateContent xmlns:mc="http://schemas.openxmlformats.org/markup-compatibility/2006">
                  <mc:Choice xmlns:v="urn:schemas-microsoft-com:vml" Requires="v">
                    <p:oleObj name="Equation" r:id="rId17" imgW="152334" imgH="228501" progId="Equation.3">
                      <p:embed/>
                    </p:oleObj>
                  </mc:Choice>
                  <mc:Fallback>
                    <p:oleObj name="Equation" r:id="rId17" imgW="152334" imgH="228501" progId="Equation.3">
                      <p:embed/>
                      <p:pic>
                        <p:nvPicPr>
                          <p:cNvPr id="63512" name="Object 42">
                            <a:extLst>
                              <a:ext uri="{FF2B5EF4-FFF2-40B4-BE49-F238E27FC236}">
                                <a16:creationId xmlns:a16="http://schemas.microsoft.com/office/drawing/2014/main" id="{ACF7A72D-D98F-1F56-51BD-BC263E49F4F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89" y="1560"/>
                            <a:ext cx="203" cy="3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63509" name="Object 43">
              <a:extLst>
                <a:ext uri="{FF2B5EF4-FFF2-40B4-BE49-F238E27FC236}">
                  <a16:creationId xmlns:a16="http://schemas.microsoft.com/office/drawing/2014/main" id="{BA98631F-4661-A3D7-BC5C-52A97F533168}"/>
                </a:ext>
              </a:extLst>
            </p:cNvPr>
            <p:cNvGraphicFramePr>
              <a:graphicFrameLocks noChangeAspect="1"/>
            </p:cNvGraphicFramePr>
            <p:nvPr/>
          </p:nvGraphicFramePr>
          <p:xfrm>
            <a:off x="3502" y="2124"/>
            <a:ext cx="895" cy="303"/>
          </p:xfrm>
          <a:graphic>
            <a:graphicData uri="http://schemas.openxmlformats.org/presentationml/2006/ole">
              <mc:AlternateContent xmlns:mc="http://schemas.openxmlformats.org/markup-compatibility/2006">
                <mc:Choice xmlns:v="urn:schemas-microsoft-com:vml" Requires="v">
                  <p:oleObj name="Equation" r:id="rId19" imgW="672808" imgH="228501" progId="Equation.3">
                    <p:embed/>
                  </p:oleObj>
                </mc:Choice>
                <mc:Fallback>
                  <p:oleObj name="Equation" r:id="rId19" imgW="672808" imgH="228501" progId="Equation.3">
                    <p:embed/>
                    <p:pic>
                      <p:nvPicPr>
                        <p:cNvPr id="63509" name="Object 43">
                          <a:extLst>
                            <a:ext uri="{FF2B5EF4-FFF2-40B4-BE49-F238E27FC236}">
                              <a16:creationId xmlns:a16="http://schemas.microsoft.com/office/drawing/2014/main" id="{BA98631F-4661-A3D7-BC5C-52A97F53316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02" y="2124"/>
                          <a:ext cx="895" cy="3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190508" name="Object 44">
            <a:extLst>
              <a:ext uri="{FF2B5EF4-FFF2-40B4-BE49-F238E27FC236}">
                <a16:creationId xmlns:a16="http://schemas.microsoft.com/office/drawing/2014/main" id="{98BCA4F4-98B7-D4D2-5F54-9313C4F69E19}"/>
              </a:ext>
            </a:extLst>
          </p:cNvPr>
          <p:cNvGraphicFramePr>
            <a:graphicFrameLocks noChangeAspect="1"/>
          </p:cNvGraphicFramePr>
          <p:nvPr/>
        </p:nvGraphicFramePr>
        <p:xfrm>
          <a:off x="2987675" y="4913313"/>
          <a:ext cx="2424113" cy="1944687"/>
        </p:xfrm>
        <a:graphic>
          <a:graphicData uri="http://schemas.openxmlformats.org/presentationml/2006/ole">
            <mc:AlternateContent xmlns:mc="http://schemas.openxmlformats.org/markup-compatibility/2006">
              <mc:Choice xmlns:v="urn:schemas-microsoft-com:vml" Requires="v">
                <p:oleObj name="方程式" r:id="rId21" imgW="914400" imgH="736600" progId="Equation.3">
                  <p:embed/>
                </p:oleObj>
              </mc:Choice>
              <mc:Fallback>
                <p:oleObj name="方程式" r:id="rId21" imgW="914400" imgH="736600" progId="Equation.3">
                  <p:embed/>
                  <p:pic>
                    <p:nvPicPr>
                      <p:cNvPr id="190508" name="Object 44">
                        <a:extLst>
                          <a:ext uri="{FF2B5EF4-FFF2-40B4-BE49-F238E27FC236}">
                            <a16:creationId xmlns:a16="http://schemas.microsoft.com/office/drawing/2014/main" id="{98BCA4F4-98B7-D4D2-5F54-9313C4F69E1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87675" y="4913313"/>
                        <a:ext cx="2424113" cy="1944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504" name="Text Box 45">
            <a:extLst>
              <a:ext uri="{FF2B5EF4-FFF2-40B4-BE49-F238E27FC236}">
                <a16:creationId xmlns:a16="http://schemas.microsoft.com/office/drawing/2014/main" id="{00CFAD48-EF7C-4ADF-E1C1-EB541C707C9D}"/>
              </a:ext>
            </a:extLst>
          </p:cNvPr>
          <p:cNvSpPr txBox="1">
            <a:spLocks noChangeArrowheads="1"/>
          </p:cNvSpPr>
          <p:nvPr/>
        </p:nvSpPr>
        <p:spPr bwMode="auto">
          <a:xfrm>
            <a:off x="4500563" y="1239838"/>
            <a:ext cx="2130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kumimoji="0" lang="en-US" altLang="ja-JP" sz="2000" b="0">
                <a:ea typeface="MS PGothic" panose="020B0600070205080204" pitchFamily="34" charset="-128"/>
              </a:rPr>
              <a:t>Lambertian case:</a:t>
            </a:r>
          </a:p>
        </p:txBody>
      </p:sp>
      <p:graphicFrame>
        <p:nvGraphicFramePr>
          <p:cNvPr id="63505" name="Object 46">
            <a:extLst>
              <a:ext uri="{FF2B5EF4-FFF2-40B4-BE49-F238E27FC236}">
                <a16:creationId xmlns:a16="http://schemas.microsoft.com/office/drawing/2014/main" id="{74F9DEEB-7311-EE8E-8C12-67EE9CEA1488}"/>
              </a:ext>
            </a:extLst>
          </p:cNvPr>
          <p:cNvGraphicFramePr>
            <a:graphicFrameLocks noChangeAspect="1"/>
          </p:cNvGraphicFramePr>
          <p:nvPr/>
        </p:nvGraphicFramePr>
        <p:xfrm>
          <a:off x="5092700" y="1635125"/>
          <a:ext cx="2679700" cy="765175"/>
        </p:xfrm>
        <a:graphic>
          <a:graphicData uri="http://schemas.openxmlformats.org/presentationml/2006/ole">
            <mc:AlternateContent xmlns:mc="http://schemas.openxmlformats.org/markup-compatibility/2006">
              <mc:Choice xmlns:v="urn:schemas-microsoft-com:vml" Requires="v">
                <p:oleObj name="Equation" r:id="rId23" imgW="1371600" imgH="393700" progId="Equation.3">
                  <p:embed/>
                </p:oleObj>
              </mc:Choice>
              <mc:Fallback>
                <p:oleObj name="Equation" r:id="rId23" imgW="1371600" imgH="393700" progId="Equation.3">
                  <p:embed/>
                  <p:pic>
                    <p:nvPicPr>
                      <p:cNvPr id="63505" name="Object 46">
                        <a:extLst>
                          <a:ext uri="{FF2B5EF4-FFF2-40B4-BE49-F238E27FC236}">
                            <a16:creationId xmlns:a16="http://schemas.microsoft.com/office/drawing/2014/main" id="{74F9DEEB-7311-EE8E-8C12-67EE9CEA148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92700" y="1635125"/>
                        <a:ext cx="2679700" cy="765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506" name="Rectangle 47">
            <a:extLst>
              <a:ext uri="{FF2B5EF4-FFF2-40B4-BE49-F238E27FC236}">
                <a16:creationId xmlns:a16="http://schemas.microsoft.com/office/drawing/2014/main" id="{6447311C-27B9-7EC1-DA5D-EC11862D0EFC}"/>
              </a:ext>
            </a:extLst>
          </p:cNvPr>
          <p:cNvSpPr>
            <a:spLocks noGrp="1" noChangeArrowheads="1"/>
          </p:cNvSpPr>
          <p:nvPr>
            <p:ph type="title" idx="4294967295"/>
          </p:nvPr>
        </p:nvSpPr>
        <p:spPr>
          <a:xfrm>
            <a:off x="457200" y="-76200"/>
            <a:ext cx="82296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ja-JP" sz="3000">
                <a:ea typeface="MS PGothic" panose="020B0600070205080204" pitchFamily="34" charset="-128"/>
              </a:rPr>
              <a:t>Photometric Stereo</a:t>
            </a:r>
          </a:p>
        </p:txBody>
      </p:sp>
      <p:sp>
        <p:nvSpPr>
          <p:cNvPr id="63507" name="Rectangle 48">
            <a:extLst>
              <a:ext uri="{FF2B5EF4-FFF2-40B4-BE49-F238E27FC236}">
                <a16:creationId xmlns:a16="http://schemas.microsoft.com/office/drawing/2014/main" id="{9868B299-3E4D-7C87-CCF7-DA6BB9155E38}"/>
              </a:ext>
            </a:extLst>
          </p:cNvPr>
          <p:cNvSpPr>
            <a:spLocks noChangeArrowheads="1"/>
          </p:cNvSpPr>
          <p:nvPr/>
        </p:nvSpPr>
        <p:spPr bwMode="auto">
          <a:xfrm>
            <a:off x="457200" y="1025525"/>
            <a:ext cx="82296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zh-TW"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04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049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050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048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0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8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oter Placeholder 5">
            <a:extLst>
              <a:ext uri="{FF2B5EF4-FFF2-40B4-BE49-F238E27FC236}">
                <a16:creationId xmlns:a16="http://schemas.microsoft.com/office/drawing/2014/main" id="{E92B7472-D667-C26B-08F1-615CAB2C2D4C}"/>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r>
              <a:rPr kumimoji="0" lang="en-US" altLang="zh-TW">
                <a:latin typeface="Times New Roman" panose="02020603050405020304" pitchFamily="18" charset="0"/>
              </a:rPr>
              <a:t>DC &amp; CV Lab.</a:t>
            </a:r>
          </a:p>
          <a:p>
            <a:r>
              <a:rPr kumimoji="0" lang="en-US" altLang="zh-TW">
                <a:latin typeface="Times New Roman" panose="02020603050405020304" pitchFamily="18" charset="0"/>
              </a:rPr>
              <a:t>CSIE NTU</a:t>
            </a:r>
          </a:p>
        </p:txBody>
      </p:sp>
      <p:pic>
        <p:nvPicPr>
          <p:cNvPr id="62467" name="Picture 6">
            <a:extLst>
              <a:ext uri="{FF2B5EF4-FFF2-40B4-BE49-F238E27FC236}">
                <a16:creationId xmlns:a16="http://schemas.microsoft.com/office/drawing/2014/main" id="{A550F66F-0FB7-6606-4E49-ADC749F23A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標題 1">
            <a:extLst>
              <a:ext uri="{FF2B5EF4-FFF2-40B4-BE49-F238E27FC236}">
                <a16:creationId xmlns:a16="http://schemas.microsoft.com/office/drawing/2014/main" id="{4482F525-63F6-DAE8-B345-D08A5F16454F}"/>
              </a:ext>
            </a:extLst>
          </p:cNvPr>
          <p:cNvSpPr>
            <a:spLocks noGrp="1" noChangeArrowheads="1"/>
          </p:cNvSpPr>
          <p:nvPr>
            <p:ph type="title"/>
          </p:nvPr>
        </p:nvSpPr>
        <p:spPr/>
        <p:txBody>
          <a:bodyPr/>
          <a:lstStyle/>
          <a:p>
            <a:r>
              <a:rPr lang="en-US" altLang="zh-TW"/>
              <a:t>Before Start…</a:t>
            </a:r>
            <a:endParaRPr lang="zh-TW" altLang="en-US"/>
          </a:p>
        </p:txBody>
      </p:sp>
      <p:sp>
        <p:nvSpPr>
          <p:cNvPr id="31747" name="內容版面配置區 2">
            <a:extLst>
              <a:ext uri="{FF2B5EF4-FFF2-40B4-BE49-F238E27FC236}">
                <a16:creationId xmlns:a16="http://schemas.microsoft.com/office/drawing/2014/main" id="{F353B26E-AC8F-0124-5D3F-D347BC931692}"/>
              </a:ext>
            </a:extLst>
          </p:cNvPr>
          <p:cNvSpPr>
            <a:spLocks noGrp="1" noChangeArrowheads="1"/>
          </p:cNvSpPr>
          <p:nvPr>
            <p:ph idx="1"/>
          </p:nvPr>
        </p:nvSpPr>
        <p:spPr/>
        <p:txBody>
          <a:bodyPr/>
          <a:lstStyle/>
          <a:p>
            <a:r>
              <a:rPr lang="en-US" altLang="en-US" dirty="0">
                <a:hlinkClick r:id="rId2"/>
              </a:rPr>
              <a:t>123D Catch for iOS 7</a:t>
            </a:r>
            <a:endParaRPr lang="en-US" altLang="en-US" dirty="0"/>
          </a:p>
          <a:p>
            <a:r>
              <a:rPr lang="en-US" altLang="zh-TW" dirty="0">
                <a:hlinkClick r:id="rId3"/>
              </a:rPr>
              <a:t>Capture: 3D Scan Anything</a:t>
            </a:r>
            <a:endParaRPr lang="en-US" altLang="en-US" dirty="0"/>
          </a:p>
          <a:p>
            <a:r>
              <a:rPr lang="en-US" altLang="en-US" dirty="0" err="1">
                <a:hlinkClick r:id="rId4"/>
              </a:rPr>
              <a:t>holoportation</a:t>
            </a:r>
            <a:r>
              <a:rPr lang="en-US" altLang="en-US" dirty="0">
                <a:hlinkClick r:id="rId4"/>
              </a:rPr>
              <a:t>: virtual 3D teleportation in real-time</a:t>
            </a:r>
            <a:endParaRPr lang="en-US" altLang="en-US" dirty="0"/>
          </a:p>
          <a:p>
            <a:endParaRPr lang="zh-TW" altLang="en-US" dirty="0"/>
          </a:p>
          <a:p>
            <a:endParaRPr lang="zh-TW" altLang="en-US" dirty="0"/>
          </a:p>
        </p:txBody>
      </p:sp>
      <p:sp>
        <p:nvSpPr>
          <p:cNvPr id="31748" name="頁尾版面配置區 3">
            <a:extLst>
              <a:ext uri="{FF2B5EF4-FFF2-40B4-BE49-F238E27FC236}">
                <a16:creationId xmlns:a16="http://schemas.microsoft.com/office/drawing/2014/main" id="{48835B43-0FB4-176C-54FF-7E96144088C9}"/>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r>
              <a:rPr kumimoji="0" lang="en-US" altLang="zh-TW">
                <a:latin typeface="Times New Roman" panose="02020603050405020304" pitchFamily="18" charset="0"/>
              </a:rPr>
              <a:t>DC &amp; CV Lab.</a:t>
            </a:r>
          </a:p>
          <a:p>
            <a:r>
              <a:rPr kumimoji="0" lang="en-US" altLang="zh-TW">
                <a:latin typeface="Times New Roman" panose="02020603050405020304" pitchFamily="18" charset="0"/>
              </a:rPr>
              <a:t>CSIE NTU</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822FD00D-FF78-F8A3-B8C0-1D40E9B74EA5}"/>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65539" name="Rectangle 2">
            <a:extLst>
              <a:ext uri="{FF2B5EF4-FFF2-40B4-BE49-F238E27FC236}">
                <a16:creationId xmlns:a16="http://schemas.microsoft.com/office/drawing/2014/main" id="{CCA80D04-2763-B1D0-7047-DC45E6D5F09B}"/>
              </a:ext>
            </a:extLst>
          </p:cNvPr>
          <p:cNvSpPr>
            <a:spLocks noGrp="1" noChangeArrowheads="1"/>
          </p:cNvSpPr>
          <p:nvPr>
            <p:ph type="title"/>
          </p:nvPr>
        </p:nvSpPr>
        <p:spPr>
          <a:xfrm>
            <a:off x="1331913" y="333375"/>
            <a:ext cx="8101012" cy="1295400"/>
          </a:xfrm>
        </p:spPr>
        <p:txBody>
          <a:bodyPr/>
          <a:lstStyle/>
          <a:p>
            <a:pPr eaLnBrk="1" hangingPunct="1"/>
            <a:r>
              <a:rPr lang="en-US" altLang="zh-TW"/>
              <a:t>13.1.2 Shape from texture</a:t>
            </a:r>
          </a:p>
        </p:txBody>
      </p:sp>
      <p:sp>
        <p:nvSpPr>
          <p:cNvPr id="65540" name="Rectangle 4">
            <a:extLst>
              <a:ext uri="{FF2B5EF4-FFF2-40B4-BE49-F238E27FC236}">
                <a16:creationId xmlns:a16="http://schemas.microsoft.com/office/drawing/2014/main" id="{77A5BFEC-5B2B-9E57-DED2-B66E0B99A35F}"/>
              </a:ext>
            </a:extLst>
          </p:cNvPr>
          <p:cNvSpPr>
            <a:spLocks noChangeArrowheads="1"/>
          </p:cNvSpPr>
          <p:nvPr/>
        </p:nvSpPr>
        <p:spPr bwMode="auto">
          <a:xfrm>
            <a:off x="684213" y="2060575"/>
            <a:ext cx="7343775"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Char char="•"/>
            </a:pPr>
            <a:r>
              <a:rPr lang="en-US" altLang="zh-TW" sz="3200" dirty="0"/>
              <a:t>Shape from texture</a:t>
            </a:r>
            <a:endParaRPr lang="en-US" altLang="zh-TW" sz="3200" b="0" dirty="0"/>
          </a:p>
          <a:p>
            <a:pPr eaLnBrk="1" hangingPunct="1">
              <a:spcBef>
                <a:spcPct val="0"/>
              </a:spcBef>
              <a:buClrTx/>
              <a:buSzTx/>
              <a:buFontTx/>
              <a:buNone/>
            </a:pPr>
            <a:r>
              <a:rPr lang="en-US" altLang="zh-TW" sz="2600" b="0" dirty="0"/>
              <a:t>    </a:t>
            </a:r>
            <a:r>
              <a:rPr lang="en-US" altLang="zh-TW" sz="2400" b="0" dirty="0"/>
              <a:t>The foreshortening of regular patterns as the surface slants or bends away from the camera.</a:t>
            </a:r>
          </a:p>
          <a:p>
            <a:pPr eaLnBrk="1" hangingPunct="1">
              <a:lnSpc>
                <a:spcPct val="80000"/>
              </a:lnSpc>
              <a:buFont typeface="Wingdings" panose="05000000000000000000" pitchFamily="2" charset="2"/>
              <a:buNone/>
            </a:pPr>
            <a:endParaRPr lang="en-US" altLang="zh-TW" sz="2400" dirty="0"/>
          </a:p>
          <a:p>
            <a:pPr eaLnBrk="1" hangingPunct="1">
              <a:lnSpc>
                <a:spcPct val="80000"/>
              </a:lnSpc>
            </a:pPr>
            <a:endParaRPr lang="en-US" altLang="zh-TW" sz="900" b="0" dirty="0"/>
          </a:p>
          <a:p>
            <a:pPr eaLnBrk="1" hangingPunct="1">
              <a:lnSpc>
                <a:spcPct val="80000"/>
              </a:lnSpc>
            </a:pPr>
            <a:endParaRPr lang="en-US" altLang="zh-TW" sz="900" b="0" dirty="0"/>
          </a:p>
          <a:p>
            <a:pPr eaLnBrk="1" hangingPunct="1">
              <a:lnSpc>
                <a:spcPct val="80000"/>
              </a:lnSpc>
            </a:pPr>
            <a:endParaRPr lang="en-US" altLang="zh-TW" sz="900" b="0" dirty="0"/>
          </a:p>
          <a:p>
            <a:pPr eaLnBrk="1" hangingPunct="1">
              <a:lnSpc>
                <a:spcPct val="80000"/>
              </a:lnSpc>
            </a:pPr>
            <a:endParaRPr lang="en-US" altLang="zh-TW" sz="900" b="0" dirty="0"/>
          </a:p>
          <a:p>
            <a:pPr eaLnBrk="1" hangingPunct="1">
              <a:lnSpc>
                <a:spcPct val="80000"/>
              </a:lnSpc>
            </a:pPr>
            <a:endParaRPr lang="en-US" altLang="zh-TW" sz="900" b="0" dirty="0"/>
          </a:p>
          <a:p>
            <a:pPr eaLnBrk="1" hangingPunct="1">
              <a:lnSpc>
                <a:spcPct val="80000"/>
              </a:lnSpc>
            </a:pPr>
            <a:endParaRPr lang="en-US" altLang="zh-TW" sz="900" b="0" dirty="0"/>
          </a:p>
          <a:p>
            <a:pPr eaLnBrk="1" hangingPunct="1">
              <a:lnSpc>
                <a:spcPct val="80000"/>
              </a:lnSpc>
              <a:buFont typeface="Wingdings" panose="05000000000000000000" pitchFamily="2" charset="2"/>
              <a:buNone/>
            </a:pPr>
            <a:endParaRPr lang="en-US" altLang="zh-TW" sz="2200" dirty="0"/>
          </a:p>
          <a:p>
            <a:pPr eaLnBrk="1" hangingPunct="1">
              <a:lnSpc>
                <a:spcPct val="80000"/>
              </a:lnSpc>
              <a:buFont typeface="Wingdings" panose="05000000000000000000" pitchFamily="2" charset="2"/>
              <a:buNone/>
            </a:pPr>
            <a:endParaRPr lang="en-US" altLang="zh-TW" sz="900" b="0" dirty="0"/>
          </a:p>
          <a:p>
            <a:pPr eaLnBrk="1" hangingPunct="1">
              <a:lnSpc>
                <a:spcPct val="80000"/>
              </a:lnSpc>
              <a:buFont typeface="Wingdings" panose="05000000000000000000" pitchFamily="2" charset="2"/>
              <a:buNone/>
            </a:pPr>
            <a:endParaRPr lang="en-US" altLang="zh-TW" sz="900" b="0" dirty="0"/>
          </a:p>
          <a:p>
            <a:pPr eaLnBrk="1" hangingPunct="1">
              <a:lnSpc>
                <a:spcPct val="80000"/>
              </a:lnSpc>
              <a:buFont typeface="Wingdings" panose="05000000000000000000" pitchFamily="2" charset="2"/>
              <a:buNone/>
            </a:pPr>
            <a:r>
              <a:rPr lang="en-US" altLang="zh-TW" sz="900" b="0" dirty="0"/>
              <a:t>   </a:t>
            </a:r>
          </a:p>
          <a:p>
            <a:pPr eaLnBrk="1" hangingPunct="1">
              <a:lnSpc>
                <a:spcPct val="80000"/>
              </a:lnSpc>
            </a:pPr>
            <a:endParaRPr lang="en-US" altLang="zh-TW" sz="900" b="0" dirty="0"/>
          </a:p>
          <a:p>
            <a:pPr eaLnBrk="1" hangingPunct="1">
              <a:lnSpc>
                <a:spcPct val="80000"/>
              </a:lnSpc>
            </a:pPr>
            <a:endParaRPr lang="en-US" altLang="zh-TW" sz="900" b="0" dirty="0"/>
          </a:p>
          <a:p>
            <a:pPr eaLnBrk="1" hangingPunct="1">
              <a:lnSpc>
                <a:spcPct val="80000"/>
              </a:lnSpc>
              <a:buFont typeface="Wingdings" panose="05000000000000000000" pitchFamily="2" charset="2"/>
              <a:buNone/>
            </a:pPr>
            <a:endParaRPr lang="en-US" altLang="zh-TW" sz="900" b="0" dirty="0"/>
          </a:p>
          <a:p>
            <a:pPr eaLnBrk="1" hangingPunct="1">
              <a:lnSpc>
                <a:spcPct val="80000"/>
              </a:lnSpc>
              <a:buFont typeface="Wingdings" panose="05000000000000000000" pitchFamily="2" charset="2"/>
              <a:buNone/>
            </a:pPr>
            <a:r>
              <a:rPr lang="en-US" altLang="zh-TW" sz="900" b="0" dirty="0"/>
              <a:t>    </a:t>
            </a:r>
          </a:p>
          <a:p>
            <a:pPr eaLnBrk="1" hangingPunct="1">
              <a:lnSpc>
                <a:spcPct val="80000"/>
              </a:lnSpc>
              <a:buFont typeface="Wingdings" panose="05000000000000000000" pitchFamily="2" charset="2"/>
              <a:buNone/>
            </a:pPr>
            <a:r>
              <a:rPr lang="en-US" altLang="zh-TW" sz="900" b="0" dirty="0"/>
              <a:t>    </a:t>
            </a:r>
          </a:p>
          <a:p>
            <a:pPr eaLnBrk="1" hangingPunct="1">
              <a:lnSpc>
                <a:spcPct val="80000"/>
              </a:lnSpc>
              <a:buFont typeface="Wingdings" panose="05000000000000000000" pitchFamily="2" charset="2"/>
              <a:buNone/>
            </a:pPr>
            <a:r>
              <a:rPr lang="en-US" altLang="zh-TW" sz="900" b="0" dirty="0"/>
              <a:t>     </a:t>
            </a:r>
            <a:endParaRPr lang="en-US" altLang="zh-TW" sz="1100" b="0" dirty="0"/>
          </a:p>
          <a:p>
            <a:pPr eaLnBrk="1" hangingPunct="1">
              <a:lnSpc>
                <a:spcPct val="80000"/>
              </a:lnSpc>
              <a:buFont typeface="Wingdings" panose="05000000000000000000" pitchFamily="2" charset="2"/>
              <a:buNone/>
            </a:pPr>
            <a:r>
              <a:rPr lang="en-US" altLang="zh-TW" sz="900" b="0" dirty="0"/>
              <a:t>    </a:t>
            </a:r>
          </a:p>
        </p:txBody>
      </p:sp>
      <p:pic>
        <p:nvPicPr>
          <p:cNvPr id="3" name="圖片 2">
            <a:extLst>
              <a:ext uri="{FF2B5EF4-FFF2-40B4-BE49-F238E27FC236}">
                <a16:creationId xmlns:a16="http://schemas.microsoft.com/office/drawing/2014/main" id="{7EA53991-1855-4A32-A4F5-228D90B0B3CE}"/>
              </a:ext>
            </a:extLst>
          </p:cNvPr>
          <p:cNvPicPr>
            <a:picLocks noChangeAspect="1"/>
          </p:cNvPicPr>
          <p:nvPr/>
        </p:nvPicPr>
        <p:blipFill>
          <a:blip r:embed="rId3"/>
          <a:stretch>
            <a:fillRect/>
          </a:stretch>
        </p:blipFill>
        <p:spPr>
          <a:xfrm>
            <a:off x="2105980" y="3429000"/>
            <a:ext cx="4932040" cy="2756140"/>
          </a:xfrm>
          <a:prstGeom prst="rect">
            <a:avLst/>
          </a:prstGeom>
        </p:spPr>
      </p:pic>
      <p:sp>
        <p:nvSpPr>
          <p:cNvPr id="8" name="文字方塊 7">
            <a:extLst>
              <a:ext uri="{FF2B5EF4-FFF2-40B4-BE49-F238E27FC236}">
                <a16:creationId xmlns:a16="http://schemas.microsoft.com/office/drawing/2014/main" id="{921A86E5-AD53-4CBE-AB50-0AC77583B019}"/>
              </a:ext>
            </a:extLst>
          </p:cNvPr>
          <p:cNvSpPr txBox="1"/>
          <p:nvPr/>
        </p:nvSpPr>
        <p:spPr>
          <a:xfrm>
            <a:off x="1801064" y="6185140"/>
            <a:ext cx="5525997" cy="646331"/>
          </a:xfrm>
          <a:prstGeom prst="rect">
            <a:avLst/>
          </a:prstGeom>
          <a:noFill/>
        </p:spPr>
        <p:txBody>
          <a:bodyPr wrap="square">
            <a:spAutoFit/>
          </a:bodyPr>
          <a:lstStyle/>
          <a:p>
            <a:pPr algn="ctr"/>
            <a:r>
              <a:rPr lang="zh-TW" altLang="en-US" b="0" dirty="0">
                <a:hlinkClick r:id="rId4"/>
              </a:rPr>
              <a:t>https://www.youtube.com/watch?v=XtRwwIuzqSw</a:t>
            </a:r>
            <a:endParaRPr lang="en-US" altLang="zh-TW" b="0" dirty="0"/>
          </a:p>
          <a:p>
            <a:pPr algn="ctr"/>
            <a:endParaRPr lang="zh-TW" altLang="en-US" b="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822FD00D-FF78-F8A3-B8C0-1D40E9B74EA5}"/>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65539" name="Rectangle 2">
            <a:extLst>
              <a:ext uri="{FF2B5EF4-FFF2-40B4-BE49-F238E27FC236}">
                <a16:creationId xmlns:a16="http://schemas.microsoft.com/office/drawing/2014/main" id="{CCA80D04-2763-B1D0-7047-DC45E6D5F09B}"/>
              </a:ext>
            </a:extLst>
          </p:cNvPr>
          <p:cNvSpPr>
            <a:spLocks noGrp="1" noChangeArrowheads="1"/>
          </p:cNvSpPr>
          <p:nvPr>
            <p:ph type="title"/>
          </p:nvPr>
        </p:nvSpPr>
        <p:spPr>
          <a:xfrm>
            <a:off x="1331913" y="333375"/>
            <a:ext cx="8101012" cy="1295400"/>
          </a:xfrm>
        </p:spPr>
        <p:txBody>
          <a:bodyPr/>
          <a:lstStyle/>
          <a:p>
            <a:pPr eaLnBrk="1" hangingPunct="1"/>
            <a:r>
              <a:rPr lang="en-US" altLang="zh-TW"/>
              <a:t>13.1.2 Shape from texture</a:t>
            </a:r>
          </a:p>
        </p:txBody>
      </p:sp>
      <p:pic>
        <p:nvPicPr>
          <p:cNvPr id="64514" name="Picture 2">
            <a:extLst>
              <a:ext uri="{FF2B5EF4-FFF2-40B4-BE49-F238E27FC236}">
                <a16:creationId xmlns:a16="http://schemas.microsoft.com/office/drawing/2014/main" id="{12F577F0-505D-48D3-B107-E29821B41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3112" y="1876425"/>
            <a:ext cx="5057775"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951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43AE3D17-667C-D420-2109-D7CD650D5A56}"/>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67587" name="Rectangle 2">
            <a:extLst>
              <a:ext uri="{FF2B5EF4-FFF2-40B4-BE49-F238E27FC236}">
                <a16:creationId xmlns:a16="http://schemas.microsoft.com/office/drawing/2014/main" id="{8A7F70A4-E7DC-E9E9-BCE9-820B53C82827}"/>
              </a:ext>
            </a:extLst>
          </p:cNvPr>
          <p:cNvSpPr>
            <a:spLocks noGrp="1" noChangeArrowheads="1"/>
          </p:cNvSpPr>
          <p:nvPr>
            <p:ph type="title"/>
          </p:nvPr>
        </p:nvSpPr>
        <p:spPr>
          <a:xfrm>
            <a:off x="1331913" y="333375"/>
            <a:ext cx="8101012" cy="1295400"/>
          </a:xfrm>
        </p:spPr>
        <p:txBody>
          <a:bodyPr/>
          <a:lstStyle/>
          <a:p>
            <a:pPr eaLnBrk="1" hangingPunct="1"/>
            <a:r>
              <a:rPr lang="en-US" altLang="zh-TW"/>
              <a:t>13.1.2 Shape from texture</a:t>
            </a:r>
          </a:p>
        </p:txBody>
      </p:sp>
      <p:pic>
        <p:nvPicPr>
          <p:cNvPr id="67588" name="內容版面配置區 3">
            <a:extLst>
              <a:ext uri="{FF2B5EF4-FFF2-40B4-BE49-F238E27FC236}">
                <a16:creationId xmlns:a16="http://schemas.microsoft.com/office/drawing/2014/main" id="{1CCE2B4E-C17F-B52A-8E3D-14E6BF6B0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8" y="1916113"/>
            <a:ext cx="8963025" cy="378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E372F763-DF95-4957-486E-6F9A5E5F9AB2}"/>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69635" name="Rectangle 2">
            <a:extLst>
              <a:ext uri="{FF2B5EF4-FFF2-40B4-BE49-F238E27FC236}">
                <a16:creationId xmlns:a16="http://schemas.microsoft.com/office/drawing/2014/main" id="{142D5A62-4151-AE95-4A75-68D96D64BAB6}"/>
              </a:ext>
            </a:extLst>
          </p:cNvPr>
          <p:cNvSpPr>
            <a:spLocks noGrp="1" noChangeArrowheads="1"/>
          </p:cNvSpPr>
          <p:nvPr>
            <p:ph type="title"/>
          </p:nvPr>
        </p:nvSpPr>
        <p:spPr>
          <a:xfrm>
            <a:off x="1331913" y="333375"/>
            <a:ext cx="8101012" cy="1295400"/>
          </a:xfrm>
        </p:spPr>
        <p:txBody>
          <a:bodyPr/>
          <a:lstStyle/>
          <a:p>
            <a:pPr eaLnBrk="1" hangingPunct="1"/>
            <a:r>
              <a:rPr lang="en-US" altLang="zh-TW"/>
              <a:t>13.1.2 Shape from texture</a:t>
            </a:r>
          </a:p>
        </p:txBody>
      </p:sp>
      <p:pic>
        <p:nvPicPr>
          <p:cNvPr id="69636" name="圖片 1">
            <a:extLst>
              <a:ext uri="{FF2B5EF4-FFF2-40B4-BE49-F238E27FC236}">
                <a16:creationId xmlns:a16="http://schemas.microsoft.com/office/drawing/2014/main" id="{E1D3B3B1-D8FA-AE6E-E864-EBCC5438EC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425" y="1916113"/>
            <a:ext cx="903605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06E961EC-0504-9718-3095-8FE4DA3398E8}"/>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71683" name="Rectangle 2">
            <a:extLst>
              <a:ext uri="{FF2B5EF4-FFF2-40B4-BE49-F238E27FC236}">
                <a16:creationId xmlns:a16="http://schemas.microsoft.com/office/drawing/2014/main" id="{BB97FB67-0BAA-3E31-5C54-714460A8181A}"/>
              </a:ext>
            </a:extLst>
          </p:cNvPr>
          <p:cNvSpPr>
            <a:spLocks noGrp="1" noChangeArrowheads="1"/>
          </p:cNvSpPr>
          <p:nvPr>
            <p:ph type="title"/>
          </p:nvPr>
        </p:nvSpPr>
        <p:spPr>
          <a:xfrm>
            <a:off x="1331913" y="333375"/>
            <a:ext cx="8101012" cy="1295400"/>
          </a:xfrm>
        </p:spPr>
        <p:txBody>
          <a:bodyPr/>
          <a:lstStyle/>
          <a:p>
            <a:pPr eaLnBrk="1" hangingPunct="1"/>
            <a:r>
              <a:rPr lang="en-US" altLang="zh-TW"/>
              <a:t>13.1.2 Shape from texture</a:t>
            </a:r>
          </a:p>
        </p:txBody>
      </p:sp>
      <p:pic>
        <p:nvPicPr>
          <p:cNvPr id="71684" name="Picture 6">
            <a:extLst>
              <a:ext uri="{FF2B5EF4-FFF2-40B4-BE49-F238E27FC236}">
                <a16:creationId xmlns:a16="http://schemas.microsoft.com/office/drawing/2014/main" id="{1FA9E441-07B4-B569-5B3B-9E78693559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6150" y="1916113"/>
            <a:ext cx="4711700"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文字方塊 6">
            <a:extLst>
              <a:ext uri="{FF2B5EF4-FFF2-40B4-BE49-F238E27FC236}">
                <a16:creationId xmlns:a16="http://schemas.microsoft.com/office/drawing/2014/main" id="{A85C0D00-921E-B835-C0AC-2C3D1FE4996D}"/>
              </a:ext>
            </a:extLst>
          </p:cNvPr>
          <p:cNvSpPr txBox="1">
            <a:spLocks noChangeArrowheads="1"/>
          </p:cNvSpPr>
          <p:nvPr/>
        </p:nvSpPr>
        <p:spPr bwMode="auto">
          <a:xfrm>
            <a:off x="1665288" y="6115050"/>
            <a:ext cx="5813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algn="ctr"/>
            <a:r>
              <a:rPr lang="zh-TW" altLang="en-US" b="0">
                <a:hlinkClick r:id="rId4"/>
              </a:rPr>
              <a:t>https://www.youtube.com/watch?v=09Rqfqe9pa8</a:t>
            </a:r>
            <a:endParaRPr lang="zh-TW" altLang="en-US" b="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5FCD724F-850D-DA54-851C-E35ABDCA8604}"/>
              </a:ext>
            </a:extLst>
          </p:cNvPr>
          <p:cNvSpPr txBox="1">
            <a:spLocks noGrp="1"/>
          </p:cNvSpPr>
          <p:nvPr/>
        </p:nvSpPr>
        <p:spPr bwMode="auto">
          <a:xfrm>
            <a:off x="3116263" y="6500813"/>
            <a:ext cx="2895600" cy="457200"/>
          </a:xfrm>
          <a:prstGeom prst="rect">
            <a:avLst/>
          </a:prstGeom>
          <a:noFill/>
          <a:ln>
            <a:miter lim="800000"/>
            <a:headEnd/>
            <a:tailEnd/>
          </a:ln>
        </p:spPr>
        <p:txBody>
          <a:bodyPr/>
          <a:lstStyle/>
          <a:p>
            <a:pPr algn="ctr" eaLnBrk="1" hangingPunct="1">
              <a:defRPr/>
            </a:pPr>
            <a:r>
              <a:rPr kumimoji="0" lang="en-US" altLang="zh-TW" sz="1000">
                <a:effectLst>
                  <a:outerShdw blurRad="38100" dist="38100" dir="2700000" algn="tl">
                    <a:srgbClr val="C0C0C0"/>
                  </a:outerShdw>
                </a:effectLst>
                <a:latin typeface="Times New Roman" pitchFamily="18" charset="0"/>
              </a:rPr>
              <a:t>DC &amp; CV Lab.</a:t>
            </a:r>
          </a:p>
          <a:p>
            <a:pPr algn="ctr" eaLnBrk="1" hangingPunct="1">
              <a:defRPr/>
            </a:pPr>
            <a:r>
              <a:rPr kumimoji="0" lang="en-US" altLang="zh-TW" sz="1000" b="0">
                <a:latin typeface="Comic Sans MS" pitchFamily="66" charset="0"/>
              </a:rPr>
              <a:t>CSIE NTU</a:t>
            </a:r>
          </a:p>
        </p:txBody>
      </p:sp>
      <p:sp>
        <p:nvSpPr>
          <p:cNvPr id="73731" name="Rectangle 2">
            <a:extLst>
              <a:ext uri="{FF2B5EF4-FFF2-40B4-BE49-F238E27FC236}">
                <a16:creationId xmlns:a16="http://schemas.microsoft.com/office/drawing/2014/main" id="{FDC2CE49-BA75-472F-0F46-AC252BCDD180}"/>
              </a:ext>
            </a:extLst>
          </p:cNvPr>
          <p:cNvSpPr>
            <a:spLocks noGrp="1" noChangeArrowheads="1"/>
          </p:cNvSpPr>
          <p:nvPr>
            <p:ph type="title" idx="4294967295"/>
          </p:nvPr>
        </p:nvSpPr>
        <p:spPr>
          <a:xfrm>
            <a:off x="1331913" y="333375"/>
            <a:ext cx="8101012" cy="1295400"/>
          </a:xfrm>
        </p:spPr>
        <p:txBody>
          <a:bodyPr/>
          <a:lstStyle/>
          <a:p>
            <a:pPr eaLnBrk="1" hangingPunct="1"/>
            <a:r>
              <a:rPr lang="en-US" altLang="zh-TW"/>
              <a:t>13.1.3 Shape from focus</a:t>
            </a:r>
          </a:p>
        </p:txBody>
      </p:sp>
      <p:sp>
        <p:nvSpPr>
          <p:cNvPr id="45060" name="Rectangle 4">
            <a:extLst>
              <a:ext uri="{FF2B5EF4-FFF2-40B4-BE49-F238E27FC236}">
                <a16:creationId xmlns:a16="http://schemas.microsoft.com/office/drawing/2014/main" id="{E8724EF5-BB2F-3346-34DC-9B96BCD16D03}"/>
              </a:ext>
            </a:extLst>
          </p:cNvPr>
          <p:cNvSpPr>
            <a:spLocks noChangeArrowheads="1"/>
          </p:cNvSpPr>
          <p:nvPr/>
        </p:nvSpPr>
        <p:spPr bwMode="auto">
          <a:xfrm>
            <a:off x="684213" y="2060575"/>
            <a:ext cx="7343775" cy="4411663"/>
          </a:xfrm>
          <a:prstGeom prst="rect">
            <a:avLst/>
          </a:prstGeom>
          <a:noFill/>
          <a:ln>
            <a:noFill/>
          </a:ln>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defRPr/>
            </a:pPr>
            <a:r>
              <a:rPr lang="en-US" altLang="zh-TW" sz="3200" dirty="0"/>
              <a:t>Shape from focus</a:t>
            </a:r>
            <a:endParaRPr lang="en-US" altLang="zh-TW" sz="3200" b="0" dirty="0"/>
          </a:p>
          <a:p>
            <a:pPr eaLnBrk="1" hangingPunct="1">
              <a:buFont typeface="Wingdings" panose="05000000000000000000" pitchFamily="2" charset="2"/>
              <a:buNone/>
              <a:defRPr/>
            </a:pPr>
            <a:r>
              <a:rPr lang="en-US" altLang="zh-TW" sz="2600" b="0" dirty="0"/>
              <a:t>    - A strong cue for object depth is the </a:t>
            </a:r>
            <a:r>
              <a:rPr lang="en-US" altLang="zh-TW" sz="2600" b="0" dirty="0">
                <a:highlight>
                  <a:srgbClr val="FFFF00"/>
                </a:highlight>
              </a:rPr>
              <a:t>amount of blur</a:t>
            </a:r>
            <a:r>
              <a:rPr lang="en-US" altLang="zh-TW" sz="2600" b="0" dirty="0"/>
              <a:t>, which increases as the object’s surface moves away from the camera’s focusing distance.</a:t>
            </a:r>
          </a:p>
          <a:p>
            <a:pPr eaLnBrk="1" hangingPunct="1">
              <a:lnSpc>
                <a:spcPct val="80000"/>
              </a:lnSpc>
              <a:defRPr/>
            </a:pPr>
            <a:endParaRPr lang="en-US" altLang="zh-TW" sz="2400" b="0" dirty="0"/>
          </a:p>
          <a:p>
            <a:pPr eaLnBrk="1" hangingPunct="1">
              <a:lnSpc>
                <a:spcPct val="80000"/>
              </a:lnSpc>
              <a:buFont typeface="Wingdings" panose="05000000000000000000" pitchFamily="2" charset="2"/>
              <a:buNone/>
              <a:defRPr/>
            </a:pPr>
            <a:endParaRPr lang="en-US" altLang="zh-TW" sz="2400" dirty="0"/>
          </a:p>
          <a:p>
            <a:pPr eaLnBrk="1" hangingPunct="1">
              <a:lnSpc>
                <a:spcPct val="80000"/>
              </a:lnSpc>
              <a:defRPr/>
            </a:pPr>
            <a:endParaRPr lang="en-US" altLang="zh-TW" sz="900" b="0" dirty="0"/>
          </a:p>
          <a:p>
            <a:pPr eaLnBrk="1" hangingPunct="1">
              <a:lnSpc>
                <a:spcPct val="80000"/>
              </a:lnSpc>
              <a:defRPr/>
            </a:pPr>
            <a:endParaRPr lang="en-US" altLang="zh-TW" sz="900" b="0" dirty="0"/>
          </a:p>
          <a:p>
            <a:pPr eaLnBrk="1" hangingPunct="1">
              <a:lnSpc>
                <a:spcPct val="80000"/>
              </a:lnSpc>
              <a:defRPr/>
            </a:pPr>
            <a:endParaRPr lang="en-US" altLang="zh-TW" sz="900" b="0" dirty="0"/>
          </a:p>
          <a:p>
            <a:pPr eaLnBrk="1" hangingPunct="1">
              <a:lnSpc>
                <a:spcPct val="80000"/>
              </a:lnSpc>
              <a:defRPr/>
            </a:pPr>
            <a:endParaRPr lang="en-US" altLang="zh-TW" sz="900" b="0" dirty="0"/>
          </a:p>
          <a:p>
            <a:pPr eaLnBrk="1" hangingPunct="1">
              <a:lnSpc>
                <a:spcPct val="80000"/>
              </a:lnSpc>
              <a:defRPr/>
            </a:pPr>
            <a:endParaRPr lang="en-US" altLang="zh-TW" sz="900" b="0" dirty="0"/>
          </a:p>
          <a:p>
            <a:pPr eaLnBrk="1" hangingPunct="1">
              <a:lnSpc>
                <a:spcPct val="80000"/>
              </a:lnSpc>
              <a:defRPr/>
            </a:pPr>
            <a:endParaRPr lang="en-US" altLang="zh-TW" sz="900" b="0" dirty="0"/>
          </a:p>
          <a:p>
            <a:pPr eaLnBrk="1" hangingPunct="1">
              <a:lnSpc>
                <a:spcPct val="80000"/>
              </a:lnSpc>
              <a:buFont typeface="Wingdings" panose="05000000000000000000" pitchFamily="2" charset="2"/>
              <a:buNone/>
              <a:defRPr/>
            </a:pPr>
            <a:endParaRPr lang="en-US" altLang="zh-TW" sz="2200" dirty="0"/>
          </a:p>
          <a:p>
            <a:pPr eaLnBrk="1" hangingPunct="1">
              <a:lnSpc>
                <a:spcPct val="80000"/>
              </a:lnSpc>
              <a:buFont typeface="Wingdings" panose="05000000000000000000" pitchFamily="2" charset="2"/>
              <a:buNone/>
              <a:defRPr/>
            </a:pPr>
            <a:endParaRPr lang="en-US" altLang="zh-TW" sz="900" b="0" dirty="0"/>
          </a:p>
          <a:p>
            <a:pPr eaLnBrk="1" hangingPunct="1">
              <a:lnSpc>
                <a:spcPct val="80000"/>
              </a:lnSpc>
              <a:buFont typeface="Wingdings" panose="05000000000000000000" pitchFamily="2" charset="2"/>
              <a:buNone/>
              <a:defRPr/>
            </a:pPr>
            <a:endParaRPr lang="en-US" altLang="zh-TW" sz="900" b="0" dirty="0"/>
          </a:p>
          <a:p>
            <a:pPr eaLnBrk="1" hangingPunct="1">
              <a:lnSpc>
                <a:spcPct val="80000"/>
              </a:lnSpc>
              <a:buFont typeface="Wingdings" panose="05000000000000000000" pitchFamily="2" charset="2"/>
              <a:buNone/>
              <a:defRPr/>
            </a:pPr>
            <a:r>
              <a:rPr lang="en-US" altLang="zh-TW" sz="900" b="0" dirty="0"/>
              <a:t>   </a:t>
            </a:r>
          </a:p>
          <a:p>
            <a:pPr eaLnBrk="1" hangingPunct="1">
              <a:lnSpc>
                <a:spcPct val="80000"/>
              </a:lnSpc>
              <a:defRPr/>
            </a:pPr>
            <a:endParaRPr lang="en-US" altLang="zh-TW" sz="900" b="0" dirty="0"/>
          </a:p>
          <a:p>
            <a:pPr eaLnBrk="1" hangingPunct="1">
              <a:lnSpc>
                <a:spcPct val="80000"/>
              </a:lnSpc>
              <a:defRPr/>
            </a:pPr>
            <a:endParaRPr lang="en-US" altLang="zh-TW" sz="900" b="0" dirty="0"/>
          </a:p>
          <a:p>
            <a:pPr eaLnBrk="1" hangingPunct="1">
              <a:lnSpc>
                <a:spcPct val="80000"/>
              </a:lnSpc>
              <a:buFont typeface="Wingdings" panose="05000000000000000000" pitchFamily="2" charset="2"/>
              <a:buNone/>
              <a:defRPr/>
            </a:pPr>
            <a:endParaRPr lang="en-US" altLang="zh-TW" sz="900" b="0" dirty="0"/>
          </a:p>
          <a:p>
            <a:pPr eaLnBrk="1" hangingPunct="1">
              <a:lnSpc>
                <a:spcPct val="80000"/>
              </a:lnSpc>
              <a:buFont typeface="Wingdings" panose="05000000000000000000" pitchFamily="2" charset="2"/>
              <a:buNone/>
              <a:defRPr/>
            </a:pPr>
            <a:r>
              <a:rPr lang="en-US" altLang="zh-TW" sz="900" b="0" dirty="0"/>
              <a:t>    </a:t>
            </a:r>
          </a:p>
          <a:p>
            <a:pPr eaLnBrk="1" hangingPunct="1">
              <a:lnSpc>
                <a:spcPct val="80000"/>
              </a:lnSpc>
              <a:buFont typeface="Wingdings" panose="05000000000000000000" pitchFamily="2" charset="2"/>
              <a:buNone/>
              <a:defRPr/>
            </a:pPr>
            <a:r>
              <a:rPr lang="en-US" altLang="zh-TW" sz="900" b="0" dirty="0"/>
              <a:t>    </a:t>
            </a:r>
          </a:p>
          <a:p>
            <a:pPr eaLnBrk="1" hangingPunct="1">
              <a:lnSpc>
                <a:spcPct val="80000"/>
              </a:lnSpc>
              <a:buFont typeface="Wingdings" panose="05000000000000000000" pitchFamily="2" charset="2"/>
              <a:buNone/>
              <a:defRPr/>
            </a:pPr>
            <a:r>
              <a:rPr lang="en-US" altLang="zh-TW" sz="900" b="0" dirty="0"/>
              <a:t>     </a:t>
            </a:r>
            <a:endParaRPr lang="en-US" altLang="zh-TW" sz="1100" b="0" dirty="0"/>
          </a:p>
          <a:p>
            <a:pPr eaLnBrk="1" hangingPunct="1">
              <a:lnSpc>
                <a:spcPct val="80000"/>
              </a:lnSpc>
              <a:buFont typeface="Wingdings" panose="05000000000000000000" pitchFamily="2" charset="2"/>
              <a:buNone/>
              <a:defRPr/>
            </a:pPr>
            <a:r>
              <a:rPr lang="en-US" altLang="zh-TW" sz="900" b="0" dirty="0"/>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49207397-A8F9-6F28-07FE-D314FE8A055F}"/>
              </a:ext>
            </a:extLst>
          </p:cNvPr>
          <p:cNvSpPr txBox="1">
            <a:spLocks noGrp="1"/>
          </p:cNvSpPr>
          <p:nvPr/>
        </p:nvSpPr>
        <p:spPr bwMode="auto">
          <a:xfrm>
            <a:off x="3116263" y="6500813"/>
            <a:ext cx="2895600" cy="457200"/>
          </a:xfrm>
          <a:prstGeom prst="rect">
            <a:avLst/>
          </a:prstGeom>
          <a:noFill/>
          <a:ln>
            <a:miter lim="800000"/>
            <a:headEnd/>
            <a:tailEnd/>
          </a:ln>
        </p:spPr>
        <p:txBody>
          <a:bodyPr/>
          <a:lstStyle/>
          <a:p>
            <a:pPr algn="ctr" eaLnBrk="1" hangingPunct="1">
              <a:defRPr/>
            </a:pPr>
            <a:r>
              <a:rPr kumimoji="0" lang="en-US" altLang="zh-TW" sz="1000">
                <a:effectLst>
                  <a:outerShdw blurRad="38100" dist="38100" dir="2700000" algn="tl">
                    <a:srgbClr val="C0C0C0"/>
                  </a:outerShdw>
                </a:effectLst>
                <a:latin typeface="Times New Roman" pitchFamily="18" charset="0"/>
              </a:rPr>
              <a:t>DC &amp; CV Lab.</a:t>
            </a:r>
          </a:p>
          <a:p>
            <a:pPr algn="ctr" eaLnBrk="1" hangingPunct="1">
              <a:defRPr/>
            </a:pPr>
            <a:r>
              <a:rPr kumimoji="0" lang="en-US" altLang="zh-TW" sz="1000" b="0">
                <a:latin typeface="Comic Sans MS" pitchFamily="66" charset="0"/>
              </a:rPr>
              <a:t>CSIE NTU</a:t>
            </a:r>
          </a:p>
        </p:txBody>
      </p:sp>
      <p:sp>
        <p:nvSpPr>
          <p:cNvPr id="75779" name="Rectangle 2">
            <a:extLst>
              <a:ext uri="{FF2B5EF4-FFF2-40B4-BE49-F238E27FC236}">
                <a16:creationId xmlns:a16="http://schemas.microsoft.com/office/drawing/2014/main" id="{CEC293FA-0F2E-65C0-B022-224327089BEE}"/>
              </a:ext>
            </a:extLst>
          </p:cNvPr>
          <p:cNvSpPr>
            <a:spLocks noGrp="1" noChangeArrowheads="1"/>
          </p:cNvSpPr>
          <p:nvPr>
            <p:ph type="title" idx="4294967295"/>
          </p:nvPr>
        </p:nvSpPr>
        <p:spPr>
          <a:xfrm>
            <a:off x="1331913" y="333375"/>
            <a:ext cx="8101012" cy="1295400"/>
          </a:xfrm>
        </p:spPr>
        <p:txBody>
          <a:bodyPr/>
          <a:lstStyle/>
          <a:p>
            <a:pPr eaLnBrk="1" hangingPunct="1"/>
            <a:r>
              <a:rPr lang="en-US" altLang="zh-TW"/>
              <a:t>13.1.3 Shape from focus</a:t>
            </a:r>
          </a:p>
        </p:txBody>
      </p:sp>
      <p:pic>
        <p:nvPicPr>
          <p:cNvPr id="75780" name="Picture 4">
            <a:extLst>
              <a:ext uri="{FF2B5EF4-FFF2-40B4-BE49-F238E27FC236}">
                <a16:creationId xmlns:a16="http://schemas.microsoft.com/office/drawing/2014/main" id="{C272CBFF-B9F8-4A1A-FA1F-AF9A80D8C2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2060575"/>
            <a:ext cx="6223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CFC75048-8250-D3DF-4064-74ECB94E0CB7}"/>
              </a:ext>
            </a:extLst>
          </p:cNvPr>
          <p:cNvSpPr txBox="1">
            <a:spLocks noGrp="1"/>
          </p:cNvSpPr>
          <p:nvPr/>
        </p:nvSpPr>
        <p:spPr bwMode="auto">
          <a:xfrm>
            <a:off x="3116263" y="6500813"/>
            <a:ext cx="2895600" cy="457200"/>
          </a:xfrm>
          <a:prstGeom prst="rect">
            <a:avLst/>
          </a:prstGeom>
          <a:noFill/>
          <a:ln>
            <a:miter lim="800000"/>
            <a:headEnd/>
            <a:tailEnd/>
          </a:ln>
        </p:spPr>
        <p:txBody>
          <a:bodyPr/>
          <a:lstStyle/>
          <a:p>
            <a:pPr algn="ctr" eaLnBrk="1" hangingPunct="1">
              <a:defRPr/>
            </a:pPr>
            <a:r>
              <a:rPr kumimoji="0" lang="en-US" altLang="zh-TW" sz="1000">
                <a:effectLst>
                  <a:outerShdw blurRad="38100" dist="38100" dir="2700000" algn="tl">
                    <a:srgbClr val="C0C0C0"/>
                  </a:outerShdw>
                </a:effectLst>
                <a:latin typeface="Times New Roman" pitchFamily="18" charset="0"/>
              </a:rPr>
              <a:t>DC &amp; CV Lab.</a:t>
            </a:r>
          </a:p>
          <a:p>
            <a:pPr algn="ctr" eaLnBrk="1" hangingPunct="1">
              <a:defRPr/>
            </a:pPr>
            <a:r>
              <a:rPr kumimoji="0" lang="en-US" altLang="zh-TW" sz="1000" b="0">
                <a:latin typeface="Comic Sans MS" pitchFamily="66" charset="0"/>
              </a:rPr>
              <a:t>CSIE NTU</a:t>
            </a:r>
          </a:p>
        </p:txBody>
      </p:sp>
      <p:sp>
        <p:nvSpPr>
          <p:cNvPr id="77827" name="Rectangle 2">
            <a:extLst>
              <a:ext uri="{FF2B5EF4-FFF2-40B4-BE49-F238E27FC236}">
                <a16:creationId xmlns:a16="http://schemas.microsoft.com/office/drawing/2014/main" id="{1526B511-9005-6548-9948-7CBD3BE843D2}"/>
              </a:ext>
            </a:extLst>
          </p:cNvPr>
          <p:cNvSpPr>
            <a:spLocks noGrp="1" noChangeArrowheads="1"/>
          </p:cNvSpPr>
          <p:nvPr>
            <p:ph type="title" idx="4294967295"/>
          </p:nvPr>
        </p:nvSpPr>
        <p:spPr>
          <a:xfrm>
            <a:off x="1331913" y="333375"/>
            <a:ext cx="8101012" cy="1295400"/>
          </a:xfrm>
        </p:spPr>
        <p:txBody>
          <a:bodyPr/>
          <a:lstStyle/>
          <a:p>
            <a:pPr eaLnBrk="1" hangingPunct="1"/>
            <a:r>
              <a:rPr lang="en-US" altLang="zh-TW"/>
              <a:t>13.1.3 Shape from focus</a:t>
            </a:r>
          </a:p>
        </p:txBody>
      </p:sp>
      <p:pic>
        <p:nvPicPr>
          <p:cNvPr id="77828" name="圖片 2">
            <a:extLst>
              <a:ext uri="{FF2B5EF4-FFF2-40B4-BE49-F238E27FC236}">
                <a16:creationId xmlns:a16="http://schemas.microsoft.com/office/drawing/2014/main" id="{C6289FC4-D827-5AAA-4D3D-CAF1C14E4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847850"/>
            <a:ext cx="6408737"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文字方塊 7">
            <a:extLst>
              <a:ext uri="{FF2B5EF4-FFF2-40B4-BE49-F238E27FC236}">
                <a16:creationId xmlns:a16="http://schemas.microsoft.com/office/drawing/2014/main" id="{B0D4D678-3DC1-0580-BA96-DF79014E5D32}"/>
              </a:ext>
            </a:extLst>
          </p:cNvPr>
          <p:cNvSpPr txBox="1">
            <a:spLocks noChangeArrowheads="1"/>
          </p:cNvSpPr>
          <p:nvPr/>
        </p:nvSpPr>
        <p:spPr bwMode="auto">
          <a:xfrm>
            <a:off x="4425950" y="22225"/>
            <a:ext cx="4714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algn="r"/>
            <a:r>
              <a:rPr lang="zh-TW" altLang="en-US" sz="1200" b="0">
                <a:hlinkClick r:id="rId4"/>
              </a:rPr>
              <a:t>https://www.youtube.com/watch?v=A-fgaR7vJ-w</a:t>
            </a:r>
            <a:endParaRPr lang="en-US" altLang="zh-TW" sz="1200" b="0"/>
          </a:p>
          <a:p>
            <a:pPr algn="r"/>
            <a:endParaRPr lang="zh-TW" altLang="en-US" sz="1200" b="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48B2BEFA-9D2B-C87A-B47A-3BE2ADD00969}"/>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79875" name="Rectangle 2">
            <a:extLst>
              <a:ext uri="{FF2B5EF4-FFF2-40B4-BE49-F238E27FC236}">
                <a16:creationId xmlns:a16="http://schemas.microsoft.com/office/drawing/2014/main" id="{65E23EFF-E04F-53C5-D697-F280025FACCD}"/>
              </a:ext>
            </a:extLst>
          </p:cNvPr>
          <p:cNvSpPr>
            <a:spLocks noGrp="1" noChangeArrowheads="1"/>
          </p:cNvSpPr>
          <p:nvPr>
            <p:ph type="title"/>
          </p:nvPr>
        </p:nvSpPr>
        <p:spPr>
          <a:xfrm>
            <a:off x="1331913" y="333375"/>
            <a:ext cx="8101012" cy="1295400"/>
          </a:xfrm>
        </p:spPr>
        <p:txBody>
          <a:bodyPr/>
          <a:lstStyle/>
          <a:p>
            <a:pPr eaLnBrk="1" hangingPunct="1"/>
            <a:r>
              <a:rPr lang="en-US" altLang="zh-TW"/>
              <a:t>13.1.3 Shape from focus</a:t>
            </a:r>
          </a:p>
        </p:txBody>
      </p:sp>
      <p:pic>
        <p:nvPicPr>
          <p:cNvPr id="79876" name="圖片 1">
            <a:extLst>
              <a:ext uri="{FF2B5EF4-FFF2-40B4-BE49-F238E27FC236}">
                <a16:creationId xmlns:a16="http://schemas.microsoft.com/office/drawing/2014/main" id="{D3BC6B2D-00F7-DDC9-879F-3D9075A35C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652588"/>
            <a:ext cx="7775575" cy="520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18C2E321-412F-2662-9F3B-4CCC71C1D855}"/>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81923" name="Rectangle 2">
            <a:extLst>
              <a:ext uri="{FF2B5EF4-FFF2-40B4-BE49-F238E27FC236}">
                <a16:creationId xmlns:a16="http://schemas.microsoft.com/office/drawing/2014/main" id="{C7F84444-3316-1252-8C0F-BBF2309F2B95}"/>
              </a:ext>
            </a:extLst>
          </p:cNvPr>
          <p:cNvSpPr>
            <a:spLocks noGrp="1" noChangeArrowheads="1"/>
          </p:cNvSpPr>
          <p:nvPr>
            <p:ph type="title"/>
          </p:nvPr>
        </p:nvSpPr>
        <p:spPr>
          <a:xfrm>
            <a:off x="1331913" y="333375"/>
            <a:ext cx="8101012" cy="1295400"/>
          </a:xfrm>
        </p:spPr>
        <p:txBody>
          <a:bodyPr/>
          <a:lstStyle/>
          <a:p>
            <a:pPr eaLnBrk="1" hangingPunct="1"/>
            <a:r>
              <a:rPr lang="en-US" altLang="zh-TW"/>
              <a:t>13.2 3D scanning</a:t>
            </a:r>
          </a:p>
        </p:txBody>
      </p:sp>
      <p:sp>
        <p:nvSpPr>
          <p:cNvPr id="81924" name="文字方塊 4">
            <a:extLst>
              <a:ext uri="{FF2B5EF4-FFF2-40B4-BE49-F238E27FC236}">
                <a16:creationId xmlns:a16="http://schemas.microsoft.com/office/drawing/2014/main" id="{5F4F5224-5B32-01F2-6243-4BB1F939CF5F}"/>
              </a:ext>
            </a:extLst>
          </p:cNvPr>
          <p:cNvSpPr txBox="1">
            <a:spLocks noChangeArrowheads="1"/>
          </p:cNvSpPr>
          <p:nvPr/>
        </p:nvSpPr>
        <p:spPr bwMode="auto">
          <a:xfrm>
            <a:off x="3492500" y="5934075"/>
            <a:ext cx="39608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a:t>Structured Light</a:t>
            </a:r>
          </a:p>
          <a:p>
            <a:pPr eaLnBrk="1" hangingPunct="1">
              <a:spcBef>
                <a:spcPct val="0"/>
              </a:spcBef>
              <a:buClrTx/>
              <a:buSzTx/>
              <a:buFontTx/>
              <a:buNone/>
            </a:pPr>
            <a:r>
              <a:rPr lang="en-US" altLang="zh-TW" sz="1800"/>
              <a:t>CCD: Charge-Coupled Device </a:t>
            </a:r>
          </a:p>
          <a:p>
            <a:pPr eaLnBrk="1" hangingPunct="1">
              <a:spcBef>
                <a:spcPct val="0"/>
              </a:spcBef>
              <a:buClrTx/>
              <a:buSzTx/>
              <a:buFontTx/>
              <a:buNone/>
            </a:pPr>
            <a:endParaRPr lang="zh-TW" altLang="en-US" sz="1800"/>
          </a:p>
        </p:txBody>
      </p:sp>
      <p:pic>
        <p:nvPicPr>
          <p:cNvPr id="81925" name="圖片 1">
            <a:extLst>
              <a:ext uri="{FF2B5EF4-FFF2-40B4-BE49-F238E27FC236}">
                <a16:creationId xmlns:a16="http://schemas.microsoft.com/office/drawing/2014/main" id="{3EEBDFD4-E93E-E53B-8F0F-6AEAF9B4AC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944688"/>
            <a:ext cx="8807450" cy="39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82705304-0111-C236-24AB-1CB9F66746E7}"/>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32771" name="Rectangle 2">
            <a:extLst>
              <a:ext uri="{FF2B5EF4-FFF2-40B4-BE49-F238E27FC236}">
                <a16:creationId xmlns:a16="http://schemas.microsoft.com/office/drawing/2014/main" id="{969A631D-B244-BC14-968F-2B6DBDC20793}"/>
              </a:ext>
            </a:extLst>
          </p:cNvPr>
          <p:cNvSpPr>
            <a:spLocks noGrp="1" noChangeArrowheads="1"/>
          </p:cNvSpPr>
          <p:nvPr>
            <p:ph type="title"/>
          </p:nvPr>
        </p:nvSpPr>
        <p:spPr>
          <a:xfrm>
            <a:off x="1042988" y="188913"/>
            <a:ext cx="8101012" cy="1295400"/>
          </a:xfrm>
        </p:spPr>
        <p:txBody>
          <a:bodyPr/>
          <a:lstStyle/>
          <a:p>
            <a:pPr eaLnBrk="1" hangingPunct="1"/>
            <a:r>
              <a:rPr lang="en-US" altLang="zh-TW"/>
              <a:t>13 3D reconstruction</a:t>
            </a:r>
          </a:p>
        </p:txBody>
      </p:sp>
      <p:sp>
        <p:nvSpPr>
          <p:cNvPr id="32772" name="Rectangle 3">
            <a:extLst>
              <a:ext uri="{FF2B5EF4-FFF2-40B4-BE49-F238E27FC236}">
                <a16:creationId xmlns:a16="http://schemas.microsoft.com/office/drawing/2014/main" id="{1EB0760F-2111-DAB2-D215-C5BA4139D34E}"/>
              </a:ext>
            </a:extLst>
          </p:cNvPr>
          <p:cNvSpPr>
            <a:spLocks noChangeArrowheads="1"/>
          </p:cNvSpPr>
          <p:nvPr/>
        </p:nvSpPr>
        <p:spPr bwMode="auto">
          <a:xfrm>
            <a:off x="684213" y="1916113"/>
            <a:ext cx="7343775"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r>
              <a:rPr lang="en-US" altLang="zh-TW" sz="2400" b="0"/>
              <a:t>13.1 Shape from X</a:t>
            </a:r>
          </a:p>
          <a:p>
            <a:pPr eaLnBrk="1" hangingPunct="1"/>
            <a:r>
              <a:rPr lang="en-US" altLang="zh-TW" sz="2400" b="0"/>
              <a:t>13.2 3D scanning</a:t>
            </a:r>
          </a:p>
          <a:p>
            <a:pPr eaLnBrk="1" hangingPunct="1"/>
            <a:r>
              <a:rPr lang="en-US" altLang="zh-TW" sz="2400" b="0"/>
              <a:t>13.3 Surface representations</a:t>
            </a:r>
          </a:p>
          <a:p>
            <a:pPr eaLnBrk="1" hangingPunct="1"/>
            <a:r>
              <a:rPr lang="en-US" altLang="zh-TW" sz="2400" b="0"/>
              <a:t>13.4 Point-based representations</a:t>
            </a:r>
          </a:p>
          <a:p>
            <a:pPr eaLnBrk="1" hangingPunct="1"/>
            <a:r>
              <a:rPr lang="en-US" altLang="zh-TW" sz="2400" b="0"/>
              <a:t>13.5 Volumetric representations</a:t>
            </a:r>
          </a:p>
          <a:p>
            <a:pPr eaLnBrk="1" hangingPunct="1"/>
            <a:r>
              <a:rPr lang="en-US" altLang="zh-TW" sz="2400" b="0"/>
              <a:t>13.6 Model-based reconstruction</a:t>
            </a:r>
          </a:p>
          <a:p>
            <a:pPr eaLnBrk="1" hangingPunct="1"/>
            <a:r>
              <a:rPr lang="en-US" altLang="zh-TW" sz="2400" b="0"/>
              <a:t>13.7 Recovering texture maps and albedos</a:t>
            </a:r>
          </a:p>
          <a:p>
            <a:pPr eaLnBrk="1" hangingPunct="1"/>
            <a:r>
              <a:rPr lang="en-US" altLang="zh-TW" sz="2400" b="0"/>
              <a:t>IEEE: Institute of Electrical and Electronic Engineers </a:t>
            </a:r>
          </a:p>
          <a:p>
            <a:pPr eaLnBrk="1" hangingPunct="1"/>
            <a:r>
              <a:rPr lang="en-US" altLang="zh-TW" sz="2400" b="0"/>
              <a:t>ACM: Association for Computing Machinery</a:t>
            </a:r>
          </a:p>
          <a:p>
            <a:pPr eaLnBrk="1" hangingPunct="1"/>
            <a:endParaRPr lang="en-US" altLang="zh-TW" sz="2800"/>
          </a:p>
          <a:p>
            <a:pPr eaLnBrk="1" hangingPunct="1"/>
            <a:endParaRPr lang="en-US" altLang="zh-TW" sz="2800" b="0"/>
          </a:p>
          <a:p>
            <a:pPr eaLnBrk="1" hangingPunct="1"/>
            <a:endParaRPr lang="en-US" altLang="zh-TW" sz="2800" b="0"/>
          </a:p>
          <a:p>
            <a:pPr eaLnBrk="1" hangingPunct="1"/>
            <a:endParaRPr lang="en-US" altLang="zh-TW" sz="2600" b="0"/>
          </a:p>
          <a:p>
            <a:pPr eaLnBrk="1" hangingPunct="1"/>
            <a:endParaRPr lang="en-US" altLang="zh-TW" sz="2600" b="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F7F3F337-EE3D-C884-F800-48ECE4200CA2}"/>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83971" name="Rectangle 2">
            <a:extLst>
              <a:ext uri="{FF2B5EF4-FFF2-40B4-BE49-F238E27FC236}">
                <a16:creationId xmlns:a16="http://schemas.microsoft.com/office/drawing/2014/main" id="{BB5A25F7-F226-CF9D-1E5C-887A5EDB6D32}"/>
              </a:ext>
            </a:extLst>
          </p:cNvPr>
          <p:cNvSpPr>
            <a:spLocks noGrp="1" noChangeArrowheads="1"/>
          </p:cNvSpPr>
          <p:nvPr>
            <p:ph type="title"/>
          </p:nvPr>
        </p:nvSpPr>
        <p:spPr>
          <a:xfrm>
            <a:off x="1331913" y="333375"/>
            <a:ext cx="8101012" cy="1295400"/>
          </a:xfrm>
        </p:spPr>
        <p:txBody>
          <a:bodyPr/>
          <a:lstStyle/>
          <a:p>
            <a:pPr eaLnBrk="1" hangingPunct="1"/>
            <a:r>
              <a:rPr lang="en-US" altLang="zh-TW"/>
              <a:t>13.2 3D scanning</a:t>
            </a:r>
          </a:p>
        </p:txBody>
      </p:sp>
      <p:sp>
        <p:nvSpPr>
          <p:cNvPr id="83972" name="文字方塊 4">
            <a:extLst>
              <a:ext uri="{FF2B5EF4-FFF2-40B4-BE49-F238E27FC236}">
                <a16:creationId xmlns:a16="http://schemas.microsoft.com/office/drawing/2014/main" id="{27E06FC4-DEBC-94FE-9DF6-223B103E9945}"/>
              </a:ext>
            </a:extLst>
          </p:cNvPr>
          <p:cNvSpPr txBox="1">
            <a:spLocks noChangeArrowheads="1"/>
          </p:cNvSpPr>
          <p:nvPr/>
        </p:nvSpPr>
        <p:spPr bwMode="auto">
          <a:xfrm>
            <a:off x="2268538" y="5876925"/>
            <a:ext cx="64579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a:t>SPIE: Society of Photo-Optical Instrumentation Engineers</a:t>
            </a:r>
          </a:p>
          <a:p>
            <a:pPr eaLnBrk="1" hangingPunct="1">
              <a:spcBef>
                <a:spcPct val="0"/>
              </a:spcBef>
              <a:buClrTx/>
              <a:buSzTx/>
              <a:buFontTx/>
              <a:buNone/>
            </a:pPr>
            <a:endParaRPr lang="en-US" altLang="zh-TW" sz="1800"/>
          </a:p>
          <a:p>
            <a:pPr eaLnBrk="1" hangingPunct="1">
              <a:spcBef>
                <a:spcPct val="0"/>
              </a:spcBef>
              <a:buClrTx/>
              <a:buSzTx/>
              <a:buFontTx/>
              <a:buNone/>
            </a:pPr>
            <a:endParaRPr lang="en-US" altLang="zh-TW" sz="1800"/>
          </a:p>
          <a:p>
            <a:pPr eaLnBrk="1" hangingPunct="1">
              <a:spcBef>
                <a:spcPct val="0"/>
              </a:spcBef>
              <a:buClrTx/>
              <a:buSzTx/>
              <a:buFontTx/>
              <a:buNone/>
            </a:pPr>
            <a:endParaRPr lang="zh-TW" altLang="en-US" sz="1800"/>
          </a:p>
        </p:txBody>
      </p:sp>
      <p:pic>
        <p:nvPicPr>
          <p:cNvPr id="83973" name="圖片 1">
            <a:extLst>
              <a:ext uri="{FF2B5EF4-FFF2-40B4-BE49-F238E27FC236}">
                <a16:creationId xmlns:a16="http://schemas.microsoft.com/office/drawing/2014/main" id="{A7779E14-2180-674D-9DF2-E750C31583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868488"/>
            <a:ext cx="8256587"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08F8B1B8-0E1A-5A11-759F-78EE566DF0AA}"/>
              </a:ext>
            </a:extLst>
          </p:cNvPr>
          <p:cNvSpPr>
            <a:spLocks noGrp="1"/>
          </p:cNvSpPr>
          <p:nvPr>
            <p:ph type="ftr" sz="quarter" idx="10"/>
          </p:nvPr>
        </p:nvSpPr>
        <p:spPr/>
        <p:txBody>
          <a:bodyPr/>
          <a:lstStyle/>
          <a:p>
            <a:pPr>
              <a:defRPr/>
            </a:pPr>
            <a:r>
              <a:rPr lang="en-US" altLang="zh-TW" dirty="0">
                <a:effectLst>
                  <a:outerShdw blurRad="38100" dist="38100" dir="2700000" algn="tl">
                    <a:srgbClr val="C0C0C0"/>
                  </a:outerShdw>
                </a:effectLst>
              </a:rPr>
              <a:t>DC &amp; CV Lab.</a:t>
            </a:r>
          </a:p>
          <a:p>
            <a:pPr>
              <a:defRPr/>
            </a:pPr>
            <a:r>
              <a:rPr lang="en-US" altLang="zh-TW" b="0" dirty="0">
                <a:latin typeface="Comic Sans MS" pitchFamily="66" charset="0"/>
              </a:rPr>
              <a:t>CSIE NTU</a:t>
            </a:r>
          </a:p>
        </p:txBody>
      </p:sp>
      <p:sp>
        <p:nvSpPr>
          <p:cNvPr id="86019" name="Rectangle 2">
            <a:extLst>
              <a:ext uri="{FF2B5EF4-FFF2-40B4-BE49-F238E27FC236}">
                <a16:creationId xmlns:a16="http://schemas.microsoft.com/office/drawing/2014/main" id="{2E13465C-7BF1-AD3F-F4A5-DDAABD9373F6}"/>
              </a:ext>
            </a:extLst>
          </p:cNvPr>
          <p:cNvSpPr>
            <a:spLocks noGrp="1" noChangeArrowheads="1"/>
          </p:cNvSpPr>
          <p:nvPr>
            <p:ph type="title"/>
          </p:nvPr>
        </p:nvSpPr>
        <p:spPr>
          <a:xfrm>
            <a:off x="1331913" y="333375"/>
            <a:ext cx="8101012" cy="1295400"/>
          </a:xfrm>
        </p:spPr>
        <p:txBody>
          <a:bodyPr/>
          <a:lstStyle/>
          <a:p>
            <a:pPr eaLnBrk="1" hangingPunct="1"/>
            <a:r>
              <a:rPr lang="en-US" altLang="zh-TW"/>
              <a:t>13.2 Active rangefinding</a:t>
            </a:r>
          </a:p>
        </p:txBody>
      </p:sp>
      <p:sp>
        <p:nvSpPr>
          <p:cNvPr id="86020" name="矩形 2">
            <a:extLst>
              <a:ext uri="{FF2B5EF4-FFF2-40B4-BE49-F238E27FC236}">
                <a16:creationId xmlns:a16="http://schemas.microsoft.com/office/drawing/2014/main" id="{57B2D161-6384-B876-DA03-5240F0FF6B7A}"/>
              </a:ext>
            </a:extLst>
          </p:cNvPr>
          <p:cNvSpPr>
            <a:spLocks noChangeArrowheads="1"/>
          </p:cNvSpPr>
          <p:nvPr/>
        </p:nvSpPr>
        <p:spPr bwMode="auto">
          <a:xfrm>
            <a:off x="1836738" y="9525"/>
            <a:ext cx="75961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r>
              <a:rPr lang="en-US" altLang="zh-TW" sz="1400" b="0"/>
              <a:t>Rangefinding is an old-fashioned word for measuring distance, often using passive or active optical means.</a:t>
            </a:r>
          </a:p>
          <a:p>
            <a:br>
              <a:rPr lang="en-US" altLang="zh-TW" sz="1400" b="0"/>
            </a:br>
            <a:endParaRPr lang="zh-TW" altLang="en-US" sz="1400"/>
          </a:p>
        </p:txBody>
      </p:sp>
      <p:sp>
        <p:nvSpPr>
          <p:cNvPr id="7" name="文字方塊 6">
            <a:extLst>
              <a:ext uri="{FF2B5EF4-FFF2-40B4-BE49-F238E27FC236}">
                <a16:creationId xmlns:a16="http://schemas.microsoft.com/office/drawing/2014/main" id="{094EFCE0-9711-B4D8-FD32-E4AE1EE38644}"/>
              </a:ext>
            </a:extLst>
          </p:cNvPr>
          <p:cNvSpPr txBox="1"/>
          <p:nvPr/>
        </p:nvSpPr>
        <p:spPr>
          <a:xfrm>
            <a:off x="699403" y="4767559"/>
            <a:ext cx="8133934" cy="1200329"/>
          </a:xfrm>
          <a:prstGeom prst="rect">
            <a:avLst/>
          </a:prstGeom>
          <a:noFill/>
        </p:spPr>
        <p:txBody>
          <a:bodyPr>
            <a:spAutoFit/>
          </a:bodyPr>
          <a:lstStyle/>
          <a:p>
            <a:pPr>
              <a:defRPr/>
            </a:pPr>
            <a:r>
              <a:rPr lang="en-US" altLang="zh-TW" sz="2400" b="0" dirty="0"/>
              <a:t>The simplest way to do this is to just project </a:t>
            </a:r>
            <a:r>
              <a:rPr lang="en-US" altLang="zh-TW" sz="2400" b="0" dirty="0">
                <a:highlight>
                  <a:srgbClr val="FFFF00"/>
                </a:highlight>
              </a:rPr>
              <a:t>random stripe patterns </a:t>
            </a:r>
            <a:r>
              <a:rPr lang="en-US" altLang="zh-TW" sz="2400" b="0" dirty="0"/>
              <a:t>onto the scene to create </a:t>
            </a:r>
            <a:r>
              <a:rPr lang="en-US" altLang="zh-TW" sz="2400" b="0" dirty="0">
                <a:highlight>
                  <a:srgbClr val="FFFF00"/>
                </a:highlight>
              </a:rPr>
              <a:t>synthetic texture</a:t>
            </a:r>
            <a:r>
              <a:rPr lang="en-US" altLang="zh-TW" sz="2400" b="0" dirty="0"/>
              <a:t>, which helps match </a:t>
            </a:r>
            <a:r>
              <a:rPr lang="en-US" altLang="zh-TW" sz="2400" b="0" dirty="0" err="1"/>
              <a:t>textureless</a:t>
            </a:r>
            <a:r>
              <a:rPr lang="en-US" altLang="zh-TW" sz="2400" b="0" dirty="0"/>
              <a:t> surfaces</a:t>
            </a:r>
          </a:p>
        </p:txBody>
      </p:sp>
      <p:pic>
        <p:nvPicPr>
          <p:cNvPr id="86022" name="圖片 4">
            <a:extLst>
              <a:ext uri="{FF2B5EF4-FFF2-40B4-BE49-F238E27FC236}">
                <a16:creationId xmlns:a16="http://schemas.microsoft.com/office/drawing/2014/main" id="{7936264B-D428-267A-D9C4-35406ACD6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328863"/>
            <a:ext cx="8580437"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A86C8402-F600-8553-BF39-815B94F56532}"/>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88067" name="Rectangle 2">
            <a:extLst>
              <a:ext uri="{FF2B5EF4-FFF2-40B4-BE49-F238E27FC236}">
                <a16:creationId xmlns:a16="http://schemas.microsoft.com/office/drawing/2014/main" id="{CC29D243-DE62-71F2-E932-14634EAC9781}"/>
              </a:ext>
            </a:extLst>
          </p:cNvPr>
          <p:cNvSpPr>
            <a:spLocks noGrp="1" noChangeArrowheads="1"/>
          </p:cNvSpPr>
          <p:nvPr>
            <p:ph type="title"/>
          </p:nvPr>
        </p:nvSpPr>
        <p:spPr>
          <a:xfrm>
            <a:off x="1331913" y="333375"/>
            <a:ext cx="8101012" cy="1295400"/>
          </a:xfrm>
        </p:spPr>
        <p:txBody>
          <a:bodyPr/>
          <a:lstStyle/>
          <a:p>
            <a:pPr eaLnBrk="1" hangingPunct="1"/>
            <a:r>
              <a:rPr lang="en-US" altLang="zh-TW"/>
              <a:t>13.2 Active rangefinding</a:t>
            </a:r>
          </a:p>
        </p:txBody>
      </p:sp>
      <p:pic>
        <p:nvPicPr>
          <p:cNvPr id="88068" name="圖片 1">
            <a:extLst>
              <a:ext uri="{FF2B5EF4-FFF2-40B4-BE49-F238E27FC236}">
                <a16:creationId xmlns:a16="http://schemas.microsoft.com/office/drawing/2014/main" id="{5A610C36-49A6-AFFB-15ED-22A63FE887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060575"/>
            <a:ext cx="8894763"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矩形 2">
            <a:extLst>
              <a:ext uri="{FF2B5EF4-FFF2-40B4-BE49-F238E27FC236}">
                <a16:creationId xmlns:a16="http://schemas.microsoft.com/office/drawing/2014/main" id="{1C455B2C-BD32-E408-28D5-38C95C28BE18}"/>
              </a:ext>
            </a:extLst>
          </p:cNvPr>
          <p:cNvSpPr>
            <a:spLocks noChangeArrowheads="1"/>
          </p:cNvSpPr>
          <p:nvPr/>
        </p:nvSpPr>
        <p:spPr bwMode="auto">
          <a:xfrm>
            <a:off x="1836738" y="9525"/>
            <a:ext cx="75961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r>
              <a:rPr lang="en-US" altLang="zh-TW" sz="1400" b="0"/>
              <a:t>Rangefinding is an old-fashioned word for measuring distance, often using passive or active optical means.</a:t>
            </a:r>
          </a:p>
          <a:p>
            <a:br>
              <a:rPr lang="en-US" altLang="zh-TW" sz="1400" b="0"/>
            </a:br>
            <a:endParaRPr lang="zh-TW" altLang="en-US" sz="1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1D992BF8-E60D-B2FC-97F3-5340FE56038B}"/>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90115" name="Rectangle 2">
            <a:extLst>
              <a:ext uri="{FF2B5EF4-FFF2-40B4-BE49-F238E27FC236}">
                <a16:creationId xmlns:a16="http://schemas.microsoft.com/office/drawing/2014/main" id="{1B229DED-79E9-605A-9B6B-F30D6F797819}"/>
              </a:ext>
            </a:extLst>
          </p:cNvPr>
          <p:cNvSpPr>
            <a:spLocks noGrp="1" noChangeArrowheads="1"/>
          </p:cNvSpPr>
          <p:nvPr>
            <p:ph type="title"/>
          </p:nvPr>
        </p:nvSpPr>
        <p:spPr>
          <a:xfrm>
            <a:off x="1331913" y="333375"/>
            <a:ext cx="8101012" cy="1295400"/>
          </a:xfrm>
        </p:spPr>
        <p:txBody>
          <a:bodyPr/>
          <a:lstStyle/>
          <a:p>
            <a:pPr eaLnBrk="1" hangingPunct="1"/>
            <a:r>
              <a:rPr lang="en-US" altLang="zh-TW"/>
              <a:t>13.2.1 Range data merging</a:t>
            </a:r>
          </a:p>
        </p:txBody>
      </p:sp>
      <p:sp>
        <p:nvSpPr>
          <p:cNvPr id="57348" name="Rectangle 3">
            <a:extLst>
              <a:ext uri="{FF2B5EF4-FFF2-40B4-BE49-F238E27FC236}">
                <a16:creationId xmlns:a16="http://schemas.microsoft.com/office/drawing/2014/main" id="{FA8D1843-5C60-6B38-9E34-059A1CB3DC85}"/>
              </a:ext>
            </a:extLst>
          </p:cNvPr>
          <p:cNvSpPr>
            <a:spLocks noChangeArrowheads="1"/>
          </p:cNvSpPr>
          <p:nvPr/>
        </p:nvSpPr>
        <p:spPr bwMode="auto">
          <a:xfrm>
            <a:off x="684213" y="2060575"/>
            <a:ext cx="7343775" cy="4411663"/>
          </a:xfrm>
          <a:prstGeom prst="rect">
            <a:avLst/>
          </a:prstGeom>
          <a:noFill/>
          <a:ln>
            <a:noFill/>
          </a:ln>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defRPr/>
            </a:pPr>
            <a:r>
              <a:rPr lang="en-US" altLang="zh-TW" sz="2600" b="0" dirty="0"/>
              <a:t>The next two steps in processing are the </a:t>
            </a:r>
            <a:r>
              <a:rPr lang="en-US" altLang="zh-TW" sz="2600" b="0" dirty="0">
                <a:highlight>
                  <a:srgbClr val="FFFF00"/>
                </a:highlight>
              </a:rPr>
              <a:t>registration (alignment) </a:t>
            </a:r>
            <a:r>
              <a:rPr lang="en-US" altLang="zh-TW" sz="2600" b="0" dirty="0"/>
              <a:t>of partial 3D surface models and their </a:t>
            </a:r>
            <a:r>
              <a:rPr lang="en-US" altLang="zh-TW" sz="2600" b="0" dirty="0">
                <a:highlight>
                  <a:srgbClr val="FFFF00"/>
                </a:highlight>
              </a:rPr>
              <a:t>integration</a:t>
            </a:r>
            <a:r>
              <a:rPr lang="en-US" altLang="zh-TW" sz="2600" b="0" dirty="0"/>
              <a:t> into coherent 3D surfaces.</a:t>
            </a:r>
          </a:p>
          <a:p>
            <a:pPr eaLnBrk="1" hangingPunct="1">
              <a:defRPr/>
            </a:pPr>
            <a:r>
              <a:rPr lang="en-US" altLang="zh-TW" sz="2600" b="0" dirty="0"/>
              <a:t>The most widely used 3D registration technique is the </a:t>
            </a:r>
            <a:r>
              <a:rPr lang="en-US" altLang="zh-TW" sz="2600" b="0" dirty="0">
                <a:highlight>
                  <a:srgbClr val="FFFF00"/>
                </a:highlight>
              </a:rPr>
              <a:t>iterated closest point (ICP) </a:t>
            </a:r>
            <a:r>
              <a:rPr lang="en-US" altLang="zh-TW" sz="2600" b="0" dirty="0"/>
              <a:t>algorithm, which alternates between finding the closest point matches between the two surfaces being aligned and then solving a 3D absolute orientation problem.</a:t>
            </a:r>
          </a:p>
          <a:p>
            <a:pPr eaLnBrk="1" hangingPunct="1">
              <a:buFont typeface="Wingdings" panose="05000000000000000000" pitchFamily="2" charset="2"/>
              <a:buNone/>
              <a:defRPr/>
            </a:pPr>
            <a:r>
              <a:rPr lang="en-US" altLang="zh-TW" sz="2600" b="0" dirty="0"/>
              <a:t>    </a:t>
            </a:r>
          </a:p>
          <a:p>
            <a:pPr eaLnBrk="1" hangingPunct="1">
              <a:buFont typeface="Wingdings" panose="05000000000000000000" pitchFamily="2" charset="2"/>
              <a:buNone/>
              <a:defRPr/>
            </a:pPr>
            <a:endParaRPr lang="en-US" altLang="zh-TW" sz="2600" b="0" dirty="0"/>
          </a:p>
          <a:p>
            <a:pPr eaLnBrk="1" hangingPunct="1">
              <a:lnSpc>
                <a:spcPct val="80000"/>
              </a:lnSpc>
              <a:defRPr/>
            </a:pPr>
            <a:endParaRPr lang="en-US" altLang="zh-TW" sz="2400" b="0" dirty="0"/>
          </a:p>
          <a:p>
            <a:pPr eaLnBrk="1" hangingPunct="1">
              <a:lnSpc>
                <a:spcPct val="80000"/>
              </a:lnSpc>
              <a:buFont typeface="Wingdings" panose="05000000000000000000" pitchFamily="2" charset="2"/>
              <a:buNone/>
              <a:defRPr/>
            </a:pPr>
            <a:endParaRPr lang="en-US" altLang="zh-TW" sz="2400" dirty="0"/>
          </a:p>
          <a:p>
            <a:pPr eaLnBrk="1" hangingPunct="1">
              <a:lnSpc>
                <a:spcPct val="80000"/>
              </a:lnSpc>
              <a:defRPr/>
            </a:pPr>
            <a:endParaRPr lang="en-US" altLang="zh-TW" sz="900" b="0" dirty="0"/>
          </a:p>
          <a:p>
            <a:pPr eaLnBrk="1" hangingPunct="1">
              <a:lnSpc>
                <a:spcPct val="80000"/>
              </a:lnSpc>
              <a:defRPr/>
            </a:pPr>
            <a:endParaRPr lang="en-US" altLang="zh-TW" sz="900" b="0" dirty="0"/>
          </a:p>
          <a:p>
            <a:pPr eaLnBrk="1" hangingPunct="1">
              <a:lnSpc>
                <a:spcPct val="80000"/>
              </a:lnSpc>
              <a:defRPr/>
            </a:pPr>
            <a:endParaRPr lang="en-US" altLang="zh-TW" sz="900" b="0" dirty="0"/>
          </a:p>
          <a:p>
            <a:pPr eaLnBrk="1" hangingPunct="1">
              <a:lnSpc>
                <a:spcPct val="80000"/>
              </a:lnSpc>
              <a:defRPr/>
            </a:pPr>
            <a:endParaRPr lang="en-US" altLang="zh-TW" sz="900" b="0" dirty="0"/>
          </a:p>
          <a:p>
            <a:pPr eaLnBrk="1" hangingPunct="1">
              <a:lnSpc>
                <a:spcPct val="80000"/>
              </a:lnSpc>
              <a:defRPr/>
            </a:pPr>
            <a:endParaRPr lang="en-US" altLang="zh-TW" sz="900" b="0" dirty="0"/>
          </a:p>
          <a:p>
            <a:pPr eaLnBrk="1" hangingPunct="1">
              <a:lnSpc>
                <a:spcPct val="80000"/>
              </a:lnSpc>
              <a:defRPr/>
            </a:pPr>
            <a:endParaRPr lang="en-US" altLang="zh-TW" sz="900" b="0" dirty="0"/>
          </a:p>
          <a:p>
            <a:pPr eaLnBrk="1" hangingPunct="1">
              <a:lnSpc>
                <a:spcPct val="80000"/>
              </a:lnSpc>
              <a:buFont typeface="Wingdings" panose="05000000000000000000" pitchFamily="2" charset="2"/>
              <a:buNone/>
              <a:defRPr/>
            </a:pPr>
            <a:endParaRPr lang="en-US" altLang="zh-TW" sz="2200" dirty="0"/>
          </a:p>
          <a:p>
            <a:pPr eaLnBrk="1" hangingPunct="1">
              <a:lnSpc>
                <a:spcPct val="80000"/>
              </a:lnSpc>
              <a:buFont typeface="Wingdings" panose="05000000000000000000" pitchFamily="2" charset="2"/>
              <a:buNone/>
              <a:defRPr/>
            </a:pPr>
            <a:endParaRPr lang="en-US" altLang="zh-TW" sz="900" b="0" dirty="0"/>
          </a:p>
          <a:p>
            <a:pPr eaLnBrk="1" hangingPunct="1">
              <a:lnSpc>
                <a:spcPct val="80000"/>
              </a:lnSpc>
              <a:buFont typeface="Wingdings" panose="05000000000000000000" pitchFamily="2" charset="2"/>
              <a:buNone/>
              <a:defRPr/>
            </a:pPr>
            <a:endParaRPr lang="en-US" altLang="zh-TW" sz="900" b="0" dirty="0"/>
          </a:p>
          <a:p>
            <a:pPr eaLnBrk="1" hangingPunct="1">
              <a:lnSpc>
                <a:spcPct val="80000"/>
              </a:lnSpc>
              <a:buFont typeface="Wingdings" panose="05000000000000000000" pitchFamily="2" charset="2"/>
              <a:buNone/>
              <a:defRPr/>
            </a:pPr>
            <a:r>
              <a:rPr lang="en-US" altLang="zh-TW" sz="900" b="0" dirty="0"/>
              <a:t>   </a:t>
            </a:r>
          </a:p>
          <a:p>
            <a:pPr eaLnBrk="1" hangingPunct="1">
              <a:lnSpc>
                <a:spcPct val="80000"/>
              </a:lnSpc>
              <a:defRPr/>
            </a:pPr>
            <a:endParaRPr lang="en-US" altLang="zh-TW" sz="900" b="0" dirty="0"/>
          </a:p>
          <a:p>
            <a:pPr eaLnBrk="1" hangingPunct="1">
              <a:lnSpc>
                <a:spcPct val="80000"/>
              </a:lnSpc>
              <a:defRPr/>
            </a:pPr>
            <a:endParaRPr lang="en-US" altLang="zh-TW" sz="900" b="0" dirty="0"/>
          </a:p>
          <a:p>
            <a:pPr eaLnBrk="1" hangingPunct="1">
              <a:lnSpc>
                <a:spcPct val="80000"/>
              </a:lnSpc>
              <a:buFont typeface="Wingdings" panose="05000000000000000000" pitchFamily="2" charset="2"/>
              <a:buNone/>
              <a:defRPr/>
            </a:pPr>
            <a:endParaRPr lang="en-US" altLang="zh-TW" sz="900" b="0" dirty="0"/>
          </a:p>
          <a:p>
            <a:pPr eaLnBrk="1" hangingPunct="1">
              <a:lnSpc>
                <a:spcPct val="80000"/>
              </a:lnSpc>
              <a:buFont typeface="Wingdings" panose="05000000000000000000" pitchFamily="2" charset="2"/>
              <a:buNone/>
              <a:defRPr/>
            </a:pPr>
            <a:r>
              <a:rPr lang="en-US" altLang="zh-TW" sz="900" b="0" dirty="0"/>
              <a:t>    </a:t>
            </a:r>
          </a:p>
          <a:p>
            <a:pPr eaLnBrk="1" hangingPunct="1">
              <a:lnSpc>
                <a:spcPct val="80000"/>
              </a:lnSpc>
              <a:buFont typeface="Wingdings" panose="05000000000000000000" pitchFamily="2" charset="2"/>
              <a:buNone/>
              <a:defRPr/>
            </a:pPr>
            <a:r>
              <a:rPr lang="en-US" altLang="zh-TW" sz="900" b="0" dirty="0"/>
              <a:t>    </a:t>
            </a:r>
          </a:p>
          <a:p>
            <a:pPr eaLnBrk="1" hangingPunct="1">
              <a:lnSpc>
                <a:spcPct val="80000"/>
              </a:lnSpc>
              <a:buFont typeface="Wingdings" panose="05000000000000000000" pitchFamily="2" charset="2"/>
              <a:buNone/>
              <a:defRPr/>
            </a:pPr>
            <a:r>
              <a:rPr lang="en-US" altLang="zh-TW" sz="900" b="0" dirty="0"/>
              <a:t>     </a:t>
            </a:r>
            <a:endParaRPr lang="en-US" altLang="zh-TW" sz="1100" b="0" dirty="0"/>
          </a:p>
          <a:p>
            <a:pPr eaLnBrk="1" hangingPunct="1">
              <a:lnSpc>
                <a:spcPct val="80000"/>
              </a:lnSpc>
              <a:buFont typeface="Wingdings" panose="05000000000000000000" pitchFamily="2" charset="2"/>
              <a:buNone/>
              <a:defRPr/>
            </a:pPr>
            <a:r>
              <a:rPr lang="en-US" altLang="zh-TW" sz="900" b="0" dirty="0"/>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7BE1E42B-497B-5EBB-777B-D1EC28DC9E20}"/>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92163" name="Rectangle 2">
            <a:extLst>
              <a:ext uri="{FF2B5EF4-FFF2-40B4-BE49-F238E27FC236}">
                <a16:creationId xmlns:a16="http://schemas.microsoft.com/office/drawing/2014/main" id="{F5A94C59-71E6-D400-1B41-083B6D79DF1B}"/>
              </a:ext>
            </a:extLst>
          </p:cNvPr>
          <p:cNvSpPr>
            <a:spLocks noGrp="1" noChangeArrowheads="1"/>
          </p:cNvSpPr>
          <p:nvPr>
            <p:ph type="title"/>
          </p:nvPr>
        </p:nvSpPr>
        <p:spPr>
          <a:xfrm>
            <a:off x="1331913" y="333375"/>
            <a:ext cx="8101012" cy="1295400"/>
          </a:xfrm>
        </p:spPr>
        <p:txBody>
          <a:bodyPr/>
          <a:lstStyle/>
          <a:p>
            <a:pPr eaLnBrk="1" hangingPunct="1"/>
            <a:r>
              <a:rPr lang="en-US" altLang="zh-TW"/>
              <a:t>13.2.1 Range data merging</a:t>
            </a:r>
          </a:p>
        </p:txBody>
      </p:sp>
      <p:pic>
        <p:nvPicPr>
          <p:cNvPr id="92164" name="圖片 2">
            <a:extLst>
              <a:ext uri="{FF2B5EF4-FFF2-40B4-BE49-F238E27FC236}">
                <a16:creationId xmlns:a16="http://schemas.microsoft.com/office/drawing/2014/main" id="{DAA02FDD-4B70-F454-B6FA-4AD96158C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844675"/>
            <a:ext cx="7478712"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文字方塊 7">
            <a:extLst>
              <a:ext uri="{FF2B5EF4-FFF2-40B4-BE49-F238E27FC236}">
                <a16:creationId xmlns:a16="http://schemas.microsoft.com/office/drawing/2014/main" id="{B0FE57B9-3212-FEF5-273E-2A581C85ABAD}"/>
              </a:ext>
            </a:extLst>
          </p:cNvPr>
          <p:cNvSpPr txBox="1">
            <a:spLocks noChangeArrowheads="1"/>
          </p:cNvSpPr>
          <p:nvPr/>
        </p:nvSpPr>
        <p:spPr bwMode="auto">
          <a:xfrm>
            <a:off x="2214563" y="6092825"/>
            <a:ext cx="4714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algn="ctr"/>
            <a:r>
              <a:rPr lang="zh-TW" altLang="en-US" sz="1400" b="0">
                <a:hlinkClick r:id="rId4"/>
              </a:rPr>
              <a:t>https://www.youtube.com/watch?v=Tn0JOVpFWzM</a:t>
            </a:r>
            <a:endParaRPr lang="en-US" altLang="zh-TW" sz="1400" b="0"/>
          </a:p>
          <a:p>
            <a:pPr algn="ctr"/>
            <a:endParaRPr lang="zh-TW" altLang="en-US" sz="1400" b="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DEC473A0-19A3-FF73-85B9-5702DA7533C9}"/>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94211" name="Rectangle 2">
            <a:extLst>
              <a:ext uri="{FF2B5EF4-FFF2-40B4-BE49-F238E27FC236}">
                <a16:creationId xmlns:a16="http://schemas.microsoft.com/office/drawing/2014/main" id="{8F6CCCAE-CFA4-78D0-41D3-B193F459381B}"/>
              </a:ext>
            </a:extLst>
          </p:cNvPr>
          <p:cNvSpPr>
            <a:spLocks noGrp="1" noChangeArrowheads="1"/>
          </p:cNvSpPr>
          <p:nvPr>
            <p:ph type="title"/>
          </p:nvPr>
        </p:nvSpPr>
        <p:spPr>
          <a:xfrm>
            <a:off x="1331913" y="333375"/>
            <a:ext cx="8101012" cy="1295400"/>
          </a:xfrm>
        </p:spPr>
        <p:txBody>
          <a:bodyPr/>
          <a:lstStyle/>
          <a:p>
            <a:pPr eaLnBrk="1" hangingPunct="1"/>
            <a:r>
              <a:rPr lang="en-US" altLang="zh-TW"/>
              <a:t>13.2.1 Range data merging</a:t>
            </a:r>
          </a:p>
        </p:txBody>
      </p:sp>
      <p:pic>
        <p:nvPicPr>
          <p:cNvPr id="94212" name="圖片 1">
            <a:extLst>
              <a:ext uri="{FF2B5EF4-FFF2-40B4-BE49-F238E27FC236}">
                <a16:creationId xmlns:a16="http://schemas.microsoft.com/office/drawing/2014/main" id="{D16C10E2-8C7F-1CFF-819D-3D2AE3F2BA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581150"/>
            <a:ext cx="82804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26934EB9-D04F-4F9F-49F2-AE6D7F2103E9}"/>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96259" name="Rectangle 2">
            <a:extLst>
              <a:ext uri="{FF2B5EF4-FFF2-40B4-BE49-F238E27FC236}">
                <a16:creationId xmlns:a16="http://schemas.microsoft.com/office/drawing/2014/main" id="{8E1C1AC6-83BF-5AF1-E434-3E5BFC263230}"/>
              </a:ext>
            </a:extLst>
          </p:cNvPr>
          <p:cNvSpPr>
            <a:spLocks noGrp="1" noChangeArrowheads="1"/>
          </p:cNvSpPr>
          <p:nvPr>
            <p:ph type="title"/>
          </p:nvPr>
        </p:nvSpPr>
        <p:spPr>
          <a:xfrm>
            <a:off x="1331913" y="908050"/>
            <a:ext cx="8101012" cy="1295400"/>
          </a:xfrm>
        </p:spPr>
        <p:txBody>
          <a:bodyPr/>
          <a:lstStyle/>
          <a:p>
            <a:pPr eaLnBrk="1" hangingPunct="1"/>
            <a:r>
              <a:rPr lang="en-US" altLang="zh-TW" sz="3500"/>
              <a:t>13.2.2 </a:t>
            </a:r>
            <a:r>
              <a:rPr lang="en-US" altLang="zh-TW" sz="4000"/>
              <a:t>Application:</a:t>
            </a:r>
            <a:br>
              <a:rPr lang="en-US" altLang="zh-TW" sz="4000"/>
            </a:br>
            <a:r>
              <a:rPr lang="en-US" altLang="zh-TW" sz="4000"/>
              <a:t>              Digital heritage</a:t>
            </a:r>
            <a:br>
              <a:rPr lang="en-US" altLang="zh-TW" sz="3500" b="0"/>
            </a:br>
            <a:endParaRPr lang="en-US" altLang="zh-TW" sz="3500" b="0"/>
          </a:p>
        </p:txBody>
      </p:sp>
      <p:pic>
        <p:nvPicPr>
          <p:cNvPr id="96260" name="圖片 1">
            <a:extLst>
              <a:ext uri="{FF2B5EF4-FFF2-40B4-BE49-F238E27FC236}">
                <a16:creationId xmlns:a16="http://schemas.microsoft.com/office/drawing/2014/main" id="{2E7239E6-0272-C7FF-D305-3245A0B09C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89138"/>
            <a:ext cx="876617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9FDD633E-75B2-4555-4AA6-0E8AA03B3A6B}"/>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98307" name="Rectangle 2">
            <a:extLst>
              <a:ext uri="{FF2B5EF4-FFF2-40B4-BE49-F238E27FC236}">
                <a16:creationId xmlns:a16="http://schemas.microsoft.com/office/drawing/2014/main" id="{C6E74D8C-2A90-EB22-B6DE-ECD3925FD17B}"/>
              </a:ext>
            </a:extLst>
          </p:cNvPr>
          <p:cNvSpPr>
            <a:spLocks noGrp="1" noChangeArrowheads="1"/>
          </p:cNvSpPr>
          <p:nvPr>
            <p:ph type="title"/>
          </p:nvPr>
        </p:nvSpPr>
        <p:spPr>
          <a:xfrm>
            <a:off x="1331913" y="333375"/>
            <a:ext cx="8101012" cy="1295400"/>
          </a:xfrm>
        </p:spPr>
        <p:txBody>
          <a:bodyPr/>
          <a:lstStyle/>
          <a:p>
            <a:pPr eaLnBrk="1" hangingPunct="1"/>
            <a:r>
              <a:rPr lang="en-US" altLang="zh-TW"/>
              <a:t>13.3 Surface representations</a:t>
            </a:r>
            <a:br>
              <a:rPr lang="en-US" altLang="zh-TW" b="0"/>
            </a:br>
            <a:endParaRPr lang="en-US" altLang="zh-TW" b="0"/>
          </a:p>
        </p:txBody>
      </p:sp>
      <p:sp>
        <p:nvSpPr>
          <p:cNvPr id="98308" name="Rectangle 3">
            <a:extLst>
              <a:ext uri="{FF2B5EF4-FFF2-40B4-BE49-F238E27FC236}">
                <a16:creationId xmlns:a16="http://schemas.microsoft.com/office/drawing/2014/main" id="{EEF23552-A08B-640F-22B7-68574270B3D7}"/>
              </a:ext>
            </a:extLst>
          </p:cNvPr>
          <p:cNvSpPr>
            <a:spLocks noChangeArrowheads="1"/>
          </p:cNvSpPr>
          <p:nvPr/>
        </p:nvSpPr>
        <p:spPr bwMode="auto">
          <a:xfrm>
            <a:off x="755650" y="1844675"/>
            <a:ext cx="7343775"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r>
              <a:rPr lang="en-US" altLang="zh-TW" sz="3200"/>
              <a:t>Surface representations:</a:t>
            </a:r>
          </a:p>
          <a:p>
            <a:pPr eaLnBrk="1" hangingPunct="1">
              <a:buFont typeface="Wingdings" panose="05000000000000000000" pitchFamily="2" charset="2"/>
              <a:buNone/>
            </a:pPr>
            <a:r>
              <a:rPr lang="en-US" altLang="zh-TW" sz="2600" b="0"/>
              <a:t>    - </a:t>
            </a:r>
            <a:r>
              <a:rPr lang="en-US" altLang="zh-TW" sz="2800" b="0"/>
              <a:t>Triangle Meshes</a:t>
            </a:r>
          </a:p>
          <a:p>
            <a:pPr eaLnBrk="1" hangingPunct="1">
              <a:buFont typeface="Wingdings" panose="05000000000000000000" pitchFamily="2" charset="2"/>
              <a:buNone/>
            </a:pPr>
            <a:r>
              <a:rPr lang="en-US" altLang="zh-TW" sz="2600" b="0"/>
              <a:t>    - </a:t>
            </a:r>
            <a:r>
              <a:rPr lang="en-US" altLang="zh-TW" sz="2800" b="0"/>
              <a:t>Splines</a:t>
            </a:r>
          </a:p>
          <a:p>
            <a:pPr eaLnBrk="1" hangingPunct="1">
              <a:buFont typeface="Wingdings" panose="05000000000000000000" pitchFamily="2" charset="2"/>
              <a:buNone/>
            </a:pPr>
            <a:r>
              <a:rPr lang="en-US" altLang="zh-TW" sz="2600" b="0"/>
              <a:t>	- </a:t>
            </a:r>
            <a:r>
              <a:rPr lang="en-US" altLang="zh-TW" sz="2800" b="0"/>
              <a:t>Subdivision Surfaces</a:t>
            </a:r>
          </a:p>
          <a:p>
            <a:pPr eaLnBrk="1" hangingPunct="1">
              <a:buFont typeface="Wingdings" panose="05000000000000000000" pitchFamily="2" charset="2"/>
              <a:buNone/>
            </a:pPr>
            <a:r>
              <a:rPr lang="en-US" altLang="zh-TW" sz="2600" b="0"/>
              <a:t>     </a:t>
            </a:r>
          </a:p>
        </p:txBody>
      </p:sp>
      <p:pic>
        <p:nvPicPr>
          <p:cNvPr id="98309" name="Picture 6" descr="Triangle mesh - Wikipedia">
            <a:extLst>
              <a:ext uri="{FF2B5EF4-FFF2-40B4-BE49-F238E27FC236}">
                <a16:creationId xmlns:a16="http://schemas.microsoft.com/office/drawing/2014/main" id="{78F3470E-F0C8-1DDA-623F-CB017F366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4056063"/>
            <a:ext cx="3019425"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8">
            <a:extLst>
              <a:ext uri="{FF2B5EF4-FFF2-40B4-BE49-F238E27FC236}">
                <a16:creationId xmlns:a16="http://schemas.microsoft.com/office/drawing/2014/main" id="{AEA0136D-388D-BD30-6550-0D1A70A26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8522"/>
          <a:stretch>
            <a:fillRect/>
          </a:stretch>
        </p:blipFill>
        <p:spPr bwMode="auto">
          <a:xfrm>
            <a:off x="1239838" y="3898900"/>
            <a:ext cx="289560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A816AAD9-0C28-3407-CFC3-36644D204CBC}"/>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00355" name="Rectangle 2">
            <a:extLst>
              <a:ext uri="{FF2B5EF4-FFF2-40B4-BE49-F238E27FC236}">
                <a16:creationId xmlns:a16="http://schemas.microsoft.com/office/drawing/2014/main" id="{3049FADB-0E95-CE47-DC74-C87BF977C0EE}"/>
              </a:ext>
            </a:extLst>
          </p:cNvPr>
          <p:cNvSpPr>
            <a:spLocks noGrp="1" noChangeArrowheads="1"/>
          </p:cNvSpPr>
          <p:nvPr>
            <p:ph type="title"/>
          </p:nvPr>
        </p:nvSpPr>
        <p:spPr>
          <a:xfrm>
            <a:off x="1331913" y="333375"/>
            <a:ext cx="8101012" cy="1295400"/>
          </a:xfrm>
        </p:spPr>
        <p:txBody>
          <a:bodyPr/>
          <a:lstStyle/>
          <a:p>
            <a:pPr eaLnBrk="1" hangingPunct="1"/>
            <a:r>
              <a:rPr lang="en-US" altLang="zh-TW"/>
              <a:t>13.3 Surface representations</a:t>
            </a:r>
            <a:br>
              <a:rPr lang="en-US" altLang="zh-TW" b="0"/>
            </a:br>
            <a:endParaRPr lang="en-US" altLang="zh-TW" b="0"/>
          </a:p>
        </p:txBody>
      </p:sp>
      <p:sp>
        <p:nvSpPr>
          <p:cNvPr id="83972" name="Rectangle 3">
            <a:extLst>
              <a:ext uri="{FF2B5EF4-FFF2-40B4-BE49-F238E27FC236}">
                <a16:creationId xmlns:a16="http://schemas.microsoft.com/office/drawing/2014/main" id="{52A39CE0-ABF3-F05C-25C3-D174F45EAAA6}"/>
              </a:ext>
            </a:extLst>
          </p:cNvPr>
          <p:cNvSpPr>
            <a:spLocks noChangeArrowheads="1"/>
          </p:cNvSpPr>
          <p:nvPr/>
        </p:nvSpPr>
        <p:spPr bwMode="auto">
          <a:xfrm>
            <a:off x="755650" y="1844675"/>
            <a:ext cx="7343775" cy="4411663"/>
          </a:xfrm>
          <a:prstGeom prst="rect">
            <a:avLst/>
          </a:prstGeom>
          <a:noFill/>
          <a:ln>
            <a:noFill/>
          </a:ln>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defRPr/>
            </a:pPr>
            <a:r>
              <a:rPr lang="en-US" altLang="zh-TW" sz="2600" b="0" dirty="0"/>
              <a:t>It enable not only the creation of highly detailed models but also processing operations, such as </a:t>
            </a:r>
            <a:r>
              <a:rPr lang="en-US" altLang="zh-TW" sz="2600" b="0" dirty="0">
                <a:highlight>
                  <a:srgbClr val="FFFF00"/>
                </a:highlight>
              </a:rPr>
              <a:t>interpolation</a:t>
            </a:r>
            <a:r>
              <a:rPr lang="en-US" altLang="zh-TW" sz="2600" b="0" dirty="0"/>
              <a:t> (Section 13.3.1), fairing or smoothing, and decimation and </a:t>
            </a:r>
            <a:r>
              <a:rPr lang="en-US" altLang="zh-TW" sz="2600" b="0" dirty="0">
                <a:highlight>
                  <a:srgbClr val="FFFF00"/>
                </a:highlight>
              </a:rPr>
              <a:t>simplification</a:t>
            </a:r>
            <a:r>
              <a:rPr lang="en-US" altLang="zh-TW" sz="2600" b="0" dirty="0"/>
              <a:t> (Section 13.3.2) We also examine </a:t>
            </a:r>
            <a:r>
              <a:rPr lang="en-US" altLang="zh-TW" sz="2600" b="0" dirty="0">
                <a:highlight>
                  <a:srgbClr val="FFFF00"/>
                </a:highlight>
              </a:rPr>
              <a:t>discrete point-based</a:t>
            </a:r>
            <a:r>
              <a:rPr lang="zh-TW" altLang="en-US" sz="2600" b="0" dirty="0">
                <a:highlight>
                  <a:srgbClr val="FFFF00"/>
                </a:highlight>
              </a:rPr>
              <a:t> </a:t>
            </a:r>
            <a:r>
              <a:rPr lang="en-US" altLang="zh-TW" sz="2600" b="0" dirty="0">
                <a:highlight>
                  <a:srgbClr val="FFFF00"/>
                </a:highlight>
              </a:rPr>
              <a:t>representations </a:t>
            </a:r>
            <a:r>
              <a:rPr lang="en-US" altLang="zh-TW" sz="2600" b="0" dirty="0"/>
              <a:t>(Section 13.4) and </a:t>
            </a:r>
            <a:r>
              <a:rPr lang="en-US" altLang="zh-TW" sz="2600" b="0" dirty="0">
                <a:highlight>
                  <a:srgbClr val="FFFF00"/>
                </a:highlight>
              </a:rPr>
              <a:t>volumetric representations </a:t>
            </a:r>
            <a:r>
              <a:rPr lang="en-US" altLang="zh-TW" sz="2600" b="0" dirty="0"/>
              <a:t>(Section 13.5)</a:t>
            </a:r>
            <a:endParaRPr lang="en-US" altLang="zh-TW" sz="900" b="0" dirty="0"/>
          </a:p>
          <a:p>
            <a:pPr eaLnBrk="1" hangingPunct="1">
              <a:lnSpc>
                <a:spcPct val="80000"/>
              </a:lnSpc>
              <a:defRPr/>
            </a:pPr>
            <a:endParaRPr lang="en-US" altLang="zh-TW" sz="900" b="0" dirty="0"/>
          </a:p>
          <a:p>
            <a:pPr eaLnBrk="1" hangingPunct="1">
              <a:lnSpc>
                <a:spcPct val="80000"/>
              </a:lnSpc>
              <a:defRPr/>
            </a:pPr>
            <a:endParaRPr lang="en-US" altLang="zh-TW" sz="900" b="0" dirty="0"/>
          </a:p>
          <a:p>
            <a:pPr eaLnBrk="1" hangingPunct="1">
              <a:lnSpc>
                <a:spcPct val="80000"/>
              </a:lnSpc>
              <a:defRPr/>
            </a:pPr>
            <a:endParaRPr lang="en-US" altLang="zh-TW" sz="900" b="0" dirty="0"/>
          </a:p>
          <a:p>
            <a:pPr eaLnBrk="1" hangingPunct="1">
              <a:lnSpc>
                <a:spcPct val="80000"/>
              </a:lnSpc>
              <a:defRPr/>
            </a:pPr>
            <a:endParaRPr lang="en-US" altLang="zh-TW" sz="900" b="0" dirty="0"/>
          </a:p>
          <a:p>
            <a:pPr eaLnBrk="1" hangingPunct="1">
              <a:lnSpc>
                <a:spcPct val="80000"/>
              </a:lnSpc>
              <a:buFont typeface="Wingdings" panose="05000000000000000000" pitchFamily="2" charset="2"/>
              <a:buNone/>
              <a:defRPr/>
            </a:pPr>
            <a:endParaRPr lang="en-US" altLang="zh-TW" sz="2200" dirty="0"/>
          </a:p>
          <a:p>
            <a:pPr eaLnBrk="1" hangingPunct="1">
              <a:lnSpc>
                <a:spcPct val="80000"/>
              </a:lnSpc>
              <a:buFont typeface="Wingdings" panose="05000000000000000000" pitchFamily="2" charset="2"/>
              <a:buNone/>
              <a:defRPr/>
            </a:pPr>
            <a:endParaRPr lang="en-US" altLang="zh-TW" sz="900" b="0" dirty="0"/>
          </a:p>
          <a:p>
            <a:pPr eaLnBrk="1" hangingPunct="1">
              <a:lnSpc>
                <a:spcPct val="80000"/>
              </a:lnSpc>
              <a:buFont typeface="Wingdings" panose="05000000000000000000" pitchFamily="2" charset="2"/>
              <a:buNone/>
              <a:defRPr/>
            </a:pPr>
            <a:endParaRPr lang="en-US" altLang="zh-TW" sz="900" b="0" dirty="0"/>
          </a:p>
          <a:p>
            <a:pPr eaLnBrk="1" hangingPunct="1">
              <a:lnSpc>
                <a:spcPct val="80000"/>
              </a:lnSpc>
              <a:buFont typeface="Wingdings" panose="05000000000000000000" pitchFamily="2" charset="2"/>
              <a:buNone/>
              <a:defRPr/>
            </a:pPr>
            <a:r>
              <a:rPr lang="en-US" altLang="zh-TW" sz="900" b="0" dirty="0"/>
              <a:t>   </a:t>
            </a:r>
          </a:p>
          <a:p>
            <a:pPr eaLnBrk="1" hangingPunct="1">
              <a:lnSpc>
                <a:spcPct val="80000"/>
              </a:lnSpc>
              <a:defRPr/>
            </a:pPr>
            <a:endParaRPr lang="en-US" altLang="zh-TW" sz="900" b="0" dirty="0"/>
          </a:p>
          <a:p>
            <a:pPr eaLnBrk="1" hangingPunct="1">
              <a:lnSpc>
                <a:spcPct val="80000"/>
              </a:lnSpc>
              <a:defRPr/>
            </a:pPr>
            <a:endParaRPr lang="en-US" altLang="zh-TW" sz="900" b="0" dirty="0"/>
          </a:p>
          <a:p>
            <a:pPr eaLnBrk="1" hangingPunct="1">
              <a:lnSpc>
                <a:spcPct val="80000"/>
              </a:lnSpc>
              <a:buFont typeface="Wingdings" panose="05000000000000000000" pitchFamily="2" charset="2"/>
              <a:buNone/>
              <a:defRPr/>
            </a:pPr>
            <a:endParaRPr lang="en-US" altLang="zh-TW" sz="900" b="0" dirty="0"/>
          </a:p>
          <a:p>
            <a:pPr eaLnBrk="1" hangingPunct="1">
              <a:lnSpc>
                <a:spcPct val="80000"/>
              </a:lnSpc>
              <a:buFont typeface="Wingdings" panose="05000000000000000000" pitchFamily="2" charset="2"/>
              <a:buNone/>
              <a:defRPr/>
            </a:pPr>
            <a:r>
              <a:rPr lang="en-US" altLang="zh-TW" sz="900" b="0" dirty="0"/>
              <a:t>    </a:t>
            </a:r>
          </a:p>
          <a:p>
            <a:pPr eaLnBrk="1" hangingPunct="1">
              <a:lnSpc>
                <a:spcPct val="80000"/>
              </a:lnSpc>
              <a:buFont typeface="Wingdings" panose="05000000000000000000" pitchFamily="2" charset="2"/>
              <a:buNone/>
              <a:defRPr/>
            </a:pPr>
            <a:r>
              <a:rPr lang="en-US" altLang="zh-TW" sz="900" b="0" dirty="0"/>
              <a:t>    </a:t>
            </a:r>
          </a:p>
          <a:p>
            <a:pPr eaLnBrk="1" hangingPunct="1">
              <a:lnSpc>
                <a:spcPct val="80000"/>
              </a:lnSpc>
              <a:buFont typeface="Wingdings" panose="05000000000000000000" pitchFamily="2" charset="2"/>
              <a:buNone/>
              <a:defRPr/>
            </a:pPr>
            <a:r>
              <a:rPr lang="en-US" altLang="zh-TW" sz="900" b="0" dirty="0"/>
              <a:t>     </a:t>
            </a:r>
            <a:endParaRPr lang="en-US" altLang="zh-TW" sz="1100" b="0" dirty="0"/>
          </a:p>
          <a:p>
            <a:pPr eaLnBrk="1" hangingPunct="1">
              <a:lnSpc>
                <a:spcPct val="80000"/>
              </a:lnSpc>
              <a:buFont typeface="Wingdings" panose="05000000000000000000" pitchFamily="2" charset="2"/>
              <a:buNone/>
              <a:defRPr/>
            </a:pPr>
            <a:r>
              <a:rPr lang="en-US" altLang="zh-TW" sz="900" b="0" dirty="0"/>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23014106-5C52-349D-2ED4-81E8D16E6DD6}"/>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02403" name="Rectangle 2">
            <a:extLst>
              <a:ext uri="{FF2B5EF4-FFF2-40B4-BE49-F238E27FC236}">
                <a16:creationId xmlns:a16="http://schemas.microsoft.com/office/drawing/2014/main" id="{AC5F44ED-B610-41CF-ED04-EFECFDF4BECA}"/>
              </a:ext>
            </a:extLst>
          </p:cNvPr>
          <p:cNvSpPr>
            <a:spLocks noGrp="1" noChangeArrowheads="1"/>
          </p:cNvSpPr>
          <p:nvPr>
            <p:ph type="title"/>
          </p:nvPr>
        </p:nvSpPr>
        <p:spPr>
          <a:xfrm>
            <a:off x="1258888" y="908050"/>
            <a:ext cx="8101012" cy="1295400"/>
          </a:xfrm>
        </p:spPr>
        <p:txBody>
          <a:bodyPr/>
          <a:lstStyle/>
          <a:p>
            <a:pPr eaLnBrk="1" hangingPunct="1"/>
            <a:r>
              <a:rPr lang="en-US" altLang="zh-TW" sz="4000"/>
              <a:t>13.3.1 Surface interpolation</a:t>
            </a:r>
            <a:br>
              <a:rPr lang="en-US" altLang="zh-TW" sz="4000"/>
            </a:br>
            <a:br>
              <a:rPr lang="en-US" altLang="zh-TW" sz="4000"/>
            </a:br>
            <a:endParaRPr lang="en-US" altLang="zh-TW" sz="4000"/>
          </a:p>
        </p:txBody>
      </p:sp>
      <p:sp>
        <p:nvSpPr>
          <p:cNvPr id="92164" name="Rectangle 3">
            <a:extLst>
              <a:ext uri="{FF2B5EF4-FFF2-40B4-BE49-F238E27FC236}">
                <a16:creationId xmlns:a16="http://schemas.microsoft.com/office/drawing/2014/main" id="{63A69898-A8E1-AC6D-36C8-B0A921B573C8}"/>
              </a:ext>
            </a:extLst>
          </p:cNvPr>
          <p:cNvSpPr>
            <a:spLocks noChangeArrowheads="1"/>
          </p:cNvSpPr>
          <p:nvPr/>
        </p:nvSpPr>
        <p:spPr bwMode="auto">
          <a:xfrm>
            <a:off x="755650" y="1844675"/>
            <a:ext cx="7343775" cy="4411663"/>
          </a:xfrm>
          <a:prstGeom prst="rect">
            <a:avLst/>
          </a:prstGeom>
          <a:noFill/>
          <a:ln>
            <a:noFill/>
          </a:ln>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defRPr/>
            </a:pPr>
            <a:r>
              <a:rPr lang="en-US" altLang="zh-TW" sz="2600" b="0" dirty="0"/>
              <a:t>One of the most common operations on surfaces is their reconstruction from a set of sparse data constraints, i.e. </a:t>
            </a:r>
            <a:r>
              <a:rPr lang="en-US" altLang="zh-TW" sz="2600" b="0" dirty="0">
                <a:highlight>
                  <a:srgbClr val="FFFF00"/>
                </a:highlight>
              </a:rPr>
              <a:t>scattered data interpolation</a:t>
            </a:r>
            <a:r>
              <a:rPr lang="en-US" altLang="zh-TW" sz="2600" b="0" dirty="0"/>
              <a:t>(Section 4.1)</a:t>
            </a:r>
          </a:p>
          <a:p>
            <a:pPr eaLnBrk="1" hangingPunct="1">
              <a:defRPr/>
            </a:pPr>
            <a:r>
              <a:rPr lang="en-US" altLang="zh-TW" sz="2600" b="0" dirty="0"/>
              <a:t>An alternative approach is to use </a:t>
            </a:r>
            <a:r>
              <a:rPr lang="en-US" altLang="zh-TW" sz="2600" b="0" dirty="0">
                <a:highlight>
                  <a:srgbClr val="FFFF00"/>
                </a:highlight>
              </a:rPr>
              <a:t>radial basis (or kernel) functions</a:t>
            </a:r>
            <a:r>
              <a:rPr lang="en-US" altLang="zh-TW" sz="2600" b="0" dirty="0"/>
              <a:t> (Boult and </a:t>
            </a:r>
            <a:r>
              <a:rPr lang="en-US" altLang="zh-TW" sz="2600" b="0" dirty="0" err="1"/>
              <a:t>Kender</a:t>
            </a:r>
            <a:r>
              <a:rPr lang="zh-TW" altLang="en-US" sz="2600" b="0" dirty="0"/>
              <a:t> </a:t>
            </a:r>
            <a:r>
              <a:rPr lang="en-US" altLang="zh-TW" sz="2600" b="0" dirty="0"/>
              <a:t>1986; Nielson 1993), which we covered in Section 4.1.1.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a:extLst>
              <a:ext uri="{FF2B5EF4-FFF2-40B4-BE49-F238E27FC236}">
                <a16:creationId xmlns:a16="http://schemas.microsoft.com/office/drawing/2014/main" id="{495CC2FE-4D0E-9B23-2F68-E88DBDB6DDE4}"/>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pic>
        <p:nvPicPr>
          <p:cNvPr id="34819" name="圖片 2">
            <a:extLst>
              <a:ext uri="{FF2B5EF4-FFF2-40B4-BE49-F238E27FC236}">
                <a16:creationId xmlns:a16="http://schemas.microsoft.com/office/drawing/2014/main" id="{F8FB6FA3-BB10-546C-88F3-4EE92226EC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254000"/>
            <a:ext cx="4738687" cy="622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581BF8E9-C150-3626-A274-CF4C97AF84A0}"/>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04451" name="Rectangle 2">
            <a:extLst>
              <a:ext uri="{FF2B5EF4-FFF2-40B4-BE49-F238E27FC236}">
                <a16:creationId xmlns:a16="http://schemas.microsoft.com/office/drawing/2014/main" id="{1D99A68A-EA00-C0BB-6AFC-A2B3216A1B74}"/>
              </a:ext>
            </a:extLst>
          </p:cNvPr>
          <p:cNvSpPr>
            <a:spLocks noGrp="1" noChangeArrowheads="1"/>
          </p:cNvSpPr>
          <p:nvPr>
            <p:ph type="title"/>
          </p:nvPr>
        </p:nvSpPr>
        <p:spPr>
          <a:xfrm>
            <a:off x="1258888" y="908050"/>
            <a:ext cx="8101012" cy="1295400"/>
          </a:xfrm>
        </p:spPr>
        <p:txBody>
          <a:bodyPr/>
          <a:lstStyle/>
          <a:p>
            <a:pPr eaLnBrk="1" hangingPunct="1"/>
            <a:r>
              <a:rPr lang="en-US" altLang="zh-TW" sz="4000"/>
              <a:t>13.3.1 Surface interpolation</a:t>
            </a:r>
            <a:br>
              <a:rPr lang="en-US" altLang="zh-TW" sz="4000"/>
            </a:br>
            <a:br>
              <a:rPr lang="en-US" altLang="zh-TW" sz="4000"/>
            </a:br>
            <a:endParaRPr lang="en-US" altLang="zh-TW" sz="4000"/>
          </a:p>
        </p:txBody>
      </p:sp>
      <p:pic>
        <p:nvPicPr>
          <p:cNvPr id="104452" name="內容版面配置區 3">
            <a:extLst>
              <a:ext uri="{FF2B5EF4-FFF2-40B4-BE49-F238E27FC236}">
                <a16:creationId xmlns:a16="http://schemas.microsoft.com/office/drawing/2014/main" id="{D328ED34-ADDA-606D-4B69-778D25DAC026}"/>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3" y="1844675"/>
            <a:ext cx="5832475"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97AC61AF-25F9-1EF9-D5E8-65C4CE3750D0}"/>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06499" name="Rectangle 2">
            <a:extLst>
              <a:ext uri="{FF2B5EF4-FFF2-40B4-BE49-F238E27FC236}">
                <a16:creationId xmlns:a16="http://schemas.microsoft.com/office/drawing/2014/main" id="{DDBDFB0E-482E-DE4F-9739-D7E8B69456BD}"/>
              </a:ext>
            </a:extLst>
          </p:cNvPr>
          <p:cNvSpPr>
            <a:spLocks noGrp="1" noChangeArrowheads="1"/>
          </p:cNvSpPr>
          <p:nvPr>
            <p:ph type="title"/>
          </p:nvPr>
        </p:nvSpPr>
        <p:spPr>
          <a:xfrm>
            <a:off x="1258888" y="908050"/>
            <a:ext cx="8101012" cy="1295400"/>
          </a:xfrm>
        </p:spPr>
        <p:txBody>
          <a:bodyPr/>
          <a:lstStyle/>
          <a:p>
            <a:pPr eaLnBrk="1" hangingPunct="1"/>
            <a:r>
              <a:rPr lang="en-US" altLang="zh-TW" sz="4000"/>
              <a:t>13.3.2 Surface simplification</a:t>
            </a:r>
            <a:br>
              <a:rPr lang="en-US" altLang="zh-TW" sz="4000"/>
            </a:br>
            <a:endParaRPr lang="en-US" altLang="zh-TW" sz="4000"/>
          </a:p>
        </p:txBody>
      </p:sp>
      <p:sp>
        <p:nvSpPr>
          <p:cNvPr id="96260" name="Rectangle 3">
            <a:extLst>
              <a:ext uri="{FF2B5EF4-FFF2-40B4-BE49-F238E27FC236}">
                <a16:creationId xmlns:a16="http://schemas.microsoft.com/office/drawing/2014/main" id="{AE9ED843-8580-A14B-D4FF-D0AE7EDEFD18}"/>
              </a:ext>
            </a:extLst>
          </p:cNvPr>
          <p:cNvSpPr>
            <a:spLocks noChangeArrowheads="1"/>
          </p:cNvSpPr>
          <p:nvPr/>
        </p:nvSpPr>
        <p:spPr bwMode="auto">
          <a:xfrm>
            <a:off x="611188" y="1844675"/>
            <a:ext cx="7343775" cy="4411663"/>
          </a:xfrm>
          <a:prstGeom prst="rect">
            <a:avLst/>
          </a:prstGeom>
          <a:noFill/>
          <a:ln>
            <a:noFill/>
          </a:ln>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defRPr/>
            </a:pPr>
            <a:r>
              <a:rPr lang="en-US" altLang="zh-TW" sz="2600" b="0" dirty="0"/>
              <a:t>Once a triangle mesh has been created from 3D data, it is often desirable to create a </a:t>
            </a:r>
            <a:r>
              <a:rPr lang="en-US" altLang="zh-TW" sz="2600" b="0" dirty="0">
                <a:highlight>
                  <a:srgbClr val="FFFF00"/>
                </a:highlight>
              </a:rPr>
              <a:t>hierarchy</a:t>
            </a:r>
            <a:r>
              <a:rPr lang="en-US" altLang="zh-TW" sz="2600" b="0" dirty="0"/>
              <a:t> of mesh models, for example, to control the displayed </a:t>
            </a:r>
            <a:r>
              <a:rPr lang="en-US" altLang="zh-TW" sz="2600" b="0" dirty="0">
                <a:highlight>
                  <a:srgbClr val="FFFF00"/>
                </a:highlight>
              </a:rPr>
              <a:t>Level Of Detail (LOD) </a:t>
            </a:r>
            <a:r>
              <a:rPr lang="en-US" altLang="zh-TW" sz="2600" b="0" dirty="0"/>
              <a:t>in a computer graphics application.</a:t>
            </a:r>
          </a:p>
          <a:p>
            <a:pPr eaLnBrk="1" hangingPunct="1">
              <a:buFont typeface="Wingdings" panose="05000000000000000000" pitchFamily="2" charset="2"/>
              <a:buNone/>
              <a:defRPr/>
            </a:pPr>
            <a:endParaRPr lang="en-US" altLang="zh-TW" sz="2600" b="0" dirty="0"/>
          </a:p>
          <a:p>
            <a:pPr eaLnBrk="1" hangingPunct="1">
              <a:defRPr/>
            </a:pPr>
            <a:endParaRPr lang="en-US" altLang="zh-TW" sz="2600" b="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45C5A3D9-0A9C-CD99-B88F-DD31F722FE79}"/>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08547" name="Rectangle 2">
            <a:extLst>
              <a:ext uri="{FF2B5EF4-FFF2-40B4-BE49-F238E27FC236}">
                <a16:creationId xmlns:a16="http://schemas.microsoft.com/office/drawing/2014/main" id="{75BD8CF9-53CD-3F33-3366-C8A9A588FC50}"/>
              </a:ext>
            </a:extLst>
          </p:cNvPr>
          <p:cNvSpPr>
            <a:spLocks noGrp="1" noChangeArrowheads="1"/>
          </p:cNvSpPr>
          <p:nvPr>
            <p:ph type="title"/>
          </p:nvPr>
        </p:nvSpPr>
        <p:spPr>
          <a:xfrm>
            <a:off x="1258888" y="908050"/>
            <a:ext cx="8101012" cy="1295400"/>
          </a:xfrm>
        </p:spPr>
        <p:txBody>
          <a:bodyPr/>
          <a:lstStyle/>
          <a:p>
            <a:pPr eaLnBrk="1" hangingPunct="1"/>
            <a:r>
              <a:rPr lang="en-US" altLang="zh-TW" sz="4000"/>
              <a:t>13.3.2 Surface simplification</a:t>
            </a:r>
            <a:br>
              <a:rPr lang="en-US" altLang="zh-TW" sz="4000"/>
            </a:br>
            <a:endParaRPr lang="en-US" altLang="zh-TW" sz="4000"/>
          </a:p>
        </p:txBody>
      </p:sp>
      <p:pic>
        <p:nvPicPr>
          <p:cNvPr id="108548" name="Picture 2" descr="LOD – Level of Detail | Hydro-gene">
            <a:extLst>
              <a:ext uri="{FF2B5EF4-FFF2-40B4-BE49-F238E27FC236}">
                <a16:creationId xmlns:a16="http://schemas.microsoft.com/office/drawing/2014/main" id="{030465EA-96B8-0C67-86B6-9D635003D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4176713"/>
            <a:ext cx="589597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4" descr="The concept of level of detail in 3D city models">
            <a:extLst>
              <a:ext uri="{FF2B5EF4-FFF2-40B4-BE49-F238E27FC236}">
                <a16:creationId xmlns:a16="http://schemas.microsoft.com/office/drawing/2014/main" id="{948AA067-B0DE-3A86-50BF-45CC46D431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50" y="2060575"/>
            <a:ext cx="23241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14CDCA2A-46C5-6E83-B88E-958B2635A583}"/>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10595" name="Rectangle 2">
            <a:extLst>
              <a:ext uri="{FF2B5EF4-FFF2-40B4-BE49-F238E27FC236}">
                <a16:creationId xmlns:a16="http://schemas.microsoft.com/office/drawing/2014/main" id="{1F1FC546-27F2-3574-2DF1-38AF3C9B1995}"/>
              </a:ext>
            </a:extLst>
          </p:cNvPr>
          <p:cNvSpPr>
            <a:spLocks noGrp="1" noChangeArrowheads="1"/>
          </p:cNvSpPr>
          <p:nvPr>
            <p:ph type="title"/>
          </p:nvPr>
        </p:nvSpPr>
        <p:spPr>
          <a:xfrm>
            <a:off x="1258888" y="908050"/>
            <a:ext cx="8101012" cy="1295400"/>
          </a:xfrm>
        </p:spPr>
        <p:txBody>
          <a:bodyPr/>
          <a:lstStyle/>
          <a:p>
            <a:pPr eaLnBrk="1" hangingPunct="1"/>
            <a:r>
              <a:rPr lang="en-US" altLang="zh-TW" sz="4000"/>
              <a:t>13.3.2 Surface simplification</a:t>
            </a:r>
            <a:br>
              <a:rPr lang="en-US" altLang="zh-TW" sz="4000"/>
            </a:br>
            <a:endParaRPr lang="en-US" altLang="zh-TW" sz="4000"/>
          </a:p>
        </p:txBody>
      </p:sp>
      <p:sp>
        <p:nvSpPr>
          <p:cNvPr id="98308" name="Rectangle 3">
            <a:extLst>
              <a:ext uri="{FF2B5EF4-FFF2-40B4-BE49-F238E27FC236}">
                <a16:creationId xmlns:a16="http://schemas.microsoft.com/office/drawing/2014/main" id="{7D4B2C74-0644-D925-AD86-05A27AD203C1}"/>
              </a:ext>
            </a:extLst>
          </p:cNvPr>
          <p:cNvSpPr>
            <a:spLocks noChangeArrowheads="1"/>
          </p:cNvSpPr>
          <p:nvPr/>
        </p:nvSpPr>
        <p:spPr bwMode="auto">
          <a:xfrm>
            <a:off x="611188" y="1844675"/>
            <a:ext cx="7343775" cy="4411663"/>
          </a:xfrm>
          <a:prstGeom prst="rect">
            <a:avLst/>
          </a:prstGeom>
          <a:noFill/>
          <a:ln>
            <a:noFill/>
          </a:ln>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defRPr/>
            </a:pPr>
            <a:r>
              <a:rPr lang="en-US" altLang="zh-TW" sz="2600" b="0" dirty="0"/>
              <a:t>To approximate a given mesh with one that has subdivision connectivity, over which a set of triangular wavelet coefficients can then be computed. (Eck, </a:t>
            </a:r>
            <a:r>
              <a:rPr lang="en-US" altLang="zh-TW" sz="2600" b="0" dirty="0" err="1"/>
              <a:t>DeRose,Duchamp</a:t>
            </a:r>
            <a:r>
              <a:rPr lang="en-US" altLang="zh-TW" sz="2600" b="0" dirty="0"/>
              <a:t> et al. 1995).</a:t>
            </a:r>
          </a:p>
          <a:p>
            <a:pPr eaLnBrk="1" hangingPunct="1">
              <a:defRPr/>
            </a:pPr>
            <a:r>
              <a:rPr lang="en-US" altLang="zh-TW" sz="2600" b="0" dirty="0"/>
              <a:t>To use sequential </a:t>
            </a:r>
            <a:r>
              <a:rPr lang="en-US" altLang="zh-TW" sz="2600" b="0" dirty="0">
                <a:highlight>
                  <a:srgbClr val="FFFF00"/>
                </a:highlight>
              </a:rPr>
              <a:t>edge collapse </a:t>
            </a:r>
            <a:r>
              <a:rPr lang="en-US" altLang="zh-TW" sz="2600" b="0" dirty="0"/>
              <a:t>operations to go from the original fine-resolution mesh to a coarse base-level mesh (Hoppe 1996).</a:t>
            </a:r>
          </a:p>
          <a:p>
            <a:pPr eaLnBrk="1" hangingPunct="1">
              <a:defRPr/>
            </a:pPr>
            <a:endParaRPr lang="en-US" altLang="zh-TW" sz="2600" b="0" dirty="0"/>
          </a:p>
          <a:p>
            <a:pPr eaLnBrk="1" hangingPunct="1">
              <a:defRPr/>
            </a:pPr>
            <a:endParaRPr lang="en-US" altLang="zh-TW" sz="2600" b="0" dirty="0"/>
          </a:p>
          <a:p>
            <a:pPr eaLnBrk="1" hangingPunct="1">
              <a:defRPr/>
            </a:pPr>
            <a:endParaRPr lang="en-US" altLang="zh-TW" sz="2600" b="0" dirty="0"/>
          </a:p>
          <a:p>
            <a:pPr eaLnBrk="1" hangingPunct="1">
              <a:defRPr/>
            </a:pPr>
            <a:endParaRPr lang="en-US" altLang="zh-TW" sz="2600" b="0" dirty="0"/>
          </a:p>
          <a:p>
            <a:pPr eaLnBrk="1" hangingPunct="1">
              <a:defRPr/>
            </a:pPr>
            <a:endParaRPr lang="en-US" altLang="zh-TW" sz="2600" b="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9680E668-83F6-4E30-3F65-A1DFFFF38445}"/>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12643" name="Rectangle 2">
            <a:extLst>
              <a:ext uri="{FF2B5EF4-FFF2-40B4-BE49-F238E27FC236}">
                <a16:creationId xmlns:a16="http://schemas.microsoft.com/office/drawing/2014/main" id="{EA06CE15-2E27-B027-FDA7-8C18D144AD38}"/>
              </a:ext>
            </a:extLst>
          </p:cNvPr>
          <p:cNvSpPr>
            <a:spLocks noGrp="1" noChangeArrowheads="1"/>
          </p:cNvSpPr>
          <p:nvPr>
            <p:ph type="title"/>
          </p:nvPr>
        </p:nvSpPr>
        <p:spPr>
          <a:xfrm>
            <a:off x="1258888" y="908050"/>
            <a:ext cx="8101012" cy="1295400"/>
          </a:xfrm>
        </p:spPr>
        <p:txBody>
          <a:bodyPr/>
          <a:lstStyle/>
          <a:p>
            <a:pPr eaLnBrk="1" hangingPunct="1"/>
            <a:r>
              <a:rPr lang="en-US" altLang="zh-TW" sz="4000"/>
              <a:t>13.3.2 Surface simplification</a:t>
            </a:r>
            <a:br>
              <a:rPr lang="en-US" altLang="zh-TW" sz="4000"/>
            </a:br>
            <a:endParaRPr lang="en-US" altLang="zh-TW" sz="4000"/>
          </a:p>
        </p:txBody>
      </p:sp>
      <p:sp>
        <p:nvSpPr>
          <p:cNvPr id="98308" name="Rectangle 3">
            <a:extLst>
              <a:ext uri="{FF2B5EF4-FFF2-40B4-BE49-F238E27FC236}">
                <a16:creationId xmlns:a16="http://schemas.microsoft.com/office/drawing/2014/main" id="{3B6DA7B7-5DFC-597D-FE85-6D6EE69BA2DB}"/>
              </a:ext>
            </a:extLst>
          </p:cNvPr>
          <p:cNvSpPr>
            <a:spLocks noChangeArrowheads="1"/>
          </p:cNvSpPr>
          <p:nvPr/>
        </p:nvSpPr>
        <p:spPr bwMode="auto">
          <a:xfrm>
            <a:off x="611188" y="1844675"/>
            <a:ext cx="7343775" cy="4411663"/>
          </a:xfrm>
          <a:prstGeom prst="rect">
            <a:avLst/>
          </a:prstGeom>
          <a:noFill/>
          <a:ln>
            <a:noFill/>
          </a:ln>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defRPr/>
            </a:pPr>
            <a:r>
              <a:rPr lang="en-US" altLang="zh-TW" sz="2600" b="0" dirty="0">
                <a:highlight>
                  <a:srgbClr val="FFFF00"/>
                </a:highlight>
              </a:rPr>
              <a:t>edge collapse</a:t>
            </a:r>
            <a:endParaRPr lang="en-US" altLang="zh-TW" sz="2600" b="0" dirty="0"/>
          </a:p>
          <a:p>
            <a:pPr eaLnBrk="1" hangingPunct="1">
              <a:defRPr/>
            </a:pPr>
            <a:endParaRPr lang="en-US" altLang="zh-TW" sz="2600" b="0" dirty="0"/>
          </a:p>
          <a:p>
            <a:pPr eaLnBrk="1" hangingPunct="1">
              <a:defRPr/>
            </a:pPr>
            <a:endParaRPr lang="en-US" altLang="zh-TW" sz="2600" b="0" dirty="0"/>
          </a:p>
          <a:p>
            <a:pPr eaLnBrk="1" hangingPunct="1">
              <a:defRPr/>
            </a:pPr>
            <a:endParaRPr lang="en-US" altLang="zh-TW" sz="2600" b="0" dirty="0"/>
          </a:p>
          <a:p>
            <a:pPr eaLnBrk="1" hangingPunct="1">
              <a:defRPr/>
            </a:pPr>
            <a:endParaRPr lang="en-US" altLang="zh-TW" sz="2600" b="0" dirty="0"/>
          </a:p>
        </p:txBody>
      </p:sp>
      <p:pic>
        <p:nvPicPr>
          <p:cNvPr id="112645" name="圖片 1">
            <a:extLst>
              <a:ext uri="{FF2B5EF4-FFF2-40B4-BE49-F238E27FC236}">
                <a16:creationId xmlns:a16="http://schemas.microsoft.com/office/drawing/2014/main" id="{E739B51B-47E1-DC8C-8055-789956704D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5425" y="2376488"/>
            <a:ext cx="6459538"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矩形 2">
            <a:extLst>
              <a:ext uri="{FF2B5EF4-FFF2-40B4-BE49-F238E27FC236}">
                <a16:creationId xmlns:a16="http://schemas.microsoft.com/office/drawing/2014/main" id="{6CD61C1C-6F58-58A5-8762-5B75CB4188F8}"/>
              </a:ext>
            </a:extLst>
          </p:cNvPr>
          <p:cNvSpPr>
            <a:spLocks noChangeArrowheads="1"/>
          </p:cNvSpPr>
          <p:nvPr/>
        </p:nvSpPr>
        <p:spPr bwMode="auto">
          <a:xfrm>
            <a:off x="2852738" y="0"/>
            <a:ext cx="6318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algn="r"/>
            <a:r>
              <a:rPr lang="zh-TW" altLang="en-US" b="0"/>
              <a:t>https://www.youtube.com/watch?v=aW1zT_ib0PY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0E674199-916C-6924-6ECA-3A0138FF264E}"/>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14691" name="Rectangle 2">
            <a:extLst>
              <a:ext uri="{FF2B5EF4-FFF2-40B4-BE49-F238E27FC236}">
                <a16:creationId xmlns:a16="http://schemas.microsoft.com/office/drawing/2014/main" id="{B6A733B8-5D8D-721D-3395-84CE5CF500B1}"/>
              </a:ext>
            </a:extLst>
          </p:cNvPr>
          <p:cNvSpPr>
            <a:spLocks noGrp="1" noChangeArrowheads="1"/>
          </p:cNvSpPr>
          <p:nvPr>
            <p:ph type="title"/>
          </p:nvPr>
        </p:nvSpPr>
        <p:spPr>
          <a:xfrm>
            <a:off x="1258888" y="908050"/>
            <a:ext cx="8101012" cy="1295400"/>
          </a:xfrm>
        </p:spPr>
        <p:txBody>
          <a:bodyPr/>
          <a:lstStyle/>
          <a:p>
            <a:pPr eaLnBrk="1" hangingPunct="1"/>
            <a:r>
              <a:rPr lang="en-US" altLang="zh-TW" sz="4000"/>
              <a:t>13.3.2 Surface simplification</a:t>
            </a:r>
            <a:br>
              <a:rPr lang="en-US" altLang="zh-TW" sz="4000"/>
            </a:br>
            <a:endParaRPr lang="en-US" altLang="zh-TW" sz="4000"/>
          </a:p>
        </p:txBody>
      </p:sp>
      <p:pic>
        <p:nvPicPr>
          <p:cNvPr id="114692" name="圖片 1">
            <a:extLst>
              <a:ext uri="{FF2B5EF4-FFF2-40B4-BE49-F238E27FC236}">
                <a16:creationId xmlns:a16="http://schemas.microsoft.com/office/drawing/2014/main" id="{C3FDA2A3-C2A9-D38F-77DE-CC6DD745F4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190750"/>
            <a:ext cx="86741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B05BC322-73E0-7AA9-32D4-85B2178AD5E5}"/>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16739" name="Rectangle 2">
            <a:extLst>
              <a:ext uri="{FF2B5EF4-FFF2-40B4-BE49-F238E27FC236}">
                <a16:creationId xmlns:a16="http://schemas.microsoft.com/office/drawing/2014/main" id="{2D71F93E-A7E1-B9E2-B057-0E8BE73711A1}"/>
              </a:ext>
            </a:extLst>
          </p:cNvPr>
          <p:cNvSpPr>
            <a:spLocks noGrp="1" noChangeArrowheads="1"/>
          </p:cNvSpPr>
          <p:nvPr>
            <p:ph type="title"/>
          </p:nvPr>
        </p:nvSpPr>
        <p:spPr>
          <a:xfrm>
            <a:off x="1258888" y="908050"/>
            <a:ext cx="8101012" cy="1295400"/>
          </a:xfrm>
        </p:spPr>
        <p:txBody>
          <a:bodyPr/>
          <a:lstStyle/>
          <a:p>
            <a:pPr eaLnBrk="1" hangingPunct="1"/>
            <a:r>
              <a:rPr lang="en-US" altLang="zh-TW" sz="4000"/>
              <a:t>13.3.3 Geometry images</a:t>
            </a:r>
            <a:br>
              <a:rPr lang="en-US" altLang="zh-TW" b="0"/>
            </a:br>
            <a:endParaRPr lang="en-US" altLang="zh-TW" sz="4000"/>
          </a:p>
        </p:txBody>
      </p:sp>
      <p:sp>
        <p:nvSpPr>
          <p:cNvPr id="102404" name="Rectangle 3">
            <a:extLst>
              <a:ext uri="{FF2B5EF4-FFF2-40B4-BE49-F238E27FC236}">
                <a16:creationId xmlns:a16="http://schemas.microsoft.com/office/drawing/2014/main" id="{8804FC0D-9A0C-8D7B-F8D4-36DDE6BDD7C3}"/>
              </a:ext>
            </a:extLst>
          </p:cNvPr>
          <p:cNvSpPr>
            <a:spLocks noChangeArrowheads="1"/>
          </p:cNvSpPr>
          <p:nvPr/>
        </p:nvSpPr>
        <p:spPr bwMode="auto">
          <a:xfrm>
            <a:off x="611188" y="1844675"/>
            <a:ext cx="7343775" cy="4411663"/>
          </a:xfrm>
          <a:prstGeom prst="rect">
            <a:avLst/>
          </a:prstGeom>
          <a:noFill/>
          <a:ln>
            <a:noFill/>
          </a:ln>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defRPr/>
            </a:pPr>
            <a:r>
              <a:rPr lang="en-US" altLang="zh-TW" sz="2600" b="0" dirty="0"/>
              <a:t>To make </a:t>
            </a:r>
            <a:r>
              <a:rPr lang="en-US" altLang="zh-TW" sz="2600" b="0" dirty="0" err="1"/>
              <a:t>meshs</a:t>
            </a:r>
            <a:r>
              <a:rPr lang="en-US" altLang="zh-TW" sz="2600" b="0" dirty="0"/>
              <a:t> more easy to </a:t>
            </a:r>
            <a:r>
              <a:rPr lang="en-US" altLang="zh-TW" sz="2600" b="0" dirty="0">
                <a:highlight>
                  <a:srgbClr val="FFFF00"/>
                </a:highlight>
              </a:rPr>
              <a:t>compress</a:t>
            </a:r>
            <a:r>
              <a:rPr lang="en-US" altLang="zh-TW" sz="2600" b="0" dirty="0"/>
              <a:t> and store in a </a:t>
            </a:r>
            <a:r>
              <a:rPr lang="en-US" altLang="zh-TW" sz="2600" b="0" dirty="0">
                <a:highlight>
                  <a:srgbClr val="FFFF00"/>
                </a:highlight>
              </a:rPr>
              <a:t>cache-efficient</a:t>
            </a:r>
            <a:r>
              <a:rPr lang="en-US" altLang="zh-TW" sz="2600" b="0" dirty="0"/>
              <a:t> manner.</a:t>
            </a:r>
          </a:p>
          <a:p>
            <a:pPr eaLnBrk="1" hangingPunct="1">
              <a:defRPr/>
            </a:pPr>
            <a:r>
              <a:rPr lang="en-US" altLang="zh-TW" sz="2600" b="0" dirty="0"/>
              <a:t>To create geometry images by </a:t>
            </a:r>
            <a:r>
              <a:rPr lang="en-US" altLang="zh-TW" sz="2600" b="0" dirty="0">
                <a:highlight>
                  <a:srgbClr val="FFFF00"/>
                </a:highlight>
              </a:rPr>
              <a:t>cutting surface </a:t>
            </a:r>
            <a:r>
              <a:rPr lang="en-US" altLang="zh-TW" sz="2600" b="0" dirty="0"/>
              <a:t>meshes along well chosen lines and “</a:t>
            </a:r>
            <a:r>
              <a:rPr lang="en-US" altLang="zh-TW" sz="2600" b="0" dirty="0">
                <a:highlight>
                  <a:srgbClr val="FFFF00"/>
                </a:highlight>
              </a:rPr>
              <a:t>flattening</a:t>
            </a:r>
            <a:r>
              <a:rPr lang="en-US" altLang="zh-TW" sz="2600" b="0" dirty="0"/>
              <a:t>” the resulting representation into a square. (Gu, </a:t>
            </a:r>
            <a:r>
              <a:rPr lang="en-US" altLang="zh-TW" sz="2600" b="0" dirty="0" err="1"/>
              <a:t>Gortler</a:t>
            </a:r>
            <a:r>
              <a:rPr lang="en-US" altLang="zh-TW" sz="2600" b="0" dirty="0"/>
              <a:t>, and Hoppe (2002))</a:t>
            </a:r>
          </a:p>
          <a:p>
            <a:pPr eaLnBrk="1" hangingPunct="1">
              <a:defRPr/>
            </a:pPr>
            <a:endParaRPr lang="en-US" altLang="zh-TW" sz="2600" b="0" dirty="0"/>
          </a:p>
          <a:p>
            <a:pPr eaLnBrk="1" hangingPunct="1">
              <a:defRPr/>
            </a:pPr>
            <a:endParaRPr lang="en-US" altLang="zh-TW" sz="2600" b="0" dirty="0"/>
          </a:p>
          <a:p>
            <a:pPr eaLnBrk="1" hangingPunct="1">
              <a:defRPr/>
            </a:pPr>
            <a:endParaRPr lang="en-US" altLang="zh-TW" sz="2600" b="0" dirty="0"/>
          </a:p>
          <a:p>
            <a:pPr eaLnBrk="1" hangingPunct="1">
              <a:defRPr/>
            </a:pPr>
            <a:endParaRPr lang="en-US" altLang="zh-TW" sz="2600" b="0" dirty="0"/>
          </a:p>
          <a:p>
            <a:pPr eaLnBrk="1" hangingPunct="1">
              <a:defRPr/>
            </a:pPr>
            <a:endParaRPr lang="en-US" altLang="zh-TW" sz="2600" b="0" dirty="0"/>
          </a:p>
          <a:p>
            <a:pPr eaLnBrk="1" hangingPunct="1">
              <a:defRPr/>
            </a:pPr>
            <a:endParaRPr lang="en-US" altLang="zh-TW" sz="2600" b="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5C02D91E-5EC0-8B5A-BD23-5477AC8F6E9B}"/>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18787" name="Rectangle 2">
            <a:extLst>
              <a:ext uri="{FF2B5EF4-FFF2-40B4-BE49-F238E27FC236}">
                <a16:creationId xmlns:a16="http://schemas.microsoft.com/office/drawing/2014/main" id="{B10E510E-9289-042C-253B-0AAB78312C84}"/>
              </a:ext>
            </a:extLst>
          </p:cNvPr>
          <p:cNvSpPr>
            <a:spLocks noGrp="1" noChangeArrowheads="1"/>
          </p:cNvSpPr>
          <p:nvPr>
            <p:ph type="title"/>
          </p:nvPr>
        </p:nvSpPr>
        <p:spPr>
          <a:xfrm>
            <a:off x="1258888" y="908050"/>
            <a:ext cx="8101012" cy="1295400"/>
          </a:xfrm>
        </p:spPr>
        <p:txBody>
          <a:bodyPr/>
          <a:lstStyle/>
          <a:p>
            <a:pPr eaLnBrk="1" hangingPunct="1"/>
            <a:r>
              <a:rPr lang="en-US" altLang="zh-TW" sz="4000"/>
              <a:t>13.3.3 Geometry images</a:t>
            </a:r>
            <a:br>
              <a:rPr lang="en-US" altLang="zh-TW" b="0"/>
            </a:br>
            <a:endParaRPr lang="en-US" altLang="zh-TW" sz="4000"/>
          </a:p>
        </p:txBody>
      </p:sp>
      <p:pic>
        <p:nvPicPr>
          <p:cNvPr id="118788" name="圖片 1">
            <a:extLst>
              <a:ext uri="{FF2B5EF4-FFF2-40B4-BE49-F238E27FC236}">
                <a16:creationId xmlns:a16="http://schemas.microsoft.com/office/drawing/2014/main" id="{487A6296-8CA0-C642-2DDD-9D2E7C94FD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989138"/>
            <a:ext cx="8842375"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83BA6C61-71E0-84C0-243A-49BBD3D4A3C9}"/>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20835" name="Rectangle 2">
            <a:extLst>
              <a:ext uri="{FF2B5EF4-FFF2-40B4-BE49-F238E27FC236}">
                <a16:creationId xmlns:a16="http://schemas.microsoft.com/office/drawing/2014/main" id="{4E0FCA22-5C31-D408-8765-8BDA3776EF72}"/>
              </a:ext>
            </a:extLst>
          </p:cNvPr>
          <p:cNvSpPr>
            <a:spLocks noGrp="1" noChangeArrowheads="1"/>
          </p:cNvSpPr>
          <p:nvPr>
            <p:ph type="title"/>
          </p:nvPr>
        </p:nvSpPr>
        <p:spPr>
          <a:xfrm>
            <a:off x="1042988" y="0"/>
            <a:ext cx="8101012" cy="1295400"/>
          </a:xfrm>
        </p:spPr>
        <p:txBody>
          <a:bodyPr/>
          <a:lstStyle/>
          <a:p>
            <a:pPr eaLnBrk="1" hangingPunct="1"/>
            <a:r>
              <a:rPr lang="en-US" altLang="zh-TW"/>
              <a:t>13.4 Point-based representations</a:t>
            </a:r>
            <a:endParaRPr lang="en-US" altLang="zh-TW" b="0"/>
          </a:p>
        </p:txBody>
      </p:sp>
      <p:sp>
        <p:nvSpPr>
          <p:cNvPr id="106500" name="Rectangle 3">
            <a:extLst>
              <a:ext uri="{FF2B5EF4-FFF2-40B4-BE49-F238E27FC236}">
                <a16:creationId xmlns:a16="http://schemas.microsoft.com/office/drawing/2014/main" id="{06CC9475-371B-5DDE-A995-4F92E5EDCFE3}"/>
              </a:ext>
            </a:extLst>
          </p:cNvPr>
          <p:cNvSpPr>
            <a:spLocks noChangeArrowheads="1"/>
          </p:cNvSpPr>
          <p:nvPr/>
        </p:nvSpPr>
        <p:spPr bwMode="auto">
          <a:xfrm>
            <a:off x="611188" y="1844675"/>
            <a:ext cx="7343775" cy="4411663"/>
          </a:xfrm>
          <a:prstGeom prst="rect">
            <a:avLst/>
          </a:prstGeom>
          <a:noFill/>
          <a:ln>
            <a:noFill/>
          </a:ln>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defRPr/>
            </a:pPr>
            <a:r>
              <a:rPr lang="en-US" altLang="zh-TW" sz="2600" b="0" dirty="0"/>
              <a:t>As we mentioned previously, triangle-based surface models assume that the topology (and</a:t>
            </a:r>
            <a:r>
              <a:rPr lang="zh-TW" altLang="en-US" sz="2600" b="0" dirty="0"/>
              <a:t> </a:t>
            </a:r>
            <a:r>
              <a:rPr lang="en-US" altLang="zh-TW" sz="2600" b="0" dirty="0"/>
              <a:t>often the rough shape) of the 3D model is </a:t>
            </a:r>
            <a:r>
              <a:rPr lang="en-US" altLang="zh-TW" sz="2600" b="0" dirty="0">
                <a:highlight>
                  <a:srgbClr val="FFFF00"/>
                </a:highlight>
              </a:rPr>
              <a:t>known ahead of time</a:t>
            </a:r>
            <a:r>
              <a:rPr lang="en-US" altLang="zh-TW" sz="2600" b="0" dirty="0"/>
              <a:t>. </a:t>
            </a:r>
          </a:p>
          <a:p>
            <a:pPr eaLnBrk="1" hangingPunct="1">
              <a:defRPr/>
            </a:pPr>
            <a:r>
              <a:rPr lang="en-US" altLang="zh-TW" sz="2600" b="0" dirty="0"/>
              <a:t>While it is possible to</a:t>
            </a:r>
            <a:r>
              <a:rPr lang="zh-TW" altLang="en-US" sz="2600" b="0" dirty="0"/>
              <a:t> </a:t>
            </a:r>
            <a:r>
              <a:rPr lang="en-US" altLang="zh-TW" sz="2600" b="0" dirty="0">
                <a:highlight>
                  <a:srgbClr val="FFFF00"/>
                </a:highlight>
              </a:rPr>
              <a:t>re-mesh</a:t>
            </a:r>
            <a:r>
              <a:rPr lang="en-US" altLang="zh-TW" sz="2600" b="0" dirty="0"/>
              <a:t> a model as it is being deformed or fitted, a simpler solution is to dispense with an</a:t>
            </a:r>
            <a:r>
              <a:rPr lang="zh-TW" altLang="en-US" sz="2600" b="0" dirty="0"/>
              <a:t> </a:t>
            </a:r>
            <a:r>
              <a:rPr lang="en-US" altLang="zh-TW" sz="2600" b="0" dirty="0"/>
              <a:t>explicit triangle mesh altogether and to have triangle vertices behave as </a:t>
            </a:r>
            <a:r>
              <a:rPr lang="en-US" altLang="zh-TW" sz="2600" b="0" dirty="0">
                <a:highlight>
                  <a:srgbClr val="FFFF00"/>
                </a:highlight>
              </a:rPr>
              <a:t>oriented points, or</a:t>
            </a:r>
            <a:r>
              <a:rPr lang="zh-TW" altLang="en-US" sz="2600" b="0" dirty="0">
                <a:highlight>
                  <a:srgbClr val="FFFF00"/>
                </a:highlight>
              </a:rPr>
              <a:t> </a:t>
            </a:r>
            <a:r>
              <a:rPr lang="en-US" altLang="zh-TW" sz="2600" b="0" dirty="0">
                <a:highlight>
                  <a:srgbClr val="FFFF00"/>
                </a:highlight>
              </a:rPr>
              <a:t>particles, or surface elements</a:t>
            </a:r>
            <a:r>
              <a:rPr lang="en-US" altLang="zh-TW" sz="2600" b="0" dirty="0"/>
              <a:t> (</a:t>
            </a:r>
            <a:r>
              <a:rPr lang="en-US" altLang="zh-TW" sz="2600" b="0" dirty="0" err="1"/>
              <a:t>surfels</a:t>
            </a:r>
            <a:r>
              <a:rPr lang="en-US" altLang="zh-TW" sz="2600" b="0" dirty="0"/>
              <a:t>) </a:t>
            </a:r>
          </a:p>
          <a:p>
            <a:pPr eaLnBrk="1" hangingPunct="1">
              <a:defRPr/>
            </a:pPr>
            <a:endParaRPr lang="en-US" altLang="zh-TW" sz="2600" b="0" dirty="0"/>
          </a:p>
          <a:p>
            <a:pPr eaLnBrk="1" hangingPunct="1">
              <a:defRPr/>
            </a:pPr>
            <a:endParaRPr lang="en-US" altLang="zh-TW" sz="2600" b="0" dirty="0"/>
          </a:p>
          <a:p>
            <a:pPr eaLnBrk="1" hangingPunct="1">
              <a:defRPr/>
            </a:pPr>
            <a:endParaRPr lang="en-US" altLang="zh-TW" sz="2600" b="0" dirty="0"/>
          </a:p>
          <a:p>
            <a:pPr eaLnBrk="1" hangingPunct="1">
              <a:defRPr/>
            </a:pPr>
            <a:endParaRPr lang="en-US" altLang="zh-TW" sz="2600" b="0" dirty="0"/>
          </a:p>
          <a:p>
            <a:pPr eaLnBrk="1" hangingPunct="1">
              <a:defRPr/>
            </a:pPr>
            <a:endParaRPr lang="en-US" altLang="zh-TW" sz="2600" b="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FB438E52-BBB8-C69B-D141-0C27F99DC4CA}"/>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22883" name="Rectangle 2">
            <a:extLst>
              <a:ext uri="{FF2B5EF4-FFF2-40B4-BE49-F238E27FC236}">
                <a16:creationId xmlns:a16="http://schemas.microsoft.com/office/drawing/2014/main" id="{52C20F83-C02D-EB40-3266-91A98637DD75}"/>
              </a:ext>
            </a:extLst>
          </p:cNvPr>
          <p:cNvSpPr>
            <a:spLocks noGrp="1" noChangeArrowheads="1"/>
          </p:cNvSpPr>
          <p:nvPr>
            <p:ph type="title"/>
          </p:nvPr>
        </p:nvSpPr>
        <p:spPr>
          <a:xfrm>
            <a:off x="1042988" y="0"/>
            <a:ext cx="8101012" cy="1295400"/>
          </a:xfrm>
        </p:spPr>
        <p:txBody>
          <a:bodyPr/>
          <a:lstStyle/>
          <a:p>
            <a:pPr eaLnBrk="1" hangingPunct="1"/>
            <a:r>
              <a:rPr lang="en-US" altLang="zh-TW"/>
              <a:t>13.4 Point-based representations</a:t>
            </a:r>
            <a:endParaRPr lang="en-US" altLang="zh-TW" b="0"/>
          </a:p>
        </p:txBody>
      </p:sp>
      <p:sp>
        <p:nvSpPr>
          <p:cNvPr id="108548" name="Rectangle 3">
            <a:extLst>
              <a:ext uri="{FF2B5EF4-FFF2-40B4-BE49-F238E27FC236}">
                <a16:creationId xmlns:a16="http://schemas.microsoft.com/office/drawing/2014/main" id="{E8E62688-9903-461A-5C3D-A13598C266F8}"/>
              </a:ext>
            </a:extLst>
          </p:cNvPr>
          <p:cNvSpPr>
            <a:spLocks noChangeArrowheads="1"/>
          </p:cNvSpPr>
          <p:nvPr/>
        </p:nvSpPr>
        <p:spPr bwMode="auto">
          <a:xfrm>
            <a:off x="611188" y="1844675"/>
            <a:ext cx="7343775" cy="4411663"/>
          </a:xfrm>
          <a:prstGeom prst="rect">
            <a:avLst/>
          </a:prstGeom>
          <a:noFill/>
          <a:ln>
            <a:noFill/>
          </a:ln>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defRPr/>
            </a:pPr>
            <a:r>
              <a:rPr lang="en-US" altLang="zh-TW" sz="2600" b="0" dirty="0"/>
              <a:t>How to render the particle system as a continuous surface :</a:t>
            </a:r>
          </a:p>
          <a:p>
            <a:pPr eaLnBrk="1" hangingPunct="1">
              <a:buFont typeface="Wingdings" panose="05000000000000000000" pitchFamily="2" charset="2"/>
              <a:buNone/>
              <a:defRPr/>
            </a:pPr>
            <a:r>
              <a:rPr lang="en-US" altLang="zh-TW" sz="2600" b="0" dirty="0"/>
              <a:t>     - local dynamic triangulation heuristics (</a:t>
            </a:r>
            <a:r>
              <a:rPr lang="en-US" altLang="zh-TW" sz="2600" b="0" dirty="0" err="1"/>
              <a:t>Szeliski</a:t>
            </a:r>
            <a:r>
              <a:rPr lang="en-US" altLang="zh-TW" sz="2600" b="0" dirty="0"/>
              <a:t> and </a:t>
            </a:r>
            <a:r>
              <a:rPr lang="en-US" altLang="zh-TW" sz="2600" b="0" dirty="0" err="1"/>
              <a:t>Tonnesen</a:t>
            </a:r>
            <a:r>
              <a:rPr lang="en-US" altLang="zh-TW" sz="2600" b="0" dirty="0"/>
              <a:t> 1992)</a:t>
            </a:r>
          </a:p>
          <a:p>
            <a:pPr eaLnBrk="1" hangingPunct="1">
              <a:buFont typeface="Wingdings" panose="05000000000000000000" pitchFamily="2" charset="2"/>
              <a:buNone/>
              <a:defRPr/>
            </a:pPr>
            <a:r>
              <a:rPr lang="en-US" altLang="zh-TW" sz="2600" b="0" dirty="0"/>
              <a:t>     - direct surface element splatting (Pfister, Zwicker, van </a:t>
            </a:r>
            <a:r>
              <a:rPr lang="en-US" altLang="zh-TW" sz="2600" b="0" dirty="0" err="1"/>
              <a:t>Baar</a:t>
            </a:r>
            <a:r>
              <a:rPr lang="en-US" altLang="zh-TW" sz="2600" b="0" dirty="0"/>
              <a:t> et al. 2000)</a:t>
            </a:r>
          </a:p>
          <a:p>
            <a:pPr eaLnBrk="1" hangingPunct="1">
              <a:buFont typeface="Wingdings" panose="05000000000000000000" pitchFamily="2" charset="2"/>
              <a:buNone/>
              <a:defRPr/>
            </a:pPr>
            <a:r>
              <a:rPr lang="en-US" altLang="zh-TW" sz="2600" b="0" dirty="0"/>
              <a:t>     - </a:t>
            </a:r>
            <a:r>
              <a:rPr lang="en-US" altLang="zh-TW" sz="2600" b="0" dirty="0">
                <a:highlight>
                  <a:srgbClr val="FFFF00"/>
                </a:highlight>
              </a:rPr>
              <a:t>Moving Least Squares (MLS) </a:t>
            </a:r>
            <a:r>
              <a:rPr lang="en-US" altLang="zh-TW" sz="2600" b="0" dirty="0"/>
              <a:t>(Pauly, </a:t>
            </a:r>
            <a:r>
              <a:rPr lang="en-US" altLang="zh-TW" sz="2600" b="0" dirty="0" err="1"/>
              <a:t>Keiser,Kobbelt</a:t>
            </a:r>
            <a:r>
              <a:rPr lang="en-US" altLang="zh-TW" sz="2600" b="0" dirty="0"/>
              <a:t> et al. 2003)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5">
            <a:extLst>
              <a:ext uri="{FF2B5EF4-FFF2-40B4-BE49-F238E27FC236}">
                <a16:creationId xmlns:a16="http://schemas.microsoft.com/office/drawing/2014/main" id="{747DB18F-97A2-B3BF-9B13-0E47BB48E473}"/>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36867" name="Rectangle 3">
            <a:extLst>
              <a:ext uri="{FF2B5EF4-FFF2-40B4-BE49-F238E27FC236}">
                <a16:creationId xmlns:a16="http://schemas.microsoft.com/office/drawing/2014/main" id="{474EBB8E-CE85-B0D7-8503-7B62BBDD370F}"/>
              </a:ext>
            </a:extLst>
          </p:cNvPr>
          <p:cNvSpPr>
            <a:spLocks noGrp="1" noChangeArrowheads="1"/>
          </p:cNvSpPr>
          <p:nvPr>
            <p:ph type="body" sz="half" idx="1"/>
          </p:nvPr>
        </p:nvSpPr>
        <p:spPr>
          <a:xfrm>
            <a:off x="684213" y="2041525"/>
            <a:ext cx="7343775" cy="4411663"/>
          </a:xfrm>
        </p:spPr>
        <p:txBody>
          <a:bodyPr/>
          <a:lstStyle/>
          <a:p>
            <a:pPr eaLnBrk="1" hangingPunct="1"/>
            <a:r>
              <a:rPr lang="en-US" altLang="zh-TW" sz="2800" b="1"/>
              <a:t>What is “Shape from X”?</a:t>
            </a:r>
          </a:p>
          <a:p>
            <a:pPr eaLnBrk="1" hangingPunct="1">
              <a:buFont typeface="Wingdings" panose="05000000000000000000" pitchFamily="2" charset="2"/>
              <a:buNone/>
            </a:pPr>
            <a:r>
              <a:rPr lang="en-US" altLang="zh-TW" sz="2600"/>
              <a:t>    - </a:t>
            </a:r>
            <a:r>
              <a:rPr lang="en-US" altLang="zh-TW" sz="2400"/>
              <a:t>The study of how shape can be inferred from such cues like shading, texture, </a:t>
            </a:r>
            <a:r>
              <a:rPr lang="en-US" altLang="zh-TW" sz="2600"/>
              <a:t>focus</a:t>
            </a:r>
            <a:r>
              <a:rPr lang="en-US" altLang="zh-TW" sz="2400"/>
              <a:t> is sometimes called shape from X</a:t>
            </a:r>
            <a:r>
              <a:rPr lang="en-US" altLang="zh-TW" sz="2600"/>
              <a:t>.</a:t>
            </a:r>
          </a:p>
          <a:p>
            <a:pPr eaLnBrk="1" hangingPunct="1">
              <a:buFont typeface="Wingdings" panose="05000000000000000000" pitchFamily="2" charset="2"/>
              <a:buNone/>
            </a:pPr>
            <a:endParaRPr lang="en-US" altLang="zh-TW" sz="2600"/>
          </a:p>
          <a:p>
            <a:pPr eaLnBrk="1" hangingPunct="1"/>
            <a:r>
              <a:rPr lang="en-US" altLang="zh-TW" sz="2800" b="1"/>
              <a:t>Shape from shading</a:t>
            </a:r>
          </a:p>
          <a:p>
            <a:pPr eaLnBrk="1" hangingPunct="1"/>
            <a:r>
              <a:rPr lang="en-US" altLang="zh-TW" sz="2800" b="1"/>
              <a:t>Shape from texture</a:t>
            </a:r>
          </a:p>
          <a:p>
            <a:pPr eaLnBrk="1" hangingPunct="1"/>
            <a:r>
              <a:rPr lang="en-US" altLang="zh-TW" sz="2800" b="1"/>
              <a:t>Shape from focus</a:t>
            </a:r>
          </a:p>
        </p:txBody>
      </p:sp>
      <p:sp>
        <p:nvSpPr>
          <p:cNvPr id="36868" name="Rectangle 18">
            <a:extLst>
              <a:ext uri="{FF2B5EF4-FFF2-40B4-BE49-F238E27FC236}">
                <a16:creationId xmlns:a16="http://schemas.microsoft.com/office/drawing/2014/main" id="{FB6E0AF0-62A9-E08E-E1D8-F2DA1C00C70C}"/>
              </a:ext>
            </a:extLst>
          </p:cNvPr>
          <p:cNvSpPr>
            <a:spLocks noGrp="1" noChangeArrowheads="1"/>
          </p:cNvSpPr>
          <p:nvPr>
            <p:ph type="title"/>
          </p:nvPr>
        </p:nvSpPr>
        <p:spPr/>
        <p:txBody>
          <a:bodyPr/>
          <a:lstStyle/>
          <a:p>
            <a:pPr eaLnBrk="1" hangingPunct="1"/>
            <a:r>
              <a:rPr lang="en-US" altLang="zh-TW"/>
              <a:t>13.1 Shape from X</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473F20EA-C8E4-6E61-D99A-EEB2DAF23056}"/>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24931" name="Rectangle 2">
            <a:extLst>
              <a:ext uri="{FF2B5EF4-FFF2-40B4-BE49-F238E27FC236}">
                <a16:creationId xmlns:a16="http://schemas.microsoft.com/office/drawing/2014/main" id="{7B44CFD8-E6C5-1735-C577-0679FFBE8570}"/>
              </a:ext>
            </a:extLst>
          </p:cNvPr>
          <p:cNvSpPr>
            <a:spLocks noGrp="1" noChangeArrowheads="1"/>
          </p:cNvSpPr>
          <p:nvPr>
            <p:ph type="title"/>
          </p:nvPr>
        </p:nvSpPr>
        <p:spPr>
          <a:xfrm>
            <a:off x="1042988" y="0"/>
            <a:ext cx="8101012" cy="1295400"/>
          </a:xfrm>
        </p:spPr>
        <p:txBody>
          <a:bodyPr/>
          <a:lstStyle/>
          <a:p>
            <a:pPr eaLnBrk="1" hangingPunct="1"/>
            <a:r>
              <a:rPr lang="en-US" altLang="zh-TW"/>
              <a:t>13.4 Point-based representations</a:t>
            </a:r>
            <a:endParaRPr lang="en-US" altLang="zh-TW" b="0"/>
          </a:p>
        </p:txBody>
      </p:sp>
      <p:sp>
        <p:nvSpPr>
          <p:cNvPr id="108548" name="Rectangle 3">
            <a:extLst>
              <a:ext uri="{FF2B5EF4-FFF2-40B4-BE49-F238E27FC236}">
                <a16:creationId xmlns:a16="http://schemas.microsoft.com/office/drawing/2014/main" id="{D1329B2C-1A88-C438-05D0-0C0EE1460D18}"/>
              </a:ext>
            </a:extLst>
          </p:cNvPr>
          <p:cNvSpPr>
            <a:spLocks noChangeArrowheads="1"/>
          </p:cNvSpPr>
          <p:nvPr/>
        </p:nvSpPr>
        <p:spPr bwMode="auto">
          <a:xfrm>
            <a:off x="611188" y="1844675"/>
            <a:ext cx="7343775" cy="4411663"/>
          </a:xfrm>
          <a:prstGeom prst="rect">
            <a:avLst/>
          </a:prstGeom>
          <a:noFill/>
          <a:ln>
            <a:noFill/>
          </a:ln>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defRPr/>
            </a:pPr>
            <a:r>
              <a:rPr lang="en-US" altLang="zh-TW" sz="2600" b="0" dirty="0">
                <a:highlight>
                  <a:srgbClr val="FFFF00"/>
                </a:highlight>
              </a:rPr>
              <a:t>Moving Least Squares (MLS)</a:t>
            </a:r>
            <a:endParaRPr lang="en-US" altLang="zh-TW" sz="2600" b="0" dirty="0"/>
          </a:p>
        </p:txBody>
      </p:sp>
      <p:pic>
        <p:nvPicPr>
          <p:cNvPr id="124933" name="Picture 2">
            <a:extLst>
              <a:ext uri="{FF2B5EF4-FFF2-40B4-BE49-F238E27FC236}">
                <a16:creationId xmlns:a16="http://schemas.microsoft.com/office/drawing/2014/main" id="{6796D63E-9798-6C52-AF59-EAA5D30D0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500313"/>
            <a:ext cx="5334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163E11ED-E355-6D44-82E4-62904BA283CD}"/>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26979" name="Rectangle 2">
            <a:extLst>
              <a:ext uri="{FF2B5EF4-FFF2-40B4-BE49-F238E27FC236}">
                <a16:creationId xmlns:a16="http://schemas.microsoft.com/office/drawing/2014/main" id="{1B7FD66C-C92F-0375-EEFB-0B1431F2A89B}"/>
              </a:ext>
            </a:extLst>
          </p:cNvPr>
          <p:cNvSpPr>
            <a:spLocks noGrp="1" noChangeArrowheads="1"/>
          </p:cNvSpPr>
          <p:nvPr>
            <p:ph type="title"/>
          </p:nvPr>
        </p:nvSpPr>
        <p:spPr>
          <a:xfrm>
            <a:off x="1042988" y="0"/>
            <a:ext cx="8101012" cy="1295400"/>
          </a:xfrm>
        </p:spPr>
        <p:txBody>
          <a:bodyPr/>
          <a:lstStyle/>
          <a:p>
            <a:pPr eaLnBrk="1" hangingPunct="1"/>
            <a:r>
              <a:rPr lang="en-US" altLang="zh-TW"/>
              <a:t>13.4 Point-based representations</a:t>
            </a:r>
            <a:endParaRPr lang="en-US" altLang="zh-TW" b="0"/>
          </a:p>
        </p:txBody>
      </p:sp>
      <p:sp>
        <p:nvSpPr>
          <p:cNvPr id="126980" name="Rectangle 3">
            <a:extLst>
              <a:ext uri="{FF2B5EF4-FFF2-40B4-BE49-F238E27FC236}">
                <a16:creationId xmlns:a16="http://schemas.microsoft.com/office/drawing/2014/main" id="{0F3D7623-C3F0-283E-0477-91E25F8072B6}"/>
              </a:ext>
            </a:extLst>
          </p:cNvPr>
          <p:cNvSpPr>
            <a:spLocks noChangeArrowheads="1"/>
          </p:cNvSpPr>
          <p:nvPr/>
        </p:nvSpPr>
        <p:spPr bwMode="auto">
          <a:xfrm>
            <a:off x="611188" y="1844675"/>
            <a:ext cx="7343775"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r>
              <a:rPr lang="en-US" altLang="zh-TW" sz="2600" b="0"/>
              <a:t>Implicit function</a:t>
            </a:r>
          </a:p>
        </p:txBody>
      </p:sp>
      <p:pic>
        <p:nvPicPr>
          <p:cNvPr id="126981" name="Picture 2">
            <a:extLst>
              <a:ext uri="{FF2B5EF4-FFF2-40B4-BE49-F238E27FC236}">
                <a16:creationId xmlns:a16="http://schemas.microsoft.com/office/drawing/2014/main" id="{CC16CD84-EEC3-B1B3-4C9A-DF17D8D6B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63" y="2439988"/>
            <a:ext cx="71628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文字方塊 6">
            <a:extLst>
              <a:ext uri="{FF2B5EF4-FFF2-40B4-BE49-F238E27FC236}">
                <a16:creationId xmlns:a16="http://schemas.microsoft.com/office/drawing/2014/main" id="{AF4B505A-6550-C28A-2194-6987B51F410F}"/>
              </a:ext>
            </a:extLst>
          </p:cNvPr>
          <p:cNvSpPr txBox="1">
            <a:spLocks noChangeArrowheads="1"/>
          </p:cNvSpPr>
          <p:nvPr/>
        </p:nvSpPr>
        <p:spPr bwMode="auto">
          <a:xfrm>
            <a:off x="4498975" y="0"/>
            <a:ext cx="4619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algn="r"/>
            <a:r>
              <a:rPr lang="zh-TW" altLang="en-US" sz="1400" b="0"/>
              <a:t>https://zhuanlan.zhihu.com/p/144392820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16309A2E-6E38-2ADE-4D89-923780FF4F74}"/>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29027" name="Rectangle 2">
            <a:extLst>
              <a:ext uri="{FF2B5EF4-FFF2-40B4-BE49-F238E27FC236}">
                <a16:creationId xmlns:a16="http://schemas.microsoft.com/office/drawing/2014/main" id="{D8A9312A-90F0-1C6A-A30B-FE90C88A6256}"/>
              </a:ext>
            </a:extLst>
          </p:cNvPr>
          <p:cNvSpPr>
            <a:spLocks noGrp="1" noChangeArrowheads="1"/>
          </p:cNvSpPr>
          <p:nvPr>
            <p:ph type="title"/>
          </p:nvPr>
        </p:nvSpPr>
        <p:spPr>
          <a:xfrm>
            <a:off x="1042988" y="0"/>
            <a:ext cx="8101012" cy="1295400"/>
          </a:xfrm>
        </p:spPr>
        <p:txBody>
          <a:bodyPr/>
          <a:lstStyle/>
          <a:p>
            <a:pPr eaLnBrk="1" hangingPunct="1"/>
            <a:r>
              <a:rPr lang="en-US" altLang="zh-TW"/>
              <a:t>13.4 Point-based representations</a:t>
            </a:r>
            <a:endParaRPr lang="en-US" altLang="zh-TW" b="0"/>
          </a:p>
        </p:txBody>
      </p:sp>
      <p:sp>
        <p:nvSpPr>
          <p:cNvPr id="129028" name="Rectangle 3">
            <a:extLst>
              <a:ext uri="{FF2B5EF4-FFF2-40B4-BE49-F238E27FC236}">
                <a16:creationId xmlns:a16="http://schemas.microsoft.com/office/drawing/2014/main" id="{1D48D60B-C483-5215-639D-1468ED6E31C8}"/>
              </a:ext>
            </a:extLst>
          </p:cNvPr>
          <p:cNvSpPr>
            <a:spLocks noChangeArrowheads="1"/>
          </p:cNvSpPr>
          <p:nvPr/>
        </p:nvSpPr>
        <p:spPr bwMode="auto">
          <a:xfrm>
            <a:off x="611188" y="1844675"/>
            <a:ext cx="7343775"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r>
              <a:rPr lang="en-US" altLang="zh-TW" sz="2600" b="0"/>
              <a:t>Explicit function</a:t>
            </a:r>
          </a:p>
        </p:txBody>
      </p:sp>
      <p:sp>
        <p:nvSpPr>
          <p:cNvPr id="129029" name="文字方塊 6">
            <a:extLst>
              <a:ext uri="{FF2B5EF4-FFF2-40B4-BE49-F238E27FC236}">
                <a16:creationId xmlns:a16="http://schemas.microsoft.com/office/drawing/2014/main" id="{84BA6649-9F18-B03E-273F-ADD2975BFFDF}"/>
              </a:ext>
            </a:extLst>
          </p:cNvPr>
          <p:cNvSpPr txBox="1">
            <a:spLocks noChangeArrowheads="1"/>
          </p:cNvSpPr>
          <p:nvPr/>
        </p:nvSpPr>
        <p:spPr bwMode="auto">
          <a:xfrm>
            <a:off x="4498975" y="0"/>
            <a:ext cx="4619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algn="r"/>
            <a:r>
              <a:rPr lang="zh-TW" altLang="en-US" sz="1400" b="0"/>
              <a:t>https://zhuanlan.zhihu.com/p/144392820</a:t>
            </a:r>
          </a:p>
        </p:txBody>
      </p:sp>
      <p:pic>
        <p:nvPicPr>
          <p:cNvPr id="129030" name="Picture 2">
            <a:extLst>
              <a:ext uri="{FF2B5EF4-FFF2-40B4-BE49-F238E27FC236}">
                <a16:creationId xmlns:a16="http://schemas.microsoft.com/office/drawing/2014/main" id="{3ED12D38-0B32-A86F-AC83-F8F4D9AEC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382838"/>
            <a:ext cx="7343775"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30B9E5B1-B0A8-4355-B98A-B989F50EB716}"/>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31075" name="Rectangle 2">
            <a:extLst>
              <a:ext uri="{FF2B5EF4-FFF2-40B4-BE49-F238E27FC236}">
                <a16:creationId xmlns:a16="http://schemas.microsoft.com/office/drawing/2014/main" id="{BE447A02-5451-891E-A96D-22664118807C}"/>
              </a:ext>
            </a:extLst>
          </p:cNvPr>
          <p:cNvSpPr>
            <a:spLocks noGrp="1" noChangeArrowheads="1"/>
          </p:cNvSpPr>
          <p:nvPr>
            <p:ph type="title"/>
          </p:nvPr>
        </p:nvSpPr>
        <p:spPr>
          <a:xfrm>
            <a:off x="1042988" y="0"/>
            <a:ext cx="8101012" cy="1295400"/>
          </a:xfrm>
        </p:spPr>
        <p:txBody>
          <a:bodyPr/>
          <a:lstStyle/>
          <a:p>
            <a:pPr eaLnBrk="1" hangingPunct="1"/>
            <a:r>
              <a:rPr lang="en-US" altLang="zh-TW"/>
              <a:t>13.4 Point-based representations</a:t>
            </a:r>
            <a:endParaRPr lang="en-US" altLang="zh-TW" b="0"/>
          </a:p>
        </p:txBody>
      </p:sp>
      <p:sp>
        <p:nvSpPr>
          <p:cNvPr id="131076" name="Rectangle 3">
            <a:extLst>
              <a:ext uri="{FF2B5EF4-FFF2-40B4-BE49-F238E27FC236}">
                <a16:creationId xmlns:a16="http://schemas.microsoft.com/office/drawing/2014/main" id="{9BB9680B-AEBE-ADA2-94E2-5F2D6F0FEAF4}"/>
              </a:ext>
            </a:extLst>
          </p:cNvPr>
          <p:cNvSpPr>
            <a:spLocks noChangeArrowheads="1"/>
          </p:cNvSpPr>
          <p:nvPr/>
        </p:nvSpPr>
        <p:spPr bwMode="auto">
          <a:xfrm>
            <a:off x="611188" y="1844675"/>
            <a:ext cx="7343775"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r>
              <a:rPr lang="en-US" altLang="zh-TW" sz="2600" b="0"/>
              <a:t>Sign Distance function</a:t>
            </a:r>
          </a:p>
        </p:txBody>
      </p:sp>
      <p:pic>
        <p:nvPicPr>
          <p:cNvPr id="131077" name="圖片 4">
            <a:extLst>
              <a:ext uri="{FF2B5EF4-FFF2-40B4-BE49-F238E27FC236}">
                <a16:creationId xmlns:a16="http://schemas.microsoft.com/office/drawing/2014/main" id="{45074C4C-DEF4-B4BA-9E1D-59A7602DB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63" y="3068638"/>
            <a:ext cx="831532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文字方塊 12">
            <a:extLst>
              <a:ext uri="{FF2B5EF4-FFF2-40B4-BE49-F238E27FC236}">
                <a16:creationId xmlns:a16="http://schemas.microsoft.com/office/drawing/2014/main" id="{C12F0733-A5CE-3BDD-F750-2050351E19AA}"/>
              </a:ext>
            </a:extLst>
          </p:cNvPr>
          <p:cNvSpPr txBox="1">
            <a:spLocks noChangeArrowheads="1"/>
          </p:cNvSpPr>
          <p:nvPr/>
        </p:nvSpPr>
        <p:spPr bwMode="auto">
          <a:xfrm>
            <a:off x="754063" y="5118100"/>
            <a:ext cx="8575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algn="ctr"/>
            <a:r>
              <a:rPr lang="zh-TW" altLang="en-US" sz="1400" b="0"/>
              <a:t>https://iquilezles.org/www/articles/distfunctions2d/distfunctions2d.htm</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46FA0EAA-79B6-A9BE-1E7D-42636450EFF8}"/>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33123" name="Rectangle 2">
            <a:extLst>
              <a:ext uri="{FF2B5EF4-FFF2-40B4-BE49-F238E27FC236}">
                <a16:creationId xmlns:a16="http://schemas.microsoft.com/office/drawing/2014/main" id="{F110E1B7-D2FD-83BC-6E8D-1886E8592FD8}"/>
              </a:ext>
            </a:extLst>
          </p:cNvPr>
          <p:cNvSpPr>
            <a:spLocks noGrp="1" noChangeArrowheads="1"/>
          </p:cNvSpPr>
          <p:nvPr>
            <p:ph type="title"/>
          </p:nvPr>
        </p:nvSpPr>
        <p:spPr>
          <a:xfrm>
            <a:off x="1042988" y="0"/>
            <a:ext cx="8101012" cy="1295400"/>
          </a:xfrm>
        </p:spPr>
        <p:txBody>
          <a:bodyPr/>
          <a:lstStyle/>
          <a:p>
            <a:pPr eaLnBrk="1" hangingPunct="1"/>
            <a:r>
              <a:rPr lang="en-US" altLang="zh-TW"/>
              <a:t>13.4 Point-based representations</a:t>
            </a:r>
            <a:endParaRPr lang="en-US" altLang="zh-TW" b="0"/>
          </a:p>
        </p:txBody>
      </p:sp>
      <p:pic>
        <p:nvPicPr>
          <p:cNvPr id="133124" name="圖片 1">
            <a:extLst>
              <a:ext uri="{FF2B5EF4-FFF2-40B4-BE49-F238E27FC236}">
                <a16:creationId xmlns:a16="http://schemas.microsoft.com/office/drawing/2014/main" id="{E7828416-1A8E-20EA-CB29-45F44E0753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916113"/>
            <a:ext cx="8382000"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DA390B20-9BB4-2E4F-4D82-A6D0D7212E7F}"/>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35171" name="Rectangle 2">
            <a:extLst>
              <a:ext uri="{FF2B5EF4-FFF2-40B4-BE49-F238E27FC236}">
                <a16:creationId xmlns:a16="http://schemas.microsoft.com/office/drawing/2014/main" id="{70800452-BB14-1008-FF0F-18DB6283B29B}"/>
              </a:ext>
            </a:extLst>
          </p:cNvPr>
          <p:cNvSpPr>
            <a:spLocks noGrp="1" noChangeArrowheads="1"/>
          </p:cNvSpPr>
          <p:nvPr>
            <p:ph type="title"/>
          </p:nvPr>
        </p:nvSpPr>
        <p:spPr>
          <a:xfrm>
            <a:off x="1042988" y="0"/>
            <a:ext cx="8101012" cy="1295400"/>
          </a:xfrm>
        </p:spPr>
        <p:txBody>
          <a:bodyPr/>
          <a:lstStyle/>
          <a:p>
            <a:pPr eaLnBrk="1" hangingPunct="1"/>
            <a:r>
              <a:rPr lang="en-US" altLang="zh-TW" sz="4000"/>
              <a:t>13.5 Volumetric representations</a:t>
            </a:r>
          </a:p>
        </p:txBody>
      </p:sp>
      <p:sp>
        <p:nvSpPr>
          <p:cNvPr id="112644" name="Rectangle 3">
            <a:extLst>
              <a:ext uri="{FF2B5EF4-FFF2-40B4-BE49-F238E27FC236}">
                <a16:creationId xmlns:a16="http://schemas.microsoft.com/office/drawing/2014/main" id="{A907D905-4B75-08A2-E215-13AF866C8B40}"/>
              </a:ext>
            </a:extLst>
          </p:cNvPr>
          <p:cNvSpPr>
            <a:spLocks noChangeArrowheads="1"/>
          </p:cNvSpPr>
          <p:nvPr/>
        </p:nvSpPr>
        <p:spPr bwMode="auto">
          <a:xfrm>
            <a:off x="611188" y="1844675"/>
            <a:ext cx="7343775" cy="4411663"/>
          </a:xfrm>
          <a:prstGeom prst="rect">
            <a:avLst/>
          </a:prstGeom>
          <a:noFill/>
          <a:ln>
            <a:noFill/>
          </a:ln>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defRPr/>
            </a:pPr>
            <a:r>
              <a:rPr lang="en-US" altLang="zh-TW" sz="2600" b="0" dirty="0"/>
              <a:t>A third alternative for modeling 3D surfaces is to construct </a:t>
            </a:r>
            <a:r>
              <a:rPr lang="en-US" altLang="zh-TW" sz="2600" b="0" dirty="0">
                <a:highlight>
                  <a:srgbClr val="FFFF00"/>
                </a:highlight>
              </a:rPr>
              <a:t>3D volumetric inside–outside functions</a:t>
            </a:r>
            <a:r>
              <a:rPr lang="zh-TW" altLang="en-US" sz="2600" b="0" dirty="0"/>
              <a:t> </a:t>
            </a:r>
            <a:r>
              <a:rPr lang="en-US" altLang="zh-TW" sz="2600" b="0" dirty="0"/>
              <a:t>(Section 12.7.2)</a:t>
            </a:r>
          </a:p>
          <a:p>
            <a:pPr eaLnBrk="1" hangingPunct="1">
              <a:defRPr/>
            </a:pPr>
            <a:r>
              <a:rPr lang="en-US" altLang="zh-TW" sz="2600" b="0" dirty="0"/>
              <a:t>In this section, we look at continuous implicit (inside–outside) functions to represent 3D</a:t>
            </a:r>
            <a:r>
              <a:rPr lang="zh-TW" altLang="en-US" sz="2600" b="0" dirty="0"/>
              <a:t> </a:t>
            </a:r>
            <a:r>
              <a:rPr lang="en-US" altLang="zh-TW" sz="2600" b="0" dirty="0"/>
              <a:t>shape.</a:t>
            </a:r>
          </a:p>
          <a:p>
            <a:pPr eaLnBrk="1" hangingPunct="1">
              <a:defRPr/>
            </a:pPr>
            <a:endParaRPr lang="en-US" altLang="zh-TW" sz="2600" b="0" dirty="0"/>
          </a:p>
          <a:p>
            <a:pPr eaLnBrk="1" hangingPunct="1">
              <a:defRPr/>
            </a:pPr>
            <a:endParaRPr lang="en-US" altLang="zh-TW" sz="2600" b="0" dirty="0"/>
          </a:p>
          <a:p>
            <a:pPr eaLnBrk="1" hangingPunct="1">
              <a:defRPr/>
            </a:pPr>
            <a:endParaRPr lang="en-US" altLang="zh-TW" sz="2600" b="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9968C24E-8302-B684-5EDD-457A89738E13}"/>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37219" name="Rectangle 2">
            <a:extLst>
              <a:ext uri="{FF2B5EF4-FFF2-40B4-BE49-F238E27FC236}">
                <a16:creationId xmlns:a16="http://schemas.microsoft.com/office/drawing/2014/main" id="{1537D139-D8C4-6759-4602-C2FAA0B79DE1}"/>
              </a:ext>
            </a:extLst>
          </p:cNvPr>
          <p:cNvSpPr>
            <a:spLocks noGrp="1" noChangeArrowheads="1"/>
          </p:cNvSpPr>
          <p:nvPr>
            <p:ph type="title"/>
          </p:nvPr>
        </p:nvSpPr>
        <p:spPr>
          <a:xfrm>
            <a:off x="1042988" y="404813"/>
            <a:ext cx="8101012" cy="1295400"/>
          </a:xfrm>
        </p:spPr>
        <p:txBody>
          <a:bodyPr/>
          <a:lstStyle/>
          <a:p>
            <a:pPr eaLnBrk="1" hangingPunct="1"/>
            <a:r>
              <a:rPr lang="en-US" altLang="zh-TW" sz="4000"/>
              <a:t>13.5.1 Implicit surfaces and level sets</a:t>
            </a:r>
          </a:p>
        </p:txBody>
      </p:sp>
      <p:sp>
        <p:nvSpPr>
          <p:cNvPr id="115716" name="Rectangle 3">
            <a:extLst>
              <a:ext uri="{FF2B5EF4-FFF2-40B4-BE49-F238E27FC236}">
                <a16:creationId xmlns:a16="http://schemas.microsoft.com/office/drawing/2014/main" id="{15E45B7B-00A3-CDAD-DD44-F64D634F3574}"/>
              </a:ext>
            </a:extLst>
          </p:cNvPr>
          <p:cNvSpPr>
            <a:spLocks noChangeArrowheads="1"/>
          </p:cNvSpPr>
          <p:nvPr/>
        </p:nvSpPr>
        <p:spPr bwMode="auto">
          <a:xfrm>
            <a:off x="611188" y="1844675"/>
            <a:ext cx="7343775" cy="4411663"/>
          </a:xfrm>
          <a:prstGeom prst="rect">
            <a:avLst/>
          </a:prstGeom>
          <a:noFill/>
          <a:ln>
            <a:noFill/>
          </a:ln>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defRPr/>
            </a:pPr>
            <a:r>
              <a:rPr lang="en-US" altLang="zh-TW" sz="2600" b="0" dirty="0"/>
              <a:t>implicit surfaces</a:t>
            </a:r>
          </a:p>
          <a:p>
            <a:pPr eaLnBrk="1" hangingPunct="1">
              <a:buFont typeface="Wingdings" panose="05000000000000000000" pitchFamily="2" charset="2"/>
              <a:buNone/>
              <a:defRPr/>
            </a:pPr>
            <a:r>
              <a:rPr lang="en-US" altLang="zh-TW" sz="2600" b="0" dirty="0"/>
              <a:t>    - which use an indicator function (characteristic function) </a:t>
            </a:r>
            <a:r>
              <a:rPr lang="en-US" altLang="zh-TW" sz="2600" b="0" i="1" dirty="0"/>
              <a:t>F(x; y; z) </a:t>
            </a:r>
            <a:r>
              <a:rPr lang="en-US" altLang="zh-TW" sz="2600" b="0" dirty="0"/>
              <a:t>to indicate which 3D points are </a:t>
            </a:r>
            <a:r>
              <a:rPr lang="en-US" altLang="zh-TW" sz="2600" b="0" dirty="0">
                <a:highlight>
                  <a:srgbClr val="FFFF00"/>
                </a:highlight>
              </a:rPr>
              <a:t>inside</a:t>
            </a:r>
            <a:r>
              <a:rPr lang="en-US" altLang="zh-TW" sz="2600" b="0" dirty="0"/>
              <a:t> </a:t>
            </a:r>
            <a:r>
              <a:rPr lang="en-US" altLang="zh-TW" sz="2600" b="0" i="1" dirty="0"/>
              <a:t>F(x; y; z) </a:t>
            </a:r>
            <a:r>
              <a:rPr lang="en-US" altLang="zh-TW" sz="2600" b="0" dirty="0"/>
              <a:t>&lt; 0 or </a:t>
            </a:r>
            <a:r>
              <a:rPr lang="en-US" altLang="zh-TW" sz="2600" b="0" dirty="0">
                <a:highlight>
                  <a:srgbClr val="FFFF00"/>
                </a:highlight>
              </a:rPr>
              <a:t>outside</a:t>
            </a:r>
            <a:r>
              <a:rPr lang="en-US" altLang="zh-TW" sz="2600" b="0" dirty="0"/>
              <a:t> </a:t>
            </a:r>
            <a:r>
              <a:rPr lang="en-US" altLang="zh-TW" sz="2600" b="0" i="1" dirty="0"/>
              <a:t>F(x; y; z)</a:t>
            </a:r>
            <a:r>
              <a:rPr lang="en-US" altLang="zh-TW" sz="2600" b="0" dirty="0"/>
              <a:t> &gt; 0 the object.</a:t>
            </a:r>
          </a:p>
          <a:p>
            <a:pPr eaLnBrk="1" hangingPunct="1">
              <a:buFont typeface="Wingdings" panose="05000000000000000000" pitchFamily="2" charset="2"/>
              <a:buNone/>
              <a:defRPr/>
            </a:pPr>
            <a:endParaRPr lang="en-US" altLang="zh-TW" sz="2600" b="0" dirty="0"/>
          </a:p>
          <a:p>
            <a:pPr eaLnBrk="1" hangingPunct="1">
              <a:defRPr/>
            </a:pPr>
            <a:endParaRPr lang="en-US" altLang="zh-TW" sz="2600" b="0" dirty="0"/>
          </a:p>
          <a:p>
            <a:pPr eaLnBrk="1" hangingPunct="1">
              <a:defRPr/>
            </a:pPr>
            <a:endParaRPr lang="en-US" altLang="zh-TW" sz="2600" b="0" dirty="0"/>
          </a:p>
          <a:p>
            <a:pPr eaLnBrk="1" hangingPunct="1">
              <a:defRPr/>
            </a:pPr>
            <a:endParaRPr lang="en-US" altLang="zh-TW" sz="2600" b="0" dirty="0"/>
          </a:p>
          <a:p>
            <a:pPr eaLnBrk="1" hangingPunct="1">
              <a:defRPr/>
            </a:pPr>
            <a:endParaRPr lang="en-US" altLang="zh-TW" sz="2600" b="0" dirty="0"/>
          </a:p>
          <a:p>
            <a:pPr eaLnBrk="1" hangingPunct="1">
              <a:defRPr/>
            </a:pPr>
            <a:endParaRPr lang="en-US" altLang="zh-TW" sz="2600" b="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C0BA409B-793B-3CAB-4A93-549B9A2B5D31}"/>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39267" name="Rectangle 2">
            <a:extLst>
              <a:ext uri="{FF2B5EF4-FFF2-40B4-BE49-F238E27FC236}">
                <a16:creationId xmlns:a16="http://schemas.microsoft.com/office/drawing/2014/main" id="{9EF63603-698F-C92A-A9A8-D247A091C2D5}"/>
              </a:ext>
            </a:extLst>
          </p:cNvPr>
          <p:cNvSpPr>
            <a:spLocks noGrp="1" noChangeArrowheads="1"/>
          </p:cNvSpPr>
          <p:nvPr>
            <p:ph type="title"/>
          </p:nvPr>
        </p:nvSpPr>
        <p:spPr>
          <a:xfrm>
            <a:off x="1042988" y="404813"/>
            <a:ext cx="8101012" cy="1295400"/>
          </a:xfrm>
        </p:spPr>
        <p:txBody>
          <a:bodyPr/>
          <a:lstStyle/>
          <a:p>
            <a:pPr eaLnBrk="1" hangingPunct="1"/>
            <a:r>
              <a:rPr lang="en-US" altLang="zh-TW" sz="4000"/>
              <a:t>13.5.1 Implicit surfaces and level sets</a:t>
            </a:r>
          </a:p>
        </p:txBody>
      </p:sp>
      <p:pic>
        <p:nvPicPr>
          <p:cNvPr id="139268" name="Picture 2">
            <a:extLst>
              <a:ext uri="{FF2B5EF4-FFF2-40B4-BE49-F238E27FC236}">
                <a16:creationId xmlns:a16="http://schemas.microsoft.com/office/drawing/2014/main" id="{77C28C83-18BD-CF7C-C186-9A359A645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2033588"/>
            <a:ext cx="8101013"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9" name="文字方塊 5">
            <a:extLst>
              <a:ext uri="{FF2B5EF4-FFF2-40B4-BE49-F238E27FC236}">
                <a16:creationId xmlns:a16="http://schemas.microsoft.com/office/drawing/2014/main" id="{6AD87C34-97EC-2589-9865-3E53260645FA}"/>
              </a:ext>
            </a:extLst>
          </p:cNvPr>
          <p:cNvSpPr txBox="1">
            <a:spLocks noChangeArrowheads="1"/>
          </p:cNvSpPr>
          <p:nvPr/>
        </p:nvSpPr>
        <p:spPr bwMode="auto">
          <a:xfrm>
            <a:off x="4498975" y="0"/>
            <a:ext cx="4619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algn="r"/>
            <a:r>
              <a:rPr lang="zh-TW" altLang="en-US" sz="1400" b="0"/>
              <a:t>https://zhuanlan.zhihu.com/p/144392820</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標題 1">
            <a:extLst>
              <a:ext uri="{FF2B5EF4-FFF2-40B4-BE49-F238E27FC236}">
                <a16:creationId xmlns:a16="http://schemas.microsoft.com/office/drawing/2014/main" id="{550FEFD3-BB66-B25B-B25A-6D63DF133765}"/>
              </a:ext>
            </a:extLst>
          </p:cNvPr>
          <p:cNvSpPr>
            <a:spLocks noGrp="1" noChangeArrowheads="1"/>
          </p:cNvSpPr>
          <p:nvPr>
            <p:ph type="title"/>
          </p:nvPr>
        </p:nvSpPr>
        <p:spPr/>
        <p:txBody>
          <a:bodyPr/>
          <a:lstStyle/>
          <a:p>
            <a:r>
              <a:rPr lang="en-US" altLang="zh-TW"/>
              <a:t>12.5.1 Implicit Surfaces and Level Sets</a:t>
            </a:r>
            <a:endParaRPr lang="zh-TW" altLang="en-US"/>
          </a:p>
        </p:txBody>
      </p:sp>
      <p:sp>
        <p:nvSpPr>
          <p:cNvPr id="141315" name="內容版面配置區 2">
            <a:extLst>
              <a:ext uri="{FF2B5EF4-FFF2-40B4-BE49-F238E27FC236}">
                <a16:creationId xmlns:a16="http://schemas.microsoft.com/office/drawing/2014/main" id="{116BB514-E325-7098-7880-9778B4A82645}"/>
              </a:ext>
            </a:extLst>
          </p:cNvPr>
          <p:cNvSpPr>
            <a:spLocks noGrp="1" noChangeArrowheads="1"/>
          </p:cNvSpPr>
          <p:nvPr>
            <p:ph idx="1"/>
          </p:nvPr>
        </p:nvSpPr>
        <p:spPr/>
        <p:txBody>
          <a:bodyPr/>
          <a:lstStyle/>
          <a:p>
            <a:r>
              <a:rPr lang="en-US" altLang="zh-TW"/>
              <a:t>Implicit (inside-outside) functions of superquadrics:</a:t>
            </a:r>
          </a:p>
          <a:p>
            <a:endParaRPr lang="zh-TW" altLang="en-US"/>
          </a:p>
        </p:txBody>
      </p:sp>
      <p:pic>
        <p:nvPicPr>
          <p:cNvPr id="141316" name="圖片 3">
            <a:extLst>
              <a:ext uri="{FF2B5EF4-FFF2-40B4-BE49-F238E27FC236}">
                <a16:creationId xmlns:a16="http://schemas.microsoft.com/office/drawing/2014/main" id="{C3894FEF-6BD7-5E5B-D162-682ED882F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1" r="16747" b="-2"/>
          <a:stretch>
            <a:fillRect/>
          </a:stretch>
        </p:blipFill>
        <p:spPr bwMode="auto">
          <a:xfrm>
            <a:off x="1108075" y="2501900"/>
            <a:ext cx="692785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7" name="Text Box 14">
            <a:extLst>
              <a:ext uri="{FF2B5EF4-FFF2-40B4-BE49-F238E27FC236}">
                <a16:creationId xmlns:a16="http://schemas.microsoft.com/office/drawing/2014/main" id="{DC533B38-5606-D7E5-11D3-C4A1A94C82E5}"/>
              </a:ext>
            </a:extLst>
          </p:cNvPr>
          <p:cNvSpPr txBox="1">
            <a:spLocks noChangeArrowheads="1"/>
          </p:cNvSpPr>
          <p:nvPr/>
        </p:nvSpPr>
        <p:spPr bwMode="auto">
          <a:xfrm>
            <a:off x="900113" y="4221163"/>
            <a:ext cx="74168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800" b="0"/>
              <a:t>The values of                   control the extent of model along each </a:t>
            </a:r>
            <a:r>
              <a:rPr lang="en-US" altLang="zh-TW" sz="2800" b="0" i="1"/>
              <a:t>(x; y; z) </a:t>
            </a:r>
            <a:r>
              <a:rPr lang="en-US" altLang="zh-TW" sz="2800" b="0"/>
              <a:t>axis, while the values of               control how “square” it is.</a:t>
            </a:r>
          </a:p>
        </p:txBody>
      </p:sp>
      <p:pic>
        <p:nvPicPr>
          <p:cNvPr id="141318" name="Picture 16">
            <a:extLst>
              <a:ext uri="{FF2B5EF4-FFF2-40B4-BE49-F238E27FC236}">
                <a16:creationId xmlns:a16="http://schemas.microsoft.com/office/drawing/2014/main" id="{A8FD26C9-D318-C71B-66AE-90E2299D5B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3900" y="4221163"/>
            <a:ext cx="17145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9" name="Picture 15">
            <a:extLst>
              <a:ext uri="{FF2B5EF4-FFF2-40B4-BE49-F238E27FC236}">
                <a16:creationId xmlns:a16="http://schemas.microsoft.com/office/drawing/2014/main" id="{FAA582AB-9D98-9D3D-C43D-4B28B17E2D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1450" y="5126038"/>
            <a:ext cx="11049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標題 1">
            <a:extLst>
              <a:ext uri="{FF2B5EF4-FFF2-40B4-BE49-F238E27FC236}">
                <a16:creationId xmlns:a16="http://schemas.microsoft.com/office/drawing/2014/main" id="{4C77EB12-7FE2-B28F-A43D-890F52ABAD96}"/>
              </a:ext>
            </a:extLst>
          </p:cNvPr>
          <p:cNvSpPr>
            <a:spLocks noGrp="1" noChangeArrowheads="1"/>
          </p:cNvSpPr>
          <p:nvPr>
            <p:ph type="title"/>
          </p:nvPr>
        </p:nvSpPr>
        <p:spPr/>
        <p:txBody>
          <a:bodyPr/>
          <a:lstStyle/>
          <a:p>
            <a:r>
              <a:rPr lang="en-US" altLang="zh-TW"/>
              <a:t>Superquadrics</a:t>
            </a:r>
            <a:endParaRPr lang="zh-TW" altLang="en-US"/>
          </a:p>
        </p:txBody>
      </p:sp>
      <p:pic>
        <p:nvPicPr>
          <p:cNvPr id="143363" name="內容版面配置區 3">
            <a:extLst>
              <a:ext uri="{FF2B5EF4-FFF2-40B4-BE49-F238E27FC236}">
                <a16:creationId xmlns:a16="http://schemas.microsoft.com/office/drawing/2014/main" id="{1F636F19-275B-966A-CD1A-532B55418F0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644"/>
          <a:stretch>
            <a:fillRect/>
          </a:stretch>
        </p:blipFill>
        <p:spPr>
          <a:xfrm>
            <a:off x="1674813" y="1865313"/>
            <a:ext cx="5794375" cy="39751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8401B937-BC40-5176-8ACE-9269D28FD1E1}"/>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38915" name="Rectangle 2">
            <a:extLst>
              <a:ext uri="{FF2B5EF4-FFF2-40B4-BE49-F238E27FC236}">
                <a16:creationId xmlns:a16="http://schemas.microsoft.com/office/drawing/2014/main" id="{7A40AED0-6E50-5298-C463-64E3D4C94B36}"/>
              </a:ext>
            </a:extLst>
          </p:cNvPr>
          <p:cNvSpPr>
            <a:spLocks noGrp="1" noChangeArrowheads="1"/>
          </p:cNvSpPr>
          <p:nvPr>
            <p:ph type="title"/>
          </p:nvPr>
        </p:nvSpPr>
        <p:spPr>
          <a:xfrm>
            <a:off x="1403350" y="549275"/>
            <a:ext cx="8101013" cy="1295400"/>
          </a:xfrm>
        </p:spPr>
        <p:txBody>
          <a:bodyPr/>
          <a:lstStyle/>
          <a:p>
            <a:pPr eaLnBrk="1" hangingPunct="1"/>
            <a:r>
              <a:rPr lang="en-US" altLang="zh-TW"/>
              <a:t>13.1.1 Shape from shading and photometric stereo</a:t>
            </a:r>
            <a:br>
              <a:rPr lang="en-US" altLang="zh-TW"/>
            </a:br>
            <a:endParaRPr lang="en-US" altLang="zh-TW"/>
          </a:p>
        </p:txBody>
      </p:sp>
      <p:pic>
        <p:nvPicPr>
          <p:cNvPr id="38916" name="Picture 7">
            <a:extLst>
              <a:ext uri="{FF2B5EF4-FFF2-40B4-BE49-F238E27FC236}">
                <a16:creationId xmlns:a16="http://schemas.microsoft.com/office/drawing/2014/main" id="{534374A3-3C11-2B2F-68FE-DB1D3522BD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963" y="1916113"/>
            <a:ext cx="79502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CA039880-3B42-A376-6ED3-4C1504B4BAD4}"/>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45411" name="Rectangle 2">
            <a:extLst>
              <a:ext uri="{FF2B5EF4-FFF2-40B4-BE49-F238E27FC236}">
                <a16:creationId xmlns:a16="http://schemas.microsoft.com/office/drawing/2014/main" id="{AEC222BD-65CC-A3DC-8EE0-88C4988866E9}"/>
              </a:ext>
            </a:extLst>
          </p:cNvPr>
          <p:cNvSpPr>
            <a:spLocks noGrp="1" noChangeArrowheads="1"/>
          </p:cNvSpPr>
          <p:nvPr>
            <p:ph type="title"/>
          </p:nvPr>
        </p:nvSpPr>
        <p:spPr>
          <a:xfrm>
            <a:off x="1042988" y="404813"/>
            <a:ext cx="8101012" cy="1295400"/>
          </a:xfrm>
        </p:spPr>
        <p:txBody>
          <a:bodyPr/>
          <a:lstStyle/>
          <a:p>
            <a:pPr eaLnBrk="1" hangingPunct="1"/>
            <a:r>
              <a:rPr lang="en-US" altLang="zh-TW" sz="4000"/>
              <a:t>13.5.1 Implicit surfaces and level sets</a:t>
            </a:r>
          </a:p>
        </p:txBody>
      </p:sp>
      <p:sp>
        <p:nvSpPr>
          <p:cNvPr id="145412" name="Rectangle 3">
            <a:extLst>
              <a:ext uri="{FF2B5EF4-FFF2-40B4-BE49-F238E27FC236}">
                <a16:creationId xmlns:a16="http://schemas.microsoft.com/office/drawing/2014/main" id="{A453057E-F46B-7C69-219C-5C6918E50050}"/>
              </a:ext>
            </a:extLst>
          </p:cNvPr>
          <p:cNvSpPr>
            <a:spLocks noChangeArrowheads="1"/>
          </p:cNvSpPr>
          <p:nvPr/>
        </p:nvSpPr>
        <p:spPr bwMode="auto">
          <a:xfrm>
            <a:off x="611188" y="1844675"/>
            <a:ext cx="7343775"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r>
              <a:rPr lang="en-US" altLang="zh-TW" sz="2600" b="0"/>
              <a:t>Level-set</a:t>
            </a:r>
          </a:p>
          <a:p>
            <a:pPr eaLnBrk="1" hangingPunct="1"/>
            <a:endParaRPr lang="en-US" altLang="zh-TW" sz="2600" b="0"/>
          </a:p>
          <a:p>
            <a:pPr eaLnBrk="1" hangingPunct="1"/>
            <a:endParaRPr lang="en-US" altLang="zh-TW" sz="2600" b="0"/>
          </a:p>
          <a:p>
            <a:pPr eaLnBrk="1" hangingPunct="1"/>
            <a:endParaRPr lang="en-US" altLang="zh-TW" sz="2600" b="0"/>
          </a:p>
          <a:p>
            <a:pPr eaLnBrk="1" hangingPunct="1"/>
            <a:endParaRPr lang="en-US" altLang="zh-TW" sz="2600" b="0"/>
          </a:p>
          <a:p>
            <a:pPr eaLnBrk="1" hangingPunct="1"/>
            <a:endParaRPr lang="en-US" altLang="zh-TW" sz="2600" b="0"/>
          </a:p>
        </p:txBody>
      </p:sp>
      <p:pic>
        <p:nvPicPr>
          <p:cNvPr id="145413" name="Picture 2">
            <a:extLst>
              <a:ext uri="{FF2B5EF4-FFF2-40B4-BE49-F238E27FC236}">
                <a16:creationId xmlns:a16="http://schemas.microsoft.com/office/drawing/2014/main" id="{61916FF4-DA66-93A3-179A-E7BE8DF41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5" y="2060575"/>
            <a:ext cx="554355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4" name="圖片 4">
            <a:extLst>
              <a:ext uri="{FF2B5EF4-FFF2-40B4-BE49-F238E27FC236}">
                <a16:creationId xmlns:a16="http://schemas.microsoft.com/office/drawing/2014/main" id="{B11FE836-0F84-E5DB-B61E-296FE85958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5387975"/>
            <a:ext cx="5478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標題 1">
            <a:extLst>
              <a:ext uri="{FF2B5EF4-FFF2-40B4-BE49-F238E27FC236}">
                <a16:creationId xmlns:a16="http://schemas.microsoft.com/office/drawing/2014/main" id="{DFC02555-757B-A841-79C5-980112504283}"/>
              </a:ext>
            </a:extLst>
          </p:cNvPr>
          <p:cNvSpPr>
            <a:spLocks noGrp="1" noChangeArrowheads="1"/>
          </p:cNvSpPr>
          <p:nvPr>
            <p:ph type="title"/>
          </p:nvPr>
        </p:nvSpPr>
        <p:spPr/>
        <p:txBody>
          <a:bodyPr/>
          <a:lstStyle/>
          <a:p>
            <a:r>
              <a:rPr lang="en-US" altLang="zh-TW"/>
              <a:t>Conics (2D Curve)</a:t>
            </a:r>
            <a:endParaRPr lang="zh-TW" altLang="en-US"/>
          </a:p>
        </p:txBody>
      </p:sp>
      <p:pic>
        <p:nvPicPr>
          <p:cNvPr id="147459" name="內容版面配置區 3">
            <a:extLst>
              <a:ext uri="{FF2B5EF4-FFF2-40B4-BE49-F238E27FC236}">
                <a16:creationId xmlns:a16="http://schemas.microsoft.com/office/drawing/2014/main" id="{16137A0C-1E4F-515A-C74F-30FC448AA20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67000" y="1690688"/>
            <a:ext cx="3810000" cy="4103687"/>
          </a:xfrm>
        </p:spPr>
      </p:pic>
      <p:pic>
        <p:nvPicPr>
          <p:cNvPr id="147460" name="Picture 7">
            <a:extLst>
              <a:ext uri="{FF2B5EF4-FFF2-40B4-BE49-F238E27FC236}">
                <a16:creationId xmlns:a16="http://schemas.microsoft.com/office/drawing/2014/main" id="{C5D2CB02-FE27-426C-C60D-E15FEDACBB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2213" y="6108700"/>
            <a:ext cx="36195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7A673AC9-2834-C96F-9216-421032F5A762}"/>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49507" name="Rectangle 2">
            <a:extLst>
              <a:ext uri="{FF2B5EF4-FFF2-40B4-BE49-F238E27FC236}">
                <a16:creationId xmlns:a16="http://schemas.microsoft.com/office/drawing/2014/main" id="{E3B58B50-7E01-FD0C-D7CC-6E598456FA55}"/>
              </a:ext>
            </a:extLst>
          </p:cNvPr>
          <p:cNvSpPr>
            <a:spLocks noGrp="1" noChangeArrowheads="1"/>
          </p:cNvSpPr>
          <p:nvPr>
            <p:ph type="title"/>
          </p:nvPr>
        </p:nvSpPr>
        <p:spPr>
          <a:xfrm>
            <a:off x="1042988" y="404813"/>
            <a:ext cx="8101012" cy="1295400"/>
          </a:xfrm>
        </p:spPr>
        <p:txBody>
          <a:bodyPr/>
          <a:lstStyle/>
          <a:p>
            <a:pPr eaLnBrk="1" hangingPunct="1"/>
            <a:r>
              <a:rPr lang="en-US" altLang="zh-TW" sz="4000"/>
              <a:t>13.5.1 Implicit surfaces and level sets</a:t>
            </a:r>
          </a:p>
        </p:txBody>
      </p:sp>
      <p:sp>
        <p:nvSpPr>
          <p:cNvPr id="119812" name="Rectangle 3">
            <a:extLst>
              <a:ext uri="{FF2B5EF4-FFF2-40B4-BE49-F238E27FC236}">
                <a16:creationId xmlns:a16="http://schemas.microsoft.com/office/drawing/2014/main" id="{3BADC1FB-58B7-EA02-BA49-D11C228047AD}"/>
              </a:ext>
            </a:extLst>
          </p:cNvPr>
          <p:cNvSpPr>
            <a:spLocks noChangeArrowheads="1"/>
          </p:cNvSpPr>
          <p:nvPr/>
        </p:nvSpPr>
        <p:spPr bwMode="auto">
          <a:xfrm>
            <a:off x="611188" y="1844675"/>
            <a:ext cx="7343775" cy="4411663"/>
          </a:xfrm>
          <a:prstGeom prst="rect">
            <a:avLst/>
          </a:prstGeom>
          <a:noFill/>
          <a:ln>
            <a:noFill/>
          </a:ln>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defRPr/>
            </a:pPr>
            <a:r>
              <a:rPr lang="en-US" altLang="zh-TW" sz="2600" b="0" dirty="0"/>
              <a:t>A different kind of implicit shape model can be constructed by defining a </a:t>
            </a:r>
            <a:r>
              <a:rPr lang="en-US" altLang="zh-TW" sz="2600" b="0" dirty="0">
                <a:highlight>
                  <a:srgbClr val="FFFF00"/>
                </a:highlight>
              </a:rPr>
              <a:t>signed distance function</a:t>
            </a:r>
            <a:r>
              <a:rPr lang="en-US" altLang="zh-TW" sz="2600" b="0" dirty="0"/>
              <a:t> over a regular three-dimensional grid, optionally using an octree spline to represent this function more coarsely away from its surface (zero-set) (</a:t>
            </a:r>
            <a:r>
              <a:rPr lang="en-US" altLang="zh-TW" sz="2600" b="0" dirty="0" err="1"/>
              <a:t>Lavall´ee</a:t>
            </a:r>
            <a:r>
              <a:rPr lang="en-US" altLang="zh-TW" sz="2600" b="0" dirty="0"/>
              <a:t> and </a:t>
            </a:r>
            <a:r>
              <a:rPr lang="en-US" altLang="zh-TW" sz="2600" b="0" dirty="0" err="1"/>
              <a:t>Szeliski</a:t>
            </a:r>
            <a:r>
              <a:rPr lang="en-US" altLang="zh-TW" sz="2600" b="0" dirty="0"/>
              <a:t> 1995 </a:t>
            </a:r>
            <a:r>
              <a:rPr lang="en-US" altLang="zh-TW" sz="2600" b="0" dirty="0" err="1"/>
              <a:t>Szeliski</a:t>
            </a:r>
            <a:r>
              <a:rPr lang="en-US" altLang="zh-TW" sz="2600" b="0" dirty="0"/>
              <a:t> and </a:t>
            </a:r>
            <a:r>
              <a:rPr lang="en-US" altLang="zh-TW" sz="2600" b="0" dirty="0" err="1"/>
              <a:t>Lavall´ee</a:t>
            </a:r>
            <a:r>
              <a:rPr lang="en-US" altLang="zh-TW" sz="2600" b="0" dirty="0"/>
              <a:t> 1996; </a:t>
            </a:r>
            <a:r>
              <a:rPr lang="en-US" altLang="zh-TW" sz="2600" b="0" dirty="0" err="1"/>
              <a:t>Frisken</a:t>
            </a:r>
            <a:r>
              <a:rPr lang="en-US" altLang="zh-TW" sz="2600" b="0" dirty="0"/>
              <a:t>, Perry, Rockwood et al. 2000; </a:t>
            </a:r>
            <a:r>
              <a:rPr lang="en-US" altLang="zh-TW" sz="2600" b="0" dirty="0" err="1"/>
              <a:t>Ohtake</a:t>
            </a:r>
            <a:r>
              <a:rPr lang="en-US" altLang="zh-TW" sz="2600" b="0" dirty="0"/>
              <a:t>, </a:t>
            </a:r>
            <a:r>
              <a:rPr lang="en-US" altLang="zh-TW" sz="2600" b="0" dirty="0" err="1"/>
              <a:t>Belyaev</a:t>
            </a:r>
            <a:r>
              <a:rPr lang="en-US" altLang="zh-TW" sz="2600" b="0" dirty="0"/>
              <a:t>, </a:t>
            </a:r>
            <a:r>
              <a:rPr lang="en-US" altLang="zh-TW" sz="2600" b="0" dirty="0" err="1"/>
              <a:t>Alexaet</a:t>
            </a:r>
            <a:r>
              <a:rPr lang="en-US" altLang="zh-TW" sz="2600" b="0" dirty="0"/>
              <a:t> al. 2003).</a:t>
            </a:r>
          </a:p>
          <a:p>
            <a:pPr eaLnBrk="1" hangingPunct="1">
              <a:buFont typeface="Wingdings" panose="05000000000000000000" pitchFamily="2" charset="2"/>
              <a:buNone/>
              <a:defRPr/>
            </a:pPr>
            <a:endParaRPr lang="en-US" altLang="zh-TW" sz="2600" b="0" dirty="0"/>
          </a:p>
          <a:p>
            <a:pPr eaLnBrk="1" hangingPunct="1">
              <a:defRPr/>
            </a:pPr>
            <a:endParaRPr lang="en-US" altLang="zh-TW" sz="2600" b="0" dirty="0"/>
          </a:p>
          <a:p>
            <a:pPr eaLnBrk="1" hangingPunct="1">
              <a:defRPr/>
            </a:pPr>
            <a:endParaRPr lang="en-US" altLang="zh-TW" sz="2600" b="0" dirty="0"/>
          </a:p>
          <a:p>
            <a:pPr eaLnBrk="1" hangingPunct="1">
              <a:defRPr/>
            </a:pPr>
            <a:endParaRPr lang="en-US" altLang="zh-TW" sz="2600" b="0" dirty="0"/>
          </a:p>
          <a:p>
            <a:pPr eaLnBrk="1" hangingPunct="1">
              <a:defRPr/>
            </a:pPr>
            <a:endParaRPr lang="en-US" altLang="zh-TW" sz="2600" b="0" dirty="0"/>
          </a:p>
          <a:p>
            <a:pPr eaLnBrk="1" hangingPunct="1">
              <a:defRPr/>
            </a:pPr>
            <a:endParaRPr lang="en-US" altLang="zh-TW" sz="2600" b="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FE880C5F-4A13-7037-0B63-99E5361867E2}"/>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51555" name="Rectangle 2">
            <a:extLst>
              <a:ext uri="{FF2B5EF4-FFF2-40B4-BE49-F238E27FC236}">
                <a16:creationId xmlns:a16="http://schemas.microsoft.com/office/drawing/2014/main" id="{D5DE26B2-CAE9-A514-E880-8B382ED2B413}"/>
              </a:ext>
            </a:extLst>
          </p:cNvPr>
          <p:cNvSpPr>
            <a:spLocks noGrp="1" noChangeArrowheads="1"/>
          </p:cNvSpPr>
          <p:nvPr>
            <p:ph type="title"/>
          </p:nvPr>
        </p:nvSpPr>
        <p:spPr>
          <a:xfrm>
            <a:off x="1042988" y="404813"/>
            <a:ext cx="8101012" cy="1295400"/>
          </a:xfrm>
        </p:spPr>
        <p:txBody>
          <a:bodyPr/>
          <a:lstStyle/>
          <a:p>
            <a:pPr eaLnBrk="1" hangingPunct="1"/>
            <a:r>
              <a:rPr lang="en-US" altLang="zh-TW" sz="4000"/>
              <a:t>13.5.1 Implicit surfaces and level sets</a:t>
            </a:r>
          </a:p>
        </p:txBody>
      </p:sp>
      <p:sp>
        <p:nvSpPr>
          <p:cNvPr id="151556" name="Rectangle 3">
            <a:extLst>
              <a:ext uri="{FF2B5EF4-FFF2-40B4-BE49-F238E27FC236}">
                <a16:creationId xmlns:a16="http://schemas.microsoft.com/office/drawing/2014/main" id="{54BBC9AC-C372-E07A-10E0-92C0867FAECE}"/>
              </a:ext>
            </a:extLst>
          </p:cNvPr>
          <p:cNvSpPr>
            <a:spLocks noChangeArrowheads="1"/>
          </p:cNvSpPr>
          <p:nvPr/>
        </p:nvSpPr>
        <p:spPr bwMode="auto">
          <a:xfrm>
            <a:off x="611188" y="1844675"/>
            <a:ext cx="7343775"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r>
              <a:rPr lang="en-US" altLang="zh-TW" sz="2600" b="0" dirty="0">
                <a:latin typeface="Arial"/>
                <a:ea typeface="新細明體"/>
                <a:cs typeface="Arial"/>
              </a:rPr>
              <a:t>Examples of signed distance functions being used</a:t>
            </a:r>
          </a:p>
          <a:p>
            <a:pPr eaLnBrk="1" hangingPunct="1">
              <a:buNone/>
            </a:pPr>
            <a:r>
              <a:rPr lang="en-US" altLang="zh-TW" sz="2600" b="0" dirty="0">
                <a:latin typeface="Arial"/>
                <a:ea typeface="新細明體"/>
                <a:cs typeface="Arial"/>
              </a:rPr>
              <a:t>    - distance transforms (Section 3.3.3)</a:t>
            </a:r>
          </a:p>
          <a:p>
            <a:pPr eaLnBrk="1" hangingPunct="1">
              <a:buNone/>
            </a:pPr>
            <a:r>
              <a:rPr lang="en-US" altLang="zh-TW" sz="2600" b="0" dirty="0">
                <a:latin typeface="Arial"/>
                <a:ea typeface="新細明體"/>
                <a:cs typeface="Arial"/>
              </a:rPr>
              <a:t>    - level sets for 2D contour fitting and tracking (Section 7.3.2)</a:t>
            </a:r>
          </a:p>
          <a:p>
            <a:pPr eaLnBrk="1" hangingPunct="1">
              <a:buNone/>
            </a:pPr>
            <a:r>
              <a:rPr lang="en-US" altLang="zh-TW" sz="2600" b="0" dirty="0">
                <a:latin typeface="Arial"/>
                <a:ea typeface="新細明體"/>
                <a:cs typeface="Arial"/>
              </a:rPr>
              <a:t>    - volumetric stereo (Section 12.7.2)</a:t>
            </a:r>
          </a:p>
          <a:p>
            <a:pPr eaLnBrk="1" hangingPunct="1">
              <a:buNone/>
            </a:pPr>
            <a:r>
              <a:rPr lang="en-US" altLang="zh-TW" sz="2600" b="0" dirty="0">
                <a:latin typeface="Arial"/>
                <a:ea typeface="新細明體"/>
                <a:cs typeface="Arial"/>
              </a:rPr>
              <a:t>    - range data merging (Section 13.2.1)</a:t>
            </a:r>
          </a:p>
          <a:p>
            <a:pPr eaLnBrk="1" hangingPunct="1">
              <a:buNone/>
            </a:pPr>
            <a:r>
              <a:rPr lang="en-US" altLang="zh-TW" sz="2600" b="0" dirty="0">
                <a:latin typeface="Arial"/>
                <a:ea typeface="新細明體"/>
                <a:cs typeface="Arial"/>
              </a:rPr>
              <a:t>    - point-based modeling (Section 13.4)</a:t>
            </a:r>
          </a:p>
          <a:p>
            <a:pPr eaLnBrk="1" hangingPunct="1"/>
            <a:endParaRPr lang="en-US" altLang="zh-TW" sz="2600" b="0" dirty="0"/>
          </a:p>
          <a:p>
            <a:pPr eaLnBrk="1" hangingPunct="1"/>
            <a:endParaRPr lang="en-US" altLang="zh-TW" sz="2600" b="0" dirty="0"/>
          </a:p>
          <a:p>
            <a:pPr eaLnBrk="1" hangingPunct="1"/>
            <a:endParaRPr lang="en-US" altLang="zh-TW" sz="2600" b="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標題 1">
            <a:extLst>
              <a:ext uri="{FF2B5EF4-FFF2-40B4-BE49-F238E27FC236}">
                <a16:creationId xmlns:a16="http://schemas.microsoft.com/office/drawing/2014/main" id="{3429B143-7EE9-4072-04FB-FA4D23D97D58}"/>
              </a:ext>
            </a:extLst>
          </p:cNvPr>
          <p:cNvSpPr>
            <a:spLocks noGrp="1" noChangeArrowheads="1"/>
          </p:cNvSpPr>
          <p:nvPr>
            <p:ph type="title"/>
          </p:nvPr>
        </p:nvSpPr>
        <p:spPr/>
        <p:txBody>
          <a:bodyPr/>
          <a:lstStyle/>
          <a:p>
            <a:r>
              <a:rPr lang="en-US" altLang="zh-TW" sz="3600"/>
              <a:t>13.5.1 Implicit surfaces and level sets</a:t>
            </a:r>
            <a:endParaRPr lang="zh-TW" altLang="en-US"/>
          </a:p>
        </p:txBody>
      </p:sp>
      <p:sp>
        <p:nvSpPr>
          <p:cNvPr id="153603" name="頁尾版面配置區 4">
            <a:extLst>
              <a:ext uri="{FF2B5EF4-FFF2-40B4-BE49-F238E27FC236}">
                <a16:creationId xmlns:a16="http://schemas.microsoft.com/office/drawing/2014/main" id="{0B1E0199-5E38-42B0-1068-D2B25A59C420}"/>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r>
              <a:rPr kumimoji="0" lang="en-US" altLang="zh-TW">
                <a:latin typeface="Times New Roman" panose="02020603050405020304" pitchFamily="18" charset="0"/>
              </a:rPr>
              <a:t>DC &amp; CV Lab.</a:t>
            </a:r>
          </a:p>
          <a:p>
            <a:r>
              <a:rPr kumimoji="0" lang="en-US" altLang="zh-TW">
                <a:latin typeface="Times New Roman" panose="02020603050405020304" pitchFamily="18" charset="0"/>
              </a:rPr>
              <a:t>CSIE NTU</a:t>
            </a:r>
          </a:p>
        </p:txBody>
      </p:sp>
      <p:pic>
        <p:nvPicPr>
          <p:cNvPr id="153604" name="圖片 5">
            <a:extLst>
              <a:ext uri="{FF2B5EF4-FFF2-40B4-BE49-F238E27FC236}">
                <a16:creationId xmlns:a16="http://schemas.microsoft.com/office/drawing/2014/main" id="{86338C14-99FC-56FA-6953-A21DE98414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89138"/>
            <a:ext cx="8726488"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F58E3BBA-2FC1-A320-F72E-F1199D346BE3}"/>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55651" name="Rectangle 2">
            <a:extLst>
              <a:ext uri="{FF2B5EF4-FFF2-40B4-BE49-F238E27FC236}">
                <a16:creationId xmlns:a16="http://schemas.microsoft.com/office/drawing/2014/main" id="{073E0BC1-325C-C9F1-0AE0-8CFA697C42D7}"/>
              </a:ext>
            </a:extLst>
          </p:cNvPr>
          <p:cNvSpPr>
            <a:spLocks noGrp="1" noChangeArrowheads="1"/>
          </p:cNvSpPr>
          <p:nvPr>
            <p:ph type="title"/>
          </p:nvPr>
        </p:nvSpPr>
        <p:spPr>
          <a:xfrm>
            <a:off x="1042988" y="188913"/>
            <a:ext cx="8101012" cy="1295400"/>
          </a:xfrm>
        </p:spPr>
        <p:txBody>
          <a:bodyPr/>
          <a:lstStyle/>
          <a:p>
            <a:pPr eaLnBrk="1" hangingPunct="1"/>
            <a:r>
              <a:rPr lang="en-US" altLang="zh-TW"/>
              <a:t>13.6 Model-based reconstruction</a:t>
            </a:r>
          </a:p>
        </p:txBody>
      </p:sp>
      <p:sp>
        <p:nvSpPr>
          <p:cNvPr id="155652" name="Rectangle 3">
            <a:extLst>
              <a:ext uri="{FF2B5EF4-FFF2-40B4-BE49-F238E27FC236}">
                <a16:creationId xmlns:a16="http://schemas.microsoft.com/office/drawing/2014/main" id="{236FD3AB-2904-E6F7-CF6F-2BA9E8E4CDF6}"/>
              </a:ext>
            </a:extLst>
          </p:cNvPr>
          <p:cNvSpPr>
            <a:spLocks noChangeArrowheads="1"/>
          </p:cNvSpPr>
          <p:nvPr/>
        </p:nvSpPr>
        <p:spPr bwMode="auto">
          <a:xfrm>
            <a:off x="611188" y="1844675"/>
            <a:ext cx="7343775"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r>
              <a:rPr lang="en-US" altLang="zh-TW" sz="2800" b="0"/>
              <a:t>13.6.1 Architecture</a:t>
            </a:r>
          </a:p>
          <a:p>
            <a:pPr eaLnBrk="1" hangingPunct="1"/>
            <a:r>
              <a:rPr lang="en-US" altLang="zh-TW" sz="2600" b="0"/>
              <a:t>13.6.2 Heads and faces</a:t>
            </a:r>
          </a:p>
          <a:p>
            <a:pPr eaLnBrk="1" hangingPunct="1"/>
            <a:r>
              <a:rPr lang="en-US" altLang="zh-TW" sz="2600" b="0"/>
              <a:t>13.6.3 Application: Facial animation</a:t>
            </a:r>
          </a:p>
          <a:p>
            <a:pPr eaLnBrk="1" hangingPunct="1"/>
            <a:r>
              <a:rPr lang="en-US" altLang="zh-TW" sz="2600" b="0"/>
              <a:t>13.6.4 Whole body modeling and tracking</a:t>
            </a:r>
          </a:p>
          <a:p>
            <a:pPr eaLnBrk="1" hangingPunct="1"/>
            <a:endParaRPr lang="en-US" altLang="zh-TW" sz="2800" b="0"/>
          </a:p>
          <a:p>
            <a:pPr eaLnBrk="1" hangingPunct="1"/>
            <a:endParaRPr lang="en-US" altLang="zh-TW" sz="2800" b="0"/>
          </a:p>
          <a:p>
            <a:pPr eaLnBrk="1" hangingPunct="1"/>
            <a:endParaRPr lang="en-US" altLang="zh-TW" sz="2600" b="0"/>
          </a:p>
          <a:p>
            <a:pPr eaLnBrk="1" hangingPunct="1"/>
            <a:endParaRPr lang="en-US" altLang="zh-TW" sz="2600" b="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a:extLst>
              <a:ext uri="{FF2B5EF4-FFF2-40B4-BE49-F238E27FC236}">
                <a16:creationId xmlns:a16="http://schemas.microsoft.com/office/drawing/2014/main" id="{52F74D9E-CC1B-F964-C996-9E03C39EE13C}"/>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57699" name="Rectangle 2">
            <a:extLst>
              <a:ext uri="{FF2B5EF4-FFF2-40B4-BE49-F238E27FC236}">
                <a16:creationId xmlns:a16="http://schemas.microsoft.com/office/drawing/2014/main" id="{CD54072E-1F6B-FC11-C54D-6BFE922B2773}"/>
              </a:ext>
            </a:extLst>
          </p:cNvPr>
          <p:cNvSpPr>
            <a:spLocks noGrp="1" noChangeArrowheads="1"/>
          </p:cNvSpPr>
          <p:nvPr>
            <p:ph type="title"/>
          </p:nvPr>
        </p:nvSpPr>
        <p:spPr/>
        <p:txBody>
          <a:bodyPr/>
          <a:lstStyle/>
          <a:p>
            <a:pPr eaLnBrk="1" hangingPunct="1"/>
            <a:r>
              <a:rPr lang="en-US" altLang="zh-TW"/>
              <a:t>13.6.1 Architecture</a:t>
            </a:r>
          </a:p>
        </p:txBody>
      </p:sp>
      <p:pic>
        <p:nvPicPr>
          <p:cNvPr id="157700" name="圖片 1">
            <a:extLst>
              <a:ext uri="{FF2B5EF4-FFF2-40B4-BE49-F238E27FC236}">
                <a16:creationId xmlns:a16="http://schemas.microsoft.com/office/drawing/2014/main" id="{74733DE6-7DC0-444F-C8E4-F61F69EBD9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3" y="1917700"/>
            <a:ext cx="90297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頁尾版面配置區 3">
            <a:extLst>
              <a:ext uri="{FF2B5EF4-FFF2-40B4-BE49-F238E27FC236}">
                <a16:creationId xmlns:a16="http://schemas.microsoft.com/office/drawing/2014/main" id="{16E1D570-E10A-D4D5-4371-939AC2B385B2}"/>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59747" name="Rectangle 2">
            <a:extLst>
              <a:ext uri="{FF2B5EF4-FFF2-40B4-BE49-F238E27FC236}">
                <a16:creationId xmlns:a16="http://schemas.microsoft.com/office/drawing/2014/main" id="{0FDA08F7-DCC7-CBE5-B3A8-ACC800A034AB}"/>
              </a:ext>
            </a:extLst>
          </p:cNvPr>
          <p:cNvSpPr>
            <a:spLocks noGrp="1" noChangeArrowheads="1"/>
          </p:cNvSpPr>
          <p:nvPr>
            <p:ph type="title"/>
          </p:nvPr>
        </p:nvSpPr>
        <p:spPr/>
        <p:txBody>
          <a:bodyPr/>
          <a:lstStyle/>
          <a:p>
            <a:pPr eaLnBrk="1" hangingPunct="1"/>
            <a:r>
              <a:rPr lang="en-US" altLang="zh-TW"/>
              <a:t>13.6.1 Architecture</a:t>
            </a:r>
          </a:p>
        </p:txBody>
      </p:sp>
      <p:sp>
        <p:nvSpPr>
          <p:cNvPr id="159748" name="Rectangle 5">
            <a:extLst>
              <a:ext uri="{FF2B5EF4-FFF2-40B4-BE49-F238E27FC236}">
                <a16:creationId xmlns:a16="http://schemas.microsoft.com/office/drawing/2014/main" id="{D653C22D-33E1-DED6-B3B7-352BFD788144}"/>
              </a:ext>
            </a:extLst>
          </p:cNvPr>
          <p:cNvSpPr>
            <a:spLocks noChangeArrowheads="1"/>
          </p:cNvSpPr>
          <p:nvPr/>
        </p:nvSpPr>
        <p:spPr bwMode="auto">
          <a:xfrm>
            <a:off x="1042988" y="1989138"/>
            <a:ext cx="48244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800" b="0">
                <a:solidFill>
                  <a:schemeClr val="tx2"/>
                </a:solidFill>
              </a:rPr>
              <a:t>Architectur</a:t>
            </a:r>
            <a:r>
              <a:rPr lang="en-US" altLang="zh-TW" sz="2800">
                <a:solidFill>
                  <a:schemeClr val="tx2"/>
                </a:solidFill>
              </a:rPr>
              <a:t> </a:t>
            </a:r>
            <a:r>
              <a:rPr lang="en-US" altLang="zh-TW" sz="2800" b="0"/>
              <a:t>interior modeling</a:t>
            </a:r>
          </a:p>
        </p:txBody>
      </p:sp>
      <p:sp>
        <p:nvSpPr>
          <p:cNvPr id="159749" name="文字方塊 5">
            <a:extLst>
              <a:ext uri="{FF2B5EF4-FFF2-40B4-BE49-F238E27FC236}">
                <a16:creationId xmlns:a16="http://schemas.microsoft.com/office/drawing/2014/main" id="{DB00373A-E126-D691-98BC-0FDB395A0A15}"/>
              </a:ext>
            </a:extLst>
          </p:cNvPr>
          <p:cNvSpPr txBox="1">
            <a:spLocks noChangeArrowheads="1"/>
          </p:cNvSpPr>
          <p:nvPr/>
        </p:nvSpPr>
        <p:spPr bwMode="auto">
          <a:xfrm>
            <a:off x="2771775" y="6021388"/>
            <a:ext cx="601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a:t>IEEE: Institute of Electrical and Electronic Engineers </a:t>
            </a:r>
          </a:p>
          <a:p>
            <a:pPr eaLnBrk="1" hangingPunct="1">
              <a:spcBef>
                <a:spcPct val="0"/>
              </a:spcBef>
              <a:buClrTx/>
              <a:buSzTx/>
              <a:buFontTx/>
              <a:buNone/>
            </a:pPr>
            <a:endParaRPr lang="zh-TW" altLang="en-US" sz="1800"/>
          </a:p>
        </p:txBody>
      </p:sp>
      <p:pic>
        <p:nvPicPr>
          <p:cNvPr id="159750" name="圖片 1">
            <a:extLst>
              <a:ext uri="{FF2B5EF4-FFF2-40B4-BE49-F238E27FC236}">
                <a16:creationId xmlns:a16="http://schemas.microsoft.com/office/drawing/2014/main" id="{5E619735-36A1-038B-3CE2-C9FD5622E2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27300"/>
            <a:ext cx="9124950"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1" name="文字方塊 9">
            <a:extLst>
              <a:ext uri="{FF2B5EF4-FFF2-40B4-BE49-F238E27FC236}">
                <a16:creationId xmlns:a16="http://schemas.microsoft.com/office/drawing/2014/main" id="{CB7153E9-7CDE-26CD-85B7-8AF42D3F61E4}"/>
              </a:ext>
            </a:extLst>
          </p:cNvPr>
          <p:cNvSpPr txBox="1">
            <a:spLocks noChangeArrowheads="1"/>
          </p:cNvSpPr>
          <p:nvPr/>
        </p:nvSpPr>
        <p:spPr bwMode="auto">
          <a:xfrm>
            <a:off x="7596336" y="2051843"/>
            <a:ext cx="1296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r>
              <a:rPr lang="en-US" altLang="zh-TW" dirty="0">
                <a:hlinkClick r:id="rId4"/>
              </a:rPr>
              <a:t>Lumion 9</a:t>
            </a:r>
            <a:r>
              <a:rPr lang="zh-TW" altLang="en-US" dirty="0"/>
              <a:t>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頁尾版面配置區 3">
            <a:extLst>
              <a:ext uri="{FF2B5EF4-FFF2-40B4-BE49-F238E27FC236}">
                <a16:creationId xmlns:a16="http://schemas.microsoft.com/office/drawing/2014/main" id="{0D3AF72A-EE9D-A6FB-DE54-860DC93FEAF3}"/>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61795" name="Rectangle 2">
            <a:extLst>
              <a:ext uri="{FF2B5EF4-FFF2-40B4-BE49-F238E27FC236}">
                <a16:creationId xmlns:a16="http://schemas.microsoft.com/office/drawing/2014/main" id="{388BFA29-615B-F71C-663F-279A22E5362D}"/>
              </a:ext>
            </a:extLst>
          </p:cNvPr>
          <p:cNvSpPr>
            <a:spLocks noGrp="1" noChangeArrowheads="1"/>
          </p:cNvSpPr>
          <p:nvPr>
            <p:ph type="title"/>
          </p:nvPr>
        </p:nvSpPr>
        <p:spPr/>
        <p:txBody>
          <a:bodyPr/>
          <a:lstStyle/>
          <a:p>
            <a:pPr eaLnBrk="1" hangingPunct="1"/>
            <a:r>
              <a:rPr lang="en-US" altLang="zh-TW"/>
              <a:t>13.6.1 Architecture</a:t>
            </a:r>
          </a:p>
        </p:txBody>
      </p:sp>
      <p:sp>
        <p:nvSpPr>
          <p:cNvPr id="161796" name="Rectangle 4">
            <a:extLst>
              <a:ext uri="{FF2B5EF4-FFF2-40B4-BE49-F238E27FC236}">
                <a16:creationId xmlns:a16="http://schemas.microsoft.com/office/drawing/2014/main" id="{8EF5616B-61C5-9D11-A182-98EF0E3D30E4}"/>
              </a:ext>
            </a:extLst>
          </p:cNvPr>
          <p:cNvSpPr>
            <a:spLocks noChangeArrowheads="1"/>
          </p:cNvSpPr>
          <p:nvPr/>
        </p:nvSpPr>
        <p:spPr bwMode="auto">
          <a:xfrm>
            <a:off x="1042988" y="1989138"/>
            <a:ext cx="6121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800" b="0"/>
              <a:t>A</a:t>
            </a:r>
            <a:r>
              <a:rPr lang="en-US" altLang="en-US" sz="2800" b="0"/>
              <a:t>utomated line-based reconstruction</a:t>
            </a:r>
            <a:endParaRPr lang="en-US" altLang="zh-TW" sz="2800" b="0"/>
          </a:p>
        </p:txBody>
      </p:sp>
      <p:pic>
        <p:nvPicPr>
          <p:cNvPr id="161797" name="圖片 1">
            <a:extLst>
              <a:ext uri="{FF2B5EF4-FFF2-40B4-BE49-F238E27FC236}">
                <a16:creationId xmlns:a16="http://schemas.microsoft.com/office/drawing/2014/main" id="{AE0DF87E-31E6-706C-3732-D62AF0F4F5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2565400"/>
            <a:ext cx="914400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a:extLst>
              <a:ext uri="{FF2B5EF4-FFF2-40B4-BE49-F238E27FC236}">
                <a16:creationId xmlns:a16="http://schemas.microsoft.com/office/drawing/2014/main" id="{4289C3A9-BA3E-45FB-9A74-19A36ECD494C}"/>
              </a:ext>
            </a:extLst>
          </p:cNvPr>
          <p:cNvSpPr txBox="1"/>
          <p:nvPr/>
        </p:nvSpPr>
        <p:spPr>
          <a:xfrm>
            <a:off x="5130686" y="0"/>
            <a:ext cx="4032448" cy="369332"/>
          </a:xfrm>
          <a:prstGeom prst="rect">
            <a:avLst/>
          </a:prstGeom>
          <a:noFill/>
        </p:spPr>
        <p:txBody>
          <a:bodyPr wrap="square">
            <a:spAutoFit/>
          </a:bodyPr>
          <a:lstStyle/>
          <a:p>
            <a:pPr algn="l"/>
            <a:r>
              <a:rPr lang="en-US" altLang="zh-TW" b="0" i="0" dirty="0">
                <a:effectLst/>
                <a:latin typeface="Roboto" panose="02000000000000000000" pitchFamily="2" charset="0"/>
                <a:hlinkClick r:id="rId4"/>
              </a:rPr>
              <a:t>3D model using drones and cameras</a:t>
            </a:r>
            <a:endParaRPr lang="en-US" altLang="zh-TW" b="0" i="0" dirty="0">
              <a:effectLst/>
              <a:latin typeface="Roboto" panose="02000000000000000000" pitchFamily="2"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a:extLst>
              <a:ext uri="{FF2B5EF4-FFF2-40B4-BE49-F238E27FC236}">
                <a16:creationId xmlns:a16="http://schemas.microsoft.com/office/drawing/2014/main" id="{48E973D4-0ADE-1849-0785-043268D9BC8B}"/>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63843" name="Rectangle 2">
            <a:extLst>
              <a:ext uri="{FF2B5EF4-FFF2-40B4-BE49-F238E27FC236}">
                <a16:creationId xmlns:a16="http://schemas.microsoft.com/office/drawing/2014/main" id="{E6AE5F67-BAED-A8D5-7AE6-EF7E0454CB07}"/>
              </a:ext>
            </a:extLst>
          </p:cNvPr>
          <p:cNvSpPr>
            <a:spLocks noGrp="1" noChangeArrowheads="1"/>
          </p:cNvSpPr>
          <p:nvPr>
            <p:ph type="title"/>
          </p:nvPr>
        </p:nvSpPr>
        <p:spPr/>
        <p:txBody>
          <a:bodyPr/>
          <a:lstStyle/>
          <a:p>
            <a:pPr eaLnBrk="1" hangingPunct="1"/>
            <a:r>
              <a:rPr lang="en-US" altLang="zh-TW"/>
              <a:t>13.6.2 Heads and faces</a:t>
            </a:r>
          </a:p>
        </p:txBody>
      </p:sp>
      <p:pic>
        <p:nvPicPr>
          <p:cNvPr id="163844" name="圖片 1">
            <a:extLst>
              <a:ext uri="{FF2B5EF4-FFF2-40B4-BE49-F238E27FC236}">
                <a16:creationId xmlns:a16="http://schemas.microsoft.com/office/drawing/2014/main" id="{24A81F44-232B-EC6B-62AF-B0D1F1C8EB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628775"/>
            <a:ext cx="77470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8B4B5279-8DC3-F5E0-F5CF-8201D222B0C3}"/>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40963" name="Rectangle 2">
            <a:extLst>
              <a:ext uri="{FF2B5EF4-FFF2-40B4-BE49-F238E27FC236}">
                <a16:creationId xmlns:a16="http://schemas.microsoft.com/office/drawing/2014/main" id="{0CB6F935-5FDF-5870-C148-4797CF295B91}"/>
              </a:ext>
            </a:extLst>
          </p:cNvPr>
          <p:cNvSpPr>
            <a:spLocks noGrp="1" noChangeArrowheads="1"/>
          </p:cNvSpPr>
          <p:nvPr>
            <p:ph type="title"/>
          </p:nvPr>
        </p:nvSpPr>
        <p:spPr>
          <a:xfrm>
            <a:off x="1403350" y="549275"/>
            <a:ext cx="8101013" cy="1295400"/>
          </a:xfrm>
        </p:spPr>
        <p:txBody>
          <a:bodyPr/>
          <a:lstStyle/>
          <a:p>
            <a:pPr eaLnBrk="1" hangingPunct="1"/>
            <a:r>
              <a:rPr lang="en-US" altLang="zh-TW" dirty="0"/>
              <a:t>13.1.1 Shape from shading and photometric stereo</a:t>
            </a:r>
            <a:br>
              <a:rPr lang="en-US" altLang="zh-TW" dirty="0"/>
            </a:br>
            <a:endParaRPr lang="en-US" altLang="zh-TW" dirty="0"/>
          </a:p>
        </p:txBody>
      </p:sp>
      <p:pic>
        <p:nvPicPr>
          <p:cNvPr id="40964" name="圖片 4">
            <a:extLst>
              <a:ext uri="{FF2B5EF4-FFF2-40B4-BE49-F238E27FC236}">
                <a16:creationId xmlns:a16="http://schemas.microsoft.com/office/drawing/2014/main" id="{D7235BBA-D042-48D7-05C7-B2C6F042B2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268413"/>
            <a:ext cx="6884987"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a:extLst>
              <a:ext uri="{FF2B5EF4-FFF2-40B4-BE49-F238E27FC236}">
                <a16:creationId xmlns:a16="http://schemas.microsoft.com/office/drawing/2014/main" id="{82782E2C-73A2-4461-2E20-C19DBCAABC57}"/>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65891" name="Rectangle 2">
            <a:extLst>
              <a:ext uri="{FF2B5EF4-FFF2-40B4-BE49-F238E27FC236}">
                <a16:creationId xmlns:a16="http://schemas.microsoft.com/office/drawing/2014/main" id="{5EE76D59-695D-B00A-ED10-B98B19B221C7}"/>
              </a:ext>
            </a:extLst>
          </p:cNvPr>
          <p:cNvSpPr>
            <a:spLocks noGrp="1" noChangeArrowheads="1"/>
          </p:cNvSpPr>
          <p:nvPr>
            <p:ph type="title"/>
          </p:nvPr>
        </p:nvSpPr>
        <p:spPr/>
        <p:txBody>
          <a:bodyPr/>
          <a:lstStyle/>
          <a:p>
            <a:pPr eaLnBrk="1" hangingPunct="1"/>
            <a:r>
              <a:rPr lang="en-US" altLang="zh-TW"/>
              <a:t>13.6.2 Heads and faces</a:t>
            </a:r>
          </a:p>
        </p:txBody>
      </p:sp>
      <p:pic>
        <p:nvPicPr>
          <p:cNvPr id="165892" name="圖片 1">
            <a:extLst>
              <a:ext uri="{FF2B5EF4-FFF2-40B4-BE49-F238E27FC236}">
                <a16:creationId xmlns:a16="http://schemas.microsoft.com/office/drawing/2014/main" id="{AB30227A-8882-4BB5-48A7-02AA1E97C9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7100" y="1557338"/>
            <a:ext cx="7908925"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726339D1-01D2-9446-6B73-32AC416A1836}"/>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67939" name="Rectangle 2">
            <a:extLst>
              <a:ext uri="{FF2B5EF4-FFF2-40B4-BE49-F238E27FC236}">
                <a16:creationId xmlns:a16="http://schemas.microsoft.com/office/drawing/2014/main" id="{8A555A68-580C-A9FA-CD59-7945281DE7D9}"/>
              </a:ext>
            </a:extLst>
          </p:cNvPr>
          <p:cNvSpPr>
            <a:spLocks noGrp="1" noChangeArrowheads="1"/>
          </p:cNvSpPr>
          <p:nvPr>
            <p:ph type="title"/>
          </p:nvPr>
        </p:nvSpPr>
        <p:spPr>
          <a:xfrm>
            <a:off x="1042988" y="188913"/>
            <a:ext cx="8101012" cy="1295400"/>
          </a:xfrm>
        </p:spPr>
        <p:txBody>
          <a:bodyPr/>
          <a:lstStyle/>
          <a:p>
            <a:pPr eaLnBrk="1" hangingPunct="1"/>
            <a:r>
              <a:rPr lang="en-US" altLang="zh-TW"/>
              <a:t>13.6.2 Model-based reconstruction</a:t>
            </a:r>
          </a:p>
        </p:txBody>
      </p:sp>
      <p:sp>
        <p:nvSpPr>
          <p:cNvPr id="138244" name="Rectangle 3">
            <a:extLst>
              <a:ext uri="{FF2B5EF4-FFF2-40B4-BE49-F238E27FC236}">
                <a16:creationId xmlns:a16="http://schemas.microsoft.com/office/drawing/2014/main" id="{4881DE9B-1D54-D763-1EB4-20B41B0AB7CD}"/>
              </a:ext>
            </a:extLst>
          </p:cNvPr>
          <p:cNvSpPr>
            <a:spLocks noChangeArrowheads="1"/>
          </p:cNvSpPr>
          <p:nvPr/>
        </p:nvSpPr>
        <p:spPr bwMode="auto">
          <a:xfrm>
            <a:off x="611188" y="1844675"/>
            <a:ext cx="7343775" cy="4411663"/>
          </a:xfrm>
          <a:prstGeom prst="rect">
            <a:avLst/>
          </a:prstGeom>
          <a:noFill/>
          <a:ln>
            <a:noFill/>
          </a:ln>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buFont typeface="Wingdings" panose="05000000000000000000" pitchFamily="2" charset="2"/>
              <a:buNone/>
              <a:defRPr/>
            </a:pPr>
            <a:r>
              <a:rPr lang="en-US" altLang="zh-TW" sz="2800" dirty="0"/>
              <a:t>   3D head model applications</a:t>
            </a:r>
          </a:p>
          <a:p>
            <a:pPr eaLnBrk="1" hangingPunct="1">
              <a:defRPr/>
            </a:pPr>
            <a:r>
              <a:rPr lang="en-US" altLang="zh-TW" sz="2600" b="0" dirty="0">
                <a:highlight>
                  <a:srgbClr val="FFFF00"/>
                </a:highlight>
              </a:rPr>
              <a:t>head tracking </a:t>
            </a:r>
            <a:r>
              <a:rPr lang="en-US" altLang="zh-TW" sz="2600" b="0" dirty="0"/>
              <a:t>(Toyama 1998; </a:t>
            </a:r>
            <a:r>
              <a:rPr lang="en-US" altLang="zh-TW" sz="2600" b="0" dirty="0" err="1"/>
              <a:t>Lepetit</a:t>
            </a:r>
            <a:r>
              <a:rPr lang="en-US" altLang="zh-TW" sz="2600" b="0" dirty="0"/>
              <a:t>, </a:t>
            </a:r>
            <a:r>
              <a:rPr lang="en-US" altLang="zh-TW" sz="2600" b="0" dirty="0" err="1"/>
              <a:t>Pilet</a:t>
            </a:r>
            <a:r>
              <a:rPr lang="en-US" altLang="zh-TW" sz="2600" b="0" dirty="0"/>
              <a:t>, and </a:t>
            </a:r>
            <a:r>
              <a:rPr lang="en-US" altLang="zh-TW" sz="2600" b="0" dirty="0" err="1"/>
              <a:t>Fua</a:t>
            </a:r>
            <a:r>
              <a:rPr lang="en-US" altLang="zh-TW" sz="2600" b="0" dirty="0"/>
              <a:t> 2004; Matthews, Xiao, and Baker</a:t>
            </a:r>
          </a:p>
          <a:p>
            <a:pPr eaLnBrk="1" hangingPunct="1">
              <a:buFont typeface="Wingdings" panose="05000000000000000000" pitchFamily="2" charset="2"/>
              <a:buNone/>
              <a:defRPr/>
            </a:pPr>
            <a:r>
              <a:rPr lang="en-US" altLang="zh-TW" sz="2600" b="0" dirty="0"/>
              <a:t>    2007)</a:t>
            </a:r>
          </a:p>
          <a:p>
            <a:pPr eaLnBrk="1" hangingPunct="1">
              <a:defRPr/>
            </a:pPr>
            <a:r>
              <a:rPr lang="en-US" altLang="zh-TW" sz="2600" b="0" dirty="0">
                <a:highlight>
                  <a:srgbClr val="FFFF00"/>
                </a:highlight>
              </a:rPr>
              <a:t>face transfer</a:t>
            </a:r>
            <a:r>
              <a:rPr lang="en-US" altLang="zh-TW" sz="2600" b="0" dirty="0"/>
              <a:t>, i.e., replacing one person’s face with another in a video (</a:t>
            </a:r>
            <a:r>
              <a:rPr lang="en-US" altLang="zh-TW" sz="2600" b="0" dirty="0" err="1"/>
              <a:t>Bregler</a:t>
            </a:r>
            <a:r>
              <a:rPr lang="en-US" altLang="zh-TW" sz="2600" b="0" dirty="0"/>
              <a:t>, Covell, and Slaney 1997; Vlasic, Brand, Pfister et al.2005)</a:t>
            </a:r>
          </a:p>
          <a:p>
            <a:pPr eaLnBrk="1" hangingPunct="1">
              <a:defRPr/>
            </a:pPr>
            <a:r>
              <a:rPr lang="en-US" altLang="zh-TW" sz="2600" b="0" dirty="0">
                <a:highlight>
                  <a:srgbClr val="FFFF00"/>
                </a:highlight>
              </a:rPr>
              <a:t>face beautification </a:t>
            </a:r>
            <a:r>
              <a:rPr lang="en-US" altLang="zh-TW" sz="2600" b="0" dirty="0"/>
              <a:t>by warping face images toward a more attractive “standard” (</a:t>
            </a:r>
            <a:r>
              <a:rPr lang="en-US" altLang="zh-TW" sz="2600" b="0" dirty="0" err="1"/>
              <a:t>Leyvand</a:t>
            </a:r>
            <a:r>
              <a:rPr lang="en-US" altLang="zh-TW" sz="2600" b="0" dirty="0"/>
              <a:t>, Cohen-Or, </a:t>
            </a:r>
            <a:r>
              <a:rPr lang="en-US" altLang="zh-TW" sz="2600" b="0" dirty="0" err="1"/>
              <a:t>Dror</a:t>
            </a:r>
            <a:r>
              <a:rPr lang="en-US" altLang="zh-TW" sz="2600" b="0" dirty="0"/>
              <a:t> et al. 2008)</a:t>
            </a:r>
            <a:endParaRPr lang="en-US" altLang="zh-TW" sz="2800" b="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DB374868-5B7F-831B-2566-6DF3237B07E7}"/>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69987" name="Rectangle 2">
            <a:extLst>
              <a:ext uri="{FF2B5EF4-FFF2-40B4-BE49-F238E27FC236}">
                <a16:creationId xmlns:a16="http://schemas.microsoft.com/office/drawing/2014/main" id="{811BBB4A-BB42-1735-F4A8-BEB3C39833CE}"/>
              </a:ext>
            </a:extLst>
          </p:cNvPr>
          <p:cNvSpPr>
            <a:spLocks noGrp="1" noChangeArrowheads="1"/>
          </p:cNvSpPr>
          <p:nvPr>
            <p:ph type="title"/>
          </p:nvPr>
        </p:nvSpPr>
        <p:spPr>
          <a:xfrm>
            <a:off x="1042988" y="188913"/>
            <a:ext cx="8101012" cy="1295400"/>
          </a:xfrm>
        </p:spPr>
        <p:txBody>
          <a:bodyPr/>
          <a:lstStyle/>
          <a:p>
            <a:pPr eaLnBrk="1" hangingPunct="1"/>
            <a:r>
              <a:rPr lang="en-US" altLang="zh-TW"/>
              <a:t>13.6.2 Model-based reconstruction</a:t>
            </a:r>
          </a:p>
        </p:txBody>
      </p:sp>
      <p:sp>
        <p:nvSpPr>
          <p:cNvPr id="140292" name="Rectangle 3">
            <a:extLst>
              <a:ext uri="{FF2B5EF4-FFF2-40B4-BE49-F238E27FC236}">
                <a16:creationId xmlns:a16="http://schemas.microsoft.com/office/drawing/2014/main" id="{03222337-DD37-D66B-112E-7A93A9E8E864}"/>
              </a:ext>
            </a:extLst>
          </p:cNvPr>
          <p:cNvSpPr>
            <a:spLocks noChangeArrowheads="1"/>
          </p:cNvSpPr>
          <p:nvPr/>
        </p:nvSpPr>
        <p:spPr bwMode="auto">
          <a:xfrm>
            <a:off x="611188" y="1844675"/>
            <a:ext cx="7343775" cy="4411663"/>
          </a:xfrm>
          <a:prstGeom prst="rect">
            <a:avLst/>
          </a:prstGeom>
          <a:noFill/>
          <a:ln>
            <a:noFill/>
          </a:ln>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buFont typeface="Wingdings" panose="05000000000000000000" pitchFamily="2" charset="2"/>
              <a:buNone/>
              <a:defRPr/>
            </a:pPr>
            <a:r>
              <a:rPr lang="en-US" altLang="zh-TW" sz="2800" dirty="0"/>
              <a:t>   3D head model applications</a:t>
            </a:r>
          </a:p>
          <a:p>
            <a:pPr eaLnBrk="1" hangingPunct="1">
              <a:defRPr/>
            </a:pPr>
            <a:r>
              <a:rPr lang="en-US" altLang="zh-TW" sz="2600" b="0" dirty="0">
                <a:highlight>
                  <a:srgbClr val="FFFF00"/>
                </a:highlight>
              </a:rPr>
              <a:t>face de-identification </a:t>
            </a:r>
            <a:r>
              <a:rPr lang="en-US" altLang="zh-TW" sz="2600" b="0" dirty="0"/>
              <a:t>for privacy protection (Gross, Sweeney, De la Torre et al. 2008)</a:t>
            </a:r>
          </a:p>
          <a:p>
            <a:pPr eaLnBrk="1" hangingPunct="1">
              <a:defRPr/>
            </a:pPr>
            <a:r>
              <a:rPr lang="en-US" altLang="zh-TW" sz="2600" b="0" dirty="0">
                <a:highlight>
                  <a:srgbClr val="FFFF00"/>
                </a:highlight>
              </a:rPr>
              <a:t>face swapping </a:t>
            </a:r>
            <a:r>
              <a:rPr lang="en-US" altLang="zh-TW" sz="2600" b="0" dirty="0"/>
              <a:t>(</a:t>
            </a:r>
            <a:r>
              <a:rPr lang="en-US" altLang="zh-TW" sz="2600" b="0" dirty="0" err="1"/>
              <a:t>Bitouk,Kumar</a:t>
            </a:r>
            <a:r>
              <a:rPr lang="en-US" altLang="zh-TW" sz="2600" b="0" dirty="0"/>
              <a:t>, Dhillon et al. 2008).</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頁尾版面配置區 3">
            <a:extLst>
              <a:ext uri="{FF2B5EF4-FFF2-40B4-BE49-F238E27FC236}">
                <a16:creationId xmlns:a16="http://schemas.microsoft.com/office/drawing/2014/main" id="{CD239C66-CAF2-19FA-4B2A-35F659002327}"/>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72035" name="Rectangle 2">
            <a:extLst>
              <a:ext uri="{FF2B5EF4-FFF2-40B4-BE49-F238E27FC236}">
                <a16:creationId xmlns:a16="http://schemas.microsoft.com/office/drawing/2014/main" id="{867A305B-0503-BC61-4EFD-7C085EEC660F}"/>
              </a:ext>
            </a:extLst>
          </p:cNvPr>
          <p:cNvSpPr>
            <a:spLocks noGrp="1" noChangeArrowheads="1"/>
          </p:cNvSpPr>
          <p:nvPr>
            <p:ph type="title"/>
          </p:nvPr>
        </p:nvSpPr>
        <p:spPr/>
        <p:txBody>
          <a:bodyPr/>
          <a:lstStyle/>
          <a:p>
            <a:pPr eaLnBrk="1" hangingPunct="1"/>
            <a:r>
              <a:rPr lang="en-US" altLang="zh-TW"/>
              <a:t>13.6.3 Application: Facial animation</a:t>
            </a:r>
          </a:p>
        </p:txBody>
      </p:sp>
      <p:pic>
        <p:nvPicPr>
          <p:cNvPr id="172036" name="Picture 4">
            <a:extLst>
              <a:ext uri="{FF2B5EF4-FFF2-40B4-BE49-F238E27FC236}">
                <a16:creationId xmlns:a16="http://schemas.microsoft.com/office/drawing/2014/main" id="{2F0CF1EC-36B6-8999-7379-0B5FA2883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514475"/>
            <a:ext cx="5473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Rectangle 5">
            <a:extLst>
              <a:ext uri="{FF2B5EF4-FFF2-40B4-BE49-F238E27FC236}">
                <a16:creationId xmlns:a16="http://schemas.microsoft.com/office/drawing/2014/main" id="{3C4992F2-A206-D9A6-61A7-9A095D0A9868}"/>
              </a:ext>
            </a:extLst>
          </p:cNvPr>
          <p:cNvSpPr>
            <a:spLocks noChangeArrowheads="1"/>
          </p:cNvSpPr>
          <p:nvPr/>
        </p:nvSpPr>
        <p:spPr bwMode="auto">
          <a:xfrm>
            <a:off x="395288" y="5305425"/>
            <a:ext cx="842486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400" b="0"/>
              <a:t>(a) Original 3D face model with the addition of shape and texture variations in specific directions:deviation from the mean (caricature), gender, expression, weight, and nose shape;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頁尾版面配置區 3">
            <a:extLst>
              <a:ext uri="{FF2B5EF4-FFF2-40B4-BE49-F238E27FC236}">
                <a16:creationId xmlns:a16="http://schemas.microsoft.com/office/drawing/2014/main" id="{6A86A064-6351-2EA6-1398-45D4F284D2D8}"/>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74083" name="Rectangle 2">
            <a:extLst>
              <a:ext uri="{FF2B5EF4-FFF2-40B4-BE49-F238E27FC236}">
                <a16:creationId xmlns:a16="http://schemas.microsoft.com/office/drawing/2014/main" id="{A61E5A6E-CB25-A26B-1EE2-91E7FEB9A079}"/>
              </a:ext>
            </a:extLst>
          </p:cNvPr>
          <p:cNvSpPr>
            <a:spLocks noGrp="1" noChangeArrowheads="1"/>
          </p:cNvSpPr>
          <p:nvPr>
            <p:ph type="title"/>
          </p:nvPr>
        </p:nvSpPr>
        <p:spPr/>
        <p:txBody>
          <a:bodyPr/>
          <a:lstStyle/>
          <a:p>
            <a:pPr eaLnBrk="1" hangingPunct="1"/>
            <a:r>
              <a:rPr lang="en-US" altLang="zh-TW"/>
              <a:t>13.6.3 Application: Facial animation</a:t>
            </a:r>
          </a:p>
        </p:txBody>
      </p:sp>
      <p:sp>
        <p:nvSpPr>
          <p:cNvPr id="174084" name="Rectangle 4">
            <a:extLst>
              <a:ext uri="{FF2B5EF4-FFF2-40B4-BE49-F238E27FC236}">
                <a16:creationId xmlns:a16="http://schemas.microsoft.com/office/drawing/2014/main" id="{F5B48C79-AFDE-E3A7-5D48-EFF2DD139C77}"/>
              </a:ext>
            </a:extLst>
          </p:cNvPr>
          <p:cNvSpPr>
            <a:spLocks noChangeArrowheads="1"/>
          </p:cNvSpPr>
          <p:nvPr/>
        </p:nvSpPr>
        <p:spPr bwMode="auto">
          <a:xfrm>
            <a:off x="323850" y="5805488"/>
            <a:ext cx="84248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en-US" sz="1800" b="0"/>
              <a:t>(b) a 3D</a:t>
            </a:r>
            <a:r>
              <a:rPr lang="en-US" altLang="zh-TW" sz="1800" b="0"/>
              <a:t> </a:t>
            </a:r>
            <a:r>
              <a:rPr lang="en-US" altLang="en-US" sz="1800" b="0"/>
              <a:t>morphable model is fit to a single image, after which its weight or expression can be manipulated</a:t>
            </a:r>
            <a:endParaRPr lang="en-US" altLang="zh-TW" sz="1800" b="0"/>
          </a:p>
        </p:txBody>
      </p:sp>
      <p:pic>
        <p:nvPicPr>
          <p:cNvPr id="174085" name="Picture 5">
            <a:extLst>
              <a:ext uri="{FF2B5EF4-FFF2-40B4-BE49-F238E27FC236}">
                <a16:creationId xmlns:a16="http://schemas.microsoft.com/office/drawing/2014/main" id="{8773F713-0D91-5EF0-06CE-F6FF47EE4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2060575"/>
            <a:ext cx="3340100"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頁尾版面配置區 3">
            <a:extLst>
              <a:ext uri="{FF2B5EF4-FFF2-40B4-BE49-F238E27FC236}">
                <a16:creationId xmlns:a16="http://schemas.microsoft.com/office/drawing/2014/main" id="{43F86243-B6F8-1D8A-8EF3-4BBD9106B32D}"/>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76131" name="Rectangle 2">
            <a:extLst>
              <a:ext uri="{FF2B5EF4-FFF2-40B4-BE49-F238E27FC236}">
                <a16:creationId xmlns:a16="http://schemas.microsoft.com/office/drawing/2014/main" id="{DC0A29E6-CD6E-8D4C-8784-4E7995BA5529}"/>
              </a:ext>
            </a:extLst>
          </p:cNvPr>
          <p:cNvSpPr>
            <a:spLocks noGrp="1" noChangeArrowheads="1"/>
          </p:cNvSpPr>
          <p:nvPr>
            <p:ph type="title"/>
          </p:nvPr>
        </p:nvSpPr>
        <p:spPr/>
        <p:txBody>
          <a:bodyPr/>
          <a:lstStyle/>
          <a:p>
            <a:pPr eaLnBrk="1" hangingPunct="1"/>
            <a:r>
              <a:rPr lang="en-US" altLang="zh-TW"/>
              <a:t>13.6.3 Application: Facial animation</a:t>
            </a:r>
          </a:p>
        </p:txBody>
      </p:sp>
      <p:sp>
        <p:nvSpPr>
          <p:cNvPr id="176132" name="Rectangle 3">
            <a:extLst>
              <a:ext uri="{FF2B5EF4-FFF2-40B4-BE49-F238E27FC236}">
                <a16:creationId xmlns:a16="http://schemas.microsoft.com/office/drawing/2014/main" id="{51BEB07D-6630-07B4-8003-6A56C6902010}"/>
              </a:ext>
            </a:extLst>
          </p:cNvPr>
          <p:cNvSpPr>
            <a:spLocks noChangeArrowheads="1"/>
          </p:cNvSpPr>
          <p:nvPr/>
        </p:nvSpPr>
        <p:spPr bwMode="auto">
          <a:xfrm>
            <a:off x="323850" y="5949950"/>
            <a:ext cx="84248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en-US" sz="1800" b="0"/>
              <a:t>(c) another example of a 3D reconstruction along with a different set of 3D manipulations</a:t>
            </a:r>
            <a:r>
              <a:rPr lang="en-US" altLang="zh-TW" sz="1800" b="0"/>
              <a:t> </a:t>
            </a:r>
            <a:r>
              <a:rPr lang="en-US" altLang="en-US" sz="1800" b="0"/>
              <a:t>such as lighting and pose change.</a:t>
            </a:r>
            <a:endParaRPr lang="en-US" altLang="zh-TW" sz="1800" b="0"/>
          </a:p>
        </p:txBody>
      </p:sp>
      <p:pic>
        <p:nvPicPr>
          <p:cNvPr id="176133" name="Picture 5">
            <a:extLst>
              <a:ext uri="{FF2B5EF4-FFF2-40B4-BE49-F238E27FC236}">
                <a16:creationId xmlns:a16="http://schemas.microsoft.com/office/drawing/2014/main" id="{3F9E96E4-F88D-A286-D738-E61E28242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739900"/>
            <a:ext cx="8777287"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a:extLst>
              <a:ext uri="{FF2B5EF4-FFF2-40B4-BE49-F238E27FC236}">
                <a16:creationId xmlns:a16="http://schemas.microsoft.com/office/drawing/2014/main" id="{D465A8A3-707D-C4FC-13CB-7DDB8700AE8B}"/>
              </a:ext>
            </a:extLst>
          </p:cNvPr>
          <p:cNvSpPr txBox="1">
            <a:spLocks noGrp="1"/>
          </p:cNvSpPr>
          <p:nvPr/>
        </p:nvSpPr>
        <p:spPr bwMode="auto">
          <a:xfrm>
            <a:off x="3116263" y="6500813"/>
            <a:ext cx="2895600" cy="457200"/>
          </a:xfrm>
          <a:prstGeom prst="rect">
            <a:avLst/>
          </a:prstGeom>
          <a:noFill/>
          <a:ln>
            <a:miter lim="800000"/>
            <a:headEnd/>
            <a:tailEnd/>
          </a:ln>
        </p:spPr>
        <p:txBody>
          <a:bodyPr/>
          <a:lstStyle/>
          <a:p>
            <a:pPr algn="ctr" eaLnBrk="1" hangingPunct="1">
              <a:defRPr/>
            </a:pPr>
            <a:r>
              <a:rPr kumimoji="0" lang="en-US" altLang="zh-TW" sz="1000">
                <a:effectLst>
                  <a:outerShdw blurRad="38100" dist="38100" dir="2700000" algn="tl">
                    <a:srgbClr val="C0C0C0"/>
                  </a:outerShdw>
                </a:effectLst>
                <a:latin typeface="Times New Roman" pitchFamily="18" charset="0"/>
              </a:rPr>
              <a:t>DC &amp; CV Lab.</a:t>
            </a:r>
          </a:p>
          <a:p>
            <a:pPr algn="ctr" eaLnBrk="1" hangingPunct="1">
              <a:defRPr/>
            </a:pPr>
            <a:r>
              <a:rPr kumimoji="0" lang="en-US" altLang="zh-TW" sz="1000" b="0">
                <a:latin typeface="Comic Sans MS" pitchFamily="66" charset="0"/>
              </a:rPr>
              <a:t>CSIE NTU</a:t>
            </a:r>
          </a:p>
        </p:txBody>
      </p:sp>
      <p:sp>
        <p:nvSpPr>
          <p:cNvPr id="178179" name="Rectangle 2">
            <a:extLst>
              <a:ext uri="{FF2B5EF4-FFF2-40B4-BE49-F238E27FC236}">
                <a16:creationId xmlns:a16="http://schemas.microsoft.com/office/drawing/2014/main" id="{2B84EAC0-7234-A1DF-6EDE-223A27C1A777}"/>
              </a:ext>
            </a:extLst>
          </p:cNvPr>
          <p:cNvSpPr>
            <a:spLocks noGrp="1" noChangeArrowheads="1"/>
          </p:cNvSpPr>
          <p:nvPr>
            <p:ph type="title" idx="4294967295"/>
          </p:nvPr>
        </p:nvSpPr>
        <p:spPr/>
        <p:txBody>
          <a:bodyPr/>
          <a:lstStyle/>
          <a:p>
            <a:pPr eaLnBrk="1" hangingPunct="1"/>
            <a:r>
              <a:rPr lang="en-US" altLang="zh-TW"/>
              <a:t>13.6.3 Application: Facial animation</a:t>
            </a:r>
            <a:endParaRPr lang="zh-TW" altLang="zh-TW"/>
          </a:p>
        </p:txBody>
      </p:sp>
      <p:sp>
        <p:nvSpPr>
          <p:cNvPr id="178180" name="Rectangle 3">
            <a:extLst>
              <a:ext uri="{FF2B5EF4-FFF2-40B4-BE49-F238E27FC236}">
                <a16:creationId xmlns:a16="http://schemas.microsoft.com/office/drawing/2014/main" id="{5F803250-8F6C-0A3C-A301-186D1A507BB4}"/>
              </a:ext>
            </a:extLst>
          </p:cNvPr>
          <p:cNvSpPr>
            <a:spLocks noGrp="1" noChangeArrowheads="1"/>
          </p:cNvSpPr>
          <p:nvPr>
            <p:ph type="body" idx="4294967295"/>
          </p:nvPr>
        </p:nvSpPr>
        <p:spPr/>
        <p:txBody>
          <a:bodyPr/>
          <a:lstStyle/>
          <a:p>
            <a:pPr eaLnBrk="1" hangingPunct="1"/>
            <a:r>
              <a:rPr lang="en-US" altLang="zh-TW" sz="3200" dirty="0"/>
              <a:t>Morphable Face: Automatic 3D Reconstruction and Manipulation from Single Data-Set Reference Face </a:t>
            </a:r>
          </a:p>
          <a:p>
            <a:pPr eaLnBrk="1" hangingPunct="1"/>
            <a:r>
              <a:rPr lang="en-US" altLang="zh-TW" sz="3200" dirty="0"/>
              <a:t>Video</a:t>
            </a:r>
          </a:p>
          <a:p>
            <a:pPr eaLnBrk="1" hangingPunct="1"/>
            <a:r>
              <a:rPr lang="en-US" altLang="zh-TW" sz="3200" dirty="0">
                <a:hlinkClick r:id="rId3"/>
              </a:rPr>
              <a:t>https://www.youtube.com/watch?v=pSRA8GpWIrA</a:t>
            </a:r>
            <a:endParaRPr lang="en-US" altLang="zh-TW" sz="3200" dirty="0"/>
          </a:p>
          <a:p>
            <a:pPr eaLnBrk="1" hangingPunct="1"/>
            <a:endParaRPr lang="en-US" altLang="zh-TW" sz="32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a:extLst>
              <a:ext uri="{FF2B5EF4-FFF2-40B4-BE49-F238E27FC236}">
                <a16:creationId xmlns:a16="http://schemas.microsoft.com/office/drawing/2014/main" id="{B014C56D-FF60-494A-1F4A-34E38E2A4187}"/>
              </a:ext>
            </a:extLst>
          </p:cNvPr>
          <p:cNvSpPr txBox="1">
            <a:spLocks noGrp="1"/>
          </p:cNvSpPr>
          <p:nvPr/>
        </p:nvSpPr>
        <p:spPr bwMode="auto">
          <a:xfrm>
            <a:off x="3116263" y="6500813"/>
            <a:ext cx="2895600" cy="457200"/>
          </a:xfrm>
          <a:prstGeom prst="rect">
            <a:avLst/>
          </a:prstGeom>
          <a:noFill/>
          <a:ln>
            <a:miter lim="800000"/>
            <a:headEnd/>
            <a:tailEnd/>
          </a:ln>
        </p:spPr>
        <p:txBody>
          <a:bodyPr/>
          <a:lstStyle/>
          <a:p>
            <a:pPr algn="ctr" eaLnBrk="1" hangingPunct="1">
              <a:defRPr/>
            </a:pPr>
            <a:r>
              <a:rPr kumimoji="0" lang="en-US" altLang="zh-TW" sz="1000">
                <a:effectLst>
                  <a:outerShdw blurRad="38100" dist="38100" dir="2700000" algn="tl">
                    <a:srgbClr val="C0C0C0"/>
                  </a:outerShdw>
                </a:effectLst>
                <a:latin typeface="Times New Roman" pitchFamily="18" charset="0"/>
              </a:rPr>
              <a:t>DC &amp; CV Lab.</a:t>
            </a:r>
          </a:p>
          <a:p>
            <a:pPr algn="ctr" eaLnBrk="1" hangingPunct="1">
              <a:defRPr/>
            </a:pPr>
            <a:r>
              <a:rPr kumimoji="0" lang="en-US" altLang="zh-TW" sz="1000" b="0">
                <a:latin typeface="Comic Sans MS" pitchFamily="66" charset="0"/>
              </a:rPr>
              <a:t>CSIE NTU</a:t>
            </a:r>
          </a:p>
        </p:txBody>
      </p:sp>
      <p:sp>
        <p:nvSpPr>
          <p:cNvPr id="180227" name="Rectangle 2">
            <a:extLst>
              <a:ext uri="{FF2B5EF4-FFF2-40B4-BE49-F238E27FC236}">
                <a16:creationId xmlns:a16="http://schemas.microsoft.com/office/drawing/2014/main" id="{492FF88D-EAE0-7BE4-BAA6-58E17DD21677}"/>
              </a:ext>
            </a:extLst>
          </p:cNvPr>
          <p:cNvSpPr>
            <a:spLocks noGrp="1" noChangeArrowheads="1"/>
          </p:cNvSpPr>
          <p:nvPr>
            <p:ph type="title" idx="4294967295"/>
          </p:nvPr>
        </p:nvSpPr>
        <p:spPr/>
        <p:txBody>
          <a:bodyPr/>
          <a:lstStyle/>
          <a:p>
            <a:pPr eaLnBrk="1" hangingPunct="1"/>
            <a:r>
              <a:rPr lang="en-US" altLang="zh-TW"/>
              <a:t>13.6.3 Application: Facial animation</a:t>
            </a:r>
            <a:endParaRPr lang="zh-TW" altLang="zh-TW"/>
          </a:p>
        </p:txBody>
      </p:sp>
      <p:sp>
        <p:nvSpPr>
          <p:cNvPr id="180228" name="Rectangle 3">
            <a:extLst>
              <a:ext uri="{FF2B5EF4-FFF2-40B4-BE49-F238E27FC236}">
                <a16:creationId xmlns:a16="http://schemas.microsoft.com/office/drawing/2014/main" id="{829430DA-1623-31AB-4C0E-FFBD742593CE}"/>
              </a:ext>
            </a:extLst>
          </p:cNvPr>
          <p:cNvSpPr>
            <a:spLocks noGrp="1" noChangeArrowheads="1"/>
          </p:cNvSpPr>
          <p:nvPr>
            <p:ph type="body" idx="4294967295"/>
          </p:nvPr>
        </p:nvSpPr>
        <p:spPr/>
        <p:txBody>
          <a:bodyPr/>
          <a:lstStyle/>
          <a:p>
            <a:pPr eaLnBrk="1" hangingPunct="1"/>
            <a:r>
              <a:rPr lang="en-US" altLang="zh-TW" sz="3200" dirty="0"/>
              <a:t>Achieving a Photoreal Digital Actor</a:t>
            </a:r>
            <a:r>
              <a:rPr lang="en-US" altLang="zh-TW" dirty="0"/>
              <a:t> </a:t>
            </a:r>
          </a:p>
          <a:p>
            <a:pPr eaLnBrk="1" hangingPunct="1"/>
            <a:r>
              <a:rPr lang="en-US" altLang="zh-TW" sz="3200" dirty="0"/>
              <a:t>Video</a:t>
            </a:r>
          </a:p>
          <a:p>
            <a:pPr eaLnBrk="1" hangingPunct="1"/>
            <a:r>
              <a:rPr lang="en-US" altLang="zh-TW" sz="3200" dirty="0">
                <a:hlinkClick r:id="rId3"/>
              </a:rPr>
              <a:t>https://www.youtube.com/watch?v=piJ4Zke7EUw</a:t>
            </a:r>
            <a:endParaRPr lang="en-US" altLang="zh-TW" sz="3200" dirty="0"/>
          </a:p>
          <a:p>
            <a:pPr eaLnBrk="1" hangingPunct="1"/>
            <a:endParaRPr lang="en-US" altLang="zh-TW" sz="32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E51F35C2-0E57-3850-76C3-95079B9685AB}"/>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82275" name="Rectangle 2">
            <a:extLst>
              <a:ext uri="{FF2B5EF4-FFF2-40B4-BE49-F238E27FC236}">
                <a16:creationId xmlns:a16="http://schemas.microsoft.com/office/drawing/2014/main" id="{F306A14B-AF47-6359-5BCC-8F5AEBAB11BF}"/>
              </a:ext>
            </a:extLst>
          </p:cNvPr>
          <p:cNvSpPr>
            <a:spLocks noGrp="1" noChangeArrowheads="1"/>
          </p:cNvSpPr>
          <p:nvPr>
            <p:ph type="title"/>
          </p:nvPr>
        </p:nvSpPr>
        <p:spPr>
          <a:xfrm>
            <a:off x="1042988" y="188913"/>
            <a:ext cx="8101012" cy="1295400"/>
          </a:xfrm>
        </p:spPr>
        <p:txBody>
          <a:bodyPr/>
          <a:lstStyle/>
          <a:p>
            <a:pPr eaLnBrk="1" hangingPunct="1"/>
            <a:r>
              <a:rPr lang="en-US" altLang="zh-TW"/>
              <a:t>13.6.4 Whole body modeling and tracking</a:t>
            </a:r>
          </a:p>
        </p:txBody>
      </p:sp>
      <p:sp>
        <p:nvSpPr>
          <p:cNvPr id="182276" name="Rectangle 3">
            <a:extLst>
              <a:ext uri="{FF2B5EF4-FFF2-40B4-BE49-F238E27FC236}">
                <a16:creationId xmlns:a16="http://schemas.microsoft.com/office/drawing/2014/main" id="{187EBC81-5D9D-E304-16D1-399791D170FD}"/>
              </a:ext>
            </a:extLst>
          </p:cNvPr>
          <p:cNvSpPr>
            <a:spLocks noChangeArrowheads="1"/>
          </p:cNvSpPr>
          <p:nvPr/>
        </p:nvSpPr>
        <p:spPr bwMode="auto">
          <a:xfrm>
            <a:off x="611188" y="1844675"/>
            <a:ext cx="7343775"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r>
              <a:rPr lang="en-US" altLang="zh-TW" sz="2600" b="0"/>
              <a:t>Background subtraction</a:t>
            </a:r>
          </a:p>
          <a:p>
            <a:pPr eaLnBrk="1" hangingPunct="1"/>
            <a:r>
              <a:rPr lang="en-US" altLang="zh-TW" sz="2600" b="0"/>
              <a:t>Initialization and detection</a:t>
            </a:r>
          </a:p>
          <a:p>
            <a:pPr eaLnBrk="1" hangingPunct="1"/>
            <a:r>
              <a:rPr lang="en-US" altLang="zh-TW" sz="2600" b="0"/>
              <a:t>Tracking with flow</a:t>
            </a:r>
          </a:p>
          <a:p>
            <a:pPr eaLnBrk="1" hangingPunct="1"/>
            <a:r>
              <a:rPr lang="en-US" altLang="zh-TW" sz="2600" b="0"/>
              <a:t>3D kinematic models</a:t>
            </a:r>
          </a:p>
          <a:p>
            <a:pPr eaLnBrk="1" hangingPunct="1"/>
            <a:r>
              <a:rPr lang="en-US" altLang="zh-TW" sz="2600" b="0"/>
              <a:t>Probabilistic models</a:t>
            </a:r>
          </a:p>
          <a:p>
            <a:pPr eaLnBrk="1" hangingPunct="1"/>
            <a:r>
              <a:rPr lang="en-US" altLang="zh-TW" sz="2600" b="0"/>
              <a:t>Adaptive shape modeling</a:t>
            </a:r>
          </a:p>
          <a:p>
            <a:pPr eaLnBrk="1" hangingPunct="1"/>
            <a:r>
              <a:rPr lang="en-US" altLang="zh-TW" sz="2600" b="0"/>
              <a:t>Activity recognition</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BD75B42C-14E2-6CB5-5980-39EE6CF01940}"/>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84323" name="Rectangle 2">
            <a:extLst>
              <a:ext uri="{FF2B5EF4-FFF2-40B4-BE49-F238E27FC236}">
                <a16:creationId xmlns:a16="http://schemas.microsoft.com/office/drawing/2014/main" id="{7C7488F0-C599-39CD-A0E7-22DB95BABD59}"/>
              </a:ext>
            </a:extLst>
          </p:cNvPr>
          <p:cNvSpPr>
            <a:spLocks noGrp="1" noChangeArrowheads="1"/>
          </p:cNvSpPr>
          <p:nvPr>
            <p:ph type="title"/>
          </p:nvPr>
        </p:nvSpPr>
        <p:spPr>
          <a:xfrm>
            <a:off x="1042988" y="188913"/>
            <a:ext cx="8101012" cy="1295400"/>
          </a:xfrm>
        </p:spPr>
        <p:txBody>
          <a:bodyPr/>
          <a:lstStyle/>
          <a:p>
            <a:pPr eaLnBrk="1" hangingPunct="1"/>
            <a:r>
              <a:rPr lang="en-US" altLang="zh-TW"/>
              <a:t>13.6.4 Whole body modeling and tracking</a:t>
            </a:r>
          </a:p>
        </p:txBody>
      </p:sp>
      <p:sp>
        <p:nvSpPr>
          <p:cNvPr id="159748" name="Rectangle 3">
            <a:extLst>
              <a:ext uri="{FF2B5EF4-FFF2-40B4-BE49-F238E27FC236}">
                <a16:creationId xmlns:a16="http://schemas.microsoft.com/office/drawing/2014/main" id="{2C1D0F1B-25A8-2E26-42C7-C4B785FA4836}"/>
              </a:ext>
            </a:extLst>
          </p:cNvPr>
          <p:cNvSpPr>
            <a:spLocks noChangeArrowheads="1"/>
          </p:cNvSpPr>
          <p:nvPr/>
        </p:nvSpPr>
        <p:spPr bwMode="auto">
          <a:xfrm>
            <a:off x="611188" y="1844675"/>
            <a:ext cx="7343775" cy="4411663"/>
          </a:xfrm>
          <a:prstGeom prst="rect">
            <a:avLst/>
          </a:prstGeom>
          <a:noFill/>
          <a:ln>
            <a:noFill/>
          </a:ln>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defRPr/>
            </a:pPr>
            <a:r>
              <a:rPr lang="en-US" altLang="zh-TW" sz="2800" dirty="0"/>
              <a:t>Background subtraction</a:t>
            </a:r>
          </a:p>
          <a:p>
            <a:pPr eaLnBrk="1" hangingPunct="1">
              <a:buFont typeface="Wingdings" panose="05000000000000000000" pitchFamily="2" charset="2"/>
              <a:buNone/>
              <a:defRPr/>
            </a:pPr>
            <a:r>
              <a:rPr lang="en-US" altLang="zh-TW" sz="2600" b="0" dirty="0"/>
              <a:t>    - One of the first steps in many (but certainly not all) human tracking systems is to model the background in order to </a:t>
            </a:r>
            <a:r>
              <a:rPr lang="en-US" altLang="zh-TW" sz="2600" b="0" dirty="0">
                <a:highlight>
                  <a:srgbClr val="FFFF00"/>
                </a:highlight>
              </a:rPr>
              <a:t>extract the moving foreground objects </a:t>
            </a:r>
            <a:r>
              <a:rPr lang="en-US" altLang="zh-TW" sz="2600" b="0" dirty="0"/>
              <a:t>(silhouettes) corresponding to people.</a:t>
            </a:r>
          </a:p>
          <a:p>
            <a:pPr eaLnBrk="1" hangingPunct="1">
              <a:buFont typeface="Wingdings" panose="05000000000000000000" pitchFamily="2" charset="2"/>
              <a:buNone/>
              <a:defRPr/>
            </a:pPr>
            <a:r>
              <a:rPr lang="en-US" altLang="zh-TW" sz="2600" b="0" dirty="0"/>
              <a:t>   - Once silhouettes have been extracted from one or more cameras, they can then be modeled using </a:t>
            </a:r>
            <a:r>
              <a:rPr lang="en-US" altLang="zh-TW" sz="2600" b="0" dirty="0">
                <a:highlight>
                  <a:srgbClr val="FFFF00"/>
                </a:highlight>
              </a:rPr>
              <a:t>deformable templates or other contour models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D585CC71-A00B-22B8-29A5-35ED4CD3BB8A}"/>
              </a:ext>
            </a:extLst>
          </p:cNvPr>
          <p:cNvSpPr>
            <a:spLocks noChangeArrowheads="1"/>
          </p:cNvSpPr>
          <p:nvPr/>
        </p:nvSpPr>
        <p:spPr bwMode="auto">
          <a:xfrm>
            <a:off x="1042988" y="981075"/>
            <a:ext cx="81010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3900">
                <a:solidFill>
                  <a:schemeClr val="tx2"/>
                </a:solidFill>
              </a:rPr>
              <a:t>13.1.1 Shape from shading and photometric stereo</a:t>
            </a:r>
            <a:br>
              <a:rPr lang="en-US" altLang="zh-TW" sz="3900">
                <a:solidFill>
                  <a:schemeClr val="tx2"/>
                </a:solidFill>
              </a:rPr>
            </a:br>
            <a:endParaRPr lang="en-US" altLang="zh-TW" sz="3900">
              <a:solidFill>
                <a:schemeClr val="tx2"/>
              </a:solidFill>
            </a:endParaRPr>
          </a:p>
        </p:txBody>
      </p:sp>
      <p:sp>
        <p:nvSpPr>
          <p:cNvPr id="4" name="Rectangle 2">
            <a:extLst>
              <a:ext uri="{FF2B5EF4-FFF2-40B4-BE49-F238E27FC236}">
                <a16:creationId xmlns:a16="http://schemas.microsoft.com/office/drawing/2014/main" id="{E9B17827-4584-9859-8DB0-01398203A753}"/>
              </a:ext>
            </a:extLst>
          </p:cNvPr>
          <p:cNvSpPr txBox="1">
            <a:spLocks noChangeArrowheads="1"/>
          </p:cNvSpPr>
          <p:nvPr/>
        </p:nvSpPr>
        <p:spPr bwMode="auto">
          <a:xfrm>
            <a:off x="757237" y="2060848"/>
            <a:ext cx="7343775" cy="4411663"/>
          </a:xfrm>
          <a:prstGeom prst="rect">
            <a:avLst/>
          </a:prstGeom>
          <a:noFill/>
          <a:ln>
            <a:noFill/>
          </a:ln>
        </p:spPr>
        <p:txBody>
          <a:bodyP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anose="05000000000000000000"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anose="05000000000000000000"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a:lstStyle>
          <a:p>
            <a:pPr>
              <a:defRPr/>
            </a:pPr>
            <a:r>
              <a:rPr lang="en-US" altLang="zh-TW" sz="2400" kern="0" dirty="0"/>
              <a:t>How is this</a:t>
            </a:r>
            <a:r>
              <a:rPr lang="zh-TW" altLang="en-US" sz="2400" kern="0" dirty="0"/>
              <a:t> </a:t>
            </a:r>
            <a:r>
              <a:rPr lang="en-US" altLang="zh-TW" sz="2400" kern="0" dirty="0"/>
              <a:t>possible?</a:t>
            </a:r>
            <a:r>
              <a:rPr lang="en-US" altLang="zh-TW" sz="2200" b="0" kern="0" dirty="0"/>
              <a:t> </a:t>
            </a:r>
            <a:r>
              <a:rPr lang="zh-TW" altLang="en-US" sz="2200" b="0" kern="0" dirty="0"/>
              <a:t>   </a:t>
            </a:r>
            <a:endParaRPr lang="en-US" altLang="zh-TW" sz="2200" b="0" kern="0" dirty="0"/>
          </a:p>
          <a:p>
            <a:pPr>
              <a:buFont typeface="Wingdings" panose="05000000000000000000" pitchFamily="2" charset="2"/>
              <a:buNone/>
              <a:defRPr/>
            </a:pPr>
            <a:r>
              <a:rPr lang="en-US" altLang="zh-TW" sz="2200" b="0" kern="0" dirty="0"/>
              <a:t>	The answer is that as the </a:t>
            </a:r>
            <a:r>
              <a:rPr lang="en-US" altLang="zh-TW" sz="2200" b="0" kern="0" dirty="0">
                <a:highlight>
                  <a:srgbClr val="FFFF00"/>
                </a:highlight>
              </a:rPr>
              <a:t>surface normal changes across the object</a:t>
            </a:r>
            <a:r>
              <a:rPr lang="en-US" altLang="zh-TW" sz="2200" b="0" kern="0" dirty="0"/>
              <a:t>, the apparent</a:t>
            </a:r>
            <a:r>
              <a:rPr lang="zh-TW" altLang="en-US" sz="2200" b="0" kern="0" dirty="0"/>
              <a:t> </a:t>
            </a:r>
            <a:r>
              <a:rPr lang="en-US" altLang="zh-TW" sz="2200" b="0" kern="0" dirty="0"/>
              <a:t>brightness changes as a function of the angle between the local surface</a:t>
            </a:r>
            <a:r>
              <a:rPr lang="zh-TW" altLang="en-US" sz="2200" b="0" kern="0" dirty="0"/>
              <a:t> </a:t>
            </a:r>
            <a:r>
              <a:rPr lang="en-US" altLang="zh-TW" sz="2200" b="0" kern="0" dirty="0"/>
              <a:t>orientation and the</a:t>
            </a:r>
            <a:r>
              <a:rPr lang="zh-TW" altLang="en-US" sz="2200" b="0" kern="0" dirty="0"/>
              <a:t> </a:t>
            </a:r>
            <a:r>
              <a:rPr lang="en-US" altLang="zh-TW" sz="2200" b="0" kern="0" dirty="0"/>
              <a:t>incident illumination.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5C8A4917-7246-31DE-7F69-07C0AFE2C00B}"/>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86371" name="Rectangle 2">
            <a:extLst>
              <a:ext uri="{FF2B5EF4-FFF2-40B4-BE49-F238E27FC236}">
                <a16:creationId xmlns:a16="http://schemas.microsoft.com/office/drawing/2014/main" id="{D57AFB2D-1DBF-9BC5-4644-B03463E355A5}"/>
              </a:ext>
            </a:extLst>
          </p:cNvPr>
          <p:cNvSpPr>
            <a:spLocks noGrp="1" noChangeArrowheads="1"/>
          </p:cNvSpPr>
          <p:nvPr>
            <p:ph type="title"/>
          </p:nvPr>
        </p:nvSpPr>
        <p:spPr>
          <a:xfrm>
            <a:off x="1042988" y="188913"/>
            <a:ext cx="8101012" cy="1295400"/>
          </a:xfrm>
        </p:spPr>
        <p:txBody>
          <a:bodyPr/>
          <a:lstStyle/>
          <a:p>
            <a:pPr eaLnBrk="1" hangingPunct="1"/>
            <a:r>
              <a:rPr lang="en-US" altLang="zh-TW"/>
              <a:t>13.6.4 Whole body modeling and tracking</a:t>
            </a:r>
          </a:p>
        </p:txBody>
      </p:sp>
      <p:sp>
        <p:nvSpPr>
          <p:cNvPr id="186372" name="Rectangle 3">
            <a:extLst>
              <a:ext uri="{FF2B5EF4-FFF2-40B4-BE49-F238E27FC236}">
                <a16:creationId xmlns:a16="http://schemas.microsoft.com/office/drawing/2014/main" id="{5F27D842-E8D7-D59C-BFD7-FD68962A45DB}"/>
              </a:ext>
            </a:extLst>
          </p:cNvPr>
          <p:cNvSpPr>
            <a:spLocks noChangeArrowheads="1"/>
          </p:cNvSpPr>
          <p:nvPr/>
        </p:nvSpPr>
        <p:spPr bwMode="auto">
          <a:xfrm>
            <a:off x="611188" y="1844675"/>
            <a:ext cx="7343775"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r>
              <a:rPr lang="en-US" altLang="zh-TW" sz="2600" dirty="0"/>
              <a:t>Initialization and detection.</a:t>
            </a:r>
          </a:p>
          <a:p>
            <a:pPr eaLnBrk="1" hangingPunct="1">
              <a:buFont typeface="Wingdings" panose="05000000000000000000" pitchFamily="2" charset="2"/>
              <a:buNone/>
            </a:pPr>
            <a:r>
              <a:rPr lang="en-US" altLang="zh-TW" sz="2600" b="0" dirty="0"/>
              <a:t>    - In order to track people in a fully automated manner, it is necessary to first detect (or re-acquire) their presence in individual video frames.</a:t>
            </a:r>
          </a:p>
          <a:p>
            <a:pPr eaLnBrk="1" hangingPunct="1">
              <a:buFont typeface="Wingdings" panose="05000000000000000000" pitchFamily="2" charset="2"/>
              <a:buNone/>
            </a:pPr>
            <a:r>
              <a:rPr lang="en-US" altLang="zh-TW" sz="2600" b="0" dirty="0"/>
              <a:t>    - This topic is closely related to pedestrian detection, which is often considered as a kind of object recognition (Mori, Ren, </a:t>
            </a:r>
            <a:r>
              <a:rPr lang="en-US" altLang="zh-TW" sz="2600" b="0" dirty="0" err="1"/>
              <a:t>Efros</a:t>
            </a:r>
            <a:r>
              <a:rPr lang="en-US" altLang="zh-TW" sz="2600" b="0" dirty="0"/>
              <a:t> et al. 2004; </a:t>
            </a:r>
            <a:r>
              <a:rPr lang="en-US" altLang="zh-TW" sz="2600" b="0" dirty="0" err="1"/>
              <a:t>Felzenszwalb</a:t>
            </a:r>
            <a:r>
              <a:rPr lang="en-US" altLang="zh-TW" sz="2600" b="0" dirty="0"/>
              <a:t> and </a:t>
            </a:r>
            <a:r>
              <a:rPr lang="en-US" altLang="zh-TW" sz="2600" b="0" dirty="0" err="1"/>
              <a:t>Huttenlocher</a:t>
            </a:r>
            <a:r>
              <a:rPr lang="en-US" altLang="zh-TW" sz="2600" b="0" dirty="0"/>
              <a:t> 2005; </a:t>
            </a:r>
            <a:r>
              <a:rPr lang="en-US" altLang="zh-TW" sz="2600" b="0" dirty="0" err="1"/>
              <a:t>Felzenszwalb</a:t>
            </a:r>
            <a:r>
              <a:rPr lang="en-US" altLang="zh-TW" sz="2600" b="0" dirty="0"/>
              <a:t>, </a:t>
            </a:r>
            <a:r>
              <a:rPr lang="en-US" altLang="zh-TW" sz="2600" b="0" dirty="0" err="1"/>
              <a:t>McAllester</a:t>
            </a:r>
            <a:r>
              <a:rPr lang="en-US" altLang="zh-TW" sz="2600" b="0" dirty="0"/>
              <a:t>, and Ramanan 2008)</a:t>
            </a:r>
          </a:p>
        </p:txBody>
      </p:sp>
      <p:sp>
        <p:nvSpPr>
          <p:cNvPr id="6" name="文字方塊 5">
            <a:extLst>
              <a:ext uri="{FF2B5EF4-FFF2-40B4-BE49-F238E27FC236}">
                <a16:creationId xmlns:a16="http://schemas.microsoft.com/office/drawing/2014/main" id="{D0EEDD35-68D1-40B8-837D-1079763C6FF6}"/>
              </a:ext>
            </a:extLst>
          </p:cNvPr>
          <p:cNvSpPr txBox="1"/>
          <p:nvPr/>
        </p:nvSpPr>
        <p:spPr>
          <a:xfrm>
            <a:off x="6551712" y="3680183"/>
            <a:ext cx="2592288" cy="369332"/>
          </a:xfrm>
          <a:prstGeom prst="rect">
            <a:avLst/>
          </a:prstGeom>
          <a:noFill/>
        </p:spPr>
        <p:txBody>
          <a:bodyPr wrap="square">
            <a:spAutoFit/>
          </a:bodyPr>
          <a:lstStyle/>
          <a:p>
            <a:r>
              <a:rPr lang="en-US" altLang="zh-TW" dirty="0" err="1">
                <a:hlinkClick r:id="rId3"/>
              </a:rPr>
              <a:t>pedestrain</a:t>
            </a:r>
            <a:r>
              <a:rPr lang="en-US" altLang="zh-TW" dirty="0">
                <a:hlinkClick r:id="rId3"/>
              </a:rPr>
              <a:t> detection</a:t>
            </a:r>
            <a:endParaRPr lang="zh-TW" alt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A34F9887-8E3F-7EF0-EE42-AE7344B425DD}"/>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88419" name="Rectangle 2">
            <a:extLst>
              <a:ext uri="{FF2B5EF4-FFF2-40B4-BE49-F238E27FC236}">
                <a16:creationId xmlns:a16="http://schemas.microsoft.com/office/drawing/2014/main" id="{B98F8C72-6A54-5CCC-2423-FC67844CC273}"/>
              </a:ext>
            </a:extLst>
          </p:cNvPr>
          <p:cNvSpPr>
            <a:spLocks noGrp="1" noChangeArrowheads="1"/>
          </p:cNvSpPr>
          <p:nvPr>
            <p:ph type="title"/>
          </p:nvPr>
        </p:nvSpPr>
        <p:spPr>
          <a:xfrm>
            <a:off x="1042988" y="188913"/>
            <a:ext cx="8101012" cy="1295400"/>
          </a:xfrm>
        </p:spPr>
        <p:txBody>
          <a:bodyPr/>
          <a:lstStyle/>
          <a:p>
            <a:pPr eaLnBrk="1" hangingPunct="1"/>
            <a:r>
              <a:rPr lang="en-US" altLang="zh-TW"/>
              <a:t>13.6.4 Whole body modeling and tracking</a:t>
            </a:r>
          </a:p>
        </p:txBody>
      </p:sp>
      <p:sp>
        <p:nvSpPr>
          <p:cNvPr id="188420" name="Rectangle 3">
            <a:extLst>
              <a:ext uri="{FF2B5EF4-FFF2-40B4-BE49-F238E27FC236}">
                <a16:creationId xmlns:a16="http://schemas.microsoft.com/office/drawing/2014/main" id="{3E19AC16-867A-39CE-5A07-D55BA13F92CF}"/>
              </a:ext>
            </a:extLst>
          </p:cNvPr>
          <p:cNvSpPr>
            <a:spLocks noChangeArrowheads="1"/>
          </p:cNvSpPr>
          <p:nvPr/>
        </p:nvSpPr>
        <p:spPr bwMode="auto">
          <a:xfrm>
            <a:off x="611188" y="1844675"/>
            <a:ext cx="78486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r>
              <a:rPr lang="en-US" altLang="zh-TW" sz="2800"/>
              <a:t>3D kinematic models.</a:t>
            </a:r>
          </a:p>
          <a:p>
            <a:pPr eaLnBrk="1" hangingPunct="1">
              <a:buFont typeface="Wingdings" panose="05000000000000000000" pitchFamily="2" charset="2"/>
              <a:buNone/>
            </a:pPr>
            <a:r>
              <a:rPr lang="en-US" altLang="zh-TW" sz="2600" b="0"/>
              <a:t>    - which specifies the length of each limb in a skeleton as well as the 2D or 3D rotation angles between the limbs or segments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E5AFBDB9-DFAD-C8F8-0AFE-26FD8BC60119}"/>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92515" name="Rectangle 2">
            <a:extLst>
              <a:ext uri="{FF2B5EF4-FFF2-40B4-BE49-F238E27FC236}">
                <a16:creationId xmlns:a16="http://schemas.microsoft.com/office/drawing/2014/main" id="{210CE1CE-7069-EF24-6D7C-729A518A4601}"/>
              </a:ext>
            </a:extLst>
          </p:cNvPr>
          <p:cNvSpPr>
            <a:spLocks noGrp="1" noChangeArrowheads="1"/>
          </p:cNvSpPr>
          <p:nvPr>
            <p:ph type="title"/>
          </p:nvPr>
        </p:nvSpPr>
        <p:spPr>
          <a:xfrm>
            <a:off x="1042988" y="188913"/>
            <a:ext cx="8101012" cy="1295400"/>
          </a:xfrm>
        </p:spPr>
        <p:txBody>
          <a:bodyPr/>
          <a:lstStyle/>
          <a:p>
            <a:pPr eaLnBrk="1" hangingPunct="1"/>
            <a:r>
              <a:rPr lang="en-US" altLang="zh-TW"/>
              <a:t>13.6.4 Whole body modeling and tracking</a:t>
            </a:r>
          </a:p>
        </p:txBody>
      </p:sp>
      <p:sp>
        <p:nvSpPr>
          <p:cNvPr id="192516" name="Rectangle 3">
            <a:extLst>
              <a:ext uri="{FF2B5EF4-FFF2-40B4-BE49-F238E27FC236}">
                <a16:creationId xmlns:a16="http://schemas.microsoft.com/office/drawing/2014/main" id="{9AE80977-81A9-AACC-8747-16BE2BE975F0}"/>
              </a:ext>
            </a:extLst>
          </p:cNvPr>
          <p:cNvSpPr>
            <a:spLocks noChangeArrowheads="1"/>
          </p:cNvSpPr>
          <p:nvPr/>
        </p:nvSpPr>
        <p:spPr bwMode="auto">
          <a:xfrm>
            <a:off x="611188" y="1844675"/>
            <a:ext cx="78486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r>
              <a:rPr lang="en-US" altLang="zh-TW" sz="2800" dirty="0"/>
              <a:t>Probabilistic models.</a:t>
            </a:r>
          </a:p>
          <a:p>
            <a:pPr eaLnBrk="1" hangingPunct="1">
              <a:buFont typeface="Wingdings" panose="05000000000000000000" pitchFamily="2" charset="2"/>
              <a:buNone/>
            </a:pPr>
            <a:r>
              <a:rPr lang="en-US" altLang="zh-TW" sz="2600" b="0" dirty="0"/>
              <a:t>  - Because tracking can be such a difficult task, sophisticated probabilistic inference techniques are often used to estimate the likely states of the person being tracked.</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8A58A779-F807-41A0-C050-9BCA487313EB}"/>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90467" name="Rectangle 2">
            <a:extLst>
              <a:ext uri="{FF2B5EF4-FFF2-40B4-BE49-F238E27FC236}">
                <a16:creationId xmlns:a16="http://schemas.microsoft.com/office/drawing/2014/main" id="{5FC5DD00-CFDD-CAEF-E37A-73A380C86BEA}"/>
              </a:ext>
            </a:extLst>
          </p:cNvPr>
          <p:cNvSpPr>
            <a:spLocks noGrp="1" noChangeArrowheads="1"/>
          </p:cNvSpPr>
          <p:nvPr>
            <p:ph type="title"/>
          </p:nvPr>
        </p:nvSpPr>
        <p:spPr>
          <a:xfrm>
            <a:off x="1042988" y="188913"/>
            <a:ext cx="8101012" cy="1295400"/>
          </a:xfrm>
        </p:spPr>
        <p:txBody>
          <a:bodyPr/>
          <a:lstStyle/>
          <a:p>
            <a:pPr eaLnBrk="1" hangingPunct="1"/>
            <a:r>
              <a:rPr lang="en-US" altLang="zh-TW"/>
              <a:t>13.6.4 Whole body modeling and tracking</a:t>
            </a:r>
          </a:p>
        </p:txBody>
      </p:sp>
      <p:pic>
        <p:nvPicPr>
          <p:cNvPr id="190468" name="圖片 1">
            <a:extLst>
              <a:ext uri="{FF2B5EF4-FFF2-40B4-BE49-F238E27FC236}">
                <a16:creationId xmlns:a16="http://schemas.microsoft.com/office/drawing/2014/main" id="{4F805B85-EEA5-8832-B74C-153398D80D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16113"/>
            <a:ext cx="8831263"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9" name="矩形 4">
            <a:extLst>
              <a:ext uri="{FF2B5EF4-FFF2-40B4-BE49-F238E27FC236}">
                <a16:creationId xmlns:a16="http://schemas.microsoft.com/office/drawing/2014/main" id="{7D91DC82-1422-F321-788D-FD8ACBBE0A89}"/>
              </a:ext>
            </a:extLst>
          </p:cNvPr>
          <p:cNvSpPr>
            <a:spLocks noChangeArrowheads="1"/>
          </p:cNvSpPr>
          <p:nvPr/>
        </p:nvSpPr>
        <p:spPr bwMode="auto">
          <a:xfrm>
            <a:off x="157163" y="6002338"/>
            <a:ext cx="8829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692150" indent="-347663">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987425" indent="-293688">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281113" indent="-2921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1598613" indent="-315913">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055813" indent="-315913"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513013" indent="-315913"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2970213" indent="-315913"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427413" indent="-315913"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a:hlinkClick r:id="rId4"/>
              </a:rPr>
              <a:t>Realtime Multi-Person 2D Human Pose Estimation using Part Affinity Fields</a:t>
            </a:r>
            <a:endParaRPr lang="zh-TW" altLang="en-US" sz="18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A21E0CDF-BE03-2732-B3B4-450875E4BE39}"/>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94563" name="Rectangle 2">
            <a:extLst>
              <a:ext uri="{FF2B5EF4-FFF2-40B4-BE49-F238E27FC236}">
                <a16:creationId xmlns:a16="http://schemas.microsoft.com/office/drawing/2014/main" id="{DBE19208-1C42-522B-4B57-D836BA91CD20}"/>
              </a:ext>
            </a:extLst>
          </p:cNvPr>
          <p:cNvSpPr>
            <a:spLocks noGrp="1" noChangeArrowheads="1"/>
          </p:cNvSpPr>
          <p:nvPr>
            <p:ph type="title"/>
          </p:nvPr>
        </p:nvSpPr>
        <p:spPr>
          <a:xfrm>
            <a:off x="1042988" y="188913"/>
            <a:ext cx="8101012" cy="1295400"/>
          </a:xfrm>
        </p:spPr>
        <p:txBody>
          <a:bodyPr/>
          <a:lstStyle/>
          <a:p>
            <a:pPr eaLnBrk="1" hangingPunct="1"/>
            <a:r>
              <a:rPr lang="en-US" altLang="zh-TW"/>
              <a:t>13.6.4 Whole body modeling and tracking</a:t>
            </a:r>
          </a:p>
        </p:txBody>
      </p:sp>
      <p:sp>
        <p:nvSpPr>
          <p:cNvPr id="194564" name="Rectangle 3">
            <a:extLst>
              <a:ext uri="{FF2B5EF4-FFF2-40B4-BE49-F238E27FC236}">
                <a16:creationId xmlns:a16="http://schemas.microsoft.com/office/drawing/2014/main" id="{29FA4FBB-DDAD-DBBB-E4CB-A9C8476A481B}"/>
              </a:ext>
            </a:extLst>
          </p:cNvPr>
          <p:cNvSpPr>
            <a:spLocks noChangeArrowheads="1"/>
          </p:cNvSpPr>
          <p:nvPr/>
        </p:nvSpPr>
        <p:spPr bwMode="auto">
          <a:xfrm>
            <a:off x="611188" y="1844675"/>
            <a:ext cx="8208962"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r>
              <a:rPr lang="en-US" altLang="zh-TW" sz="2800" dirty="0"/>
              <a:t>Adaptive shape modeling.</a:t>
            </a:r>
          </a:p>
          <a:p>
            <a:pPr eaLnBrk="1" hangingPunct="1">
              <a:buFont typeface="Wingdings" panose="05000000000000000000" pitchFamily="2" charset="2"/>
              <a:buNone/>
            </a:pPr>
            <a:r>
              <a:rPr lang="en-US" altLang="zh-TW" sz="2600" b="0" dirty="0"/>
              <a:t>    - Another essential component of whole body modeling and tracking is the fitting of parameterized shape models to visual data.</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95B6594B-9E17-4BDE-F812-253554DFE1E7}"/>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196611" name="Rectangle 2">
            <a:extLst>
              <a:ext uri="{FF2B5EF4-FFF2-40B4-BE49-F238E27FC236}">
                <a16:creationId xmlns:a16="http://schemas.microsoft.com/office/drawing/2014/main" id="{852BBEFE-5B0C-C242-B78D-FE27D7BA84BD}"/>
              </a:ext>
            </a:extLst>
          </p:cNvPr>
          <p:cNvSpPr>
            <a:spLocks noGrp="1" noChangeArrowheads="1"/>
          </p:cNvSpPr>
          <p:nvPr>
            <p:ph type="title"/>
          </p:nvPr>
        </p:nvSpPr>
        <p:spPr>
          <a:xfrm>
            <a:off x="1042988" y="188913"/>
            <a:ext cx="8101012" cy="1295400"/>
          </a:xfrm>
        </p:spPr>
        <p:txBody>
          <a:bodyPr/>
          <a:lstStyle/>
          <a:p>
            <a:pPr eaLnBrk="1" hangingPunct="1"/>
            <a:r>
              <a:rPr lang="en-US" altLang="zh-TW"/>
              <a:t>13.6.4 Whole body modeling and tracking</a:t>
            </a:r>
          </a:p>
        </p:txBody>
      </p:sp>
      <p:pic>
        <p:nvPicPr>
          <p:cNvPr id="196612" name="圖片 1">
            <a:extLst>
              <a:ext uri="{FF2B5EF4-FFF2-40B4-BE49-F238E27FC236}">
                <a16:creationId xmlns:a16="http://schemas.microsoft.com/office/drawing/2014/main" id="{4FDE1418-D962-D8B1-D7CC-74AE3A7603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477963"/>
            <a:ext cx="7372350"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標題 1">
            <a:extLst>
              <a:ext uri="{FF2B5EF4-FFF2-40B4-BE49-F238E27FC236}">
                <a16:creationId xmlns:a16="http://schemas.microsoft.com/office/drawing/2014/main" id="{AB7819BE-CCE8-2C27-30CC-DE6F01B39DA7}"/>
              </a:ext>
            </a:extLst>
          </p:cNvPr>
          <p:cNvSpPr>
            <a:spLocks noGrp="1" noChangeArrowheads="1"/>
          </p:cNvSpPr>
          <p:nvPr>
            <p:ph type="title"/>
          </p:nvPr>
        </p:nvSpPr>
        <p:spPr>
          <a:xfrm>
            <a:off x="1042988" y="188913"/>
            <a:ext cx="8101012" cy="1295400"/>
          </a:xfrm>
        </p:spPr>
        <p:txBody>
          <a:bodyPr/>
          <a:lstStyle/>
          <a:p>
            <a:r>
              <a:rPr lang="en-US" altLang="zh-TW"/>
              <a:t>13.6.4 Whole body modeling and tracking</a:t>
            </a:r>
            <a:endParaRPr lang="zh-TW" altLang="en-US"/>
          </a:p>
        </p:txBody>
      </p:sp>
      <p:sp>
        <p:nvSpPr>
          <p:cNvPr id="198659" name="頁尾版面配置區 4">
            <a:extLst>
              <a:ext uri="{FF2B5EF4-FFF2-40B4-BE49-F238E27FC236}">
                <a16:creationId xmlns:a16="http://schemas.microsoft.com/office/drawing/2014/main" id="{997F10A1-E759-15E4-8D55-327EE57BD33F}"/>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r>
              <a:rPr kumimoji="0" lang="en-US" altLang="zh-TW">
                <a:latin typeface="Times New Roman" panose="02020603050405020304" pitchFamily="18" charset="0"/>
              </a:rPr>
              <a:t>DC &amp; CV Lab.</a:t>
            </a:r>
          </a:p>
          <a:p>
            <a:r>
              <a:rPr kumimoji="0" lang="en-US" altLang="zh-TW">
                <a:latin typeface="Times New Roman" panose="02020603050405020304" pitchFamily="18" charset="0"/>
              </a:rPr>
              <a:t>CSIE NTU</a:t>
            </a:r>
          </a:p>
        </p:txBody>
      </p:sp>
      <p:pic>
        <p:nvPicPr>
          <p:cNvPr id="198660" name="圖片 6">
            <a:extLst>
              <a:ext uri="{FF2B5EF4-FFF2-40B4-BE49-F238E27FC236}">
                <a16:creationId xmlns:a16="http://schemas.microsoft.com/office/drawing/2014/main" id="{13787E8D-5FBC-7F96-C601-81AD03D4A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9763"/>
            <a:ext cx="9144000"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1451489F-B09B-1440-B065-A5C10EDF259E}"/>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201731" name="Rectangle 2">
            <a:extLst>
              <a:ext uri="{FF2B5EF4-FFF2-40B4-BE49-F238E27FC236}">
                <a16:creationId xmlns:a16="http://schemas.microsoft.com/office/drawing/2014/main" id="{344EA2E5-FE1F-D877-D959-766D9897E693}"/>
              </a:ext>
            </a:extLst>
          </p:cNvPr>
          <p:cNvSpPr>
            <a:spLocks noGrp="1" noChangeArrowheads="1"/>
          </p:cNvSpPr>
          <p:nvPr>
            <p:ph type="title"/>
          </p:nvPr>
        </p:nvSpPr>
        <p:spPr>
          <a:xfrm>
            <a:off x="1042988" y="188913"/>
            <a:ext cx="8101012" cy="1295400"/>
          </a:xfrm>
        </p:spPr>
        <p:txBody>
          <a:bodyPr/>
          <a:lstStyle/>
          <a:p>
            <a:pPr eaLnBrk="1" hangingPunct="1"/>
            <a:r>
              <a:rPr lang="en-US" altLang="zh-TW"/>
              <a:t>13.6.4 Whole body modeling and tracking</a:t>
            </a:r>
          </a:p>
        </p:txBody>
      </p:sp>
      <p:sp>
        <p:nvSpPr>
          <p:cNvPr id="201732" name="Rectangle 3">
            <a:extLst>
              <a:ext uri="{FF2B5EF4-FFF2-40B4-BE49-F238E27FC236}">
                <a16:creationId xmlns:a16="http://schemas.microsoft.com/office/drawing/2014/main" id="{DDE4555B-3148-0911-731E-504DCF40AFB4}"/>
              </a:ext>
            </a:extLst>
          </p:cNvPr>
          <p:cNvSpPr>
            <a:spLocks noChangeArrowheads="1"/>
          </p:cNvSpPr>
          <p:nvPr/>
        </p:nvSpPr>
        <p:spPr bwMode="auto">
          <a:xfrm>
            <a:off x="611188" y="1844675"/>
            <a:ext cx="8208962"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r>
              <a:rPr lang="en-US" altLang="zh-TW" sz="2800"/>
              <a:t>Activity recognition.</a:t>
            </a:r>
            <a:r>
              <a:rPr lang="en-US" altLang="zh-TW" sz="2600" b="0"/>
              <a:t>   </a:t>
            </a:r>
          </a:p>
          <a:p>
            <a:pPr eaLnBrk="1" hangingPunct="1">
              <a:buFont typeface="Wingdings" panose="05000000000000000000" pitchFamily="2" charset="2"/>
              <a:buNone/>
            </a:pPr>
            <a:r>
              <a:rPr lang="en-US" altLang="zh-TW" sz="2600" b="0"/>
              <a:t>    - The final widely studied topic in human modeling is motion, activity, and action recognition (Bobick 1997; Hu, Tan, Wang et al. 2004; Hilton, Fua, and Ronfard 2006).</a:t>
            </a:r>
          </a:p>
          <a:p>
            <a:pPr eaLnBrk="1" hangingPunct="1">
              <a:buFont typeface="Wingdings" panose="05000000000000000000" pitchFamily="2" charset="2"/>
              <a:buNone/>
            </a:pPr>
            <a:r>
              <a:rPr lang="en-US" altLang="zh-TW" sz="2600" b="0"/>
              <a:t>    - Examples of actions that are commonly recognized include walking and running, jumping, dancing, picking up objects, sitting down and standing up, and waving.</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D954AB8B-0051-93ED-D1CC-33F2D41608E2}"/>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203779" name="Rectangle 2">
            <a:extLst>
              <a:ext uri="{FF2B5EF4-FFF2-40B4-BE49-F238E27FC236}">
                <a16:creationId xmlns:a16="http://schemas.microsoft.com/office/drawing/2014/main" id="{DAF3E03A-E77C-B607-37C0-5AD4CA13C18D}"/>
              </a:ext>
            </a:extLst>
          </p:cNvPr>
          <p:cNvSpPr>
            <a:spLocks noGrp="1" noChangeArrowheads="1"/>
          </p:cNvSpPr>
          <p:nvPr>
            <p:ph type="title"/>
          </p:nvPr>
        </p:nvSpPr>
        <p:spPr>
          <a:xfrm>
            <a:off x="1042988" y="188913"/>
            <a:ext cx="8101012" cy="1295400"/>
          </a:xfrm>
        </p:spPr>
        <p:txBody>
          <a:bodyPr/>
          <a:lstStyle/>
          <a:p>
            <a:pPr eaLnBrk="1" hangingPunct="1"/>
            <a:r>
              <a:rPr lang="en-US" altLang="zh-TW"/>
              <a:t>13.7 Recovering texture maps and albedos</a:t>
            </a:r>
          </a:p>
        </p:txBody>
      </p:sp>
      <p:sp>
        <p:nvSpPr>
          <p:cNvPr id="197636" name="Rectangle 3">
            <a:extLst>
              <a:ext uri="{FF2B5EF4-FFF2-40B4-BE49-F238E27FC236}">
                <a16:creationId xmlns:a16="http://schemas.microsoft.com/office/drawing/2014/main" id="{57DB3835-971B-7963-9995-68C91F211E9B}"/>
              </a:ext>
            </a:extLst>
          </p:cNvPr>
          <p:cNvSpPr>
            <a:spLocks noChangeArrowheads="1"/>
          </p:cNvSpPr>
          <p:nvPr/>
        </p:nvSpPr>
        <p:spPr bwMode="auto">
          <a:xfrm>
            <a:off x="611188" y="1844675"/>
            <a:ext cx="8208962" cy="4411663"/>
          </a:xfrm>
          <a:prstGeom prst="rect">
            <a:avLst/>
          </a:prstGeom>
          <a:noFill/>
          <a:ln>
            <a:noFill/>
          </a:ln>
        </p:spPr>
        <p:txBody>
          <a:bodyPr/>
          <a:lstStyle>
            <a:lvl1pPr marL="342900" indent="-342900">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defRPr/>
            </a:pPr>
            <a:r>
              <a:rPr lang="en-US" altLang="zh-TW" sz="2600" b="0" dirty="0"/>
              <a:t>After a 3D model of an object or person has been acquired, the final step in modeling is usually to </a:t>
            </a:r>
            <a:r>
              <a:rPr lang="en-US" altLang="zh-TW" sz="2600" b="0" dirty="0">
                <a:highlight>
                  <a:srgbClr val="FFFF00"/>
                </a:highlight>
              </a:rPr>
              <a:t>recover a texture map </a:t>
            </a:r>
            <a:r>
              <a:rPr lang="en-US" altLang="zh-TW" sz="2600" b="0" dirty="0"/>
              <a:t>to describe the object’s surface appearance.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C3EE1989-3C3C-B59F-9318-335BA74B478F}"/>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205827" name="Rectangle 6">
            <a:extLst>
              <a:ext uri="{FF2B5EF4-FFF2-40B4-BE49-F238E27FC236}">
                <a16:creationId xmlns:a16="http://schemas.microsoft.com/office/drawing/2014/main" id="{46AA140C-FA39-D06A-83D2-75FF7023E919}"/>
              </a:ext>
            </a:extLst>
          </p:cNvPr>
          <p:cNvSpPr>
            <a:spLocks noGrp="1" noChangeArrowheads="1"/>
          </p:cNvSpPr>
          <p:nvPr>
            <p:ph type="title"/>
          </p:nvPr>
        </p:nvSpPr>
        <p:spPr>
          <a:noFill/>
        </p:spPr>
        <p:txBody>
          <a:bodyPr/>
          <a:lstStyle/>
          <a:p>
            <a:pPr eaLnBrk="1" hangingPunct="1"/>
            <a:r>
              <a:rPr lang="en-US" altLang="zh-TW"/>
              <a:t>13.7 Recovering texture maps and albedos</a:t>
            </a:r>
          </a:p>
        </p:txBody>
      </p:sp>
      <p:pic>
        <p:nvPicPr>
          <p:cNvPr id="205828" name="內容版面配置區 3">
            <a:extLst>
              <a:ext uri="{FF2B5EF4-FFF2-40B4-BE49-F238E27FC236}">
                <a16:creationId xmlns:a16="http://schemas.microsoft.com/office/drawing/2014/main" id="{CBF1923C-BDFC-F8DE-2250-ADC229307825}"/>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773238"/>
            <a:ext cx="593725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a:extLst>
              <a:ext uri="{FF2B5EF4-FFF2-40B4-BE49-F238E27FC236}">
                <a16:creationId xmlns:a16="http://schemas.microsoft.com/office/drawing/2014/main" id="{42DB7597-B75D-FAC0-BC38-4494C9799E3D}"/>
              </a:ext>
            </a:extLst>
          </p:cNvPr>
          <p:cNvSpPr>
            <a:spLocks noChangeArrowheads="1"/>
          </p:cNvSpPr>
          <p:nvPr/>
        </p:nvSpPr>
        <p:spPr bwMode="auto">
          <a:xfrm>
            <a:off x="1042988" y="981075"/>
            <a:ext cx="81010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3900">
                <a:solidFill>
                  <a:schemeClr val="tx2"/>
                </a:solidFill>
              </a:rPr>
              <a:t>13.1.1 Shape from shading and photometric stereo</a:t>
            </a:r>
            <a:br>
              <a:rPr lang="en-US" altLang="zh-TW" sz="3900">
                <a:solidFill>
                  <a:schemeClr val="tx2"/>
                </a:solidFill>
              </a:rPr>
            </a:br>
            <a:endParaRPr lang="en-US" altLang="zh-TW" sz="3900">
              <a:solidFill>
                <a:schemeClr val="tx2"/>
              </a:solidFill>
            </a:endParaRPr>
          </a:p>
        </p:txBody>
      </p:sp>
      <p:pic>
        <p:nvPicPr>
          <p:cNvPr id="45059" name="Picture 5">
            <a:extLst>
              <a:ext uri="{FF2B5EF4-FFF2-40B4-BE49-F238E27FC236}">
                <a16:creationId xmlns:a16="http://schemas.microsoft.com/office/drawing/2014/main" id="{9F51F980-6BD8-5950-A9B5-721208E66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09800"/>
            <a:ext cx="7177088" cy="346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DF7CBBAA-F641-B580-51FF-8727AD68E5F4}"/>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207875" name="Rectangle 6">
            <a:extLst>
              <a:ext uri="{FF2B5EF4-FFF2-40B4-BE49-F238E27FC236}">
                <a16:creationId xmlns:a16="http://schemas.microsoft.com/office/drawing/2014/main" id="{9CF90638-F7F7-E31C-CB6D-1AEC22F612D2}"/>
              </a:ext>
            </a:extLst>
          </p:cNvPr>
          <p:cNvSpPr>
            <a:spLocks noGrp="1" noChangeArrowheads="1"/>
          </p:cNvSpPr>
          <p:nvPr>
            <p:ph type="title"/>
          </p:nvPr>
        </p:nvSpPr>
        <p:spPr>
          <a:noFill/>
        </p:spPr>
        <p:txBody>
          <a:bodyPr/>
          <a:lstStyle/>
          <a:p>
            <a:pPr eaLnBrk="1" hangingPunct="1"/>
            <a:r>
              <a:rPr lang="en-US" altLang="zh-TW"/>
              <a:t>13.7 Recovering texture maps and albedos</a:t>
            </a:r>
          </a:p>
        </p:txBody>
      </p:sp>
      <p:pic>
        <p:nvPicPr>
          <p:cNvPr id="207876" name="圖片 2">
            <a:extLst>
              <a:ext uri="{FF2B5EF4-FFF2-40B4-BE49-F238E27FC236}">
                <a16:creationId xmlns:a16="http://schemas.microsoft.com/office/drawing/2014/main" id="{E4BDB4C4-3B42-25F2-065C-21D3F395B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2244725"/>
            <a:ext cx="9144001"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F598C1A3-DC8A-7F78-0707-277FB89AD092}"/>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209923" name="Rectangle 3">
            <a:extLst>
              <a:ext uri="{FF2B5EF4-FFF2-40B4-BE49-F238E27FC236}">
                <a16:creationId xmlns:a16="http://schemas.microsoft.com/office/drawing/2014/main" id="{2A002ADF-3C8D-D7AA-5FB0-9D9278F29A42}"/>
              </a:ext>
            </a:extLst>
          </p:cNvPr>
          <p:cNvSpPr>
            <a:spLocks noGrp="1" noChangeArrowheads="1"/>
          </p:cNvSpPr>
          <p:nvPr>
            <p:ph type="title"/>
          </p:nvPr>
        </p:nvSpPr>
        <p:spPr>
          <a:noFill/>
        </p:spPr>
        <p:txBody>
          <a:bodyPr/>
          <a:lstStyle/>
          <a:p>
            <a:pPr eaLnBrk="1" hangingPunct="1"/>
            <a:r>
              <a:rPr lang="en-US" altLang="zh-TW"/>
              <a:t>13.7.1 Estimating BRDFs</a:t>
            </a:r>
          </a:p>
        </p:txBody>
      </p:sp>
      <p:sp>
        <p:nvSpPr>
          <p:cNvPr id="209924" name="矩形 1">
            <a:extLst>
              <a:ext uri="{FF2B5EF4-FFF2-40B4-BE49-F238E27FC236}">
                <a16:creationId xmlns:a16="http://schemas.microsoft.com/office/drawing/2014/main" id="{3EB0CFF5-55E4-4B98-941A-F90116C14CE7}"/>
              </a:ext>
            </a:extLst>
          </p:cNvPr>
          <p:cNvSpPr>
            <a:spLocks noChangeArrowheads="1"/>
          </p:cNvSpPr>
          <p:nvPr/>
        </p:nvSpPr>
        <p:spPr bwMode="auto">
          <a:xfrm>
            <a:off x="2000250" y="25400"/>
            <a:ext cx="7143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algn="r"/>
            <a:r>
              <a:rPr lang="en-US" altLang="zh-TW" b="0"/>
              <a:t>BRDF: Bidirectional Reflectance Distribution Function</a:t>
            </a:r>
            <a:endParaRPr lang="zh-TW" altLang="en-US" b="0"/>
          </a:p>
        </p:txBody>
      </p:sp>
      <p:pic>
        <p:nvPicPr>
          <p:cNvPr id="209925" name="圖片 1">
            <a:extLst>
              <a:ext uri="{FF2B5EF4-FFF2-40B4-BE49-F238E27FC236}">
                <a16:creationId xmlns:a16="http://schemas.microsoft.com/office/drawing/2014/main" id="{9B7D92A3-47FB-861D-9340-BA59BD6C2B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936750"/>
            <a:ext cx="742315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6" name="矩形 2">
            <a:extLst>
              <a:ext uri="{FF2B5EF4-FFF2-40B4-BE49-F238E27FC236}">
                <a16:creationId xmlns:a16="http://schemas.microsoft.com/office/drawing/2014/main" id="{26CDB066-72B3-E701-8F91-1E811D4F0A51}"/>
              </a:ext>
            </a:extLst>
          </p:cNvPr>
          <p:cNvSpPr>
            <a:spLocks noChangeArrowheads="1"/>
          </p:cNvSpPr>
          <p:nvPr/>
        </p:nvSpPr>
        <p:spPr bwMode="auto">
          <a:xfrm>
            <a:off x="2849563" y="398463"/>
            <a:ext cx="6324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algn="r"/>
            <a:r>
              <a:rPr lang="zh-TW" altLang="en-US" b="0">
                <a:hlinkClick r:id="rId4"/>
              </a:rPr>
              <a:t>https://www.youtube.com/watch?v=R9iZzaXUaK4</a:t>
            </a:r>
            <a:endParaRPr lang="en-US" altLang="zh-TW" b="0"/>
          </a:p>
          <a:p>
            <a:pPr algn="r"/>
            <a:endParaRPr lang="zh-TW" altLang="en-US" b="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4EB58EDE-1677-F50A-CD26-1F5DFE0CF661}"/>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211971" name="Rectangle 3">
            <a:extLst>
              <a:ext uri="{FF2B5EF4-FFF2-40B4-BE49-F238E27FC236}">
                <a16:creationId xmlns:a16="http://schemas.microsoft.com/office/drawing/2014/main" id="{E0080EF2-1559-1B48-F11E-D57020872653}"/>
              </a:ext>
            </a:extLst>
          </p:cNvPr>
          <p:cNvSpPr>
            <a:spLocks noGrp="1" noChangeArrowheads="1"/>
          </p:cNvSpPr>
          <p:nvPr>
            <p:ph type="title"/>
          </p:nvPr>
        </p:nvSpPr>
        <p:spPr>
          <a:noFill/>
        </p:spPr>
        <p:txBody>
          <a:bodyPr/>
          <a:lstStyle/>
          <a:p>
            <a:pPr eaLnBrk="1" hangingPunct="1"/>
            <a:r>
              <a:rPr lang="en-US" altLang="zh-TW"/>
              <a:t>13.7.1 Estimating BRDFs</a:t>
            </a:r>
          </a:p>
        </p:txBody>
      </p:sp>
      <p:pic>
        <p:nvPicPr>
          <p:cNvPr id="211972" name="圖片 2">
            <a:extLst>
              <a:ext uri="{FF2B5EF4-FFF2-40B4-BE49-F238E27FC236}">
                <a16:creationId xmlns:a16="http://schemas.microsoft.com/office/drawing/2014/main" id="{ED1D485A-F356-761A-BF11-42AFACF21F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0575"/>
            <a:ext cx="91440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3" name="矩形 1">
            <a:extLst>
              <a:ext uri="{FF2B5EF4-FFF2-40B4-BE49-F238E27FC236}">
                <a16:creationId xmlns:a16="http://schemas.microsoft.com/office/drawing/2014/main" id="{14B84544-C9FC-1A72-4853-33ADDA1D75C4}"/>
              </a:ext>
            </a:extLst>
          </p:cNvPr>
          <p:cNvSpPr>
            <a:spLocks noChangeArrowheads="1"/>
          </p:cNvSpPr>
          <p:nvPr/>
        </p:nvSpPr>
        <p:spPr bwMode="auto">
          <a:xfrm>
            <a:off x="2000250" y="25400"/>
            <a:ext cx="7143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algn="r"/>
            <a:r>
              <a:rPr lang="en-US" altLang="zh-TW" b="0"/>
              <a:t>BRDF: Bidirectional Reflectance Distribution Function</a:t>
            </a:r>
            <a:endParaRPr lang="zh-TW" altLang="en-US" b="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CEF51296-2322-D005-D354-911A4CA25663}"/>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214019" name="Rectangle 3">
            <a:extLst>
              <a:ext uri="{FF2B5EF4-FFF2-40B4-BE49-F238E27FC236}">
                <a16:creationId xmlns:a16="http://schemas.microsoft.com/office/drawing/2014/main" id="{054000AC-C34C-B523-1F65-62A645490407}"/>
              </a:ext>
            </a:extLst>
          </p:cNvPr>
          <p:cNvSpPr>
            <a:spLocks noGrp="1" noChangeArrowheads="1"/>
          </p:cNvSpPr>
          <p:nvPr>
            <p:ph type="title"/>
          </p:nvPr>
        </p:nvSpPr>
        <p:spPr>
          <a:noFill/>
        </p:spPr>
        <p:txBody>
          <a:bodyPr/>
          <a:lstStyle/>
          <a:p>
            <a:pPr eaLnBrk="1" hangingPunct="1"/>
            <a:r>
              <a:rPr lang="en-US" altLang="zh-TW"/>
              <a:t>13.7.1 Estimating BRDFs</a:t>
            </a:r>
          </a:p>
        </p:txBody>
      </p:sp>
      <p:sp>
        <p:nvSpPr>
          <p:cNvPr id="214020" name="矩形 1">
            <a:extLst>
              <a:ext uri="{FF2B5EF4-FFF2-40B4-BE49-F238E27FC236}">
                <a16:creationId xmlns:a16="http://schemas.microsoft.com/office/drawing/2014/main" id="{9430FD55-9F70-61F4-3012-F9069AF04091}"/>
              </a:ext>
            </a:extLst>
          </p:cNvPr>
          <p:cNvSpPr>
            <a:spLocks noChangeArrowheads="1"/>
          </p:cNvSpPr>
          <p:nvPr/>
        </p:nvSpPr>
        <p:spPr bwMode="auto">
          <a:xfrm>
            <a:off x="2000250" y="25400"/>
            <a:ext cx="7143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pPr algn="r"/>
            <a:r>
              <a:rPr lang="en-US" altLang="zh-TW" b="0"/>
              <a:t>BRDF: Bidirectional Reflectance Distribution Function</a:t>
            </a:r>
            <a:endParaRPr lang="zh-TW" altLang="en-US" b="0"/>
          </a:p>
        </p:txBody>
      </p:sp>
      <p:sp>
        <p:nvSpPr>
          <p:cNvPr id="214021" name="矩形 1">
            <a:extLst>
              <a:ext uri="{FF2B5EF4-FFF2-40B4-BE49-F238E27FC236}">
                <a16:creationId xmlns:a16="http://schemas.microsoft.com/office/drawing/2014/main" id="{153269FE-E6E3-45C5-9F85-4040A5F95D39}"/>
              </a:ext>
            </a:extLst>
          </p:cNvPr>
          <p:cNvSpPr>
            <a:spLocks noChangeArrowheads="1"/>
          </p:cNvSpPr>
          <p:nvPr/>
        </p:nvSpPr>
        <p:spPr bwMode="auto">
          <a:xfrm>
            <a:off x="827088" y="1844675"/>
            <a:ext cx="77771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r>
              <a:rPr lang="en-US" altLang="zh-TW" sz="2800" b="0"/>
              <a:t>More recent approaches to recovering spatially-varying BRDFs (SVBRDFs) either start with RGB-D scanners (Park, Newcombe, and Seitz 2018; Schmitt, Donne et al. 2020)</a:t>
            </a:r>
            <a:endParaRPr lang="zh-TW" altLang="en-US" sz="2800" b="0"/>
          </a:p>
        </p:txBody>
      </p:sp>
      <p:sp>
        <p:nvSpPr>
          <p:cNvPr id="214022" name="矩形 2">
            <a:extLst>
              <a:ext uri="{FF2B5EF4-FFF2-40B4-BE49-F238E27FC236}">
                <a16:creationId xmlns:a16="http://schemas.microsoft.com/office/drawing/2014/main" id="{ABB2FA48-E885-467B-2F4D-21B2BDE87293}"/>
              </a:ext>
            </a:extLst>
          </p:cNvPr>
          <p:cNvSpPr>
            <a:spLocks noChangeArrowheads="1"/>
          </p:cNvSpPr>
          <p:nvPr/>
        </p:nvSpPr>
        <p:spPr bwMode="auto">
          <a:xfrm>
            <a:off x="784225" y="3660775"/>
            <a:ext cx="75596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r>
              <a:rPr lang="en-US" altLang="zh-TW" sz="2800" b="0">
                <a:hlinkClick r:id="rId3"/>
              </a:rPr>
              <a:t>Real-time Geometry, Albedo and Motion Reconstruction Using a Single RGBD Camera</a:t>
            </a:r>
            <a:endParaRPr lang="zh-TW" altLang="en-US" sz="2800" b="0"/>
          </a:p>
        </p:txBody>
      </p:sp>
      <p:sp>
        <p:nvSpPr>
          <p:cNvPr id="214024" name="矩形 7">
            <a:extLst>
              <a:ext uri="{FF2B5EF4-FFF2-40B4-BE49-F238E27FC236}">
                <a16:creationId xmlns:a16="http://schemas.microsoft.com/office/drawing/2014/main" id="{3DF467D7-6E1B-E12E-81E6-067E7882869F}"/>
              </a:ext>
            </a:extLst>
          </p:cNvPr>
          <p:cNvSpPr>
            <a:spLocks noChangeArrowheads="1"/>
          </p:cNvSpPr>
          <p:nvPr/>
        </p:nvSpPr>
        <p:spPr bwMode="auto">
          <a:xfrm>
            <a:off x="751374" y="4772025"/>
            <a:ext cx="4364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r>
              <a:rPr lang="en-US" altLang="zh-TW" sz="2800" b="0">
                <a:hlinkClick r:id="rId4"/>
              </a:rPr>
              <a:t>Surface Light Field Fusion</a:t>
            </a:r>
            <a:endParaRPr lang="zh-TW" altLang="en-US" sz="2800" b="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a:extLst>
              <a:ext uri="{FF2B5EF4-FFF2-40B4-BE49-F238E27FC236}">
                <a16:creationId xmlns:a16="http://schemas.microsoft.com/office/drawing/2014/main" id="{13496BDC-C54C-F38E-274F-46259F9BA3A8}"/>
              </a:ext>
            </a:extLst>
          </p:cNvPr>
          <p:cNvSpPr>
            <a:spLocks noGrp="1"/>
          </p:cNvSpPr>
          <p:nvPr>
            <p:ph type="ftr" sz="quarter" idx="10"/>
          </p:nvPr>
        </p:nvSpPr>
        <p:spPr/>
        <p:txBody>
          <a:bodyPr/>
          <a:lstStyle/>
          <a:p>
            <a:pPr>
              <a:defRPr/>
            </a:pPr>
            <a:r>
              <a:rPr lang="en-US" altLang="zh-TW">
                <a:effectLst>
                  <a:outerShdw blurRad="38100" dist="38100" dir="2700000" algn="tl">
                    <a:srgbClr val="C0C0C0"/>
                  </a:outerShdw>
                </a:effectLst>
              </a:rPr>
              <a:t>DC &amp; CV Lab.</a:t>
            </a:r>
          </a:p>
          <a:p>
            <a:pPr>
              <a:defRPr/>
            </a:pPr>
            <a:r>
              <a:rPr lang="en-US" altLang="zh-TW" b="0">
                <a:latin typeface="Comic Sans MS" pitchFamily="66" charset="0"/>
              </a:rPr>
              <a:t>CSIE NTU</a:t>
            </a:r>
          </a:p>
        </p:txBody>
      </p:sp>
      <p:sp>
        <p:nvSpPr>
          <p:cNvPr id="216067" name="Rectangle 3">
            <a:extLst>
              <a:ext uri="{FF2B5EF4-FFF2-40B4-BE49-F238E27FC236}">
                <a16:creationId xmlns:a16="http://schemas.microsoft.com/office/drawing/2014/main" id="{452B4A50-D0B8-E870-CEF4-1C8151EA9100}"/>
              </a:ext>
            </a:extLst>
          </p:cNvPr>
          <p:cNvSpPr>
            <a:spLocks noGrp="1" noChangeArrowheads="1"/>
          </p:cNvSpPr>
          <p:nvPr>
            <p:ph type="title"/>
          </p:nvPr>
        </p:nvSpPr>
        <p:spPr>
          <a:noFill/>
        </p:spPr>
        <p:txBody>
          <a:bodyPr/>
          <a:lstStyle/>
          <a:p>
            <a:pPr eaLnBrk="1" hangingPunct="1"/>
            <a:r>
              <a:rPr lang="en-US" altLang="zh-TW"/>
              <a:t>13.7.2 Application: 3D model capture</a:t>
            </a:r>
          </a:p>
        </p:txBody>
      </p:sp>
      <p:sp>
        <p:nvSpPr>
          <p:cNvPr id="216068" name="矩形 1">
            <a:extLst>
              <a:ext uri="{FF2B5EF4-FFF2-40B4-BE49-F238E27FC236}">
                <a16:creationId xmlns:a16="http://schemas.microsoft.com/office/drawing/2014/main" id="{2C05E973-CBE8-48E0-1E7B-1EC78BB3E7B1}"/>
              </a:ext>
            </a:extLst>
          </p:cNvPr>
          <p:cNvSpPr>
            <a:spLocks noChangeArrowheads="1"/>
          </p:cNvSpPr>
          <p:nvPr/>
        </p:nvSpPr>
        <p:spPr bwMode="auto">
          <a:xfrm>
            <a:off x="1074738" y="2205038"/>
            <a:ext cx="65928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r>
              <a:rPr lang="en-US" altLang="zh-TW" sz="2800">
                <a:hlinkClick r:id="rId3"/>
              </a:rPr>
              <a:t>3D photography</a:t>
            </a:r>
            <a:endParaRPr lang="zh-TW" altLang="en-US" sz="2800"/>
          </a:p>
        </p:txBody>
      </p:sp>
    </p:spTree>
  </p:cSld>
  <p:clrMapOvr>
    <a:masterClrMapping/>
  </p:clrMapOvr>
</p:sld>
</file>

<file path=ppt/theme/theme1.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17580</TotalTime>
  <Words>6069</Words>
  <Application>Microsoft Office PowerPoint</Application>
  <PresentationFormat>如螢幕大小 (4:3)</PresentationFormat>
  <Paragraphs>780</Paragraphs>
  <Slides>94</Slides>
  <Notes>91</Notes>
  <HiddenSlides>0</HiddenSlides>
  <MMClips>0</MMClips>
  <ScaleCrop>false</ScaleCrop>
  <HeadingPairs>
    <vt:vector size="8" baseType="variant">
      <vt:variant>
        <vt:lpstr>使用字型</vt:lpstr>
      </vt:variant>
      <vt:variant>
        <vt:i4>14</vt:i4>
      </vt:variant>
      <vt:variant>
        <vt:lpstr>佈景主題</vt:lpstr>
      </vt:variant>
      <vt:variant>
        <vt:i4>2</vt:i4>
      </vt:variant>
      <vt:variant>
        <vt:lpstr>內嵌 OLE 伺服程式</vt:lpstr>
      </vt:variant>
      <vt:variant>
        <vt:i4>2</vt:i4>
      </vt:variant>
      <vt:variant>
        <vt:lpstr>投影片標題</vt:lpstr>
      </vt:variant>
      <vt:variant>
        <vt:i4>94</vt:i4>
      </vt:variant>
    </vt:vector>
  </HeadingPairs>
  <TitlesOfParts>
    <vt:vector size="112" baseType="lpstr">
      <vt:lpstr>-apple-system</vt:lpstr>
      <vt:lpstr>Helvetica Neue</vt:lpstr>
      <vt:lpstr>Microsoft YaHei</vt:lpstr>
      <vt:lpstr>system-ui</vt:lpstr>
      <vt:lpstr>新細明體</vt:lpstr>
      <vt:lpstr>Arial</vt:lpstr>
      <vt:lpstr>Calibri</vt:lpstr>
      <vt:lpstr>Comic Sans MS</vt:lpstr>
      <vt:lpstr>Lato</vt:lpstr>
      <vt:lpstr>Open Sans</vt:lpstr>
      <vt:lpstr>Roboto</vt:lpstr>
      <vt:lpstr>Tahoma</vt:lpstr>
      <vt:lpstr>Times New Roman</vt:lpstr>
      <vt:lpstr>Wingdings</vt:lpstr>
      <vt:lpstr>Network</vt:lpstr>
      <vt:lpstr>1_Network</vt:lpstr>
      <vt:lpstr>Equation</vt:lpstr>
      <vt:lpstr>方程式</vt:lpstr>
      <vt:lpstr>Advanced Computer Vision</vt:lpstr>
      <vt:lpstr>Before Start…</vt:lpstr>
      <vt:lpstr>13 3D reconstruction</vt:lpstr>
      <vt:lpstr>PowerPoint 簡報</vt:lpstr>
      <vt:lpstr>13.1 Shape from X</vt:lpstr>
      <vt:lpstr>13.1.1 Shape from shading and photometric stereo </vt:lpstr>
      <vt:lpstr>13.1.1 Shape from shading and photometric stereo </vt:lpstr>
      <vt:lpstr>PowerPoint 簡報</vt:lpstr>
      <vt:lpstr>PowerPoint 簡報</vt:lpstr>
      <vt:lpstr>13.1.1 Shape from shading and photometric stereo </vt:lpstr>
      <vt:lpstr>13.1.1 Shape from shading and photometric stereo</vt:lpstr>
      <vt:lpstr>13.1.1 Shape from shading and photometric stereo </vt:lpstr>
      <vt:lpstr>13.1.1 Shape from shading and photometric stereo </vt:lpstr>
      <vt:lpstr>13.1.1 Shape from shading and photometric stereo </vt:lpstr>
      <vt:lpstr>Reflectance Map - RECAP</vt:lpstr>
      <vt:lpstr>13.1.1 Shape from shading and photometric stereo </vt:lpstr>
      <vt:lpstr>13.1.1 Shape from shading and photometric stereo </vt:lpstr>
      <vt:lpstr>Photometric Stereo</vt:lpstr>
      <vt:lpstr>PowerPoint 簡報</vt:lpstr>
      <vt:lpstr>13.1.2 Shape from texture</vt:lpstr>
      <vt:lpstr>13.1.2 Shape from texture</vt:lpstr>
      <vt:lpstr>13.1.2 Shape from texture</vt:lpstr>
      <vt:lpstr>13.1.2 Shape from texture</vt:lpstr>
      <vt:lpstr>13.1.2 Shape from texture</vt:lpstr>
      <vt:lpstr>13.1.3 Shape from focus</vt:lpstr>
      <vt:lpstr>13.1.3 Shape from focus</vt:lpstr>
      <vt:lpstr>13.1.3 Shape from focus</vt:lpstr>
      <vt:lpstr>13.1.3 Shape from focus</vt:lpstr>
      <vt:lpstr>13.2 3D scanning</vt:lpstr>
      <vt:lpstr>13.2 3D scanning</vt:lpstr>
      <vt:lpstr>13.2 Active rangefinding</vt:lpstr>
      <vt:lpstr>13.2 Active rangefinding</vt:lpstr>
      <vt:lpstr>13.2.1 Range data merging</vt:lpstr>
      <vt:lpstr>13.2.1 Range data merging</vt:lpstr>
      <vt:lpstr>13.2.1 Range data merging</vt:lpstr>
      <vt:lpstr>13.2.2 Application:               Digital heritage </vt:lpstr>
      <vt:lpstr>13.3 Surface representations </vt:lpstr>
      <vt:lpstr>13.3 Surface representations </vt:lpstr>
      <vt:lpstr>13.3.1 Surface interpolation  </vt:lpstr>
      <vt:lpstr>13.3.1 Surface interpolation  </vt:lpstr>
      <vt:lpstr>13.3.2 Surface simplification </vt:lpstr>
      <vt:lpstr>13.3.2 Surface simplification </vt:lpstr>
      <vt:lpstr>13.3.2 Surface simplification </vt:lpstr>
      <vt:lpstr>13.3.2 Surface simplification </vt:lpstr>
      <vt:lpstr>13.3.2 Surface simplification </vt:lpstr>
      <vt:lpstr>13.3.3 Geometry images </vt:lpstr>
      <vt:lpstr>13.3.3 Geometry images </vt:lpstr>
      <vt:lpstr>13.4 Point-based representations</vt:lpstr>
      <vt:lpstr>13.4 Point-based representations</vt:lpstr>
      <vt:lpstr>13.4 Point-based representations</vt:lpstr>
      <vt:lpstr>13.4 Point-based representations</vt:lpstr>
      <vt:lpstr>13.4 Point-based representations</vt:lpstr>
      <vt:lpstr>13.4 Point-based representations</vt:lpstr>
      <vt:lpstr>13.4 Point-based representations</vt:lpstr>
      <vt:lpstr>13.5 Volumetric representations</vt:lpstr>
      <vt:lpstr>13.5.1 Implicit surfaces and level sets</vt:lpstr>
      <vt:lpstr>13.5.1 Implicit surfaces and level sets</vt:lpstr>
      <vt:lpstr>12.5.1 Implicit Surfaces and Level Sets</vt:lpstr>
      <vt:lpstr>Superquadrics</vt:lpstr>
      <vt:lpstr>13.5.1 Implicit surfaces and level sets</vt:lpstr>
      <vt:lpstr>Conics (2D Curve)</vt:lpstr>
      <vt:lpstr>13.5.1 Implicit surfaces and level sets</vt:lpstr>
      <vt:lpstr>13.5.1 Implicit surfaces and level sets</vt:lpstr>
      <vt:lpstr>13.5.1 Implicit surfaces and level sets</vt:lpstr>
      <vt:lpstr>13.6 Model-based reconstruction</vt:lpstr>
      <vt:lpstr>13.6.1 Architecture</vt:lpstr>
      <vt:lpstr>13.6.1 Architecture</vt:lpstr>
      <vt:lpstr>13.6.1 Architecture</vt:lpstr>
      <vt:lpstr>13.6.2 Heads and faces</vt:lpstr>
      <vt:lpstr>13.6.2 Heads and faces</vt:lpstr>
      <vt:lpstr>13.6.2 Model-based reconstruction</vt:lpstr>
      <vt:lpstr>13.6.2 Model-based reconstruction</vt:lpstr>
      <vt:lpstr>13.6.3 Application: Facial animation</vt:lpstr>
      <vt:lpstr>13.6.3 Application: Facial animation</vt:lpstr>
      <vt:lpstr>13.6.3 Application: Facial animation</vt:lpstr>
      <vt:lpstr>13.6.3 Application: Facial animation</vt:lpstr>
      <vt:lpstr>13.6.3 Application: Facial animation</vt:lpstr>
      <vt:lpstr>13.6.4 Whole body modeling and tracking</vt:lpstr>
      <vt:lpstr>13.6.4 Whole body modeling and tracking</vt:lpstr>
      <vt:lpstr>13.6.4 Whole body modeling and tracking</vt:lpstr>
      <vt:lpstr>13.6.4 Whole body modeling and tracking</vt:lpstr>
      <vt:lpstr>13.6.4 Whole body modeling and tracking</vt:lpstr>
      <vt:lpstr>13.6.4 Whole body modeling and tracking</vt:lpstr>
      <vt:lpstr>13.6.4 Whole body modeling and tracking</vt:lpstr>
      <vt:lpstr>13.6.4 Whole body modeling and tracking</vt:lpstr>
      <vt:lpstr>13.6.4 Whole body modeling and tracking</vt:lpstr>
      <vt:lpstr>13.6.4 Whole body modeling and tracking</vt:lpstr>
      <vt:lpstr>13.7 Recovering texture maps and albedos</vt:lpstr>
      <vt:lpstr>13.7 Recovering texture maps and albedos</vt:lpstr>
      <vt:lpstr>13.7 Recovering texture maps and albedos</vt:lpstr>
      <vt:lpstr>13.7.1 Estimating BRDFs</vt:lpstr>
      <vt:lpstr>13.7.1 Estimating BRDFs</vt:lpstr>
      <vt:lpstr>13.7.1 Estimating BRDFs</vt:lpstr>
      <vt:lpstr>13.7.2 Application: 3D model capture</vt:lpstr>
    </vt:vector>
  </TitlesOfParts>
  <Company>CMT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MuFan</dc:creator>
  <cp:lastModifiedBy>瘋狗 大</cp:lastModifiedBy>
  <cp:revision>365</cp:revision>
  <dcterms:created xsi:type="dcterms:W3CDTF">2004-02-27T09:53:19Z</dcterms:created>
  <dcterms:modified xsi:type="dcterms:W3CDTF">2022-05-14T08:00:31Z</dcterms:modified>
</cp:coreProperties>
</file>