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5"/>
  </p:notesMasterIdLst>
  <p:sldIdLst>
    <p:sldId id="256" r:id="rId2"/>
    <p:sldId id="257" r:id="rId3"/>
    <p:sldId id="261" r:id="rId4"/>
    <p:sldId id="258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90" r:id="rId13"/>
    <p:sldId id="269" r:id="rId14"/>
    <p:sldId id="270" r:id="rId15"/>
    <p:sldId id="273" r:id="rId16"/>
    <p:sldId id="271" r:id="rId17"/>
    <p:sldId id="272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8" r:id="rId32"/>
    <p:sldId id="289" r:id="rId33"/>
    <p:sldId id="287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E2C4910-26D8-4851-8743-4712F759B0B1}">
          <p14:sldIdLst>
            <p14:sldId id="256"/>
            <p14:sldId id="257"/>
            <p14:sldId id="261"/>
            <p14:sldId id="258"/>
            <p14:sldId id="262"/>
            <p14:sldId id="264"/>
            <p14:sldId id="263"/>
            <p14:sldId id="265"/>
            <p14:sldId id="266"/>
            <p14:sldId id="267"/>
            <p14:sldId id="268"/>
            <p14:sldId id="290"/>
            <p14:sldId id="269"/>
            <p14:sldId id="270"/>
            <p14:sldId id="273"/>
            <p14:sldId id="271"/>
            <p14:sldId id="272"/>
            <p14:sldId id="29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8"/>
            <p14:sldId id="289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3" autoAdjust="0"/>
    <p:restoredTop sz="79889" autoAdjust="0"/>
  </p:normalViewPr>
  <p:slideViewPr>
    <p:cSldViewPr>
      <p:cViewPr varScale="1">
        <p:scale>
          <a:sx n="56" d="100"/>
          <a:sy n="56" d="100"/>
        </p:scale>
        <p:origin x="20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C166D-5F9A-4797-80C5-0CB2E719E9D4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EBB08-84B7-4C02-B6B5-E2B5074D54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01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2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Parallax </a:t>
            </a:r>
            <a:r>
              <a:rPr lang="zh-TW" altLang="en-US" dirty="0" smtClean="0"/>
              <a:t>視差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71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08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87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231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21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71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Impostor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騙子、冒充者</a:t>
            </a:r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b="1" dirty="0" smtClean="0"/>
              <a:t>Sprite</a:t>
            </a:r>
            <a:r>
              <a:rPr lang="zh-TW" altLang="en-US" b="1" dirty="0" smtClean="0"/>
              <a:t> 小妖精</a:t>
            </a:r>
            <a:endParaRPr lang="en-US" altLang="zh-TW" b="1" dirty="0" smtClean="0"/>
          </a:p>
          <a:p>
            <a:endParaRPr lang="en-US" altLang="zh-TW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83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107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916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Dispersion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色散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8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06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063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305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584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918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33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671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009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677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Counterproductive </a:t>
            </a:r>
            <a:r>
              <a:rPr lang="zh-TW" altLang="en-US" dirty="0" smtClean="0"/>
              <a:t>產生不好的後果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326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 3D view of a Photo Tourism reconstruction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a slice through a 4D light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sprites with depth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surface light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(e) environment matte in front of a novel background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(f) real-time video environment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(g) Video Rewrite used to re-animate old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(h) video texture of a candle </a:t>
            </a:r>
          </a:p>
          <a:p>
            <a:r>
              <a:rPr lang="da-DK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(i) video view interpolation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962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167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161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184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668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90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2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44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0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38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BB08-84B7-4C02-B6B5-E2B5074D54F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21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B61856-D685-41CF-8622-1C75740F8899}" type="datetimeFigureOut">
              <a:rPr lang="zh-TW" altLang="en-US" smtClean="0"/>
              <a:t>2016/6/14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B76C17-FBA6-434E-BC07-2C7DFBF089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Chapter 13</a:t>
            </a:r>
            <a:br>
              <a:rPr lang="en-US" altLang="zh-TW" dirty="0" smtClean="0"/>
            </a:br>
            <a:r>
              <a:rPr lang="en-US" altLang="zh-TW" dirty="0" smtClean="0"/>
              <a:t>Image-Based Rendering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Presented by </a:t>
            </a:r>
            <a:r>
              <a:rPr lang="zh-TW" altLang="en-US" dirty="0" smtClean="0"/>
              <a:t>翁丞世</a:t>
            </a:r>
            <a:endParaRPr lang="en-US" altLang="zh-TW" dirty="0" smtClean="0"/>
          </a:p>
          <a:p>
            <a:r>
              <a:rPr lang="en-US" altLang="zh-TW" dirty="0" smtClean="0"/>
              <a:t>0925970510</a:t>
            </a:r>
          </a:p>
          <a:p>
            <a:r>
              <a:rPr lang="en-US" altLang="zh-TW" dirty="0" smtClean="0"/>
              <a:t>mob5566@gmail.com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47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Even though the geometric model can be fairly </a:t>
            </a:r>
            <a:r>
              <a:rPr lang="en-US" altLang="zh-TW" dirty="0" smtClean="0"/>
              <a:t>coarse, blending </a:t>
            </a:r>
            <a:r>
              <a:rPr lang="en-US" altLang="zh-TW" dirty="0"/>
              <a:t>between different views gives a strong sense of more detailed geometry because of the parallax (visual motion) between corresponding pixels.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13.1.1 </a:t>
            </a:r>
            <a:r>
              <a:rPr lang="en-US" altLang="zh-TW" b="0" dirty="0"/>
              <a:t>View </a:t>
            </a:r>
            <a:r>
              <a:rPr lang="en-US" altLang="zh-TW" b="0" dirty="0" smtClean="0"/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3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44824"/>
            <a:ext cx="9144000" cy="434087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13.1.2 Photo Tourism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82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13.2.1 Imposters, Sprites, and Layers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13.2 Layered Depth Images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81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When a </a:t>
            </a:r>
            <a:r>
              <a:rPr lang="en-US" altLang="zh-TW" dirty="0"/>
              <a:t>depth map is warped to a novel view, holes and cracks inevitably appear behind the foreground objects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One way to alleviate this problem is to keep several depth and color values (depth pixels) at every pixel in a reference image (or, at least for pixels near foreground–background transitions) (Figure 13.5).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13.2 </a:t>
            </a:r>
            <a:r>
              <a:rPr lang="en-US" altLang="zh-TW" b="0" dirty="0" smtClean="0"/>
              <a:t>Layered Depth Images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66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resulting data structure, which is called a </a:t>
            </a:r>
            <a:r>
              <a:rPr lang="en-US" altLang="zh-TW" dirty="0" smtClean="0"/>
              <a:t>Layered Depth Image (</a:t>
            </a:r>
            <a:r>
              <a:rPr lang="en-US" altLang="zh-TW" dirty="0"/>
              <a:t>LDI), can be used to render new views using a back-to-front forward </a:t>
            </a:r>
            <a:r>
              <a:rPr lang="en-US" altLang="zh-TW" dirty="0" smtClean="0"/>
              <a:t>warping algorithm (Shade, </a:t>
            </a:r>
            <a:r>
              <a:rPr lang="en-US" altLang="zh-TW" dirty="0" err="1" smtClean="0"/>
              <a:t>Gortler</a:t>
            </a:r>
            <a:r>
              <a:rPr lang="en-US" altLang="zh-TW" dirty="0" smtClean="0"/>
              <a:t>, He et al. 1998).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13.2 </a:t>
            </a:r>
            <a:r>
              <a:rPr lang="en-US" altLang="zh-TW" b="0" dirty="0" smtClean="0"/>
              <a:t>Layered Depth Images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91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1884" y="1077096"/>
            <a:ext cx="6660232" cy="58003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13.2 </a:t>
            </a:r>
            <a:r>
              <a:rPr lang="en-US" altLang="zh-TW" b="0" dirty="0" smtClean="0"/>
              <a:t>Layered Depth Images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2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An alternative to keeping lists of color-depth values at each pixel, as is done in the LDI, is to organize objects into different layers or sprites.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13.2.1 </a:t>
            </a:r>
            <a:r>
              <a:rPr lang="en-US" altLang="zh-TW" b="0" dirty="0" smtClean="0"/>
              <a:t>Impostors, Sprites, and Layers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72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32856"/>
            <a:ext cx="9144001" cy="363364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13.2.1 </a:t>
            </a:r>
            <a:r>
              <a:rPr lang="en-US" altLang="zh-TW" b="0" dirty="0" smtClean="0"/>
              <a:t>Impostors, Sprites, and Layers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8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13.3.1 Unstructured </a:t>
            </a:r>
            <a:r>
              <a:rPr lang="en-US" altLang="zh-TW" dirty="0" err="1" smtClean="0"/>
              <a:t>Lumigraph</a:t>
            </a:r>
            <a:endParaRPr lang="en-US" altLang="zh-TW" dirty="0" smtClean="0"/>
          </a:p>
          <a:p>
            <a:r>
              <a:rPr lang="en-US" altLang="zh-TW" dirty="0" smtClean="0"/>
              <a:t>13.3.2 Surfaces Light Fields</a:t>
            </a:r>
          </a:p>
          <a:p>
            <a:r>
              <a:rPr lang="en-US" altLang="zh-TW" dirty="0" smtClean="0"/>
              <a:t>13.3.3 Applications: Concentric Mosaics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0" dirty="0" smtClean="0"/>
              <a:t>13.3 Light Fields and </a:t>
            </a:r>
            <a:r>
              <a:rPr lang="en-US" altLang="zh-TW" b="0" dirty="0" err="1" smtClean="0"/>
              <a:t>Lumigraphs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31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Is </a:t>
            </a:r>
            <a:r>
              <a:rPr lang="en-US" altLang="zh-TW" dirty="0" smtClean="0"/>
              <a:t>it </a:t>
            </a:r>
            <a:r>
              <a:rPr lang="en-US" altLang="zh-TW" dirty="0"/>
              <a:t>possible to capture and render the appearance of a scene from all possible viewpoints and, if so, what is the complexity of the resulting structure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r>
              <a:rPr lang="en-US" altLang="zh-TW" dirty="0"/>
              <a:t>Let us assume that we are looking at a static scene, i.e., one where the objects and illuminants are fixed, and only the observer is moving around.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04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View Interpolation</a:t>
            </a:r>
          </a:p>
          <a:p>
            <a:r>
              <a:rPr lang="en-US" altLang="zh-TW" dirty="0" smtClean="0"/>
              <a:t>Layered Depth Images</a:t>
            </a:r>
          </a:p>
          <a:p>
            <a:r>
              <a:rPr lang="en-US" altLang="zh-TW" dirty="0" smtClean="0"/>
              <a:t>Light Fields and </a:t>
            </a:r>
            <a:r>
              <a:rPr lang="en-US" altLang="zh-TW" dirty="0" err="1" smtClean="0"/>
              <a:t>Lumigraphs</a:t>
            </a:r>
            <a:endParaRPr lang="en-US" altLang="zh-TW" dirty="0" smtClean="0"/>
          </a:p>
          <a:p>
            <a:r>
              <a:rPr lang="en-US" altLang="zh-TW" dirty="0" smtClean="0"/>
              <a:t>Environment Mattes</a:t>
            </a:r>
          </a:p>
          <a:p>
            <a:r>
              <a:rPr lang="en-US" altLang="zh-TW" dirty="0" smtClean="0"/>
              <a:t>Video-Based Rendering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2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describe </a:t>
            </a:r>
            <a:r>
              <a:rPr lang="en-US" altLang="zh-TW" dirty="0"/>
              <a:t>each image by the location and </a:t>
            </a:r>
            <a:r>
              <a:rPr lang="en-US" altLang="zh-TW" dirty="0" smtClean="0"/>
              <a:t>orientation </a:t>
            </a:r>
            <a:r>
              <a:rPr lang="en-US" altLang="zh-TW" dirty="0"/>
              <a:t>of the virtual camera (6 </a:t>
            </a:r>
            <a:r>
              <a:rPr lang="en-US" altLang="zh-TW" dirty="0" smtClean="0"/>
              <a:t>DOF).</a:t>
            </a:r>
          </a:p>
          <a:p>
            <a:endParaRPr lang="en-US" altLang="zh-TW" dirty="0"/>
          </a:p>
          <a:p>
            <a:r>
              <a:rPr lang="en-US" altLang="zh-TW" dirty="0"/>
              <a:t>I</a:t>
            </a:r>
            <a:r>
              <a:rPr lang="en-US" altLang="zh-TW" dirty="0" smtClean="0"/>
              <a:t>f </a:t>
            </a:r>
            <a:r>
              <a:rPr lang="en-US" altLang="zh-TW" dirty="0"/>
              <a:t>we capture a two-dimensional spherical image around each possible camera location, we can re-render any view from this information.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12160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DOF:</a:t>
            </a:r>
            <a:r>
              <a:rPr lang="zh-TW" altLang="en-US" dirty="0" smtClean="0"/>
              <a:t> </a:t>
            </a:r>
            <a:r>
              <a:rPr lang="en-US" altLang="zh-TW" dirty="0" smtClean="0"/>
              <a:t>Degree </a:t>
            </a:r>
            <a:r>
              <a:rPr lang="en-US" altLang="zh-TW" smtClean="0"/>
              <a:t>Of Freedom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2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make the parameterization of this 4D function simpler, let us put two planes in the 3D scene roughly bounding the area of interest, as shown in Figure 13.7a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Any light ray terminating at a camera that lives in front of the </a:t>
            </a:r>
            <a:r>
              <a:rPr lang="en-US" altLang="zh-TW" i="1" dirty="0" err="1"/>
              <a:t>st</a:t>
            </a:r>
            <a:r>
              <a:rPr lang="en-US" altLang="zh-TW" dirty="0"/>
              <a:t> plane (assuming that this space is empty) passes through the two planes at 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, </a:t>
            </a:r>
            <a:r>
              <a:rPr lang="en-US" altLang="zh-TW" i="1" dirty="0"/>
              <a:t>t</a:t>
            </a:r>
            <a:r>
              <a:rPr lang="en-US" altLang="zh-TW" dirty="0"/>
              <a:t>) and (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, </a:t>
            </a:r>
            <a:r>
              <a:rPr lang="en-US" altLang="zh-TW" i="1" dirty="0"/>
              <a:t>v</a:t>
            </a:r>
            <a:r>
              <a:rPr lang="en-US" altLang="zh-TW" dirty="0"/>
              <a:t>) and can be described by its 4D coordinate (</a:t>
            </a:r>
            <a:r>
              <a:rPr lang="en-US" altLang="zh-TW" i="1" dirty="0" smtClean="0"/>
              <a:t>s, t, u, </a:t>
            </a:r>
            <a:r>
              <a:rPr lang="en-US" altLang="zh-TW" i="1" dirty="0"/>
              <a:t>v</a:t>
            </a:r>
            <a:r>
              <a:rPr lang="en-US" altLang="zh-TW" dirty="0"/>
              <a:t>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81015"/>
            <a:ext cx="9144000" cy="56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diagram (and parameterization) can be interpreted as describing a family of cameras living on the </a:t>
            </a:r>
            <a:r>
              <a:rPr lang="en-US" altLang="zh-TW" i="1" dirty="0" err="1"/>
              <a:t>st</a:t>
            </a:r>
            <a:r>
              <a:rPr lang="en-US" altLang="zh-TW" dirty="0"/>
              <a:t> plane with their image planes being the </a:t>
            </a:r>
            <a:r>
              <a:rPr lang="en-US" altLang="zh-TW" i="1" dirty="0" err="1"/>
              <a:t>uv</a:t>
            </a:r>
            <a:r>
              <a:rPr lang="en-US" altLang="zh-TW" dirty="0"/>
              <a:t> plane.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i="1" dirty="0" err="1"/>
              <a:t>uv</a:t>
            </a:r>
            <a:r>
              <a:rPr lang="en-US" altLang="zh-TW" dirty="0"/>
              <a:t> plane can be placed at infinity, which corresponds to all the virtual cameras looking in the same direction.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9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While a light field can be used to render a complex 3D scene from novel viewpoints, a much better rendering (with less ghosting) can be obtained if something is known about its 3D geometry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dirty="0" err="1"/>
              <a:t>Lumigraph</a:t>
            </a:r>
            <a:r>
              <a:rPr lang="en-US" altLang="zh-TW" dirty="0"/>
              <a:t> system of </a:t>
            </a:r>
            <a:r>
              <a:rPr lang="en-US" altLang="zh-TW" dirty="0" err="1"/>
              <a:t>Gortler</a:t>
            </a:r>
            <a:r>
              <a:rPr lang="en-US" altLang="zh-TW" dirty="0"/>
              <a:t>, </a:t>
            </a:r>
            <a:r>
              <a:rPr lang="en-US" altLang="zh-TW" dirty="0" err="1"/>
              <a:t>Grzeszczuk</a:t>
            </a:r>
            <a:r>
              <a:rPr lang="en-US" altLang="zh-TW" dirty="0"/>
              <a:t>, </a:t>
            </a:r>
            <a:r>
              <a:rPr lang="en-US" altLang="zh-TW" dirty="0" err="1"/>
              <a:t>Szeliski</a:t>
            </a:r>
            <a:r>
              <a:rPr lang="en-US" altLang="zh-TW" dirty="0"/>
              <a:t> et al. (1996) extends the basic light field rendering approach by taking into account the 3D location of surface points corresponding to each 3D ray.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45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While a light field can be used to render a complex 3D scene from novel viewpoints, a much better rendering (with less ghosting) can be obtained if something is known about its 3D geometry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/>
              <a:t>The </a:t>
            </a:r>
            <a:r>
              <a:rPr lang="en-US" altLang="zh-TW" dirty="0" err="1"/>
              <a:t>Lumigraph</a:t>
            </a:r>
            <a:r>
              <a:rPr lang="en-US" altLang="zh-TW" dirty="0"/>
              <a:t> system of </a:t>
            </a:r>
            <a:r>
              <a:rPr lang="en-US" altLang="zh-TW" dirty="0" err="1"/>
              <a:t>Gortler</a:t>
            </a:r>
            <a:r>
              <a:rPr lang="en-US" altLang="zh-TW" dirty="0"/>
              <a:t>, </a:t>
            </a:r>
            <a:r>
              <a:rPr lang="en-US" altLang="zh-TW" dirty="0" err="1"/>
              <a:t>Grzeszczuk</a:t>
            </a:r>
            <a:r>
              <a:rPr lang="en-US" altLang="zh-TW" dirty="0"/>
              <a:t>, </a:t>
            </a:r>
            <a:r>
              <a:rPr lang="en-US" altLang="zh-TW" dirty="0" err="1"/>
              <a:t>Szeliski</a:t>
            </a:r>
            <a:r>
              <a:rPr lang="en-US" altLang="zh-TW" dirty="0"/>
              <a:t> et al. (1996) extends the basic light field rendering approach by taking into account the 3D location of surface points corresponding to each 3D ray.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52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Consider the ray (</a:t>
            </a:r>
            <a:r>
              <a:rPr lang="en-US" altLang="zh-TW" i="1" dirty="0" smtClean="0"/>
              <a:t>s, u </a:t>
            </a:r>
            <a:r>
              <a:rPr lang="en-US" altLang="zh-TW" dirty="0" smtClean="0"/>
              <a:t>) </a:t>
            </a:r>
            <a:r>
              <a:rPr lang="en-US" altLang="zh-TW" dirty="0"/>
              <a:t>corresponding to the dashed line in Figure 13.8, which intersects the object’s surface at a distance </a:t>
            </a:r>
            <a:r>
              <a:rPr lang="en-US" altLang="zh-TW" i="1" dirty="0"/>
              <a:t>z</a:t>
            </a:r>
            <a:r>
              <a:rPr lang="en-US" altLang="zh-TW" dirty="0"/>
              <a:t> from the </a:t>
            </a:r>
            <a:r>
              <a:rPr lang="en-US" altLang="zh-TW" i="1" dirty="0" err="1"/>
              <a:t>uv</a:t>
            </a:r>
            <a:r>
              <a:rPr lang="en-US" altLang="zh-TW" dirty="0"/>
              <a:t> plane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I</a:t>
            </a:r>
            <a:r>
              <a:rPr lang="en-US" altLang="zh-TW" dirty="0" smtClean="0"/>
              <a:t>nstead </a:t>
            </a:r>
            <a:r>
              <a:rPr lang="en-US" altLang="zh-TW" dirty="0"/>
              <a:t>of using </a:t>
            </a:r>
            <a:r>
              <a:rPr lang="en-US" altLang="zh-TW" dirty="0" err="1"/>
              <a:t>quadri</a:t>
            </a:r>
            <a:r>
              <a:rPr lang="en-US" altLang="zh-TW" dirty="0"/>
              <a:t>-linear interpolation of the nearest sampled (</a:t>
            </a:r>
            <a:r>
              <a:rPr lang="en-US" altLang="zh-TW" i="1" dirty="0" smtClean="0"/>
              <a:t>s, t, u, v </a:t>
            </a:r>
            <a:r>
              <a:rPr lang="en-US" altLang="zh-TW" dirty="0" smtClean="0"/>
              <a:t>) </a:t>
            </a:r>
            <a:r>
              <a:rPr lang="en-US" altLang="zh-TW" dirty="0"/>
              <a:t>values around a given ray to determine its color, the (</a:t>
            </a:r>
            <a:r>
              <a:rPr lang="en-US" altLang="zh-TW" i="1" dirty="0" smtClean="0"/>
              <a:t>u, v </a:t>
            </a:r>
            <a:r>
              <a:rPr lang="en-US" altLang="zh-TW" dirty="0" smtClean="0"/>
              <a:t>) </a:t>
            </a:r>
            <a:r>
              <a:rPr lang="en-US" altLang="zh-TW" dirty="0"/>
              <a:t>values are modified for each discrete (</a:t>
            </a:r>
            <a:r>
              <a:rPr lang="en-US" altLang="zh-TW" i="1" dirty="0" err="1" smtClean="0"/>
              <a:t>si</a:t>
            </a:r>
            <a:r>
              <a:rPr lang="en-US" altLang="zh-TW" i="1" dirty="0" smtClean="0"/>
              <a:t>, </a:t>
            </a:r>
            <a:r>
              <a:rPr lang="en-US" altLang="zh-TW" i="1" dirty="0" err="1" smtClean="0"/>
              <a:t>ti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) </a:t>
            </a:r>
            <a:r>
              <a:rPr lang="en-US" altLang="zh-TW" dirty="0"/>
              <a:t>camera.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23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13.3 Light Fields and </a:t>
            </a:r>
            <a:r>
              <a:rPr lang="en-US" altLang="zh-TW" dirty="0" err="1" smtClean="0"/>
              <a:t>Lumigraphs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13.3.1 Unstructured </a:t>
            </a:r>
            <a:r>
              <a:rPr lang="en-US" altLang="zh-TW" dirty="0" err="1" smtClean="0"/>
              <a:t>Lumigraph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the images in a </a:t>
            </a:r>
            <a:r>
              <a:rPr lang="en-US" altLang="zh-TW" dirty="0" err="1"/>
              <a:t>Lumigraph</a:t>
            </a:r>
            <a:r>
              <a:rPr lang="en-US" altLang="zh-TW" dirty="0"/>
              <a:t> are acquired in an unstructured (irregular) manner, it can be counterproductive to resample the resulting light rays into a regularly binned (</a:t>
            </a:r>
            <a:r>
              <a:rPr lang="en-US" altLang="zh-TW" i="1" dirty="0" smtClean="0"/>
              <a:t>s, t, u, v </a:t>
            </a:r>
            <a:r>
              <a:rPr lang="en-US" altLang="zh-TW" dirty="0" smtClean="0"/>
              <a:t>) </a:t>
            </a:r>
            <a:r>
              <a:rPr lang="en-US" altLang="zh-TW" dirty="0"/>
              <a:t>data structure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This is both because resampling always introduces a certain amount of aliasing and because the resulting gridded light field can be populated very sparsely or irregularly.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13.3.1 Unstructured </a:t>
            </a:r>
            <a:r>
              <a:rPr lang="en-US" altLang="zh-TW" dirty="0" err="1" smtClean="0"/>
              <a:t>Lumigraph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The alternative is to render directly from the acquired images, by finding for each light ray in a virtual camera the closest pixels in the original images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unstructured </a:t>
            </a:r>
            <a:r>
              <a:rPr lang="en-US" altLang="zh-TW" dirty="0" err="1"/>
              <a:t>Lumigraph</a:t>
            </a:r>
            <a:r>
              <a:rPr lang="en-US" altLang="zh-TW" dirty="0"/>
              <a:t> rendering (ULR) system of Buehler, </a:t>
            </a:r>
            <a:r>
              <a:rPr lang="en-US" altLang="zh-TW" dirty="0" err="1"/>
              <a:t>Bosse</a:t>
            </a:r>
            <a:r>
              <a:rPr lang="en-US" altLang="zh-TW" dirty="0"/>
              <a:t>, McMillan et al. (2001) describes how to select </a:t>
            </a:r>
            <a:r>
              <a:rPr lang="en-US" altLang="zh-TW" dirty="0" smtClean="0"/>
              <a:t>such</a:t>
            </a:r>
            <a:r>
              <a:rPr lang="zh-TW" altLang="en-US" dirty="0" smtClean="0"/>
              <a:t> </a:t>
            </a:r>
            <a:r>
              <a:rPr lang="en-US" altLang="zh-TW" dirty="0" smtClean="0"/>
              <a:t>pixels </a:t>
            </a:r>
            <a:r>
              <a:rPr lang="en-US" altLang="zh-TW" dirty="0"/>
              <a:t>by combining a number of fidelity criteria, including </a:t>
            </a:r>
            <a:r>
              <a:rPr lang="en-US" altLang="zh-TW" b="1" dirty="0" err="1"/>
              <a:t>epipole</a:t>
            </a:r>
            <a:r>
              <a:rPr lang="en-US" altLang="zh-TW" b="1" dirty="0"/>
              <a:t> consistency </a:t>
            </a:r>
            <a:r>
              <a:rPr lang="en-US" altLang="zh-TW" dirty="0"/>
              <a:t>(distance of rays to a source camera’s center), </a:t>
            </a:r>
            <a:r>
              <a:rPr lang="en-US" altLang="zh-TW" b="1" dirty="0"/>
              <a:t>angular deviation </a:t>
            </a:r>
            <a:r>
              <a:rPr lang="en-US" altLang="zh-TW" dirty="0"/>
              <a:t>(similar incidence direction on the surface</a:t>
            </a:r>
            <a:r>
              <a:rPr lang="en-US" altLang="zh-TW" dirty="0" smtClean="0"/>
              <a:t>),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resolution</a:t>
            </a:r>
            <a:r>
              <a:rPr lang="en-US" altLang="zh-TW" dirty="0" smtClean="0"/>
              <a:t> </a:t>
            </a:r>
            <a:r>
              <a:rPr lang="en-US" altLang="zh-TW" dirty="0"/>
              <a:t>(similar sampling density along the surface), </a:t>
            </a:r>
            <a:r>
              <a:rPr lang="en-US" altLang="zh-TW" b="1" dirty="0"/>
              <a:t>continuity</a:t>
            </a:r>
            <a:r>
              <a:rPr lang="en-US" altLang="zh-TW" dirty="0"/>
              <a:t> (to nearby pixels), and </a:t>
            </a:r>
            <a:r>
              <a:rPr lang="en-US" altLang="zh-TW" b="1" dirty="0"/>
              <a:t>consistency</a:t>
            </a:r>
            <a:r>
              <a:rPr lang="en-US" altLang="zh-TW" dirty="0"/>
              <a:t> (along the ray).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96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13. </a:t>
            </a:r>
            <a:r>
              <a:rPr lang="en-US" altLang="zh-TW" dirty="0" smtClean="0"/>
              <a:t>Image-Based </a:t>
            </a:r>
            <a:r>
              <a:rPr lang="en-US" altLang="zh-TW" dirty="0"/>
              <a:t>Rendering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52736"/>
            <a:ext cx="6044629" cy="55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13.3.2 Surfaces Light Fields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If </a:t>
            </a:r>
            <a:r>
              <a:rPr lang="en-US" altLang="zh-TW" dirty="0"/>
              <a:t>we know the 3D shape of the object or scene whose light field is being modeled, we </a:t>
            </a:r>
            <a:r>
              <a:rPr lang="en-US" altLang="zh-TW" dirty="0" smtClean="0"/>
              <a:t>can effectively </a:t>
            </a:r>
            <a:r>
              <a:rPr lang="en-US" altLang="zh-TW" dirty="0"/>
              <a:t>compress the field because nearby rays emanating from nearby surface </a:t>
            </a:r>
            <a:r>
              <a:rPr lang="en-US" altLang="zh-TW" dirty="0" smtClean="0"/>
              <a:t>elements have </a:t>
            </a:r>
            <a:r>
              <a:rPr lang="en-US" altLang="zh-TW" dirty="0"/>
              <a:t>similar color values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47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13.3.2 Surfaces Light Fields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These observations underlie the surface light field representation introduced by Wood</a:t>
            </a:r>
            <a:r>
              <a:rPr lang="en-US" altLang="zh-TW" dirty="0" smtClean="0"/>
              <a:t>, Azuma</a:t>
            </a:r>
            <a:r>
              <a:rPr lang="en-US" altLang="zh-TW" dirty="0"/>
              <a:t>, </a:t>
            </a:r>
            <a:r>
              <a:rPr lang="en-US" altLang="zh-TW" dirty="0" err="1"/>
              <a:t>Aldinger</a:t>
            </a:r>
            <a:r>
              <a:rPr lang="en-US" altLang="zh-TW" dirty="0"/>
              <a:t> et al. (2000).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 </a:t>
            </a:r>
            <a:r>
              <a:rPr lang="en-US" altLang="zh-TW" dirty="0"/>
              <a:t>their system, an accurate 3D model is built of the </a:t>
            </a:r>
            <a:r>
              <a:rPr lang="en-US" altLang="zh-TW" dirty="0" smtClean="0"/>
              <a:t>object being represented. </a:t>
            </a:r>
          </a:p>
        </p:txBody>
      </p:sp>
    </p:spTree>
    <p:extLst>
      <p:ext uri="{BB962C8B-B14F-4D97-AF65-F5344CB8AC3E}">
        <p14:creationId xmlns:p14="http://schemas.microsoft.com/office/powerpoint/2010/main" val="3488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13.3.2 Surfaces Light Fields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err="1"/>
              <a:t>Lumisphere</a:t>
            </a:r>
            <a:r>
              <a:rPr lang="en-US" altLang="zh-TW" dirty="0"/>
              <a:t> of all rays emanating from each surface point is estimated or captured (Figure 13.9). 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Nearby </a:t>
            </a:r>
            <a:r>
              <a:rPr lang="en-US" altLang="zh-TW" dirty="0" err="1"/>
              <a:t>Lumispheres</a:t>
            </a:r>
            <a:r>
              <a:rPr lang="en-US" altLang="zh-TW" dirty="0"/>
              <a:t> will be highly correlated and hence amenable to both compression and manipulation.</a:t>
            </a:r>
            <a:endParaRPr lang="zh-TW" altLang="en-US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644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13.3.2 Surfaces Light Fields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16832"/>
            <a:ext cx="915663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13.1.1 View-Dependent Texture Maps</a:t>
            </a:r>
          </a:p>
          <a:p>
            <a:r>
              <a:rPr lang="en-US" altLang="zh-TW" dirty="0" smtClean="0"/>
              <a:t>13.1.2 Application: Photo Tourism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13.1 View 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1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View interpolation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creates a</a:t>
            </a:r>
            <a:r>
              <a:rPr lang="zh-TW" altLang="en-US" dirty="0" smtClean="0"/>
              <a:t> </a:t>
            </a:r>
            <a:r>
              <a:rPr lang="en-US" altLang="zh-TW" dirty="0" smtClean="0"/>
              <a:t>seamless transition </a:t>
            </a:r>
            <a:r>
              <a:rPr lang="en-US" altLang="zh-TW" dirty="0"/>
              <a:t>between a pair of reference images using one or more pre-computed </a:t>
            </a:r>
            <a:r>
              <a:rPr lang="en-US" altLang="zh-TW" dirty="0" smtClean="0"/>
              <a:t>depth</a:t>
            </a:r>
            <a:r>
              <a:rPr lang="zh-TW" altLang="en-US" dirty="0" smtClean="0"/>
              <a:t> </a:t>
            </a:r>
            <a:r>
              <a:rPr lang="en-US" altLang="zh-TW" dirty="0" smtClean="0"/>
              <a:t>maps.</a:t>
            </a:r>
          </a:p>
          <a:p>
            <a:endParaRPr lang="en-US" altLang="zh-TW" dirty="0"/>
          </a:p>
          <a:p>
            <a:r>
              <a:rPr lang="en-US" altLang="zh-TW" dirty="0"/>
              <a:t>Closely related to this idea are view-dependent texture </a:t>
            </a:r>
            <a:r>
              <a:rPr lang="en-US" altLang="zh-TW" dirty="0" smtClean="0"/>
              <a:t>maps, which</a:t>
            </a:r>
            <a:r>
              <a:rPr lang="zh-TW" altLang="en-US" dirty="0" smtClean="0"/>
              <a:t> </a:t>
            </a:r>
            <a:r>
              <a:rPr lang="en-US" altLang="zh-TW" dirty="0" smtClean="0"/>
              <a:t>blend </a:t>
            </a:r>
            <a:r>
              <a:rPr lang="en-US" altLang="zh-TW" dirty="0"/>
              <a:t>multiple texture maps on a 3D model’s surface.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dirty="0"/>
              <a:t>13.1 View </a:t>
            </a:r>
            <a:r>
              <a:rPr lang="en-US" altLang="zh-TW" b="0" dirty="0" smtClean="0"/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22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dirty="0"/>
              <a:t>13.1 View </a:t>
            </a:r>
            <a:r>
              <a:rPr lang="en-US" altLang="zh-TW" b="0" dirty="0" smtClean="0"/>
              <a:t>Interpolation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0" y="1543877"/>
            <a:ext cx="9047659" cy="39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View-dependent texture </a:t>
            </a:r>
            <a:r>
              <a:rPr lang="en-US" altLang="zh-TW" dirty="0" smtClean="0"/>
              <a:t>maps are closely related to view interpolation.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Instead of associating a separate depth map with each input image, a single 3D model </a:t>
            </a:r>
            <a:r>
              <a:rPr lang="en-US" altLang="zh-TW" dirty="0"/>
              <a:t>is created for the scene, but different images are used as texture map sources </a:t>
            </a:r>
            <a:r>
              <a:rPr lang="en-US" altLang="zh-TW" dirty="0" smtClean="0"/>
              <a:t>depending on </a:t>
            </a:r>
            <a:r>
              <a:rPr lang="en-US" altLang="zh-TW" dirty="0"/>
              <a:t>the virtual camera’s current </a:t>
            </a:r>
            <a:r>
              <a:rPr lang="en-US" altLang="zh-TW" dirty="0" smtClean="0"/>
              <a:t>position.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13.1.1 </a:t>
            </a:r>
            <a:r>
              <a:rPr lang="en-US" altLang="zh-TW" b="0" dirty="0"/>
              <a:t>View </a:t>
            </a:r>
            <a:r>
              <a:rPr lang="en-US" altLang="zh-TW" b="0" dirty="0" smtClean="0"/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52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57" r="2444"/>
          <a:stretch/>
        </p:blipFill>
        <p:spPr>
          <a:xfrm>
            <a:off x="0" y="1628800"/>
            <a:ext cx="9144000" cy="453896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13.1.1 </a:t>
            </a:r>
            <a:r>
              <a:rPr lang="en-US" altLang="zh-TW" b="0" dirty="0"/>
              <a:t>View </a:t>
            </a:r>
            <a:r>
              <a:rPr lang="en-US" altLang="zh-TW" b="0" dirty="0" smtClean="0"/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86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Given </a:t>
            </a:r>
            <a:r>
              <a:rPr lang="en-US" altLang="zh-TW" dirty="0"/>
              <a:t>a new virtual camera position, the similarity of this camera’s view of each polygon (or pixel) is compared </a:t>
            </a:r>
            <a:r>
              <a:rPr lang="en-US" altLang="zh-TW" dirty="0" smtClean="0"/>
              <a:t>with </a:t>
            </a:r>
            <a:r>
              <a:rPr lang="en-US" altLang="zh-TW" dirty="0"/>
              <a:t>that of potential </a:t>
            </a:r>
            <a:r>
              <a:rPr lang="en-US" altLang="zh-TW" dirty="0" smtClean="0"/>
              <a:t>source </a:t>
            </a:r>
            <a:r>
              <a:rPr lang="en-US" altLang="zh-TW" dirty="0"/>
              <a:t>images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images are then blended using a weighting that is inversely proportional to the </a:t>
            </a:r>
            <a:r>
              <a:rPr lang="en-US" altLang="zh-TW" dirty="0" smtClean="0"/>
              <a:t>angles between </a:t>
            </a:r>
            <a:r>
              <a:rPr lang="en-US" altLang="zh-TW" dirty="0"/>
              <a:t>the virtual view and the source views (Figure 13.3a).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13.1.1 </a:t>
            </a:r>
            <a:r>
              <a:rPr lang="en-US" altLang="zh-TW" b="0" dirty="0"/>
              <a:t>View </a:t>
            </a:r>
            <a:r>
              <a:rPr lang="en-US" altLang="zh-TW" b="0" dirty="0" smtClean="0"/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03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14420</TotalTime>
  <Words>1372</Words>
  <Application>Microsoft Office PowerPoint</Application>
  <PresentationFormat>如螢幕大小 (4:3)</PresentationFormat>
  <Paragraphs>144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微軟正黑體</vt:lpstr>
      <vt:lpstr>新細明體</vt:lpstr>
      <vt:lpstr>Calibri</vt:lpstr>
      <vt:lpstr>Lucida Sans Unicode</vt:lpstr>
      <vt:lpstr>Verdana</vt:lpstr>
      <vt:lpstr>Wingdings 2</vt:lpstr>
      <vt:lpstr>Wingdings 3</vt:lpstr>
      <vt:lpstr>匯合</vt:lpstr>
      <vt:lpstr>Chapter 13 Image-Based Rendering</vt:lpstr>
      <vt:lpstr>Outline</vt:lpstr>
      <vt:lpstr>13. Image-Based Rendering</vt:lpstr>
      <vt:lpstr>13.1 View Interpolation</vt:lpstr>
      <vt:lpstr>13.1 View Interpolation</vt:lpstr>
      <vt:lpstr>13.1 View Interpolation</vt:lpstr>
      <vt:lpstr>13.1.1 View Interpolation</vt:lpstr>
      <vt:lpstr>13.1.1 View Interpolation</vt:lpstr>
      <vt:lpstr>13.1.1 View Interpolation</vt:lpstr>
      <vt:lpstr>13.1.1 View Interpolation</vt:lpstr>
      <vt:lpstr>13.1.2 Photo Tourism</vt:lpstr>
      <vt:lpstr>13.2 Layered Depth Images</vt:lpstr>
      <vt:lpstr>13.2 Layered Depth Images</vt:lpstr>
      <vt:lpstr>13.2 Layered Depth Images</vt:lpstr>
      <vt:lpstr>13.2 Layered Depth Images</vt:lpstr>
      <vt:lpstr>13.2.1 Impostors, Sprites, and Layers</vt:lpstr>
      <vt:lpstr>13.2.1 Impostors, Sprites, and Layers</vt:lpstr>
      <vt:lpstr>13.3 Light Fields and Lumigraphs</vt:lpstr>
      <vt:lpstr>13.3 Light Fields and Lumigraphs</vt:lpstr>
      <vt:lpstr>13.3 Light Fields and Lumigraphs</vt:lpstr>
      <vt:lpstr>13.3 Light Fields and Lumigraphs</vt:lpstr>
      <vt:lpstr>13.3 Light Fields and Lumigraphs</vt:lpstr>
      <vt:lpstr>13.3 Light Fields and Lumigraphs</vt:lpstr>
      <vt:lpstr>13.3 Light Fields and Lumigraphs</vt:lpstr>
      <vt:lpstr>13.3 Light Fields and Lumigraphs</vt:lpstr>
      <vt:lpstr>13.3 Light Fields and Lumigraphs</vt:lpstr>
      <vt:lpstr>13.3 Light Fields and Lumigraphs</vt:lpstr>
      <vt:lpstr>13.3.1 Unstructured Lumigraph</vt:lpstr>
      <vt:lpstr>13.3.1 Unstructured Lumigraph</vt:lpstr>
      <vt:lpstr>13.3.2 Surfaces Light Fields</vt:lpstr>
      <vt:lpstr>13.3.2 Surfaces Light Fields</vt:lpstr>
      <vt:lpstr>13.3.2 Surfaces Light Fields</vt:lpstr>
      <vt:lpstr>13.3.2 Surfaces Light Fields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steeldoor</dc:creator>
  <cp:lastModifiedBy>DCCVLAB</cp:lastModifiedBy>
  <cp:revision>393</cp:revision>
  <dcterms:created xsi:type="dcterms:W3CDTF">2011-05-19T11:32:44Z</dcterms:created>
  <dcterms:modified xsi:type="dcterms:W3CDTF">2016-06-14T08:37:45Z</dcterms:modified>
</cp:coreProperties>
</file>