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46" r:id="rId1"/>
  </p:sldMasterIdLst>
  <p:notesMasterIdLst>
    <p:notesMasterId r:id="rId109"/>
  </p:notesMasterIdLst>
  <p:sldIdLst>
    <p:sldId id="257" r:id="rId2"/>
    <p:sldId id="260" r:id="rId3"/>
    <p:sldId id="261" r:id="rId4"/>
    <p:sldId id="262" r:id="rId5"/>
    <p:sldId id="263" r:id="rId6"/>
    <p:sldId id="264" r:id="rId7"/>
    <p:sldId id="265" r:id="rId8"/>
    <p:sldId id="266" r:id="rId9"/>
    <p:sldId id="362" r:id="rId10"/>
    <p:sldId id="267" r:id="rId11"/>
    <p:sldId id="268" r:id="rId12"/>
    <p:sldId id="269" r:id="rId13"/>
    <p:sldId id="270" r:id="rId14"/>
    <p:sldId id="271" r:id="rId15"/>
    <p:sldId id="272" r:id="rId16"/>
    <p:sldId id="273" r:id="rId17"/>
    <p:sldId id="275" r:id="rId18"/>
    <p:sldId id="276" r:id="rId19"/>
    <p:sldId id="274"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4" r:id="rId34"/>
    <p:sldId id="293" r:id="rId35"/>
    <p:sldId id="291" r:id="rId36"/>
    <p:sldId id="290" r:id="rId37"/>
    <p:sldId id="292" r:id="rId38"/>
    <p:sldId id="295" r:id="rId39"/>
    <p:sldId id="296" r:id="rId40"/>
    <p:sldId id="297" r:id="rId41"/>
    <p:sldId id="298" r:id="rId42"/>
    <p:sldId id="299" r:id="rId43"/>
    <p:sldId id="300" r:id="rId44"/>
    <p:sldId id="305" r:id="rId45"/>
    <p:sldId id="306" r:id="rId46"/>
    <p:sldId id="359" r:id="rId47"/>
    <p:sldId id="360" r:id="rId48"/>
    <p:sldId id="363" r:id="rId49"/>
    <p:sldId id="303" r:id="rId50"/>
    <p:sldId id="304" r:id="rId51"/>
    <p:sldId id="307" r:id="rId52"/>
    <p:sldId id="308" r:id="rId53"/>
    <p:sldId id="309" r:id="rId54"/>
    <p:sldId id="310" r:id="rId55"/>
    <p:sldId id="364" r:id="rId56"/>
    <p:sldId id="311" r:id="rId57"/>
    <p:sldId id="312" r:id="rId58"/>
    <p:sldId id="313" r:id="rId59"/>
    <p:sldId id="314" r:id="rId60"/>
    <p:sldId id="315" r:id="rId61"/>
    <p:sldId id="316" r:id="rId62"/>
    <p:sldId id="317" r:id="rId63"/>
    <p:sldId id="365"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66" r:id="rId77"/>
    <p:sldId id="330" r:id="rId78"/>
    <p:sldId id="331" r:id="rId79"/>
    <p:sldId id="332" r:id="rId80"/>
    <p:sldId id="333" r:id="rId81"/>
    <p:sldId id="334" r:id="rId82"/>
    <p:sldId id="335" r:id="rId83"/>
    <p:sldId id="336" r:id="rId84"/>
    <p:sldId id="337" r:id="rId85"/>
    <p:sldId id="338" r:id="rId86"/>
    <p:sldId id="339" r:id="rId87"/>
    <p:sldId id="369" r:id="rId88"/>
    <p:sldId id="367" r:id="rId89"/>
    <p:sldId id="340" r:id="rId90"/>
    <p:sldId id="341" r:id="rId91"/>
    <p:sldId id="342" r:id="rId92"/>
    <p:sldId id="343" r:id="rId93"/>
    <p:sldId id="368" r:id="rId94"/>
    <p:sldId id="344" r:id="rId95"/>
    <p:sldId id="345" r:id="rId96"/>
    <p:sldId id="346" r:id="rId97"/>
    <p:sldId id="347" r:id="rId98"/>
    <p:sldId id="349" r:id="rId99"/>
    <p:sldId id="350" r:id="rId100"/>
    <p:sldId id="351" r:id="rId101"/>
    <p:sldId id="352" r:id="rId102"/>
    <p:sldId id="353" r:id="rId103"/>
    <p:sldId id="354" r:id="rId104"/>
    <p:sldId id="355" r:id="rId105"/>
    <p:sldId id="356" r:id="rId106"/>
    <p:sldId id="357" r:id="rId107"/>
    <p:sldId id="361"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85971" autoAdjust="0"/>
  </p:normalViewPr>
  <p:slideViewPr>
    <p:cSldViewPr snapToGrid="0">
      <p:cViewPr varScale="1">
        <p:scale>
          <a:sx n="86" d="100"/>
          <a:sy n="86" d="100"/>
        </p:scale>
        <p:origin x="1012" y="60"/>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AE1C86-A11A-4EFA-9311-B6C823C80E01}" type="datetimeFigureOut">
              <a:rPr lang="en-IN" smtClean="0"/>
              <a:t>10-05-2022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D1D7CD-6399-4C55-B424-1C75733F0E00}" type="slidenum">
              <a:rPr lang="en-IN" smtClean="0"/>
              <a:t>‹#›</a:t>
            </a:fld>
            <a:endParaRPr lang="en-IN"/>
          </a:p>
        </p:txBody>
      </p:sp>
    </p:spTree>
    <p:extLst>
      <p:ext uri="{BB962C8B-B14F-4D97-AF65-F5344CB8AC3E}">
        <p14:creationId xmlns:p14="http://schemas.microsoft.com/office/powerpoint/2010/main" val="302425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Binocular disparity refers to </a:t>
            </a:r>
            <a:r>
              <a:rPr lang="en-US" sz="1200" b="1" i="0" kern="1200" dirty="0">
                <a:solidFill>
                  <a:schemeClr val="tx1"/>
                </a:solidFill>
                <a:effectLst/>
                <a:latin typeface="+mn-lt"/>
                <a:ea typeface="+mn-ea"/>
                <a:cs typeface="+mn-cs"/>
              </a:rPr>
              <a:t>the difference in image location of an object seen by the left and right eyes.</a:t>
            </a:r>
          </a:p>
        </p:txBody>
      </p:sp>
      <p:sp>
        <p:nvSpPr>
          <p:cNvPr id="4" name="Slide Number Placeholder 3"/>
          <p:cNvSpPr>
            <a:spLocks noGrp="1"/>
          </p:cNvSpPr>
          <p:nvPr>
            <p:ph type="sldNum" sz="quarter" idx="5"/>
          </p:nvPr>
        </p:nvSpPr>
        <p:spPr/>
        <p:txBody>
          <a:bodyPr/>
          <a:lstStyle/>
          <a:p>
            <a:fld id="{A5D1D7CD-6399-4C55-B424-1C75733F0E00}" type="slidenum">
              <a:rPr lang="en-IN" smtClean="0"/>
              <a:t>5</a:t>
            </a:fld>
            <a:endParaRPr lang="en-IN"/>
          </a:p>
        </p:txBody>
      </p:sp>
    </p:spTree>
    <p:extLst>
      <p:ext uri="{BB962C8B-B14F-4D97-AF65-F5344CB8AC3E}">
        <p14:creationId xmlns:p14="http://schemas.microsoft.com/office/powerpoint/2010/main" val="1027928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a:t>i</a:t>
            </a:r>
            <a:r>
              <a:rPr lang="en-IN" dirty="0"/>
              <a:t> and j are two planes</a:t>
            </a:r>
          </a:p>
          <a:p>
            <a:r>
              <a:rPr lang="en-IN" dirty="0"/>
              <a:t>H is </a:t>
            </a:r>
            <a:r>
              <a:rPr lang="en-IN" dirty="0" err="1"/>
              <a:t>homograpghy</a:t>
            </a:r>
            <a:r>
              <a:rPr lang="en-IN" dirty="0"/>
              <a:t> of the image planes I and j</a:t>
            </a:r>
          </a:p>
          <a:p>
            <a:r>
              <a:rPr lang="en-IN" dirty="0"/>
              <a:t>Xi and </a:t>
            </a:r>
            <a:r>
              <a:rPr lang="en-IN" dirty="0" err="1"/>
              <a:t>xj</a:t>
            </a:r>
            <a:r>
              <a:rPr lang="en-IN" dirty="0"/>
              <a:t> are the projection of x from the reference plane to the image plane</a:t>
            </a:r>
          </a:p>
          <a:p>
            <a:r>
              <a:rPr lang="en-IN" dirty="0"/>
              <a:t>Let’s take the head as </a:t>
            </a:r>
            <a:r>
              <a:rPr lang="en-IN" dirty="0" err="1"/>
              <a:t>xh</a:t>
            </a:r>
            <a:r>
              <a:rPr lang="en-IN" dirty="0"/>
              <a:t>. Since it doesn’t lie on the reference plane , there are 2 different projection points on I and j.</a:t>
            </a:r>
          </a:p>
          <a:p>
            <a:r>
              <a:rPr lang="en-IN" dirty="0"/>
              <a:t>So, </a:t>
            </a:r>
            <a:r>
              <a:rPr lang="en-IN" dirty="0" err="1"/>
              <a:t>xhj</a:t>
            </a:r>
            <a:r>
              <a:rPr lang="en-IN" dirty="0"/>
              <a:t> and </a:t>
            </a:r>
            <a:r>
              <a:rPr lang="en-IN" dirty="0" err="1"/>
              <a:t>xj</a:t>
            </a:r>
            <a:r>
              <a:rPr lang="en-IN" dirty="0"/>
              <a:t>  is called the parallax vector.</a:t>
            </a:r>
            <a:br>
              <a:rPr lang="en-IN" dirty="0"/>
            </a:br>
            <a:r>
              <a:rPr lang="en-IN" dirty="0"/>
              <a:t>If </a:t>
            </a:r>
            <a:r>
              <a:rPr lang="en-IN" dirty="0" err="1"/>
              <a:t>xh</a:t>
            </a:r>
            <a:r>
              <a:rPr lang="en-IN" dirty="0"/>
              <a:t> is on the plane the parallax vector vanishes.</a:t>
            </a:r>
          </a:p>
          <a:p>
            <a:r>
              <a:rPr lang="en-IN" dirty="0"/>
              <a:t>This is known as plane plus parallax</a:t>
            </a:r>
          </a:p>
          <a:p>
            <a:endParaRPr lang="en-IN" dirty="0"/>
          </a:p>
        </p:txBody>
      </p:sp>
      <p:sp>
        <p:nvSpPr>
          <p:cNvPr id="4" name="Slide Number Placeholder 3"/>
          <p:cNvSpPr>
            <a:spLocks noGrp="1"/>
          </p:cNvSpPr>
          <p:nvPr>
            <p:ph type="sldNum" sz="quarter" idx="5"/>
          </p:nvPr>
        </p:nvSpPr>
        <p:spPr/>
        <p:txBody>
          <a:bodyPr/>
          <a:lstStyle/>
          <a:p>
            <a:fld id="{A5D1D7CD-6399-4C55-B424-1C75733F0E00}" type="slidenum">
              <a:rPr lang="en-IN" smtClean="0"/>
              <a:t>32</a:t>
            </a:fld>
            <a:endParaRPr lang="en-IN"/>
          </a:p>
        </p:txBody>
      </p:sp>
    </p:spTree>
    <p:extLst>
      <p:ext uri="{BB962C8B-B14F-4D97-AF65-F5344CB8AC3E}">
        <p14:creationId xmlns:p14="http://schemas.microsoft.com/office/powerpoint/2010/main" val="1580027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two superimposed images after stabilizing the reference plane. </a:t>
            </a:r>
          </a:p>
          <a:p>
            <a:r>
              <a:rPr lang="en-US" sz="1200" kern="1200" dirty="0">
                <a:solidFill>
                  <a:schemeClr val="tx1"/>
                </a:solidFill>
                <a:effectLst/>
                <a:latin typeface="+mn-lt"/>
                <a:ea typeface="+mn-ea"/>
                <a:cs typeface="+mn-cs"/>
              </a:rPr>
              <a:t>The feet of the man are in both images at the same position (stabilized).</a:t>
            </a:r>
          </a:p>
          <a:p>
            <a:r>
              <a:rPr lang="en-US" sz="1200" kern="1200" dirty="0">
                <a:solidFill>
                  <a:schemeClr val="tx1"/>
                </a:solidFill>
                <a:effectLst/>
                <a:latin typeface="+mn-lt"/>
                <a:ea typeface="+mn-ea"/>
                <a:cs typeface="+mn-cs"/>
              </a:rPr>
              <a:t>The head of the man is at different positions in the stabilized images.</a:t>
            </a:r>
          </a:p>
          <a:p>
            <a:r>
              <a:rPr lang="en-US" sz="1200" kern="1200" dirty="0">
                <a:solidFill>
                  <a:schemeClr val="tx1"/>
                </a:solidFill>
                <a:effectLst/>
                <a:latin typeface="+mn-lt"/>
                <a:ea typeface="+mn-ea"/>
                <a:cs typeface="+mn-cs"/>
              </a:rPr>
              <a:t>In the above example we assumed that the reference plane is a real, </a:t>
            </a:r>
          </a:p>
          <a:p>
            <a:r>
              <a:rPr lang="en-US" sz="1200" kern="1200" dirty="0">
                <a:solidFill>
                  <a:schemeClr val="tx1"/>
                </a:solidFill>
                <a:effectLst/>
                <a:latin typeface="+mn-lt"/>
                <a:ea typeface="+mn-ea"/>
                <a:cs typeface="+mn-cs"/>
              </a:rPr>
              <a:t>finite plane in the scene. In order to stabilize the reference plane, </a:t>
            </a:r>
          </a:p>
          <a:p>
            <a:r>
              <a:rPr lang="en-US" sz="1200" kern="1200" dirty="0">
                <a:solidFill>
                  <a:schemeClr val="tx1"/>
                </a:solidFill>
                <a:effectLst/>
                <a:latin typeface="+mn-lt"/>
                <a:ea typeface="+mn-ea"/>
                <a:cs typeface="+mn-cs"/>
              </a:rPr>
              <a:t>this finite plane has been specified as the plane at infinity.</a:t>
            </a:r>
            <a:br>
              <a:rPr lang="en-US" dirty="0"/>
            </a:br>
            <a:endParaRPr lang="en-IN" dirty="0"/>
          </a:p>
        </p:txBody>
      </p:sp>
      <p:sp>
        <p:nvSpPr>
          <p:cNvPr id="4" name="Slide Number Placeholder 3"/>
          <p:cNvSpPr>
            <a:spLocks noGrp="1"/>
          </p:cNvSpPr>
          <p:nvPr>
            <p:ph type="sldNum" sz="quarter" idx="5"/>
          </p:nvPr>
        </p:nvSpPr>
        <p:spPr/>
        <p:txBody>
          <a:bodyPr/>
          <a:lstStyle/>
          <a:p>
            <a:fld id="{A5D1D7CD-6399-4C55-B424-1C75733F0E00}" type="slidenum">
              <a:rPr lang="en-IN" smtClean="0"/>
              <a:t>34</a:t>
            </a:fld>
            <a:endParaRPr lang="en-IN"/>
          </a:p>
        </p:txBody>
      </p:sp>
    </p:spTree>
    <p:extLst>
      <p:ext uri="{BB962C8B-B14F-4D97-AF65-F5344CB8AC3E}">
        <p14:creationId xmlns:p14="http://schemas.microsoft.com/office/powerpoint/2010/main" val="847373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For further reference: https://citeseerx.ist.psu.edu/viewdoc/download?doi=10.1.1.541.2995&amp;rep=rep1&amp;type=pdf</a:t>
            </a:r>
          </a:p>
        </p:txBody>
      </p:sp>
      <p:sp>
        <p:nvSpPr>
          <p:cNvPr id="4" name="Slide Number Placeholder 3"/>
          <p:cNvSpPr>
            <a:spLocks noGrp="1"/>
          </p:cNvSpPr>
          <p:nvPr>
            <p:ph type="sldNum" sz="quarter" idx="5"/>
          </p:nvPr>
        </p:nvSpPr>
        <p:spPr/>
        <p:txBody>
          <a:bodyPr/>
          <a:lstStyle/>
          <a:p>
            <a:fld id="{A5D1D7CD-6399-4C55-B424-1C75733F0E00}" type="slidenum">
              <a:rPr lang="en-IN" smtClean="0"/>
              <a:t>44</a:t>
            </a:fld>
            <a:endParaRPr lang="en-IN"/>
          </a:p>
        </p:txBody>
      </p:sp>
    </p:spTree>
    <p:extLst>
      <p:ext uri="{BB962C8B-B14F-4D97-AF65-F5344CB8AC3E}">
        <p14:creationId xmlns:p14="http://schemas.microsoft.com/office/powerpoint/2010/main" val="2930096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OpenCV: </a:t>
            </a:r>
            <a:r>
              <a:rPr lang="en-IN" dirty="0" err="1"/>
              <a:t>findHomography</a:t>
            </a:r>
            <a:endParaRPr lang="en-IN" dirty="0"/>
          </a:p>
          <a:p>
            <a:r>
              <a:rPr lang="en-IN" dirty="0"/>
              <a:t>Other algorithms: </a:t>
            </a:r>
            <a:r>
              <a:rPr lang="en-IN" dirty="0" err="1"/>
              <a:t>DLT,Least</a:t>
            </a:r>
            <a:r>
              <a:rPr lang="en-IN" dirty="0"/>
              <a:t> Square method</a:t>
            </a:r>
          </a:p>
        </p:txBody>
      </p:sp>
      <p:sp>
        <p:nvSpPr>
          <p:cNvPr id="4" name="Slide Number Placeholder 3"/>
          <p:cNvSpPr>
            <a:spLocks noGrp="1"/>
          </p:cNvSpPr>
          <p:nvPr>
            <p:ph type="sldNum" sz="quarter" idx="5"/>
          </p:nvPr>
        </p:nvSpPr>
        <p:spPr/>
        <p:txBody>
          <a:bodyPr/>
          <a:lstStyle/>
          <a:p>
            <a:fld id="{A5D1D7CD-6399-4C55-B424-1C75733F0E00}" type="slidenum">
              <a:rPr lang="en-IN" smtClean="0"/>
              <a:t>45</a:t>
            </a:fld>
            <a:endParaRPr lang="en-IN"/>
          </a:p>
        </p:txBody>
      </p:sp>
    </p:spTree>
    <p:extLst>
      <p:ext uri="{BB962C8B-B14F-4D97-AF65-F5344CB8AC3E}">
        <p14:creationId xmlns:p14="http://schemas.microsoft.com/office/powerpoint/2010/main" val="3072195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OpenCV: </a:t>
            </a:r>
            <a:r>
              <a:rPr lang="en-IN" dirty="0" err="1"/>
              <a:t>findHomography</a:t>
            </a:r>
            <a:endParaRPr lang="en-IN" dirty="0"/>
          </a:p>
          <a:p>
            <a:r>
              <a:rPr lang="en-IN" dirty="0"/>
              <a:t>Other algorithms: </a:t>
            </a:r>
            <a:r>
              <a:rPr lang="en-IN" dirty="0" err="1"/>
              <a:t>DLT,Least</a:t>
            </a:r>
            <a:r>
              <a:rPr lang="en-IN" dirty="0"/>
              <a:t> Square method</a:t>
            </a:r>
          </a:p>
        </p:txBody>
      </p:sp>
      <p:sp>
        <p:nvSpPr>
          <p:cNvPr id="4" name="Slide Number Placeholder 3"/>
          <p:cNvSpPr>
            <a:spLocks noGrp="1"/>
          </p:cNvSpPr>
          <p:nvPr>
            <p:ph type="sldNum" sz="quarter" idx="5"/>
          </p:nvPr>
        </p:nvSpPr>
        <p:spPr/>
        <p:txBody>
          <a:bodyPr/>
          <a:lstStyle/>
          <a:p>
            <a:fld id="{A5D1D7CD-6399-4C55-B424-1C75733F0E00}" type="slidenum">
              <a:rPr lang="en-IN" smtClean="0"/>
              <a:t>46</a:t>
            </a:fld>
            <a:endParaRPr lang="en-IN"/>
          </a:p>
        </p:txBody>
      </p:sp>
    </p:spTree>
    <p:extLst>
      <p:ext uri="{BB962C8B-B14F-4D97-AF65-F5344CB8AC3E}">
        <p14:creationId xmlns:p14="http://schemas.microsoft.com/office/powerpoint/2010/main" val="4624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5D1D7CD-6399-4C55-B424-1C75733F0E00}" type="slidenum">
              <a:rPr lang="en-IN" smtClean="0"/>
              <a:t>60</a:t>
            </a:fld>
            <a:endParaRPr lang="en-IN"/>
          </a:p>
        </p:txBody>
      </p:sp>
    </p:spTree>
    <p:extLst>
      <p:ext uri="{BB962C8B-B14F-4D97-AF65-F5344CB8AC3E}">
        <p14:creationId xmlns:p14="http://schemas.microsoft.com/office/powerpoint/2010/main" val="25715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Lowercase letters(a-k) symbolize the intensities along each scanline.</a:t>
            </a:r>
          </a:p>
          <a:p>
            <a:r>
              <a:rPr lang="en-IN" dirty="0"/>
              <a:t>Uppercase letters represent the selected path through the matrix.</a:t>
            </a:r>
          </a:p>
          <a:p>
            <a:r>
              <a:rPr lang="en-IN" dirty="0"/>
              <a:t>Matches are indicated by M, while partially occluded points are indicated by L or R, corresponding to points only visible in the left or right images.</a:t>
            </a:r>
          </a:p>
          <a:p>
            <a:endParaRPr lang="en-IN" dirty="0"/>
          </a:p>
          <a:p>
            <a:endParaRPr lang="en-IN" dirty="0"/>
          </a:p>
        </p:txBody>
      </p:sp>
      <p:sp>
        <p:nvSpPr>
          <p:cNvPr id="4" name="Slide Number Placeholder 3"/>
          <p:cNvSpPr>
            <a:spLocks noGrp="1"/>
          </p:cNvSpPr>
          <p:nvPr>
            <p:ph type="sldNum" sz="quarter" idx="5"/>
          </p:nvPr>
        </p:nvSpPr>
        <p:spPr/>
        <p:txBody>
          <a:bodyPr/>
          <a:lstStyle/>
          <a:p>
            <a:fld id="{A5D1D7CD-6399-4C55-B424-1C75733F0E00}" type="slidenum">
              <a:rPr lang="en-IN" smtClean="0"/>
              <a:t>81</a:t>
            </a:fld>
            <a:endParaRPr lang="en-IN"/>
          </a:p>
        </p:txBody>
      </p:sp>
    </p:spTree>
    <p:extLst>
      <p:ext uri="{BB962C8B-B14F-4D97-AF65-F5344CB8AC3E}">
        <p14:creationId xmlns:p14="http://schemas.microsoft.com/office/powerpoint/2010/main" val="2155970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a:p>
            <a:endParaRPr lang="en-IN" dirty="0"/>
          </a:p>
        </p:txBody>
      </p:sp>
      <p:sp>
        <p:nvSpPr>
          <p:cNvPr id="4" name="Slide Number Placeholder 3"/>
          <p:cNvSpPr>
            <a:spLocks noGrp="1"/>
          </p:cNvSpPr>
          <p:nvPr>
            <p:ph type="sldNum" sz="quarter" idx="5"/>
          </p:nvPr>
        </p:nvSpPr>
        <p:spPr/>
        <p:txBody>
          <a:bodyPr/>
          <a:lstStyle/>
          <a:p>
            <a:fld id="{A5D1D7CD-6399-4C55-B424-1C75733F0E00}" type="slidenum">
              <a:rPr lang="en-IN" smtClean="0"/>
              <a:t>82</a:t>
            </a:fld>
            <a:endParaRPr lang="en-IN"/>
          </a:p>
        </p:txBody>
      </p:sp>
    </p:spTree>
    <p:extLst>
      <p:ext uri="{BB962C8B-B14F-4D97-AF65-F5344CB8AC3E}">
        <p14:creationId xmlns:p14="http://schemas.microsoft.com/office/powerpoint/2010/main" val="3596910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a:p>
            <a:endParaRPr lang="en-IN" dirty="0"/>
          </a:p>
        </p:txBody>
      </p:sp>
      <p:sp>
        <p:nvSpPr>
          <p:cNvPr id="4" name="Slide Number Placeholder 3"/>
          <p:cNvSpPr>
            <a:spLocks noGrp="1"/>
          </p:cNvSpPr>
          <p:nvPr>
            <p:ph type="sldNum" sz="quarter" idx="5"/>
          </p:nvPr>
        </p:nvSpPr>
        <p:spPr/>
        <p:txBody>
          <a:bodyPr/>
          <a:lstStyle/>
          <a:p>
            <a:fld id="{A5D1D7CD-6399-4C55-B424-1C75733F0E00}" type="slidenum">
              <a:rPr lang="en-IN" smtClean="0"/>
              <a:t>83</a:t>
            </a:fld>
            <a:endParaRPr lang="en-IN"/>
          </a:p>
        </p:txBody>
      </p:sp>
    </p:spTree>
    <p:extLst>
      <p:ext uri="{BB962C8B-B14F-4D97-AF65-F5344CB8AC3E}">
        <p14:creationId xmlns:p14="http://schemas.microsoft.com/office/powerpoint/2010/main" val="3008261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5D1D7CD-6399-4C55-B424-1C75733F0E00}" type="slidenum">
              <a:rPr lang="en-IN" smtClean="0"/>
              <a:t>84</a:t>
            </a:fld>
            <a:endParaRPr lang="en-IN"/>
          </a:p>
        </p:txBody>
      </p:sp>
    </p:spTree>
    <p:extLst>
      <p:ext uri="{BB962C8B-B14F-4D97-AF65-F5344CB8AC3E}">
        <p14:creationId xmlns:p14="http://schemas.microsoft.com/office/powerpoint/2010/main" val="3524697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In chapter 9, we saw various techniques used to match pixels based on their local appearance as well as motion of neighbouring pixels.</a:t>
            </a:r>
          </a:p>
          <a:p>
            <a:r>
              <a:rPr lang="en-IN" dirty="0"/>
              <a:t>In chapter 11, we discussed that in the case of stereo matching, we have some additional information available, namely the positions and calibration data for the cameras that took the pictures of the same static scene.</a:t>
            </a:r>
          </a:p>
          <a:p>
            <a:endParaRPr lang="en-IN" dirty="0"/>
          </a:p>
        </p:txBody>
      </p:sp>
      <p:sp>
        <p:nvSpPr>
          <p:cNvPr id="4" name="Slide Number Placeholder 3"/>
          <p:cNvSpPr>
            <a:spLocks noGrp="1"/>
          </p:cNvSpPr>
          <p:nvPr>
            <p:ph type="sldNum" sz="quarter" idx="5"/>
          </p:nvPr>
        </p:nvSpPr>
        <p:spPr/>
        <p:txBody>
          <a:bodyPr/>
          <a:lstStyle/>
          <a:p>
            <a:fld id="{A5D1D7CD-6399-4C55-B424-1C75733F0E00}" type="slidenum">
              <a:rPr lang="en-IN" smtClean="0"/>
              <a:t>10</a:t>
            </a:fld>
            <a:endParaRPr lang="en-IN"/>
          </a:p>
        </p:txBody>
      </p:sp>
    </p:spTree>
    <p:extLst>
      <p:ext uri="{BB962C8B-B14F-4D97-AF65-F5344CB8AC3E}">
        <p14:creationId xmlns:p14="http://schemas.microsoft.com/office/powerpoint/2010/main" val="2991775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Highly accurate real-time stereo matching subsequently made it possible to perform z-keying on regular PCs, </a:t>
            </a:r>
          </a:p>
          <a:p>
            <a:r>
              <a:rPr lang="en-US" sz="1200" b="0" i="0" u="none" strike="noStrike" kern="1200" baseline="0" dirty="0">
                <a:solidFill>
                  <a:schemeClr val="tx1"/>
                </a:solidFill>
                <a:latin typeface="+mn-lt"/>
                <a:ea typeface="+mn-ea"/>
                <a:cs typeface="+mn-cs"/>
              </a:rPr>
              <a:t>enabling desktop video conferencing applications such as those shown in but</a:t>
            </a:r>
          </a:p>
          <a:p>
            <a:r>
              <a:rPr lang="en-US" sz="1200" b="0" i="0" u="none" strike="noStrike" kern="1200" baseline="0" dirty="0">
                <a:solidFill>
                  <a:schemeClr val="tx1"/>
                </a:solidFill>
                <a:latin typeface="+mn-lt"/>
                <a:ea typeface="+mn-ea"/>
                <a:cs typeface="+mn-cs"/>
              </a:rPr>
              <a:t>these have mostly been replaced with deep networks for background replacement and </a:t>
            </a:r>
          </a:p>
          <a:p>
            <a:r>
              <a:rPr lang="en-US" sz="1200" b="0" i="0" u="none" strike="noStrike" kern="1200" baseline="0" dirty="0">
                <a:solidFill>
                  <a:schemeClr val="tx1"/>
                </a:solidFill>
                <a:latin typeface="+mn-lt"/>
                <a:ea typeface="+mn-ea"/>
                <a:cs typeface="+mn-cs"/>
              </a:rPr>
              <a:t>real-time 3D phone-based reconstruction algorithms for augmented reality.</a:t>
            </a:r>
            <a:endParaRPr lang="en-IN" dirty="0"/>
          </a:p>
        </p:txBody>
      </p:sp>
      <p:sp>
        <p:nvSpPr>
          <p:cNvPr id="4" name="Slide Number Placeholder 3"/>
          <p:cNvSpPr>
            <a:spLocks noGrp="1"/>
          </p:cNvSpPr>
          <p:nvPr>
            <p:ph type="sldNum" sz="quarter" idx="5"/>
          </p:nvPr>
        </p:nvSpPr>
        <p:spPr/>
        <p:txBody>
          <a:bodyPr/>
          <a:lstStyle/>
          <a:p>
            <a:fld id="{A5D1D7CD-6399-4C55-B424-1C75733F0E00}" type="slidenum">
              <a:rPr lang="en-IN" smtClean="0"/>
              <a:t>86</a:t>
            </a:fld>
            <a:endParaRPr lang="en-IN"/>
          </a:p>
        </p:txBody>
      </p:sp>
    </p:spTree>
    <p:extLst>
      <p:ext uri="{BB962C8B-B14F-4D97-AF65-F5344CB8AC3E}">
        <p14:creationId xmlns:p14="http://schemas.microsoft.com/office/powerpoint/2010/main" val="3506308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5D1D7CD-6399-4C55-B424-1C75733F0E00}" type="slidenum">
              <a:rPr lang="en-IN" smtClean="0"/>
              <a:t>92</a:t>
            </a:fld>
            <a:endParaRPr lang="en-IN"/>
          </a:p>
        </p:txBody>
      </p:sp>
    </p:spTree>
    <p:extLst>
      <p:ext uri="{BB962C8B-B14F-4D97-AF65-F5344CB8AC3E}">
        <p14:creationId xmlns:p14="http://schemas.microsoft.com/office/powerpoint/2010/main" val="1124208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285750" indent="-285750">
                  <a:buFont typeface="Arial" panose="020B0604020202020204" pitchFamily="34" charset="0"/>
                  <a:buChar char="•"/>
                </a:pPr>
                <a14:m>
                  <m:oMath xmlns:m="http://schemas.openxmlformats.org/officeDocument/2006/math">
                    <m:sSub>
                      <m:sSubPr>
                        <m:ctrlPr>
                          <a:rPr lang="en-US" sz="1400" b="1" i="1" u="none" strike="noStrike" kern="1200" baseline="0" dirty="0" smtClean="0">
                            <a:solidFill>
                              <a:schemeClr val="tx1"/>
                            </a:solidFill>
                            <a:latin typeface="Cambria Math" panose="02040503050406030204" pitchFamily="18" charset="0"/>
                            <a:ea typeface="+mn-ea"/>
                            <a:cs typeface="+mn-cs"/>
                          </a:rPr>
                        </m:ctrlPr>
                      </m:sSubPr>
                      <m:e>
                        <m:r>
                          <a:rPr lang="en-IN" sz="1400" b="1" i="1" u="none" strike="noStrike" kern="1200" baseline="0" dirty="0" smtClean="0">
                            <a:solidFill>
                              <a:schemeClr val="tx1"/>
                            </a:solidFill>
                            <a:latin typeface="Cambria Math" panose="02040503050406030204" pitchFamily="18" charset="0"/>
                            <a:ea typeface="+mn-ea"/>
                            <a:cs typeface="+mn-cs"/>
                          </a:rPr>
                          <m:t>𝒙</m:t>
                        </m:r>
                      </m:e>
                      <m:sub>
                        <m:r>
                          <a:rPr lang="en-IN" sz="1400" b="1" i="1" u="none" strike="noStrike" kern="1200" baseline="0" dirty="0" smtClean="0">
                            <a:solidFill>
                              <a:schemeClr val="tx1"/>
                            </a:solidFill>
                            <a:latin typeface="Cambria Math" panose="02040503050406030204" pitchFamily="18" charset="0"/>
                            <a:ea typeface="+mn-ea"/>
                            <a:cs typeface="+mn-cs"/>
                          </a:rPr>
                          <m:t>𝟎</m:t>
                        </m:r>
                      </m:sub>
                    </m:sSub>
                  </m:oMath>
                </a14:m>
                <a:r>
                  <a:rPr lang="en-US" sz="1400" b="0" i="0" u="none" strike="noStrike" kern="1200" baseline="0" dirty="0">
                    <a:solidFill>
                      <a:schemeClr val="tx1"/>
                    </a:solidFill>
                    <a:latin typeface="+mn-lt"/>
                    <a:ea typeface="+mn-ea"/>
                    <a:cs typeface="+mn-cs"/>
                  </a:rPr>
                  <a:t> projects to an epipolar line segment in the other image </a:t>
                </a:r>
                <a14:m>
                  <m:oMath xmlns:m="http://schemas.openxmlformats.org/officeDocument/2006/math">
                    <m:sSub>
                      <m:sSubPr>
                        <m:ctrlPr>
                          <a:rPr lang="en-US" sz="1400" b="1" i="1" u="none" strike="noStrike" kern="1200" baseline="0" dirty="0" smtClean="0">
                            <a:solidFill>
                              <a:schemeClr val="tx1"/>
                            </a:solidFill>
                            <a:latin typeface="Cambria Math" panose="02040503050406030204" pitchFamily="18" charset="0"/>
                            <a:ea typeface="+mn-ea"/>
                            <a:cs typeface="+mn-cs"/>
                          </a:rPr>
                        </m:ctrlPr>
                      </m:sSubPr>
                      <m:e>
                        <m:r>
                          <a:rPr lang="en-IN" sz="1400" b="1" i="1" u="none" strike="noStrike" kern="1200" baseline="0" dirty="0" smtClean="0">
                            <a:solidFill>
                              <a:schemeClr val="tx1"/>
                            </a:solidFill>
                            <a:latin typeface="Cambria Math" panose="02040503050406030204" pitchFamily="18" charset="0"/>
                            <a:ea typeface="+mn-ea"/>
                            <a:cs typeface="+mn-cs"/>
                          </a:rPr>
                          <m:t>𝒙</m:t>
                        </m:r>
                      </m:e>
                      <m:sub>
                        <m:r>
                          <a:rPr lang="en-IN" sz="1400" b="1" i="1" u="none" strike="noStrike" kern="1200" baseline="0" dirty="0" smtClean="0">
                            <a:solidFill>
                              <a:schemeClr val="tx1"/>
                            </a:solidFill>
                            <a:latin typeface="Cambria Math" panose="02040503050406030204" pitchFamily="18" charset="0"/>
                            <a:ea typeface="+mn-ea"/>
                            <a:cs typeface="+mn-cs"/>
                          </a:rPr>
                          <m:t>𝟏</m:t>
                        </m:r>
                      </m:sub>
                    </m:sSub>
                  </m:oMath>
                </a14:m>
                <a:r>
                  <a:rPr lang="en-IN" sz="1400" b="0" i="0" u="none" strike="noStrike" kern="1200" baseline="0" dirty="0">
                    <a:solidFill>
                      <a:schemeClr val="tx1"/>
                    </a:solidFill>
                    <a:latin typeface="+mn-lt"/>
                    <a:ea typeface="+mn-ea"/>
                    <a:cs typeface="+mn-cs"/>
                  </a:rPr>
                  <a:t>.</a:t>
                </a:r>
              </a:p>
              <a:p>
                <a:pPr marL="285750" indent="-285750">
                  <a:buFont typeface="Arial" panose="020B0604020202020204" pitchFamily="34" charset="0"/>
                  <a:buChar char="•"/>
                </a:pPr>
                <a:r>
                  <a:rPr lang="en-IN" sz="1400" b="0" i="0" u="none" strike="noStrike" kern="1200" baseline="0" dirty="0">
                    <a:solidFill>
                      <a:schemeClr val="tx1"/>
                    </a:solidFill>
                    <a:latin typeface="+mn-lt"/>
                    <a:ea typeface="+mn-ea"/>
                    <a:cs typeface="+mn-cs"/>
                  </a:rPr>
                  <a:t>The segment </a:t>
                </a:r>
                <a:r>
                  <a:rPr lang="en-US" sz="1400" b="0" i="0" u="none" strike="noStrike" kern="1200" baseline="0" dirty="0">
                    <a:solidFill>
                      <a:schemeClr val="tx1"/>
                    </a:solidFill>
                    <a:latin typeface="+mn-lt"/>
                    <a:ea typeface="+mn-ea"/>
                    <a:cs typeface="+mn-cs"/>
                  </a:rPr>
                  <a:t>is bounded at one end by the projection of the original viewing ray at infinity </a:t>
                </a:r>
                <a14:m>
                  <m:oMath xmlns:m="http://schemas.openxmlformats.org/officeDocument/2006/math">
                    <m:r>
                      <a:rPr lang="en-IN" sz="1400" b="1" i="1" u="none" strike="noStrike" kern="1200" baseline="0" smtClean="0">
                        <a:solidFill>
                          <a:schemeClr val="tx1"/>
                        </a:solidFill>
                        <a:latin typeface="Cambria Math" panose="02040503050406030204" pitchFamily="18" charset="0"/>
                        <a:ea typeface="+mn-ea"/>
                        <a:cs typeface="+mn-cs"/>
                      </a:rPr>
                      <m:t>𝒑</m:t>
                    </m:r>
                    <m:r>
                      <a:rPr lang="en-IN" sz="1400" b="1" i="1" u="none" strike="noStrike" kern="1200" baseline="0" smtClean="0">
                        <a:solidFill>
                          <a:schemeClr val="tx1"/>
                        </a:solidFill>
                        <a:latin typeface="Cambria Math" panose="02040503050406030204" pitchFamily="18" charset="0"/>
                        <a:ea typeface="Cambria Math" panose="02040503050406030204" pitchFamily="18" charset="0"/>
                        <a:cs typeface="+mn-cs"/>
                      </a:rPr>
                      <m:t>∞</m:t>
                    </m:r>
                  </m:oMath>
                </a14:m>
                <a:r>
                  <a:rPr lang="en-IN" sz="1400" b="0" i="0" u="none" strike="noStrike" kern="1200" baseline="0" dirty="0">
                    <a:solidFill>
                      <a:schemeClr val="tx1"/>
                    </a:solidFill>
                    <a:latin typeface="+mn-lt"/>
                    <a:ea typeface="+mn-ea"/>
                    <a:cs typeface="+mn-cs"/>
                  </a:rPr>
                  <a:t>.</a:t>
                </a:r>
              </a:p>
              <a:p>
                <a:pPr marL="285750" indent="-285750">
                  <a:buFont typeface="Arial" panose="020B0604020202020204" pitchFamily="34" charset="0"/>
                  <a:buChar char="•"/>
                </a:pPr>
                <a:r>
                  <a:rPr lang="en-IN" sz="1400" b="0" i="0" u="none" strike="noStrike" kern="1200" baseline="0" dirty="0">
                    <a:solidFill>
                      <a:schemeClr val="tx1"/>
                    </a:solidFill>
                    <a:latin typeface="+mn-lt"/>
                    <a:ea typeface="+mn-ea"/>
                    <a:cs typeface="+mn-cs"/>
                  </a:rPr>
                  <a:t>At the </a:t>
                </a:r>
                <a:r>
                  <a:rPr lang="en-US" sz="1400" b="0" i="0" u="none" strike="noStrike" kern="1200" baseline="0" dirty="0">
                    <a:solidFill>
                      <a:schemeClr val="tx1"/>
                    </a:solidFill>
                    <a:latin typeface="+mn-lt"/>
                    <a:ea typeface="+mn-ea"/>
                    <a:cs typeface="+mn-cs"/>
                  </a:rPr>
                  <a:t>other end by the projection of the original camera center </a:t>
                </a:r>
                <a14:m>
                  <m:oMath xmlns:m="http://schemas.openxmlformats.org/officeDocument/2006/math">
                    <m:sSub>
                      <m:sSubPr>
                        <m:ctrlPr>
                          <a:rPr lang="en-US" sz="1400" b="1" i="1" smtClean="0">
                            <a:latin typeface="Cambria Math" panose="02040503050406030204" pitchFamily="18" charset="0"/>
                          </a:rPr>
                        </m:ctrlPr>
                      </m:sSubPr>
                      <m:e>
                        <m:r>
                          <a:rPr lang="en-IN" sz="1400" b="1" i="1">
                            <a:latin typeface="Cambria Math" panose="02040503050406030204" pitchFamily="18" charset="0"/>
                          </a:rPr>
                          <m:t>𝒄</m:t>
                        </m:r>
                      </m:e>
                      <m:sub>
                        <m:r>
                          <a:rPr lang="en-IN" sz="1400" b="1" i="1" smtClean="0">
                            <a:latin typeface="Cambria Math" panose="02040503050406030204" pitchFamily="18" charset="0"/>
                          </a:rPr>
                          <m:t>𝟎</m:t>
                        </m:r>
                      </m:sub>
                    </m:sSub>
                  </m:oMath>
                </a14:m>
                <a:r>
                  <a:rPr lang="en-US" sz="1400" b="0" i="0" u="none" strike="noStrike" kern="1200" baseline="0" dirty="0">
                    <a:solidFill>
                      <a:schemeClr val="tx1"/>
                    </a:solidFill>
                    <a:latin typeface="+mn-lt"/>
                    <a:ea typeface="+mn-ea"/>
                    <a:cs typeface="+mn-cs"/>
                  </a:rPr>
                  <a:t> into the second camera, which is known as the epipole </a:t>
                </a:r>
                <a14:m>
                  <m:oMath xmlns:m="http://schemas.openxmlformats.org/officeDocument/2006/math">
                    <m:sSub>
                      <m:sSubPr>
                        <m:ctrlPr>
                          <a:rPr lang="en-US" sz="1400" b="1" i="1" smtClean="0">
                            <a:latin typeface="Cambria Math" panose="02040503050406030204" pitchFamily="18" charset="0"/>
                          </a:rPr>
                        </m:ctrlPr>
                      </m:sSubPr>
                      <m:e>
                        <m:r>
                          <a:rPr lang="en-IN" sz="1400" b="1" i="1" smtClean="0">
                            <a:latin typeface="Cambria Math" panose="02040503050406030204" pitchFamily="18" charset="0"/>
                          </a:rPr>
                          <m:t>𝒆</m:t>
                        </m:r>
                      </m:e>
                      <m:sub>
                        <m:r>
                          <a:rPr lang="en-IN" sz="1400" b="1" i="1">
                            <a:latin typeface="Cambria Math" panose="02040503050406030204" pitchFamily="18" charset="0"/>
                          </a:rPr>
                          <m:t>𝟏</m:t>
                        </m:r>
                      </m:sub>
                    </m:sSub>
                  </m:oMath>
                </a14:m>
                <a:r>
                  <a:rPr lang="en-US" sz="1400" b="0" i="0" u="none" strike="noStrike" kern="1200" baseline="0" dirty="0">
                    <a:solidFill>
                      <a:schemeClr val="tx1"/>
                    </a:solidFill>
                    <a:latin typeface="+mn-lt"/>
                    <a:ea typeface="+mn-ea"/>
                    <a:cs typeface="+mn-cs"/>
                  </a:rPr>
                  <a:t>.</a:t>
                </a:r>
              </a:p>
              <a:p>
                <a:pPr marL="285750" indent="-285750">
                  <a:buFont typeface="Arial" panose="020B0604020202020204" pitchFamily="34" charset="0"/>
                  <a:buChar char="•"/>
                </a:pPr>
                <a:r>
                  <a:rPr lang="en-US" sz="1400" b="0" i="0" u="none" strike="noStrike" kern="1200" baseline="0" dirty="0">
                    <a:solidFill>
                      <a:schemeClr val="tx1"/>
                    </a:solidFill>
                    <a:latin typeface="+mn-lt"/>
                    <a:ea typeface="+mn-ea"/>
                    <a:cs typeface="+mn-cs"/>
                  </a:rPr>
                  <a:t>If we project the epipolar line in the second image back into the first, we get another line (segment), this time bounded by the other corresponding epipole </a:t>
                </a:r>
                <a14:m>
                  <m:oMath xmlns:m="http://schemas.openxmlformats.org/officeDocument/2006/math">
                    <m:sSub>
                      <m:sSubPr>
                        <m:ctrlPr>
                          <a:rPr lang="en-US" sz="1400" b="1" i="1" smtClean="0">
                            <a:latin typeface="Cambria Math" panose="02040503050406030204" pitchFamily="18" charset="0"/>
                          </a:rPr>
                        </m:ctrlPr>
                      </m:sSubPr>
                      <m:e>
                        <m:r>
                          <a:rPr lang="en-IN" sz="1400" b="1" i="1" smtClean="0">
                            <a:latin typeface="Cambria Math" panose="02040503050406030204" pitchFamily="18" charset="0"/>
                          </a:rPr>
                          <m:t>𝒆</m:t>
                        </m:r>
                      </m:e>
                      <m:sub>
                        <m:r>
                          <a:rPr lang="en-IN" sz="1400" b="1" i="1" smtClean="0">
                            <a:latin typeface="Cambria Math" panose="02040503050406030204" pitchFamily="18" charset="0"/>
                          </a:rPr>
                          <m:t>𝟎</m:t>
                        </m:r>
                      </m:sub>
                    </m:sSub>
                  </m:oMath>
                </a14:m>
                <a:r>
                  <a:rPr lang="en-IN" sz="1400" b="0" i="0" u="none" strike="noStrike" kern="1200" baseline="0" dirty="0">
                    <a:solidFill>
                      <a:schemeClr val="tx1"/>
                    </a:solidFill>
                    <a:latin typeface="+mn-lt"/>
                    <a:ea typeface="+mn-ea"/>
                    <a:cs typeface="+mn-cs"/>
                  </a:rPr>
                  <a:t>.</a:t>
                </a:r>
              </a:p>
              <a:p>
                <a:pPr marL="285750" indent="-285750">
                  <a:buFont typeface="Arial" panose="020B0604020202020204" pitchFamily="34" charset="0"/>
                  <a:buChar char="•"/>
                </a:pPr>
                <a:r>
                  <a:rPr lang="en-US" sz="1400" b="0" i="0" u="none" strike="noStrike" kern="1200" baseline="0" dirty="0">
                    <a:solidFill>
                      <a:schemeClr val="tx1"/>
                    </a:solidFill>
                    <a:latin typeface="+mn-lt"/>
                    <a:ea typeface="+mn-ea"/>
                    <a:cs typeface="+mn-cs"/>
                  </a:rPr>
                  <a:t>Extending both line segments to infinity, we get a pair of corresponding epipolar lines (Right Figure), which are the intersection of the two image planes with the epipolar plane that passes through both camera centers </a:t>
                </a:r>
                <a14:m>
                  <m:oMath xmlns:m="http://schemas.openxmlformats.org/officeDocument/2006/math">
                    <m:sSub>
                      <m:sSubPr>
                        <m:ctrlPr>
                          <a:rPr lang="en-US" sz="1400" b="1" i="1" smtClean="0">
                            <a:latin typeface="Cambria Math" panose="02040503050406030204" pitchFamily="18" charset="0"/>
                          </a:rPr>
                        </m:ctrlPr>
                      </m:sSubPr>
                      <m:e>
                        <m:r>
                          <a:rPr lang="en-IN" sz="1400" b="1" i="1">
                            <a:latin typeface="Cambria Math" panose="02040503050406030204" pitchFamily="18" charset="0"/>
                          </a:rPr>
                          <m:t>𝒄</m:t>
                        </m:r>
                      </m:e>
                      <m:sub>
                        <m:r>
                          <a:rPr lang="en-IN" sz="1400" b="1" i="1" smtClean="0">
                            <a:latin typeface="Cambria Math" panose="02040503050406030204" pitchFamily="18" charset="0"/>
                          </a:rPr>
                          <m:t>𝟎</m:t>
                        </m:r>
                      </m:sub>
                    </m:sSub>
                  </m:oMath>
                </a14:m>
                <a:r>
                  <a:rPr lang="en-US" sz="1400" b="0" i="0" u="none" strike="noStrike" kern="1200" baseline="0" dirty="0">
                    <a:solidFill>
                      <a:schemeClr val="tx1"/>
                    </a:solidFill>
                    <a:latin typeface="+mn-lt"/>
                    <a:ea typeface="+mn-ea"/>
                    <a:cs typeface="+mn-cs"/>
                  </a:rPr>
                  <a:t> and </a:t>
                </a:r>
                <a14:m>
                  <m:oMath xmlns:m="http://schemas.openxmlformats.org/officeDocument/2006/math">
                    <m:sSub>
                      <m:sSubPr>
                        <m:ctrlPr>
                          <a:rPr lang="en-US" sz="1400" b="1" i="1" smtClean="0">
                            <a:latin typeface="Cambria Math" panose="02040503050406030204" pitchFamily="18" charset="0"/>
                          </a:rPr>
                        </m:ctrlPr>
                      </m:sSubPr>
                      <m:e>
                        <m:r>
                          <a:rPr lang="en-IN" sz="1400" b="1" i="1">
                            <a:latin typeface="Cambria Math" panose="02040503050406030204" pitchFamily="18" charset="0"/>
                          </a:rPr>
                          <m:t>𝒄</m:t>
                        </m:r>
                      </m:e>
                      <m:sub>
                        <m:r>
                          <a:rPr lang="en-IN" sz="1400" b="1" i="1">
                            <a:latin typeface="Cambria Math" panose="02040503050406030204" pitchFamily="18" charset="0"/>
                          </a:rPr>
                          <m:t>𝟏</m:t>
                        </m:r>
                      </m:sub>
                    </m:sSub>
                  </m:oMath>
                </a14:m>
                <a:r>
                  <a:rPr lang="en-US" sz="1400" b="0" i="0" u="none" strike="noStrike" kern="1200" baseline="0" dirty="0">
                    <a:solidFill>
                      <a:schemeClr val="tx1"/>
                    </a:solidFill>
                    <a:latin typeface="+mn-lt"/>
                    <a:ea typeface="+mn-ea"/>
                    <a:cs typeface="+mn-cs"/>
                  </a:rPr>
                  <a:t> as well as the point of interest </a:t>
                </a:r>
                <a14:m>
                  <m:oMath xmlns:m="http://schemas.openxmlformats.org/officeDocument/2006/math">
                    <m:r>
                      <a:rPr lang="en-US" sz="1400" b="1" i="1" u="none" strike="noStrike" kern="1200" baseline="0" dirty="0" smtClean="0">
                        <a:solidFill>
                          <a:schemeClr val="tx1"/>
                        </a:solidFill>
                        <a:latin typeface="Cambria Math" panose="02040503050406030204" pitchFamily="18" charset="0"/>
                        <a:ea typeface="+mn-ea"/>
                        <a:cs typeface="+mn-cs"/>
                      </a:rPr>
                      <m:t>𝒑</m:t>
                    </m:r>
                  </m:oMath>
                </a14:m>
                <a:r>
                  <a:rPr lang="en-US" sz="1400" b="0" i="0" u="none" strike="noStrike" kern="1200" baseline="0" dirty="0">
                    <a:solidFill>
                      <a:schemeClr val="tx1"/>
                    </a:solidFill>
                    <a:latin typeface="+mn-lt"/>
                    <a:ea typeface="+mn-ea"/>
                    <a:cs typeface="+mn-cs"/>
                  </a:rPr>
                  <a:t>.</a:t>
                </a:r>
              </a:p>
            </p:txBody>
          </p:sp>
        </mc:Choice>
        <mc:Fallback xmlns="">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IN" sz="1400" b="1" i="0" u="none" strike="noStrike" kern="1200" baseline="0" dirty="0">
                    <a:solidFill>
                      <a:schemeClr val="tx1"/>
                    </a:solidFill>
                    <a:latin typeface="Cambria Math" panose="02040503050406030204" pitchFamily="18" charset="0"/>
                    <a:ea typeface="+mn-ea"/>
                    <a:cs typeface="+mn-cs"/>
                  </a:rPr>
                  <a:t>𝒙</a:t>
                </a:r>
                <a:r>
                  <a:rPr lang="en-US" sz="1400" b="1" i="0" u="none" strike="noStrike" kern="1200" baseline="0" dirty="0">
                    <a:solidFill>
                      <a:schemeClr val="tx1"/>
                    </a:solidFill>
                    <a:latin typeface="Cambria Math" panose="02040503050406030204" pitchFamily="18" charset="0"/>
                    <a:ea typeface="+mn-ea"/>
                    <a:cs typeface="+mn-cs"/>
                  </a:rPr>
                  <a:t>_</a:t>
                </a:r>
                <a:r>
                  <a:rPr lang="en-IN" sz="1400" b="1" i="0" u="none" strike="noStrike" kern="1200" baseline="0" dirty="0">
                    <a:solidFill>
                      <a:schemeClr val="tx1"/>
                    </a:solidFill>
                    <a:latin typeface="Cambria Math" panose="02040503050406030204" pitchFamily="18" charset="0"/>
                    <a:ea typeface="+mn-ea"/>
                    <a:cs typeface="+mn-cs"/>
                  </a:rPr>
                  <a:t>𝟎</a:t>
                </a:r>
                <a:r>
                  <a:rPr lang="en-US" sz="1400" b="0" i="0" u="none" strike="noStrike" kern="1200" baseline="0" dirty="0">
                    <a:solidFill>
                      <a:schemeClr val="tx1"/>
                    </a:solidFill>
                    <a:latin typeface="+mn-lt"/>
                    <a:ea typeface="+mn-ea"/>
                    <a:cs typeface="+mn-cs"/>
                  </a:rPr>
                  <a:t> projects to an epipolar line segment in the other image </a:t>
                </a:r>
                <a:r>
                  <a:rPr lang="en-IN" sz="1400" b="1" i="0" u="none" strike="noStrike" kern="1200" baseline="0" dirty="0">
                    <a:solidFill>
                      <a:schemeClr val="tx1"/>
                    </a:solidFill>
                    <a:latin typeface="Cambria Math" panose="02040503050406030204" pitchFamily="18" charset="0"/>
                    <a:ea typeface="+mn-ea"/>
                    <a:cs typeface="+mn-cs"/>
                  </a:rPr>
                  <a:t>𝒙</a:t>
                </a:r>
                <a:r>
                  <a:rPr lang="en-US" sz="1400" b="1" i="0" u="none" strike="noStrike" kern="1200" baseline="0" dirty="0">
                    <a:solidFill>
                      <a:schemeClr val="tx1"/>
                    </a:solidFill>
                    <a:latin typeface="Cambria Math" panose="02040503050406030204" pitchFamily="18" charset="0"/>
                    <a:ea typeface="+mn-ea"/>
                    <a:cs typeface="+mn-cs"/>
                  </a:rPr>
                  <a:t>_</a:t>
                </a:r>
                <a:r>
                  <a:rPr lang="en-IN" sz="1400" b="1" i="0" u="none" strike="noStrike" kern="1200" baseline="0" dirty="0">
                    <a:solidFill>
                      <a:schemeClr val="tx1"/>
                    </a:solidFill>
                    <a:latin typeface="Cambria Math" panose="02040503050406030204" pitchFamily="18" charset="0"/>
                    <a:ea typeface="+mn-ea"/>
                    <a:cs typeface="+mn-cs"/>
                  </a:rPr>
                  <a:t>𝟏</a:t>
                </a:r>
                <a:r>
                  <a:rPr lang="en-IN" sz="1400" b="0" i="0" u="none" strike="noStrike" kern="1200" baseline="0" dirty="0">
                    <a:solidFill>
                      <a:schemeClr val="tx1"/>
                    </a:solidFill>
                    <a:latin typeface="+mn-lt"/>
                    <a:ea typeface="+mn-ea"/>
                    <a:cs typeface="+mn-cs"/>
                  </a:rPr>
                  <a:t>.</a:t>
                </a:r>
              </a:p>
              <a:p>
                <a:pPr marL="285750" indent="-285750">
                  <a:buFont typeface="Arial" panose="020B0604020202020204" pitchFamily="34" charset="0"/>
                  <a:buChar char="•"/>
                </a:pPr>
                <a:r>
                  <a:rPr lang="en-IN" sz="1400" b="0" i="0" u="none" strike="noStrike" kern="1200" baseline="0" dirty="0">
                    <a:solidFill>
                      <a:schemeClr val="tx1"/>
                    </a:solidFill>
                    <a:latin typeface="+mn-lt"/>
                    <a:ea typeface="+mn-ea"/>
                    <a:cs typeface="+mn-cs"/>
                  </a:rPr>
                  <a:t>The segment </a:t>
                </a:r>
                <a:r>
                  <a:rPr lang="en-US" sz="1400" b="0" i="0" u="none" strike="noStrike" kern="1200" baseline="0" dirty="0">
                    <a:solidFill>
                      <a:schemeClr val="tx1"/>
                    </a:solidFill>
                    <a:latin typeface="+mn-lt"/>
                    <a:ea typeface="+mn-ea"/>
                    <a:cs typeface="+mn-cs"/>
                  </a:rPr>
                  <a:t>is bounded at one end by the projection of the original viewing ray at infinity </a:t>
                </a:r>
                <a:r>
                  <a:rPr lang="en-IN" sz="1400" b="1" i="0" u="none" strike="noStrike" kern="1200" baseline="0">
                    <a:solidFill>
                      <a:schemeClr val="tx1"/>
                    </a:solidFill>
                    <a:latin typeface="Cambria Math" panose="02040503050406030204" pitchFamily="18" charset="0"/>
                    <a:ea typeface="+mn-ea"/>
                    <a:cs typeface="+mn-cs"/>
                  </a:rPr>
                  <a:t>𝒑</a:t>
                </a:r>
                <a:r>
                  <a:rPr lang="en-IN" sz="1400" b="1" i="0" u="none" strike="noStrike" kern="1200" baseline="0">
                    <a:solidFill>
                      <a:schemeClr val="tx1"/>
                    </a:solidFill>
                    <a:latin typeface="Cambria Math" panose="02040503050406030204" pitchFamily="18" charset="0"/>
                    <a:ea typeface="Cambria Math" panose="02040503050406030204" pitchFamily="18" charset="0"/>
                    <a:cs typeface="+mn-cs"/>
                  </a:rPr>
                  <a:t>∞</a:t>
                </a:r>
                <a:r>
                  <a:rPr lang="en-IN" sz="1400" b="0" i="0" u="none" strike="noStrike" kern="1200" baseline="0" dirty="0">
                    <a:solidFill>
                      <a:schemeClr val="tx1"/>
                    </a:solidFill>
                    <a:latin typeface="+mn-lt"/>
                    <a:ea typeface="+mn-ea"/>
                    <a:cs typeface="+mn-cs"/>
                  </a:rPr>
                  <a:t>.</a:t>
                </a:r>
              </a:p>
              <a:p>
                <a:pPr marL="285750" indent="-285750">
                  <a:buFont typeface="Arial" panose="020B0604020202020204" pitchFamily="34" charset="0"/>
                  <a:buChar char="•"/>
                </a:pPr>
                <a:r>
                  <a:rPr lang="en-IN" sz="1400" b="0" i="0" u="none" strike="noStrike" kern="1200" baseline="0" dirty="0">
                    <a:solidFill>
                      <a:schemeClr val="tx1"/>
                    </a:solidFill>
                    <a:latin typeface="+mn-lt"/>
                    <a:ea typeface="+mn-ea"/>
                    <a:cs typeface="+mn-cs"/>
                  </a:rPr>
                  <a:t>At the </a:t>
                </a:r>
                <a:r>
                  <a:rPr lang="en-US" sz="1400" b="0" i="0" u="none" strike="noStrike" kern="1200" baseline="0" dirty="0">
                    <a:solidFill>
                      <a:schemeClr val="tx1"/>
                    </a:solidFill>
                    <a:latin typeface="+mn-lt"/>
                    <a:ea typeface="+mn-ea"/>
                    <a:cs typeface="+mn-cs"/>
                  </a:rPr>
                  <a:t>other end by the projection of the original camera center </a:t>
                </a:r>
                <a:r>
                  <a:rPr lang="en-IN" sz="1400" b="1" i="0">
                    <a:latin typeface="Cambria Math" panose="02040503050406030204" pitchFamily="18" charset="0"/>
                  </a:rPr>
                  <a:t>𝒄</a:t>
                </a:r>
                <a:r>
                  <a:rPr lang="en-US" sz="1400" b="1" i="0">
                    <a:latin typeface="Cambria Math" panose="02040503050406030204" pitchFamily="18" charset="0"/>
                  </a:rPr>
                  <a:t>_</a:t>
                </a:r>
                <a:r>
                  <a:rPr lang="en-IN" sz="1400" b="1" i="0">
                    <a:latin typeface="Cambria Math" panose="02040503050406030204" pitchFamily="18" charset="0"/>
                  </a:rPr>
                  <a:t>𝟎</a:t>
                </a:r>
                <a:r>
                  <a:rPr lang="en-US" sz="1400" b="0" i="0" u="none" strike="noStrike" kern="1200" baseline="0" dirty="0">
                    <a:solidFill>
                      <a:schemeClr val="tx1"/>
                    </a:solidFill>
                    <a:latin typeface="+mn-lt"/>
                    <a:ea typeface="+mn-ea"/>
                    <a:cs typeface="+mn-cs"/>
                  </a:rPr>
                  <a:t> into the second camera, which is known as the epipole </a:t>
                </a:r>
                <a:r>
                  <a:rPr lang="en-IN" sz="1400" b="1" i="0">
                    <a:latin typeface="Cambria Math" panose="02040503050406030204" pitchFamily="18" charset="0"/>
                  </a:rPr>
                  <a:t>𝒆</a:t>
                </a:r>
                <a:r>
                  <a:rPr lang="en-US" sz="1400" b="1" i="0">
                    <a:latin typeface="Cambria Math" panose="02040503050406030204" pitchFamily="18" charset="0"/>
                  </a:rPr>
                  <a:t>_</a:t>
                </a:r>
                <a:r>
                  <a:rPr lang="en-IN" sz="1400" b="1" i="0">
                    <a:latin typeface="Cambria Math" panose="02040503050406030204" pitchFamily="18" charset="0"/>
                  </a:rPr>
                  <a:t>𝟏</a:t>
                </a:r>
                <a:r>
                  <a:rPr lang="en-US" sz="1400" b="0" i="0" u="none" strike="noStrike" kern="1200" baseline="0" dirty="0">
                    <a:solidFill>
                      <a:schemeClr val="tx1"/>
                    </a:solidFill>
                    <a:latin typeface="+mn-lt"/>
                    <a:ea typeface="+mn-ea"/>
                    <a:cs typeface="+mn-cs"/>
                  </a:rPr>
                  <a:t>.</a:t>
                </a:r>
              </a:p>
              <a:p>
                <a:pPr marL="285750" indent="-285750">
                  <a:buFont typeface="Arial" panose="020B0604020202020204" pitchFamily="34" charset="0"/>
                  <a:buChar char="•"/>
                </a:pPr>
                <a:r>
                  <a:rPr lang="en-US" sz="1400" b="0" i="0" u="none" strike="noStrike" kern="1200" baseline="0" dirty="0">
                    <a:solidFill>
                      <a:schemeClr val="tx1"/>
                    </a:solidFill>
                    <a:latin typeface="+mn-lt"/>
                    <a:ea typeface="+mn-ea"/>
                    <a:cs typeface="+mn-cs"/>
                  </a:rPr>
                  <a:t>If we project the epipolar line in the second image back into the first, we get another line (segment), this time bounded by the other corresponding epipole </a:t>
                </a:r>
                <a:r>
                  <a:rPr lang="en-IN" sz="1400" b="1" i="0">
                    <a:latin typeface="Cambria Math" panose="02040503050406030204" pitchFamily="18" charset="0"/>
                  </a:rPr>
                  <a:t>𝒆</a:t>
                </a:r>
                <a:r>
                  <a:rPr lang="en-US" sz="1400" b="1" i="0">
                    <a:latin typeface="Cambria Math" panose="02040503050406030204" pitchFamily="18" charset="0"/>
                  </a:rPr>
                  <a:t>_</a:t>
                </a:r>
                <a:r>
                  <a:rPr lang="en-IN" sz="1400" b="1" i="0">
                    <a:latin typeface="Cambria Math" panose="02040503050406030204" pitchFamily="18" charset="0"/>
                  </a:rPr>
                  <a:t>𝟎</a:t>
                </a:r>
                <a:r>
                  <a:rPr lang="en-IN" sz="1400" b="0" i="0" u="none" strike="noStrike" kern="1200" baseline="0" dirty="0">
                    <a:solidFill>
                      <a:schemeClr val="tx1"/>
                    </a:solidFill>
                    <a:latin typeface="+mn-lt"/>
                    <a:ea typeface="+mn-ea"/>
                    <a:cs typeface="+mn-cs"/>
                  </a:rPr>
                  <a:t>.</a:t>
                </a:r>
              </a:p>
              <a:p>
                <a:pPr marL="285750" indent="-285750">
                  <a:buFont typeface="Arial" panose="020B0604020202020204" pitchFamily="34" charset="0"/>
                  <a:buChar char="•"/>
                </a:pPr>
                <a:r>
                  <a:rPr lang="en-US" sz="1400" b="0" i="0" u="none" strike="noStrike" kern="1200" baseline="0" dirty="0">
                    <a:solidFill>
                      <a:schemeClr val="tx1"/>
                    </a:solidFill>
                    <a:latin typeface="+mn-lt"/>
                    <a:ea typeface="+mn-ea"/>
                    <a:cs typeface="+mn-cs"/>
                  </a:rPr>
                  <a:t>Extending both line segments to infinity, we get a pair of corresponding epipolar lines (Right Figure), which are the intersection of the two image planes with the epipolar plane that passes through both camera centers </a:t>
                </a:r>
                <a:r>
                  <a:rPr lang="en-IN" sz="1400" b="1" i="0">
                    <a:latin typeface="Cambria Math" panose="02040503050406030204" pitchFamily="18" charset="0"/>
                  </a:rPr>
                  <a:t>𝒄</a:t>
                </a:r>
                <a:r>
                  <a:rPr lang="en-US" sz="1400" b="1" i="0">
                    <a:latin typeface="Cambria Math" panose="02040503050406030204" pitchFamily="18" charset="0"/>
                  </a:rPr>
                  <a:t>_</a:t>
                </a:r>
                <a:r>
                  <a:rPr lang="en-IN" sz="1400" b="1" i="0">
                    <a:latin typeface="Cambria Math" panose="02040503050406030204" pitchFamily="18" charset="0"/>
                  </a:rPr>
                  <a:t>𝟎</a:t>
                </a:r>
                <a:r>
                  <a:rPr lang="en-US" sz="1400" b="0" i="0" u="none" strike="noStrike" kern="1200" baseline="0" dirty="0">
                    <a:solidFill>
                      <a:schemeClr val="tx1"/>
                    </a:solidFill>
                    <a:latin typeface="+mn-lt"/>
                    <a:ea typeface="+mn-ea"/>
                    <a:cs typeface="+mn-cs"/>
                  </a:rPr>
                  <a:t> and </a:t>
                </a:r>
                <a:r>
                  <a:rPr lang="en-IN" sz="1400" b="1" i="0">
                    <a:latin typeface="Cambria Math" panose="02040503050406030204" pitchFamily="18" charset="0"/>
                  </a:rPr>
                  <a:t>𝒄</a:t>
                </a:r>
                <a:r>
                  <a:rPr lang="en-US" sz="1400" b="1" i="0">
                    <a:latin typeface="Cambria Math" panose="02040503050406030204" pitchFamily="18" charset="0"/>
                  </a:rPr>
                  <a:t>_</a:t>
                </a:r>
                <a:r>
                  <a:rPr lang="en-IN" sz="1400" b="1" i="0">
                    <a:latin typeface="Cambria Math" panose="02040503050406030204" pitchFamily="18" charset="0"/>
                  </a:rPr>
                  <a:t>𝟏</a:t>
                </a:r>
                <a:r>
                  <a:rPr lang="en-US" sz="1400" b="0" i="0" u="none" strike="noStrike" kern="1200" baseline="0" dirty="0">
                    <a:solidFill>
                      <a:schemeClr val="tx1"/>
                    </a:solidFill>
                    <a:latin typeface="+mn-lt"/>
                    <a:ea typeface="+mn-ea"/>
                    <a:cs typeface="+mn-cs"/>
                  </a:rPr>
                  <a:t> as well as the point of interest </a:t>
                </a:r>
                <a:r>
                  <a:rPr lang="en-US" sz="1400" b="1" i="0" u="none" strike="noStrike" kern="1200" baseline="0" dirty="0">
                    <a:solidFill>
                      <a:schemeClr val="tx1"/>
                    </a:solidFill>
                    <a:latin typeface="Cambria Math" panose="02040503050406030204" pitchFamily="18" charset="0"/>
                    <a:ea typeface="+mn-ea"/>
                    <a:cs typeface="+mn-cs"/>
                  </a:rPr>
                  <a:t>𝒑</a:t>
                </a:r>
                <a:r>
                  <a:rPr lang="en-US" sz="1400" b="0" i="0" u="none" strike="noStrike" kern="1200" baseline="0" dirty="0">
                    <a:solidFill>
                      <a:schemeClr val="tx1"/>
                    </a:solidFill>
                    <a:latin typeface="+mn-lt"/>
                    <a:ea typeface="+mn-ea"/>
                    <a:cs typeface="+mn-cs"/>
                  </a:rPr>
                  <a:t>.</a:t>
                </a:r>
              </a:p>
            </p:txBody>
          </p:sp>
        </mc:Fallback>
      </mc:AlternateContent>
      <p:sp>
        <p:nvSpPr>
          <p:cNvPr id="4" name="Slide Number Placeholder 3"/>
          <p:cNvSpPr>
            <a:spLocks noGrp="1"/>
          </p:cNvSpPr>
          <p:nvPr>
            <p:ph type="sldNum" sz="quarter" idx="5"/>
          </p:nvPr>
        </p:nvSpPr>
        <p:spPr/>
        <p:txBody>
          <a:bodyPr/>
          <a:lstStyle/>
          <a:p>
            <a:fld id="{A5D1D7CD-6399-4C55-B424-1C75733F0E00}" type="slidenum">
              <a:rPr lang="en-IN" smtClean="0"/>
              <a:t>11</a:t>
            </a:fld>
            <a:endParaRPr lang="en-IN"/>
          </a:p>
        </p:txBody>
      </p:sp>
    </p:spTree>
    <p:extLst>
      <p:ext uri="{BB962C8B-B14F-4D97-AF65-F5344CB8AC3E}">
        <p14:creationId xmlns:p14="http://schemas.microsoft.com/office/powerpoint/2010/main" val="303669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A5D1D7CD-6399-4C55-B424-1C75733F0E00}" type="slidenum">
              <a:rPr lang="en-IN" smtClean="0"/>
              <a:t>12</a:t>
            </a:fld>
            <a:endParaRPr lang="en-IN"/>
          </a:p>
        </p:txBody>
      </p:sp>
    </p:spTree>
    <p:extLst>
      <p:ext uri="{BB962C8B-B14F-4D97-AF65-F5344CB8AC3E}">
        <p14:creationId xmlns:p14="http://schemas.microsoft.com/office/powerpoint/2010/main" val="3463502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General Correspondence Algorithm such as Optical Flow (as discussed in Section 9.3 of Chapter 9) is good for rectifying but it will only consider locations along the epipolar line.</a:t>
            </a:r>
          </a:p>
          <a:p>
            <a:endParaRPr lang="en-IN" dirty="0"/>
          </a:p>
          <a:p>
            <a:endParaRPr lang="en-IN" dirty="0"/>
          </a:p>
          <a:p>
            <a:endParaRPr lang="en-IN" dirty="0"/>
          </a:p>
        </p:txBody>
      </p:sp>
      <p:sp>
        <p:nvSpPr>
          <p:cNvPr id="4" name="Slide Number Placeholder 3"/>
          <p:cNvSpPr>
            <a:spLocks noGrp="1"/>
          </p:cNvSpPr>
          <p:nvPr>
            <p:ph type="sldNum" sz="quarter" idx="5"/>
          </p:nvPr>
        </p:nvSpPr>
        <p:spPr/>
        <p:txBody>
          <a:bodyPr/>
          <a:lstStyle/>
          <a:p>
            <a:fld id="{A5D1D7CD-6399-4C55-B424-1C75733F0E00}" type="slidenum">
              <a:rPr lang="en-IN" smtClean="0"/>
              <a:t>25</a:t>
            </a:fld>
            <a:endParaRPr lang="en-IN"/>
          </a:p>
        </p:txBody>
      </p:sp>
    </p:spTree>
    <p:extLst>
      <p:ext uri="{BB962C8B-B14F-4D97-AF65-F5344CB8AC3E}">
        <p14:creationId xmlns:p14="http://schemas.microsoft.com/office/powerpoint/2010/main" val="4135165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In general, it is not possible to rectify an arbitrary collection of images simultaneously unless their optical centers are collinear.</a:t>
            </a:r>
          </a:p>
        </p:txBody>
      </p:sp>
      <p:sp>
        <p:nvSpPr>
          <p:cNvPr id="4" name="Slide Number Placeholder 3"/>
          <p:cNvSpPr>
            <a:spLocks noGrp="1"/>
          </p:cNvSpPr>
          <p:nvPr>
            <p:ph type="sldNum" sz="quarter" idx="5"/>
          </p:nvPr>
        </p:nvSpPr>
        <p:spPr/>
        <p:txBody>
          <a:bodyPr/>
          <a:lstStyle/>
          <a:p>
            <a:fld id="{A5D1D7CD-6399-4C55-B424-1C75733F0E00}" type="slidenum">
              <a:rPr lang="en-IN" smtClean="0"/>
              <a:t>26</a:t>
            </a:fld>
            <a:endParaRPr lang="en-IN"/>
          </a:p>
        </p:txBody>
      </p:sp>
    </p:spTree>
    <p:extLst>
      <p:ext uri="{BB962C8B-B14F-4D97-AF65-F5344CB8AC3E}">
        <p14:creationId xmlns:p14="http://schemas.microsoft.com/office/powerpoint/2010/main" val="2992771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r>
                      <a:rPr lang="en-IN" b="0" i="1" smtClean="0">
                        <a:latin typeface="Cambria Math" panose="02040503050406030204" pitchFamily="18" charset="0"/>
                      </a:rPr>
                      <m:t>𝑓</m:t>
                    </m:r>
                  </m:oMath>
                </a14:m>
                <a:r>
                  <a:rPr lang="en-IN" dirty="0"/>
                  <a:t> is the focal point</a:t>
                </a:r>
              </a:p>
              <a:p>
                <a14:m>
                  <m:oMath xmlns:m="http://schemas.openxmlformats.org/officeDocument/2006/math">
                    <m:r>
                      <a:rPr lang="en-IN" b="0" i="1" smtClean="0">
                        <a:latin typeface="Cambria Math" panose="02040503050406030204" pitchFamily="18" charset="0"/>
                      </a:rPr>
                      <m:t>𝑑</m:t>
                    </m:r>
                  </m:oMath>
                </a14:m>
                <a:r>
                  <a:rPr lang="en-IN" dirty="0"/>
                  <a:t> is the disparity</a:t>
                </a:r>
              </a:p>
              <a:p>
                <a14:m>
                  <m:oMath xmlns:m="http://schemas.openxmlformats.org/officeDocument/2006/math">
                    <m:r>
                      <a:rPr lang="en-IN" b="0" i="1" smtClean="0">
                        <a:latin typeface="Cambria Math" panose="02040503050406030204" pitchFamily="18" charset="0"/>
                      </a:rPr>
                      <m:t>𝐵</m:t>
                    </m:r>
                  </m:oMath>
                </a14:m>
                <a:r>
                  <a:rPr lang="en-IN" dirty="0"/>
                  <a:t> is the baseline</a:t>
                </a:r>
              </a:p>
              <a:p>
                <a:r>
                  <a:rPr lang="en-US" sz="1200" b="0" i="0" u="none" strike="noStrike" kern="1200" baseline="0" dirty="0">
                    <a:solidFill>
                      <a:schemeClr val="tx1"/>
                    </a:solidFill>
                    <a:latin typeface="+mn-lt"/>
                    <a:ea typeface="+mn-ea"/>
                    <a:cs typeface="+mn-cs"/>
                  </a:rPr>
                  <a:t>The resulting standard rectified geometry is employed in a lot of stereo camera setups and stereo algorithms, and leads to a very simple inverse  relationship between 3D depths </a:t>
                </a:r>
                <a14:m>
                  <m:oMath xmlns:m="http://schemas.openxmlformats.org/officeDocument/2006/math">
                    <m:r>
                      <a:rPr lang="en-IN" sz="1200" b="0" i="1" u="none" strike="noStrike" kern="1200" baseline="0" smtClean="0">
                        <a:solidFill>
                          <a:schemeClr val="tx1"/>
                        </a:solidFill>
                        <a:latin typeface="Cambria Math" panose="02040503050406030204" pitchFamily="18" charset="0"/>
                        <a:ea typeface="+mn-ea"/>
                        <a:cs typeface="+mn-cs"/>
                      </a:rPr>
                      <m:t>𝑍</m:t>
                    </m:r>
                  </m:oMath>
                </a14:m>
                <a:r>
                  <a:rPr lang="en-US" sz="1200" b="0" i="0" u="none" strike="noStrike" kern="1200" baseline="0" dirty="0">
                    <a:solidFill>
                      <a:schemeClr val="tx1"/>
                    </a:solidFill>
                    <a:latin typeface="+mn-lt"/>
                    <a:ea typeface="+mn-ea"/>
                    <a:cs typeface="+mn-cs"/>
                  </a:rPr>
                  <a:t> and </a:t>
                </a:r>
                <a:r>
                  <a:rPr lang="en-IN" sz="1200" b="0" i="0" u="none" strike="noStrike" kern="1200" baseline="0" dirty="0">
                    <a:solidFill>
                      <a:schemeClr val="tx1"/>
                    </a:solidFill>
                    <a:latin typeface="+mn-lt"/>
                    <a:ea typeface="+mn-ea"/>
                    <a:cs typeface="+mn-cs"/>
                  </a:rPr>
                  <a:t>disparities </a:t>
                </a:r>
                <a14:m>
                  <m:oMath xmlns:m="http://schemas.openxmlformats.org/officeDocument/2006/math">
                    <m:r>
                      <a:rPr lang="en-IN" b="0" i="1" smtClean="0">
                        <a:latin typeface="Cambria Math" panose="02040503050406030204" pitchFamily="18" charset="0"/>
                      </a:rPr>
                      <m:t>𝑑</m:t>
                    </m:r>
                  </m:oMath>
                </a14:m>
                <a:r>
                  <a:rPr lang="en-IN" sz="1200" b="0" i="0" u="none" strike="noStrike" kern="1200" baseline="0" dirty="0">
                    <a:solidFill>
                      <a:schemeClr val="tx1"/>
                    </a:solidFill>
                    <a:latin typeface="+mn-lt"/>
                    <a:ea typeface="+mn-ea"/>
                    <a:cs typeface="+mn-cs"/>
                  </a:rPr>
                  <a:t>,</a:t>
                </a:r>
                <a:endParaRPr lang="en-IN" dirty="0"/>
              </a:p>
            </p:txBody>
          </p:sp>
        </mc:Choice>
        <mc:Fallback xmlns="">
          <p:sp>
            <p:nvSpPr>
              <p:cNvPr id="3" name="Notes Placeholder 2"/>
              <p:cNvSpPr>
                <a:spLocks noGrp="1"/>
              </p:cNvSpPr>
              <p:nvPr>
                <p:ph type="body" idx="1"/>
              </p:nvPr>
            </p:nvSpPr>
            <p:spPr/>
            <p:txBody>
              <a:bodyPr/>
              <a:lstStyle/>
              <a:p>
                <a:r>
                  <a:rPr lang="en-IN" b="0" i="0">
                    <a:latin typeface="Cambria Math" panose="02040503050406030204" pitchFamily="18" charset="0"/>
                  </a:rPr>
                  <a:t>𝑓</a:t>
                </a:r>
                <a:r>
                  <a:rPr lang="en-IN" dirty="0"/>
                  <a:t> is the focal point</a:t>
                </a:r>
              </a:p>
              <a:p>
                <a:r>
                  <a:rPr lang="en-IN" b="0" i="0">
                    <a:latin typeface="Cambria Math" panose="02040503050406030204" pitchFamily="18" charset="0"/>
                  </a:rPr>
                  <a:t>𝑑</a:t>
                </a:r>
                <a:r>
                  <a:rPr lang="en-IN" dirty="0"/>
                  <a:t> is the disparity</a:t>
                </a:r>
              </a:p>
              <a:p>
                <a:r>
                  <a:rPr lang="en-IN" b="0" i="0">
                    <a:latin typeface="Cambria Math" panose="02040503050406030204" pitchFamily="18" charset="0"/>
                  </a:rPr>
                  <a:t>𝐵</a:t>
                </a:r>
                <a:r>
                  <a:rPr lang="en-IN" dirty="0"/>
                  <a:t> is the baseline</a:t>
                </a:r>
              </a:p>
              <a:p>
                <a:r>
                  <a:rPr lang="en-US" sz="1200" b="0" i="0" u="none" strike="noStrike" kern="1200" baseline="0" dirty="0">
                    <a:solidFill>
                      <a:schemeClr val="tx1"/>
                    </a:solidFill>
                    <a:latin typeface="+mn-lt"/>
                    <a:ea typeface="+mn-ea"/>
                    <a:cs typeface="+mn-cs"/>
                  </a:rPr>
                  <a:t>The resulting standard rectified geometry is employed in a lot of stereo camera setups and stereo algorithms, and leads to a very simple inverse  relationship between 3D depths </a:t>
                </a:r>
                <a:r>
                  <a:rPr lang="en-IN" sz="1200" b="0" i="0" u="none" strike="noStrike" kern="1200" baseline="0">
                    <a:solidFill>
                      <a:schemeClr val="tx1"/>
                    </a:solidFill>
                    <a:latin typeface="Cambria Math" panose="02040503050406030204" pitchFamily="18" charset="0"/>
                    <a:ea typeface="+mn-ea"/>
                    <a:cs typeface="+mn-cs"/>
                  </a:rPr>
                  <a:t>𝑍</a:t>
                </a:r>
                <a:r>
                  <a:rPr lang="en-US" sz="1200" b="0" i="0" u="none" strike="noStrike" kern="1200" baseline="0" dirty="0">
                    <a:solidFill>
                      <a:schemeClr val="tx1"/>
                    </a:solidFill>
                    <a:latin typeface="+mn-lt"/>
                    <a:ea typeface="+mn-ea"/>
                    <a:cs typeface="+mn-cs"/>
                  </a:rPr>
                  <a:t> and </a:t>
                </a:r>
                <a:r>
                  <a:rPr lang="en-IN" sz="1200" b="0" i="0" u="none" strike="noStrike" kern="1200" baseline="0" dirty="0">
                    <a:solidFill>
                      <a:schemeClr val="tx1"/>
                    </a:solidFill>
                    <a:latin typeface="+mn-lt"/>
                    <a:ea typeface="+mn-ea"/>
                    <a:cs typeface="+mn-cs"/>
                  </a:rPr>
                  <a:t>disparities </a:t>
                </a:r>
                <a:r>
                  <a:rPr lang="en-IN" b="0" i="0">
                    <a:latin typeface="Cambria Math" panose="02040503050406030204" pitchFamily="18" charset="0"/>
                  </a:rPr>
                  <a:t>𝑑</a:t>
                </a:r>
                <a:r>
                  <a:rPr lang="en-IN" sz="1200" b="0" i="0" u="none" strike="noStrike" kern="1200" baseline="0" dirty="0">
                    <a:solidFill>
                      <a:schemeClr val="tx1"/>
                    </a:solidFill>
                    <a:latin typeface="+mn-lt"/>
                    <a:ea typeface="+mn-ea"/>
                    <a:cs typeface="+mn-cs"/>
                  </a:rPr>
                  <a:t>,</a:t>
                </a:r>
                <a:endParaRPr lang="en-IN" dirty="0"/>
              </a:p>
            </p:txBody>
          </p:sp>
        </mc:Fallback>
      </mc:AlternateContent>
      <p:sp>
        <p:nvSpPr>
          <p:cNvPr id="4" name="Slide Number Placeholder 3"/>
          <p:cNvSpPr>
            <a:spLocks noGrp="1"/>
          </p:cNvSpPr>
          <p:nvPr>
            <p:ph type="sldNum" sz="quarter" idx="5"/>
          </p:nvPr>
        </p:nvSpPr>
        <p:spPr/>
        <p:txBody>
          <a:bodyPr/>
          <a:lstStyle/>
          <a:p>
            <a:fld id="{A5D1D7CD-6399-4C55-B424-1C75733F0E00}" type="slidenum">
              <a:rPr lang="en-IN" smtClean="0"/>
              <a:t>27</a:t>
            </a:fld>
            <a:endParaRPr lang="en-IN"/>
          </a:p>
        </p:txBody>
      </p:sp>
    </p:spTree>
    <p:extLst>
      <p:ext uri="{BB962C8B-B14F-4D97-AF65-F5344CB8AC3E}">
        <p14:creationId xmlns:p14="http://schemas.microsoft.com/office/powerpoint/2010/main" val="1979526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Source Left Image – https://weburbanist.com/2012/02/21/disorienting-depth-amazing-optical-illusions-in-art-galleries/</a:t>
            </a:r>
          </a:p>
          <a:p>
            <a:r>
              <a:rPr lang="en-IN" dirty="0"/>
              <a:t>Source Right Image - https://3dphoto.io/</a:t>
            </a:r>
          </a:p>
          <a:p>
            <a:endParaRPr lang="en-IN" dirty="0"/>
          </a:p>
          <a:p>
            <a:endParaRPr lang="en-IN" dirty="0"/>
          </a:p>
        </p:txBody>
      </p:sp>
      <p:sp>
        <p:nvSpPr>
          <p:cNvPr id="4" name="Slide Number Placeholder 3"/>
          <p:cNvSpPr>
            <a:spLocks noGrp="1"/>
          </p:cNvSpPr>
          <p:nvPr>
            <p:ph type="sldNum" sz="quarter" idx="5"/>
          </p:nvPr>
        </p:nvSpPr>
        <p:spPr/>
        <p:txBody>
          <a:bodyPr/>
          <a:lstStyle/>
          <a:p>
            <a:fld id="{A5D1D7CD-6399-4C55-B424-1C75733F0E00}" type="slidenum">
              <a:rPr lang="en-IN" smtClean="0"/>
              <a:t>30</a:t>
            </a:fld>
            <a:endParaRPr lang="en-IN"/>
          </a:p>
        </p:txBody>
      </p:sp>
    </p:spTree>
    <p:extLst>
      <p:ext uri="{BB962C8B-B14F-4D97-AF65-F5344CB8AC3E}">
        <p14:creationId xmlns:p14="http://schemas.microsoft.com/office/powerpoint/2010/main" val="1688174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a:p>
            <a:endParaRPr lang="en-IN" dirty="0"/>
          </a:p>
        </p:txBody>
      </p:sp>
      <p:sp>
        <p:nvSpPr>
          <p:cNvPr id="4" name="Slide Number Placeholder 3"/>
          <p:cNvSpPr>
            <a:spLocks noGrp="1"/>
          </p:cNvSpPr>
          <p:nvPr>
            <p:ph type="sldNum" sz="quarter" idx="5"/>
          </p:nvPr>
        </p:nvSpPr>
        <p:spPr/>
        <p:txBody>
          <a:bodyPr/>
          <a:lstStyle/>
          <a:p>
            <a:fld id="{A5D1D7CD-6399-4C55-B424-1C75733F0E00}" type="slidenum">
              <a:rPr lang="en-IN" smtClean="0"/>
              <a:t>31</a:t>
            </a:fld>
            <a:endParaRPr lang="en-IN"/>
          </a:p>
        </p:txBody>
      </p:sp>
    </p:spTree>
    <p:extLst>
      <p:ext uri="{BB962C8B-B14F-4D97-AF65-F5344CB8AC3E}">
        <p14:creationId xmlns:p14="http://schemas.microsoft.com/office/powerpoint/2010/main" val="2078412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Google Shape;83;p2">
            <a:extLst>
              <a:ext uri="{FF2B5EF4-FFF2-40B4-BE49-F238E27FC236}">
                <a16:creationId xmlns:a16="http://schemas.microsoft.com/office/drawing/2014/main" id="{65445D86-F210-4DF7-A044-627CF61FF681}"/>
              </a:ext>
            </a:extLst>
          </p:cNvPr>
          <p:cNvSpPr txBox="1">
            <a:spLocks/>
          </p:cNvSpPr>
          <p:nvPr userDrawn="1"/>
        </p:nvSpPr>
        <p:spPr>
          <a:xfrm>
            <a:off x="4697618" y="6351877"/>
            <a:ext cx="2895600" cy="506123"/>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1200" b="1" dirty="0"/>
              <a:t>DC &amp; CV Lab.</a:t>
            </a:r>
            <a:endParaRPr lang="pl-PL" sz="1200" dirty="0"/>
          </a:p>
          <a:p>
            <a:pPr algn="ctr"/>
            <a:r>
              <a:rPr lang="pl-PL" sz="1200" dirty="0">
                <a:latin typeface="Comic Sans MS"/>
                <a:ea typeface="Comic Sans MS"/>
                <a:cs typeface="Comic Sans MS"/>
                <a:sym typeface="Comic Sans MS"/>
              </a:rPr>
              <a:t>CSIE NTU</a:t>
            </a:r>
            <a:endParaRPr lang="pl-PL" sz="1200" dirty="0"/>
          </a:p>
        </p:txBody>
      </p:sp>
      <p:sp>
        <p:nvSpPr>
          <p:cNvPr id="7" name="Slide Number Placeholder 6">
            <a:extLst>
              <a:ext uri="{FF2B5EF4-FFF2-40B4-BE49-F238E27FC236}">
                <a16:creationId xmlns:a16="http://schemas.microsoft.com/office/drawing/2014/main" id="{233E3896-D349-4840-A5FC-60C2504A9A41}"/>
              </a:ext>
            </a:extLst>
          </p:cNvPr>
          <p:cNvSpPr>
            <a:spLocks noGrp="1"/>
          </p:cNvSpPr>
          <p:nvPr>
            <p:ph type="sldNum" sz="quarter" idx="10"/>
          </p:nvPr>
        </p:nvSpPr>
        <p:spPr/>
        <p:txBody>
          <a:bodyPr/>
          <a:lstStyle/>
          <a:p>
            <a:fld id="{94E58BE3-2B47-4B12-B4B8-F399EC35F7F1}" type="slidenum">
              <a:rPr lang="en-IN" smtClean="0"/>
              <a:t>‹#›</a:t>
            </a:fld>
            <a:endParaRPr lang="en-IN"/>
          </a:p>
        </p:txBody>
      </p:sp>
    </p:spTree>
    <p:extLst>
      <p:ext uri="{BB962C8B-B14F-4D97-AF65-F5344CB8AC3E}">
        <p14:creationId xmlns:p14="http://schemas.microsoft.com/office/powerpoint/2010/main" val="4258331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1029B163-A176-4866-9409-46D07D15D897}"/>
              </a:ext>
            </a:extLst>
          </p:cNvPr>
          <p:cNvSpPr>
            <a:spLocks noGrp="1"/>
          </p:cNvSpPr>
          <p:nvPr>
            <p:ph type="sldNum" sz="quarter" idx="10"/>
          </p:nvPr>
        </p:nvSpPr>
        <p:spPr/>
        <p:txBody>
          <a:bodyPr/>
          <a:lstStyle/>
          <a:p>
            <a:fld id="{94E58BE3-2B47-4B12-B4B8-F399EC35F7F1}" type="slidenum">
              <a:rPr lang="en-IN" smtClean="0"/>
              <a:t>‹#›</a:t>
            </a:fld>
            <a:endParaRPr lang="en-IN"/>
          </a:p>
        </p:txBody>
      </p:sp>
    </p:spTree>
    <p:extLst>
      <p:ext uri="{BB962C8B-B14F-4D97-AF65-F5344CB8AC3E}">
        <p14:creationId xmlns:p14="http://schemas.microsoft.com/office/powerpoint/2010/main" val="811860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Google Shape;83;p2">
            <a:extLst>
              <a:ext uri="{FF2B5EF4-FFF2-40B4-BE49-F238E27FC236}">
                <a16:creationId xmlns:a16="http://schemas.microsoft.com/office/drawing/2014/main" id="{36D88E8E-4273-48F2-B2F7-2DF8461FC61A}"/>
              </a:ext>
            </a:extLst>
          </p:cNvPr>
          <p:cNvSpPr txBox="1">
            <a:spLocks/>
          </p:cNvSpPr>
          <p:nvPr userDrawn="1"/>
        </p:nvSpPr>
        <p:spPr>
          <a:xfrm>
            <a:off x="4648200" y="6414939"/>
            <a:ext cx="2895600" cy="506123"/>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1200" b="1" dirty="0"/>
              <a:t>DC &amp; CV Lab.</a:t>
            </a:r>
            <a:endParaRPr lang="pl-PL" sz="1200" dirty="0"/>
          </a:p>
          <a:p>
            <a:pPr algn="ctr"/>
            <a:r>
              <a:rPr lang="pl-PL" sz="1200" dirty="0">
                <a:latin typeface="Comic Sans MS"/>
                <a:ea typeface="Comic Sans MS"/>
                <a:cs typeface="Comic Sans MS"/>
                <a:sym typeface="Comic Sans MS"/>
              </a:rPr>
              <a:t>CSIE NTU</a:t>
            </a:r>
            <a:endParaRPr lang="pl-PL" sz="1200" dirty="0"/>
          </a:p>
        </p:txBody>
      </p:sp>
      <p:sp>
        <p:nvSpPr>
          <p:cNvPr id="9" name="Slide Number Placeholder 8">
            <a:extLst>
              <a:ext uri="{FF2B5EF4-FFF2-40B4-BE49-F238E27FC236}">
                <a16:creationId xmlns:a16="http://schemas.microsoft.com/office/drawing/2014/main" id="{CB4B31A0-1514-4097-9DB2-71BC0EE9CEB9}"/>
              </a:ext>
            </a:extLst>
          </p:cNvPr>
          <p:cNvSpPr>
            <a:spLocks noGrp="1"/>
          </p:cNvSpPr>
          <p:nvPr>
            <p:ph type="sldNum" sz="quarter" idx="10"/>
          </p:nvPr>
        </p:nvSpPr>
        <p:spPr/>
        <p:txBody>
          <a:bodyPr/>
          <a:lstStyle/>
          <a:p>
            <a:fld id="{94E58BE3-2B47-4B12-B4B8-F399EC35F7F1}" type="slidenum">
              <a:rPr lang="en-IN" smtClean="0"/>
              <a:t>‹#›</a:t>
            </a:fld>
            <a:endParaRPr lang="en-IN"/>
          </a:p>
        </p:txBody>
      </p:sp>
    </p:spTree>
    <p:extLst>
      <p:ext uri="{BB962C8B-B14F-4D97-AF65-F5344CB8AC3E}">
        <p14:creationId xmlns:p14="http://schemas.microsoft.com/office/powerpoint/2010/main" val="20014226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Google Shape;83;p2">
            <a:extLst>
              <a:ext uri="{FF2B5EF4-FFF2-40B4-BE49-F238E27FC236}">
                <a16:creationId xmlns:a16="http://schemas.microsoft.com/office/drawing/2014/main" id="{C6A812CF-DB3B-4D0D-A140-9A3A93480FE1}"/>
              </a:ext>
            </a:extLst>
          </p:cNvPr>
          <p:cNvSpPr txBox="1">
            <a:spLocks/>
          </p:cNvSpPr>
          <p:nvPr userDrawn="1"/>
        </p:nvSpPr>
        <p:spPr>
          <a:xfrm>
            <a:off x="4678680" y="6421246"/>
            <a:ext cx="2895600" cy="569276"/>
          </a:xfrm>
          <a:prstGeom prst="rect">
            <a:avLst/>
          </a:prstGeom>
          <a:noFill/>
          <a:ln>
            <a:noFill/>
          </a:ln>
        </p:spPr>
        <p:txBody>
          <a:bodyPr spcFirstLastPara="1" wrap="square" lIns="91425" tIns="45700" rIns="91425" bIns="457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l-PL" sz="1200" b="1" dirty="0"/>
              <a:t>DC &amp; CV Lab.</a:t>
            </a:r>
            <a:endParaRPr lang="pl-PL" sz="1200" dirty="0"/>
          </a:p>
          <a:p>
            <a:pPr algn="ctr"/>
            <a:r>
              <a:rPr lang="pl-PL" sz="1200" dirty="0">
                <a:latin typeface="Comic Sans MS"/>
                <a:ea typeface="Comic Sans MS"/>
                <a:cs typeface="Comic Sans MS"/>
                <a:sym typeface="Comic Sans MS"/>
              </a:rPr>
              <a:t>CSIE NTU</a:t>
            </a:r>
            <a:endParaRPr lang="pl-PL" sz="1200" dirty="0"/>
          </a:p>
        </p:txBody>
      </p:sp>
      <p:sp>
        <p:nvSpPr>
          <p:cNvPr id="9" name="Slide Number Placeholder 8">
            <a:extLst>
              <a:ext uri="{FF2B5EF4-FFF2-40B4-BE49-F238E27FC236}">
                <a16:creationId xmlns:a16="http://schemas.microsoft.com/office/drawing/2014/main" id="{245B7C5E-E2E7-4802-BD6E-BF3307036E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E58BE3-2B47-4B12-B4B8-F399EC35F7F1}" type="slidenum">
              <a:rPr lang="en-IN" smtClean="0"/>
              <a:t>‹#›</a:t>
            </a:fld>
            <a:endParaRPr lang="en-IN"/>
          </a:p>
        </p:txBody>
      </p:sp>
    </p:spTree>
    <p:extLst>
      <p:ext uri="{BB962C8B-B14F-4D97-AF65-F5344CB8AC3E}">
        <p14:creationId xmlns:p14="http://schemas.microsoft.com/office/powerpoint/2010/main" val="3034982234"/>
      </p:ext>
    </p:extLst>
  </p:cSld>
  <p:clrMap bg1="lt1" tx1="dk1" bg2="lt2" tx2="dk2" accent1="accent1" accent2="accent2" accent3="accent3" accent4="accent4" accent5="accent5" accent6="accent6" hlink="hlink" folHlink="folHlink"/>
  <p:sldLayoutIdLst>
    <p:sldLayoutId id="2147483748" r:id="rId1"/>
    <p:sldLayoutId id="2147483732" r:id="rId2"/>
    <p:sldLayoutId id="2147483733" r:id="rId3"/>
  </p:sldLayoutIdLst>
  <p:hf hdr="0" ftr="0" dt="0"/>
  <p:txStyles>
    <p:title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cv2.csie.ntu.edu.tw/CV2/_private/CV2_CH12_2021.pptx" TargetMode="External"/><Relationship Id="rId5" Type="http://schemas.openxmlformats.org/officeDocument/2006/relationships/hyperlink" Target="https://upload.wikimedia.org/wikipedia/commons/thumb/7/7c/Aufnahme_mit_zwei_Kameras.svg/375px-Aufnahme_mit_zwei_Kameras.svg.png" TargetMode="Externa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hyperlink" Target="https://vision.middlebury.edu/mview/eval/" TargetMode="Externa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3.xml"/><Relationship Id="rId5" Type="http://schemas.openxmlformats.org/officeDocument/2006/relationships/image" Target="../media/image200.png"/><Relationship Id="rId4" Type="http://schemas.openxmlformats.org/officeDocument/2006/relationships/image" Target="../media/image199.png"/></Relationships>
</file>

<file path=ppt/slides/_rels/slide104.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image" Target="../media/image201.jp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9.jp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hyperlink" Target="https://github.com/kung-bill/EpipolarGeometryExampl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hyperlink" Target="https://www.researchgate.net/publication/243766669_Multi-View_Reconstruction_and_Camera_Recovery_Using_a_Real_or_Virtual_Reference_Plane"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800.png"/><Relationship Id="rId7" Type="http://schemas.openxmlformats.org/officeDocument/2006/relationships/image" Target="../media/image79.png"/><Relationship Id="rId2" Type="http://schemas.openxmlformats.org/officeDocument/2006/relationships/image" Target="../media/image76.png"/><Relationship Id="rId1" Type="http://schemas.openxmlformats.org/officeDocument/2006/relationships/slideLayout" Target="../slideLayouts/slideLayout3.xml"/><Relationship Id="rId6" Type="http://schemas.openxmlformats.org/officeDocument/2006/relationships/image" Target="../media/image78.png"/><Relationship Id="rId11" Type="http://schemas.openxmlformats.org/officeDocument/2006/relationships/image" Target="../media/image80.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0.png"/><Relationship Id="rId9" Type="http://schemas.openxmlformats.org/officeDocument/2006/relationships/image" Target="../media/image810.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5.png"/><Relationship Id="rId1" Type="http://schemas.openxmlformats.org/officeDocument/2006/relationships/slideLayout" Target="../slideLayouts/slideLayout3.xml"/><Relationship Id="rId5" Type="http://schemas.openxmlformats.org/officeDocument/2006/relationships/image" Target="../media/image97.png"/><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89.png"/><Relationship Id="rId7" Type="http://schemas.openxmlformats.org/officeDocument/2006/relationships/image" Target="../media/image105.png"/><Relationship Id="rId2" Type="http://schemas.openxmlformats.org/officeDocument/2006/relationships/image" Target="../media/image101.png"/><Relationship Id="rId1" Type="http://schemas.openxmlformats.org/officeDocument/2006/relationships/slideLayout" Target="../slideLayouts/slideLayout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png"/></Relationships>
</file>

<file path=ppt/slides/_rels/slide4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2.png"/><Relationship Id="rId7" Type="http://schemas.openxmlformats.org/officeDocument/2006/relationships/image" Target="../media/image113.png"/><Relationship Id="rId2" Type="http://schemas.openxmlformats.org/officeDocument/2006/relationships/image" Target="../media/image109.png"/><Relationship Id="rId1" Type="http://schemas.openxmlformats.org/officeDocument/2006/relationships/slideLayout" Target="../slideLayouts/slideLayout3.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5.png"/><Relationship Id="rId7" Type="http://schemas.openxmlformats.org/officeDocument/2006/relationships/image" Target="../media/image120.png"/><Relationship Id="rId2" Type="http://schemas.openxmlformats.org/officeDocument/2006/relationships/image" Target="../media/image108.png"/><Relationship Id="rId1" Type="http://schemas.openxmlformats.org/officeDocument/2006/relationships/slideLayout" Target="../slideLayouts/slideLayout3.xml"/><Relationship Id="rId6" Type="http://schemas.openxmlformats.org/officeDocument/2006/relationships/image" Target="../media/image121.png"/></Relationships>
</file>

<file path=ppt/slides/_rels/slide4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5" Type="http://schemas.openxmlformats.org/officeDocument/2006/relationships/image" Target="../media/image116.jpg"/><Relationship Id="rId4" Type="http://schemas.openxmlformats.org/officeDocument/2006/relationships/image" Target="../media/image117.jpg"/></Relationships>
</file>

<file path=ppt/slides/_rels/slide4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3.xml"/><Relationship Id="rId6" Type="http://schemas.openxmlformats.org/officeDocument/2006/relationships/image" Target="../media/image124.jpg"/><Relationship Id="rId5" Type="http://schemas.openxmlformats.org/officeDocument/2006/relationships/image" Target="../media/image128.png"/><Relationship Id="rId4" Type="http://schemas.openxmlformats.org/officeDocument/2006/relationships/image" Target="../media/image127.png"/></Relationships>
</file>

<file path=ppt/slides/_rels/slide54.xml.rels><?xml version="1.0" encoding="UTF-8" standalone="yes"?>
<Relationships xmlns="http://schemas.openxmlformats.org/package/2006/relationships"><Relationship Id="rId3" Type="http://schemas.openxmlformats.org/officeDocument/2006/relationships/image" Target="../media/image1280.png"/><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3.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6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3.xml"/><Relationship Id="rId5" Type="http://schemas.openxmlformats.org/officeDocument/2006/relationships/image" Target="../media/image148.PNG"/><Relationship Id="rId4" Type="http://schemas.openxmlformats.org/officeDocument/2006/relationships/image" Target="../media/image147.PNG"/></Relationships>
</file>

<file path=ppt/slides/_rels/slide6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3.xml"/><Relationship Id="rId4" Type="http://schemas.openxmlformats.org/officeDocument/2006/relationships/image" Target="../media/image151.PNG"/></Relationships>
</file>

<file path=ppt/slides/_rels/slide6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3.xml"/><Relationship Id="rId4" Type="http://schemas.openxmlformats.org/officeDocument/2006/relationships/image" Target="../media/image152.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3.xml"/><Relationship Id="rId5" Type="http://schemas.openxmlformats.org/officeDocument/2006/relationships/image" Target="../media/image156.PNG"/><Relationship Id="rId4" Type="http://schemas.openxmlformats.org/officeDocument/2006/relationships/image" Target="../media/image155.PNG"/></Relationships>
</file>

<file path=ppt/slides/_rels/slide71.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xml"/><Relationship Id="rId4" Type="http://schemas.openxmlformats.org/officeDocument/2006/relationships/image" Target="../media/image161.png"/></Relationships>
</file>

<file path=ppt/slides/_rels/slide7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580.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3.xml"/><Relationship Id="rId5" Type="http://schemas.openxmlformats.org/officeDocument/2006/relationships/image" Target="../media/image169.png"/><Relationship Id="rId4" Type="http://schemas.openxmlformats.org/officeDocument/2006/relationships/image" Target="../media/image168.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72.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180.jp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0.PNG"/><Relationship Id="rId1" Type="http://schemas.openxmlformats.org/officeDocument/2006/relationships/slideLayout" Target="../slideLayouts/slideLayout3.xml"/><Relationship Id="rId4" Type="http://schemas.openxmlformats.org/officeDocument/2006/relationships/image" Target="../media/image1800.png"/></Relationships>
</file>

<file path=ppt/slides/_rels/slide9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3.xml"/><Relationship Id="rId5" Type="http://schemas.openxmlformats.org/officeDocument/2006/relationships/image" Target="../media/image191.png"/><Relationship Id="rId4" Type="http://schemas.openxmlformats.org/officeDocument/2006/relationships/image" Target="../media/image190.png"/></Relationships>
</file>

<file path=ppt/slides/_rels/slide9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3.xml"/><Relationship Id="rId4" Type="http://schemas.openxmlformats.org/officeDocument/2006/relationships/image" Target="../media/image19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D68DA-43BA-4508-8DE2-BA9BB7B2FA5B}"/>
              </a:ext>
            </a:extLst>
          </p:cNvPr>
          <p:cNvSpPr>
            <a:spLocks noGrp="1"/>
          </p:cNvSpPr>
          <p:nvPr>
            <p:ph type="ctrTitle"/>
          </p:nvPr>
        </p:nvSpPr>
        <p:spPr>
          <a:xfrm>
            <a:off x="0" y="86636"/>
            <a:ext cx="12192000" cy="1182846"/>
          </a:xfrm>
        </p:spPr>
        <p:txBody>
          <a:bodyPr>
            <a:normAutofit/>
          </a:bodyPr>
          <a:lstStyle/>
          <a:p>
            <a:pPr algn="ctr"/>
            <a:r>
              <a:rPr lang="en-US" sz="6600" dirty="0"/>
              <a:t>Advanced Computer Vision</a:t>
            </a:r>
          </a:p>
        </p:txBody>
      </p:sp>
      <p:sp>
        <p:nvSpPr>
          <p:cNvPr id="3" name="Subtitle 2">
            <a:extLst>
              <a:ext uri="{FF2B5EF4-FFF2-40B4-BE49-F238E27FC236}">
                <a16:creationId xmlns:a16="http://schemas.microsoft.com/office/drawing/2014/main" id="{A8E9CFF2-3777-4FF4-A759-8491175B0B7C}"/>
              </a:ext>
            </a:extLst>
          </p:cNvPr>
          <p:cNvSpPr>
            <a:spLocks noGrp="1"/>
          </p:cNvSpPr>
          <p:nvPr>
            <p:ph type="subTitle" idx="1"/>
          </p:nvPr>
        </p:nvSpPr>
        <p:spPr>
          <a:xfrm>
            <a:off x="3534186" y="3967039"/>
            <a:ext cx="3787136" cy="531886"/>
          </a:xfrm>
        </p:spPr>
        <p:txBody>
          <a:bodyPr>
            <a:normAutofit/>
          </a:bodyPr>
          <a:lstStyle/>
          <a:p>
            <a:r>
              <a:rPr lang="en-US" dirty="0">
                <a:solidFill>
                  <a:schemeClr val="tx1">
                    <a:lumMod val="85000"/>
                    <a:lumOff val="15000"/>
                  </a:schemeClr>
                </a:solidFill>
                <a:latin typeface="+mj-lt"/>
              </a:rPr>
              <a:t>Depth Estimation</a:t>
            </a:r>
            <a:endParaRPr lang="en-US" sz="2400" dirty="0">
              <a:solidFill>
                <a:schemeClr val="tx1">
                  <a:lumMod val="85000"/>
                  <a:lumOff val="15000"/>
                </a:schemeClr>
              </a:solidFill>
              <a:latin typeface="+mj-lt"/>
            </a:endParaRPr>
          </a:p>
        </p:txBody>
      </p:sp>
      <p:cxnSp>
        <p:nvCxnSpPr>
          <p:cNvPr id="24" name="Straight Connector 23">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Subtitle 3">
            <a:extLst>
              <a:ext uri="{FF2B5EF4-FFF2-40B4-BE49-F238E27FC236}">
                <a16:creationId xmlns:a16="http://schemas.microsoft.com/office/drawing/2014/main" id="{93BDF4E4-ECBE-4CEC-8C90-241B62C17B40}"/>
              </a:ext>
            </a:extLst>
          </p:cNvPr>
          <p:cNvSpPr txBox="1">
            <a:spLocks/>
          </p:cNvSpPr>
          <p:nvPr/>
        </p:nvSpPr>
        <p:spPr>
          <a:xfrm>
            <a:off x="8006576" y="4669461"/>
            <a:ext cx="3960596" cy="1674470"/>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1"/>
                </a:solidFill>
                <a:latin typeface="+mn-lt"/>
                <a:ea typeface="+mn-ea"/>
                <a:cs typeface="+mn-cs"/>
              </a:defRPr>
            </a:lvl1pPr>
            <a:lvl2pPr marL="4572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Tx/>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Tx/>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en-US" dirty="0"/>
              <a:t>Presenter – Rohit Das</a:t>
            </a:r>
          </a:p>
          <a:p>
            <a:r>
              <a:rPr lang="en-US" dirty="0"/>
              <a:t>Advisor – Prof. </a:t>
            </a:r>
            <a:r>
              <a:rPr lang="en-US" dirty="0" err="1"/>
              <a:t>Chiou</a:t>
            </a:r>
            <a:r>
              <a:rPr lang="en-US" dirty="0"/>
              <a:t>-Shann </a:t>
            </a:r>
            <a:r>
              <a:rPr lang="en-US" dirty="0" err="1"/>
              <a:t>Fuh</a:t>
            </a:r>
            <a:endParaRPr lang="en-US" dirty="0"/>
          </a:p>
          <a:p>
            <a:r>
              <a:rPr lang="en-US" dirty="0"/>
              <a:t>Cell Phone: 0905023713</a:t>
            </a:r>
          </a:p>
          <a:p>
            <a:r>
              <a:rPr lang="en-US" dirty="0"/>
              <a:t>Email – rdas.879@gmail.com</a:t>
            </a:r>
          </a:p>
        </p:txBody>
      </p:sp>
      <p:sp>
        <p:nvSpPr>
          <p:cNvPr id="4" name="Rectangle 3">
            <a:extLst>
              <a:ext uri="{FF2B5EF4-FFF2-40B4-BE49-F238E27FC236}">
                <a16:creationId xmlns:a16="http://schemas.microsoft.com/office/drawing/2014/main" id="{5281A27E-ACEC-48DD-AC1B-50783A348D92}"/>
              </a:ext>
            </a:extLst>
          </p:cNvPr>
          <p:cNvSpPr/>
          <p:nvPr/>
        </p:nvSpPr>
        <p:spPr>
          <a:xfrm>
            <a:off x="3843930" y="1269482"/>
            <a:ext cx="3167648" cy="646331"/>
          </a:xfrm>
          <a:prstGeom prst="rect">
            <a:avLst/>
          </a:prstGeom>
        </p:spPr>
        <p:txBody>
          <a:bodyPr wrap="square">
            <a:spAutoFit/>
          </a:bodyPr>
          <a:lstStyle/>
          <a:p>
            <a:r>
              <a:rPr lang="en-US" sz="3600" dirty="0">
                <a:solidFill>
                  <a:schemeClr val="tx1">
                    <a:lumMod val="85000"/>
                    <a:lumOff val="15000"/>
                  </a:schemeClr>
                </a:solidFill>
                <a:latin typeface="+mj-lt"/>
              </a:rPr>
              <a:t>Chapter – 12 </a:t>
            </a:r>
          </a:p>
        </p:txBody>
      </p:sp>
      <p:sp>
        <p:nvSpPr>
          <p:cNvPr id="11" name="Google Shape;75;p1">
            <a:extLst>
              <a:ext uri="{FF2B5EF4-FFF2-40B4-BE49-F238E27FC236}">
                <a16:creationId xmlns:a16="http://schemas.microsoft.com/office/drawing/2014/main" id="{65A22034-D9FB-4DB8-91CD-B61B6DF23D0A}"/>
              </a:ext>
            </a:extLst>
          </p:cNvPr>
          <p:cNvSpPr txBox="1"/>
          <p:nvPr/>
        </p:nvSpPr>
        <p:spPr>
          <a:xfrm>
            <a:off x="3087779" y="6214683"/>
            <a:ext cx="4679950" cy="643317"/>
          </a:xfrm>
          <a:prstGeom prst="rect">
            <a:avLst/>
          </a:prstGeom>
          <a:noFill/>
          <a:ln>
            <a:noFill/>
          </a:ln>
        </p:spPr>
        <p:txBody>
          <a:bodyPr spcFirstLastPara="1" wrap="square" lIns="90000" tIns="46800" rIns="90000" bIns="46800" anchor="t" anchorCtr="0">
            <a:noAutofit/>
          </a:bodyPr>
          <a:lstStyle/>
          <a:p>
            <a:pPr marL="0" marR="0" lvl="0" indent="0" algn="ctr" rtl="0">
              <a:spcBef>
                <a:spcPts val="0"/>
              </a:spcBef>
              <a:spcAft>
                <a:spcPts val="0"/>
              </a:spcAft>
              <a:buNone/>
            </a:pPr>
            <a:r>
              <a:rPr lang="en-US" sz="1000" b="1" i="0" u="none" strike="noStrike" cap="none" dirty="0">
                <a:solidFill>
                  <a:srgbClr val="000000"/>
                </a:solidFill>
                <a:latin typeface="Comic Sans MS"/>
                <a:ea typeface="Comic Sans MS"/>
                <a:cs typeface="Comic Sans MS"/>
                <a:sym typeface="Comic Sans MS"/>
              </a:rPr>
              <a:t>Digital Camera and Computer Vision Laboratory</a:t>
            </a:r>
            <a:endParaRPr dirty="0"/>
          </a:p>
          <a:p>
            <a:pPr marL="0" marR="0" lvl="0" indent="0" algn="ctr" rtl="0">
              <a:spcBef>
                <a:spcPts val="0"/>
              </a:spcBef>
              <a:spcAft>
                <a:spcPts val="0"/>
              </a:spcAft>
              <a:buNone/>
            </a:pPr>
            <a:r>
              <a:rPr lang="en-US" sz="1000" b="0" i="1" u="none" strike="noStrike" cap="none" dirty="0">
                <a:solidFill>
                  <a:srgbClr val="000000"/>
                </a:solidFill>
                <a:latin typeface="Times New Roman"/>
                <a:ea typeface="Times New Roman"/>
                <a:cs typeface="Times New Roman"/>
                <a:sym typeface="Times New Roman"/>
              </a:rPr>
              <a:t>Department of Computer Science and Information Engineering</a:t>
            </a:r>
            <a:endParaRPr dirty="0"/>
          </a:p>
          <a:p>
            <a:pPr marL="0" marR="0" lvl="0" indent="0" algn="ctr" rtl="0">
              <a:spcBef>
                <a:spcPts val="0"/>
              </a:spcBef>
              <a:spcAft>
                <a:spcPts val="0"/>
              </a:spcAft>
              <a:buNone/>
            </a:pPr>
            <a:r>
              <a:rPr lang="en-US" sz="1000" b="0" i="1" u="none" strike="noStrike" cap="none" dirty="0">
                <a:solidFill>
                  <a:srgbClr val="000000"/>
                </a:solidFill>
                <a:latin typeface="Times New Roman"/>
                <a:ea typeface="Times New Roman"/>
                <a:cs typeface="Times New Roman"/>
                <a:sym typeface="Times New Roman"/>
              </a:rPr>
              <a:t>National Taiwan University, Taipei, Taiwan, R.O.C.</a:t>
            </a:r>
            <a:endParaRPr dirty="0"/>
          </a:p>
        </p:txBody>
      </p:sp>
    </p:spTree>
    <p:extLst>
      <p:ext uri="{BB962C8B-B14F-4D97-AF65-F5344CB8AC3E}">
        <p14:creationId xmlns:p14="http://schemas.microsoft.com/office/powerpoint/2010/main" val="4043737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55C409-137D-46ED-8249-54431D58B7B4}"/>
              </a:ext>
            </a:extLst>
          </p:cNvPr>
          <p:cNvSpPr/>
          <p:nvPr/>
        </p:nvSpPr>
        <p:spPr>
          <a:xfrm>
            <a:off x="0" y="104446"/>
            <a:ext cx="12192000" cy="646331"/>
          </a:xfrm>
          <a:prstGeom prst="rect">
            <a:avLst/>
          </a:prstGeom>
        </p:spPr>
        <p:txBody>
          <a:bodyPr wrap="square">
            <a:spAutoFit/>
          </a:bodyPr>
          <a:lstStyle/>
          <a:p>
            <a:r>
              <a:rPr lang="en-US" sz="3600" dirty="0">
                <a:latin typeface="+mj-lt"/>
              </a:rPr>
              <a:t>12.1 Epipolar Geometry</a:t>
            </a:r>
            <a:endParaRPr lang="en-IN" sz="3600" dirty="0">
              <a:latin typeface="+mj-lt"/>
            </a:endParaRPr>
          </a:p>
        </p:txBody>
      </p:sp>
      <p:sp>
        <p:nvSpPr>
          <p:cNvPr id="3" name="Content Placeholder 8">
            <a:extLst>
              <a:ext uri="{FF2B5EF4-FFF2-40B4-BE49-F238E27FC236}">
                <a16:creationId xmlns:a16="http://schemas.microsoft.com/office/drawing/2014/main" id="{82B26DBA-CD3D-4BA2-AF6B-4BFDED36ABE3}"/>
              </a:ext>
            </a:extLst>
          </p:cNvPr>
          <p:cNvSpPr txBox="1">
            <a:spLocks/>
          </p:cNvSpPr>
          <p:nvPr/>
        </p:nvSpPr>
        <p:spPr>
          <a:xfrm>
            <a:off x="0" y="1046374"/>
            <a:ext cx="12191999" cy="5172499"/>
          </a:xfrm>
          <a:prstGeom prst="rect">
            <a:avLst/>
          </a:prstGeom>
        </p:spPr>
        <p:txBody>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dirty="0"/>
              <a:t>Given pixel in one image, how to find it’s correspondence in other image?</a:t>
            </a:r>
          </a:p>
        </p:txBody>
      </p:sp>
      <p:pic>
        <p:nvPicPr>
          <p:cNvPr id="4" name="Picture 3">
            <a:extLst>
              <a:ext uri="{FF2B5EF4-FFF2-40B4-BE49-F238E27FC236}">
                <a16:creationId xmlns:a16="http://schemas.microsoft.com/office/drawing/2014/main" id="{2003C047-99A3-4A4F-A6D7-C030F9605EF8}"/>
              </a:ext>
            </a:extLst>
          </p:cNvPr>
          <p:cNvPicPr>
            <a:picLocks noChangeAspect="1"/>
          </p:cNvPicPr>
          <p:nvPr/>
        </p:nvPicPr>
        <p:blipFill>
          <a:blip r:embed="rId3"/>
          <a:stretch>
            <a:fillRect/>
          </a:stretch>
        </p:blipFill>
        <p:spPr>
          <a:xfrm>
            <a:off x="432000" y="1787432"/>
            <a:ext cx="4299009" cy="2155237"/>
          </a:xfrm>
          <a:prstGeom prst="rect">
            <a:avLst/>
          </a:prstGeom>
        </p:spPr>
      </p:pic>
      <p:sp>
        <p:nvSpPr>
          <p:cNvPr id="5" name="TextBox 4">
            <a:extLst>
              <a:ext uri="{FF2B5EF4-FFF2-40B4-BE49-F238E27FC236}">
                <a16:creationId xmlns:a16="http://schemas.microsoft.com/office/drawing/2014/main" id="{CAE3FD16-E891-4F45-98E6-81F9EC6F84B1}"/>
              </a:ext>
            </a:extLst>
          </p:cNvPr>
          <p:cNvSpPr txBox="1"/>
          <p:nvPr/>
        </p:nvSpPr>
        <p:spPr>
          <a:xfrm>
            <a:off x="637775" y="3942669"/>
            <a:ext cx="4968654" cy="707886"/>
          </a:xfrm>
          <a:prstGeom prst="rect">
            <a:avLst/>
          </a:prstGeom>
          <a:noFill/>
        </p:spPr>
        <p:txBody>
          <a:bodyPr wrap="square" rtlCol="0">
            <a:spAutoFit/>
          </a:bodyPr>
          <a:lstStyle/>
          <a:p>
            <a:r>
              <a:rPr lang="en-IN" sz="2000" dirty="0"/>
              <a:t>Figure</a:t>
            </a:r>
            <a:r>
              <a:rPr lang="en-IN" sz="2000" baseline="30000" dirty="0"/>
              <a:t>[12.2]</a:t>
            </a:r>
            <a:r>
              <a:rPr lang="en-IN" sz="2000" dirty="0"/>
              <a:t> : </a:t>
            </a:r>
            <a:r>
              <a:rPr lang="en-US" sz="2000" dirty="0"/>
              <a:t>Two cameras take 2 pictures of the same scene from different points of view</a:t>
            </a:r>
            <a:endParaRPr lang="en-IN" sz="2000" dirty="0"/>
          </a:p>
        </p:txBody>
      </p:sp>
      <p:pic>
        <p:nvPicPr>
          <p:cNvPr id="6" name="圖片 4">
            <a:extLst>
              <a:ext uri="{FF2B5EF4-FFF2-40B4-BE49-F238E27FC236}">
                <a16:creationId xmlns:a16="http://schemas.microsoft.com/office/drawing/2014/main" id="{A1C6608C-E1B4-44C1-ACD5-5BEA3F4C44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6792" y="1786911"/>
            <a:ext cx="4900729" cy="2107840"/>
          </a:xfrm>
          <a:prstGeom prst="rect">
            <a:avLst/>
          </a:prstGeom>
        </p:spPr>
      </p:pic>
      <p:sp>
        <p:nvSpPr>
          <p:cNvPr id="7" name="TextBox 6">
            <a:extLst>
              <a:ext uri="{FF2B5EF4-FFF2-40B4-BE49-F238E27FC236}">
                <a16:creationId xmlns:a16="http://schemas.microsoft.com/office/drawing/2014/main" id="{1DE5596E-59CA-4575-A01A-4DBA3E413BD0}"/>
              </a:ext>
            </a:extLst>
          </p:cNvPr>
          <p:cNvSpPr txBox="1"/>
          <p:nvPr/>
        </p:nvSpPr>
        <p:spPr>
          <a:xfrm>
            <a:off x="6701524" y="3894751"/>
            <a:ext cx="4299009" cy="707886"/>
          </a:xfrm>
          <a:prstGeom prst="rect">
            <a:avLst/>
          </a:prstGeom>
          <a:noFill/>
        </p:spPr>
        <p:txBody>
          <a:bodyPr wrap="square" rtlCol="0">
            <a:spAutoFit/>
          </a:bodyPr>
          <a:lstStyle/>
          <a:p>
            <a:r>
              <a:rPr lang="en-IN" sz="2000" dirty="0"/>
              <a:t>Figure</a:t>
            </a:r>
            <a:r>
              <a:rPr lang="en-IN" sz="2000" baseline="30000" dirty="0"/>
              <a:t>[12.3]</a:t>
            </a:r>
            <a:r>
              <a:rPr lang="en-IN" sz="2000" dirty="0"/>
              <a:t> : How to find the pixel correspondence?</a:t>
            </a:r>
          </a:p>
        </p:txBody>
      </p:sp>
      <p:sp>
        <p:nvSpPr>
          <p:cNvPr id="8" name="TextBox 7">
            <a:extLst>
              <a:ext uri="{FF2B5EF4-FFF2-40B4-BE49-F238E27FC236}">
                <a16:creationId xmlns:a16="http://schemas.microsoft.com/office/drawing/2014/main" id="{DD996475-2152-412C-8C5B-7D6CFC1E9C42}"/>
              </a:ext>
            </a:extLst>
          </p:cNvPr>
          <p:cNvSpPr txBox="1"/>
          <p:nvPr/>
        </p:nvSpPr>
        <p:spPr>
          <a:xfrm>
            <a:off x="718456" y="5849933"/>
            <a:ext cx="8992225" cy="400110"/>
          </a:xfrm>
          <a:prstGeom prst="rect">
            <a:avLst/>
          </a:prstGeom>
          <a:noFill/>
        </p:spPr>
        <p:txBody>
          <a:bodyPr wrap="square" rtlCol="0">
            <a:spAutoFit/>
          </a:bodyPr>
          <a:lstStyle/>
          <a:p>
            <a:r>
              <a:rPr lang="en-IN" sz="1000" dirty="0"/>
              <a:t>[12.2] : </a:t>
            </a:r>
            <a:r>
              <a:rPr lang="en-IN" sz="1000" dirty="0">
                <a:hlinkClick r:id="rId5"/>
              </a:rPr>
              <a:t>https://upload.wikimedia.org/wikipedia/commons/thumb/7/7c/Aufnahme_mit_zwei_Kameras.svg/375px-Aufnahme_mit_zwei_Kameras.svg.png</a:t>
            </a:r>
            <a:endParaRPr lang="en-IN" sz="1000" dirty="0"/>
          </a:p>
          <a:p>
            <a:r>
              <a:rPr lang="en-IN" sz="1000" dirty="0"/>
              <a:t>[12.3] : </a:t>
            </a:r>
            <a:r>
              <a:rPr lang="en-IN" sz="1000" dirty="0">
                <a:hlinkClick r:id="rId6"/>
              </a:rPr>
              <a:t>http://cv2.csie.ntu.edu.tw/CV2/_private/CV2_CH12_2021.pptx</a:t>
            </a:r>
            <a:endParaRPr lang="en-IN" sz="1000" dirty="0"/>
          </a:p>
        </p:txBody>
      </p:sp>
      <p:sp>
        <p:nvSpPr>
          <p:cNvPr id="9" name="Slide Number Placeholder 8">
            <a:extLst>
              <a:ext uri="{FF2B5EF4-FFF2-40B4-BE49-F238E27FC236}">
                <a16:creationId xmlns:a16="http://schemas.microsoft.com/office/drawing/2014/main" id="{7B35C3C1-F7EC-4D6A-AD36-838A00362D4D}"/>
              </a:ext>
            </a:extLst>
          </p:cNvPr>
          <p:cNvSpPr>
            <a:spLocks noGrp="1"/>
          </p:cNvSpPr>
          <p:nvPr>
            <p:ph type="sldNum" sz="quarter" idx="10"/>
          </p:nvPr>
        </p:nvSpPr>
        <p:spPr/>
        <p:txBody>
          <a:bodyPr/>
          <a:lstStyle/>
          <a:p>
            <a:fld id="{94E58BE3-2B47-4B12-B4B8-F399EC35F7F1}" type="slidenum">
              <a:rPr lang="en-IN" smtClean="0"/>
              <a:t>10</a:t>
            </a:fld>
            <a:endParaRPr lang="en-IN"/>
          </a:p>
        </p:txBody>
      </p:sp>
    </p:spTree>
    <p:extLst>
      <p:ext uri="{BB962C8B-B14F-4D97-AF65-F5344CB8AC3E}">
        <p14:creationId xmlns:p14="http://schemas.microsoft.com/office/powerpoint/2010/main" val="4196861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73E8-3BA1-45FC-8A6B-55FE3067598A}"/>
              </a:ext>
            </a:extLst>
          </p:cNvPr>
          <p:cNvSpPr>
            <a:spLocks noGrp="1"/>
          </p:cNvSpPr>
          <p:nvPr>
            <p:ph type="sldNum" sz="quarter" idx="10"/>
          </p:nvPr>
        </p:nvSpPr>
        <p:spPr/>
        <p:txBody>
          <a:bodyPr/>
          <a:lstStyle/>
          <a:p>
            <a:fld id="{94E58BE3-2B47-4B12-B4B8-F399EC35F7F1}" type="slidenum">
              <a:rPr lang="en-IN" smtClean="0"/>
              <a:t>100</a:t>
            </a:fld>
            <a:endParaRPr lang="en-IN"/>
          </a:p>
        </p:txBody>
      </p:sp>
      <p:sp>
        <p:nvSpPr>
          <p:cNvPr id="3" name="Title 1">
            <a:extLst>
              <a:ext uri="{FF2B5EF4-FFF2-40B4-BE49-F238E27FC236}">
                <a16:creationId xmlns:a16="http://schemas.microsoft.com/office/drawing/2014/main" id="{04287CDE-A473-4795-8543-D3D43D0400A3}"/>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3800" dirty="0"/>
              <a:t>12.7.2 Volumetric and 3D Surface Reconstruction</a:t>
            </a:r>
          </a:p>
        </p:txBody>
      </p:sp>
      <p:sp>
        <p:nvSpPr>
          <p:cNvPr id="4" name="Rectangle 3">
            <a:extLst>
              <a:ext uri="{FF2B5EF4-FFF2-40B4-BE49-F238E27FC236}">
                <a16:creationId xmlns:a16="http://schemas.microsoft.com/office/drawing/2014/main" id="{C590BC7B-9CF9-479F-88D3-CDEDFDE02BD3}"/>
              </a:ext>
            </a:extLst>
          </p:cNvPr>
          <p:cNvSpPr/>
          <p:nvPr/>
        </p:nvSpPr>
        <p:spPr>
          <a:xfrm>
            <a:off x="-1" y="866222"/>
            <a:ext cx="12191999" cy="830997"/>
          </a:xfrm>
          <a:prstGeom prst="rect">
            <a:avLst/>
          </a:prstGeom>
        </p:spPr>
        <p:txBody>
          <a:bodyPr wrap="square">
            <a:spAutoFit/>
          </a:bodyPr>
          <a:lstStyle/>
          <a:p>
            <a:r>
              <a:rPr lang="en-US" altLang="zh-TW" sz="2400" dirty="0"/>
              <a:t>The most challenging but also most useful variant of multi-view stereo reconstruction the creation of globally consistent 3D models.</a:t>
            </a:r>
            <a:endParaRPr lang="en-US" sz="2400" dirty="0"/>
          </a:p>
        </p:txBody>
      </p:sp>
      <p:sp>
        <p:nvSpPr>
          <p:cNvPr id="10" name="Google Shape;108;p5">
            <a:extLst>
              <a:ext uri="{FF2B5EF4-FFF2-40B4-BE49-F238E27FC236}">
                <a16:creationId xmlns:a16="http://schemas.microsoft.com/office/drawing/2014/main" id="{26B72F0B-AF2D-44BE-8442-67A1C22FB9E1}"/>
              </a:ext>
            </a:extLst>
          </p:cNvPr>
          <p:cNvSpPr txBox="1">
            <a:spLocks/>
          </p:cNvSpPr>
          <p:nvPr/>
        </p:nvSpPr>
        <p:spPr>
          <a:xfrm>
            <a:off x="-1" y="4554122"/>
            <a:ext cx="12191998" cy="1437656"/>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altLang="zh-TW" sz="2400" b="1" dirty="0">
                <a:ea typeface="Times New Roman"/>
                <a:cs typeface="Times New Roman" panose="02020603050405020304" pitchFamily="18" charset="0"/>
                <a:sym typeface="Times New Roman"/>
              </a:rPr>
              <a:t>Figure: </a:t>
            </a:r>
            <a:r>
              <a:rPr lang="en-US" altLang="zh-TW" sz="2400" dirty="0">
                <a:ea typeface="Times New Roman"/>
                <a:cs typeface="Times New Roman" panose="02020603050405020304" pitchFamily="18" charset="0"/>
                <a:sym typeface="Times New Roman"/>
              </a:rPr>
              <a:t>Multi-view Stereo Algorithms. (a) Surface Based Stereo. (b) Voxel Coloring (c) Merging Depth Map (d) Level Set Method.</a:t>
            </a:r>
            <a:endParaRPr lang="en-US" dirty="0"/>
          </a:p>
        </p:txBody>
      </p:sp>
      <p:pic>
        <p:nvPicPr>
          <p:cNvPr id="11" name="圖片 4">
            <a:extLst>
              <a:ext uri="{FF2B5EF4-FFF2-40B4-BE49-F238E27FC236}">
                <a16:creationId xmlns:a16="http://schemas.microsoft.com/office/drawing/2014/main" id="{CF9BEA4B-9F2B-49FE-93F4-C59359DA1F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849" y="1647515"/>
            <a:ext cx="9144000" cy="2777924"/>
          </a:xfrm>
          <a:prstGeom prst="rect">
            <a:avLst/>
          </a:prstGeom>
        </p:spPr>
      </p:pic>
    </p:spTree>
    <p:extLst>
      <p:ext uri="{BB962C8B-B14F-4D97-AF65-F5344CB8AC3E}">
        <p14:creationId xmlns:p14="http://schemas.microsoft.com/office/powerpoint/2010/main" val="196785008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73E8-3BA1-45FC-8A6B-55FE3067598A}"/>
              </a:ext>
            </a:extLst>
          </p:cNvPr>
          <p:cNvSpPr>
            <a:spLocks noGrp="1"/>
          </p:cNvSpPr>
          <p:nvPr>
            <p:ph type="sldNum" sz="quarter" idx="10"/>
          </p:nvPr>
        </p:nvSpPr>
        <p:spPr/>
        <p:txBody>
          <a:bodyPr/>
          <a:lstStyle/>
          <a:p>
            <a:fld id="{94E58BE3-2B47-4B12-B4B8-F399EC35F7F1}" type="slidenum">
              <a:rPr lang="en-IN" smtClean="0"/>
              <a:t>101</a:t>
            </a:fld>
            <a:endParaRPr lang="en-IN"/>
          </a:p>
        </p:txBody>
      </p:sp>
      <p:sp>
        <p:nvSpPr>
          <p:cNvPr id="3" name="Title 1">
            <a:extLst>
              <a:ext uri="{FF2B5EF4-FFF2-40B4-BE49-F238E27FC236}">
                <a16:creationId xmlns:a16="http://schemas.microsoft.com/office/drawing/2014/main" id="{04287CDE-A473-4795-8543-D3D43D0400A3}"/>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3800" dirty="0"/>
              <a:t>12.7.2 Volumetric and 3D Surface Reconstruction</a:t>
            </a:r>
          </a:p>
        </p:txBody>
      </p:sp>
      <p:pic>
        <p:nvPicPr>
          <p:cNvPr id="7" name="圖片 5">
            <a:extLst>
              <a:ext uri="{FF2B5EF4-FFF2-40B4-BE49-F238E27FC236}">
                <a16:creationId xmlns:a16="http://schemas.microsoft.com/office/drawing/2014/main" id="{D035FACA-0F7D-44EC-96B3-E7962F43F3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06" y="1069278"/>
            <a:ext cx="12125093" cy="3768494"/>
          </a:xfrm>
          <a:prstGeom prst="rect">
            <a:avLst/>
          </a:prstGeom>
        </p:spPr>
      </p:pic>
      <p:sp>
        <p:nvSpPr>
          <p:cNvPr id="8" name="Google Shape;108;p5">
            <a:extLst>
              <a:ext uri="{FF2B5EF4-FFF2-40B4-BE49-F238E27FC236}">
                <a16:creationId xmlns:a16="http://schemas.microsoft.com/office/drawing/2014/main" id="{31CCF523-F470-4C1E-B607-DB7B0A4E9797}"/>
              </a:ext>
            </a:extLst>
          </p:cNvPr>
          <p:cNvSpPr txBox="1">
            <a:spLocks/>
          </p:cNvSpPr>
          <p:nvPr/>
        </p:nvSpPr>
        <p:spPr>
          <a:xfrm>
            <a:off x="0" y="4693037"/>
            <a:ext cx="12251472" cy="1095685"/>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48590" indent="0">
              <a:buSzPts val="1800"/>
              <a:buFont typeface="Calibri" panose="020F0502020204030204" pitchFamily="34" charset="0"/>
              <a:buNone/>
            </a:pPr>
            <a:r>
              <a:rPr lang="en-US" altLang="zh-TW" sz="2400" b="1" dirty="0"/>
              <a:t>Figure: </a:t>
            </a:r>
            <a:r>
              <a:rPr lang="en-US" altLang="zh-TW" sz="2400" dirty="0">
                <a:ea typeface="Times New Roman"/>
                <a:cs typeface="Times New Roman"/>
                <a:sym typeface="Times New Roman"/>
              </a:rPr>
              <a:t>Multi-view stereo algorithms. (e) Stereo Fusion (f) Multi-View Image Matching (g) Graph Cut (h) Visual Hulls.</a:t>
            </a:r>
            <a:endParaRPr lang="en-US" dirty="0"/>
          </a:p>
        </p:txBody>
      </p:sp>
    </p:spTree>
    <p:extLst>
      <p:ext uri="{BB962C8B-B14F-4D97-AF65-F5344CB8AC3E}">
        <p14:creationId xmlns:p14="http://schemas.microsoft.com/office/powerpoint/2010/main" val="16830467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73E8-3BA1-45FC-8A6B-55FE3067598A}"/>
              </a:ext>
            </a:extLst>
          </p:cNvPr>
          <p:cNvSpPr>
            <a:spLocks noGrp="1"/>
          </p:cNvSpPr>
          <p:nvPr>
            <p:ph type="sldNum" sz="quarter" idx="10"/>
          </p:nvPr>
        </p:nvSpPr>
        <p:spPr/>
        <p:txBody>
          <a:bodyPr/>
          <a:lstStyle/>
          <a:p>
            <a:fld id="{94E58BE3-2B47-4B12-B4B8-F399EC35F7F1}" type="slidenum">
              <a:rPr lang="en-IN" smtClean="0"/>
              <a:t>102</a:t>
            </a:fld>
            <a:endParaRPr lang="en-IN"/>
          </a:p>
        </p:txBody>
      </p:sp>
      <p:sp>
        <p:nvSpPr>
          <p:cNvPr id="3" name="Title 1">
            <a:extLst>
              <a:ext uri="{FF2B5EF4-FFF2-40B4-BE49-F238E27FC236}">
                <a16:creationId xmlns:a16="http://schemas.microsoft.com/office/drawing/2014/main" id="{04287CDE-A473-4795-8543-D3D43D0400A3}"/>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3800" dirty="0"/>
              <a:t>12.7.2 Volumetric and 3D Surface Reconstruction</a:t>
            </a:r>
          </a:p>
        </p:txBody>
      </p:sp>
      <p:sp>
        <p:nvSpPr>
          <p:cNvPr id="4" name="Rectangle 3">
            <a:extLst>
              <a:ext uri="{FF2B5EF4-FFF2-40B4-BE49-F238E27FC236}">
                <a16:creationId xmlns:a16="http://schemas.microsoft.com/office/drawing/2014/main" id="{3C0783D2-A5DF-493D-B543-008CF9DE3A05}"/>
              </a:ext>
            </a:extLst>
          </p:cNvPr>
          <p:cNvSpPr/>
          <p:nvPr/>
        </p:nvSpPr>
        <p:spPr>
          <a:xfrm>
            <a:off x="7435" y="942498"/>
            <a:ext cx="12184566" cy="4770537"/>
          </a:xfrm>
          <a:prstGeom prst="rect">
            <a:avLst/>
          </a:prstGeom>
        </p:spPr>
        <p:txBody>
          <a:bodyPr wrap="square">
            <a:spAutoFit/>
          </a:bodyPr>
          <a:lstStyle/>
          <a:p>
            <a:pPr lvl="0"/>
            <a:r>
              <a:rPr lang="en-US" altLang="zh-TW" sz="2400" dirty="0">
                <a:ea typeface="Times New Roman"/>
                <a:cs typeface="Times New Roman" panose="02020603050405020304" pitchFamily="18" charset="0"/>
                <a:sym typeface="Times New Roman"/>
              </a:rPr>
              <a:t>In order to compare all these techniques, there is a six point taxonomy that can help classify algorithms in this section.</a:t>
            </a:r>
          </a:p>
          <a:p>
            <a:pPr marL="548640" lvl="0" indent="-514350">
              <a:spcBef>
                <a:spcPts val="560"/>
              </a:spcBef>
              <a:buSzPts val="2800"/>
              <a:buFont typeface="+mj-lt"/>
              <a:buAutoNum type="arabicPeriod"/>
            </a:pPr>
            <a:r>
              <a:rPr lang="en-US" altLang="zh-TW" sz="2400" dirty="0">
                <a:cs typeface="Times New Roman"/>
                <a:sym typeface="Times New Roman"/>
              </a:rPr>
              <a:t>The most popular representations is uniform grid of voxels in 3D scene.</a:t>
            </a:r>
          </a:p>
          <a:p>
            <a:pPr marL="548640" lvl="0" indent="-514350">
              <a:spcBef>
                <a:spcPts val="560"/>
              </a:spcBef>
              <a:buSzPts val="2800"/>
              <a:buFont typeface="+mj-lt"/>
              <a:buAutoNum type="arabicPeriod"/>
            </a:pPr>
            <a:r>
              <a:rPr lang="en-US" altLang="zh-TW" sz="2400" dirty="0">
                <a:cs typeface="Times New Roman"/>
                <a:sym typeface="Times New Roman"/>
              </a:rPr>
              <a:t>Photo consistency measure is a choice that computes directly on the surface.</a:t>
            </a:r>
          </a:p>
          <a:p>
            <a:pPr marL="548640" lvl="0" indent="-514350">
              <a:spcBef>
                <a:spcPts val="560"/>
              </a:spcBef>
              <a:buSzPts val="2800"/>
              <a:buFont typeface="+mj-lt"/>
              <a:buAutoNum type="arabicPeriod"/>
            </a:pPr>
            <a:r>
              <a:rPr lang="en-US" altLang="zh-TW" sz="2400" dirty="0">
                <a:cs typeface="Times New Roman"/>
                <a:sym typeface="Times New Roman"/>
              </a:rPr>
              <a:t>Single depth map is the ability to distinguish visibility and occlusions.</a:t>
            </a:r>
          </a:p>
          <a:p>
            <a:pPr marL="548640" lvl="0" indent="-514350">
              <a:spcBef>
                <a:spcPts val="560"/>
              </a:spcBef>
              <a:buSzPts val="2800"/>
              <a:buFont typeface="+mj-lt"/>
              <a:buAutoNum type="arabicPeriod" startAt="4"/>
            </a:pPr>
            <a:r>
              <a:rPr lang="en-US" altLang="zh-TW" sz="2400" dirty="0">
                <a:cs typeface="Times New Roman"/>
                <a:sym typeface="Times New Roman"/>
              </a:rPr>
              <a:t>Most matching algorithms adopt some form of prior model for the expected shape.</a:t>
            </a:r>
          </a:p>
          <a:p>
            <a:pPr marL="548640" lvl="0" indent="-514350">
              <a:spcBef>
                <a:spcPts val="560"/>
              </a:spcBef>
              <a:buSzPts val="2800"/>
              <a:buFont typeface="+mj-lt"/>
              <a:buAutoNum type="arabicPeriod" startAt="4"/>
            </a:pPr>
            <a:r>
              <a:rPr lang="en-US" altLang="zh-TW" sz="2400" dirty="0">
                <a:cs typeface="Times New Roman"/>
                <a:sym typeface="Times New Roman"/>
              </a:rPr>
              <a:t>Some approaches define over consistency volume to recover a complete surface by global optimization.</a:t>
            </a:r>
          </a:p>
          <a:p>
            <a:pPr marL="548640" lvl="0" indent="-514350">
              <a:spcBef>
                <a:spcPts val="560"/>
              </a:spcBef>
              <a:buSzPts val="2800"/>
              <a:buFont typeface="+mj-lt"/>
              <a:buAutoNum type="arabicPeriod" startAt="4"/>
            </a:pPr>
            <a:r>
              <a:rPr lang="en-US" altLang="zh-TW" sz="2400" dirty="0">
                <a:cs typeface="Times New Roman"/>
                <a:sym typeface="Times New Roman"/>
              </a:rPr>
              <a:t>To refine or evolve a rough model, it usually requires an accurate initialization.</a:t>
            </a:r>
          </a:p>
          <a:p>
            <a:pPr marL="34290">
              <a:spcBef>
                <a:spcPts val="560"/>
              </a:spcBef>
              <a:buSzPts val="2800"/>
            </a:pPr>
            <a:endParaRPr lang="en-US" altLang="zh-TW" sz="2400" dirty="0">
              <a:cs typeface="Times New Roman"/>
              <a:sym typeface="Times New Roman"/>
              <a:hlinkClick r:id="rId2"/>
            </a:endParaRPr>
          </a:p>
          <a:p>
            <a:pPr marL="34290">
              <a:spcBef>
                <a:spcPts val="560"/>
              </a:spcBef>
              <a:buSzPts val="2800"/>
            </a:pPr>
            <a:r>
              <a:rPr lang="en-US" altLang="zh-TW" sz="2400" dirty="0">
                <a:cs typeface="Times New Roman"/>
                <a:sym typeface="Times New Roman"/>
                <a:hlinkClick r:id="rId2"/>
              </a:rPr>
              <a:t>https://vision.middlebury.edu/mview/eval/.</a:t>
            </a:r>
            <a:endParaRPr lang="en-US" sz="2400" dirty="0"/>
          </a:p>
        </p:txBody>
      </p:sp>
    </p:spTree>
    <p:extLst>
      <p:ext uri="{BB962C8B-B14F-4D97-AF65-F5344CB8AC3E}">
        <p14:creationId xmlns:p14="http://schemas.microsoft.com/office/powerpoint/2010/main" val="41360439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AE0AFA-3986-4FD0-89B7-91298B497CFE}"/>
              </a:ext>
            </a:extLst>
          </p:cNvPr>
          <p:cNvSpPr>
            <a:spLocks noGrp="1"/>
          </p:cNvSpPr>
          <p:nvPr>
            <p:ph type="sldNum" sz="quarter" idx="10"/>
          </p:nvPr>
        </p:nvSpPr>
        <p:spPr/>
        <p:txBody>
          <a:bodyPr/>
          <a:lstStyle/>
          <a:p>
            <a:fld id="{94E58BE3-2B47-4B12-B4B8-F399EC35F7F1}" type="slidenum">
              <a:rPr lang="en-IN" smtClean="0"/>
              <a:t>103</a:t>
            </a:fld>
            <a:endParaRPr lang="en-IN"/>
          </a:p>
        </p:txBody>
      </p:sp>
      <p:sp>
        <p:nvSpPr>
          <p:cNvPr id="3" name="Title 1">
            <a:extLst>
              <a:ext uri="{FF2B5EF4-FFF2-40B4-BE49-F238E27FC236}">
                <a16:creationId xmlns:a16="http://schemas.microsoft.com/office/drawing/2014/main" id="{E3F45D29-2B9E-47FB-B69B-C567D6EFD98A}"/>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3800" dirty="0"/>
              <a:t>12.7.3 Shape From Silhouettes</a:t>
            </a:r>
          </a:p>
        </p:txBody>
      </p:sp>
      <p:sp>
        <p:nvSpPr>
          <p:cNvPr id="4" name="Rectangle 3">
            <a:extLst>
              <a:ext uri="{FF2B5EF4-FFF2-40B4-BE49-F238E27FC236}">
                <a16:creationId xmlns:a16="http://schemas.microsoft.com/office/drawing/2014/main" id="{5BE8FCDC-D138-4F4B-84AF-4F6A84293D74}"/>
              </a:ext>
            </a:extLst>
          </p:cNvPr>
          <p:cNvSpPr/>
          <p:nvPr/>
        </p:nvSpPr>
        <p:spPr>
          <a:xfrm>
            <a:off x="0" y="1094745"/>
            <a:ext cx="12192001" cy="2308324"/>
          </a:xfrm>
          <a:prstGeom prst="rect">
            <a:avLst/>
          </a:prstGeom>
        </p:spPr>
        <p:txBody>
          <a:bodyPr wrap="square">
            <a:spAutoFit/>
          </a:bodyPr>
          <a:lstStyle/>
          <a:p>
            <a:pPr marL="285750" indent="-285750">
              <a:buFont typeface="Arial" panose="020B0604020202020204" pitchFamily="34" charset="0"/>
              <a:buChar char="•"/>
            </a:pPr>
            <a:r>
              <a:rPr lang="en-US" altLang="zh-TW" sz="2400" dirty="0"/>
              <a:t>In many situations, performing a foreground–background segmentation of the object of interest is a good way to initialize or fit a 3D model.</a:t>
            </a:r>
          </a:p>
          <a:p>
            <a:pPr marL="285750" indent="-285750">
              <a:buFont typeface="Arial" panose="020B0604020202020204" pitchFamily="34" charset="0"/>
              <a:buChar char="•"/>
            </a:pPr>
            <a:r>
              <a:rPr lang="en-US" sz="2400" dirty="0"/>
              <a:t>Over the years, a number of techniques have been developed to reconstruct a 3D volumetric model from the intersection of the binary silhouettes projected into 3D.</a:t>
            </a:r>
          </a:p>
          <a:p>
            <a:pPr marL="285750" indent="-285750">
              <a:buFont typeface="Arial" panose="020B0604020202020204" pitchFamily="34" charset="0"/>
              <a:buChar char="•"/>
            </a:pPr>
            <a:r>
              <a:rPr lang="en-US" altLang="zh-TW" sz="2400" dirty="0"/>
              <a:t>Other approaches use voxel-based representations, usually encoded as octrees, because of the resulting space–time efficiency.</a:t>
            </a:r>
            <a:endParaRPr lang="en-IN" sz="2400" dirty="0"/>
          </a:p>
        </p:txBody>
      </p:sp>
      <p:pic>
        <p:nvPicPr>
          <p:cNvPr id="5" name="圖片 1">
            <a:extLst>
              <a:ext uri="{FF2B5EF4-FFF2-40B4-BE49-F238E27FC236}">
                <a16:creationId xmlns:a16="http://schemas.microsoft.com/office/drawing/2014/main" id="{0B49932F-A182-4037-A6A9-DFD61202A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484" y="3667962"/>
            <a:ext cx="1731123" cy="1800000"/>
          </a:xfrm>
          <a:prstGeom prst="rect">
            <a:avLst/>
          </a:prstGeom>
        </p:spPr>
      </p:pic>
      <p:pic>
        <p:nvPicPr>
          <p:cNvPr id="6" name="圖片 2">
            <a:extLst>
              <a:ext uri="{FF2B5EF4-FFF2-40B4-BE49-F238E27FC236}">
                <a16:creationId xmlns:a16="http://schemas.microsoft.com/office/drawing/2014/main" id="{282E796E-9F27-40E8-820E-9D126D321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997" y="3667962"/>
            <a:ext cx="3324555" cy="1800000"/>
          </a:xfrm>
          <a:prstGeom prst="rect">
            <a:avLst/>
          </a:prstGeom>
        </p:spPr>
      </p:pic>
      <p:pic>
        <p:nvPicPr>
          <p:cNvPr id="7" name="圖片 3">
            <a:extLst>
              <a:ext uri="{FF2B5EF4-FFF2-40B4-BE49-F238E27FC236}">
                <a16:creationId xmlns:a16="http://schemas.microsoft.com/office/drawing/2014/main" id="{C988AD29-9EC8-4A8C-8196-E2468FA707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7153" y="3712581"/>
            <a:ext cx="1918033" cy="1800000"/>
          </a:xfrm>
          <a:prstGeom prst="rect">
            <a:avLst/>
          </a:prstGeom>
        </p:spPr>
      </p:pic>
      <p:pic>
        <p:nvPicPr>
          <p:cNvPr id="8" name="圖片 4">
            <a:extLst>
              <a:ext uri="{FF2B5EF4-FFF2-40B4-BE49-F238E27FC236}">
                <a16:creationId xmlns:a16="http://schemas.microsoft.com/office/drawing/2014/main" id="{6376E7FD-156A-4631-96B7-72E0BB70AB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2522" y="3712581"/>
            <a:ext cx="1739799" cy="1800000"/>
          </a:xfrm>
          <a:prstGeom prst="rect">
            <a:avLst/>
          </a:prstGeom>
        </p:spPr>
      </p:pic>
      <p:sp>
        <p:nvSpPr>
          <p:cNvPr id="9" name="文字方塊 8">
            <a:extLst>
              <a:ext uri="{FF2B5EF4-FFF2-40B4-BE49-F238E27FC236}">
                <a16:creationId xmlns:a16="http://schemas.microsoft.com/office/drawing/2014/main" id="{8EFD21E5-D53F-4065-A139-2D56AF0341CC}"/>
              </a:ext>
            </a:extLst>
          </p:cNvPr>
          <p:cNvSpPr txBox="1"/>
          <p:nvPr/>
        </p:nvSpPr>
        <p:spPr>
          <a:xfrm>
            <a:off x="1496624" y="5732855"/>
            <a:ext cx="423432" cy="369332"/>
          </a:xfrm>
          <a:prstGeom prst="rect">
            <a:avLst/>
          </a:prstGeom>
          <a:noFill/>
        </p:spPr>
        <p:txBody>
          <a:bodyPr wrap="square" rtlCol="0">
            <a:spAutoFit/>
          </a:bodyPr>
          <a:lstStyle/>
          <a:p>
            <a:r>
              <a:rPr lang="en-US" altLang="zh-TW" sz="1800" dirty="0"/>
              <a:t>(a)</a:t>
            </a:r>
            <a:endParaRPr lang="zh-TW" altLang="en-US" sz="1800" dirty="0"/>
          </a:p>
        </p:txBody>
      </p:sp>
      <p:sp>
        <p:nvSpPr>
          <p:cNvPr id="10" name="文字方塊 9">
            <a:extLst>
              <a:ext uri="{FF2B5EF4-FFF2-40B4-BE49-F238E27FC236}">
                <a16:creationId xmlns:a16="http://schemas.microsoft.com/office/drawing/2014/main" id="{233C0F5F-225F-4EF5-B3B9-A45DB3CF0E58}"/>
              </a:ext>
            </a:extLst>
          </p:cNvPr>
          <p:cNvSpPr txBox="1"/>
          <p:nvPr/>
        </p:nvSpPr>
        <p:spPr>
          <a:xfrm>
            <a:off x="4097548" y="5732855"/>
            <a:ext cx="495520" cy="369332"/>
          </a:xfrm>
          <a:prstGeom prst="rect">
            <a:avLst/>
          </a:prstGeom>
          <a:noFill/>
        </p:spPr>
        <p:txBody>
          <a:bodyPr wrap="square" rtlCol="0">
            <a:spAutoFit/>
          </a:bodyPr>
          <a:lstStyle/>
          <a:p>
            <a:r>
              <a:rPr lang="en-US" altLang="zh-TW" sz="1800" dirty="0"/>
              <a:t>(b)</a:t>
            </a:r>
            <a:endParaRPr lang="zh-TW" altLang="en-US" sz="1800" dirty="0"/>
          </a:p>
        </p:txBody>
      </p:sp>
      <p:sp>
        <p:nvSpPr>
          <p:cNvPr id="11" name="文字方塊 10">
            <a:extLst>
              <a:ext uri="{FF2B5EF4-FFF2-40B4-BE49-F238E27FC236}">
                <a16:creationId xmlns:a16="http://schemas.microsoft.com/office/drawing/2014/main" id="{2F99FA7E-311C-4376-80F0-E934F31039E1}"/>
              </a:ext>
            </a:extLst>
          </p:cNvPr>
          <p:cNvSpPr txBox="1"/>
          <p:nvPr/>
        </p:nvSpPr>
        <p:spPr>
          <a:xfrm>
            <a:off x="7846693" y="5732855"/>
            <a:ext cx="405972" cy="369332"/>
          </a:xfrm>
          <a:prstGeom prst="rect">
            <a:avLst/>
          </a:prstGeom>
          <a:noFill/>
        </p:spPr>
        <p:txBody>
          <a:bodyPr wrap="square" rtlCol="0">
            <a:spAutoFit/>
          </a:bodyPr>
          <a:lstStyle/>
          <a:p>
            <a:r>
              <a:rPr lang="en-US" altLang="zh-TW" sz="1800" dirty="0"/>
              <a:t>(c)</a:t>
            </a:r>
            <a:endParaRPr lang="zh-TW" altLang="en-US" sz="1800" dirty="0"/>
          </a:p>
        </p:txBody>
      </p:sp>
      <p:sp>
        <p:nvSpPr>
          <p:cNvPr id="12" name="文字方塊 11">
            <a:extLst>
              <a:ext uri="{FF2B5EF4-FFF2-40B4-BE49-F238E27FC236}">
                <a16:creationId xmlns:a16="http://schemas.microsoft.com/office/drawing/2014/main" id="{D20D2790-70EC-43FF-BADE-973556CAB8EF}"/>
              </a:ext>
            </a:extLst>
          </p:cNvPr>
          <p:cNvSpPr txBox="1"/>
          <p:nvPr/>
        </p:nvSpPr>
        <p:spPr>
          <a:xfrm>
            <a:off x="10347968" y="5637427"/>
            <a:ext cx="428906" cy="369332"/>
          </a:xfrm>
          <a:prstGeom prst="rect">
            <a:avLst/>
          </a:prstGeom>
          <a:noFill/>
        </p:spPr>
        <p:txBody>
          <a:bodyPr wrap="square" rtlCol="0">
            <a:spAutoFit/>
          </a:bodyPr>
          <a:lstStyle/>
          <a:p>
            <a:r>
              <a:rPr lang="en-US" altLang="zh-TW" sz="1800" dirty="0"/>
              <a:t>(d)</a:t>
            </a:r>
            <a:endParaRPr lang="zh-TW" altLang="en-US" sz="1800" dirty="0"/>
          </a:p>
        </p:txBody>
      </p:sp>
    </p:spTree>
    <p:extLst>
      <p:ext uri="{BB962C8B-B14F-4D97-AF65-F5344CB8AC3E}">
        <p14:creationId xmlns:p14="http://schemas.microsoft.com/office/powerpoint/2010/main" val="28823426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16D87-0006-4EA8-A011-AF8589F9DB27}"/>
              </a:ext>
            </a:extLst>
          </p:cNvPr>
          <p:cNvSpPr>
            <a:spLocks noGrp="1"/>
          </p:cNvSpPr>
          <p:nvPr>
            <p:ph type="sldNum" sz="quarter" idx="10"/>
          </p:nvPr>
        </p:nvSpPr>
        <p:spPr/>
        <p:txBody>
          <a:bodyPr/>
          <a:lstStyle/>
          <a:p>
            <a:fld id="{94E58BE3-2B47-4B12-B4B8-F399EC35F7F1}" type="slidenum">
              <a:rPr lang="en-IN" smtClean="0"/>
              <a:t>104</a:t>
            </a:fld>
            <a:endParaRPr lang="en-IN"/>
          </a:p>
        </p:txBody>
      </p:sp>
      <p:sp>
        <p:nvSpPr>
          <p:cNvPr id="4" name="Title 1">
            <a:extLst>
              <a:ext uri="{FF2B5EF4-FFF2-40B4-BE49-F238E27FC236}">
                <a16:creationId xmlns:a16="http://schemas.microsoft.com/office/drawing/2014/main" id="{3522080F-771E-48C4-8503-2C99F05DE496}"/>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3800" dirty="0"/>
              <a:t>Visual Hull</a:t>
            </a:r>
          </a:p>
        </p:txBody>
      </p:sp>
      <p:sp>
        <p:nvSpPr>
          <p:cNvPr id="5" name="Rectangle 4">
            <a:extLst>
              <a:ext uri="{FF2B5EF4-FFF2-40B4-BE49-F238E27FC236}">
                <a16:creationId xmlns:a16="http://schemas.microsoft.com/office/drawing/2014/main" id="{DCDC9C90-7C05-43DC-86A1-B9D911670A18}"/>
              </a:ext>
            </a:extLst>
          </p:cNvPr>
          <p:cNvSpPr/>
          <p:nvPr/>
        </p:nvSpPr>
        <p:spPr>
          <a:xfrm>
            <a:off x="0" y="824365"/>
            <a:ext cx="12192000" cy="2308324"/>
          </a:xfrm>
          <a:prstGeom prst="rect">
            <a:avLst/>
          </a:prstGeom>
        </p:spPr>
        <p:txBody>
          <a:bodyPr wrap="square">
            <a:spAutoFit/>
          </a:bodyPr>
          <a:lstStyle/>
          <a:p>
            <a:pPr marL="285750" indent="-285750">
              <a:buFont typeface="Arial" panose="020B0604020202020204" pitchFamily="34" charset="0"/>
              <a:buChar char="•"/>
            </a:pPr>
            <a:r>
              <a:rPr lang="en-US" altLang="zh-TW" sz="2400" dirty="0"/>
              <a:t>Visual hull is based on follows observation:</a:t>
            </a:r>
          </a:p>
          <a:p>
            <a:pPr marL="742950" lvl="1" indent="-285750">
              <a:buFont typeface="Arial" panose="020B0604020202020204" pitchFamily="34" charset="0"/>
              <a:buChar char="•"/>
            </a:pPr>
            <a:r>
              <a:rPr lang="en-US" altLang="zh-TW" sz="2400" dirty="0"/>
              <a:t>The volume is maximal with respect to the visual silhouettes.</a:t>
            </a:r>
          </a:p>
          <a:p>
            <a:pPr marL="742950" lvl="1" indent="-285750">
              <a:buFont typeface="Arial" panose="020B0604020202020204" pitchFamily="34" charset="0"/>
              <a:buChar char="•"/>
            </a:pPr>
            <a:r>
              <a:rPr lang="en-US" altLang="zh-TW" sz="2400" dirty="0"/>
              <a:t>Surface elements are tangent to the viewing rays along the silhouette boundaries.</a:t>
            </a:r>
          </a:p>
          <a:p>
            <a:pPr marL="742950" lvl="1" indent="-285750">
              <a:buFont typeface="Arial" panose="020B0604020202020204" pitchFamily="34" charset="0"/>
              <a:buChar char="•"/>
            </a:pPr>
            <a:r>
              <a:rPr lang="en-US" sz="2400" dirty="0"/>
              <a:t>Each of these silhouettes by different camera views form in their projection a cone called visual cone and an intersection of all these cones form a description of the real object’s shape.</a:t>
            </a:r>
          </a:p>
        </p:txBody>
      </p:sp>
      <p:pic>
        <p:nvPicPr>
          <p:cNvPr id="6" name="圖片 1">
            <a:extLst>
              <a:ext uri="{FF2B5EF4-FFF2-40B4-BE49-F238E27FC236}">
                <a16:creationId xmlns:a16="http://schemas.microsoft.com/office/drawing/2014/main" id="{67B2E687-A97F-4342-90F5-0F825909A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653" y="3479853"/>
            <a:ext cx="2880000" cy="2160000"/>
          </a:xfrm>
          <a:prstGeom prst="rect">
            <a:avLst/>
          </a:prstGeom>
        </p:spPr>
      </p:pic>
      <p:pic>
        <p:nvPicPr>
          <p:cNvPr id="7" name="圖片 2">
            <a:extLst>
              <a:ext uri="{FF2B5EF4-FFF2-40B4-BE49-F238E27FC236}">
                <a16:creationId xmlns:a16="http://schemas.microsoft.com/office/drawing/2014/main" id="{FB26C79A-3322-4B82-B67C-CE2130544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349" y="3413159"/>
            <a:ext cx="2880000" cy="2160000"/>
          </a:xfrm>
          <a:prstGeom prst="rect">
            <a:avLst/>
          </a:prstGeom>
        </p:spPr>
      </p:pic>
      <p:sp>
        <p:nvSpPr>
          <p:cNvPr id="8" name="向右箭號 3">
            <a:extLst>
              <a:ext uri="{FF2B5EF4-FFF2-40B4-BE49-F238E27FC236}">
                <a16:creationId xmlns:a16="http://schemas.microsoft.com/office/drawing/2014/main" id="{DAD77CCE-5680-4A14-8851-15E5694B8AE7}"/>
              </a:ext>
            </a:extLst>
          </p:cNvPr>
          <p:cNvSpPr/>
          <p:nvPr/>
        </p:nvSpPr>
        <p:spPr>
          <a:xfrm>
            <a:off x="5008062" y="4270909"/>
            <a:ext cx="818219" cy="444500"/>
          </a:xfrm>
          <a:prstGeom prst="rightArrow">
            <a:avLst>
              <a:gd name="adj1" fmla="val 30392"/>
              <a:gd name="adj2" fmla="val 50000"/>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444581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3F4F78-DD6D-47CA-AF7B-4A7020D164DA}"/>
              </a:ext>
            </a:extLst>
          </p:cNvPr>
          <p:cNvSpPr>
            <a:spLocks noGrp="1"/>
          </p:cNvSpPr>
          <p:nvPr>
            <p:ph type="sldNum" sz="quarter" idx="10"/>
          </p:nvPr>
        </p:nvSpPr>
        <p:spPr/>
        <p:txBody>
          <a:bodyPr/>
          <a:lstStyle/>
          <a:p>
            <a:fld id="{94E58BE3-2B47-4B12-B4B8-F399EC35F7F1}" type="slidenum">
              <a:rPr lang="en-IN" smtClean="0"/>
              <a:t>105</a:t>
            </a:fld>
            <a:endParaRPr lang="en-IN"/>
          </a:p>
        </p:txBody>
      </p:sp>
      <p:sp>
        <p:nvSpPr>
          <p:cNvPr id="3" name="Title 1">
            <a:extLst>
              <a:ext uri="{FF2B5EF4-FFF2-40B4-BE49-F238E27FC236}">
                <a16:creationId xmlns:a16="http://schemas.microsoft.com/office/drawing/2014/main" id="{BB9CB57C-9E08-4DB8-A99B-3EE207CE658E}"/>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3800" dirty="0"/>
              <a:t>Octree</a:t>
            </a:r>
          </a:p>
        </p:txBody>
      </p:sp>
      <p:pic>
        <p:nvPicPr>
          <p:cNvPr id="4" name="圖片 1">
            <a:extLst>
              <a:ext uri="{FF2B5EF4-FFF2-40B4-BE49-F238E27FC236}">
                <a16:creationId xmlns:a16="http://schemas.microsoft.com/office/drawing/2014/main" id="{995EDF22-A6CA-4121-A847-EAAED37C0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27" y="2921619"/>
            <a:ext cx="4550989" cy="2616819"/>
          </a:xfrm>
          <a:prstGeom prst="rect">
            <a:avLst/>
          </a:prstGeom>
        </p:spPr>
      </p:pic>
      <p:sp>
        <p:nvSpPr>
          <p:cNvPr id="5" name="Google Shape;108;p5">
            <a:extLst>
              <a:ext uri="{FF2B5EF4-FFF2-40B4-BE49-F238E27FC236}">
                <a16:creationId xmlns:a16="http://schemas.microsoft.com/office/drawing/2014/main" id="{06DCC4E3-7090-4903-8F3F-683590385724}"/>
              </a:ext>
            </a:extLst>
          </p:cNvPr>
          <p:cNvSpPr txBox="1">
            <a:spLocks/>
          </p:cNvSpPr>
          <p:nvPr/>
        </p:nvSpPr>
        <p:spPr>
          <a:xfrm>
            <a:off x="0" y="1075752"/>
            <a:ext cx="12192000" cy="1436989"/>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zh-TW" sz="2400" dirty="0"/>
              <a:t>An octree is a tree data structure in which each internal node has exactly eight children. Octrees are most often used to partition a three-dimensional space by recursively subdividing it into eight octants.</a:t>
            </a:r>
            <a:endParaRPr lang="en-US" sz="2400" dirty="0"/>
          </a:p>
        </p:txBody>
      </p:sp>
      <p:pic>
        <p:nvPicPr>
          <p:cNvPr id="6" name="Picture 5">
            <a:extLst>
              <a:ext uri="{FF2B5EF4-FFF2-40B4-BE49-F238E27FC236}">
                <a16:creationId xmlns:a16="http://schemas.microsoft.com/office/drawing/2014/main" id="{E8F6C13C-3829-4BBB-9565-1CEF7FB8DD2C}"/>
              </a:ext>
            </a:extLst>
          </p:cNvPr>
          <p:cNvPicPr>
            <a:picLocks noChangeAspect="1"/>
          </p:cNvPicPr>
          <p:nvPr/>
        </p:nvPicPr>
        <p:blipFill>
          <a:blip r:embed="rId3"/>
          <a:stretch>
            <a:fillRect/>
          </a:stretch>
        </p:blipFill>
        <p:spPr>
          <a:xfrm>
            <a:off x="5203903" y="2512741"/>
            <a:ext cx="6616390" cy="3366859"/>
          </a:xfrm>
          <a:prstGeom prst="rect">
            <a:avLst/>
          </a:prstGeom>
        </p:spPr>
      </p:pic>
    </p:spTree>
    <p:extLst>
      <p:ext uri="{BB962C8B-B14F-4D97-AF65-F5344CB8AC3E}">
        <p14:creationId xmlns:p14="http://schemas.microsoft.com/office/powerpoint/2010/main" val="28611232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605DDB-80AA-4021-A44B-EEF117E50D7C}"/>
              </a:ext>
            </a:extLst>
          </p:cNvPr>
          <p:cNvSpPr>
            <a:spLocks noGrp="1"/>
          </p:cNvSpPr>
          <p:nvPr>
            <p:ph type="sldNum" sz="quarter" idx="10"/>
          </p:nvPr>
        </p:nvSpPr>
        <p:spPr/>
        <p:txBody>
          <a:bodyPr/>
          <a:lstStyle/>
          <a:p>
            <a:fld id="{94E58BE3-2B47-4B12-B4B8-F399EC35F7F1}" type="slidenum">
              <a:rPr lang="en-IN" smtClean="0"/>
              <a:t>106</a:t>
            </a:fld>
            <a:endParaRPr lang="en-IN"/>
          </a:p>
        </p:txBody>
      </p:sp>
      <p:sp>
        <p:nvSpPr>
          <p:cNvPr id="3" name="Title 1">
            <a:extLst>
              <a:ext uri="{FF2B5EF4-FFF2-40B4-BE49-F238E27FC236}">
                <a16:creationId xmlns:a16="http://schemas.microsoft.com/office/drawing/2014/main" id="{C9ED757F-9F85-49CD-8E80-CEB3D6BE1279}"/>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3800" dirty="0"/>
              <a:t>Questions</a:t>
            </a:r>
          </a:p>
        </p:txBody>
      </p:sp>
      <p:sp>
        <p:nvSpPr>
          <p:cNvPr id="4" name="矩形 5">
            <a:extLst>
              <a:ext uri="{FF2B5EF4-FFF2-40B4-BE49-F238E27FC236}">
                <a16:creationId xmlns:a16="http://schemas.microsoft.com/office/drawing/2014/main" id="{09A4DC1B-5A35-46F8-A700-2A2D5F572388}"/>
              </a:ext>
            </a:extLst>
          </p:cNvPr>
          <p:cNvSpPr/>
          <p:nvPr/>
        </p:nvSpPr>
        <p:spPr>
          <a:xfrm>
            <a:off x="0" y="444699"/>
            <a:ext cx="12192000" cy="5962530"/>
          </a:xfrm>
          <a:prstGeom prst="rect">
            <a:avLst/>
          </a:prstGeom>
        </p:spPr>
        <p:txBody>
          <a:bodyPr wrap="square">
            <a:spAutoFit/>
          </a:bodyPr>
          <a:lstStyle/>
          <a:p>
            <a:pPr marL="342900" lvl="0" indent="-342900">
              <a:lnSpc>
                <a:spcPts val="2250"/>
              </a:lnSpc>
              <a:buFont typeface="Arial" panose="020B0604020202020204" pitchFamily="34" charset="0"/>
              <a:buChar char="•"/>
            </a:pPr>
            <a:r>
              <a:rPr lang="en-US" altLang="zh-TW" sz="1400" dirty="0"/>
              <a:t>The reason why fundamental matrix only has 7 degree of freedom.</a:t>
            </a:r>
            <a:r>
              <a:rPr lang="en-US" altLang="zh-CN" sz="1400" dirty="0">
                <a:cs typeface="Times New Roman" panose="02020603050405020304" pitchFamily="18" charset="0"/>
              </a:rPr>
              <a:t> </a:t>
            </a:r>
          </a:p>
          <a:p>
            <a:pPr marL="285750" lvl="0" indent="-285750">
              <a:lnSpc>
                <a:spcPts val="2250"/>
              </a:lnSpc>
              <a:buFont typeface="Arial" panose="020B0604020202020204" pitchFamily="34" charset="0"/>
              <a:buChar char="•"/>
            </a:pPr>
            <a:r>
              <a:rPr lang="en-US" altLang="zh-CN" sz="1400" dirty="0">
                <a:solidFill>
                  <a:srgbClr val="FF0000"/>
                </a:solidFill>
                <a:cs typeface="Times New Roman" panose="02020603050405020304" pitchFamily="18" charset="0"/>
              </a:rPr>
              <a:t>(1, The constraint of fundamental matrix is homogenous. 2, Fundamental matrix is rank 2.)</a:t>
            </a:r>
            <a:endParaRPr lang="en-US" altLang="zh-CN" sz="1400" dirty="0">
              <a:cs typeface="Times New Roman" panose="02020603050405020304" pitchFamily="18" charset="0"/>
            </a:endParaRPr>
          </a:p>
          <a:p>
            <a:pPr marL="342900" indent="-342900">
              <a:lnSpc>
                <a:spcPts val="2250"/>
              </a:lnSpc>
              <a:buFont typeface="Arial" panose="020B0604020202020204" pitchFamily="34" charset="0"/>
              <a:buChar char="•"/>
            </a:pPr>
            <a:r>
              <a:rPr lang="en-US" altLang="zh-CN" sz="1400" dirty="0">
                <a:cs typeface="Times New Roman" panose="02020603050405020304" pitchFamily="18" charset="0"/>
              </a:rPr>
              <a:t>Give three applications of stereo vision? </a:t>
            </a:r>
          </a:p>
          <a:p>
            <a:pPr marL="285750" indent="-285750">
              <a:lnSpc>
                <a:spcPts val="2250"/>
              </a:lnSpc>
              <a:buFont typeface="Arial" panose="020B0604020202020204" pitchFamily="34" charset="0"/>
              <a:buChar char="•"/>
            </a:pPr>
            <a:r>
              <a:rPr lang="en-US" altLang="zh-CN" sz="1400" dirty="0">
                <a:solidFill>
                  <a:srgbClr val="FF0000"/>
                </a:solidFill>
                <a:cs typeface="Times New Roman" panose="02020603050405020304" pitchFamily="18" charset="0"/>
              </a:rPr>
              <a:t>(1, View morphing between two images, 2, Autonomous navigation, 3, Building 3D surface models from multiple video streams in Virtualized Reality)</a:t>
            </a:r>
            <a:endParaRPr lang="en-US" altLang="zh-CN" sz="1400" dirty="0">
              <a:latin typeface="+mn-lt"/>
              <a:cs typeface="Times New Roman" panose="02020603050405020304" pitchFamily="18" charset="0"/>
            </a:endParaRPr>
          </a:p>
          <a:p>
            <a:pPr marL="342900" indent="-342900">
              <a:lnSpc>
                <a:spcPts val="2250"/>
              </a:lnSpc>
              <a:buFont typeface="Arial" panose="020B0604020202020204" pitchFamily="34" charset="0"/>
              <a:buChar char="•"/>
            </a:pPr>
            <a:r>
              <a:rPr lang="en-US" altLang="zh-CN" sz="1400" dirty="0">
                <a:latin typeface="+mn-lt"/>
                <a:cs typeface="Times New Roman" panose="02020603050405020304" pitchFamily="18" charset="0"/>
              </a:rPr>
              <a:t>Describe the step of </a:t>
            </a:r>
            <a:r>
              <a:rPr lang="en-US" altLang="zh-TW" sz="1400" dirty="0">
                <a:latin typeface="+mn-lt"/>
              </a:rPr>
              <a:t>stereo rectification</a:t>
            </a:r>
            <a:r>
              <a:rPr lang="en-US" altLang="zh-CN" sz="1400" dirty="0">
                <a:latin typeface="+mn-lt"/>
                <a:cs typeface="Times New Roman" panose="02020603050405020304" pitchFamily="18" charset="0"/>
              </a:rPr>
              <a:t>?  </a:t>
            </a:r>
          </a:p>
          <a:p>
            <a:pPr marL="285750" indent="-285750">
              <a:lnSpc>
                <a:spcPts val="2250"/>
              </a:lnSpc>
              <a:buFont typeface="Arial" panose="020B0604020202020204" pitchFamily="34" charset="0"/>
              <a:buChar char="•"/>
            </a:pPr>
            <a:r>
              <a:rPr lang="en-US" altLang="zh-CN" sz="1400" dirty="0">
                <a:solidFill>
                  <a:srgbClr val="FF0000"/>
                </a:solidFill>
                <a:latin typeface="+mn-lt"/>
                <a:cs typeface="Times New Roman" panose="02020603050405020304" pitchFamily="18" charset="0"/>
              </a:rPr>
              <a:t>(1, Images transformed so that epipolar lines are parallel; 2, Images rectified so that epipolar lines are horizontal and in vertical correspondence; 3, Final rectification that minimizes horizontal distortions.)    </a:t>
            </a:r>
          </a:p>
          <a:p>
            <a:pPr marL="342900" indent="-342900">
              <a:lnSpc>
                <a:spcPts val="2250"/>
              </a:lnSpc>
              <a:buFont typeface="Arial" panose="020B0604020202020204" pitchFamily="34" charset="0"/>
              <a:buChar char="•"/>
            </a:pPr>
            <a:r>
              <a:rPr lang="en-US" altLang="zh-CN" sz="1400" dirty="0">
                <a:latin typeface="+mn-lt"/>
                <a:cs typeface="Times New Roman" panose="02020603050405020304" pitchFamily="18" charset="0"/>
              </a:rPr>
              <a:t>Describe four steps of general stereo algorithms? </a:t>
            </a:r>
          </a:p>
          <a:p>
            <a:pPr marL="285750" indent="-285750">
              <a:lnSpc>
                <a:spcPts val="2250"/>
              </a:lnSpc>
              <a:buFont typeface="Arial" panose="020B0604020202020204" pitchFamily="34" charset="0"/>
              <a:buChar char="•"/>
            </a:pPr>
            <a:r>
              <a:rPr lang="en-US" altLang="zh-CN" sz="1400" dirty="0">
                <a:solidFill>
                  <a:srgbClr val="FF0000"/>
                </a:solidFill>
                <a:latin typeface="+mn-lt"/>
                <a:cs typeface="Times New Roman" panose="02020603050405020304" pitchFamily="18" charset="0"/>
              </a:rPr>
              <a:t>(1, Matching cost computation, 2, Cost aggregation, 3, Disparity computation and optimization, 4, Disparity refinement.)</a:t>
            </a:r>
          </a:p>
          <a:p>
            <a:pPr marL="342900" indent="-342900">
              <a:lnSpc>
                <a:spcPts val="2250"/>
              </a:lnSpc>
              <a:buFont typeface="Arial" panose="020B0604020202020204" pitchFamily="34" charset="0"/>
              <a:buChar char="•"/>
            </a:pPr>
            <a:r>
              <a:rPr lang="en-US" altLang="zh-CN" sz="1400" dirty="0">
                <a:latin typeface="+mn-lt"/>
                <a:cs typeface="Times New Roman" panose="02020603050405020304" pitchFamily="18" charset="0"/>
              </a:rPr>
              <a:t>Enumerate three transformations that can be applied to images in order to improve their similarity across illumination variations. </a:t>
            </a:r>
          </a:p>
          <a:p>
            <a:pPr marL="285750" indent="-285750">
              <a:lnSpc>
                <a:spcPts val="2250"/>
              </a:lnSpc>
              <a:buFont typeface="Arial" panose="020B0604020202020204" pitchFamily="34" charset="0"/>
              <a:buChar char="•"/>
            </a:pPr>
            <a:r>
              <a:rPr lang="en-US" altLang="zh-CN" sz="1400" dirty="0">
                <a:solidFill>
                  <a:srgbClr val="FF0000"/>
                </a:solidFill>
                <a:latin typeface="+mn-lt"/>
                <a:cs typeface="Times New Roman" panose="02020603050405020304" pitchFamily="18" charset="0"/>
              </a:rPr>
              <a:t>(1, Mean filter, 2, LOG filter, 3, </a:t>
            </a:r>
            <a:r>
              <a:rPr lang="en-US" altLang="zh-CN" sz="1400" dirty="0" err="1">
                <a:solidFill>
                  <a:srgbClr val="FF0000"/>
                </a:solidFill>
                <a:latin typeface="+mn-lt"/>
                <a:cs typeface="Times New Roman" panose="02020603050405020304" pitchFamily="18" charset="0"/>
              </a:rPr>
              <a:t>BilSub</a:t>
            </a:r>
            <a:r>
              <a:rPr lang="en-US" altLang="zh-CN" sz="1400" dirty="0">
                <a:solidFill>
                  <a:srgbClr val="FF0000"/>
                </a:solidFill>
                <a:latin typeface="+mn-lt"/>
                <a:cs typeface="Times New Roman" panose="02020603050405020304" pitchFamily="18" charset="0"/>
              </a:rPr>
              <a:t> filter)</a:t>
            </a:r>
          </a:p>
          <a:p>
            <a:pPr marL="342900" indent="-342900">
              <a:lnSpc>
                <a:spcPts val="2250"/>
              </a:lnSpc>
              <a:buFont typeface="Arial" panose="020B0604020202020204" pitchFamily="34" charset="0"/>
              <a:buChar char="•"/>
            </a:pPr>
            <a:r>
              <a:rPr lang="en-US" altLang="zh-CN" sz="1400" dirty="0">
                <a:latin typeface="+mn-lt"/>
                <a:cs typeface="Times New Roman" panose="02020603050405020304" pitchFamily="18" charset="0"/>
              </a:rPr>
              <a:t>Enumerate three </a:t>
            </a:r>
            <a:r>
              <a:rPr lang="en-US" altLang="zh-TW" sz="1400" dirty="0"/>
              <a:t>window-based methods</a:t>
            </a:r>
            <a:r>
              <a:rPr lang="en-US" altLang="zh-CN" sz="1400" dirty="0">
                <a:latin typeface="+mn-lt"/>
                <a:cs typeface="Times New Roman" panose="02020603050405020304" pitchFamily="18" charset="0"/>
              </a:rPr>
              <a:t>? </a:t>
            </a:r>
          </a:p>
          <a:p>
            <a:pPr marL="285750" indent="-285750">
              <a:lnSpc>
                <a:spcPts val="2250"/>
              </a:lnSpc>
              <a:buFont typeface="Arial" panose="020B0604020202020204" pitchFamily="34" charset="0"/>
              <a:buChar char="•"/>
            </a:pPr>
            <a:r>
              <a:rPr lang="en-US" altLang="zh-CN" sz="1400" dirty="0">
                <a:solidFill>
                  <a:srgbClr val="FF0000"/>
                </a:solidFill>
                <a:latin typeface="+mn-lt"/>
                <a:cs typeface="Times New Roman" panose="02020603050405020304" pitchFamily="18" charset="0"/>
              </a:rPr>
              <a:t>(1, Fixed windows, 2, </a:t>
            </a:r>
            <a:r>
              <a:rPr lang="en-US" altLang="zh-CN" sz="1400" dirty="0" err="1">
                <a:solidFill>
                  <a:srgbClr val="FF0000"/>
                </a:solidFill>
                <a:latin typeface="+mn-lt"/>
                <a:cs typeface="Times New Roman" panose="02020603050405020304" pitchFamily="18" charset="0"/>
              </a:rPr>
              <a:t>Shiftable</a:t>
            </a:r>
            <a:r>
              <a:rPr lang="en-US" altLang="zh-CN" sz="1400" dirty="0">
                <a:solidFill>
                  <a:srgbClr val="FF0000"/>
                </a:solidFill>
                <a:latin typeface="+mn-lt"/>
                <a:cs typeface="Times New Roman" panose="02020603050405020304" pitchFamily="18" charset="0"/>
              </a:rPr>
              <a:t>  windows,  3, </a:t>
            </a:r>
            <a:r>
              <a:rPr lang="en-US" altLang="zh-CN" sz="1400" dirty="0">
                <a:solidFill>
                  <a:srgbClr val="FF0000"/>
                </a:solidFill>
                <a:cs typeface="Times New Roman" panose="02020603050405020304" pitchFamily="18" charset="0"/>
              </a:rPr>
              <a:t>Variable windows</a:t>
            </a:r>
            <a:r>
              <a:rPr lang="en-US" altLang="zh-CN" sz="1400" dirty="0">
                <a:solidFill>
                  <a:srgbClr val="FF0000"/>
                </a:solidFill>
                <a:latin typeface="+mn-lt"/>
                <a:cs typeface="Times New Roman" panose="02020603050405020304" pitchFamily="18" charset="0"/>
              </a:rPr>
              <a:t>)</a:t>
            </a:r>
          </a:p>
          <a:p>
            <a:pPr marL="342900" indent="-342900">
              <a:lnSpc>
                <a:spcPts val="2250"/>
              </a:lnSpc>
              <a:buFont typeface="Arial" panose="020B0604020202020204" pitchFamily="34" charset="0"/>
              <a:buChar char="•"/>
            </a:pPr>
            <a:r>
              <a:rPr lang="en-US" altLang="zh-TW" sz="1400" dirty="0"/>
              <a:t>What are the three categories of DNNs based stereo correspondence algorithms.</a:t>
            </a:r>
            <a:r>
              <a:rPr lang="en-US" altLang="zh-CN" sz="1400" dirty="0">
                <a:cs typeface="Times New Roman" panose="02020603050405020304" pitchFamily="18" charset="0"/>
              </a:rPr>
              <a:t>? </a:t>
            </a:r>
          </a:p>
          <a:p>
            <a:pPr marL="342900" indent="-342900">
              <a:lnSpc>
                <a:spcPts val="2250"/>
              </a:lnSpc>
              <a:buFont typeface="Arial" panose="020B0604020202020204" pitchFamily="34" charset="0"/>
              <a:buChar char="•"/>
            </a:pPr>
            <a:r>
              <a:rPr lang="en-US" altLang="zh-CN" sz="1400" dirty="0">
                <a:solidFill>
                  <a:srgbClr val="FF0000"/>
                </a:solidFill>
                <a:cs typeface="Times New Roman" panose="02020603050405020304" pitchFamily="18" charset="0"/>
              </a:rPr>
              <a:t>(1, Learning in the stereo pipeline, 2, End-to-end learning with 2D architectures, 3, End-to-end learning with 3D architectures.)</a:t>
            </a:r>
            <a:endParaRPr lang="en-US" altLang="zh-CN" sz="1400" dirty="0">
              <a:cs typeface="Times New Roman" panose="02020603050405020304" pitchFamily="18" charset="0"/>
            </a:endParaRPr>
          </a:p>
          <a:p>
            <a:pPr marL="342900" indent="-342900">
              <a:lnSpc>
                <a:spcPts val="2250"/>
              </a:lnSpc>
              <a:buFont typeface="Arial" panose="020B0604020202020204" pitchFamily="34" charset="0"/>
              <a:buChar char="•"/>
            </a:pPr>
            <a:r>
              <a:rPr lang="en-US" altLang="zh-CN" sz="1400" dirty="0">
                <a:cs typeface="Times New Roman" panose="02020603050405020304" pitchFamily="18" charset="0"/>
              </a:rPr>
              <a:t>List three Multi-view stereo algorithms. </a:t>
            </a:r>
          </a:p>
          <a:p>
            <a:pPr marL="342900" indent="-342900">
              <a:lnSpc>
                <a:spcPts val="2250"/>
              </a:lnSpc>
              <a:buFont typeface="Arial" panose="020B0604020202020204" pitchFamily="34" charset="0"/>
              <a:buChar char="•"/>
            </a:pPr>
            <a:r>
              <a:rPr lang="en-US" altLang="zh-CN" sz="1400" dirty="0">
                <a:solidFill>
                  <a:srgbClr val="FF0000"/>
                </a:solidFill>
                <a:cs typeface="Times New Roman" panose="02020603050405020304" pitchFamily="18" charset="0"/>
              </a:rPr>
              <a:t>(1, Surface based stereo, 2, Voxel coloring, 3, Merging depth map)</a:t>
            </a:r>
            <a:endParaRPr lang="en-US" altLang="zh-CN" sz="1400" dirty="0">
              <a:cs typeface="Times New Roman" panose="02020603050405020304" pitchFamily="18" charset="0"/>
            </a:endParaRPr>
          </a:p>
          <a:p>
            <a:pPr marL="342900" indent="-342900">
              <a:lnSpc>
                <a:spcPts val="2250"/>
              </a:lnSpc>
              <a:buFont typeface="Arial" panose="020B0604020202020204" pitchFamily="34" charset="0"/>
              <a:buChar char="•"/>
            </a:pPr>
            <a:r>
              <a:rPr lang="en-US" altLang="zh-CN" sz="1400" dirty="0">
                <a:cs typeface="Times New Roman" panose="02020603050405020304" pitchFamily="18" charset="0"/>
              </a:rPr>
              <a:t>List two methods of shape from silhouettes?  </a:t>
            </a:r>
          </a:p>
          <a:p>
            <a:pPr marL="342900" indent="-342900">
              <a:lnSpc>
                <a:spcPts val="2250"/>
              </a:lnSpc>
              <a:buFont typeface="Arial" panose="020B0604020202020204" pitchFamily="34" charset="0"/>
              <a:buChar char="•"/>
            </a:pPr>
            <a:r>
              <a:rPr lang="en-US" altLang="zh-CN" sz="1400" dirty="0">
                <a:solidFill>
                  <a:srgbClr val="FF0000"/>
                </a:solidFill>
                <a:cs typeface="Times New Roman" panose="02020603050405020304" pitchFamily="18" charset="0"/>
              </a:rPr>
              <a:t>(1 Visual hull. 2, Octree.)    </a:t>
            </a:r>
          </a:p>
          <a:p>
            <a:pPr marL="342900" indent="-342900">
              <a:lnSpc>
                <a:spcPts val="2250"/>
              </a:lnSpc>
              <a:buFont typeface="Arial" panose="020B0604020202020204" pitchFamily="34" charset="0"/>
              <a:buChar char="•"/>
            </a:pPr>
            <a:r>
              <a:rPr lang="en-US" altLang="zh-CN" sz="1400" dirty="0">
                <a:cs typeface="Times New Roman" panose="02020603050405020304" pitchFamily="18" charset="0"/>
              </a:rPr>
              <a:t>What is the smoothness term measures differences between neighboring pixels in global optimization? </a:t>
            </a:r>
            <a:r>
              <a:rPr lang="en-US" altLang="zh-CN" sz="1400" dirty="0">
                <a:solidFill>
                  <a:srgbClr val="FF0000"/>
                </a:solidFill>
                <a:cs typeface="Times New Roman" panose="02020603050405020304" pitchFamily="18" charset="0"/>
              </a:rPr>
              <a:t>Ans</a:t>
            </a:r>
            <a:r>
              <a:rPr lang="en-US" altLang="zh-CN" sz="1500" dirty="0">
                <a:solidFill>
                  <a:srgbClr val="FF0000"/>
                </a:solidFill>
                <a:cs typeface="Times New Roman" panose="02020603050405020304" pitchFamily="18" charset="0"/>
              </a:rPr>
              <a:t>:</a:t>
            </a:r>
            <a:endParaRPr lang="zh-CN" altLang="en-US" sz="1500" b="1" dirty="0">
              <a:latin typeface="Times New Roman" panose="02020603050405020304" pitchFamily="18" charset="0"/>
              <a:cs typeface="Times New Roman" panose="02020603050405020304" pitchFamily="18" charset="0"/>
            </a:endParaRPr>
          </a:p>
        </p:txBody>
      </p:sp>
      <p:pic>
        <p:nvPicPr>
          <p:cNvPr id="5" name="圖片 4">
            <a:extLst>
              <a:ext uri="{FF2B5EF4-FFF2-40B4-BE49-F238E27FC236}">
                <a16:creationId xmlns:a16="http://schemas.microsoft.com/office/drawing/2014/main" id="{3E426C93-96BA-454C-8167-E8E0417CE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6204" y="6289475"/>
            <a:ext cx="4854547" cy="432000"/>
          </a:xfrm>
          <a:prstGeom prst="rect">
            <a:avLst/>
          </a:prstGeom>
        </p:spPr>
      </p:pic>
    </p:spTree>
    <p:extLst>
      <p:ext uri="{BB962C8B-B14F-4D97-AF65-F5344CB8AC3E}">
        <p14:creationId xmlns:p14="http://schemas.microsoft.com/office/powerpoint/2010/main" val="13259408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1B0A5E-ADA9-449D-B52D-1BB636B1BE8C}"/>
              </a:ext>
            </a:extLst>
          </p:cNvPr>
          <p:cNvSpPr>
            <a:spLocks noGrp="1"/>
          </p:cNvSpPr>
          <p:nvPr>
            <p:ph type="sldNum" sz="quarter" idx="10"/>
          </p:nvPr>
        </p:nvSpPr>
        <p:spPr/>
        <p:txBody>
          <a:bodyPr/>
          <a:lstStyle/>
          <a:p>
            <a:fld id="{94E58BE3-2B47-4B12-B4B8-F399EC35F7F1}" type="slidenum">
              <a:rPr lang="en-IN" smtClean="0"/>
              <a:t>107</a:t>
            </a:fld>
            <a:endParaRPr lang="en-IN"/>
          </a:p>
        </p:txBody>
      </p:sp>
      <p:sp>
        <p:nvSpPr>
          <p:cNvPr id="3" name="TextBox 2">
            <a:extLst>
              <a:ext uri="{FF2B5EF4-FFF2-40B4-BE49-F238E27FC236}">
                <a16:creationId xmlns:a16="http://schemas.microsoft.com/office/drawing/2014/main" id="{C3553624-9885-49CD-82BF-DFEDF5F84735}"/>
              </a:ext>
            </a:extLst>
          </p:cNvPr>
          <p:cNvSpPr txBox="1"/>
          <p:nvPr/>
        </p:nvSpPr>
        <p:spPr>
          <a:xfrm>
            <a:off x="0" y="2986962"/>
            <a:ext cx="12192000" cy="1323439"/>
          </a:xfrm>
          <a:prstGeom prst="rect">
            <a:avLst/>
          </a:prstGeom>
          <a:noFill/>
        </p:spPr>
        <p:txBody>
          <a:bodyPr wrap="square" rtlCol="0">
            <a:spAutoFit/>
          </a:bodyPr>
          <a:lstStyle/>
          <a:p>
            <a:pPr algn="ctr"/>
            <a:r>
              <a:rPr lang="en-US" sz="4000" dirty="0"/>
              <a:t>Thank You.</a:t>
            </a:r>
          </a:p>
          <a:p>
            <a:pPr algn="ctr" fontAlgn="base"/>
            <a:r>
              <a:rPr lang="en-US" dirty="0"/>
              <a:t> ”</a:t>
            </a:r>
            <a:r>
              <a:rPr lang="en-US" sz="2000" dirty="0"/>
              <a:t> If we knew what it was we were doing, it would not be called research, would </a:t>
            </a:r>
            <a:r>
              <a:rPr lang="en-US" sz="2000"/>
              <a:t>it? ”</a:t>
            </a:r>
            <a:endParaRPr lang="en-US" sz="2000" dirty="0"/>
          </a:p>
          <a:p>
            <a:pPr algn="ctr" fontAlgn="base"/>
            <a:r>
              <a:rPr lang="en-US" sz="2000" dirty="0"/>
              <a:t>- Albert Einstein.</a:t>
            </a:r>
          </a:p>
        </p:txBody>
      </p:sp>
    </p:spTree>
    <p:extLst>
      <p:ext uri="{BB962C8B-B14F-4D97-AF65-F5344CB8AC3E}">
        <p14:creationId xmlns:p14="http://schemas.microsoft.com/office/powerpoint/2010/main" val="2092774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BEE97C-6B49-477B-9491-0F33D1E4DB5E}"/>
              </a:ext>
            </a:extLst>
          </p:cNvPr>
          <p:cNvSpPr/>
          <p:nvPr/>
        </p:nvSpPr>
        <p:spPr>
          <a:xfrm>
            <a:off x="0" y="104446"/>
            <a:ext cx="12192000" cy="646331"/>
          </a:xfrm>
          <a:prstGeom prst="rect">
            <a:avLst/>
          </a:prstGeom>
        </p:spPr>
        <p:txBody>
          <a:bodyPr wrap="square">
            <a:spAutoFit/>
          </a:bodyPr>
          <a:lstStyle/>
          <a:p>
            <a:r>
              <a:rPr lang="en-US" sz="3600" dirty="0">
                <a:latin typeface="+mj-lt"/>
              </a:rPr>
              <a:t>12.1 Epipolar Geometry</a:t>
            </a:r>
            <a:endParaRPr lang="en-IN" sz="3600" dirty="0">
              <a:latin typeface="+mj-lt"/>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953B3E8-505C-4DEB-AAF5-7B08EAE89CB5}"/>
                  </a:ext>
                </a:extLst>
              </p:cNvPr>
              <p:cNvSpPr txBox="1"/>
              <p:nvPr/>
            </p:nvSpPr>
            <p:spPr>
              <a:xfrm>
                <a:off x="0" y="856240"/>
                <a:ext cx="12192000"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Since the optical centers of the cameras lenses are distinct, each center projects onto a distinct point into the other camera's image plane. These two image points, denoted by </a:t>
                </a:r>
                <a14:m>
                  <m:oMath xmlns:m="http://schemas.openxmlformats.org/officeDocument/2006/math">
                    <m:sSub>
                      <m:sSubPr>
                        <m:ctrlPr>
                          <a:rPr lang="en-US" sz="2400" b="1" i="1">
                            <a:latin typeface="Cambria Math" panose="02040503050406030204" pitchFamily="18" charset="0"/>
                          </a:rPr>
                        </m:ctrlPr>
                      </m:sSubPr>
                      <m:e>
                        <m:r>
                          <a:rPr lang="en-IN" sz="2400" b="1" i="1" smtClean="0">
                            <a:latin typeface="Cambria Math" panose="02040503050406030204" pitchFamily="18" charset="0"/>
                          </a:rPr>
                          <m:t>𝒆</m:t>
                        </m:r>
                      </m:e>
                      <m:sub>
                        <m:r>
                          <a:rPr lang="en-IN" sz="2400" b="1" i="1" smtClean="0">
                            <a:latin typeface="Cambria Math" panose="02040503050406030204" pitchFamily="18" charset="0"/>
                          </a:rPr>
                          <m:t>𝟎</m:t>
                        </m:r>
                      </m:sub>
                    </m:sSub>
                  </m:oMath>
                </a14:m>
                <a:r>
                  <a:rPr lang="en-US" sz="2400" dirty="0"/>
                  <a:t> and </a:t>
                </a:r>
                <a14:m>
                  <m:oMath xmlns:m="http://schemas.openxmlformats.org/officeDocument/2006/math">
                    <m:sSub>
                      <m:sSubPr>
                        <m:ctrlPr>
                          <a:rPr lang="en-US" sz="2400" b="1" i="1">
                            <a:latin typeface="Cambria Math" panose="02040503050406030204" pitchFamily="18" charset="0"/>
                          </a:rPr>
                        </m:ctrlPr>
                      </m:sSubPr>
                      <m:e>
                        <m:r>
                          <a:rPr lang="en-IN" sz="2400" b="1" i="1" smtClean="0">
                            <a:latin typeface="Cambria Math" panose="02040503050406030204" pitchFamily="18" charset="0"/>
                          </a:rPr>
                          <m:t>𝒆</m:t>
                        </m:r>
                      </m:e>
                      <m:sub>
                        <m:r>
                          <a:rPr lang="en-IN" sz="2400" b="1" i="1">
                            <a:latin typeface="Cambria Math" panose="02040503050406030204" pitchFamily="18" charset="0"/>
                          </a:rPr>
                          <m:t>𝟏</m:t>
                        </m:r>
                      </m:sub>
                    </m:sSub>
                  </m:oMath>
                </a14:m>
                <a:r>
                  <a:rPr lang="en-US" sz="2400" dirty="0"/>
                  <a:t>, are called </a:t>
                </a:r>
                <a:r>
                  <a:rPr lang="en-US" sz="2400" b="1" i="1" dirty="0"/>
                  <a:t>Epipoles</a:t>
                </a:r>
                <a:r>
                  <a:rPr lang="en-US" sz="2400" dirty="0"/>
                  <a:t> or </a:t>
                </a:r>
                <a:r>
                  <a:rPr lang="en-US" sz="2400" b="1" i="1" dirty="0"/>
                  <a:t>Epipolar points</a:t>
                </a:r>
                <a:r>
                  <a:rPr lang="en-US" sz="2400" dirty="0"/>
                  <a:t>. </a:t>
                </a:r>
              </a:p>
              <a:p>
                <a:pPr marL="285750" indent="-285750">
                  <a:buFont typeface="Arial" panose="020B0604020202020204" pitchFamily="34" charset="0"/>
                  <a:buChar char="•"/>
                </a:pPr>
                <a:r>
                  <a:rPr lang="en-US" sz="2400" dirty="0"/>
                  <a:t>Both epipoles </a:t>
                </a:r>
                <a14:m>
                  <m:oMath xmlns:m="http://schemas.openxmlformats.org/officeDocument/2006/math">
                    <m:sSub>
                      <m:sSubPr>
                        <m:ctrlPr>
                          <a:rPr lang="en-US" sz="2400" b="1" i="1" smtClean="0">
                            <a:latin typeface="Cambria Math" panose="02040503050406030204" pitchFamily="18" charset="0"/>
                          </a:rPr>
                        </m:ctrlPr>
                      </m:sSubPr>
                      <m:e>
                        <m:r>
                          <a:rPr lang="en-IN" sz="2400" b="1" i="1" smtClean="0">
                            <a:latin typeface="Cambria Math" panose="02040503050406030204" pitchFamily="18" charset="0"/>
                          </a:rPr>
                          <m:t>𝒆</m:t>
                        </m:r>
                      </m:e>
                      <m:sub>
                        <m:r>
                          <a:rPr lang="en-IN" sz="2400" b="1" i="1" smtClean="0">
                            <a:latin typeface="Cambria Math" panose="02040503050406030204" pitchFamily="18" charset="0"/>
                          </a:rPr>
                          <m:t>𝟎</m:t>
                        </m:r>
                      </m:sub>
                    </m:sSub>
                  </m:oMath>
                </a14:m>
                <a:r>
                  <a:rPr lang="en-US" sz="2400" dirty="0"/>
                  <a:t> and </a:t>
                </a:r>
                <a14:m>
                  <m:oMath xmlns:m="http://schemas.openxmlformats.org/officeDocument/2006/math">
                    <m:sSub>
                      <m:sSubPr>
                        <m:ctrlPr>
                          <a:rPr lang="en-US" sz="2400" b="1" i="1">
                            <a:latin typeface="Cambria Math" panose="02040503050406030204" pitchFamily="18" charset="0"/>
                          </a:rPr>
                        </m:ctrlPr>
                      </m:sSubPr>
                      <m:e>
                        <m:r>
                          <a:rPr lang="en-IN" sz="2400" b="1" i="1" smtClean="0">
                            <a:latin typeface="Cambria Math" panose="02040503050406030204" pitchFamily="18" charset="0"/>
                          </a:rPr>
                          <m:t>𝒆</m:t>
                        </m:r>
                      </m:e>
                      <m:sub>
                        <m:r>
                          <a:rPr lang="en-IN" sz="2400" b="1" i="1">
                            <a:latin typeface="Cambria Math" panose="02040503050406030204" pitchFamily="18" charset="0"/>
                          </a:rPr>
                          <m:t>𝟏</m:t>
                        </m:r>
                      </m:sub>
                    </m:sSub>
                  </m:oMath>
                </a14:m>
                <a:r>
                  <a:rPr lang="en-US" sz="2400" dirty="0"/>
                  <a:t> in their respective image planes and both optical centers </a:t>
                </a:r>
                <a14:m>
                  <m:oMath xmlns:m="http://schemas.openxmlformats.org/officeDocument/2006/math">
                    <m:sSub>
                      <m:sSubPr>
                        <m:ctrlPr>
                          <a:rPr lang="en-US" sz="2400" b="1" i="1">
                            <a:latin typeface="Cambria Math" panose="02040503050406030204" pitchFamily="18" charset="0"/>
                          </a:rPr>
                        </m:ctrlPr>
                      </m:sSubPr>
                      <m:e>
                        <m:r>
                          <a:rPr lang="en-IN" sz="2400" b="1" i="1">
                            <a:latin typeface="Cambria Math" panose="02040503050406030204" pitchFamily="18" charset="0"/>
                          </a:rPr>
                          <m:t>𝒄</m:t>
                        </m:r>
                      </m:e>
                      <m:sub>
                        <m:r>
                          <a:rPr lang="en-IN" sz="2400" b="1" i="1" smtClean="0">
                            <a:latin typeface="Cambria Math" panose="02040503050406030204" pitchFamily="18" charset="0"/>
                          </a:rPr>
                          <m:t>𝟎</m:t>
                        </m:r>
                      </m:sub>
                    </m:sSub>
                  </m:oMath>
                </a14:m>
                <a:r>
                  <a:rPr lang="en-US" sz="2400" dirty="0"/>
                  <a:t> and </a:t>
                </a:r>
                <a:r>
                  <a:rPr lang="en-US" sz="2400" b="1" dirty="0"/>
                  <a:t> </a:t>
                </a:r>
                <a14:m>
                  <m:oMath xmlns:m="http://schemas.openxmlformats.org/officeDocument/2006/math">
                    <m:sSub>
                      <m:sSubPr>
                        <m:ctrlPr>
                          <a:rPr lang="en-US" sz="2400" b="1" i="1">
                            <a:latin typeface="Cambria Math" panose="02040503050406030204" pitchFamily="18" charset="0"/>
                          </a:rPr>
                        </m:ctrlPr>
                      </m:sSubPr>
                      <m:e>
                        <m:r>
                          <a:rPr lang="en-IN" sz="2400" b="1" i="1">
                            <a:latin typeface="Cambria Math" panose="02040503050406030204" pitchFamily="18" charset="0"/>
                          </a:rPr>
                          <m:t>𝒄</m:t>
                        </m:r>
                      </m:e>
                      <m:sub>
                        <m:r>
                          <a:rPr lang="en-IN" sz="2400" b="1" i="1">
                            <a:latin typeface="Cambria Math" panose="02040503050406030204" pitchFamily="18" charset="0"/>
                          </a:rPr>
                          <m:t>𝟏</m:t>
                        </m:r>
                      </m:sub>
                    </m:sSub>
                    <m:r>
                      <a:rPr lang="en-US" sz="2400" b="1" i="1" baseline="-25000" dirty="0">
                        <a:latin typeface="Cambria Math" panose="02040503050406030204" pitchFamily="18" charset="0"/>
                      </a:rPr>
                      <m:t> </m:t>
                    </m:r>
                  </m:oMath>
                </a14:m>
                <a:r>
                  <a:rPr lang="en-US" sz="2400" dirty="0"/>
                  <a:t> lie on a single 3D line.</a:t>
                </a:r>
                <a:endParaRPr lang="en-IN" sz="2400" dirty="0"/>
              </a:p>
            </p:txBody>
          </p:sp>
        </mc:Choice>
        <mc:Fallback xmlns="">
          <p:sp>
            <p:nvSpPr>
              <p:cNvPr id="3" name="TextBox 2">
                <a:extLst>
                  <a:ext uri="{FF2B5EF4-FFF2-40B4-BE49-F238E27FC236}">
                    <a16:creationId xmlns:a16="http://schemas.microsoft.com/office/drawing/2014/main" id="{3953B3E8-505C-4DEB-AAF5-7B08EAE89CB5}"/>
                  </a:ext>
                </a:extLst>
              </p:cNvPr>
              <p:cNvSpPr txBox="1">
                <a:spLocks noRot="1" noChangeAspect="1" noMove="1" noResize="1" noEditPoints="1" noAdjustHandles="1" noChangeArrowheads="1" noChangeShapeType="1" noTextEdit="1"/>
              </p:cNvSpPr>
              <p:nvPr/>
            </p:nvSpPr>
            <p:spPr>
              <a:xfrm>
                <a:off x="0" y="856240"/>
                <a:ext cx="12192000" cy="1938992"/>
              </a:xfrm>
              <a:prstGeom prst="rect">
                <a:avLst/>
              </a:prstGeom>
              <a:blipFill>
                <a:blip r:embed="rId3"/>
                <a:stretch>
                  <a:fillRect l="-650" t="-2194" b="-6270"/>
                </a:stretch>
              </a:blipFill>
            </p:spPr>
            <p:txBody>
              <a:bodyPr/>
              <a:lstStyle/>
              <a:p>
                <a:r>
                  <a:rPr lang="en-IN">
                    <a:noFill/>
                  </a:rPr>
                  <a:t> </a:t>
                </a:r>
              </a:p>
            </p:txBody>
          </p:sp>
        </mc:Fallback>
      </mc:AlternateContent>
      <p:pic>
        <p:nvPicPr>
          <p:cNvPr id="4" name="圖片 1">
            <a:extLst>
              <a:ext uri="{FF2B5EF4-FFF2-40B4-BE49-F238E27FC236}">
                <a16:creationId xmlns:a16="http://schemas.microsoft.com/office/drawing/2014/main" id="{338754F3-88F6-47C2-87BB-7AFE390EC681}"/>
              </a:ext>
            </a:extLst>
          </p:cNvPr>
          <p:cNvPicPr>
            <a:picLocks noChangeAspect="1"/>
          </p:cNvPicPr>
          <p:nvPr/>
        </p:nvPicPr>
        <p:blipFill>
          <a:blip r:embed="rId4"/>
          <a:stretch>
            <a:fillRect/>
          </a:stretch>
        </p:blipFill>
        <p:spPr>
          <a:xfrm>
            <a:off x="1093682" y="2770095"/>
            <a:ext cx="4524867" cy="3572931"/>
          </a:xfrm>
          <a:prstGeom prst="rect">
            <a:avLst/>
          </a:prstGeom>
        </p:spPr>
      </p:pic>
      <p:pic>
        <p:nvPicPr>
          <p:cNvPr id="5" name="圖片 1">
            <a:extLst>
              <a:ext uri="{FF2B5EF4-FFF2-40B4-BE49-F238E27FC236}">
                <a16:creationId xmlns:a16="http://schemas.microsoft.com/office/drawing/2014/main" id="{3BC38BF7-7633-44C1-A91C-A62979027F7A}"/>
              </a:ext>
            </a:extLst>
          </p:cNvPr>
          <p:cNvPicPr>
            <a:picLocks noChangeAspect="1"/>
          </p:cNvPicPr>
          <p:nvPr/>
        </p:nvPicPr>
        <p:blipFill>
          <a:blip r:embed="rId5"/>
          <a:stretch>
            <a:fillRect/>
          </a:stretch>
        </p:blipFill>
        <p:spPr>
          <a:xfrm>
            <a:off x="6018009" y="2742068"/>
            <a:ext cx="5080309" cy="3600958"/>
          </a:xfrm>
          <a:prstGeom prst="rect">
            <a:avLst/>
          </a:prstGeom>
        </p:spPr>
      </p:pic>
      <p:sp>
        <p:nvSpPr>
          <p:cNvPr id="6" name="Slide Number Placeholder 5">
            <a:extLst>
              <a:ext uri="{FF2B5EF4-FFF2-40B4-BE49-F238E27FC236}">
                <a16:creationId xmlns:a16="http://schemas.microsoft.com/office/drawing/2014/main" id="{A75BAB41-5048-4055-BFE6-362CD20E1617}"/>
              </a:ext>
            </a:extLst>
          </p:cNvPr>
          <p:cNvSpPr>
            <a:spLocks noGrp="1"/>
          </p:cNvSpPr>
          <p:nvPr>
            <p:ph type="sldNum" sz="quarter" idx="10"/>
          </p:nvPr>
        </p:nvSpPr>
        <p:spPr/>
        <p:txBody>
          <a:bodyPr/>
          <a:lstStyle/>
          <a:p>
            <a:fld id="{94E58BE3-2B47-4B12-B4B8-F399EC35F7F1}" type="slidenum">
              <a:rPr lang="en-IN" smtClean="0"/>
              <a:t>11</a:t>
            </a:fld>
            <a:endParaRPr lang="en-IN"/>
          </a:p>
        </p:txBody>
      </p:sp>
    </p:spTree>
    <p:extLst>
      <p:ext uri="{BB962C8B-B14F-4D97-AF65-F5344CB8AC3E}">
        <p14:creationId xmlns:p14="http://schemas.microsoft.com/office/powerpoint/2010/main" val="1683776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A2555-3852-4F70-A81C-DEFDDCEE61CA}"/>
              </a:ext>
            </a:extLst>
          </p:cNvPr>
          <p:cNvSpPr txBox="1">
            <a:spLocks/>
          </p:cNvSpPr>
          <p:nvPr/>
        </p:nvSpPr>
        <p:spPr>
          <a:xfrm>
            <a:off x="0" y="0"/>
            <a:ext cx="12191999" cy="676275"/>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Important Elements</a:t>
            </a:r>
          </a:p>
        </p:txBody>
      </p:sp>
      <mc:AlternateContent xmlns:mc="http://schemas.openxmlformats.org/markup-compatibility/2006" xmlns:a14="http://schemas.microsoft.com/office/drawing/2010/main">
        <mc:Choice Requires="a14">
          <p:sp>
            <p:nvSpPr>
              <p:cNvPr id="3" name="Content Placeholder 3">
                <a:extLst>
                  <a:ext uri="{FF2B5EF4-FFF2-40B4-BE49-F238E27FC236}">
                    <a16:creationId xmlns:a16="http://schemas.microsoft.com/office/drawing/2014/main" id="{FD6CDFE3-D646-4CED-824B-15E01C678A69}"/>
                  </a:ext>
                </a:extLst>
              </p:cNvPr>
              <p:cNvSpPr txBox="1">
                <a:spLocks/>
              </p:cNvSpPr>
              <p:nvPr/>
            </p:nvSpPr>
            <p:spPr>
              <a:xfrm>
                <a:off x="0" y="923925"/>
                <a:ext cx="12191999" cy="3076575"/>
              </a:xfrm>
              <a:prstGeom prst="rect">
                <a:avLst/>
              </a:prstGeom>
            </p:spPr>
            <p:txBody>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IN" sz="2400" b="1" dirty="0"/>
                  <a:t>Epipolar Axis</a:t>
                </a:r>
                <a:r>
                  <a:rPr lang="en-IN" sz="2400" dirty="0"/>
                  <a:t>  : (</a:t>
                </a:r>
                <a14:m>
                  <m:oMath xmlns:m="http://schemas.openxmlformats.org/officeDocument/2006/math">
                    <m:sSub>
                      <m:sSubPr>
                        <m:ctrlPr>
                          <a:rPr lang="en-US" sz="2400" b="1" i="1">
                            <a:latin typeface="Cambria Math" panose="02040503050406030204" pitchFamily="18" charset="0"/>
                          </a:rPr>
                        </m:ctrlPr>
                      </m:sSubPr>
                      <m:e>
                        <m:r>
                          <a:rPr lang="en-IN" sz="2400" b="1" i="1">
                            <a:latin typeface="Cambria Math" panose="02040503050406030204" pitchFamily="18" charset="0"/>
                          </a:rPr>
                          <m:t>𝒄</m:t>
                        </m:r>
                      </m:e>
                      <m:sub>
                        <m:r>
                          <a:rPr lang="en-IN" sz="2400" b="1" i="1">
                            <a:latin typeface="Cambria Math" panose="02040503050406030204" pitchFamily="18" charset="0"/>
                          </a:rPr>
                          <m:t>𝟎</m:t>
                        </m:r>
                      </m:sub>
                    </m:sSub>
                  </m:oMath>
                </a14:m>
                <a:r>
                  <a:rPr lang="en-US" sz="2400" dirty="0"/>
                  <a:t> </a:t>
                </a:r>
                <a14:m>
                  <m:oMath xmlns:m="http://schemas.openxmlformats.org/officeDocument/2006/math">
                    <m:sSub>
                      <m:sSubPr>
                        <m:ctrlPr>
                          <a:rPr lang="en-US" sz="2400" b="1" i="1" smtClean="0">
                            <a:latin typeface="Cambria Math" panose="02040503050406030204" pitchFamily="18" charset="0"/>
                          </a:rPr>
                        </m:ctrlPr>
                      </m:sSubPr>
                      <m:e>
                        <m:r>
                          <a:rPr lang="en-IN" sz="2400" b="1" i="1">
                            <a:latin typeface="Cambria Math" panose="02040503050406030204" pitchFamily="18" charset="0"/>
                          </a:rPr>
                          <m:t>𝒄</m:t>
                        </m:r>
                      </m:e>
                      <m:sub>
                        <m:r>
                          <a:rPr lang="en-IN" sz="2400" b="1" i="1" smtClean="0">
                            <a:latin typeface="Cambria Math" panose="02040503050406030204" pitchFamily="18" charset="0"/>
                          </a:rPr>
                          <m:t>𝟏</m:t>
                        </m:r>
                      </m:sub>
                    </m:sSub>
                  </m:oMath>
                </a14:m>
                <a:r>
                  <a:rPr lang="en-US" sz="2400" dirty="0"/>
                  <a:t> </a:t>
                </a:r>
                <a:r>
                  <a:rPr lang="en-IN" sz="2400" dirty="0"/>
                  <a:t>)  are the two projection centres.</a:t>
                </a:r>
              </a:p>
              <a:p>
                <a:r>
                  <a:rPr lang="en-IN" sz="2400" b="1" dirty="0"/>
                  <a:t>Epipolar Plane </a:t>
                </a:r>
                <a14:m>
                  <m:oMath xmlns:m="http://schemas.openxmlformats.org/officeDocument/2006/math">
                    <m:r>
                      <a:rPr lang="en-IN" sz="2400" b="1" i="1">
                        <a:latin typeface="Cambria Math" panose="02040503050406030204" pitchFamily="18" charset="0"/>
                        <a:ea typeface="Cambria Math" panose="02040503050406030204" pitchFamily="18" charset="0"/>
                      </a:rPr>
                      <m:t>𝜺</m:t>
                    </m:r>
                  </m:oMath>
                </a14:m>
                <a:r>
                  <a:rPr lang="en-IN" sz="2400" dirty="0"/>
                  <a:t> : (</a:t>
                </a:r>
                <a14:m>
                  <m:oMath xmlns:m="http://schemas.openxmlformats.org/officeDocument/2006/math">
                    <m:sSub>
                      <m:sSubPr>
                        <m:ctrlPr>
                          <a:rPr lang="en-US" sz="2400" b="1" i="1">
                            <a:latin typeface="Cambria Math" panose="02040503050406030204" pitchFamily="18" charset="0"/>
                          </a:rPr>
                        </m:ctrlPr>
                      </m:sSubPr>
                      <m:e>
                        <m:r>
                          <a:rPr lang="en-IN" sz="2400" b="1" i="1">
                            <a:latin typeface="Cambria Math" panose="02040503050406030204" pitchFamily="18" charset="0"/>
                          </a:rPr>
                          <m:t>𝒄</m:t>
                        </m:r>
                      </m:e>
                      <m:sub>
                        <m:r>
                          <a:rPr lang="en-IN" sz="2400" b="1" i="1">
                            <a:latin typeface="Cambria Math" panose="02040503050406030204" pitchFamily="18" charset="0"/>
                          </a:rPr>
                          <m:t>𝟎</m:t>
                        </m:r>
                      </m:sub>
                    </m:sSub>
                  </m:oMath>
                </a14:m>
                <a:r>
                  <a:rPr lang="en-US" sz="2400" dirty="0"/>
                  <a:t> </a:t>
                </a:r>
                <a14:m>
                  <m:oMath xmlns:m="http://schemas.openxmlformats.org/officeDocument/2006/math">
                    <m:sSub>
                      <m:sSubPr>
                        <m:ctrlPr>
                          <a:rPr lang="en-US" sz="2400" b="1" i="1">
                            <a:latin typeface="Cambria Math" panose="02040503050406030204" pitchFamily="18" charset="0"/>
                          </a:rPr>
                        </m:ctrlPr>
                      </m:sSubPr>
                      <m:e>
                        <m:r>
                          <a:rPr lang="en-IN" sz="2400" b="1" i="1">
                            <a:latin typeface="Cambria Math" panose="02040503050406030204" pitchFamily="18" charset="0"/>
                          </a:rPr>
                          <m:t>𝒄</m:t>
                        </m:r>
                      </m:e>
                      <m:sub>
                        <m:r>
                          <a:rPr lang="en-IN" sz="2400" b="1" i="1">
                            <a:latin typeface="Cambria Math" panose="02040503050406030204" pitchFamily="18" charset="0"/>
                          </a:rPr>
                          <m:t>𝟏</m:t>
                        </m:r>
                      </m:sub>
                    </m:sSub>
                    <m:r>
                      <a:rPr lang="en-IN" sz="2400" b="1" i="1" dirty="0" smtClean="0">
                        <a:latin typeface="Cambria Math" panose="02040503050406030204" pitchFamily="18" charset="0"/>
                      </a:rPr>
                      <m:t>𝒑</m:t>
                    </m:r>
                  </m:oMath>
                </a14:m>
                <a:r>
                  <a:rPr lang="en-IN" sz="2400" dirty="0"/>
                  <a:t>) depends on the projection centres and point.</a:t>
                </a:r>
              </a:p>
              <a:p>
                <a:r>
                  <a:rPr lang="en-IN" sz="2400" b="1" dirty="0"/>
                  <a:t>Epipoles / Epipolar Point : </a:t>
                </a:r>
                <a14:m>
                  <m:oMath xmlns:m="http://schemas.openxmlformats.org/officeDocument/2006/math">
                    <m:sSub>
                      <m:sSubPr>
                        <m:ctrlPr>
                          <a:rPr lang="en-US" sz="2400" b="1" i="1">
                            <a:latin typeface="Cambria Math" panose="02040503050406030204" pitchFamily="18" charset="0"/>
                          </a:rPr>
                        </m:ctrlPr>
                      </m:sSubPr>
                      <m:e>
                        <m:r>
                          <a:rPr lang="en-IN" sz="2400" b="1" i="1">
                            <a:latin typeface="Cambria Math" panose="02040503050406030204" pitchFamily="18" charset="0"/>
                          </a:rPr>
                          <m:t>𝒆</m:t>
                        </m:r>
                      </m:e>
                      <m:sub>
                        <m:r>
                          <a:rPr lang="en-IN" sz="2400" b="1" i="1">
                            <a:latin typeface="Cambria Math" panose="02040503050406030204" pitchFamily="18" charset="0"/>
                          </a:rPr>
                          <m:t>𝟎</m:t>
                        </m:r>
                      </m:sub>
                    </m:sSub>
                  </m:oMath>
                </a14:m>
                <a:r>
                  <a:rPr lang="en-US" sz="2400" dirty="0"/>
                  <a:t> and </a:t>
                </a:r>
                <a14:m>
                  <m:oMath xmlns:m="http://schemas.openxmlformats.org/officeDocument/2006/math">
                    <m:sSub>
                      <m:sSubPr>
                        <m:ctrlPr>
                          <a:rPr lang="en-US" sz="2400" b="1" i="1">
                            <a:latin typeface="Cambria Math" panose="02040503050406030204" pitchFamily="18" charset="0"/>
                          </a:rPr>
                        </m:ctrlPr>
                      </m:sSubPr>
                      <m:e>
                        <m:r>
                          <a:rPr lang="en-IN" sz="2400" b="1" i="1">
                            <a:latin typeface="Cambria Math" panose="02040503050406030204" pitchFamily="18" charset="0"/>
                          </a:rPr>
                          <m:t>𝒆</m:t>
                        </m:r>
                      </m:e>
                      <m:sub>
                        <m:r>
                          <a:rPr lang="en-IN" sz="2400" b="1" i="1">
                            <a:latin typeface="Cambria Math" panose="02040503050406030204" pitchFamily="18" charset="0"/>
                          </a:rPr>
                          <m:t>𝟏</m:t>
                        </m:r>
                      </m:sub>
                    </m:sSub>
                  </m:oMath>
                </a14:m>
                <a:r>
                  <a:rPr lang="en-IN" sz="2400" b="1" dirty="0"/>
                  <a:t> </a:t>
                </a:r>
                <a:r>
                  <a:rPr lang="en-IN" sz="2400" dirty="0"/>
                  <a:t>are the images of the projection centre. They are unique for a given stereo pair</a:t>
                </a:r>
              </a:p>
              <a:p>
                <a:r>
                  <a:rPr lang="en-IN" sz="2400" b="1" dirty="0"/>
                  <a:t>Epipolar Lines : </a:t>
                </a:r>
                <a14:m>
                  <m:oMath xmlns:m="http://schemas.openxmlformats.org/officeDocument/2006/math">
                    <m:sSub>
                      <m:sSubPr>
                        <m:ctrlPr>
                          <a:rPr lang="en-US" sz="2400" b="1" i="1">
                            <a:latin typeface="Cambria Math" panose="02040503050406030204" pitchFamily="18" charset="0"/>
                          </a:rPr>
                        </m:ctrlPr>
                      </m:sSubPr>
                      <m:e>
                        <m:r>
                          <a:rPr lang="en-IN" sz="2400" b="1" i="1" smtClean="0">
                            <a:latin typeface="Cambria Math" panose="02040503050406030204" pitchFamily="18" charset="0"/>
                          </a:rPr>
                          <m:t>𝒍</m:t>
                        </m:r>
                      </m:e>
                      <m:sub>
                        <m:r>
                          <a:rPr lang="en-IN" sz="2400" b="1" i="1">
                            <a:latin typeface="Cambria Math" panose="02040503050406030204" pitchFamily="18" charset="0"/>
                          </a:rPr>
                          <m:t>𝟎</m:t>
                        </m:r>
                      </m:sub>
                    </m:sSub>
                  </m:oMath>
                </a14:m>
                <a:r>
                  <a:rPr lang="en-US" sz="2400" dirty="0"/>
                  <a:t> and </a:t>
                </a:r>
                <a14:m>
                  <m:oMath xmlns:m="http://schemas.openxmlformats.org/officeDocument/2006/math">
                    <m:sSub>
                      <m:sSubPr>
                        <m:ctrlPr>
                          <a:rPr lang="en-US" sz="2400" b="1" i="1">
                            <a:latin typeface="Cambria Math" panose="02040503050406030204" pitchFamily="18" charset="0"/>
                          </a:rPr>
                        </m:ctrlPr>
                      </m:sSubPr>
                      <m:e>
                        <m:r>
                          <a:rPr lang="en-IN" sz="2400" b="1" i="1" smtClean="0">
                            <a:latin typeface="Cambria Math" panose="02040503050406030204" pitchFamily="18" charset="0"/>
                          </a:rPr>
                          <m:t>𝒍</m:t>
                        </m:r>
                      </m:e>
                      <m:sub>
                        <m:r>
                          <a:rPr lang="en-IN" sz="2400" b="1" i="1">
                            <a:latin typeface="Cambria Math" panose="02040503050406030204" pitchFamily="18" charset="0"/>
                          </a:rPr>
                          <m:t>𝟏</m:t>
                        </m:r>
                      </m:sub>
                    </m:sSub>
                    <m:r>
                      <a:rPr lang="en-IN" sz="2400" b="1" i="1" smtClean="0">
                        <a:latin typeface="Cambria Math" panose="02040503050406030204" pitchFamily="18" charset="0"/>
                      </a:rPr>
                      <m:t> </m:t>
                    </m:r>
                  </m:oMath>
                </a14:m>
                <a:r>
                  <a:rPr lang="en-US" sz="2400" dirty="0"/>
                  <a:t> are the images of rays </a:t>
                </a:r>
                <a14:m>
                  <m:oMath xmlns:m="http://schemas.openxmlformats.org/officeDocument/2006/math">
                    <m:sSub>
                      <m:sSubPr>
                        <m:ctrlPr>
                          <a:rPr lang="en-US" sz="2400" b="1" i="1">
                            <a:latin typeface="Cambria Math" panose="02040503050406030204" pitchFamily="18" charset="0"/>
                          </a:rPr>
                        </m:ctrlPr>
                      </m:sSubPr>
                      <m:e>
                        <m:r>
                          <a:rPr lang="en-IN" sz="2400" b="1" i="1">
                            <a:latin typeface="Cambria Math" panose="02040503050406030204" pitchFamily="18" charset="0"/>
                          </a:rPr>
                          <m:t>𝒆</m:t>
                        </m:r>
                      </m:e>
                      <m:sub>
                        <m:r>
                          <a:rPr lang="en-IN" sz="2400" b="1" i="1">
                            <a:latin typeface="Cambria Math" panose="02040503050406030204" pitchFamily="18" charset="0"/>
                          </a:rPr>
                          <m:t>𝟎</m:t>
                        </m:r>
                      </m:sub>
                    </m:sSub>
                    <m:r>
                      <a:rPr lang="en-IN" sz="2400" b="1" i="1" smtClean="0">
                        <a:latin typeface="Cambria Math" panose="02040503050406030204" pitchFamily="18" charset="0"/>
                      </a:rPr>
                      <m:t>𝒑</m:t>
                    </m:r>
                  </m:oMath>
                </a14:m>
                <a:r>
                  <a:rPr lang="en-US" sz="2400" dirty="0"/>
                  <a:t> and </a:t>
                </a:r>
                <a14:m>
                  <m:oMath xmlns:m="http://schemas.openxmlformats.org/officeDocument/2006/math">
                    <m:sSub>
                      <m:sSubPr>
                        <m:ctrlPr>
                          <a:rPr lang="en-US" sz="2400" b="1" i="1">
                            <a:latin typeface="Cambria Math" panose="02040503050406030204" pitchFamily="18" charset="0"/>
                          </a:rPr>
                        </m:ctrlPr>
                      </m:sSubPr>
                      <m:e>
                        <m:r>
                          <a:rPr lang="en-IN" sz="2400" b="1" i="1">
                            <a:latin typeface="Cambria Math" panose="02040503050406030204" pitchFamily="18" charset="0"/>
                          </a:rPr>
                          <m:t>𝒆</m:t>
                        </m:r>
                      </m:e>
                      <m:sub>
                        <m:r>
                          <a:rPr lang="en-IN" sz="2400" b="1" i="1">
                            <a:latin typeface="Cambria Math" panose="02040503050406030204" pitchFamily="18" charset="0"/>
                          </a:rPr>
                          <m:t>𝟏</m:t>
                        </m:r>
                      </m:sub>
                    </m:sSub>
                    <m:r>
                      <a:rPr lang="en-IN" sz="2400" b="1" i="1" smtClean="0">
                        <a:latin typeface="Cambria Math" panose="02040503050406030204" pitchFamily="18" charset="0"/>
                      </a:rPr>
                      <m:t>𝒑</m:t>
                    </m:r>
                  </m:oMath>
                </a14:m>
                <a:r>
                  <a:rPr lang="en-IN" sz="2400" dirty="0"/>
                  <a:t> in the other image respectively.</a:t>
                </a:r>
              </a:p>
            </p:txBody>
          </p:sp>
        </mc:Choice>
        <mc:Fallback xmlns="">
          <p:sp>
            <p:nvSpPr>
              <p:cNvPr id="3" name="Content Placeholder 3">
                <a:extLst>
                  <a:ext uri="{FF2B5EF4-FFF2-40B4-BE49-F238E27FC236}">
                    <a16:creationId xmlns:a16="http://schemas.microsoft.com/office/drawing/2014/main" id="{FD6CDFE3-D646-4CED-824B-15E01C678A69}"/>
                  </a:ext>
                </a:extLst>
              </p:cNvPr>
              <p:cNvSpPr txBox="1">
                <a:spLocks noRot="1" noChangeAspect="1" noMove="1" noResize="1" noEditPoints="1" noAdjustHandles="1" noChangeArrowheads="1" noChangeShapeType="1" noTextEdit="1"/>
              </p:cNvSpPr>
              <p:nvPr/>
            </p:nvSpPr>
            <p:spPr>
              <a:xfrm>
                <a:off x="0" y="923925"/>
                <a:ext cx="12191999" cy="3076575"/>
              </a:xfrm>
              <a:prstGeom prst="rect">
                <a:avLst/>
              </a:prstGeom>
              <a:blipFill>
                <a:blip r:embed="rId3"/>
                <a:stretch>
                  <a:fillRect t="-1190" b="-2579"/>
                </a:stretch>
              </a:blipFill>
            </p:spPr>
            <p:txBody>
              <a:bodyPr/>
              <a:lstStyle/>
              <a:p>
                <a:r>
                  <a:rPr lang="en-IN">
                    <a:noFill/>
                  </a:rPr>
                  <a:t> </a:t>
                </a:r>
              </a:p>
            </p:txBody>
          </p:sp>
        </mc:Fallback>
      </mc:AlternateContent>
      <p:pic>
        <p:nvPicPr>
          <p:cNvPr id="5" name="圖片 1">
            <a:extLst>
              <a:ext uri="{FF2B5EF4-FFF2-40B4-BE49-F238E27FC236}">
                <a16:creationId xmlns:a16="http://schemas.microsoft.com/office/drawing/2014/main" id="{5E4D6D01-89AC-4457-A3DF-6942FFD3D5D4}"/>
              </a:ext>
            </a:extLst>
          </p:cNvPr>
          <p:cNvPicPr>
            <a:picLocks noChangeAspect="1"/>
          </p:cNvPicPr>
          <p:nvPr/>
        </p:nvPicPr>
        <p:blipFill>
          <a:blip r:embed="rId4"/>
          <a:stretch>
            <a:fillRect/>
          </a:stretch>
        </p:blipFill>
        <p:spPr>
          <a:xfrm>
            <a:off x="6896100" y="3638513"/>
            <a:ext cx="4374145" cy="3100424"/>
          </a:xfrm>
          <a:prstGeom prst="rect">
            <a:avLst/>
          </a:prstGeom>
        </p:spPr>
      </p:pic>
      <p:sp>
        <p:nvSpPr>
          <p:cNvPr id="6" name="Slide Number Placeholder 5">
            <a:extLst>
              <a:ext uri="{FF2B5EF4-FFF2-40B4-BE49-F238E27FC236}">
                <a16:creationId xmlns:a16="http://schemas.microsoft.com/office/drawing/2014/main" id="{BD305665-A77F-4D02-B433-3C3F8574D1B5}"/>
              </a:ext>
            </a:extLst>
          </p:cNvPr>
          <p:cNvSpPr>
            <a:spLocks noGrp="1"/>
          </p:cNvSpPr>
          <p:nvPr>
            <p:ph type="sldNum" sz="quarter" idx="10"/>
          </p:nvPr>
        </p:nvSpPr>
        <p:spPr/>
        <p:txBody>
          <a:bodyPr/>
          <a:lstStyle/>
          <a:p>
            <a:fld id="{94E58BE3-2B47-4B12-B4B8-F399EC35F7F1}" type="slidenum">
              <a:rPr lang="en-IN" smtClean="0"/>
              <a:t>12</a:t>
            </a:fld>
            <a:endParaRPr lang="en-IN"/>
          </a:p>
        </p:txBody>
      </p:sp>
    </p:spTree>
    <p:extLst>
      <p:ext uri="{BB962C8B-B14F-4D97-AF65-F5344CB8AC3E}">
        <p14:creationId xmlns:p14="http://schemas.microsoft.com/office/powerpoint/2010/main" val="366495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F5415C-B3D4-4101-B39C-326ECFCBEC73}"/>
              </a:ext>
            </a:extLst>
          </p:cNvPr>
          <p:cNvSpPr/>
          <p:nvPr/>
        </p:nvSpPr>
        <p:spPr>
          <a:xfrm>
            <a:off x="0" y="104446"/>
            <a:ext cx="12192000" cy="646331"/>
          </a:xfrm>
          <a:prstGeom prst="rect">
            <a:avLst/>
          </a:prstGeom>
        </p:spPr>
        <p:txBody>
          <a:bodyPr wrap="square">
            <a:spAutoFit/>
          </a:bodyPr>
          <a:lstStyle/>
          <a:p>
            <a:r>
              <a:rPr lang="en-US" sz="3600" dirty="0">
                <a:latin typeface="+mj-lt"/>
              </a:rPr>
              <a:t>12.1 Epipolar Geometry</a:t>
            </a:r>
            <a:endParaRPr lang="en-IN" sz="3600" dirty="0">
              <a:latin typeface="+mj-lt"/>
            </a:endParaRPr>
          </a:p>
        </p:txBody>
      </p:sp>
      <p:pic>
        <p:nvPicPr>
          <p:cNvPr id="3" name="圖片 3">
            <a:extLst>
              <a:ext uri="{FF2B5EF4-FFF2-40B4-BE49-F238E27FC236}">
                <a16:creationId xmlns:a16="http://schemas.microsoft.com/office/drawing/2014/main" id="{34C872B1-CBAD-4839-AA59-CA7C3158D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155" y="2544751"/>
            <a:ext cx="6328605" cy="3272484"/>
          </a:xfrm>
          <a:prstGeom prst="rect">
            <a:avLst/>
          </a:prstGeom>
        </p:spPr>
      </p:pic>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5E01850F-4146-4022-B3A8-2CD760C5BB36}"/>
                  </a:ext>
                </a:extLst>
              </p:cNvPr>
              <p:cNvSpPr txBox="1">
                <a:spLocks/>
              </p:cNvSpPr>
              <p:nvPr/>
            </p:nvSpPr>
            <p:spPr>
              <a:xfrm>
                <a:off x="0" y="1040764"/>
                <a:ext cx="12192000" cy="5326905"/>
              </a:xfrm>
              <a:prstGeom prst="rect">
                <a:avLst/>
              </a:prstGeom>
            </p:spPr>
            <p:txBody>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IN" sz="2400" dirty="0"/>
                  <a:t>What does </a:t>
                </a:r>
                <a:r>
                  <a:rPr lang="en-IN" sz="2400" b="1" dirty="0"/>
                  <a:t>(</a:t>
                </a:r>
                <a14:m>
                  <m:oMath xmlns:m="http://schemas.openxmlformats.org/officeDocument/2006/math">
                    <m:r>
                      <a:rPr lang="en-IN" sz="2400" b="1" i="1" dirty="0" smtClean="0">
                        <a:latin typeface="Cambria Math" panose="02040503050406030204" pitchFamily="18" charset="0"/>
                      </a:rPr>
                      <m:t>𝑹</m:t>
                    </m:r>
                    <m:r>
                      <a:rPr lang="en-IN" sz="2400" b="1" i="1" dirty="0" smtClean="0">
                        <a:latin typeface="Cambria Math" panose="02040503050406030204" pitchFamily="18" charset="0"/>
                      </a:rPr>
                      <m:t>,</m:t>
                    </m:r>
                    <m:r>
                      <a:rPr lang="en-IN" sz="2400" b="1" i="1" dirty="0" smtClean="0">
                        <a:latin typeface="Cambria Math" panose="02040503050406030204" pitchFamily="18" charset="0"/>
                      </a:rPr>
                      <m:t>𝒕</m:t>
                    </m:r>
                  </m:oMath>
                </a14:m>
                <a:r>
                  <a:rPr lang="en-IN" sz="2400" b="1" dirty="0"/>
                  <a:t>) </a:t>
                </a:r>
                <a:r>
                  <a:rPr lang="en-IN" sz="2400" dirty="0"/>
                  <a:t>stands for?</a:t>
                </a:r>
              </a:p>
              <a:p>
                <a:r>
                  <a:rPr lang="en-IN" sz="2400" dirty="0"/>
                  <a:t>Rotation and translation of camera. These two describes the relative position between two cameras.</a:t>
                </a:r>
              </a:p>
            </p:txBody>
          </p:sp>
        </mc:Choice>
        <mc:Fallback xmlns="">
          <p:sp>
            <p:nvSpPr>
              <p:cNvPr id="4" name="Content Placeholder 3">
                <a:extLst>
                  <a:ext uri="{FF2B5EF4-FFF2-40B4-BE49-F238E27FC236}">
                    <a16:creationId xmlns:a16="http://schemas.microsoft.com/office/drawing/2014/main" id="{5E01850F-4146-4022-B3A8-2CD760C5BB36}"/>
                  </a:ext>
                </a:extLst>
              </p:cNvPr>
              <p:cNvSpPr txBox="1">
                <a:spLocks noRot="1" noChangeAspect="1" noMove="1" noResize="1" noEditPoints="1" noAdjustHandles="1" noChangeArrowheads="1" noChangeShapeType="1" noTextEdit="1"/>
              </p:cNvSpPr>
              <p:nvPr/>
            </p:nvSpPr>
            <p:spPr>
              <a:xfrm>
                <a:off x="0" y="1040764"/>
                <a:ext cx="12192000" cy="5326905"/>
              </a:xfrm>
              <a:prstGeom prst="rect">
                <a:avLst/>
              </a:prstGeom>
              <a:blipFill>
                <a:blip r:embed="rId3"/>
                <a:stretch>
                  <a:fillRect t="-686"/>
                </a:stretch>
              </a:blipFill>
            </p:spPr>
            <p:txBody>
              <a:bodyPr/>
              <a:lstStyle/>
              <a:p>
                <a:r>
                  <a:rPr lang="en-IN">
                    <a:noFill/>
                  </a:rPr>
                  <a:t> </a:t>
                </a:r>
              </a:p>
            </p:txBody>
          </p:sp>
        </mc:Fallback>
      </mc:AlternateContent>
      <p:pic>
        <p:nvPicPr>
          <p:cNvPr id="5" name="圖片 4">
            <a:extLst>
              <a:ext uri="{FF2B5EF4-FFF2-40B4-BE49-F238E27FC236}">
                <a16:creationId xmlns:a16="http://schemas.microsoft.com/office/drawing/2014/main" id="{D1AC96BB-C5CD-4372-9214-18C1B19214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9481" y="5226393"/>
            <a:ext cx="213840" cy="162000"/>
          </a:xfrm>
          <a:prstGeom prst="rect">
            <a:avLst/>
          </a:prstGeom>
        </p:spPr>
      </p:pic>
      <p:pic>
        <p:nvPicPr>
          <p:cNvPr id="6" name="圖片 5">
            <a:extLst>
              <a:ext uri="{FF2B5EF4-FFF2-40B4-BE49-F238E27FC236}">
                <a16:creationId xmlns:a16="http://schemas.microsoft.com/office/drawing/2014/main" id="{17C4A8CD-01FC-4E16-B0AD-D9F1D35AC7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7106" y="5226393"/>
            <a:ext cx="211592" cy="1620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E0E880A-8AC9-4586-AE50-DABD6CDA492B}"/>
                  </a:ext>
                </a:extLst>
              </p:cNvPr>
              <p:cNvSpPr txBox="1"/>
              <p:nvPr/>
            </p:nvSpPr>
            <p:spPr>
              <a:xfrm>
                <a:off x="1129486" y="5022975"/>
                <a:ext cx="463337" cy="4068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a:rPr lang="en-IN" sz="2000" b="0" i="1">
                              <a:latin typeface="Cambria Math" panose="02040503050406030204" pitchFamily="18" charset="0"/>
                            </a:rPr>
                            <m:t>𝑐</m:t>
                          </m:r>
                        </m:e>
                        <m:sub>
                          <m:r>
                            <a:rPr lang="en-IN" sz="2000" b="0" i="1">
                              <a:latin typeface="Cambria Math" panose="02040503050406030204" pitchFamily="18" charset="0"/>
                            </a:rPr>
                            <m:t>0</m:t>
                          </m:r>
                        </m:sub>
                      </m:sSub>
                    </m:oMath>
                  </m:oMathPara>
                </a14:m>
                <a:endParaRPr lang="en-IN" sz="2000" dirty="0"/>
              </a:p>
            </p:txBody>
          </p:sp>
        </mc:Choice>
        <mc:Fallback xmlns="">
          <p:sp>
            <p:nvSpPr>
              <p:cNvPr id="7" name="TextBox 6">
                <a:extLst>
                  <a:ext uri="{FF2B5EF4-FFF2-40B4-BE49-F238E27FC236}">
                    <a16:creationId xmlns:a16="http://schemas.microsoft.com/office/drawing/2014/main" id="{AE0E880A-8AC9-4586-AE50-DABD6CDA492B}"/>
                  </a:ext>
                </a:extLst>
              </p:cNvPr>
              <p:cNvSpPr txBox="1">
                <a:spLocks noRot="1" noChangeAspect="1" noMove="1" noResize="1" noEditPoints="1" noAdjustHandles="1" noChangeArrowheads="1" noChangeShapeType="1" noTextEdit="1"/>
              </p:cNvSpPr>
              <p:nvPr/>
            </p:nvSpPr>
            <p:spPr>
              <a:xfrm>
                <a:off x="1129486" y="5022975"/>
                <a:ext cx="463337" cy="406835"/>
              </a:xfrm>
              <a:prstGeom prst="rect">
                <a:avLst/>
              </a:prstGeom>
              <a:blipFill>
                <a:blip r:embed="rId6"/>
                <a:stretch>
                  <a:fillRect/>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F549110-AFFF-4283-8177-7395956E04D7}"/>
                  </a:ext>
                </a:extLst>
              </p:cNvPr>
              <p:cNvSpPr txBox="1"/>
              <p:nvPr/>
            </p:nvSpPr>
            <p:spPr>
              <a:xfrm>
                <a:off x="7576694" y="5022975"/>
                <a:ext cx="463337" cy="4068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IN" sz="2000" b="0" i="1">
                              <a:latin typeface="Cambria Math" panose="02040503050406030204" pitchFamily="18" charset="0"/>
                            </a:rPr>
                            <m:t>𝑐</m:t>
                          </m:r>
                        </m:e>
                        <m:sub>
                          <m:r>
                            <a:rPr lang="en-IN" sz="2000" b="0" i="1" smtClean="0">
                              <a:latin typeface="Cambria Math" panose="02040503050406030204" pitchFamily="18" charset="0"/>
                            </a:rPr>
                            <m:t>1</m:t>
                          </m:r>
                        </m:sub>
                      </m:sSub>
                    </m:oMath>
                  </m:oMathPara>
                </a14:m>
                <a:endParaRPr lang="en-IN" sz="2000" dirty="0"/>
              </a:p>
            </p:txBody>
          </p:sp>
        </mc:Choice>
        <mc:Fallback xmlns="">
          <p:sp>
            <p:nvSpPr>
              <p:cNvPr id="8" name="TextBox 7">
                <a:extLst>
                  <a:ext uri="{FF2B5EF4-FFF2-40B4-BE49-F238E27FC236}">
                    <a16:creationId xmlns:a16="http://schemas.microsoft.com/office/drawing/2014/main" id="{8F549110-AFFF-4283-8177-7395956E04D7}"/>
                  </a:ext>
                </a:extLst>
              </p:cNvPr>
              <p:cNvSpPr txBox="1">
                <a:spLocks noRot="1" noChangeAspect="1" noMove="1" noResize="1" noEditPoints="1" noAdjustHandles="1" noChangeArrowheads="1" noChangeShapeType="1" noTextEdit="1"/>
              </p:cNvSpPr>
              <p:nvPr/>
            </p:nvSpPr>
            <p:spPr>
              <a:xfrm>
                <a:off x="7576694" y="5022975"/>
                <a:ext cx="463337" cy="406835"/>
              </a:xfrm>
              <a:prstGeom prst="rect">
                <a:avLst/>
              </a:prstGeom>
              <a:blipFill>
                <a:blip r:embed="rId7"/>
                <a:stretch>
                  <a:fillRect/>
                </a:stretch>
              </a:blipFill>
            </p:spPr>
            <p:txBody>
              <a:bodyPr/>
              <a:lstStyle/>
              <a:p>
                <a:r>
                  <a:rPr lang="en-IN">
                    <a:noFill/>
                  </a:rPr>
                  <a:t> </a:t>
                </a:r>
              </a:p>
            </p:txBody>
          </p:sp>
        </mc:Fallback>
      </mc:AlternateContent>
      <p:sp>
        <p:nvSpPr>
          <p:cNvPr id="9" name="Arrow: Curved Up 8">
            <a:extLst>
              <a:ext uri="{FF2B5EF4-FFF2-40B4-BE49-F238E27FC236}">
                <a16:creationId xmlns:a16="http://schemas.microsoft.com/office/drawing/2014/main" id="{C45CC32D-4170-4CEE-953A-308E16E2D5E6}"/>
              </a:ext>
            </a:extLst>
          </p:cNvPr>
          <p:cNvSpPr/>
          <p:nvPr/>
        </p:nvSpPr>
        <p:spPr>
          <a:xfrm>
            <a:off x="3653363" y="5388393"/>
            <a:ext cx="1287571" cy="270061"/>
          </a:xfrm>
          <a:prstGeom prst="curvedUpArrow">
            <a:avLst>
              <a:gd name="adj1" fmla="val 52418"/>
              <a:gd name="adj2" fmla="val 141631"/>
              <a:gd name="adj3" fmla="val 3198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FDCBECD-5246-45C7-B048-B7BE235C0EE7}"/>
                  </a:ext>
                </a:extLst>
              </p:cNvPr>
              <p:cNvSpPr txBox="1"/>
              <p:nvPr/>
            </p:nvSpPr>
            <p:spPr>
              <a:xfrm>
                <a:off x="3914338" y="5348604"/>
                <a:ext cx="593889" cy="307777"/>
              </a:xfrm>
              <a:prstGeom prst="rect">
                <a:avLst/>
              </a:prstGeom>
              <a:noFill/>
            </p:spPr>
            <p:txBody>
              <a:bodyPr wrap="square" rtlCol="0">
                <a:spAutoFit/>
              </a:bodyPr>
              <a:lstStyle/>
              <a:p>
                <a:r>
                  <a:rPr lang="en-IN" sz="1400" b="1" dirty="0"/>
                  <a:t>(</a:t>
                </a:r>
                <a14:m>
                  <m:oMath xmlns:m="http://schemas.openxmlformats.org/officeDocument/2006/math">
                    <m:r>
                      <a:rPr lang="en-IN" sz="1400" b="1" i="1" dirty="0">
                        <a:latin typeface="Cambria Math" panose="02040503050406030204" pitchFamily="18" charset="0"/>
                      </a:rPr>
                      <m:t>𝑹</m:t>
                    </m:r>
                    <m:r>
                      <a:rPr lang="en-IN" sz="1400" b="1" i="1" dirty="0">
                        <a:latin typeface="Cambria Math" panose="02040503050406030204" pitchFamily="18" charset="0"/>
                      </a:rPr>
                      <m:t>,</m:t>
                    </m:r>
                    <m:r>
                      <a:rPr lang="en-IN" sz="1400" b="1" i="1" dirty="0">
                        <a:latin typeface="Cambria Math" panose="02040503050406030204" pitchFamily="18" charset="0"/>
                      </a:rPr>
                      <m:t>𝒕</m:t>
                    </m:r>
                  </m:oMath>
                </a14:m>
                <a:r>
                  <a:rPr lang="en-IN" sz="1400" b="1" dirty="0"/>
                  <a:t>)</a:t>
                </a:r>
                <a:endParaRPr lang="en-IN" sz="1400" dirty="0"/>
              </a:p>
            </p:txBody>
          </p:sp>
        </mc:Choice>
        <mc:Fallback xmlns="">
          <p:sp>
            <p:nvSpPr>
              <p:cNvPr id="10" name="TextBox 9">
                <a:extLst>
                  <a:ext uri="{FF2B5EF4-FFF2-40B4-BE49-F238E27FC236}">
                    <a16:creationId xmlns:a16="http://schemas.microsoft.com/office/drawing/2014/main" id="{8FDCBECD-5246-45C7-B048-B7BE235C0EE7}"/>
                  </a:ext>
                </a:extLst>
              </p:cNvPr>
              <p:cNvSpPr txBox="1">
                <a:spLocks noRot="1" noChangeAspect="1" noMove="1" noResize="1" noEditPoints="1" noAdjustHandles="1" noChangeArrowheads="1" noChangeShapeType="1" noTextEdit="1"/>
              </p:cNvSpPr>
              <p:nvPr/>
            </p:nvSpPr>
            <p:spPr>
              <a:xfrm>
                <a:off x="3914338" y="5348604"/>
                <a:ext cx="593889" cy="307777"/>
              </a:xfrm>
              <a:prstGeom prst="rect">
                <a:avLst/>
              </a:prstGeom>
              <a:blipFill>
                <a:blip r:embed="rId8"/>
                <a:stretch>
                  <a:fillRect l="-3061" t="-3922" b="-17647"/>
                </a:stretch>
              </a:blipFill>
            </p:spPr>
            <p:txBody>
              <a:bodyPr/>
              <a:lstStyle/>
              <a:p>
                <a:r>
                  <a:rPr lang="en-IN">
                    <a:noFill/>
                  </a:rPr>
                  <a:t> </a:t>
                </a:r>
              </a:p>
            </p:txBody>
          </p:sp>
        </mc:Fallback>
      </mc:AlternateContent>
      <p:sp>
        <p:nvSpPr>
          <p:cNvPr id="11" name="Slide Number Placeholder 10">
            <a:extLst>
              <a:ext uri="{FF2B5EF4-FFF2-40B4-BE49-F238E27FC236}">
                <a16:creationId xmlns:a16="http://schemas.microsoft.com/office/drawing/2014/main" id="{307C55DE-E7AE-4C4A-B953-3BFF69473016}"/>
              </a:ext>
            </a:extLst>
          </p:cNvPr>
          <p:cNvSpPr>
            <a:spLocks noGrp="1"/>
          </p:cNvSpPr>
          <p:nvPr>
            <p:ph type="sldNum" sz="quarter" idx="10"/>
          </p:nvPr>
        </p:nvSpPr>
        <p:spPr/>
        <p:txBody>
          <a:bodyPr/>
          <a:lstStyle/>
          <a:p>
            <a:fld id="{94E58BE3-2B47-4B12-B4B8-F399EC35F7F1}" type="slidenum">
              <a:rPr lang="en-IN" smtClean="0"/>
              <a:t>13</a:t>
            </a:fld>
            <a:endParaRPr lang="en-IN"/>
          </a:p>
        </p:txBody>
      </p:sp>
    </p:spTree>
    <p:extLst>
      <p:ext uri="{BB962C8B-B14F-4D97-AF65-F5344CB8AC3E}">
        <p14:creationId xmlns:p14="http://schemas.microsoft.com/office/powerpoint/2010/main" val="1068331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52BD9B-997B-41E2-BDD2-F331DCBF6E9E}"/>
              </a:ext>
            </a:extLst>
          </p:cNvPr>
          <p:cNvSpPr/>
          <p:nvPr/>
        </p:nvSpPr>
        <p:spPr>
          <a:xfrm>
            <a:off x="0" y="104446"/>
            <a:ext cx="12192000" cy="646331"/>
          </a:xfrm>
          <a:prstGeom prst="rect">
            <a:avLst/>
          </a:prstGeom>
        </p:spPr>
        <p:txBody>
          <a:bodyPr wrap="square">
            <a:spAutoFit/>
          </a:bodyPr>
          <a:lstStyle/>
          <a:p>
            <a:r>
              <a:rPr lang="en-US" sz="3600" dirty="0">
                <a:latin typeface="+mj-lt"/>
              </a:rPr>
              <a:t>12.1 Epipolar Geometry</a:t>
            </a:r>
            <a:endParaRPr lang="en-IN" sz="3600" dirty="0">
              <a:latin typeface="+mj-lt"/>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989B24E6-030A-45C0-8A47-146CDAA6A067}"/>
                  </a:ext>
                </a:extLst>
              </p:cNvPr>
              <p:cNvSpPr/>
              <p:nvPr/>
            </p:nvSpPr>
            <p:spPr>
              <a:xfrm>
                <a:off x="-1" y="894523"/>
                <a:ext cx="12191999" cy="3046988"/>
              </a:xfrm>
              <a:prstGeom prst="rect">
                <a:avLst/>
              </a:prstGeom>
            </p:spPr>
            <p:txBody>
              <a:bodyPr wrap="square">
                <a:spAutoFit/>
              </a:bodyPr>
              <a:lstStyle/>
              <a:p>
                <a:r>
                  <a:rPr lang="en-US" sz="2400" b="1" dirty="0"/>
                  <a:t>If the relative position</a:t>
                </a:r>
                <a:r>
                  <a:rPr lang="en-IN" sz="2400" b="1" dirty="0"/>
                  <a:t> (</a:t>
                </a:r>
                <a14:m>
                  <m:oMath xmlns:m="http://schemas.openxmlformats.org/officeDocument/2006/math">
                    <m:r>
                      <a:rPr lang="en-IN" sz="2400" b="1" i="1" dirty="0">
                        <a:latin typeface="Cambria Math" panose="02040503050406030204" pitchFamily="18" charset="0"/>
                      </a:rPr>
                      <m:t>𝑹</m:t>
                    </m:r>
                    <m:r>
                      <a:rPr lang="en-IN" sz="2400" b="1" i="1" dirty="0">
                        <a:latin typeface="Cambria Math" panose="02040503050406030204" pitchFamily="18" charset="0"/>
                      </a:rPr>
                      <m:t>,</m:t>
                    </m:r>
                    <m:r>
                      <a:rPr lang="en-IN" sz="2400" b="1" i="1" dirty="0">
                        <a:latin typeface="Cambria Math" panose="02040503050406030204" pitchFamily="18" charset="0"/>
                      </a:rPr>
                      <m:t>𝒕</m:t>
                    </m:r>
                  </m:oMath>
                </a14:m>
                <a:r>
                  <a:rPr lang="en-IN" sz="2400" b="1" dirty="0"/>
                  <a:t>)</a:t>
                </a:r>
                <a:r>
                  <a:rPr lang="en-US" sz="2400" b="1" dirty="0"/>
                  <a:t> of the two cameras is known, this leads to two important observations:</a:t>
                </a:r>
              </a:p>
              <a:p>
                <a:endParaRPr lang="en-US" sz="2400" dirty="0"/>
              </a:p>
              <a:p>
                <a:pPr marL="457200" indent="-457200">
                  <a:buFont typeface="+mj-lt"/>
                  <a:buAutoNum type="arabicPeriod"/>
                </a:pPr>
                <a:r>
                  <a:rPr lang="en-US" sz="2400" dirty="0"/>
                  <a:t>Assume the projection point </a:t>
                </a:r>
                <a14:m>
                  <m:oMath xmlns:m="http://schemas.openxmlformats.org/officeDocument/2006/math">
                    <m:sSub>
                      <m:sSubPr>
                        <m:ctrlPr>
                          <a:rPr lang="en-US" sz="2400" b="1" i="1" dirty="0">
                            <a:latin typeface="Cambria Math" panose="02040503050406030204" pitchFamily="18" charset="0"/>
                          </a:rPr>
                        </m:ctrlPr>
                      </m:sSubPr>
                      <m:e>
                        <m:r>
                          <a:rPr lang="en-IN" sz="2400" b="1" i="1" dirty="0">
                            <a:latin typeface="Cambria Math" panose="02040503050406030204" pitchFamily="18" charset="0"/>
                          </a:rPr>
                          <m:t>𝑿</m:t>
                        </m:r>
                      </m:e>
                      <m:sub>
                        <m:r>
                          <a:rPr lang="en-IN" sz="2400" b="1" i="1" dirty="0">
                            <a:latin typeface="Cambria Math" panose="02040503050406030204" pitchFamily="18" charset="0"/>
                          </a:rPr>
                          <m:t>𝑳</m:t>
                        </m:r>
                      </m:sub>
                    </m:sSub>
                  </m:oMath>
                </a14:m>
                <a:r>
                  <a:rPr lang="en-US" sz="2400" dirty="0"/>
                  <a:t> is known, and the epipolar line </a:t>
                </a:r>
                <a14:m>
                  <m:oMath xmlns:m="http://schemas.openxmlformats.org/officeDocument/2006/math">
                    <m:sSub>
                      <m:sSubPr>
                        <m:ctrlPr>
                          <a:rPr lang="en-US" sz="2400" b="1" i="1">
                            <a:latin typeface="Cambria Math" panose="02040503050406030204" pitchFamily="18" charset="0"/>
                          </a:rPr>
                        </m:ctrlPr>
                      </m:sSubPr>
                      <m:e>
                        <m:r>
                          <a:rPr lang="en-IN" sz="2400" b="1" i="1">
                            <a:latin typeface="Cambria Math" panose="02040503050406030204" pitchFamily="18" charset="0"/>
                          </a:rPr>
                          <m:t>𝒆</m:t>
                        </m:r>
                      </m:e>
                      <m:sub>
                        <m:r>
                          <a:rPr lang="en-IN" sz="2400" b="1" i="1">
                            <a:latin typeface="Cambria Math" panose="02040503050406030204" pitchFamily="18" charset="0"/>
                          </a:rPr>
                          <m:t>𝑹</m:t>
                        </m:r>
                      </m:sub>
                    </m:sSub>
                    <m:r>
                      <a:rPr lang="en-IN" sz="2400" b="1" i="1">
                        <a:latin typeface="Cambria Math" panose="02040503050406030204" pitchFamily="18" charset="0"/>
                      </a:rPr>
                      <m:t>− </m:t>
                    </m:r>
                    <m:sSub>
                      <m:sSubPr>
                        <m:ctrlPr>
                          <a:rPr lang="en-IN" sz="2400" b="1" i="1">
                            <a:latin typeface="Cambria Math" panose="02040503050406030204" pitchFamily="18" charset="0"/>
                          </a:rPr>
                        </m:ctrlPr>
                      </m:sSubPr>
                      <m:e>
                        <m:r>
                          <a:rPr lang="en-IN" sz="2400" b="1" i="1">
                            <a:latin typeface="Cambria Math" panose="02040503050406030204" pitchFamily="18" charset="0"/>
                          </a:rPr>
                          <m:t>𝒙</m:t>
                        </m:r>
                      </m:e>
                      <m:sub>
                        <m:r>
                          <a:rPr lang="en-IN" sz="2400" b="1" i="1">
                            <a:latin typeface="Cambria Math" panose="02040503050406030204" pitchFamily="18" charset="0"/>
                          </a:rPr>
                          <m:t>𝑹</m:t>
                        </m:r>
                      </m:sub>
                    </m:sSub>
                  </m:oMath>
                </a14:m>
                <a:r>
                  <a:rPr lang="en-US" sz="2400" dirty="0"/>
                  <a:t> is known and the point </a:t>
                </a:r>
                <a14:m>
                  <m:oMath xmlns:m="http://schemas.openxmlformats.org/officeDocument/2006/math">
                    <m:r>
                      <a:rPr lang="en-US" sz="2400" b="1" i="1" dirty="0">
                        <a:latin typeface="Cambria Math" panose="02040503050406030204" pitchFamily="18" charset="0"/>
                      </a:rPr>
                      <m:t>𝑿</m:t>
                    </m:r>
                  </m:oMath>
                </a14:m>
                <a:r>
                  <a:rPr lang="en-US" sz="2400" dirty="0"/>
                  <a:t> projects into the right image, on a point </a:t>
                </a:r>
                <a:r>
                  <a:rPr lang="en-US" sz="2400" b="1" dirty="0"/>
                  <a:t> </a:t>
                </a:r>
                <a14:m>
                  <m:oMath xmlns:m="http://schemas.openxmlformats.org/officeDocument/2006/math">
                    <m:sSub>
                      <m:sSubPr>
                        <m:ctrlPr>
                          <a:rPr lang="en-US" sz="2400" b="1" i="1" dirty="0">
                            <a:latin typeface="Cambria Math" panose="02040503050406030204" pitchFamily="18" charset="0"/>
                          </a:rPr>
                        </m:ctrlPr>
                      </m:sSubPr>
                      <m:e>
                        <m:r>
                          <a:rPr lang="en-IN" sz="2400" b="1" i="1" dirty="0">
                            <a:latin typeface="Cambria Math" panose="02040503050406030204" pitchFamily="18" charset="0"/>
                          </a:rPr>
                          <m:t>𝑿</m:t>
                        </m:r>
                      </m:e>
                      <m:sub>
                        <m:r>
                          <a:rPr lang="en-IN" sz="2400" b="1" i="1" dirty="0">
                            <a:latin typeface="Cambria Math" panose="02040503050406030204" pitchFamily="18" charset="0"/>
                          </a:rPr>
                          <m:t>𝑹</m:t>
                        </m:r>
                      </m:sub>
                    </m:sSub>
                    <m:r>
                      <a:rPr lang="en-IN" sz="2400" b="1" i="1" dirty="0">
                        <a:latin typeface="Cambria Math" panose="02040503050406030204" pitchFamily="18" charset="0"/>
                      </a:rPr>
                      <m:t> </m:t>
                    </m:r>
                  </m:oMath>
                </a14:m>
                <a:r>
                  <a:rPr lang="en-US" sz="2400" dirty="0"/>
                  <a:t> which must lie on this particular epipolar line. This means that for each point observed in one image the same point must be observed in the other image on a known epipolar line. This provides an </a:t>
                </a:r>
                <a:r>
                  <a:rPr lang="en-US" sz="2400" b="1" i="1" dirty="0"/>
                  <a:t>Epipolar Constraint</a:t>
                </a:r>
                <a:r>
                  <a:rPr lang="en-US" sz="2400" i="1" dirty="0"/>
                  <a:t>.</a:t>
                </a:r>
              </a:p>
            </p:txBody>
          </p:sp>
        </mc:Choice>
        <mc:Fallback xmlns="">
          <p:sp>
            <p:nvSpPr>
              <p:cNvPr id="3" name="Rectangle 2">
                <a:extLst>
                  <a:ext uri="{FF2B5EF4-FFF2-40B4-BE49-F238E27FC236}">
                    <a16:creationId xmlns:a16="http://schemas.microsoft.com/office/drawing/2014/main" id="{989B24E6-030A-45C0-8A47-146CDAA6A067}"/>
                  </a:ext>
                </a:extLst>
              </p:cNvPr>
              <p:cNvSpPr>
                <a:spLocks noRot="1" noChangeAspect="1" noMove="1" noResize="1" noEditPoints="1" noAdjustHandles="1" noChangeArrowheads="1" noChangeShapeType="1" noTextEdit="1"/>
              </p:cNvSpPr>
              <p:nvPr/>
            </p:nvSpPr>
            <p:spPr>
              <a:xfrm>
                <a:off x="-1" y="894523"/>
                <a:ext cx="12191999" cy="3046988"/>
              </a:xfrm>
              <a:prstGeom prst="rect">
                <a:avLst/>
              </a:prstGeom>
              <a:blipFill>
                <a:blip r:embed="rId2"/>
                <a:stretch>
                  <a:fillRect l="-750" t="-1400" r="-650" b="-3800"/>
                </a:stretch>
              </a:blipFill>
            </p:spPr>
            <p:txBody>
              <a:bodyPr/>
              <a:lstStyle/>
              <a:p>
                <a:r>
                  <a:rPr lang="en-IN">
                    <a:noFill/>
                  </a:rPr>
                  <a:t> </a:t>
                </a:r>
              </a:p>
            </p:txBody>
          </p:sp>
        </mc:Fallback>
      </mc:AlternateContent>
      <p:pic>
        <p:nvPicPr>
          <p:cNvPr id="4" name="Picture 3">
            <a:extLst>
              <a:ext uri="{FF2B5EF4-FFF2-40B4-BE49-F238E27FC236}">
                <a16:creationId xmlns:a16="http://schemas.microsoft.com/office/drawing/2014/main" id="{789F427F-33E9-4E93-B648-BC8B684F55BE}"/>
              </a:ext>
            </a:extLst>
          </p:cNvPr>
          <p:cNvPicPr>
            <a:picLocks noChangeAspect="1"/>
          </p:cNvPicPr>
          <p:nvPr/>
        </p:nvPicPr>
        <p:blipFill>
          <a:blip r:embed="rId3"/>
          <a:stretch>
            <a:fillRect/>
          </a:stretch>
        </p:blipFill>
        <p:spPr>
          <a:xfrm>
            <a:off x="3456689" y="3572179"/>
            <a:ext cx="5278618" cy="2947626"/>
          </a:xfrm>
          <a:prstGeom prst="rect">
            <a:avLst/>
          </a:prstGeom>
        </p:spPr>
      </p:pic>
      <p:sp>
        <p:nvSpPr>
          <p:cNvPr id="5" name="Slide Number Placeholder 4">
            <a:extLst>
              <a:ext uri="{FF2B5EF4-FFF2-40B4-BE49-F238E27FC236}">
                <a16:creationId xmlns:a16="http://schemas.microsoft.com/office/drawing/2014/main" id="{5E0743CD-81E6-4B90-86EE-F64C8B2E92E4}"/>
              </a:ext>
            </a:extLst>
          </p:cNvPr>
          <p:cNvSpPr>
            <a:spLocks noGrp="1"/>
          </p:cNvSpPr>
          <p:nvPr>
            <p:ph type="sldNum" sz="quarter" idx="10"/>
          </p:nvPr>
        </p:nvSpPr>
        <p:spPr/>
        <p:txBody>
          <a:bodyPr/>
          <a:lstStyle/>
          <a:p>
            <a:fld id="{94E58BE3-2B47-4B12-B4B8-F399EC35F7F1}" type="slidenum">
              <a:rPr lang="en-IN" smtClean="0"/>
              <a:t>14</a:t>
            </a:fld>
            <a:endParaRPr lang="en-IN"/>
          </a:p>
        </p:txBody>
      </p:sp>
    </p:spTree>
    <p:extLst>
      <p:ext uri="{BB962C8B-B14F-4D97-AF65-F5344CB8AC3E}">
        <p14:creationId xmlns:p14="http://schemas.microsoft.com/office/powerpoint/2010/main" val="3093552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52BD9B-997B-41E2-BDD2-F331DCBF6E9E}"/>
              </a:ext>
            </a:extLst>
          </p:cNvPr>
          <p:cNvSpPr/>
          <p:nvPr/>
        </p:nvSpPr>
        <p:spPr>
          <a:xfrm>
            <a:off x="0" y="104446"/>
            <a:ext cx="12192000" cy="646331"/>
          </a:xfrm>
          <a:prstGeom prst="rect">
            <a:avLst/>
          </a:prstGeom>
        </p:spPr>
        <p:txBody>
          <a:bodyPr wrap="square">
            <a:spAutoFit/>
          </a:bodyPr>
          <a:lstStyle/>
          <a:p>
            <a:r>
              <a:rPr lang="en-US" sz="3600" dirty="0">
                <a:latin typeface="+mj-lt"/>
              </a:rPr>
              <a:t>12.1 Epipolar Geometry</a:t>
            </a:r>
            <a:endParaRPr lang="en-IN" sz="3600" dirty="0">
              <a:latin typeface="+mj-lt"/>
            </a:endParaRPr>
          </a:p>
        </p:txBody>
      </p:sp>
      <p:pic>
        <p:nvPicPr>
          <p:cNvPr id="4" name="Picture 3">
            <a:extLst>
              <a:ext uri="{FF2B5EF4-FFF2-40B4-BE49-F238E27FC236}">
                <a16:creationId xmlns:a16="http://schemas.microsoft.com/office/drawing/2014/main" id="{789F427F-33E9-4E93-B648-BC8B684F55BE}"/>
              </a:ext>
            </a:extLst>
          </p:cNvPr>
          <p:cNvPicPr>
            <a:picLocks noChangeAspect="1"/>
          </p:cNvPicPr>
          <p:nvPr/>
        </p:nvPicPr>
        <p:blipFill>
          <a:blip r:embed="rId2"/>
          <a:stretch>
            <a:fillRect/>
          </a:stretch>
        </p:blipFill>
        <p:spPr>
          <a:xfrm>
            <a:off x="3456691" y="3429000"/>
            <a:ext cx="5278618" cy="2947626"/>
          </a:xfrm>
          <a:prstGeom prst="rect">
            <a:avLst/>
          </a:prstGeom>
        </p:spPr>
      </p:pic>
      <mc:AlternateContent xmlns:mc="http://schemas.openxmlformats.org/markup-compatibility/2006" xmlns:a14="http://schemas.microsoft.com/office/drawing/2010/main">
        <mc:Choice Requires="a14">
          <p:sp>
            <p:nvSpPr>
              <p:cNvPr id="6" name="Content Placeholder 3">
                <a:extLst>
                  <a:ext uri="{FF2B5EF4-FFF2-40B4-BE49-F238E27FC236}">
                    <a16:creationId xmlns:a16="http://schemas.microsoft.com/office/drawing/2014/main" id="{629B6124-0432-43DD-9C9A-17E3C30DD9C9}"/>
                  </a:ext>
                </a:extLst>
              </p:cNvPr>
              <p:cNvSpPr txBox="1">
                <a:spLocks/>
              </p:cNvSpPr>
              <p:nvPr/>
            </p:nvSpPr>
            <p:spPr>
              <a:xfrm>
                <a:off x="0" y="1247733"/>
                <a:ext cx="12192000" cy="1415954"/>
              </a:xfrm>
              <a:prstGeom prst="rect">
                <a:avLst/>
              </a:prstGeom>
            </p:spPr>
            <p:txBody>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457200" indent="-457200">
                  <a:buClr>
                    <a:schemeClr val="tx1"/>
                  </a:buClr>
                  <a:buFont typeface="+mj-lt"/>
                  <a:buAutoNum type="arabicPeriod" startAt="2"/>
                </a:pPr>
                <a:r>
                  <a:rPr lang="en-IN" sz="2400" dirty="0"/>
                  <a:t>If the points </a:t>
                </a:r>
                <a14:m>
                  <m:oMath xmlns:m="http://schemas.openxmlformats.org/officeDocument/2006/math">
                    <m:sSub>
                      <m:sSubPr>
                        <m:ctrlPr>
                          <a:rPr lang="en-US" sz="2400" b="1" i="1" dirty="0">
                            <a:latin typeface="Cambria Math" panose="02040503050406030204" pitchFamily="18" charset="0"/>
                          </a:rPr>
                        </m:ctrlPr>
                      </m:sSubPr>
                      <m:e>
                        <m:r>
                          <a:rPr lang="en-IN" sz="2400" b="1" i="1" dirty="0">
                            <a:latin typeface="Cambria Math" panose="02040503050406030204" pitchFamily="18" charset="0"/>
                          </a:rPr>
                          <m:t>𝑿</m:t>
                        </m:r>
                      </m:e>
                      <m:sub>
                        <m:r>
                          <a:rPr lang="en-IN" sz="2400" b="1" i="1" dirty="0">
                            <a:latin typeface="Cambria Math" panose="02040503050406030204" pitchFamily="18" charset="0"/>
                          </a:rPr>
                          <m:t>𝑳</m:t>
                        </m:r>
                      </m:sub>
                    </m:sSub>
                  </m:oMath>
                </a14:m>
                <a:r>
                  <a:rPr lang="en-US" sz="2400" dirty="0"/>
                  <a:t> and </a:t>
                </a:r>
                <a14:m>
                  <m:oMath xmlns:m="http://schemas.openxmlformats.org/officeDocument/2006/math">
                    <m:sSub>
                      <m:sSubPr>
                        <m:ctrlPr>
                          <a:rPr lang="en-US" sz="2400" b="1" i="1" dirty="0">
                            <a:latin typeface="Cambria Math" panose="02040503050406030204" pitchFamily="18" charset="0"/>
                          </a:rPr>
                        </m:ctrlPr>
                      </m:sSubPr>
                      <m:e>
                        <m:r>
                          <a:rPr lang="en-IN" sz="2400" b="1" i="1" dirty="0">
                            <a:latin typeface="Cambria Math" panose="02040503050406030204" pitchFamily="18" charset="0"/>
                          </a:rPr>
                          <m:t>𝑿</m:t>
                        </m:r>
                      </m:e>
                      <m:sub>
                        <m:r>
                          <a:rPr lang="en-IN" sz="2400" b="1" i="1" dirty="0" smtClean="0">
                            <a:latin typeface="Cambria Math" panose="02040503050406030204" pitchFamily="18" charset="0"/>
                          </a:rPr>
                          <m:t>𝑹</m:t>
                        </m:r>
                      </m:sub>
                    </m:sSub>
                  </m:oMath>
                </a14:m>
                <a:r>
                  <a:rPr lang="en-US" sz="2400" dirty="0"/>
                  <a:t> are known, their projection lines are also known.</a:t>
                </a:r>
              </a:p>
              <a:p>
                <a:pPr marL="0" indent="0">
                  <a:buClr>
                    <a:schemeClr val="tx1"/>
                  </a:buClr>
                  <a:buNone/>
                </a:pPr>
                <a:r>
                  <a:rPr lang="en-US" sz="2400" dirty="0"/>
                  <a:t>This means that </a:t>
                </a:r>
                <a14:m>
                  <m:oMath xmlns:m="http://schemas.openxmlformats.org/officeDocument/2006/math">
                    <m:r>
                      <a:rPr lang="en-IN" sz="2400" b="1" i="1" dirty="0">
                        <a:latin typeface="Cambria Math" panose="02040503050406030204" pitchFamily="18" charset="0"/>
                      </a:rPr>
                      <m:t>𝑿</m:t>
                    </m:r>
                  </m:oMath>
                </a14:m>
                <a:r>
                  <a:rPr lang="en-US" sz="2400" dirty="0"/>
                  <a:t> can be calculated from the coordinates of two image points, a process called as </a:t>
                </a:r>
                <a:r>
                  <a:rPr lang="en-US" sz="2400" b="1" dirty="0"/>
                  <a:t>Triangulation</a:t>
                </a:r>
                <a:r>
                  <a:rPr lang="en-US" sz="2400" dirty="0"/>
                  <a:t>.</a:t>
                </a:r>
              </a:p>
            </p:txBody>
          </p:sp>
        </mc:Choice>
        <mc:Fallback xmlns="">
          <p:sp>
            <p:nvSpPr>
              <p:cNvPr id="6" name="Content Placeholder 3">
                <a:extLst>
                  <a:ext uri="{FF2B5EF4-FFF2-40B4-BE49-F238E27FC236}">
                    <a16:creationId xmlns:a16="http://schemas.microsoft.com/office/drawing/2014/main" id="{629B6124-0432-43DD-9C9A-17E3C30DD9C9}"/>
                  </a:ext>
                </a:extLst>
              </p:cNvPr>
              <p:cNvSpPr txBox="1">
                <a:spLocks noRot="1" noChangeAspect="1" noMove="1" noResize="1" noEditPoints="1" noAdjustHandles="1" noChangeArrowheads="1" noChangeShapeType="1" noTextEdit="1"/>
              </p:cNvSpPr>
              <p:nvPr/>
            </p:nvSpPr>
            <p:spPr>
              <a:xfrm>
                <a:off x="0" y="1247733"/>
                <a:ext cx="12192000" cy="1415954"/>
              </a:xfrm>
              <a:prstGeom prst="rect">
                <a:avLst/>
              </a:prstGeom>
              <a:blipFill>
                <a:blip r:embed="rId3"/>
                <a:stretch>
                  <a:fillRect l="-750" t="-2586" b="-12500"/>
                </a:stretch>
              </a:blipFill>
            </p:spPr>
            <p:txBody>
              <a:bodyPr/>
              <a:lstStyle/>
              <a:p>
                <a:r>
                  <a:rPr lang="en-IN">
                    <a:noFill/>
                  </a:rPr>
                  <a:t> </a:t>
                </a:r>
              </a:p>
            </p:txBody>
          </p:sp>
        </mc:Fallback>
      </mc:AlternateContent>
      <p:sp>
        <p:nvSpPr>
          <p:cNvPr id="7" name="Slide Number Placeholder 6">
            <a:extLst>
              <a:ext uri="{FF2B5EF4-FFF2-40B4-BE49-F238E27FC236}">
                <a16:creationId xmlns:a16="http://schemas.microsoft.com/office/drawing/2014/main" id="{1CE3870A-BAC9-4E77-B89F-E6BBC673F9C0}"/>
              </a:ext>
            </a:extLst>
          </p:cNvPr>
          <p:cNvSpPr>
            <a:spLocks noGrp="1"/>
          </p:cNvSpPr>
          <p:nvPr>
            <p:ph type="sldNum" sz="quarter" idx="10"/>
          </p:nvPr>
        </p:nvSpPr>
        <p:spPr/>
        <p:txBody>
          <a:bodyPr/>
          <a:lstStyle/>
          <a:p>
            <a:fld id="{94E58BE3-2B47-4B12-B4B8-F399EC35F7F1}" type="slidenum">
              <a:rPr lang="en-IN" smtClean="0"/>
              <a:t>15</a:t>
            </a:fld>
            <a:endParaRPr lang="en-IN"/>
          </a:p>
        </p:txBody>
      </p:sp>
    </p:spTree>
    <p:extLst>
      <p:ext uri="{BB962C8B-B14F-4D97-AF65-F5344CB8AC3E}">
        <p14:creationId xmlns:p14="http://schemas.microsoft.com/office/powerpoint/2010/main" val="993280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0C479E-982F-4F2B-9DD2-5AA76C3F30B5}"/>
              </a:ext>
            </a:extLst>
          </p:cNvPr>
          <p:cNvSpPr/>
          <p:nvPr/>
        </p:nvSpPr>
        <p:spPr>
          <a:xfrm>
            <a:off x="0" y="104446"/>
            <a:ext cx="12192000" cy="646331"/>
          </a:xfrm>
          <a:prstGeom prst="rect">
            <a:avLst/>
          </a:prstGeom>
        </p:spPr>
        <p:txBody>
          <a:bodyPr wrap="square">
            <a:spAutoFit/>
          </a:bodyPr>
          <a:lstStyle/>
          <a:p>
            <a:r>
              <a:rPr lang="en-US" sz="3600" dirty="0">
                <a:latin typeface="+mj-lt"/>
              </a:rPr>
              <a:t>12.1 Epipolar Geometry (Epipolar Constraint)</a:t>
            </a:r>
            <a:endParaRPr lang="en-IN" sz="3600" dirty="0">
              <a:latin typeface="+mj-lt"/>
            </a:endParaRPr>
          </a:p>
        </p:txBody>
      </p:sp>
      <p:pic>
        <p:nvPicPr>
          <p:cNvPr id="3" name="圖片 1">
            <a:extLst>
              <a:ext uri="{FF2B5EF4-FFF2-40B4-BE49-F238E27FC236}">
                <a16:creationId xmlns:a16="http://schemas.microsoft.com/office/drawing/2014/main" id="{A09FE150-8A86-4C20-B507-23227EFC9FC0}"/>
              </a:ext>
            </a:extLst>
          </p:cNvPr>
          <p:cNvPicPr>
            <a:picLocks noChangeAspect="1"/>
          </p:cNvPicPr>
          <p:nvPr/>
        </p:nvPicPr>
        <p:blipFill>
          <a:blip r:embed="rId2"/>
          <a:stretch>
            <a:fillRect/>
          </a:stretch>
        </p:blipFill>
        <p:spPr>
          <a:xfrm>
            <a:off x="2976510" y="910014"/>
            <a:ext cx="6023728" cy="4269659"/>
          </a:xfrm>
          <a:prstGeom prst="rect">
            <a:avLst/>
          </a:prstGeom>
        </p:spPr>
      </p:pic>
      <p:grpSp>
        <p:nvGrpSpPr>
          <p:cNvPr id="4" name="群組 4">
            <a:extLst>
              <a:ext uri="{FF2B5EF4-FFF2-40B4-BE49-F238E27FC236}">
                <a16:creationId xmlns:a16="http://schemas.microsoft.com/office/drawing/2014/main" id="{1BEE6267-AE63-4D20-A0F1-0C26A477ECAB}"/>
              </a:ext>
            </a:extLst>
          </p:cNvPr>
          <p:cNvGrpSpPr/>
          <p:nvPr/>
        </p:nvGrpSpPr>
        <p:grpSpPr>
          <a:xfrm>
            <a:off x="4927799" y="5179673"/>
            <a:ext cx="2572108" cy="912736"/>
            <a:chOff x="3379654" y="5571332"/>
            <a:chExt cx="2572108" cy="912736"/>
          </a:xfrm>
        </p:grpSpPr>
        <p:sp>
          <p:nvSpPr>
            <p:cNvPr id="5" name="文字方塊 2">
              <a:extLst>
                <a:ext uri="{FF2B5EF4-FFF2-40B4-BE49-F238E27FC236}">
                  <a16:creationId xmlns:a16="http://schemas.microsoft.com/office/drawing/2014/main" id="{E4B70C4D-D7EB-4BB8-978C-B2DB94CCF45E}"/>
                </a:ext>
              </a:extLst>
            </p:cNvPr>
            <p:cNvSpPr txBox="1"/>
            <p:nvPr/>
          </p:nvSpPr>
          <p:spPr>
            <a:xfrm>
              <a:off x="3379654" y="5571332"/>
              <a:ext cx="2572108" cy="400110"/>
            </a:xfrm>
            <a:prstGeom prst="rect">
              <a:avLst/>
            </a:prstGeom>
            <a:noFill/>
          </p:spPr>
          <p:txBody>
            <a:bodyPr wrap="square" rtlCol="0">
              <a:spAutoFit/>
            </a:bodyPr>
            <a:lstStyle/>
            <a:p>
              <a:pPr>
                <a:buClr>
                  <a:srgbClr val="000000"/>
                </a:buClr>
                <a:buFont typeface="Arial"/>
                <a:buNone/>
              </a:pPr>
              <a:r>
                <a:rPr lang="en-US" altLang="zh-TW" sz="2000" kern="0" dirty="0">
                  <a:solidFill>
                    <a:srgbClr val="000000"/>
                  </a:solidFill>
                  <a:latin typeface="Arial"/>
                  <a:cs typeface="Arial"/>
                  <a:sym typeface="Arial"/>
                </a:rPr>
                <a:t>Epipolar Constraint</a:t>
              </a:r>
              <a:endParaRPr lang="zh-TW" altLang="en-US" sz="2000" kern="0" dirty="0">
                <a:solidFill>
                  <a:srgbClr val="000000"/>
                </a:solidFill>
                <a:latin typeface="Arial"/>
                <a:cs typeface="Arial"/>
                <a:sym typeface="Arial"/>
              </a:endParaRPr>
            </a:p>
          </p:txBody>
        </p:sp>
        <p:pic>
          <p:nvPicPr>
            <p:cNvPr id="6" name="圖片 3">
              <a:extLst>
                <a:ext uri="{FF2B5EF4-FFF2-40B4-BE49-F238E27FC236}">
                  <a16:creationId xmlns:a16="http://schemas.microsoft.com/office/drawing/2014/main" id="{37C11A2F-94FD-498B-94D8-F8F1C3A3F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131" y="5948700"/>
              <a:ext cx="2283859" cy="535368"/>
            </a:xfrm>
            <a:prstGeom prst="rect">
              <a:avLst/>
            </a:prstGeom>
          </p:spPr>
        </p:pic>
      </p:grpSp>
      <p:grpSp>
        <p:nvGrpSpPr>
          <p:cNvPr id="7" name="群組 17">
            <a:extLst>
              <a:ext uri="{FF2B5EF4-FFF2-40B4-BE49-F238E27FC236}">
                <a16:creationId xmlns:a16="http://schemas.microsoft.com/office/drawing/2014/main" id="{CA995430-8D22-4D21-B2C8-25E73957A965}"/>
              </a:ext>
            </a:extLst>
          </p:cNvPr>
          <p:cNvGrpSpPr/>
          <p:nvPr/>
        </p:nvGrpSpPr>
        <p:grpSpPr>
          <a:xfrm>
            <a:off x="3409463" y="3135026"/>
            <a:ext cx="5201712" cy="1000019"/>
            <a:chOff x="2377440" y="3647657"/>
            <a:chExt cx="4376509" cy="1000019"/>
          </a:xfrm>
        </p:grpSpPr>
        <p:grpSp>
          <p:nvGrpSpPr>
            <p:cNvPr id="8" name="群組 13">
              <a:extLst>
                <a:ext uri="{FF2B5EF4-FFF2-40B4-BE49-F238E27FC236}">
                  <a16:creationId xmlns:a16="http://schemas.microsoft.com/office/drawing/2014/main" id="{A27D84B7-3363-4A7E-84B0-2DD60037A0A3}"/>
                </a:ext>
              </a:extLst>
            </p:cNvPr>
            <p:cNvGrpSpPr/>
            <p:nvPr/>
          </p:nvGrpSpPr>
          <p:grpSpPr>
            <a:xfrm>
              <a:off x="2377440" y="3723072"/>
              <a:ext cx="783616" cy="924603"/>
              <a:chOff x="2377440" y="3723072"/>
              <a:chExt cx="783616" cy="924603"/>
            </a:xfrm>
          </p:grpSpPr>
          <p:cxnSp>
            <p:nvCxnSpPr>
              <p:cNvPr id="12" name="直線單箭頭接點 6">
                <a:extLst>
                  <a:ext uri="{FF2B5EF4-FFF2-40B4-BE49-F238E27FC236}">
                    <a16:creationId xmlns:a16="http://schemas.microsoft.com/office/drawing/2014/main" id="{74A93448-15EA-4C90-8903-1B79016F3410}"/>
                  </a:ext>
                </a:extLst>
              </p:cNvPr>
              <p:cNvCxnSpPr>
                <a:cxnSpLocks/>
              </p:cNvCxnSpPr>
              <p:nvPr/>
            </p:nvCxnSpPr>
            <p:spPr>
              <a:xfrm flipV="1">
                <a:off x="2377440" y="3723072"/>
                <a:ext cx="783616" cy="924603"/>
              </a:xfrm>
              <a:prstGeom prst="straightConnector1">
                <a:avLst/>
              </a:prstGeom>
              <a:noFill/>
              <a:ln w="38100" cap="flat" cmpd="sng" algn="ctr">
                <a:solidFill>
                  <a:srgbClr val="FF0000"/>
                </a:solidFill>
                <a:prstDash val="solid"/>
                <a:tailEnd type="triangle"/>
              </a:ln>
              <a:effectLst/>
            </p:spPr>
          </p:cxnSp>
          <p:pic>
            <p:nvPicPr>
              <p:cNvPr id="13" name="圖片 9">
                <a:extLst>
                  <a:ext uri="{FF2B5EF4-FFF2-40B4-BE49-F238E27FC236}">
                    <a16:creationId xmlns:a16="http://schemas.microsoft.com/office/drawing/2014/main" id="{EE66A683-BCCA-42D8-8F99-F375F3546A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3247" y="3859666"/>
                <a:ext cx="316000" cy="288000"/>
              </a:xfrm>
              <a:prstGeom prst="rect">
                <a:avLst/>
              </a:prstGeom>
            </p:spPr>
          </p:pic>
        </p:grpSp>
        <p:grpSp>
          <p:nvGrpSpPr>
            <p:cNvPr id="9" name="群組 15">
              <a:extLst>
                <a:ext uri="{FF2B5EF4-FFF2-40B4-BE49-F238E27FC236}">
                  <a16:creationId xmlns:a16="http://schemas.microsoft.com/office/drawing/2014/main" id="{5AA20A68-92AE-4CA6-943B-3576D876DA6F}"/>
                </a:ext>
              </a:extLst>
            </p:cNvPr>
            <p:cNvGrpSpPr/>
            <p:nvPr/>
          </p:nvGrpSpPr>
          <p:grpSpPr>
            <a:xfrm>
              <a:off x="6063923" y="3647657"/>
              <a:ext cx="690026" cy="1000019"/>
              <a:chOff x="6063923" y="3647657"/>
              <a:chExt cx="690026" cy="1000019"/>
            </a:xfrm>
          </p:grpSpPr>
          <p:pic>
            <p:nvPicPr>
              <p:cNvPr id="10" name="圖片 10">
                <a:extLst>
                  <a:ext uri="{FF2B5EF4-FFF2-40B4-BE49-F238E27FC236}">
                    <a16:creationId xmlns:a16="http://schemas.microsoft.com/office/drawing/2014/main" id="{9E853AD9-8FB3-4409-BE48-645A9ECE51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3503" y="3815255"/>
                <a:ext cx="312338" cy="288000"/>
              </a:xfrm>
              <a:prstGeom prst="rect">
                <a:avLst/>
              </a:prstGeom>
            </p:spPr>
          </p:pic>
          <p:cxnSp>
            <p:nvCxnSpPr>
              <p:cNvPr id="11" name="直線單箭頭接點 14">
                <a:extLst>
                  <a:ext uri="{FF2B5EF4-FFF2-40B4-BE49-F238E27FC236}">
                    <a16:creationId xmlns:a16="http://schemas.microsoft.com/office/drawing/2014/main" id="{D85BAC07-8B5E-4A08-A618-A8D1FC9EE9A5}"/>
                  </a:ext>
                </a:extLst>
              </p:cNvPr>
              <p:cNvCxnSpPr>
                <a:cxnSpLocks/>
              </p:cNvCxnSpPr>
              <p:nvPr/>
            </p:nvCxnSpPr>
            <p:spPr>
              <a:xfrm flipH="1" flipV="1">
                <a:off x="6063923" y="3647657"/>
                <a:ext cx="690026" cy="1000019"/>
              </a:xfrm>
              <a:prstGeom prst="straightConnector1">
                <a:avLst/>
              </a:prstGeom>
              <a:noFill/>
              <a:ln w="38100" cap="flat" cmpd="sng" algn="ctr">
                <a:solidFill>
                  <a:srgbClr val="FF0000"/>
                </a:solidFill>
                <a:prstDash val="solid"/>
                <a:tailEnd type="triangle"/>
              </a:ln>
              <a:effectLst/>
            </p:spPr>
          </p:cxnSp>
        </p:grpSp>
      </p:grpSp>
      <p:sp>
        <p:nvSpPr>
          <p:cNvPr id="25" name="Slide Number Placeholder 24">
            <a:extLst>
              <a:ext uri="{FF2B5EF4-FFF2-40B4-BE49-F238E27FC236}">
                <a16:creationId xmlns:a16="http://schemas.microsoft.com/office/drawing/2014/main" id="{8ED3388C-2330-4A18-8479-577E04F85459}"/>
              </a:ext>
            </a:extLst>
          </p:cNvPr>
          <p:cNvSpPr>
            <a:spLocks noGrp="1"/>
          </p:cNvSpPr>
          <p:nvPr>
            <p:ph type="sldNum" sz="quarter" idx="10"/>
          </p:nvPr>
        </p:nvSpPr>
        <p:spPr/>
        <p:txBody>
          <a:bodyPr/>
          <a:lstStyle/>
          <a:p>
            <a:fld id="{94E58BE3-2B47-4B12-B4B8-F399EC35F7F1}" type="slidenum">
              <a:rPr lang="en-IN" smtClean="0"/>
              <a:t>16</a:t>
            </a:fld>
            <a:endParaRPr lang="en-IN"/>
          </a:p>
        </p:txBody>
      </p:sp>
    </p:spTree>
    <p:extLst>
      <p:ext uri="{BB962C8B-B14F-4D97-AF65-F5344CB8AC3E}">
        <p14:creationId xmlns:p14="http://schemas.microsoft.com/office/powerpoint/2010/main" val="3331278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0C479E-982F-4F2B-9DD2-5AA76C3F30B5}"/>
              </a:ext>
            </a:extLst>
          </p:cNvPr>
          <p:cNvSpPr/>
          <p:nvPr/>
        </p:nvSpPr>
        <p:spPr>
          <a:xfrm>
            <a:off x="0" y="104446"/>
            <a:ext cx="12192000" cy="646331"/>
          </a:xfrm>
          <a:prstGeom prst="rect">
            <a:avLst/>
          </a:prstGeom>
        </p:spPr>
        <p:txBody>
          <a:bodyPr wrap="square">
            <a:spAutoFit/>
          </a:bodyPr>
          <a:lstStyle/>
          <a:p>
            <a:r>
              <a:rPr lang="en-US" sz="3600" dirty="0">
                <a:latin typeface="+mj-lt"/>
              </a:rPr>
              <a:t>12.1 Epipolar Geometry (Epipolar Constraint)</a:t>
            </a:r>
            <a:endParaRPr lang="en-IN" sz="3600" dirty="0">
              <a:latin typeface="+mj-lt"/>
            </a:endParaRPr>
          </a:p>
        </p:txBody>
      </p:sp>
      <p:pic>
        <p:nvPicPr>
          <p:cNvPr id="14" name="圖片 1">
            <a:extLst>
              <a:ext uri="{FF2B5EF4-FFF2-40B4-BE49-F238E27FC236}">
                <a16:creationId xmlns:a16="http://schemas.microsoft.com/office/drawing/2014/main" id="{ED3D87C5-3799-4357-827F-F3AB71EAF553}"/>
              </a:ext>
            </a:extLst>
          </p:cNvPr>
          <p:cNvPicPr>
            <a:picLocks noChangeAspect="1"/>
          </p:cNvPicPr>
          <p:nvPr/>
        </p:nvPicPr>
        <p:blipFill>
          <a:blip r:embed="rId2"/>
          <a:stretch>
            <a:fillRect/>
          </a:stretch>
        </p:blipFill>
        <p:spPr>
          <a:xfrm>
            <a:off x="7163218" y="1416042"/>
            <a:ext cx="4667502" cy="3308358"/>
          </a:xfrm>
          <a:prstGeom prst="rect">
            <a:avLst/>
          </a:prstGeom>
        </p:spPr>
      </p:pic>
      <p:sp>
        <p:nvSpPr>
          <p:cNvPr id="15" name="橢圓 5">
            <a:extLst>
              <a:ext uri="{FF2B5EF4-FFF2-40B4-BE49-F238E27FC236}">
                <a16:creationId xmlns:a16="http://schemas.microsoft.com/office/drawing/2014/main" id="{F2EF14C2-3F44-4B45-AA18-6C92739AC662}"/>
              </a:ext>
            </a:extLst>
          </p:cNvPr>
          <p:cNvSpPr/>
          <p:nvPr/>
        </p:nvSpPr>
        <p:spPr>
          <a:xfrm>
            <a:off x="8103240" y="3208688"/>
            <a:ext cx="87088" cy="87088"/>
          </a:xfrm>
          <a:prstGeom prst="ellips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6" name="橢圓 18">
            <a:extLst>
              <a:ext uri="{FF2B5EF4-FFF2-40B4-BE49-F238E27FC236}">
                <a16:creationId xmlns:a16="http://schemas.microsoft.com/office/drawing/2014/main" id="{E1C23578-1F2A-41C8-9310-C1FFA75B6A46}"/>
              </a:ext>
            </a:extLst>
          </p:cNvPr>
          <p:cNvSpPr/>
          <p:nvPr/>
        </p:nvSpPr>
        <p:spPr>
          <a:xfrm>
            <a:off x="10823454" y="3074601"/>
            <a:ext cx="87088" cy="87088"/>
          </a:xfrm>
          <a:prstGeom prst="ellips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17" name="圖片 7">
            <a:extLst>
              <a:ext uri="{FF2B5EF4-FFF2-40B4-BE49-F238E27FC236}">
                <a16:creationId xmlns:a16="http://schemas.microsoft.com/office/drawing/2014/main" id="{3B273A5F-BD1E-4ABC-89FE-1173DD06A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0008" y="3060282"/>
            <a:ext cx="266667" cy="180000"/>
          </a:xfrm>
          <a:prstGeom prst="rect">
            <a:avLst/>
          </a:prstGeom>
        </p:spPr>
      </p:pic>
      <p:pic>
        <p:nvPicPr>
          <p:cNvPr id="18" name="圖片 8">
            <a:extLst>
              <a:ext uri="{FF2B5EF4-FFF2-40B4-BE49-F238E27FC236}">
                <a16:creationId xmlns:a16="http://schemas.microsoft.com/office/drawing/2014/main" id="{752F100D-81F4-4A38-8E40-938D8011F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7107" y="2895075"/>
            <a:ext cx="260000" cy="180000"/>
          </a:xfrm>
          <a:prstGeom prst="rect">
            <a:avLst/>
          </a:prstGeom>
        </p:spPr>
      </p:pic>
      <p:pic>
        <p:nvPicPr>
          <p:cNvPr id="19" name="圖片 11">
            <a:extLst>
              <a:ext uri="{FF2B5EF4-FFF2-40B4-BE49-F238E27FC236}">
                <a16:creationId xmlns:a16="http://schemas.microsoft.com/office/drawing/2014/main" id="{447EF339-80CE-42E8-95DF-90AE470E7F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0487" y="1530626"/>
            <a:ext cx="3346930" cy="501362"/>
          </a:xfrm>
          <a:prstGeom prst="rect">
            <a:avLst/>
          </a:prstGeom>
        </p:spPr>
      </p:pic>
      <p:pic>
        <p:nvPicPr>
          <p:cNvPr id="20" name="圖片 19">
            <a:extLst>
              <a:ext uri="{FF2B5EF4-FFF2-40B4-BE49-F238E27FC236}">
                <a16:creationId xmlns:a16="http://schemas.microsoft.com/office/drawing/2014/main" id="{51579958-7E4E-407A-9827-01503D01A1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4878" y="2985075"/>
            <a:ext cx="3402496" cy="1136700"/>
          </a:xfrm>
          <a:prstGeom prst="rect">
            <a:avLst/>
          </a:prstGeom>
        </p:spPr>
      </p:pic>
      <p:pic>
        <p:nvPicPr>
          <p:cNvPr id="21" name="圖片 20">
            <a:extLst>
              <a:ext uri="{FF2B5EF4-FFF2-40B4-BE49-F238E27FC236}">
                <a16:creationId xmlns:a16="http://schemas.microsoft.com/office/drawing/2014/main" id="{600EBF29-09C1-451A-928F-E28F3F433B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652" y="2250782"/>
            <a:ext cx="5136348" cy="515498"/>
          </a:xfrm>
          <a:prstGeom prst="rect">
            <a:avLst/>
          </a:prstGeom>
        </p:spPr>
      </p:pic>
      <p:pic>
        <p:nvPicPr>
          <p:cNvPr id="22" name="圖片 23">
            <a:extLst>
              <a:ext uri="{FF2B5EF4-FFF2-40B4-BE49-F238E27FC236}">
                <a16:creationId xmlns:a16="http://schemas.microsoft.com/office/drawing/2014/main" id="{E3C559A3-9ED0-41DA-AA36-D3C2822AFD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652" y="4812128"/>
            <a:ext cx="5136348" cy="470548"/>
          </a:xfrm>
          <a:prstGeom prst="rect">
            <a:avLst/>
          </a:prstGeom>
        </p:spPr>
      </p:pic>
      <p:grpSp>
        <p:nvGrpSpPr>
          <p:cNvPr id="23" name="群組 32">
            <a:extLst>
              <a:ext uri="{FF2B5EF4-FFF2-40B4-BE49-F238E27FC236}">
                <a16:creationId xmlns:a16="http://schemas.microsoft.com/office/drawing/2014/main" id="{C40BB8C8-8D94-458E-80E8-2D39C5C8EB8D}"/>
              </a:ext>
            </a:extLst>
          </p:cNvPr>
          <p:cNvGrpSpPr/>
          <p:nvPr/>
        </p:nvGrpSpPr>
        <p:grpSpPr>
          <a:xfrm>
            <a:off x="5138529" y="4724400"/>
            <a:ext cx="1741323" cy="684552"/>
            <a:chOff x="4432256" y="4411504"/>
            <a:chExt cx="1741323" cy="684552"/>
          </a:xfrm>
        </p:grpSpPr>
        <p:pic>
          <p:nvPicPr>
            <p:cNvPr id="24" name="圖片 30">
              <a:extLst>
                <a:ext uri="{FF2B5EF4-FFF2-40B4-BE49-F238E27FC236}">
                  <a16:creationId xmlns:a16="http://schemas.microsoft.com/office/drawing/2014/main" id="{38FC62F8-A27A-40D9-AA3F-4497E4DA72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4211" y="4611242"/>
              <a:ext cx="539368" cy="252000"/>
            </a:xfrm>
            <a:prstGeom prst="rect">
              <a:avLst/>
            </a:prstGeom>
          </p:spPr>
        </p:pic>
        <p:sp>
          <p:nvSpPr>
            <p:cNvPr id="25" name="矩形 31">
              <a:extLst>
                <a:ext uri="{FF2B5EF4-FFF2-40B4-BE49-F238E27FC236}">
                  <a16:creationId xmlns:a16="http://schemas.microsoft.com/office/drawing/2014/main" id="{33559A42-DC77-4C67-8A34-F6499A44661F}"/>
                </a:ext>
              </a:extLst>
            </p:cNvPr>
            <p:cNvSpPr/>
            <p:nvPr/>
          </p:nvSpPr>
          <p:spPr>
            <a:xfrm>
              <a:off x="4432256" y="4411504"/>
              <a:ext cx="1040239" cy="684552"/>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grpSp>
      <p:sp>
        <p:nvSpPr>
          <p:cNvPr id="38" name="Slide Number Placeholder 37">
            <a:extLst>
              <a:ext uri="{FF2B5EF4-FFF2-40B4-BE49-F238E27FC236}">
                <a16:creationId xmlns:a16="http://schemas.microsoft.com/office/drawing/2014/main" id="{9EBB749D-E60E-4325-B5D1-737661FF68F0}"/>
              </a:ext>
            </a:extLst>
          </p:cNvPr>
          <p:cNvSpPr>
            <a:spLocks noGrp="1"/>
          </p:cNvSpPr>
          <p:nvPr>
            <p:ph type="sldNum" sz="quarter" idx="10"/>
          </p:nvPr>
        </p:nvSpPr>
        <p:spPr/>
        <p:txBody>
          <a:bodyPr/>
          <a:lstStyle/>
          <a:p>
            <a:fld id="{94E58BE3-2B47-4B12-B4B8-F399EC35F7F1}" type="slidenum">
              <a:rPr lang="en-IN" smtClean="0"/>
              <a:t>17</a:t>
            </a:fld>
            <a:endParaRPr lang="en-IN"/>
          </a:p>
        </p:txBody>
      </p:sp>
    </p:spTree>
    <p:extLst>
      <p:ext uri="{BB962C8B-B14F-4D97-AF65-F5344CB8AC3E}">
        <p14:creationId xmlns:p14="http://schemas.microsoft.com/office/powerpoint/2010/main" val="394894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0C479E-982F-4F2B-9DD2-5AA76C3F30B5}"/>
              </a:ext>
            </a:extLst>
          </p:cNvPr>
          <p:cNvSpPr/>
          <p:nvPr/>
        </p:nvSpPr>
        <p:spPr>
          <a:xfrm>
            <a:off x="0" y="104446"/>
            <a:ext cx="12192000" cy="646331"/>
          </a:xfrm>
          <a:prstGeom prst="rect">
            <a:avLst/>
          </a:prstGeom>
        </p:spPr>
        <p:txBody>
          <a:bodyPr wrap="square">
            <a:spAutoFit/>
          </a:bodyPr>
          <a:lstStyle/>
          <a:p>
            <a:r>
              <a:rPr lang="en-US" sz="3600" dirty="0">
                <a:latin typeface="+mj-lt"/>
              </a:rPr>
              <a:t>12.1 Epipolar Geometry (Epipolar Constraint)</a:t>
            </a:r>
            <a:endParaRPr lang="en-IN" sz="3600" dirty="0">
              <a:latin typeface="+mj-lt"/>
            </a:endParaRPr>
          </a:p>
        </p:txBody>
      </p:sp>
      <p:pic>
        <p:nvPicPr>
          <p:cNvPr id="14" name="圖片 1">
            <a:extLst>
              <a:ext uri="{FF2B5EF4-FFF2-40B4-BE49-F238E27FC236}">
                <a16:creationId xmlns:a16="http://schemas.microsoft.com/office/drawing/2014/main" id="{ED3D87C5-3799-4357-827F-F3AB71EAF553}"/>
              </a:ext>
            </a:extLst>
          </p:cNvPr>
          <p:cNvPicPr>
            <a:picLocks noChangeAspect="1"/>
          </p:cNvPicPr>
          <p:nvPr/>
        </p:nvPicPr>
        <p:blipFill>
          <a:blip r:embed="rId2"/>
          <a:stretch>
            <a:fillRect/>
          </a:stretch>
        </p:blipFill>
        <p:spPr>
          <a:xfrm>
            <a:off x="7163218" y="1416042"/>
            <a:ext cx="4667502" cy="3308358"/>
          </a:xfrm>
          <a:prstGeom prst="rect">
            <a:avLst/>
          </a:prstGeom>
        </p:spPr>
      </p:pic>
      <p:pic>
        <p:nvPicPr>
          <p:cNvPr id="26" name="圖片 3">
            <a:extLst>
              <a:ext uri="{FF2B5EF4-FFF2-40B4-BE49-F238E27FC236}">
                <a16:creationId xmlns:a16="http://schemas.microsoft.com/office/drawing/2014/main" id="{0812AC4D-996C-4A0F-B2DA-D628826E9C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694" y="1964144"/>
            <a:ext cx="5517112" cy="432000"/>
          </a:xfrm>
          <a:prstGeom prst="rect">
            <a:avLst/>
          </a:prstGeom>
        </p:spPr>
      </p:pic>
      <p:pic>
        <p:nvPicPr>
          <p:cNvPr id="27" name="圖片 9">
            <a:extLst>
              <a:ext uri="{FF2B5EF4-FFF2-40B4-BE49-F238E27FC236}">
                <a16:creationId xmlns:a16="http://schemas.microsoft.com/office/drawing/2014/main" id="{C39910E3-6F6A-4326-B0A1-E3549FB857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694" y="2944988"/>
            <a:ext cx="3450795" cy="432000"/>
          </a:xfrm>
          <a:prstGeom prst="rect">
            <a:avLst/>
          </a:prstGeom>
        </p:spPr>
      </p:pic>
      <p:pic>
        <p:nvPicPr>
          <p:cNvPr id="28" name="圖片 13">
            <a:extLst>
              <a:ext uri="{FF2B5EF4-FFF2-40B4-BE49-F238E27FC236}">
                <a16:creationId xmlns:a16="http://schemas.microsoft.com/office/drawing/2014/main" id="{3DB3B6CA-BA5E-4FF1-B674-3CC336A859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694" y="3682626"/>
            <a:ext cx="3156442" cy="486000"/>
          </a:xfrm>
          <a:prstGeom prst="rect">
            <a:avLst/>
          </a:prstGeom>
        </p:spPr>
      </p:pic>
      <p:pic>
        <p:nvPicPr>
          <p:cNvPr id="29" name="圖片 14">
            <a:extLst>
              <a:ext uri="{FF2B5EF4-FFF2-40B4-BE49-F238E27FC236}">
                <a16:creationId xmlns:a16="http://schemas.microsoft.com/office/drawing/2014/main" id="{B4A1568E-93F8-4565-B627-A646CB1726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30" y="4542985"/>
            <a:ext cx="2016383" cy="468000"/>
          </a:xfrm>
          <a:prstGeom prst="rect">
            <a:avLst/>
          </a:prstGeom>
        </p:spPr>
      </p:pic>
      <p:grpSp>
        <p:nvGrpSpPr>
          <p:cNvPr id="30" name="群組 25">
            <a:extLst>
              <a:ext uri="{FF2B5EF4-FFF2-40B4-BE49-F238E27FC236}">
                <a16:creationId xmlns:a16="http://schemas.microsoft.com/office/drawing/2014/main" id="{78523A8F-49EA-4B71-AF93-34A1D2D83A30}"/>
              </a:ext>
            </a:extLst>
          </p:cNvPr>
          <p:cNvGrpSpPr/>
          <p:nvPr/>
        </p:nvGrpSpPr>
        <p:grpSpPr>
          <a:xfrm>
            <a:off x="712718" y="1899521"/>
            <a:ext cx="2433392" cy="890693"/>
            <a:chOff x="735194" y="2266522"/>
            <a:chExt cx="2433392" cy="890693"/>
          </a:xfrm>
        </p:grpSpPr>
        <p:pic>
          <p:nvPicPr>
            <p:cNvPr id="31" name="圖片 26">
              <a:extLst>
                <a:ext uri="{FF2B5EF4-FFF2-40B4-BE49-F238E27FC236}">
                  <a16:creationId xmlns:a16="http://schemas.microsoft.com/office/drawing/2014/main" id="{C10BC825-B5E9-459C-B8FA-DA161B6180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2206" y="2905215"/>
              <a:ext cx="539368" cy="252000"/>
            </a:xfrm>
            <a:prstGeom prst="rect">
              <a:avLst/>
            </a:prstGeom>
          </p:spPr>
        </p:pic>
        <p:sp>
          <p:nvSpPr>
            <p:cNvPr id="32" name="矩形 27">
              <a:extLst>
                <a:ext uri="{FF2B5EF4-FFF2-40B4-BE49-F238E27FC236}">
                  <a16:creationId xmlns:a16="http://schemas.microsoft.com/office/drawing/2014/main" id="{AA7A0FEE-89FC-4E39-9F75-3A59A3C1A993}"/>
                </a:ext>
              </a:extLst>
            </p:cNvPr>
            <p:cNvSpPr/>
            <p:nvPr/>
          </p:nvSpPr>
          <p:spPr>
            <a:xfrm>
              <a:off x="735194" y="2266522"/>
              <a:ext cx="2433392" cy="561245"/>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grpSp>
      <p:grpSp>
        <p:nvGrpSpPr>
          <p:cNvPr id="33" name="群組 42">
            <a:extLst>
              <a:ext uri="{FF2B5EF4-FFF2-40B4-BE49-F238E27FC236}">
                <a16:creationId xmlns:a16="http://schemas.microsoft.com/office/drawing/2014/main" id="{328BB0EA-3DD9-4789-8711-9BEC8CFD0BBB}"/>
              </a:ext>
            </a:extLst>
          </p:cNvPr>
          <p:cNvGrpSpPr/>
          <p:nvPr/>
        </p:nvGrpSpPr>
        <p:grpSpPr>
          <a:xfrm>
            <a:off x="540608" y="4641552"/>
            <a:ext cx="7310822" cy="882277"/>
            <a:chOff x="529832" y="4943931"/>
            <a:chExt cx="7310822" cy="882277"/>
          </a:xfrm>
        </p:grpSpPr>
        <p:cxnSp>
          <p:nvCxnSpPr>
            <p:cNvPr id="34" name="直線單箭頭接點 28">
              <a:extLst>
                <a:ext uri="{FF2B5EF4-FFF2-40B4-BE49-F238E27FC236}">
                  <a16:creationId xmlns:a16="http://schemas.microsoft.com/office/drawing/2014/main" id="{771478D0-BB00-4992-9BF0-E0B3787B0D2B}"/>
                </a:ext>
              </a:extLst>
            </p:cNvPr>
            <p:cNvCxnSpPr/>
            <p:nvPr/>
          </p:nvCxnSpPr>
          <p:spPr>
            <a:xfrm flipH="1" flipV="1">
              <a:off x="1836197" y="5372494"/>
              <a:ext cx="162871" cy="165714"/>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pic>
          <p:nvPicPr>
            <p:cNvPr id="35" name="圖片 29">
              <a:extLst>
                <a:ext uri="{FF2B5EF4-FFF2-40B4-BE49-F238E27FC236}">
                  <a16:creationId xmlns:a16="http://schemas.microsoft.com/office/drawing/2014/main" id="{E47539D3-747A-4F02-B75F-6E68401349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9068" y="5476999"/>
              <a:ext cx="316000" cy="288000"/>
            </a:xfrm>
            <a:prstGeom prst="rect">
              <a:avLst/>
            </a:prstGeom>
          </p:spPr>
        </p:pic>
        <p:pic>
          <p:nvPicPr>
            <p:cNvPr id="36" name="圖片 33">
              <a:extLst>
                <a:ext uri="{FF2B5EF4-FFF2-40B4-BE49-F238E27FC236}">
                  <a16:creationId xmlns:a16="http://schemas.microsoft.com/office/drawing/2014/main" id="{07F4329D-1EF5-456C-83F9-B01F32322F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832" y="5538208"/>
              <a:ext cx="312338" cy="288000"/>
            </a:xfrm>
            <a:prstGeom prst="rect">
              <a:avLst/>
            </a:prstGeom>
          </p:spPr>
        </p:pic>
        <p:cxnSp>
          <p:nvCxnSpPr>
            <p:cNvPr id="37" name="直線單箭頭接點 34">
              <a:extLst>
                <a:ext uri="{FF2B5EF4-FFF2-40B4-BE49-F238E27FC236}">
                  <a16:creationId xmlns:a16="http://schemas.microsoft.com/office/drawing/2014/main" id="{5DED7450-0ADA-4884-A1C3-EC0283FDB2BB}"/>
                </a:ext>
              </a:extLst>
            </p:cNvPr>
            <p:cNvCxnSpPr/>
            <p:nvPr/>
          </p:nvCxnSpPr>
          <p:spPr>
            <a:xfrm flipV="1">
              <a:off x="735194" y="5372493"/>
              <a:ext cx="92812" cy="165715"/>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grpSp>
          <p:nvGrpSpPr>
            <p:cNvPr id="38" name="群組 41">
              <a:extLst>
                <a:ext uri="{FF2B5EF4-FFF2-40B4-BE49-F238E27FC236}">
                  <a16:creationId xmlns:a16="http://schemas.microsoft.com/office/drawing/2014/main" id="{424840FF-5E1D-4F42-9620-89C74853224B}"/>
                </a:ext>
              </a:extLst>
            </p:cNvPr>
            <p:cNvGrpSpPr/>
            <p:nvPr/>
          </p:nvGrpSpPr>
          <p:grpSpPr>
            <a:xfrm>
              <a:off x="3998612" y="4943931"/>
              <a:ext cx="3842042" cy="400110"/>
              <a:chOff x="4292965" y="4918055"/>
              <a:chExt cx="3842042" cy="400110"/>
            </a:xfrm>
          </p:grpSpPr>
          <p:sp>
            <p:nvSpPr>
              <p:cNvPr id="39" name="文字方塊 38">
                <a:extLst>
                  <a:ext uri="{FF2B5EF4-FFF2-40B4-BE49-F238E27FC236}">
                    <a16:creationId xmlns:a16="http://schemas.microsoft.com/office/drawing/2014/main" id="{64809F33-F665-4232-AFD0-E426FC35D303}"/>
                  </a:ext>
                </a:extLst>
              </p:cNvPr>
              <p:cNvSpPr txBox="1"/>
              <p:nvPr/>
            </p:nvSpPr>
            <p:spPr>
              <a:xfrm>
                <a:off x="4721787" y="4918055"/>
                <a:ext cx="3413220" cy="400110"/>
              </a:xfrm>
              <a:prstGeom prst="rect">
                <a:avLst/>
              </a:prstGeom>
              <a:noFill/>
            </p:spPr>
            <p:txBody>
              <a:bodyPr wrap="square" rtlCol="0">
                <a:spAutoFit/>
              </a:bodyPr>
              <a:lstStyle/>
              <a:p>
                <a:r>
                  <a:rPr lang="en-US" altLang="zh-TW" sz="2000" dirty="0"/>
                  <a:t>is called the essential matrix</a:t>
                </a:r>
                <a:endParaRPr lang="zh-TW" altLang="en-US" sz="2000" dirty="0"/>
              </a:p>
            </p:txBody>
          </p:sp>
          <p:pic>
            <p:nvPicPr>
              <p:cNvPr id="40" name="圖片 40">
                <a:extLst>
                  <a:ext uri="{FF2B5EF4-FFF2-40B4-BE49-F238E27FC236}">
                    <a16:creationId xmlns:a16="http://schemas.microsoft.com/office/drawing/2014/main" id="{78D16905-74CC-4D4E-A6BD-C368775A4B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92965" y="4926637"/>
                <a:ext cx="378000" cy="378000"/>
              </a:xfrm>
              <a:prstGeom prst="rect">
                <a:avLst/>
              </a:prstGeom>
            </p:spPr>
          </p:pic>
        </p:grpSp>
      </p:grpSp>
      <p:pic>
        <p:nvPicPr>
          <p:cNvPr id="41" name="圖片 1">
            <a:extLst>
              <a:ext uri="{FF2B5EF4-FFF2-40B4-BE49-F238E27FC236}">
                <a16:creationId xmlns:a16="http://schemas.microsoft.com/office/drawing/2014/main" id="{215364BA-3B6D-43FD-AC0F-89EE00AD5BD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2718" y="1265976"/>
            <a:ext cx="3660496" cy="469909"/>
          </a:xfrm>
          <a:prstGeom prst="rect">
            <a:avLst/>
          </a:prstGeom>
        </p:spPr>
      </p:pic>
      <p:sp>
        <p:nvSpPr>
          <p:cNvPr id="3" name="Slide Number Placeholder 2">
            <a:extLst>
              <a:ext uri="{FF2B5EF4-FFF2-40B4-BE49-F238E27FC236}">
                <a16:creationId xmlns:a16="http://schemas.microsoft.com/office/drawing/2014/main" id="{EE261608-C14C-4746-AE83-F8E5EFB1D256}"/>
              </a:ext>
            </a:extLst>
          </p:cNvPr>
          <p:cNvSpPr>
            <a:spLocks noGrp="1"/>
          </p:cNvSpPr>
          <p:nvPr>
            <p:ph type="sldNum" sz="quarter" idx="10"/>
          </p:nvPr>
        </p:nvSpPr>
        <p:spPr/>
        <p:txBody>
          <a:bodyPr/>
          <a:lstStyle/>
          <a:p>
            <a:fld id="{94E58BE3-2B47-4B12-B4B8-F399EC35F7F1}" type="slidenum">
              <a:rPr lang="en-IN" smtClean="0"/>
              <a:t>18</a:t>
            </a:fld>
            <a:endParaRPr lang="en-IN"/>
          </a:p>
        </p:txBody>
      </p:sp>
    </p:spTree>
    <p:extLst>
      <p:ext uri="{BB962C8B-B14F-4D97-AF65-F5344CB8AC3E}">
        <p14:creationId xmlns:p14="http://schemas.microsoft.com/office/powerpoint/2010/main" val="77772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1">
            <a:extLst>
              <a:ext uri="{FF2B5EF4-FFF2-40B4-BE49-F238E27FC236}">
                <a16:creationId xmlns:a16="http://schemas.microsoft.com/office/drawing/2014/main" id="{ADDF0999-EBB0-4EE4-8215-FDDA3EEA1CC0}"/>
              </a:ext>
            </a:extLst>
          </p:cNvPr>
          <p:cNvSpPr txBox="1"/>
          <p:nvPr/>
        </p:nvSpPr>
        <p:spPr>
          <a:xfrm>
            <a:off x="899322" y="1734998"/>
            <a:ext cx="5364185" cy="400110"/>
          </a:xfrm>
          <a:prstGeom prst="rect">
            <a:avLst/>
          </a:prstGeom>
          <a:noFill/>
        </p:spPr>
        <p:txBody>
          <a:bodyPr wrap="square" rtlCol="0">
            <a:spAutoFit/>
          </a:bodyPr>
          <a:lstStyle/>
          <a:p>
            <a:r>
              <a:rPr lang="en-US" altLang="zh-TW" sz="2000" dirty="0"/>
              <a:t>If we know intrinsic matrices of cameras, then</a:t>
            </a:r>
          </a:p>
        </p:txBody>
      </p:sp>
      <p:pic>
        <p:nvPicPr>
          <p:cNvPr id="4" name="圖片 2">
            <a:extLst>
              <a:ext uri="{FF2B5EF4-FFF2-40B4-BE49-F238E27FC236}">
                <a16:creationId xmlns:a16="http://schemas.microsoft.com/office/drawing/2014/main" id="{7789EA9E-4AAF-4A13-8C15-20DC73DB1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155" y="1142746"/>
            <a:ext cx="1996468" cy="468000"/>
          </a:xfrm>
          <a:prstGeom prst="rect">
            <a:avLst/>
          </a:prstGeom>
        </p:spPr>
      </p:pic>
      <p:grpSp>
        <p:nvGrpSpPr>
          <p:cNvPr id="5" name="群組 8">
            <a:extLst>
              <a:ext uri="{FF2B5EF4-FFF2-40B4-BE49-F238E27FC236}">
                <a16:creationId xmlns:a16="http://schemas.microsoft.com/office/drawing/2014/main" id="{E3EDEAD6-000D-4BB3-8421-D7192EDE4F6C}"/>
              </a:ext>
            </a:extLst>
          </p:cNvPr>
          <p:cNvGrpSpPr/>
          <p:nvPr/>
        </p:nvGrpSpPr>
        <p:grpSpPr>
          <a:xfrm>
            <a:off x="971155" y="2171400"/>
            <a:ext cx="1957183" cy="884362"/>
            <a:chOff x="1042988" y="3108191"/>
            <a:chExt cx="1957183" cy="884362"/>
          </a:xfrm>
        </p:grpSpPr>
        <p:pic>
          <p:nvPicPr>
            <p:cNvPr id="6" name="圖片 4">
              <a:extLst>
                <a:ext uri="{FF2B5EF4-FFF2-40B4-BE49-F238E27FC236}">
                  <a16:creationId xmlns:a16="http://schemas.microsoft.com/office/drawing/2014/main" id="{F4E5CEE6-5A5C-4057-A7FB-CB5ECFE34F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988" y="3108191"/>
              <a:ext cx="1940000" cy="360000"/>
            </a:xfrm>
            <a:prstGeom prst="rect">
              <a:avLst/>
            </a:prstGeom>
          </p:spPr>
        </p:pic>
        <p:pic>
          <p:nvPicPr>
            <p:cNvPr id="7" name="圖片 5">
              <a:extLst>
                <a:ext uri="{FF2B5EF4-FFF2-40B4-BE49-F238E27FC236}">
                  <a16:creationId xmlns:a16="http://schemas.microsoft.com/office/drawing/2014/main" id="{C96CF05C-4670-43BF-85E2-1696636AF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988" y="3632553"/>
              <a:ext cx="1957183" cy="360000"/>
            </a:xfrm>
            <a:prstGeom prst="rect">
              <a:avLst/>
            </a:prstGeom>
          </p:spPr>
        </p:pic>
      </p:grpSp>
      <p:grpSp>
        <p:nvGrpSpPr>
          <p:cNvPr id="8" name="群組 10">
            <a:extLst>
              <a:ext uri="{FF2B5EF4-FFF2-40B4-BE49-F238E27FC236}">
                <a16:creationId xmlns:a16="http://schemas.microsoft.com/office/drawing/2014/main" id="{D6062840-15FF-46DC-9622-727D1C73B9C1}"/>
              </a:ext>
            </a:extLst>
          </p:cNvPr>
          <p:cNvGrpSpPr/>
          <p:nvPr/>
        </p:nvGrpSpPr>
        <p:grpSpPr>
          <a:xfrm>
            <a:off x="5034556" y="2150291"/>
            <a:ext cx="2122887" cy="956292"/>
            <a:chOff x="4557919" y="3071899"/>
            <a:chExt cx="2122887" cy="956292"/>
          </a:xfrm>
        </p:grpSpPr>
        <p:pic>
          <p:nvPicPr>
            <p:cNvPr id="9" name="圖片 6">
              <a:extLst>
                <a:ext uri="{FF2B5EF4-FFF2-40B4-BE49-F238E27FC236}">
                  <a16:creationId xmlns:a16="http://schemas.microsoft.com/office/drawing/2014/main" id="{E16AA3B0-1141-4171-B383-8FE176B56B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7919" y="3560191"/>
              <a:ext cx="2122887" cy="468000"/>
            </a:xfrm>
            <a:prstGeom prst="rect">
              <a:avLst/>
            </a:prstGeom>
          </p:spPr>
        </p:pic>
        <p:pic>
          <p:nvPicPr>
            <p:cNvPr id="10" name="圖片 7">
              <a:extLst>
                <a:ext uri="{FF2B5EF4-FFF2-40B4-BE49-F238E27FC236}">
                  <a16:creationId xmlns:a16="http://schemas.microsoft.com/office/drawing/2014/main" id="{BFCEBF0B-B0F6-42E3-BBF7-FCF5C90066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0030" y="3071899"/>
              <a:ext cx="2110776" cy="468000"/>
            </a:xfrm>
            <a:prstGeom prst="rect">
              <a:avLst/>
            </a:prstGeom>
          </p:spPr>
        </p:pic>
      </p:grpSp>
      <p:grpSp>
        <p:nvGrpSpPr>
          <p:cNvPr id="11" name="群組 9">
            <a:extLst>
              <a:ext uri="{FF2B5EF4-FFF2-40B4-BE49-F238E27FC236}">
                <a16:creationId xmlns:a16="http://schemas.microsoft.com/office/drawing/2014/main" id="{EA9FD032-E59B-493B-9942-9DF41D103154}"/>
              </a:ext>
            </a:extLst>
          </p:cNvPr>
          <p:cNvGrpSpPr/>
          <p:nvPr/>
        </p:nvGrpSpPr>
        <p:grpSpPr>
          <a:xfrm>
            <a:off x="3058140" y="2333011"/>
            <a:ext cx="2331385" cy="707886"/>
            <a:chOff x="3105670" y="3264200"/>
            <a:chExt cx="2331385" cy="707886"/>
          </a:xfrm>
        </p:grpSpPr>
        <p:cxnSp>
          <p:nvCxnSpPr>
            <p:cNvPr id="12" name="直線單箭頭接點 18">
              <a:extLst>
                <a:ext uri="{FF2B5EF4-FFF2-40B4-BE49-F238E27FC236}">
                  <a16:creationId xmlns:a16="http://schemas.microsoft.com/office/drawing/2014/main" id="{DCF309FC-104C-455A-ADA2-A4826256C4A7}"/>
                </a:ext>
              </a:extLst>
            </p:cNvPr>
            <p:cNvCxnSpPr/>
            <p:nvPr/>
          </p:nvCxnSpPr>
          <p:spPr>
            <a:xfrm flipH="1" flipV="1">
              <a:off x="3105670" y="3322710"/>
              <a:ext cx="346977" cy="227246"/>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3" name="直線單箭頭接點 21">
              <a:extLst>
                <a:ext uri="{FF2B5EF4-FFF2-40B4-BE49-F238E27FC236}">
                  <a16:creationId xmlns:a16="http://schemas.microsoft.com/office/drawing/2014/main" id="{33132C80-FC4E-4669-91E0-36250BF97C4F}"/>
                </a:ext>
              </a:extLst>
            </p:cNvPr>
            <p:cNvCxnSpPr/>
            <p:nvPr/>
          </p:nvCxnSpPr>
          <p:spPr>
            <a:xfrm flipH="1">
              <a:off x="3122854" y="3651471"/>
              <a:ext cx="329793" cy="233152"/>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4" name="文字方塊 3">
              <a:extLst>
                <a:ext uri="{FF2B5EF4-FFF2-40B4-BE49-F238E27FC236}">
                  <a16:creationId xmlns:a16="http://schemas.microsoft.com/office/drawing/2014/main" id="{02CF10BD-4077-425A-869B-64AD5DCB79D4}"/>
                </a:ext>
              </a:extLst>
            </p:cNvPr>
            <p:cNvSpPr txBox="1"/>
            <p:nvPr/>
          </p:nvSpPr>
          <p:spPr>
            <a:xfrm>
              <a:off x="3452647" y="3264200"/>
              <a:ext cx="1984408" cy="707886"/>
            </a:xfrm>
            <a:prstGeom prst="rect">
              <a:avLst/>
            </a:prstGeom>
            <a:noFill/>
          </p:spPr>
          <p:txBody>
            <a:bodyPr wrap="square" rtlCol="0">
              <a:spAutoFit/>
            </a:bodyPr>
            <a:lstStyle/>
            <a:p>
              <a:r>
                <a:rPr lang="en-US" altLang="zh-TW" sz="2000" dirty="0">
                  <a:solidFill>
                    <a:srgbClr val="FF0000"/>
                  </a:solidFill>
                </a:rPr>
                <a:t>2D points in camera plane</a:t>
              </a:r>
              <a:endParaRPr lang="zh-TW" altLang="en-US" sz="2000" dirty="0">
                <a:solidFill>
                  <a:srgbClr val="FF0000"/>
                </a:solidFill>
              </a:endParaRPr>
            </a:p>
          </p:txBody>
        </p:sp>
      </p:grpSp>
      <p:pic>
        <p:nvPicPr>
          <p:cNvPr id="15" name="圖片 14">
            <a:extLst>
              <a:ext uri="{FF2B5EF4-FFF2-40B4-BE49-F238E27FC236}">
                <a16:creationId xmlns:a16="http://schemas.microsoft.com/office/drawing/2014/main" id="{4263DEBD-C57B-477A-8CBE-C825FAFD4A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155" y="3307910"/>
            <a:ext cx="4250204" cy="468000"/>
          </a:xfrm>
          <a:prstGeom prst="rect">
            <a:avLst/>
          </a:prstGeom>
        </p:spPr>
      </p:pic>
      <p:pic>
        <p:nvPicPr>
          <p:cNvPr id="16" name="圖片 15">
            <a:extLst>
              <a:ext uri="{FF2B5EF4-FFF2-40B4-BE49-F238E27FC236}">
                <a16:creationId xmlns:a16="http://schemas.microsoft.com/office/drawing/2014/main" id="{A1994162-BC49-417B-92EE-25447F775E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155" y="3967966"/>
            <a:ext cx="3796531" cy="468000"/>
          </a:xfrm>
          <a:prstGeom prst="rect">
            <a:avLst/>
          </a:prstGeom>
        </p:spPr>
      </p:pic>
      <p:pic>
        <p:nvPicPr>
          <p:cNvPr id="17" name="圖片 16">
            <a:extLst>
              <a:ext uri="{FF2B5EF4-FFF2-40B4-BE49-F238E27FC236}">
                <a16:creationId xmlns:a16="http://schemas.microsoft.com/office/drawing/2014/main" id="{8FE77ADE-2847-4F89-AECD-7D9D7ADE01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155" y="4714712"/>
            <a:ext cx="1986511" cy="468000"/>
          </a:xfrm>
          <a:prstGeom prst="rect">
            <a:avLst/>
          </a:prstGeom>
        </p:spPr>
      </p:pic>
      <p:grpSp>
        <p:nvGrpSpPr>
          <p:cNvPr id="18" name="群組 19">
            <a:extLst>
              <a:ext uri="{FF2B5EF4-FFF2-40B4-BE49-F238E27FC236}">
                <a16:creationId xmlns:a16="http://schemas.microsoft.com/office/drawing/2014/main" id="{40111D04-316F-4B64-A576-61E6113981D2}"/>
              </a:ext>
            </a:extLst>
          </p:cNvPr>
          <p:cNvGrpSpPr/>
          <p:nvPr/>
        </p:nvGrpSpPr>
        <p:grpSpPr>
          <a:xfrm>
            <a:off x="3920399" y="4747385"/>
            <a:ext cx="4459618" cy="400110"/>
            <a:chOff x="4099437" y="5690582"/>
            <a:chExt cx="3758634" cy="400110"/>
          </a:xfrm>
        </p:grpSpPr>
        <p:sp>
          <p:nvSpPr>
            <p:cNvPr id="19" name="文字方塊 22">
              <a:extLst>
                <a:ext uri="{FF2B5EF4-FFF2-40B4-BE49-F238E27FC236}">
                  <a16:creationId xmlns:a16="http://schemas.microsoft.com/office/drawing/2014/main" id="{E45B3B40-CECE-4E25-92DC-E933778A776A}"/>
                </a:ext>
              </a:extLst>
            </p:cNvPr>
            <p:cNvSpPr txBox="1"/>
            <p:nvPr/>
          </p:nvSpPr>
          <p:spPr>
            <a:xfrm>
              <a:off x="4444851" y="5690582"/>
              <a:ext cx="3413220" cy="400110"/>
            </a:xfrm>
            <a:prstGeom prst="rect">
              <a:avLst/>
            </a:prstGeom>
            <a:noFill/>
          </p:spPr>
          <p:txBody>
            <a:bodyPr wrap="square" rtlCol="0">
              <a:spAutoFit/>
            </a:bodyPr>
            <a:lstStyle/>
            <a:p>
              <a:r>
                <a:rPr lang="en-US" altLang="zh-TW" sz="2000" dirty="0"/>
                <a:t>is called the fundamental matrix</a:t>
              </a:r>
              <a:endParaRPr lang="zh-TW" altLang="en-US" sz="2000" dirty="0"/>
            </a:p>
          </p:txBody>
        </p:sp>
        <p:pic>
          <p:nvPicPr>
            <p:cNvPr id="20" name="圖片 17">
              <a:extLst>
                <a:ext uri="{FF2B5EF4-FFF2-40B4-BE49-F238E27FC236}">
                  <a16:creationId xmlns:a16="http://schemas.microsoft.com/office/drawing/2014/main" id="{4E368E0A-77A8-4CA6-A23F-169CEB65EE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99437" y="5696503"/>
              <a:ext cx="345414" cy="378000"/>
            </a:xfrm>
            <a:prstGeom prst="rect">
              <a:avLst/>
            </a:prstGeom>
          </p:spPr>
        </p:pic>
      </p:grpSp>
      <p:sp>
        <p:nvSpPr>
          <p:cNvPr id="21" name="Rectangle 20">
            <a:extLst>
              <a:ext uri="{FF2B5EF4-FFF2-40B4-BE49-F238E27FC236}">
                <a16:creationId xmlns:a16="http://schemas.microsoft.com/office/drawing/2014/main" id="{C924C653-5F05-4374-A158-C7FB4043B0F8}"/>
              </a:ext>
            </a:extLst>
          </p:cNvPr>
          <p:cNvSpPr/>
          <p:nvPr/>
        </p:nvSpPr>
        <p:spPr>
          <a:xfrm>
            <a:off x="0" y="104446"/>
            <a:ext cx="12192000" cy="646331"/>
          </a:xfrm>
          <a:prstGeom prst="rect">
            <a:avLst/>
          </a:prstGeom>
        </p:spPr>
        <p:txBody>
          <a:bodyPr wrap="square">
            <a:spAutoFit/>
          </a:bodyPr>
          <a:lstStyle/>
          <a:p>
            <a:r>
              <a:rPr lang="en-US" sz="3600" dirty="0">
                <a:latin typeface="+mj-lt"/>
              </a:rPr>
              <a:t>12.1 Epipolar Geometry (Epipolar Constraint)</a:t>
            </a:r>
            <a:endParaRPr lang="en-IN" sz="3600" dirty="0">
              <a:latin typeface="+mj-lt"/>
            </a:endParaRPr>
          </a:p>
        </p:txBody>
      </p:sp>
      <p:grpSp>
        <p:nvGrpSpPr>
          <p:cNvPr id="23" name="群組 48">
            <a:extLst>
              <a:ext uri="{FF2B5EF4-FFF2-40B4-BE49-F238E27FC236}">
                <a16:creationId xmlns:a16="http://schemas.microsoft.com/office/drawing/2014/main" id="{C4207697-F854-4B3D-9BDD-AFEDC7636710}"/>
              </a:ext>
            </a:extLst>
          </p:cNvPr>
          <p:cNvGrpSpPr/>
          <p:nvPr/>
        </p:nvGrpSpPr>
        <p:grpSpPr>
          <a:xfrm>
            <a:off x="7700314" y="1787479"/>
            <a:ext cx="4104539" cy="2959906"/>
            <a:chOff x="5640169" y="2189941"/>
            <a:chExt cx="3427698" cy="2429576"/>
          </a:xfrm>
        </p:grpSpPr>
        <p:pic>
          <p:nvPicPr>
            <p:cNvPr id="24" name="圖片 25">
              <a:extLst>
                <a:ext uri="{FF2B5EF4-FFF2-40B4-BE49-F238E27FC236}">
                  <a16:creationId xmlns:a16="http://schemas.microsoft.com/office/drawing/2014/main" id="{56D0B9B4-EF56-4E9B-BA18-4812B29E86EA}"/>
                </a:ext>
              </a:extLst>
            </p:cNvPr>
            <p:cNvPicPr>
              <a:picLocks noChangeAspect="1"/>
            </p:cNvPicPr>
            <p:nvPr/>
          </p:nvPicPr>
          <p:blipFill>
            <a:blip r:embed="rId11"/>
            <a:stretch>
              <a:fillRect/>
            </a:stretch>
          </p:blipFill>
          <p:spPr>
            <a:xfrm>
              <a:off x="5640169" y="2189941"/>
              <a:ext cx="3427698" cy="2429576"/>
            </a:xfrm>
            <a:prstGeom prst="rect">
              <a:avLst/>
            </a:prstGeom>
          </p:spPr>
        </p:pic>
        <p:sp>
          <p:nvSpPr>
            <p:cNvPr id="25" name="橢圓 26">
              <a:extLst>
                <a:ext uri="{FF2B5EF4-FFF2-40B4-BE49-F238E27FC236}">
                  <a16:creationId xmlns:a16="http://schemas.microsoft.com/office/drawing/2014/main" id="{536ACE46-5B28-4C54-8E17-B998C9EAC297}"/>
                </a:ext>
              </a:extLst>
            </p:cNvPr>
            <p:cNvSpPr/>
            <p:nvPr/>
          </p:nvSpPr>
          <p:spPr>
            <a:xfrm>
              <a:off x="6439428" y="3377779"/>
              <a:ext cx="87088" cy="87088"/>
            </a:xfrm>
            <a:prstGeom prst="ellips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26" name="橢圓 27">
              <a:extLst>
                <a:ext uri="{FF2B5EF4-FFF2-40B4-BE49-F238E27FC236}">
                  <a16:creationId xmlns:a16="http://schemas.microsoft.com/office/drawing/2014/main" id="{6521B9C0-3948-4DCF-B95E-D9E81B5A45D6}"/>
                </a:ext>
              </a:extLst>
            </p:cNvPr>
            <p:cNvSpPr/>
            <p:nvPr/>
          </p:nvSpPr>
          <p:spPr>
            <a:xfrm>
              <a:off x="8211078" y="3265291"/>
              <a:ext cx="87088" cy="87088"/>
            </a:xfrm>
            <a:prstGeom prst="ellips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27" name="圖片 20">
              <a:extLst>
                <a:ext uri="{FF2B5EF4-FFF2-40B4-BE49-F238E27FC236}">
                  <a16:creationId xmlns:a16="http://schemas.microsoft.com/office/drawing/2014/main" id="{32747F7E-BA60-4F6B-852E-8628143777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35018" y="3221335"/>
              <a:ext cx="455040" cy="288000"/>
            </a:xfrm>
            <a:prstGeom prst="rect">
              <a:avLst/>
            </a:prstGeom>
          </p:spPr>
        </p:pic>
        <p:pic>
          <p:nvPicPr>
            <p:cNvPr id="28" name="圖片 24">
              <a:extLst>
                <a:ext uri="{FF2B5EF4-FFF2-40B4-BE49-F238E27FC236}">
                  <a16:creationId xmlns:a16="http://schemas.microsoft.com/office/drawing/2014/main" id="{4653216A-799C-4C87-88BC-5B1F6301A6E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19789" y="3221335"/>
              <a:ext cx="396000" cy="252000"/>
            </a:xfrm>
            <a:prstGeom prst="rect">
              <a:avLst/>
            </a:prstGeom>
          </p:spPr>
        </p:pic>
        <p:cxnSp>
          <p:nvCxnSpPr>
            <p:cNvPr id="29" name="直線單箭頭接點 31">
              <a:extLst>
                <a:ext uri="{FF2B5EF4-FFF2-40B4-BE49-F238E27FC236}">
                  <a16:creationId xmlns:a16="http://schemas.microsoft.com/office/drawing/2014/main" id="{A1E93634-ACE8-4490-9D88-E98222546459}"/>
                </a:ext>
              </a:extLst>
            </p:cNvPr>
            <p:cNvCxnSpPr/>
            <p:nvPr/>
          </p:nvCxnSpPr>
          <p:spPr>
            <a:xfrm flipH="1">
              <a:off x="6269920" y="2990776"/>
              <a:ext cx="0" cy="501571"/>
            </a:xfrm>
            <a:prstGeom prst="straightConnector1">
              <a:avLst/>
            </a:prstGeom>
            <a:ln w="28575">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30" name="直線單箭頭接點 36">
              <a:extLst>
                <a:ext uri="{FF2B5EF4-FFF2-40B4-BE49-F238E27FC236}">
                  <a16:creationId xmlns:a16="http://schemas.microsoft.com/office/drawing/2014/main" id="{881FF87D-01D9-4AE9-83C0-C9385ED62B60}"/>
                </a:ext>
              </a:extLst>
            </p:cNvPr>
            <p:cNvCxnSpPr/>
            <p:nvPr/>
          </p:nvCxnSpPr>
          <p:spPr>
            <a:xfrm>
              <a:off x="6269920" y="3004055"/>
              <a:ext cx="355514" cy="171758"/>
            </a:xfrm>
            <a:prstGeom prst="straightConnector1">
              <a:avLst/>
            </a:prstGeom>
            <a:ln w="28575">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31" name="直線單箭頭接點 39">
              <a:extLst>
                <a:ext uri="{FF2B5EF4-FFF2-40B4-BE49-F238E27FC236}">
                  <a16:creationId xmlns:a16="http://schemas.microsoft.com/office/drawing/2014/main" id="{8E50741A-80B0-4ADA-9CA6-83A4234053CC}"/>
                </a:ext>
              </a:extLst>
            </p:cNvPr>
            <p:cNvCxnSpPr/>
            <p:nvPr/>
          </p:nvCxnSpPr>
          <p:spPr>
            <a:xfrm>
              <a:off x="7682254" y="3385647"/>
              <a:ext cx="0" cy="355657"/>
            </a:xfrm>
            <a:prstGeom prst="straightConnector1">
              <a:avLst/>
            </a:prstGeom>
            <a:ln w="28575">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32" name="直線單箭頭接點 40">
              <a:extLst>
                <a:ext uri="{FF2B5EF4-FFF2-40B4-BE49-F238E27FC236}">
                  <a16:creationId xmlns:a16="http://schemas.microsoft.com/office/drawing/2014/main" id="{8BE7071C-C8F5-4876-834E-A0652333AEE8}"/>
                </a:ext>
              </a:extLst>
            </p:cNvPr>
            <p:cNvCxnSpPr/>
            <p:nvPr/>
          </p:nvCxnSpPr>
          <p:spPr>
            <a:xfrm flipV="1">
              <a:off x="7682254" y="3264200"/>
              <a:ext cx="268484" cy="134726"/>
            </a:xfrm>
            <a:prstGeom prst="straightConnector1">
              <a:avLst/>
            </a:prstGeom>
            <a:ln w="28575">
              <a:solidFill>
                <a:srgbClr val="0070C0"/>
              </a:solidFill>
              <a:tailEnd type="triangle"/>
            </a:ln>
          </p:spPr>
          <p:style>
            <a:lnRef idx="1">
              <a:schemeClr val="dk1"/>
            </a:lnRef>
            <a:fillRef idx="0">
              <a:schemeClr val="dk1"/>
            </a:fillRef>
            <a:effectRef idx="0">
              <a:schemeClr val="dk1"/>
            </a:effectRef>
            <a:fontRef idx="minor">
              <a:schemeClr val="tx1"/>
            </a:fontRef>
          </p:style>
        </p:cxnSp>
      </p:grpSp>
      <p:sp>
        <p:nvSpPr>
          <p:cNvPr id="33" name="Slide Number Placeholder 32">
            <a:extLst>
              <a:ext uri="{FF2B5EF4-FFF2-40B4-BE49-F238E27FC236}">
                <a16:creationId xmlns:a16="http://schemas.microsoft.com/office/drawing/2014/main" id="{44E22B7A-62B0-4151-A0B4-E7C4D189104D}"/>
              </a:ext>
            </a:extLst>
          </p:cNvPr>
          <p:cNvSpPr>
            <a:spLocks noGrp="1"/>
          </p:cNvSpPr>
          <p:nvPr>
            <p:ph type="sldNum" sz="quarter" idx="10"/>
          </p:nvPr>
        </p:nvSpPr>
        <p:spPr/>
        <p:txBody>
          <a:bodyPr/>
          <a:lstStyle/>
          <a:p>
            <a:fld id="{94E58BE3-2B47-4B12-B4B8-F399EC35F7F1}" type="slidenum">
              <a:rPr lang="en-IN" smtClean="0"/>
              <a:t>19</a:t>
            </a:fld>
            <a:endParaRPr lang="en-IN"/>
          </a:p>
        </p:txBody>
      </p:sp>
    </p:spTree>
    <p:extLst>
      <p:ext uri="{BB962C8B-B14F-4D97-AF65-F5344CB8AC3E}">
        <p14:creationId xmlns:p14="http://schemas.microsoft.com/office/powerpoint/2010/main" val="190924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6AE6B6-C847-4FEC-9F47-FA371EEAC9F0}"/>
              </a:ext>
            </a:extLst>
          </p:cNvPr>
          <p:cNvSpPr/>
          <p:nvPr/>
        </p:nvSpPr>
        <p:spPr>
          <a:xfrm>
            <a:off x="0" y="64907"/>
            <a:ext cx="12192000" cy="769441"/>
          </a:xfrm>
          <a:prstGeom prst="rect">
            <a:avLst/>
          </a:prstGeom>
        </p:spPr>
        <p:txBody>
          <a:bodyPr wrap="square">
            <a:spAutoFit/>
          </a:bodyPr>
          <a:lstStyle/>
          <a:p>
            <a:r>
              <a:rPr lang="en-US" sz="4400" dirty="0">
                <a:latin typeface="+mj-lt"/>
              </a:rPr>
              <a:t> Outline</a:t>
            </a:r>
            <a:endParaRPr lang="en-IN" sz="4400" dirty="0">
              <a:latin typeface="+mj-lt"/>
            </a:endParaRPr>
          </a:p>
        </p:txBody>
      </p:sp>
      <p:sp>
        <p:nvSpPr>
          <p:cNvPr id="4" name="Rectangle 3">
            <a:extLst>
              <a:ext uri="{FF2B5EF4-FFF2-40B4-BE49-F238E27FC236}">
                <a16:creationId xmlns:a16="http://schemas.microsoft.com/office/drawing/2014/main" id="{48AAC79E-52DC-49B3-B0EE-1F02CB21FA4E}"/>
              </a:ext>
            </a:extLst>
          </p:cNvPr>
          <p:cNvSpPr/>
          <p:nvPr/>
        </p:nvSpPr>
        <p:spPr>
          <a:xfrm>
            <a:off x="0" y="752573"/>
            <a:ext cx="12192000" cy="5909310"/>
          </a:xfrm>
          <a:prstGeom prst="rect">
            <a:avLst/>
          </a:prstGeom>
        </p:spPr>
        <p:txBody>
          <a:bodyPr wrap="square">
            <a:spAutoFit/>
          </a:bodyPr>
          <a:lstStyle/>
          <a:p>
            <a:pPr marL="285750" indent="-285750">
              <a:buFont typeface="Arial" panose="020B0604020202020204" pitchFamily="34" charset="0"/>
              <a:buChar char="•"/>
            </a:pPr>
            <a:r>
              <a:rPr lang="en-IN" b="1" dirty="0"/>
              <a:t>Overview</a:t>
            </a:r>
          </a:p>
          <a:p>
            <a:pPr marL="285750" indent="-285750">
              <a:buFont typeface="Arial" panose="020B0604020202020204" pitchFamily="34" charset="0"/>
              <a:buChar char="•"/>
            </a:pPr>
            <a:r>
              <a:rPr lang="en-IN" b="1" dirty="0"/>
              <a:t>12.0 Introduction</a:t>
            </a:r>
          </a:p>
          <a:p>
            <a:pPr marL="285750" indent="-285750">
              <a:buFont typeface="Arial" panose="020B0604020202020204" pitchFamily="34" charset="0"/>
              <a:buChar char="•"/>
            </a:pPr>
            <a:r>
              <a:rPr lang="en-IN" b="1" dirty="0"/>
              <a:t>12.1 Epipolar Geometry</a:t>
            </a:r>
          </a:p>
          <a:p>
            <a:pPr marL="742950" lvl="1" indent="-285750">
              <a:buFont typeface="Arial" panose="020B0604020202020204" pitchFamily="34" charset="0"/>
              <a:buChar char="•"/>
            </a:pPr>
            <a:r>
              <a:rPr lang="en-IN" dirty="0"/>
              <a:t>Rectification</a:t>
            </a:r>
          </a:p>
          <a:p>
            <a:pPr marL="742950" lvl="1" indent="-285750">
              <a:buFont typeface="Arial" panose="020B0604020202020204" pitchFamily="34" charset="0"/>
              <a:buChar char="•"/>
            </a:pPr>
            <a:r>
              <a:rPr lang="en-IN" dirty="0"/>
              <a:t>Plane Sweep</a:t>
            </a:r>
          </a:p>
          <a:p>
            <a:pPr marL="276225" indent="-285750">
              <a:buFont typeface="Arial" panose="020B0604020202020204" pitchFamily="34" charset="0"/>
              <a:buChar char="•"/>
            </a:pPr>
            <a:r>
              <a:rPr lang="en-IN" b="1" dirty="0"/>
              <a:t>12.2 Sparse Correspondence</a:t>
            </a:r>
          </a:p>
          <a:p>
            <a:pPr marL="552450" lvl="1" indent="-285750">
              <a:buFont typeface="Arial" panose="020B0604020202020204" pitchFamily="34" charset="0"/>
              <a:buChar char="•"/>
            </a:pPr>
            <a:r>
              <a:rPr lang="en-IN" dirty="0"/>
              <a:t>3D curves and profiles</a:t>
            </a:r>
          </a:p>
          <a:p>
            <a:pPr marL="276225" indent="-285750">
              <a:buFont typeface="Arial" panose="020B0604020202020204" pitchFamily="34" charset="0"/>
              <a:buChar char="•"/>
            </a:pPr>
            <a:r>
              <a:rPr lang="en-IN" b="1" dirty="0"/>
              <a:t>12.3 Dense Correspondence</a:t>
            </a:r>
          </a:p>
          <a:p>
            <a:pPr marL="552450" lvl="1" indent="-285750">
              <a:buFont typeface="Arial" panose="020B0604020202020204" pitchFamily="34" charset="0"/>
              <a:buChar char="•"/>
            </a:pPr>
            <a:r>
              <a:rPr lang="en-IN" dirty="0"/>
              <a:t>Similarity Measures</a:t>
            </a:r>
          </a:p>
          <a:p>
            <a:pPr marL="276225" indent="-285750">
              <a:buFont typeface="Arial" panose="020B0604020202020204" pitchFamily="34" charset="0"/>
              <a:buChar char="•"/>
            </a:pPr>
            <a:r>
              <a:rPr lang="en-IN" b="1" dirty="0"/>
              <a:t>12.4 Local Methods</a:t>
            </a:r>
          </a:p>
          <a:p>
            <a:pPr marL="552450" lvl="1" indent="-285750">
              <a:buFont typeface="Arial" panose="020B0604020202020204" pitchFamily="34" charset="0"/>
              <a:buChar char="•"/>
            </a:pPr>
            <a:r>
              <a:rPr lang="en-IN" dirty="0"/>
              <a:t>Sub-pixel estimation and uncertainty</a:t>
            </a:r>
          </a:p>
          <a:p>
            <a:pPr marL="276225" indent="-285750">
              <a:buFont typeface="Arial" panose="020B0604020202020204" pitchFamily="34" charset="0"/>
              <a:buChar char="•"/>
            </a:pPr>
            <a:r>
              <a:rPr lang="en-IN" b="1" dirty="0"/>
              <a:t>12.5 Global Optimization</a:t>
            </a:r>
          </a:p>
          <a:p>
            <a:pPr marL="552450" lvl="1" indent="-285750">
              <a:buFont typeface="Arial" panose="020B0604020202020204" pitchFamily="34" charset="0"/>
              <a:buChar char="•"/>
            </a:pPr>
            <a:r>
              <a:rPr lang="en-IN" dirty="0"/>
              <a:t>Dynamic Programming</a:t>
            </a:r>
          </a:p>
          <a:p>
            <a:pPr marL="552450" lvl="1" indent="-285750">
              <a:buFont typeface="Arial" panose="020B0604020202020204" pitchFamily="34" charset="0"/>
              <a:buChar char="•"/>
            </a:pPr>
            <a:r>
              <a:rPr lang="en-IN" dirty="0"/>
              <a:t>Segmentation-based techniques</a:t>
            </a:r>
          </a:p>
          <a:p>
            <a:pPr marL="552450" lvl="1" indent="-285750">
              <a:buFont typeface="Arial" panose="020B0604020202020204" pitchFamily="34" charset="0"/>
              <a:buChar char="•"/>
            </a:pPr>
            <a:r>
              <a:rPr lang="en-IN" dirty="0"/>
              <a:t>Application: Z-keying and background replacement</a:t>
            </a:r>
          </a:p>
          <a:p>
            <a:pPr marL="276225" indent="-285750">
              <a:buFont typeface="Arial" panose="020B0604020202020204" pitchFamily="34" charset="0"/>
              <a:buChar char="•"/>
            </a:pPr>
            <a:r>
              <a:rPr lang="en-IN" b="1" dirty="0"/>
              <a:t>12.6 Deep Neural Networks</a:t>
            </a:r>
          </a:p>
          <a:p>
            <a:pPr marL="276225" indent="-285750">
              <a:buFont typeface="Arial" panose="020B0604020202020204" pitchFamily="34" charset="0"/>
              <a:buChar char="•"/>
            </a:pPr>
            <a:r>
              <a:rPr lang="en-IN" b="1" dirty="0"/>
              <a:t>12.7 Multi-view Stereo</a:t>
            </a:r>
          </a:p>
          <a:p>
            <a:pPr marL="552450" lvl="1" indent="-285750">
              <a:buFont typeface="Arial" panose="020B0604020202020204" pitchFamily="34" charset="0"/>
              <a:buChar char="•"/>
            </a:pPr>
            <a:r>
              <a:rPr lang="en-IN" dirty="0"/>
              <a:t>Scene flow</a:t>
            </a:r>
          </a:p>
          <a:p>
            <a:pPr marL="552450" lvl="1" indent="-285750">
              <a:buFont typeface="Arial" panose="020B0604020202020204" pitchFamily="34" charset="0"/>
              <a:buChar char="•"/>
            </a:pPr>
            <a:r>
              <a:rPr lang="en-IN" dirty="0"/>
              <a:t>Volumetric and 3D Surface Reconstruction</a:t>
            </a:r>
          </a:p>
          <a:p>
            <a:pPr marL="552450" lvl="1" indent="-285750">
              <a:buFont typeface="Arial" panose="020B0604020202020204" pitchFamily="34" charset="0"/>
              <a:buChar char="•"/>
            </a:pPr>
            <a:r>
              <a:rPr lang="en-IN" dirty="0"/>
              <a:t>Shape from Silhouettes</a:t>
            </a:r>
          </a:p>
          <a:p>
            <a:pPr marL="95250" indent="-285750">
              <a:buFont typeface="Arial" panose="020B0604020202020204" pitchFamily="34" charset="0"/>
              <a:buChar char="•"/>
            </a:pPr>
            <a:r>
              <a:rPr lang="en-IN" b="1" dirty="0"/>
              <a:t>Questions</a:t>
            </a:r>
            <a:endParaRPr lang="en-IN" dirty="0"/>
          </a:p>
        </p:txBody>
      </p:sp>
      <p:sp>
        <p:nvSpPr>
          <p:cNvPr id="5" name="Slide Number Placeholder 4">
            <a:extLst>
              <a:ext uri="{FF2B5EF4-FFF2-40B4-BE49-F238E27FC236}">
                <a16:creationId xmlns:a16="http://schemas.microsoft.com/office/drawing/2014/main" id="{FBAF7403-E44F-4696-AC68-0456255B14B5}"/>
              </a:ext>
            </a:extLst>
          </p:cNvPr>
          <p:cNvSpPr>
            <a:spLocks noGrp="1"/>
          </p:cNvSpPr>
          <p:nvPr>
            <p:ph type="sldNum" sz="quarter" idx="10"/>
          </p:nvPr>
        </p:nvSpPr>
        <p:spPr/>
        <p:txBody>
          <a:bodyPr/>
          <a:lstStyle/>
          <a:p>
            <a:fld id="{94E58BE3-2B47-4B12-B4B8-F399EC35F7F1}" type="slidenum">
              <a:rPr lang="en-IN" smtClean="0"/>
              <a:t>2</a:t>
            </a:fld>
            <a:endParaRPr lang="en-IN"/>
          </a:p>
        </p:txBody>
      </p:sp>
    </p:spTree>
    <p:extLst>
      <p:ext uri="{BB962C8B-B14F-4D97-AF65-F5344CB8AC3E}">
        <p14:creationId xmlns:p14="http://schemas.microsoft.com/office/powerpoint/2010/main" val="1680648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4849AF-E465-4170-9667-35D1F7AD71D2}"/>
              </a:ext>
            </a:extLst>
          </p:cNvPr>
          <p:cNvSpPr/>
          <p:nvPr/>
        </p:nvSpPr>
        <p:spPr>
          <a:xfrm>
            <a:off x="0" y="104446"/>
            <a:ext cx="12192000" cy="646331"/>
          </a:xfrm>
          <a:prstGeom prst="rect">
            <a:avLst/>
          </a:prstGeom>
        </p:spPr>
        <p:txBody>
          <a:bodyPr wrap="square">
            <a:spAutoFit/>
          </a:bodyPr>
          <a:lstStyle/>
          <a:p>
            <a:r>
              <a:rPr lang="en-US" sz="3600" dirty="0">
                <a:latin typeface="+mj-lt"/>
              </a:rPr>
              <a:t>12.1 Epipolar Geometry(Epipolar Constraint)</a:t>
            </a:r>
            <a:endParaRPr lang="en-IN" sz="3600" dirty="0">
              <a:latin typeface="+mj-lt"/>
            </a:endParaRPr>
          </a:p>
        </p:txBody>
      </p:sp>
      <p:sp>
        <p:nvSpPr>
          <p:cNvPr id="3" name="Rectangle 2">
            <a:extLst>
              <a:ext uri="{FF2B5EF4-FFF2-40B4-BE49-F238E27FC236}">
                <a16:creationId xmlns:a16="http://schemas.microsoft.com/office/drawing/2014/main" id="{D43126BD-608D-4C49-8BAD-706890225FCB}"/>
              </a:ext>
            </a:extLst>
          </p:cNvPr>
          <p:cNvSpPr/>
          <p:nvPr/>
        </p:nvSpPr>
        <p:spPr>
          <a:xfrm>
            <a:off x="0" y="1093304"/>
            <a:ext cx="12192000" cy="3416320"/>
          </a:xfrm>
          <a:prstGeom prst="rect">
            <a:avLst/>
          </a:prstGeom>
        </p:spPr>
        <p:txBody>
          <a:bodyPr wrap="square">
            <a:spAutoFit/>
          </a:bodyPr>
          <a:lstStyle/>
          <a:p>
            <a:pPr marL="285750" indent="-285750">
              <a:buFont typeface="Arial" panose="020B0604020202020204" pitchFamily="34" charset="0"/>
              <a:buChar char="•"/>
            </a:pPr>
            <a:r>
              <a:rPr lang="en-US" sz="2400" dirty="0"/>
              <a:t>Epipolar constraints can be described by the </a:t>
            </a:r>
            <a:r>
              <a:rPr lang="en-US" sz="2400" b="1" dirty="0"/>
              <a:t>Essential Matrix</a:t>
            </a:r>
            <a:r>
              <a:rPr lang="en-US" sz="2400" dirty="0"/>
              <a:t> or the </a:t>
            </a:r>
            <a:r>
              <a:rPr lang="en-US" sz="2400" b="1" dirty="0"/>
              <a:t>Fundamental Matrix</a:t>
            </a:r>
            <a:r>
              <a:rPr lang="en-US" sz="2400" dirty="0"/>
              <a:t> between the two cameras.</a:t>
            </a:r>
          </a:p>
          <a:p>
            <a:pPr marL="285750" indent="-285750">
              <a:buFont typeface="Arial" panose="020B0604020202020204" pitchFamily="34" charset="0"/>
              <a:buChar char="•"/>
            </a:pPr>
            <a:r>
              <a:rPr lang="en-US" sz="2400" dirty="0"/>
              <a:t>These 3*3 matrices are frequently used in stereo geometry which describe geometric relations between pairs of images.</a:t>
            </a:r>
          </a:p>
          <a:p>
            <a:pPr marL="285750" indent="-285750">
              <a:buFont typeface="Arial" panose="020B0604020202020204" pitchFamily="34" charset="0"/>
              <a:buChar char="•"/>
            </a:pPr>
            <a:r>
              <a:rPr lang="en-US" sz="2400" dirty="0"/>
              <a:t>Fundamental Matrix is essentially used for calibrated cameras and Essential matrix is used for uncalibrated cameras.</a:t>
            </a:r>
          </a:p>
          <a:p>
            <a:pPr marL="285750" indent="-285750">
              <a:buFont typeface="Arial" panose="020B0604020202020204" pitchFamily="34" charset="0"/>
              <a:buChar char="•"/>
            </a:pPr>
            <a:r>
              <a:rPr lang="en-US" sz="2400" dirty="0"/>
              <a:t>Contains all information about the relative orientation from corresponding points.</a:t>
            </a:r>
            <a:endParaRPr lang="en-IN" sz="2400" dirty="0"/>
          </a:p>
          <a:p>
            <a:pPr marL="285750" indent="-285750">
              <a:buFont typeface="Arial" panose="020B0604020202020204" pitchFamily="34" charset="0"/>
              <a:buChar char="•"/>
            </a:pPr>
            <a:r>
              <a:rPr lang="en-IN" sz="2400" dirty="0"/>
              <a:t>Both are homogenous matrices.</a:t>
            </a:r>
          </a:p>
          <a:p>
            <a:pPr marL="285750" indent="-285750">
              <a:buFont typeface="Arial" panose="020B0604020202020204" pitchFamily="34" charset="0"/>
              <a:buChar char="•"/>
            </a:pPr>
            <a:r>
              <a:rPr lang="en-IN" sz="2400" dirty="0"/>
              <a:t>They both have a rank deficiency of 2.</a:t>
            </a:r>
          </a:p>
        </p:txBody>
      </p:sp>
      <p:sp>
        <p:nvSpPr>
          <p:cNvPr id="4" name="Slide Number Placeholder 3">
            <a:extLst>
              <a:ext uri="{FF2B5EF4-FFF2-40B4-BE49-F238E27FC236}">
                <a16:creationId xmlns:a16="http://schemas.microsoft.com/office/drawing/2014/main" id="{02EAC064-4D1A-4F1B-A6F0-79F0387CD4D3}"/>
              </a:ext>
            </a:extLst>
          </p:cNvPr>
          <p:cNvSpPr>
            <a:spLocks noGrp="1"/>
          </p:cNvSpPr>
          <p:nvPr>
            <p:ph type="sldNum" sz="quarter" idx="10"/>
          </p:nvPr>
        </p:nvSpPr>
        <p:spPr/>
        <p:txBody>
          <a:bodyPr/>
          <a:lstStyle/>
          <a:p>
            <a:fld id="{94E58BE3-2B47-4B12-B4B8-F399EC35F7F1}" type="slidenum">
              <a:rPr lang="en-IN" smtClean="0"/>
              <a:t>20</a:t>
            </a:fld>
            <a:endParaRPr lang="en-IN"/>
          </a:p>
        </p:txBody>
      </p:sp>
    </p:spTree>
    <p:extLst>
      <p:ext uri="{BB962C8B-B14F-4D97-AF65-F5344CB8AC3E}">
        <p14:creationId xmlns:p14="http://schemas.microsoft.com/office/powerpoint/2010/main" val="706552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AC6263-A383-4AAA-95C2-3C9FA3A469C8}"/>
              </a:ext>
            </a:extLst>
          </p:cNvPr>
          <p:cNvSpPr/>
          <p:nvPr/>
        </p:nvSpPr>
        <p:spPr>
          <a:xfrm>
            <a:off x="0" y="104446"/>
            <a:ext cx="12192000" cy="646331"/>
          </a:xfrm>
          <a:prstGeom prst="rect">
            <a:avLst/>
          </a:prstGeom>
        </p:spPr>
        <p:txBody>
          <a:bodyPr wrap="square">
            <a:spAutoFit/>
          </a:bodyPr>
          <a:lstStyle/>
          <a:p>
            <a:r>
              <a:rPr lang="en-US" sz="3600" dirty="0">
                <a:latin typeface="+mj-lt"/>
              </a:rPr>
              <a:t>12.1 Epipolar Geometry(Epipolar Constraint)</a:t>
            </a:r>
            <a:endParaRPr lang="en-IN" sz="3600" dirty="0">
              <a:latin typeface="+mj-lt"/>
            </a:endParaRPr>
          </a:p>
        </p:txBody>
      </p:sp>
      <p:sp>
        <p:nvSpPr>
          <p:cNvPr id="3" name="Content Placeholder 3">
            <a:extLst>
              <a:ext uri="{FF2B5EF4-FFF2-40B4-BE49-F238E27FC236}">
                <a16:creationId xmlns:a16="http://schemas.microsoft.com/office/drawing/2014/main" id="{52F0622D-4887-4444-A8EB-A79F91211435}"/>
              </a:ext>
            </a:extLst>
          </p:cNvPr>
          <p:cNvSpPr txBox="1">
            <a:spLocks/>
          </p:cNvSpPr>
          <p:nvPr/>
        </p:nvSpPr>
        <p:spPr>
          <a:xfrm>
            <a:off x="674671" y="1494867"/>
            <a:ext cx="4453920" cy="330170"/>
          </a:xfrm>
          <a:prstGeom prst="rect">
            <a:avLst/>
          </a:prstGeom>
        </p:spPr>
        <p:txBody>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IN" dirty="0"/>
              <a:t>If the fundamental matrix is known, than</a:t>
            </a:r>
          </a:p>
        </p:txBody>
      </p:sp>
      <p:pic>
        <p:nvPicPr>
          <p:cNvPr id="4" name="圖片 2">
            <a:extLst>
              <a:ext uri="{FF2B5EF4-FFF2-40B4-BE49-F238E27FC236}">
                <a16:creationId xmlns:a16="http://schemas.microsoft.com/office/drawing/2014/main" id="{C61CA6F6-55C1-45ED-8BAE-FBF22C735D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278" y="1011795"/>
            <a:ext cx="2092505" cy="492971"/>
          </a:xfrm>
          <a:prstGeom prst="rect">
            <a:avLst/>
          </a:prstGeom>
        </p:spPr>
      </p:pic>
      <p:pic>
        <p:nvPicPr>
          <p:cNvPr id="5" name="圖片 3">
            <a:extLst>
              <a:ext uri="{FF2B5EF4-FFF2-40B4-BE49-F238E27FC236}">
                <a16:creationId xmlns:a16="http://schemas.microsoft.com/office/drawing/2014/main" id="{12CE7D2D-9B94-4E34-AC11-7D45B6554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396" y="1996404"/>
            <a:ext cx="4614774" cy="435600"/>
          </a:xfrm>
          <a:prstGeom prst="rect">
            <a:avLst/>
          </a:prstGeom>
        </p:spPr>
      </p:pic>
      <p:pic>
        <p:nvPicPr>
          <p:cNvPr id="6" name="圖片 4">
            <a:extLst>
              <a:ext uri="{FF2B5EF4-FFF2-40B4-BE49-F238E27FC236}">
                <a16:creationId xmlns:a16="http://schemas.microsoft.com/office/drawing/2014/main" id="{0AC790A2-1B89-4C8D-A3F3-7AA77199F9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395" y="4496100"/>
            <a:ext cx="3235049" cy="435599"/>
          </a:xfrm>
          <a:prstGeom prst="rect">
            <a:avLst/>
          </a:prstGeom>
        </p:spPr>
      </p:pic>
      <p:pic>
        <p:nvPicPr>
          <p:cNvPr id="7" name="圖片 5">
            <a:extLst>
              <a:ext uri="{FF2B5EF4-FFF2-40B4-BE49-F238E27FC236}">
                <a16:creationId xmlns:a16="http://schemas.microsoft.com/office/drawing/2014/main" id="{1508BA86-08E1-4753-8D64-A395718CB8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320" y="2547621"/>
            <a:ext cx="3296628" cy="1502579"/>
          </a:xfrm>
          <a:prstGeom prst="rect">
            <a:avLst/>
          </a:prstGeom>
        </p:spPr>
      </p:pic>
      <p:grpSp>
        <p:nvGrpSpPr>
          <p:cNvPr id="8" name="群組 6">
            <a:extLst>
              <a:ext uri="{FF2B5EF4-FFF2-40B4-BE49-F238E27FC236}">
                <a16:creationId xmlns:a16="http://schemas.microsoft.com/office/drawing/2014/main" id="{D5178475-68F0-43DF-949D-C3F5059231F3}"/>
              </a:ext>
            </a:extLst>
          </p:cNvPr>
          <p:cNvGrpSpPr/>
          <p:nvPr/>
        </p:nvGrpSpPr>
        <p:grpSpPr>
          <a:xfrm>
            <a:off x="6473610" y="2699252"/>
            <a:ext cx="4441283" cy="2101649"/>
            <a:chOff x="3994589" y="3799648"/>
            <a:chExt cx="3601598" cy="1549367"/>
          </a:xfrm>
        </p:grpSpPr>
        <p:pic>
          <p:nvPicPr>
            <p:cNvPr id="9" name="圖片 10">
              <a:extLst>
                <a:ext uri="{FF2B5EF4-FFF2-40B4-BE49-F238E27FC236}">
                  <a16:creationId xmlns:a16="http://schemas.microsoft.com/office/drawing/2014/main" id="{146F2731-5E96-4E44-8054-8E7A0CC66C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4589" y="3799648"/>
              <a:ext cx="3601598" cy="1549367"/>
            </a:xfrm>
            <a:prstGeom prst="rect">
              <a:avLst/>
            </a:prstGeom>
          </p:spPr>
        </p:pic>
        <p:sp>
          <p:nvSpPr>
            <p:cNvPr id="10" name="橢圓 13">
              <a:extLst>
                <a:ext uri="{FF2B5EF4-FFF2-40B4-BE49-F238E27FC236}">
                  <a16:creationId xmlns:a16="http://schemas.microsoft.com/office/drawing/2014/main" id="{34C51CA4-85BF-421A-A124-0F74D7605265}"/>
                </a:ext>
              </a:extLst>
            </p:cNvPr>
            <p:cNvSpPr/>
            <p:nvPr/>
          </p:nvSpPr>
          <p:spPr>
            <a:xfrm>
              <a:off x="4684161" y="4380614"/>
              <a:ext cx="87088" cy="87088"/>
            </a:xfrm>
            <a:prstGeom prst="ellipse">
              <a:avLst/>
            </a:prstGeom>
            <a:solidFill>
              <a:srgbClr val="FF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11" name="圖片 9">
              <a:extLst>
                <a:ext uri="{FF2B5EF4-FFF2-40B4-BE49-F238E27FC236}">
                  <a16:creationId xmlns:a16="http://schemas.microsoft.com/office/drawing/2014/main" id="{B8E61C8B-82EA-4AE7-B5E5-1856AE8C0B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6307" y="4467702"/>
              <a:ext cx="226286" cy="144000"/>
            </a:xfrm>
            <a:prstGeom prst="rect">
              <a:avLst/>
            </a:prstGeom>
          </p:spPr>
        </p:pic>
      </p:grpSp>
      <p:grpSp>
        <p:nvGrpSpPr>
          <p:cNvPr id="12" name="群組 17">
            <a:extLst>
              <a:ext uri="{FF2B5EF4-FFF2-40B4-BE49-F238E27FC236}">
                <a16:creationId xmlns:a16="http://schemas.microsoft.com/office/drawing/2014/main" id="{90E6C886-C873-418C-B2DE-027DC474D79E}"/>
              </a:ext>
            </a:extLst>
          </p:cNvPr>
          <p:cNvGrpSpPr/>
          <p:nvPr/>
        </p:nvGrpSpPr>
        <p:grpSpPr>
          <a:xfrm>
            <a:off x="9078828" y="2979806"/>
            <a:ext cx="1666875" cy="525928"/>
            <a:chOff x="6605588" y="4165322"/>
            <a:chExt cx="1666875" cy="478116"/>
          </a:xfrm>
        </p:grpSpPr>
        <p:pic>
          <p:nvPicPr>
            <p:cNvPr id="13" name="圖片 1">
              <a:extLst>
                <a:ext uri="{FF2B5EF4-FFF2-40B4-BE49-F238E27FC236}">
                  <a16:creationId xmlns:a16="http://schemas.microsoft.com/office/drawing/2014/main" id="{7B574F4B-1855-429A-B2FE-1110BE260C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52213" y="4165322"/>
              <a:ext cx="1336802" cy="180000"/>
            </a:xfrm>
            <a:prstGeom prst="rect">
              <a:avLst/>
            </a:prstGeom>
          </p:spPr>
        </p:pic>
        <p:cxnSp>
          <p:nvCxnSpPr>
            <p:cNvPr id="14" name="直線接點 16">
              <a:extLst>
                <a:ext uri="{FF2B5EF4-FFF2-40B4-BE49-F238E27FC236}">
                  <a16:creationId xmlns:a16="http://schemas.microsoft.com/office/drawing/2014/main" id="{884378F0-9330-4B3C-9821-B8BF7C2ACDA7}"/>
                </a:ext>
              </a:extLst>
            </p:cNvPr>
            <p:cNvCxnSpPr/>
            <p:nvPr/>
          </p:nvCxnSpPr>
          <p:spPr>
            <a:xfrm>
              <a:off x="6605588" y="4372485"/>
              <a:ext cx="1666875" cy="2709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5" name="文字方塊 18">
            <a:extLst>
              <a:ext uri="{FF2B5EF4-FFF2-40B4-BE49-F238E27FC236}">
                <a16:creationId xmlns:a16="http://schemas.microsoft.com/office/drawing/2014/main" id="{5B05D4F0-C069-45B1-9568-EB9622551631}"/>
              </a:ext>
            </a:extLst>
          </p:cNvPr>
          <p:cNvSpPr txBox="1"/>
          <p:nvPr/>
        </p:nvSpPr>
        <p:spPr>
          <a:xfrm>
            <a:off x="976750" y="5202480"/>
            <a:ext cx="3185007" cy="440121"/>
          </a:xfrm>
          <a:prstGeom prst="rect">
            <a:avLst/>
          </a:prstGeom>
          <a:noFill/>
        </p:spPr>
        <p:txBody>
          <a:bodyPr wrap="square" rtlCol="0">
            <a:spAutoFit/>
          </a:bodyPr>
          <a:lstStyle/>
          <a:p>
            <a:r>
              <a:rPr lang="en-US" altLang="zh-TW" sz="2000" dirty="0">
                <a:solidFill>
                  <a:srgbClr val="FF0000"/>
                </a:solidFill>
              </a:rPr>
              <a:t>The </a:t>
            </a:r>
            <a:r>
              <a:rPr lang="en-US" altLang="zh-TW" sz="2000" dirty="0" err="1">
                <a:solidFill>
                  <a:srgbClr val="FF0000"/>
                </a:solidFill>
              </a:rPr>
              <a:t>epipolar</a:t>
            </a:r>
            <a:r>
              <a:rPr lang="en-US" altLang="zh-TW" sz="2000" dirty="0">
                <a:solidFill>
                  <a:srgbClr val="FF0000"/>
                </a:solidFill>
              </a:rPr>
              <a:t> line equation</a:t>
            </a:r>
            <a:endParaRPr lang="zh-TW" altLang="en-US" sz="2000" dirty="0">
              <a:solidFill>
                <a:srgbClr val="FF0000"/>
              </a:solidFill>
            </a:endParaRPr>
          </a:p>
        </p:txBody>
      </p:sp>
      <p:sp>
        <p:nvSpPr>
          <p:cNvPr id="16" name="文字方塊 7">
            <a:extLst>
              <a:ext uri="{FF2B5EF4-FFF2-40B4-BE49-F238E27FC236}">
                <a16:creationId xmlns:a16="http://schemas.microsoft.com/office/drawing/2014/main" id="{668A165C-125C-4A19-B93A-75DA65F5FCB4}"/>
              </a:ext>
            </a:extLst>
          </p:cNvPr>
          <p:cNvSpPr txBox="1"/>
          <p:nvPr/>
        </p:nvSpPr>
        <p:spPr>
          <a:xfrm>
            <a:off x="6767642" y="5642601"/>
            <a:ext cx="3416459" cy="369332"/>
          </a:xfrm>
          <a:prstGeom prst="rect">
            <a:avLst/>
          </a:prstGeom>
          <a:noFill/>
        </p:spPr>
        <p:txBody>
          <a:bodyPr wrap="square" rtlCol="0">
            <a:spAutoFit/>
          </a:bodyPr>
          <a:lstStyle/>
          <a:p>
            <a:r>
              <a:rPr lang="en-US" altLang="zh-TW" dirty="0" err="1">
                <a:solidFill>
                  <a:srgbClr val="0070C0"/>
                </a:solidFill>
                <a:hlinkClick r:id="rId9">
                  <a:extLst>
                    <a:ext uri="{A12FA001-AC4F-418D-AE19-62706E023703}">
                      <ahyp:hlinkClr xmlns:ahyp="http://schemas.microsoft.com/office/drawing/2018/hyperlinkcolor" val="tx"/>
                    </a:ext>
                  </a:extLst>
                </a:hlinkClick>
              </a:rPr>
              <a:t>Epipolar</a:t>
            </a:r>
            <a:r>
              <a:rPr lang="en-US" altLang="zh-TW" dirty="0">
                <a:solidFill>
                  <a:srgbClr val="0070C0"/>
                </a:solidFill>
                <a:hlinkClick r:id="rId9">
                  <a:extLst>
                    <a:ext uri="{A12FA001-AC4F-418D-AE19-62706E023703}">
                      <ahyp:hlinkClr xmlns:ahyp="http://schemas.microsoft.com/office/drawing/2018/hyperlinkcolor" val="tx"/>
                    </a:ext>
                  </a:extLst>
                </a:hlinkClick>
              </a:rPr>
              <a:t> Geometry example</a:t>
            </a:r>
            <a:endParaRPr lang="zh-TW" altLang="en-US" dirty="0">
              <a:solidFill>
                <a:srgbClr val="0070C0"/>
              </a:solidFill>
            </a:endParaRPr>
          </a:p>
        </p:txBody>
      </p:sp>
      <p:sp>
        <p:nvSpPr>
          <p:cNvPr id="17" name="Slide Number Placeholder 16">
            <a:extLst>
              <a:ext uri="{FF2B5EF4-FFF2-40B4-BE49-F238E27FC236}">
                <a16:creationId xmlns:a16="http://schemas.microsoft.com/office/drawing/2014/main" id="{35CD617F-3112-4C00-8654-F472D6F975A9}"/>
              </a:ext>
            </a:extLst>
          </p:cNvPr>
          <p:cNvSpPr>
            <a:spLocks noGrp="1"/>
          </p:cNvSpPr>
          <p:nvPr>
            <p:ph type="sldNum" sz="quarter" idx="10"/>
          </p:nvPr>
        </p:nvSpPr>
        <p:spPr/>
        <p:txBody>
          <a:bodyPr/>
          <a:lstStyle/>
          <a:p>
            <a:fld id="{94E58BE3-2B47-4B12-B4B8-F399EC35F7F1}" type="slidenum">
              <a:rPr lang="en-IN" smtClean="0"/>
              <a:t>21</a:t>
            </a:fld>
            <a:endParaRPr lang="en-IN"/>
          </a:p>
        </p:txBody>
      </p:sp>
    </p:spTree>
    <p:extLst>
      <p:ext uri="{BB962C8B-B14F-4D97-AF65-F5344CB8AC3E}">
        <p14:creationId xmlns:p14="http://schemas.microsoft.com/office/powerpoint/2010/main" val="52062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2">
            <a:extLst>
              <a:ext uri="{FF2B5EF4-FFF2-40B4-BE49-F238E27FC236}">
                <a16:creationId xmlns:a16="http://schemas.microsoft.com/office/drawing/2014/main" id="{F073C2E9-6F1A-417C-8775-519011DB98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542" y="1260855"/>
            <a:ext cx="4781491" cy="3393316"/>
          </a:xfrm>
          <a:prstGeom prst="rect">
            <a:avLst/>
          </a:prstGeom>
        </p:spPr>
      </p:pic>
      <p:pic>
        <p:nvPicPr>
          <p:cNvPr id="3" name="圖片 3">
            <a:extLst>
              <a:ext uri="{FF2B5EF4-FFF2-40B4-BE49-F238E27FC236}">
                <a16:creationId xmlns:a16="http://schemas.microsoft.com/office/drawing/2014/main" id="{7FAE53F0-6034-4A20-B62B-04C43960D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60855"/>
            <a:ext cx="2447235" cy="720000"/>
          </a:xfrm>
          <a:prstGeom prst="rect">
            <a:avLst/>
          </a:prstGeom>
        </p:spPr>
      </p:pic>
      <p:pic>
        <p:nvPicPr>
          <p:cNvPr id="4" name="圖片 8">
            <a:extLst>
              <a:ext uri="{FF2B5EF4-FFF2-40B4-BE49-F238E27FC236}">
                <a16:creationId xmlns:a16="http://schemas.microsoft.com/office/drawing/2014/main" id="{DB787F4D-19DB-474E-BF4D-BFAF734BC3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741" y="3020279"/>
            <a:ext cx="2367751" cy="792000"/>
          </a:xfrm>
          <a:prstGeom prst="rect">
            <a:avLst/>
          </a:prstGeom>
        </p:spPr>
      </p:pic>
      <p:pic>
        <p:nvPicPr>
          <p:cNvPr id="5" name="圖片 9">
            <a:extLst>
              <a:ext uri="{FF2B5EF4-FFF2-40B4-BE49-F238E27FC236}">
                <a16:creationId xmlns:a16="http://schemas.microsoft.com/office/drawing/2014/main" id="{935C53FF-63A7-4E9F-870E-F91255C4E2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5741" y="3976335"/>
            <a:ext cx="2355482" cy="792000"/>
          </a:xfrm>
          <a:prstGeom prst="rect">
            <a:avLst/>
          </a:prstGeom>
        </p:spPr>
      </p:pic>
      <p:pic>
        <p:nvPicPr>
          <p:cNvPr id="6" name="圖片 14">
            <a:extLst>
              <a:ext uri="{FF2B5EF4-FFF2-40B4-BE49-F238E27FC236}">
                <a16:creationId xmlns:a16="http://schemas.microsoft.com/office/drawing/2014/main" id="{58E9873A-FCE7-4790-B76F-59277E188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3960" y="2104567"/>
            <a:ext cx="3136320" cy="792000"/>
          </a:xfrm>
          <a:prstGeom prst="rect">
            <a:avLst/>
          </a:prstGeom>
        </p:spPr>
      </p:pic>
      <p:sp>
        <p:nvSpPr>
          <p:cNvPr id="7" name="Rectangle 6">
            <a:extLst>
              <a:ext uri="{FF2B5EF4-FFF2-40B4-BE49-F238E27FC236}">
                <a16:creationId xmlns:a16="http://schemas.microsoft.com/office/drawing/2014/main" id="{3B9BF915-7D4F-47E0-81D3-4FC269F7BECA}"/>
              </a:ext>
            </a:extLst>
          </p:cNvPr>
          <p:cNvSpPr/>
          <p:nvPr/>
        </p:nvSpPr>
        <p:spPr>
          <a:xfrm>
            <a:off x="0" y="202959"/>
            <a:ext cx="12145617" cy="646331"/>
          </a:xfrm>
          <a:prstGeom prst="rect">
            <a:avLst/>
          </a:prstGeom>
        </p:spPr>
        <p:txBody>
          <a:bodyPr wrap="square">
            <a:spAutoFit/>
          </a:bodyPr>
          <a:lstStyle/>
          <a:p>
            <a:r>
              <a:rPr lang="en-US" sz="3600" dirty="0">
                <a:latin typeface="+mj-lt"/>
              </a:rPr>
              <a:t>12.1 Epipolar Geometry(Triangulation)</a:t>
            </a:r>
            <a:endParaRPr lang="en-IN" sz="3600" dirty="0">
              <a:latin typeface="+mj-lt"/>
            </a:endParaRPr>
          </a:p>
        </p:txBody>
      </p:sp>
      <p:sp>
        <p:nvSpPr>
          <p:cNvPr id="8" name="Slide Number Placeholder 7">
            <a:extLst>
              <a:ext uri="{FF2B5EF4-FFF2-40B4-BE49-F238E27FC236}">
                <a16:creationId xmlns:a16="http://schemas.microsoft.com/office/drawing/2014/main" id="{2030A730-3933-4208-AB86-479DC02031D4}"/>
              </a:ext>
            </a:extLst>
          </p:cNvPr>
          <p:cNvSpPr>
            <a:spLocks noGrp="1"/>
          </p:cNvSpPr>
          <p:nvPr>
            <p:ph type="sldNum" sz="quarter" idx="10"/>
          </p:nvPr>
        </p:nvSpPr>
        <p:spPr/>
        <p:txBody>
          <a:bodyPr/>
          <a:lstStyle/>
          <a:p>
            <a:fld id="{94E58BE3-2B47-4B12-B4B8-F399EC35F7F1}" type="slidenum">
              <a:rPr lang="en-IN" smtClean="0"/>
              <a:t>22</a:t>
            </a:fld>
            <a:endParaRPr lang="en-IN"/>
          </a:p>
        </p:txBody>
      </p:sp>
    </p:spTree>
    <p:extLst>
      <p:ext uri="{BB962C8B-B14F-4D97-AF65-F5344CB8AC3E}">
        <p14:creationId xmlns:p14="http://schemas.microsoft.com/office/powerpoint/2010/main" val="1870202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9BF915-7D4F-47E0-81D3-4FC269F7BECA}"/>
              </a:ext>
            </a:extLst>
          </p:cNvPr>
          <p:cNvSpPr/>
          <p:nvPr/>
        </p:nvSpPr>
        <p:spPr>
          <a:xfrm>
            <a:off x="0" y="202959"/>
            <a:ext cx="12145617" cy="646331"/>
          </a:xfrm>
          <a:prstGeom prst="rect">
            <a:avLst/>
          </a:prstGeom>
        </p:spPr>
        <p:txBody>
          <a:bodyPr wrap="square">
            <a:spAutoFit/>
          </a:bodyPr>
          <a:lstStyle/>
          <a:p>
            <a:r>
              <a:rPr lang="en-US" sz="3600" dirty="0">
                <a:latin typeface="+mj-lt"/>
              </a:rPr>
              <a:t>12.1.1 Rectification</a:t>
            </a:r>
            <a:endParaRPr lang="en-IN" sz="3600" dirty="0">
              <a:latin typeface="+mj-lt"/>
            </a:endParaRPr>
          </a:p>
        </p:txBody>
      </p:sp>
      <p:sp>
        <p:nvSpPr>
          <p:cNvPr id="8" name="TextBox 7">
            <a:extLst>
              <a:ext uri="{FF2B5EF4-FFF2-40B4-BE49-F238E27FC236}">
                <a16:creationId xmlns:a16="http://schemas.microsoft.com/office/drawing/2014/main" id="{99D32CA1-974A-49B9-BAAA-2CEBEBB5C5CC}"/>
              </a:ext>
            </a:extLst>
          </p:cNvPr>
          <p:cNvSpPr txBox="1"/>
          <p:nvPr/>
        </p:nvSpPr>
        <p:spPr>
          <a:xfrm>
            <a:off x="787400" y="1126280"/>
            <a:ext cx="2545522" cy="461665"/>
          </a:xfrm>
          <a:prstGeom prst="rect">
            <a:avLst/>
          </a:prstGeom>
          <a:noFill/>
        </p:spPr>
        <p:txBody>
          <a:bodyPr wrap="square" rtlCol="0">
            <a:spAutoFit/>
          </a:bodyPr>
          <a:lstStyle/>
          <a:p>
            <a:r>
              <a:rPr lang="en-US" sz="2400" dirty="0"/>
              <a:t>The problem:</a:t>
            </a:r>
            <a:endParaRPr lang="en-IN" sz="2400" dirty="0"/>
          </a:p>
        </p:txBody>
      </p:sp>
      <p:pic>
        <p:nvPicPr>
          <p:cNvPr id="9" name="Content Placeholder 4">
            <a:extLst>
              <a:ext uri="{FF2B5EF4-FFF2-40B4-BE49-F238E27FC236}">
                <a16:creationId xmlns:a16="http://schemas.microsoft.com/office/drawing/2014/main" id="{A2BA2E3D-A878-478B-97B1-6E5A23BDA291}"/>
              </a:ext>
            </a:extLst>
          </p:cNvPr>
          <p:cNvPicPr>
            <a:picLocks noChangeAspect="1"/>
          </p:cNvPicPr>
          <p:nvPr/>
        </p:nvPicPr>
        <p:blipFill>
          <a:blip r:embed="rId2"/>
          <a:stretch>
            <a:fillRect/>
          </a:stretch>
        </p:blipFill>
        <p:spPr>
          <a:xfrm>
            <a:off x="3099630" y="1587945"/>
            <a:ext cx="5759450" cy="2371538"/>
          </a:xfrm>
          <a:prstGeom prst="rect">
            <a:avLst/>
          </a:prstGeom>
        </p:spPr>
      </p:pic>
      <p:pic>
        <p:nvPicPr>
          <p:cNvPr id="10" name="Picture 9">
            <a:extLst>
              <a:ext uri="{FF2B5EF4-FFF2-40B4-BE49-F238E27FC236}">
                <a16:creationId xmlns:a16="http://schemas.microsoft.com/office/drawing/2014/main" id="{4FE449E7-55F4-497D-9644-58956E75B971}"/>
              </a:ext>
            </a:extLst>
          </p:cNvPr>
          <p:cNvPicPr>
            <a:picLocks noChangeAspect="1"/>
          </p:cNvPicPr>
          <p:nvPr/>
        </p:nvPicPr>
        <p:blipFill>
          <a:blip r:embed="rId3"/>
          <a:stretch>
            <a:fillRect/>
          </a:stretch>
        </p:blipFill>
        <p:spPr>
          <a:xfrm>
            <a:off x="3099630" y="4075769"/>
            <a:ext cx="5930699" cy="2207814"/>
          </a:xfrm>
          <a:prstGeom prst="rect">
            <a:avLst/>
          </a:prstGeom>
        </p:spPr>
      </p:pic>
      <p:sp>
        <p:nvSpPr>
          <p:cNvPr id="11" name="Slide Number Placeholder 10">
            <a:extLst>
              <a:ext uri="{FF2B5EF4-FFF2-40B4-BE49-F238E27FC236}">
                <a16:creationId xmlns:a16="http://schemas.microsoft.com/office/drawing/2014/main" id="{D1D84E29-4A84-4DAC-B357-5F746CB082BF}"/>
              </a:ext>
            </a:extLst>
          </p:cNvPr>
          <p:cNvSpPr>
            <a:spLocks noGrp="1"/>
          </p:cNvSpPr>
          <p:nvPr>
            <p:ph type="sldNum" sz="quarter" idx="10"/>
          </p:nvPr>
        </p:nvSpPr>
        <p:spPr/>
        <p:txBody>
          <a:bodyPr/>
          <a:lstStyle/>
          <a:p>
            <a:fld id="{94E58BE3-2B47-4B12-B4B8-F399EC35F7F1}" type="slidenum">
              <a:rPr lang="en-IN" smtClean="0"/>
              <a:t>23</a:t>
            </a:fld>
            <a:endParaRPr lang="en-IN"/>
          </a:p>
        </p:txBody>
      </p:sp>
    </p:spTree>
    <p:extLst>
      <p:ext uri="{BB962C8B-B14F-4D97-AF65-F5344CB8AC3E}">
        <p14:creationId xmlns:p14="http://schemas.microsoft.com/office/powerpoint/2010/main" val="6959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9BF915-7D4F-47E0-81D3-4FC269F7BECA}"/>
              </a:ext>
            </a:extLst>
          </p:cNvPr>
          <p:cNvSpPr/>
          <p:nvPr/>
        </p:nvSpPr>
        <p:spPr>
          <a:xfrm>
            <a:off x="0" y="202959"/>
            <a:ext cx="12145617" cy="646331"/>
          </a:xfrm>
          <a:prstGeom prst="rect">
            <a:avLst/>
          </a:prstGeom>
        </p:spPr>
        <p:txBody>
          <a:bodyPr wrap="square">
            <a:spAutoFit/>
          </a:bodyPr>
          <a:lstStyle/>
          <a:p>
            <a:r>
              <a:rPr lang="en-US" sz="3600" dirty="0">
                <a:latin typeface="+mj-lt"/>
              </a:rPr>
              <a:t>12.1.1 Rectification</a:t>
            </a:r>
            <a:endParaRPr lang="en-IN" sz="3600" dirty="0">
              <a:latin typeface="+mj-lt"/>
            </a:endParaRPr>
          </a:p>
        </p:txBody>
      </p:sp>
      <p:sp>
        <p:nvSpPr>
          <p:cNvPr id="11" name="Slide Number Placeholder 10">
            <a:extLst>
              <a:ext uri="{FF2B5EF4-FFF2-40B4-BE49-F238E27FC236}">
                <a16:creationId xmlns:a16="http://schemas.microsoft.com/office/drawing/2014/main" id="{D1D84E29-4A84-4DAC-B357-5F746CB082BF}"/>
              </a:ext>
            </a:extLst>
          </p:cNvPr>
          <p:cNvSpPr>
            <a:spLocks noGrp="1"/>
          </p:cNvSpPr>
          <p:nvPr>
            <p:ph type="sldNum" sz="quarter" idx="10"/>
          </p:nvPr>
        </p:nvSpPr>
        <p:spPr/>
        <p:txBody>
          <a:bodyPr/>
          <a:lstStyle/>
          <a:p>
            <a:fld id="{94E58BE3-2B47-4B12-B4B8-F399EC35F7F1}" type="slidenum">
              <a:rPr lang="en-IN" smtClean="0"/>
              <a:t>24</a:t>
            </a:fld>
            <a:endParaRPr lang="en-IN"/>
          </a:p>
        </p:txBody>
      </p:sp>
      <p:pic>
        <p:nvPicPr>
          <p:cNvPr id="12" name="Content Placeholder 18">
            <a:extLst>
              <a:ext uri="{FF2B5EF4-FFF2-40B4-BE49-F238E27FC236}">
                <a16:creationId xmlns:a16="http://schemas.microsoft.com/office/drawing/2014/main" id="{B56682B4-A200-402B-BFFE-39C9739728F8}"/>
              </a:ext>
            </a:extLst>
          </p:cNvPr>
          <p:cNvPicPr>
            <a:picLocks noChangeAspect="1"/>
          </p:cNvPicPr>
          <p:nvPr/>
        </p:nvPicPr>
        <p:blipFill>
          <a:blip r:embed="rId2"/>
          <a:stretch>
            <a:fillRect/>
          </a:stretch>
        </p:blipFill>
        <p:spPr>
          <a:xfrm>
            <a:off x="7290137" y="1321582"/>
            <a:ext cx="4219575" cy="4562475"/>
          </a:xfrm>
          <a:prstGeom prst="rect">
            <a:avLst/>
          </a:prstGeom>
        </p:spPr>
      </p:pic>
      <p:sp>
        <p:nvSpPr>
          <p:cNvPr id="13" name="TextBox 12">
            <a:extLst>
              <a:ext uri="{FF2B5EF4-FFF2-40B4-BE49-F238E27FC236}">
                <a16:creationId xmlns:a16="http://schemas.microsoft.com/office/drawing/2014/main" id="{D17C0BF7-BE06-426D-91E0-95213A59C594}"/>
              </a:ext>
            </a:extLst>
          </p:cNvPr>
          <p:cNvSpPr txBox="1"/>
          <p:nvPr/>
        </p:nvSpPr>
        <p:spPr>
          <a:xfrm>
            <a:off x="720500" y="1136916"/>
            <a:ext cx="3414178" cy="400110"/>
          </a:xfrm>
          <a:prstGeom prst="rect">
            <a:avLst/>
          </a:prstGeom>
          <a:noFill/>
        </p:spPr>
        <p:txBody>
          <a:bodyPr wrap="square" rtlCol="0">
            <a:spAutoFit/>
          </a:bodyPr>
          <a:lstStyle/>
          <a:p>
            <a:r>
              <a:rPr lang="en-IN" sz="2000" dirty="0"/>
              <a:t>What is </a:t>
            </a:r>
            <a:r>
              <a:rPr lang="en-IN" sz="2000" b="1" dirty="0"/>
              <a:t>Stereo Rectification</a:t>
            </a:r>
            <a:r>
              <a:rPr lang="en-IN" sz="2000" dirty="0"/>
              <a:t>?</a:t>
            </a:r>
          </a:p>
        </p:txBody>
      </p:sp>
      <p:sp>
        <p:nvSpPr>
          <p:cNvPr id="14" name="TextBox 13">
            <a:extLst>
              <a:ext uri="{FF2B5EF4-FFF2-40B4-BE49-F238E27FC236}">
                <a16:creationId xmlns:a16="http://schemas.microsoft.com/office/drawing/2014/main" id="{A7A3B920-5ADF-48D9-AC23-1EA83F80A752}"/>
              </a:ext>
            </a:extLst>
          </p:cNvPr>
          <p:cNvSpPr txBox="1"/>
          <p:nvPr/>
        </p:nvSpPr>
        <p:spPr>
          <a:xfrm>
            <a:off x="682287" y="1475528"/>
            <a:ext cx="6293299" cy="707886"/>
          </a:xfrm>
          <a:prstGeom prst="rect">
            <a:avLst/>
          </a:prstGeom>
          <a:noFill/>
        </p:spPr>
        <p:txBody>
          <a:bodyPr wrap="square" rtlCol="0">
            <a:spAutoFit/>
          </a:bodyPr>
          <a:lstStyle/>
          <a:p>
            <a:pPr marL="285750" indent="-285750">
              <a:buFont typeface="Arial" panose="020B0604020202020204" pitchFamily="34" charset="0"/>
              <a:buChar char="•"/>
            </a:pPr>
            <a:r>
              <a:rPr lang="en-IN" sz="2000" dirty="0"/>
              <a:t>Reproject image planes onto a common plane parallel to the line between camera centres</a:t>
            </a:r>
          </a:p>
        </p:txBody>
      </p:sp>
      <p:sp>
        <p:nvSpPr>
          <p:cNvPr id="15" name="TextBox 14">
            <a:extLst>
              <a:ext uri="{FF2B5EF4-FFF2-40B4-BE49-F238E27FC236}">
                <a16:creationId xmlns:a16="http://schemas.microsoft.com/office/drawing/2014/main" id="{5C8B4100-C8F3-4956-AD59-23BB61077472}"/>
              </a:ext>
            </a:extLst>
          </p:cNvPr>
          <p:cNvSpPr txBox="1"/>
          <p:nvPr/>
        </p:nvSpPr>
        <p:spPr>
          <a:xfrm>
            <a:off x="647475" y="3143754"/>
            <a:ext cx="6328112" cy="707886"/>
          </a:xfrm>
          <a:prstGeom prst="rect">
            <a:avLst/>
          </a:prstGeom>
          <a:noFill/>
        </p:spPr>
        <p:txBody>
          <a:bodyPr wrap="square" rtlCol="0">
            <a:spAutoFit/>
          </a:bodyPr>
          <a:lstStyle/>
          <a:p>
            <a:pPr marL="285750" indent="-285750">
              <a:buFont typeface="Arial" panose="020B0604020202020204" pitchFamily="34" charset="0"/>
              <a:buChar char="•"/>
            </a:pPr>
            <a:r>
              <a:rPr lang="en-IN" sz="2000" dirty="0"/>
              <a:t>Need two homographic matrices (Fundamental Matrices) one for each input image reprojection</a:t>
            </a:r>
          </a:p>
        </p:txBody>
      </p:sp>
      <p:sp>
        <p:nvSpPr>
          <p:cNvPr id="16" name="Rectangle 15">
            <a:extLst>
              <a:ext uri="{FF2B5EF4-FFF2-40B4-BE49-F238E27FC236}">
                <a16:creationId xmlns:a16="http://schemas.microsoft.com/office/drawing/2014/main" id="{D4E3BD8F-2B50-4A66-B6F7-8C725D2D200F}"/>
              </a:ext>
            </a:extLst>
          </p:cNvPr>
          <p:cNvSpPr/>
          <p:nvPr/>
        </p:nvSpPr>
        <p:spPr>
          <a:xfrm>
            <a:off x="682288" y="4376938"/>
            <a:ext cx="6328112" cy="1323439"/>
          </a:xfrm>
          <a:prstGeom prst="rect">
            <a:avLst/>
          </a:prstGeom>
        </p:spPr>
        <p:txBody>
          <a:bodyPr wrap="square">
            <a:spAutoFit/>
          </a:bodyPr>
          <a:lstStyle/>
          <a:p>
            <a:pPr marL="285750" indent="-285750">
              <a:buFont typeface="Arial" panose="020B0604020202020204" pitchFamily="34" charset="0"/>
              <a:buChar char="•"/>
            </a:pPr>
            <a:r>
              <a:rPr lang="en-US" altLang="zh-TW" sz="2000" dirty="0"/>
              <a:t>Once fundamental matrix has been computed, we can use the epipolar line corresponding to a pixel in one image to constrain the search for corresponding pixels in the other image.</a:t>
            </a:r>
            <a:endParaRPr lang="en-US" sz="2000" dirty="0"/>
          </a:p>
        </p:txBody>
      </p:sp>
      <p:sp>
        <p:nvSpPr>
          <p:cNvPr id="17" name="TextBox 16">
            <a:extLst>
              <a:ext uri="{FF2B5EF4-FFF2-40B4-BE49-F238E27FC236}">
                <a16:creationId xmlns:a16="http://schemas.microsoft.com/office/drawing/2014/main" id="{66ECDF41-F3FA-477F-8AB8-93CDD6B9F929}"/>
              </a:ext>
            </a:extLst>
          </p:cNvPr>
          <p:cNvSpPr txBox="1"/>
          <p:nvPr/>
        </p:nvSpPr>
        <p:spPr>
          <a:xfrm>
            <a:off x="647475" y="2741567"/>
            <a:ext cx="4199419" cy="400110"/>
          </a:xfrm>
          <a:prstGeom prst="rect">
            <a:avLst/>
          </a:prstGeom>
          <a:noFill/>
        </p:spPr>
        <p:txBody>
          <a:bodyPr wrap="none" rtlCol="0">
            <a:spAutoFit/>
          </a:bodyPr>
          <a:lstStyle/>
          <a:p>
            <a:r>
              <a:rPr lang="en-IN" sz="2000" dirty="0"/>
              <a:t>Pre-requisites for </a:t>
            </a:r>
            <a:r>
              <a:rPr lang="en-IN" sz="2000" b="1" dirty="0"/>
              <a:t>Stereo Rectification</a:t>
            </a:r>
          </a:p>
        </p:txBody>
      </p:sp>
    </p:spTree>
    <p:extLst>
      <p:ext uri="{BB962C8B-B14F-4D97-AF65-F5344CB8AC3E}">
        <p14:creationId xmlns:p14="http://schemas.microsoft.com/office/powerpoint/2010/main" val="8564275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9BF915-7D4F-47E0-81D3-4FC269F7BECA}"/>
              </a:ext>
            </a:extLst>
          </p:cNvPr>
          <p:cNvSpPr/>
          <p:nvPr/>
        </p:nvSpPr>
        <p:spPr>
          <a:xfrm>
            <a:off x="0" y="202959"/>
            <a:ext cx="12145617" cy="646331"/>
          </a:xfrm>
          <a:prstGeom prst="rect">
            <a:avLst/>
          </a:prstGeom>
        </p:spPr>
        <p:txBody>
          <a:bodyPr wrap="square">
            <a:spAutoFit/>
          </a:bodyPr>
          <a:lstStyle/>
          <a:p>
            <a:r>
              <a:rPr lang="en-US" sz="3600" dirty="0">
                <a:latin typeface="+mj-lt"/>
              </a:rPr>
              <a:t>12.1.1 Rectification</a:t>
            </a:r>
            <a:endParaRPr lang="en-IN" sz="3600" dirty="0">
              <a:latin typeface="+mj-lt"/>
            </a:endParaRPr>
          </a:p>
        </p:txBody>
      </p:sp>
      <p:sp>
        <p:nvSpPr>
          <p:cNvPr id="11" name="Slide Number Placeholder 10">
            <a:extLst>
              <a:ext uri="{FF2B5EF4-FFF2-40B4-BE49-F238E27FC236}">
                <a16:creationId xmlns:a16="http://schemas.microsoft.com/office/drawing/2014/main" id="{D1D84E29-4A84-4DAC-B357-5F746CB082BF}"/>
              </a:ext>
            </a:extLst>
          </p:cNvPr>
          <p:cNvSpPr>
            <a:spLocks noGrp="1"/>
          </p:cNvSpPr>
          <p:nvPr>
            <p:ph type="sldNum" sz="quarter" idx="10"/>
          </p:nvPr>
        </p:nvSpPr>
        <p:spPr/>
        <p:txBody>
          <a:bodyPr/>
          <a:lstStyle/>
          <a:p>
            <a:fld id="{94E58BE3-2B47-4B12-B4B8-F399EC35F7F1}" type="slidenum">
              <a:rPr lang="en-IN" smtClean="0"/>
              <a:t>25</a:t>
            </a:fld>
            <a:endParaRPr lang="en-IN"/>
          </a:p>
        </p:txBody>
      </p:sp>
      <p:pic>
        <p:nvPicPr>
          <p:cNvPr id="10" name="圖片 4">
            <a:extLst>
              <a:ext uri="{FF2B5EF4-FFF2-40B4-BE49-F238E27FC236}">
                <a16:creationId xmlns:a16="http://schemas.microsoft.com/office/drawing/2014/main" id="{BC3E95B2-3838-4FB8-8820-865D5E93F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31" y="1295491"/>
            <a:ext cx="11527295" cy="5124360"/>
          </a:xfrm>
          <a:prstGeom prst="rect">
            <a:avLst/>
          </a:prstGeom>
        </p:spPr>
      </p:pic>
    </p:spTree>
    <p:extLst>
      <p:ext uri="{BB962C8B-B14F-4D97-AF65-F5344CB8AC3E}">
        <p14:creationId xmlns:p14="http://schemas.microsoft.com/office/powerpoint/2010/main" val="1576406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33791B-E4DA-47E6-88F2-1E721D4CEB4E}"/>
              </a:ext>
            </a:extLst>
          </p:cNvPr>
          <p:cNvSpPr>
            <a:spLocks noGrp="1"/>
          </p:cNvSpPr>
          <p:nvPr>
            <p:ph type="sldNum" sz="quarter" idx="10"/>
          </p:nvPr>
        </p:nvSpPr>
        <p:spPr/>
        <p:txBody>
          <a:bodyPr/>
          <a:lstStyle/>
          <a:p>
            <a:fld id="{94E58BE3-2B47-4B12-B4B8-F399EC35F7F1}" type="slidenum">
              <a:rPr lang="en-IN" smtClean="0"/>
              <a:t>26</a:t>
            </a:fld>
            <a:endParaRPr lang="en-IN"/>
          </a:p>
        </p:txBody>
      </p:sp>
      <p:sp>
        <p:nvSpPr>
          <p:cNvPr id="3" name="Rectangle 2">
            <a:extLst>
              <a:ext uri="{FF2B5EF4-FFF2-40B4-BE49-F238E27FC236}">
                <a16:creationId xmlns:a16="http://schemas.microsoft.com/office/drawing/2014/main" id="{8B7C3903-DD94-4AC0-83E5-808E3CCAABE9}"/>
              </a:ext>
            </a:extLst>
          </p:cNvPr>
          <p:cNvSpPr/>
          <p:nvPr/>
        </p:nvSpPr>
        <p:spPr>
          <a:xfrm>
            <a:off x="0" y="0"/>
            <a:ext cx="12145617" cy="646331"/>
          </a:xfrm>
          <a:prstGeom prst="rect">
            <a:avLst/>
          </a:prstGeom>
        </p:spPr>
        <p:txBody>
          <a:bodyPr wrap="square">
            <a:spAutoFit/>
          </a:bodyPr>
          <a:lstStyle/>
          <a:p>
            <a:r>
              <a:rPr lang="en-US" sz="3600" dirty="0">
                <a:latin typeface="+mj-lt"/>
              </a:rPr>
              <a:t>12.1.1 Rectification</a:t>
            </a:r>
            <a:endParaRPr lang="en-IN" sz="3600" dirty="0">
              <a:latin typeface="+mj-lt"/>
            </a:endParaRP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B4FB47F7-6001-45F3-8302-CF55FE1C24C8}"/>
                  </a:ext>
                </a:extLst>
              </p:cNvPr>
              <p:cNvSpPr txBox="1">
                <a:spLocks/>
              </p:cNvSpPr>
              <p:nvPr/>
            </p:nvSpPr>
            <p:spPr>
              <a:xfrm>
                <a:off x="0" y="646331"/>
                <a:ext cx="12192000" cy="2461011"/>
              </a:xfrm>
              <a:prstGeom prst="rect">
                <a:avLst/>
              </a:prstGeom>
            </p:spPr>
            <p:txBody>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chemeClr val="tx1"/>
                  </a:buClr>
                  <a:buFont typeface="Arial" panose="020B0604020202020204" pitchFamily="34" charset="0"/>
                  <a:buChar char="•"/>
                </a:pPr>
                <a:r>
                  <a:rPr lang="en-US" altLang="zh-TW" sz="2800" dirty="0"/>
                  <a:t>A more efficient algorithm can be obtained by first rectifying the input images so that corresponding horizontal scanlines are epipolar lines.</a:t>
                </a:r>
              </a:p>
              <a:p>
                <a:pPr>
                  <a:buClr>
                    <a:schemeClr val="tx1"/>
                  </a:buClr>
                  <a:buFont typeface="Arial" panose="020B0604020202020204" pitchFamily="34" charset="0"/>
                  <a:buChar char="•"/>
                </a:pPr>
                <a:r>
                  <a:rPr lang="en-US" altLang="zh-TW" sz="2800" dirty="0"/>
                  <a:t>A simple way to rectify the two images is to first rotate both cameras so that they are looking perpendicular to the line joining the camera centers </a:t>
                </a:r>
                <a14:m>
                  <m:oMath xmlns:m="http://schemas.openxmlformats.org/officeDocument/2006/math">
                    <m:sSub>
                      <m:sSubPr>
                        <m:ctrlPr>
                          <a:rPr lang="ar-AE" altLang="zh-TW" sz="2800" i="1">
                            <a:latin typeface="Cambria Math" panose="02040503050406030204" pitchFamily="18" charset="0"/>
                          </a:rPr>
                        </m:ctrlPr>
                      </m:sSubPr>
                      <m:e>
                        <m:r>
                          <a:rPr lang="zh-TW" altLang="ar-AE" sz="2800" i="1">
                            <a:latin typeface="Cambria Math" panose="02040503050406030204" pitchFamily="18" charset="0"/>
                          </a:rPr>
                          <m:t>𝑐</m:t>
                        </m:r>
                      </m:e>
                      <m:sub>
                        <m:r>
                          <a:rPr lang="ar-AE" altLang="zh-TW" sz="2800" i="1">
                            <a:latin typeface="Cambria Math" panose="02040503050406030204" pitchFamily="18" charset="0"/>
                          </a:rPr>
                          <m:t>0</m:t>
                        </m:r>
                      </m:sub>
                    </m:sSub>
                  </m:oMath>
                </a14:m>
                <a:r>
                  <a:rPr lang="ar-AE" altLang="zh-TW" sz="2800" dirty="0"/>
                  <a:t> </a:t>
                </a:r>
                <a:r>
                  <a:rPr lang="en-US" altLang="zh-TW" sz="2800" dirty="0"/>
                  <a:t>and </a:t>
                </a:r>
                <a14:m>
                  <m:oMath xmlns:m="http://schemas.openxmlformats.org/officeDocument/2006/math">
                    <m:sSub>
                      <m:sSubPr>
                        <m:ctrlPr>
                          <a:rPr lang="ar-AE" altLang="zh-TW" sz="2800" i="1">
                            <a:latin typeface="Cambria Math" panose="02040503050406030204" pitchFamily="18" charset="0"/>
                          </a:rPr>
                        </m:ctrlPr>
                      </m:sSubPr>
                      <m:e>
                        <m:r>
                          <a:rPr lang="zh-TW" altLang="ar-AE" sz="2800" i="1">
                            <a:latin typeface="Cambria Math" panose="02040503050406030204" pitchFamily="18" charset="0"/>
                          </a:rPr>
                          <m:t>𝑐</m:t>
                        </m:r>
                      </m:e>
                      <m:sub>
                        <m:r>
                          <a:rPr lang="ar-AE" altLang="zh-TW" sz="2800" i="1">
                            <a:latin typeface="Cambria Math" panose="02040503050406030204" pitchFamily="18" charset="0"/>
                          </a:rPr>
                          <m:t>1</m:t>
                        </m:r>
                      </m:sub>
                    </m:sSub>
                  </m:oMath>
                </a14:m>
                <a:r>
                  <a:rPr lang="ar-AE" altLang="zh-TW" sz="2800" dirty="0"/>
                  <a:t>.</a:t>
                </a:r>
                <a:endParaRPr lang="ar-AE" sz="2800" dirty="0"/>
              </a:p>
            </p:txBody>
          </p:sp>
        </mc:Choice>
        <mc:Fallback xmlns="">
          <p:sp>
            <p:nvSpPr>
              <p:cNvPr id="4" name="Content Placeholder 3">
                <a:extLst>
                  <a:ext uri="{FF2B5EF4-FFF2-40B4-BE49-F238E27FC236}">
                    <a16:creationId xmlns:a16="http://schemas.microsoft.com/office/drawing/2014/main" id="{B4FB47F7-6001-45F3-8302-CF55FE1C24C8}"/>
                  </a:ext>
                </a:extLst>
              </p:cNvPr>
              <p:cNvSpPr txBox="1">
                <a:spLocks noRot="1" noChangeAspect="1" noMove="1" noResize="1" noEditPoints="1" noAdjustHandles="1" noChangeArrowheads="1" noChangeShapeType="1" noTextEdit="1"/>
              </p:cNvSpPr>
              <p:nvPr/>
            </p:nvSpPr>
            <p:spPr>
              <a:xfrm>
                <a:off x="0" y="646331"/>
                <a:ext cx="12192000" cy="2461011"/>
              </a:xfrm>
              <a:prstGeom prst="rect">
                <a:avLst/>
              </a:prstGeom>
              <a:blipFill>
                <a:blip r:embed="rId3"/>
                <a:stretch>
                  <a:fillRect l="-900" t="-1980"/>
                </a:stretch>
              </a:blipFill>
            </p:spPr>
            <p:txBody>
              <a:bodyPr/>
              <a:lstStyle/>
              <a:p>
                <a:r>
                  <a:rPr lang="en-IN">
                    <a:noFill/>
                  </a:rPr>
                  <a:t> </a:t>
                </a:r>
              </a:p>
            </p:txBody>
          </p:sp>
        </mc:Fallback>
      </mc:AlternateContent>
      <p:pic>
        <p:nvPicPr>
          <p:cNvPr id="5" name="圖片 5">
            <a:extLst>
              <a:ext uri="{FF2B5EF4-FFF2-40B4-BE49-F238E27FC236}">
                <a16:creationId xmlns:a16="http://schemas.microsoft.com/office/drawing/2014/main" id="{9DBDCC60-B434-4FD7-A03A-3CB25656B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3127" y="2667954"/>
            <a:ext cx="5083511" cy="3688396"/>
          </a:xfrm>
          <a:prstGeom prst="rect">
            <a:avLst/>
          </a:prstGeom>
        </p:spPr>
      </p:pic>
    </p:spTree>
    <p:extLst>
      <p:ext uri="{BB962C8B-B14F-4D97-AF65-F5344CB8AC3E}">
        <p14:creationId xmlns:p14="http://schemas.microsoft.com/office/powerpoint/2010/main" val="1313823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33791B-E4DA-47E6-88F2-1E721D4CEB4E}"/>
              </a:ext>
            </a:extLst>
          </p:cNvPr>
          <p:cNvSpPr>
            <a:spLocks noGrp="1"/>
          </p:cNvSpPr>
          <p:nvPr>
            <p:ph type="sldNum" sz="quarter" idx="10"/>
          </p:nvPr>
        </p:nvSpPr>
        <p:spPr/>
        <p:txBody>
          <a:bodyPr/>
          <a:lstStyle/>
          <a:p>
            <a:fld id="{94E58BE3-2B47-4B12-B4B8-F399EC35F7F1}" type="slidenum">
              <a:rPr lang="en-IN" smtClean="0"/>
              <a:t>27</a:t>
            </a:fld>
            <a:endParaRPr lang="en-IN"/>
          </a:p>
        </p:txBody>
      </p:sp>
      <p:sp>
        <p:nvSpPr>
          <p:cNvPr id="3" name="Rectangle 2">
            <a:extLst>
              <a:ext uri="{FF2B5EF4-FFF2-40B4-BE49-F238E27FC236}">
                <a16:creationId xmlns:a16="http://schemas.microsoft.com/office/drawing/2014/main" id="{8B7C3903-DD94-4AC0-83E5-808E3CCAABE9}"/>
              </a:ext>
            </a:extLst>
          </p:cNvPr>
          <p:cNvSpPr/>
          <p:nvPr/>
        </p:nvSpPr>
        <p:spPr>
          <a:xfrm>
            <a:off x="0" y="0"/>
            <a:ext cx="12145617" cy="646331"/>
          </a:xfrm>
          <a:prstGeom prst="rect">
            <a:avLst/>
          </a:prstGeom>
        </p:spPr>
        <p:txBody>
          <a:bodyPr wrap="square">
            <a:spAutoFit/>
          </a:bodyPr>
          <a:lstStyle/>
          <a:p>
            <a:r>
              <a:rPr lang="en-US" sz="3600" dirty="0">
                <a:latin typeface="+mj-lt"/>
              </a:rPr>
              <a:t>12.1.1 Rectification (</a:t>
            </a:r>
            <a:r>
              <a:rPr lang="en-IN" sz="3600" dirty="0"/>
              <a:t>Standard Rectified Geometry)</a:t>
            </a:r>
            <a:endParaRPr lang="en-IN" sz="3600" dirty="0">
              <a:latin typeface="+mj-lt"/>
            </a:endParaRPr>
          </a:p>
        </p:txBody>
      </p:sp>
      <p:pic>
        <p:nvPicPr>
          <p:cNvPr id="6" name="圖片 8">
            <a:extLst>
              <a:ext uri="{FF2B5EF4-FFF2-40B4-BE49-F238E27FC236}">
                <a16:creationId xmlns:a16="http://schemas.microsoft.com/office/drawing/2014/main" id="{6FD7A2E1-EFC2-4470-864D-D08B69F32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666" y="1449064"/>
            <a:ext cx="5945024" cy="4758491"/>
          </a:xfrm>
          <a:prstGeom prst="rect">
            <a:avLst/>
          </a:prstGeom>
        </p:spPr>
      </p:pic>
      <p:pic>
        <p:nvPicPr>
          <p:cNvPr id="7" name="圖片 15">
            <a:extLst>
              <a:ext uri="{FF2B5EF4-FFF2-40B4-BE49-F238E27FC236}">
                <a16:creationId xmlns:a16="http://schemas.microsoft.com/office/drawing/2014/main" id="{A72E38B5-7A21-41DC-B005-79AAA29971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802" y="1215781"/>
            <a:ext cx="942425" cy="714419"/>
          </a:xfrm>
          <a:prstGeom prst="rect">
            <a:avLst/>
          </a:prstGeom>
        </p:spPr>
      </p:pic>
      <p:grpSp>
        <p:nvGrpSpPr>
          <p:cNvPr id="8" name="群組 23">
            <a:extLst>
              <a:ext uri="{FF2B5EF4-FFF2-40B4-BE49-F238E27FC236}">
                <a16:creationId xmlns:a16="http://schemas.microsoft.com/office/drawing/2014/main" id="{D4763D75-16CE-4772-B902-2E01FD095E4D}"/>
              </a:ext>
            </a:extLst>
          </p:cNvPr>
          <p:cNvGrpSpPr/>
          <p:nvPr/>
        </p:nvGrpSpPr>
        <p:grpSpPr>
          <a:xfrm>
            <a:off x="9026152" y="2328522"/>
            <a:ext cx="1477309" cy="714419"/>
            <a:chOff x="6166338" y="2830335"/>
            <a:chExt cx="1267722" cy="540000"/>
          </a:xfrm>
        </p:grpSpPr>
        <p:pic>
          <p:nvPicPr>
            <p:cNvPr id="9" name="圖片 16">
              <a:extLst>
                <a:ext uri="{FF2B5EF4-FFF2-40B4-BE49-F238E27FC236}">
                  <a16:creationId xmlns:a16="http://schemas.microsoft.com/office/drawing/2014/main" id="{B62F659F-BC6D-4421-8F38-039CC79B9F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1001" y="2830335"/>
              <a:ext cx="883059" cy="540000"/>
            </a:xfrm>
            <a:prstGeom prst="rect">
              <a:avLst/>
            </a:prstGeom>
          </p:spPr>
        </p:pic>
        <p:sp>
          <p:nvSpPr>
            <p:cNvPr id="10" name="向右箭號 22">
              <a:extLst>
                <a:ext uri="{FF2B5EF4-FFF2-40B4-BE49-F238E27FC236}">
                  <a16:creationId xmlns:a16="http://schemas.microsoft.com/office/drawing/2014/main" id="{B18E1DB5-096A-4A7E-9292-6CA92C464E0C}"/>
                </a:ext>
              </a:extLst>
            </p:cNvPr>
            <p:cNvSpPr/>
            <p:nvPr/>
          </p:nvSpPr>
          <p:spPr>
            <a:xfrm>
              <a:off x="6166338" y="2986088"/>
              <a:ext cx="285296" cy="261530"/>
            </a:xfrm>
            <a:prstGeom prst="rightArrow">
              <a:avLst>
                <a:gd name="adj1" fmla="val 27956"/>
                <a:gd name="adj2" fmla="val 40553"/>
              </a:avLst>
            </a:prstGeom>
            <a:solidFill>
              <a:srgbClr val="00B0F0"/>
            </a:solid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pic>
        <p:nvPicPr>
          <p:cNvPr id="11" name="圖片 24">
            <a:extLst>
              <a:ext uri="{FF2B5EF4-FFF2-40B4-BE49-F238E27FC236}">
                <a16:creationId xmlns:a16="http://schemas.microsoft.com/office/drawing/2014/main" id="{3909B9AF-1CA9-4F4D-88BD-335A0DB356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0365" y="4669361"/>
            <a:ext cx="700949" cy="224029"/>
          </a:xfrm>
          <a:prstGeom prst="rect">
            <a:avLst/>
          </a:prstGeom>
        </p:spPr>
      </p:pic>
      <p:pic>
        <p:nvPicPr>
          <p:cNvPr id="12" name="圖片 19">
            <a:extLst>
              <a:ext uri="{FF2B5EF4-FFF2-40B4-BE49-F238E27FC236}">
                <a16:creationId xmlns:a16="http://schemas.microsoft.com/office/drawing/2014/main" id="{FC500388-B74E-4AE9-B2A1-357D692AF4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7768" y="3351999"/>
            <a:ext cx="2522474" cy="831839"/>
          </a:xfrm>
          <a:prstGeom prst="rect">
            <a:avLst/>
          </a:prstGeom>
        </p:spPr>
      </p:pic>
      <p:pic>
        <p:nvPicPr>
          <p:cNvPr id="13" name="圖片 25">
            <a:extLst>
              <a:ext uri="{FF2B5EF4-FFF2-40B4-BE49-F238E27FC236}">
                <a16:creationId xmlns:a16="http://schemas.microsoft.com/office/drawing/2014/main" id="{E702DD91-C5AE-40D0-BC62-F361B3427A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1826" y="4610791"/>
            <a:ext cx="586541" cy="224029"/>
          </a:xfrm>
          <a:prstGeom prst="rect">
            <a:avLst/>
          </a:prstGeom>
        </p:spPr>
      </p:pic>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EFA8B20D-EA0C-4ECD-BFA9-0C24BB3DCE25}"/>
                  </a:ext>
                </a:extLst>
              </p:cNvPr>
              <p:cNvSpPr/>
              <p:nvPr/>
            </p:nvSpPr>
            <p:spPr>
              <a:xfrm>
                <a:off x="8509252" y="4610791"/>
                <a:ext cx="2490307" cy="12335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b="1" dirty="0">
                    <a:solidFill>
                      <a:schemeClr val="tx1"/>
                    </a:solidFill>
                  </a:rPr>
                  <a:t>Note: Depth </a:t>
                </a:r>
                <a14:m>
                  <m:oMath xmlns:m="http://schemas.openxmlformats.org/officeDocument/2006/math">
                    <m:r>
                      <a:rPr lang="en-IN" i="1">
                        <a:solidFill>
                          <a:schemeClr val="tx1"/>
                        </a:solidFill>
                        <a:latin typeface="Cambria Math" panose="02040503050406030204" pitchFamily="18" charset="0"/>
                      </a:rPr>
                      <m:t>𝑍</m:t>
                    </m:r>
                  </m:oMath>
                </a14:m>
                <a:r>
                  <a:rPr lang="en-IN" b="1" dirty="0">
                    <a:solidFill>
                      <a:schemeClr val="tx1"/>
                    </a:solidFill>
                  </a:rPr>
                  <a:t> and Stereo Disparity </a:t>
                </a:r>
                <a14:m>
                  <m:oMath xmlns:m="http://schemas.openxmlformats.org/officeDocument/2006/math">
                    <m:r>
                      <a:rPr lang="en-IN" i="1">
                        <a:solidFill>
                          <a:schemeClr val="tx1"/>
                        </a:solidFill>
                        <a:latin typeface="Cambria Math" panose="02040503050406030204" pitchFamily="18" charset="0"/>
                      </a:rPr>
                      <m:t>𝑑</m:t>
                    </m:r>
                  </m:oMath>
                </a14:m>
                <a:r>
                  <a:rPr lang="en-IN" b="1" dirty="0">
                    <a:solidFill>
                      <a:schemeClr val="tx1"/>
                    </a:solidFill>
                  </a:rPr>
                  <a:t> are inversely proportional</a:t>
                </a:r>
              </a:p>
            </p:txBody>
          </p:sp>
        </mc:Choice>
        <mc:Fallback xmlns="">
          <p:sp>
            <p:nvSpPr>
              <p:cNvPr id="14" name="Rectangle 13">
                <a:extLst>
                  <a:ext uri="{FF2B5EF4-FFF2-40B4-BE49-F238E27FC236}">
                    <a16:creationId xmlns:a16="http://schemas.microsoft.com/office/drawing/2014/main" id="{EFA8B20D-EA0C-4ECD-BFA9-0C24BB3DCE25}"/>
                  </a:ext>
                </a:extLst>
              </p:cNvPr>
              <p:cNvSpPr>
                <a:spLocks noRot="1" noChangeAspect="1" noMove="1" noResize="1" noEditPoints="1" noAdjustHandles="1" noChangeArrowheads="1" noChangeShapeType="1" noTextEdit="1"/>
              </p:cNvSpPr>
              <p:nvPr/>
            </p:nvSpPr>
            <p:spPr>
              <a:xfrm>
                <a:off x="8509252" y="4610791"/>
                <a:ext cx="2490307" cy="1233532"/>
              </a:xfrm>
              <a:prstGeom prst="rect">
                <a:avLst/>
              </a:prstGeom>
              <a:blipFill>
                <a:blip r:embed="rId9"/>
                <a:stretch>
                  <a:fillRect l="-2206"/>
                </a:stretch>
              </a:blipFill>
              <a:ln>
                <a:noFill/>
              </a:ln>
            </p:spPr>
            <p:txBody>
              <a:bodyPr/>
              <a:lstStyle/>
              <a:p>
                <a:r>
                  <a:rPr lang="en-IN">
                    <a:noFill/>
                  </a:rPr>
                  <a:t> </a:t>
                </a:r>
              </a:p>
            </p:txBody>
          </p:sp>
        </mc:Fallback>
      </mc:AlternateContent>
    </p:spTree>
    <p:extLst>
      <p:ext uri="{BB962C8B-B14F-4D97-AF65-F5344CB8AC3E}">
        <p14:creationId xmlns:p14="http://schemas.microsoft.com/office/powerpoint/2010/main" val="210683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391885-3A2A-4D19-89B6-0CDC55B1E6B4}"/>
              </a:ext>
            </a:extLst>
          </p:cNvPr>
          <p:cNvSpPr>
            <a:spLocks noGrp="1"/>
          </p:cNvSpPr>
          <p:nvPr>
            <p:ph type="sldNum" sz="quarter" idx="10"/>
          </p:nvPr>
        </p:nvSpPr>
        <p:spPr/>
        <p:txBody>
          <a:bodyPr/>
          <a:lstStyle/>
          <a:p>
            <a:fld id="{94E58BE3-2B47-4B12-B4B8-F399EC35F7F1}" type="slidenum">
              <a:rPr lang="en-IN" smtClean="0"/>
              <a:t>28</a:t>
            </a:fld>
            <a:endParaRPr lang="en-IN"/>
          </a:p>
        </p:txBody>
      </p:sp>
      <p:pic>
        <p:nvPicPr>
          <p:cNvPr id="3" name="Content Placeholder 4">
            <a:extLst>
              <a:ext uri="{FF2B5EF4-FFF2-40B4-BE49-F238E27FC236}">
                <a16:creationId xmlns:a16="http://schemas.microsoft.com/office/drawing/2014/main" id="{5A0894D3-F7CE-46AE-91BE-25A2221B5F67}"/>
              </a:ext>
            </a:extLst>
          </p:cNvPr>
          <p:cNvPicPr>
            <a:picLocks noChangeAspect="1"/>
          </p:cNvPicPr>
          <p:nvPr/>
        </p:nvPicPr>
        <p:blipFill>
          <a:blip r:embed="rId2"/>
          <a:stretch>
            <a:fillRect/>
          </a:stretch>
        </p:blipFill>
        <p:spPr>
          <a:xfrm>
            <a:off x="788463" y="1193466"/>
            <a:ext cx="3071815" cy="2303861"/>
          </a:xfrm>
          <a:prstGeom prst="rect">
            <a:avLst/>
          </a:prstGeom>
        </p:spPr>
      </p:pic>
      <p:pic>
        <p:nvPicPr>
          <p:cNvPr id="4" name="Picture 3">
            <a:extLst>
              <a:ext uri="{FF2B5EF4-FFF2-40B4-BE49-F238E27FC236}">
                <a16:creationId xmlns:a16="http://schemas.microsoft.com/office/drawing/2014/main" id="{661EB3A1-9761-488E-A10A-14E027F2A393}"/>
              </a:ext>
            </a:extLst>
          </p:cNvPr>
          <p:cNvPicPr>
            <a:picLocks noChangeAspect="1"/>
          </p:cNvPicPr>
          <p:nvPr/>
        </p:nvPicPr>
        <p:blipFill>
          <a:blip r:embed="rId3"/>
          <a:stretch>
            <a:fillRect/>
          </a:stretch>
        </p:blipFill>
        <p:spPr>
          <a:xfrm>
            <a:off x="8446292" y="1193467"/>
            <a:ext cx="3071815" cy="2303861"/>
          </a:xfrm>
          <a:prstGeom prst="rect">
            <a:avLst/>
          </a:prstGeom>
        </p:spPr>
      </p:pic>
      <p:pic>
        <p:nvPicPr>
          <p:cNvPr id="5" name="Picture 4">
            <a:extLst>
              <a:ext uri="{FF2B5EF4-FFF2-40B4-BE49-F238E27FC236}">
                <a16:creationId xmlns:a16="http://schemas.microsoft.com/office/drawing/2014/main" id="{130AD704-7F26-45D3-97D0-997500DFAC5B}"/>
              </a:ext>
            </a:extLst>
          </p:cNvPr>
          <p:cNvPicPr>
            <a:picLocks noChangeAspect="1"/>
          </p:cNvPicPr>
          <p:nvPr/>
        </p:nvPicPr>
        <p:blipFill>
          <a:blip r:embed="rId4"/>
          <a:stretch>
            <a:fillRect/>
          </a:stretch>
        </p:blipFill>
        <p:spPr>
          <a:xfrm>
            <a:off x="4227778" y="3497328"/>
            <a:ext cx="3656806" cy="2742605"/>
          </a:xfrm>
          <a:prstGeom prst="rect">
            <a:avLst/>
          </a:prstGeom>
        </p:spPr>
      </p:pic>
      <p:sp>
        <p:nvSpPr>
          <p:cNvPr id="7" name="Rectangle 6">
            <a:extLst>
              <a:ext uri="{FF2B5EF4-FFF2-40B4-BE49-F238E27FC236}">
                <a16:creationId xmlns:a16="http://schemas.microsoft.com/office/drawing/2014/main" id="{68514462-18F1-45F7-8826-A8E3927A5292}"/>
              </a:ext>
            </a:extLst>
          </p:cNvPr>
          <p:cNvSpPr/>
          <p:nvPr/>
        </p:nvSpPr>
        <p:spPr>
          <a:xfrm>
            <a:off x="0" y="0"/>
            <a:ext cx="12186605" cy="646331"/>
          </a:xfrm>
          <a:prstGeom prst="rect">
            <a:avLst/>
          </a:prstGeom>
        </p:spPr>
        <p:txBody>
          <a:bodyPr wrap="square">
            <a:spAutoFit/>
          </a:bodyPr>
          <a:lstStyle/>
          <a:p>
            <a:r>
              <a:rPr lang="en-US" sz="3600" dirty="0">
                <a:latin typeface="+mj-lt"/>
              </a:rPr>
              <a:t>12.1.1 Rectification (</a:t>
            </a:r>
            <a:r>
              <a:rPr lang="en-IN" sz="3600" dirty="0"/>
              <a:t>Disparity Space Image)</a:t>
            </a:r>
            <a:endParaRPr lang="en-IN" sz="3600" dirty="0">
              <a:latin typeface="+mj-lt"/>
            </a:endParaRPr>
          </a:p>
        </p:txBody>
      </p:sp>
    </p:spTree>
    <p:extLst>
      <p:ext uri="{BB962C8B-B14F-4D97-AF65-F5344CB8AC3E}">
        <p14:creationId xmlns:p14="http://schemas.microsoft.com/office/powerpoint/2010/main" val="205603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D44EC7-E3E3-4410-92EE-CFEB9E2852D6}"/>
              </a:ext>
            </a:extLst>
          </p:cNvPr>
          <p:cNvSpPr>
            <a:spLocks noGrp="1"/>
          </p:cNvSpPr>
          <p:nvPr>
            <p:ph type="sldNum" sz="quarter" idx="10"/>
          </p:nvPr>
        </p:nvSpPr>
        <p:spPr/>
        <p:txBody>
          <a:bodyPr/>
          <a:lstStyle/>
          <a:p>
            <a:fld id="{94E58BE3-2B47-4B12-B4B8-F399EC35F7F1}" type="slidenum">
              <a:rPr lang="en-IN" smtClean="0"/>
              <a:t>29</a:t>
            </a:fld>
            <a:endParaRPr lang="en-IN"/>
          </a:p>
        </p:txBody>
      </p:sp>
      <mc:AlternateContent xmlns:mc="http://schemas.openxmlformats.org/markup-compatibility/2006" xmlns:a14="http://schemas.microsoft.com/office/drawing/2010/main">
        <mc:Choice Requires="a14">
          <p:sp>
            <p:nvSpPr>
              <p:cNvPr id="3" name="Content Placeholder 3">
                <a:extLst>
                  <a:ext uri="{FF2B5EF4-FFF2-40B4-BE49-F238E27FC236}">
                    <a16:creationId xmlns:a16="http://schemas.microsoft.com/office/drawing/2014/main" id="{D4E8CFE1-1E93-4EBB-91A0-AB4453A484F8}"/>
                  </a:ext>
                </a:extLst>
              </p:cNvPr>
              <p:cNvSpPr txBox="1">
                <a:spLocks/>
              </p:cNvSpPr>
              <p:nvPr/>
            </p:nvSpPr>
            <p:spPr>
              <a:xfrm>
                <a:off x="0" y="1149070"/>
                <a:ext cx="12186605" cy="4847128"/>
              </a:xfrm>
              <a:prstGeom prst="rect">
                <a:avLst/>
              </a:prstGeom>
            </p:spPr>
            <p:txBody>
              <a:bodyPr>
                <a:normAutofit fontScale="77500" lnSpcReduction="20000"/>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nSpc>
                    <a:spcPct val="160000"/>
                  </a:lnSpc>
                </a:pPr>
                <a:r>
                  <a:rPr lang="en-IN" sz="3600" dirty="0"/>
                  <a:t>Given two input images</a:t>
                </a:r>
                <a14:m>
                  <m:oMath xmlns:m="http://schemas.openxmlformats.org/officeDocument/2006/math">
                    <m:r>
                      <a:rPr lang="en-IN" sz="3600" smtClean="0">
                        <a:latin typeface="Cambria Math" panose="02040503050406030204" pitchFamily="18" charset="0"/>
                      </a:rPr>
                      <m:t> </m:t>
                    </m:r>
                    <m:sSub>
                      <m:sSubPr>
                        <m:ctrlPr>
                          <a:rPr lang="en-IN" sz="3600" i="1" smtClean="0">
                            <a:latin typeface="Cambria Math" panose="02040503050406030204" pitchFamily="18" charset="0"/>
                          </a:rPr>
                        </m:ctrlPr>
                      </m:sSubPr>
                      <m:e>
                        <m:r>
                          <a:rPr lang="en-IN" sz="3600" i="1" smtClean="0">
                            <a:latin typeface="Cambria Math" panose="02040503050406030204" pitchFamily="18" charset="0"/>
                          </a:rPr>
                          <m:t>𝐼</m:t>
                        </m:r>
                      </m:e>
                      <m:sub>
                        <m:r>
                          <a:rPr lang="en-IN" sz="3600" i="1" smtClean="0">
                            <a:latin typeface="Cambria Math" panose="02040503050406030204" pitchFamily="18" charset="0"/>
                          </a:rPr>
                          <m:t>𝐿</m:t>
                        </m:r>
                      </m:sub>
                    </m:sSub>
                    <m:r>
                      <a:rPr lang="en-IN" sz="3600" i="1" smtClean="0">
                        <a:latin typeface="Cambria Math" panose="02040503050406030204" pitchFamily="18" charset="0"/>
                      </a:rPr>
                      <m:t>(</m:t>
                    </m:r>
                    <m:r>
                      <a:rPr lang="en-IN" sz="3600" i="1" smtClean="0">
                        <a:latin typeface="Cambria Math" panose="02040503050406030204" pitchFamily="18" charset="0"/>
                      </a:rPr>
                      <m:t>𝑥</m:t>
                    </m:r>
                    <m:r>
                      <a:rPr lang="en-IN" sz="3600" i="1" smtClean="0">
                        <a:latin typeface="Cambria Math" panose="02040503050406030204" pitchFamily="18" charset="0"/>
                      </a:rPr>
                      <m:t>,</m:t>
                    </m:r>
                    <m:r>
                      <a:rPr lang="en-IN" sz="3600" i="1" smtClean="0">
                        <a:latin typeface="Cambria Math" panose="02040503050406030204" pitchFamily="18" charset="0"/>
                      </a:rPr>
                      <m:t>𝑦</m:t>
                    </m:r>
                    <m:r>
                      <a:rPr lang="en-IN" sz="3600" i="1" smtClean="0">
                        <a:latin typeface="Cambria Math" panose="02040503050406030204" pitchFamily="18" charset="0"/>
                      </a:rPr>
                      <m:t>)</m:t>
                    </m:r>
                  </m:oMath>
                </a14:m>
                <a:r>
                  <a:rPr lang="en-IN" sz="3600" dirty="0"/>
                  <a:t> and </a:t>
                </a:r>
                <a14:m>
                  <m:oMath xmlns:m="http://schemas.openxmlformats.org/officeDocument/2006/math">
                    <m:sSub>
                      <m:sSubPr>
                        <m:ctrlPr>
                          <a:rPr lang="en-IN" sz="3600" i="1">
                            <a:latin typeface="Cambria Math" panose="02040503050406030204" pitchFamily="18" charset="0"/>
                          </a:rPr>
                        </m:ctrlPr>
                      </m:sSubPr>
                      <m:e>
                        <m:r>
                          <a:rPr lang="en-IN" sz="3600" i="1">
                            <a:latin typeface="Cambria Math" panose="02040503050406030204" pitchFamily="18" charset="0"/>
                          </a:rPr>
                          <m:t>𝐼</m:t>
                        </m:r>
                      </m:e>
                      <m:sub>
                        <m:r>
                          <a:rPr lang="en-IN" sz="3600" i="1" smtClean="0">
                            <a:latin typeface="Cambria Math" panose="02040503050406030204" pitchFamily="18" charset="0"/>
                          </a:rPr>
                          <m:t>𝑅</m:t>
                        </m:r>
                      </m:sub>
                    </m:sSub>
                    <m:r>
                      <a:rPr lang="en-IN" sz="3600" i="1">
                        <a:latin typeface="Cambria Math" panose="02040503050406030204" pitchFamily="18" charset="0"/>
                      </a:rPr>
                      <m:t>(</m:t>
                    </m:r>
                    <m:r>
                      <a:rPr lang="en-IN" sz="3600" i="1">
                        <a:latin typeface="Cambria Math" panose="02040503050406030204" pitchFamily="18" charset="0"/>
                      </a:rPr>
                      <m:t>𝑥</m:t>
                    </m:r>
                    <m:r>
                      <a:rPr lang="en-IN" sz="3600" i="1">
                        <a:latin typeface="Cambria Math" panose="02040503050406030204" pitchFamily="18" charset="0"/>
                      </a:rPr>
                      <m:t>,</m:t>
                    </m:r>
                    <m:r>
                      <a:rPr lang="en-IN" sz="3600" i="1">
                        <a:latin typeface="Cambria Math" panose="02040503050406030204" pitchFamily="18" charset="0"/>
                      </a:rPr>
                      <m:t>𝑦</m:t>
                    </m:r>
                    <m:r>
                      <a:rPr lang="en-IN" sz="3600" i="1">
                        <a:latin typeface="Cambria Math" panose="02040503050406030204" pitchFamily="18" charset="0"/>
                      </a:rPr>
                      <m:t>)</m:t>
                    </m:r>
                  </m:oMath>
                </a14:m>
                <a:r>
                  <a:rPr lang="en-IN" sz="3600" dirty="0"/>
                  <a:t>, we wish to find a </a:t>
                </a:r>
                <a:r>
                  <a:rPr lang="en-IN" sz="3600" b="1" dirty="0"/>
                  <a:t>Disparity Space Image</a:t>
                </a:r>
                <a:r>
                  <a:rPr lang="en-IN" sz="3600" dirty="0"/>
                  <a:t> </a:t>
                </a:r>
                <a14:m>
                  <m:oMath xmlns:m="http://schemas.openxmlformats.org/officeDocument/2006/math">
                    <m:sSub>
                      <m:sSubPr>
                        <m:ctrlPr>
                          <a:rPr lang="en-IN" sz="3600" i="1">
                            <a:latin typeface="Cambria Math" panose="02040503050406030204" pitchFamily="18" charset="0"/>
                          </a:rPr>
                        </m:ctrlPr>
                      </m:sSubPr>
                      <m:e>
                        <m:r>
                          <a:rPr lang="en-IN" sz="3600" i="1" smtClean="0">
                            <a:latin typeface="Cambria Math" panose="02040503050406030204" pitchFamily="18" charset="0"/>
                          </a:rPr>
                          <m:t>𝑑</m:t>
                        </m:r>
                      </m:e>
                      <m:sub>
                        <m:r>
                          <a:rPr lang="en-IN" sz="3600" i="1" smtClean="0">
                            <a:latin typeface="Cambria Math" panose="02040503050406030204" pitchFamily="18" charset="0"/>
                          </a:rPr>
                          <m:t>𝐿</m:t>
                        </m:r>
                      </m:sub>
                    </m:sSub>
                    <m:r>
                      <a:rPr lang="en-IN" sz="3600" i="1">
                        <a:latin typeface="Cambria Math" panose="02040503050406030204" pitchFamily="18" charset="0"/>
                      </a:rPr>
                      <m:t>(</m:t>
                    </m:r>
                    <m:r>
                      <a:rPr lang="en-IN" sz="3600" i="1">
                        <a:latin typeface="Cambria Math" panose="02040503050406030204" pitchFamily="18" charset="0"/>
                      </a:rPr>
                      <m:t>𝑥</m:t>
                    </m:r>
                    <m:r>
                      <a:rPr lang="en-IN" sz="3600" i="1">
                        <a:latin typeface="Cambria Math" panose="02040503050406030204" pitchFamily="18" charset="0"/>
                      </a:rPr>
                      <m:t>,</m:t>
                    </m:r>
                    <m:r>
                      <a:rPr lang="en-IN" sz="3600" i="1">
                        <a:latin typeface="Cambria Math" panose="02040503050406030204" pitchFamily="18" charset="0"/>
                      </a:rPr>
                      <m:t>𝑦</m:t>
                    </m:r>
                    <m:r>
                      <a:rPr lang="en-IN" sz="3600" i="1">
                        <a:latin typeface="Cambria Math" panose="02040503050406030204" pitchFamily="18" charset="0"/>
                      </a:rPr>
                      <m:t>)</m:t>
                    </m:r>
                  </m:oMath>
                </a14:m>
                <a:r>
                  <a:rPr lang="en-IN" sz="3600" dirty="0"/>
                  <a:t> such that the two images match as closely as possible.</a:t>
                </a:r>
              </a:p>
              <a:p>
                <a:pPr marL="0" indent="0">
                  <a:buFont typeface="Calibri" panose="020F0502020204030204" pitchFamily="34" charset="0"/>
                  <a:buNone/>
                </a:pPr>
                <a:endParaRPr lang="en-IN" sz="3600" dirty="0"/>
              </a:p>
              <a:p>
                <a:pPr marL="0" indent="0">
                  <a:buFont typeface="Calibri" panose="020F0502020204030204" pitchFamily="34" charset="0"/>
                  <a:buNone/>
                </a:pPr>
                <a14:m>
                  <m:oMathPara xmlns:m="http://schemas.openxmlformats.org/officeDocument/2006/math">
                    <m:oMathParaPr>
                      <m:jc m:val="centerGroup"/>
                    </m:oMathParaPr>
                    <m:oMath xmlns:m="http://schemas.openxmlformats.org/officeDocument/2006/math">
                      <m:sSub>
                        <m:sSubPr>
                          <m:ctrlPr>
                            <a:rPr lang="en-IN" sz="3600" i="1">
                              <a:latin typeface="Cambria Math" panose="02040503050406030204" pitchFamily="18" charset="0"/>
                            </a:rPr>
                          </m:ctrlPr>
                        </m:sSubPr>
                        <m:e>
                          <m:r>
                            <a:rPr lang="en-IN" sz="3600" i="1">
                              <a:latin typeface="Cambria Math" panose="02040503050406030204" pitchFamily="18" charset="0"/>
                            </a:rPr>
                            <m:t>𝐼</m:t>
                          </m:r>
                        </m:e>
                        <m:sub>
                          <m:r>
                            <a:rPr lang="en-IN" sz="3600" i="1" smtClean="0">
                              <a:latin typeface="Cambria Math" panose="02040503050406030204" pitchFamily="18" charset="0"/>
                            </a:rPr>
                            <m:t>𝐿</m:t>
                          </m:r>
                        </m:sub>
                      </m:sSub>
                      <m:d>
                        <m:dPr>
                          <m:ctrlPr>
                            <a:rPr lang="en-IN" sz="3600" i="1">
                              <a:latin typeface="Cambria Math" panose="02040503050406030204" pitchFamily="18" charset="0"/>
                            </a:rPr>
                          </m:ctrlPr>
                        </m:dPr>
                        <m:e>
                          <m:r>
                            <a:rPr lang="en-IN" sz="3600" i="1">
                              <a:latin typeface="Cambria Math" panose="02040503050406030204" pitchFamily="18" charset="0"/>
                            </a:rPr>
                            <m:t>𝑥</m:t>
                          </m:r>
                          <m:r>
                            <a:rPr lang="en-IN" sz="3600" i="1">
                              <a:latin typeface="Cambria Math" panose="02040503050406030204" pitchFamily="18" charset="0"/>
                            </a:rPr>
                            <m:t>,</m:t>
                          </m:r>
                          <m:r>
                            <a:rPr lang="en-IN" sz="3600" i="1">
                              <a:latin typeface="Cambria Math" panose="02040503050406030204" pitchFamily="18" charset="0"/>
                            </a:rPr>
                            <m:t>𝑦</m:t>
                          </m:r>
                        </m:e>
                      </m:d>
                      <m:r>
                        <a:rPr lang="en-IN" sz="3600" i="1" smtClean="0">
                          <a:latin typeface="Cambria Math" panose="02040503050406030204" pitchFamily="18" charset="0"/>
                        </a:rPr>
                        <m:t> </m:t>
                      </m:r>
                      <m:r>
                        <a:rPr lang="en-IN" sz="3600" i="1" smtClean="0">
                          <a:latin typeface="Cambria Math" panose="02040503050406030204" pitchFamily="18" charset="0"/>
                          <a:ea typeface="Cambria Math" panose="02040503050406030204" pitchFamily="18" charset="0"/>
                        </a:rPr>
                        <m:t>≈</m:t>
                      </m:r>
                      <m:sSub>
                        <m:sSubPr>
                          <m:ctrlPr>
                            <a:rPr lang="en-IN" sz="3600" i="1">
                              <a:latin typeface="Cambria Math" panose="02040503050406030204" pitchFamily="18" charset="0"/>
                            </a:rPr>
                          </m:ctrlPr>
                        </m:sSubPr>
                        <m:e>
                          <m:r>
                            <a:rPr lang="en-IN" sz="3600" i="1">
                              <a:latin typeface="Cambria Math" panose="02040503050406030204" pitchFamily="18" charset="0"/>
                            </a:rPr>
                            <m:t>𝐼</m:t>
                          </m:r>
                        </m:e>
                        <m:sub>
                          <m:r>
                            <a:rPr lang="en-IN" sz="3600" i="1">
                              <a:latin typeface="Cambria Math" panose="02040503050406030204" pitchFamily="18" charset="0"/>
                            </a:rPr>
                            <m:t>𝑅</m:t>
                          </m:r>
                        </m:sub>
                      </m:sSub>
                      <m:r>
                        <a:rPr lang="en-IN" sz="3600" i="1" smtClean="0">
                          <a:latin typeface="Cambria Math" panose="02040503050406030204" pitchFamily="18" charset="0"/>
                        </a:rPr>
                        <m:t>(</m:t>
                      </m:r>
                      <m:r>
                        <a:rPr lang="en-IN" sz="3600" i="1" smtClean="0">
                          <a:latin typeface="Cambria Math" panose="02040503050406030204" pitchFamily="18" charset="0"/>
                        </a:rPr>
                        <m:t>𝑥</m:t>
                      </m:r>
                      <m:r>
                        <a:rPr lang="en-IN" sz="3600" i="1" smtClean="0">
                          <a:latin typeface="Cambria Math" panose="02040503050406030204" pitchFamily="18" charset="0"/>
                        </a:rPr>
                        <m:t>−</m:t>
                      </m:r>
                      <m:sSub>
                        <m:sSubPr>
                          <m:ctrlPr>
                            <a:rPr lang="en-IN" sz="3600" i="1">
                              <a:latin typeface="Cambria Math" panose="02040503050406030204" pitchFamily="18" charset="0"/>
                            </a:rPr>
                          </m:ctrlPr>
                        </m:sSubPr>
                        <m:e>
                          <m:r>
                            <a:rPr lang="en-IN" sz="3600" i="1">
                              <a:latin typeface="Cambria Math" panose="02040503050406030204" pitchFamily="18" charset="0"/>
                            </a:rPr>
                            <m:t>𝑑</m:t>
                          </m:r>
                        </m:e>
                        <m:sub>
                          <m:r>
                            <a:rPr lang="en-IN" sz="3600" i="1">
                              <a:latin typeface="Cambria Math" panose="02040503050406030204" pitchFamily="18" charset="0"/>
                            </a:rPr>
                            <m:t>𝐿</m:t>
                          </m:r>
                        </m:sub>
                      </m:sSub>
                      <m:d>
                        <m:dPr>
                          <m:ctrlPr>
                            <a:rPr lang="en-IN" sz="3600" i="1">
                              <a:latin typeface="Cambria Math" panose="02040503050406030204" pitchFamily="18" charset="0"/>
                            </a:rPr>
                          </m:ctrlPr>
                        </m:dPr>
                        <m:e>
                          <m:r>
                            <a:rPr lang="en-IN" sz="3600" i="1">
                              <a:latin typeface="Cambria Math" panose="02040503050406030204" pitchFamily="18" charset="0"/>
                            </a:rPr>
                            <m:t>𝑥</m:t>
                          </m:r>
                          <m:r>
                            <a:rPr lang="en-IN" sz="3600" i="1">
                              <a:latin typeface="Cambria Math" panose="02040503050406030204" pitchFamily="18" charset="0"/>
                            </a:rPr>
                            <m:t>,</m:t>
                          </m:r>
                          <m:r>
                            <a:rPr lang="en-IN" sz="3600" i="1">
                              <a:latin typeface="Cambria Math" panose="02040503050406030204" pitchFamily="18" charset="0"/>
                            </a:rPr>
                            <m:t>𝑦</m:t>
                          </m:r>
                        </m:e>
                      </m:d>
                      <m:r>
                        <a:rPr lang="en-IN" sz="3600" i="1" smtClean="0">
                          <a:latin typeface="Cambria Math" panose="02040503050406030204" pitchFamily="18" charset="0"/>
                        </a:rPr>
                        <m:t>,</m:t>
                      </m:r>
                      <m:r>
                        <a:rPr lang="en-IN" sz="3600" i="1" smtClean="0">
                          <a:latin typeface="Cambria Math" panose="02040503050406030204" pitchFamily="18" charset="0"/>
                        </a:rPr>
                        <m:t>𝑦</m:t>
                      </m:r>
                      <m:r>
                        <a:rPr lang="en-IN" sz="3600" i="1" smtClean="0">
                          <a:latin typeface="Cambria Math" panose="02040503050406030204" pitchFamily="18" charset="0"/>
                        </a:rPr>
                        <m:t>)</m:t>
                      </m:r>
                    </m:oMath>
                  </m:oMathPara>
                </a14:m>
                <a:endParaRPr lang="en-IN" sz="3600" dirty="0"/>
              </a:p>
              <a:p>
                <a:pPr marL="0" indent="0">
                  <a:buFont typeface="Calibri" panose="020F0502020204030204" pitchFamily="34" charset="0"/>
                  <a:buNone/>
                </a:pPr>
                <a:endParaRPr lang="en-IN" sz="3600" dirty="0"/>
              </a:p>
              <a:p>
                <a:r>
                  <a:rPr lang="en-IN" sz="3600" dirty="0"/>
                  <a:t>The images must have been </a:t>
                </a:r>
                <a:r>
                  <a:rPr lang="en-IN" sz="3600" b="1" dirty="0"/>
                  <a:t>rectified</a:t>
                </a:r>
                <a:r>
                  <a:rPr lang="en-IN" sz="3600" dirty="0"/>
                  <a:t> to have a horizontal epipolar geometry.</a:t>
                </a:r>
              </a:p>
            </p:txBody>
          </p:sp>
        </mc:Choice>
        <mc:Fallback xmlns="">
          <p:sp>
            <p:nvSpPr>
              <p:cNvPr id="3" name="Content Placeholder 3">
                <a:extLst>
                  <a:ext uri="{FF2B5EF4-FFF2-40B4-BE49-F238E27FC236}">
                    <a16:creationId xmlns:a16="http://schemas.microsoft.com/office/drawing/2014/main" id="{D4E8CFE1-1E93-4EBB-91A0-AB4453A484F8}"/>
                  </a:ext>
                </a:extLst>
              </p:cNvPr>
              <p:cNvSpPr txBox="1">
                <a:spLocks noRot="1" noChangeAspect="1" noMove="1" noResize="1" noEditPoints="1" noAdjustHandles="1" noChangeArrowheads="1" noChangeShapeType="1" noTextEdit="1"/>
              </p:cNvSpPr>
              <p:nvPr/>
            </p:nvSpPr>
            <p:spPr>
              <a:xfrm>
                <a:off x="0" y="1149070"/>
                <a:ext cx="12186605" cy="4847128"/>
              </a:xfrm>
              <a:prstGeom prst="rect">
                <a:avLst/>
              </a:prstGeom>
              <a:blipFill>
                <a:blip r:embed="rId2"/>
                <a:stretch>
                  <a:fillRect l="-250"/>
                </a:stretch>
              </a:blipFill>
            </p:spPr>
            <p:txBody>
              <a:bodyPr/>
              <a:lstStyle/>
              <a:p>
                <a:r>
                  <a:rPr lang="en-IN">
                    <a:noFill/>
                  </a:rPr>
                  <a:t> </a:t>
                </a:r>
              </a:p>
            </p:txBody>
          </p:sp>
        </mc:Fallback>
      </mc:AlternateContent>
      <p:sp>
        <p:nvSpPr>
          <p:cNvPr id="4" name="Rectangle 3">
            <a:extLst>
              <a:ext uri="{FF2B5EF4-FFF2-40B4-BE49-F238E27FC236}">
                <a16:creationId xmlns:a16="http://schemas.microsoft.com/office/drawing/2014/main" id="{285AE1A6-4FA1-4FC7-A89C-2B9404E5134F}"/>
              </a:ext>
            </a:extLst>
          </p:cNvPr>
          <p:cNvSpPr/>
          <p:nvPr/>
        </p:nvSpPr>
        <p:spPr>
          <a:xfrm>
            <a:off x="0" y="0"/>
            <a:ext cx="12186605" cy="646331"/>
          </a:xfrm>
          <a:prstGeom prst="rect">
            <a:avLst/>
          </a:prstGeom>
        </p:spPr>
        <p:txBody>
          <a:bodyPr wrap="square">
            <a:spAutoFit/>
          </a:bodyPr>
          <a:lstStyle/>
          <a:p>
            <a:r>
              <a:rPr lang="en-US" sz="3600" dirty="0">
                <a:latin typeface="+mj-lt"/>
              </a:rPr>
              <a:t>12.1.1 Rectification (</a:t>
            </a:r>
            <a:r>
              <a:rPr lang="en-IN" sz="3600" dirty="0"/>
              <a:t>Disparity Space Image)</a:t>
            </a:r>
            <a:endParaRPr lang="en-IN" sz="3600" dirty="0">
              <a:latin typeface="+mj-lt"/>
            </a:endParaRPr>
          </a:p>
        </p:txBody>
      </p:sp>
    </p:spTree>
    <p:extLst>
      <p:ext uri="{BB962C8B-B14F-4D97-AF65-F5344CB8AC3E}">
        <p14:creationId xmlns:p14="http://schemas.microsoft.com/office/powerpoint/2010/main" val="161932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EA7A18E6-88FF-473B-ACB9-9BD7821D65A3}"/>
              </a:ext>
            </a:extLst>
          </p:cNvPr>
          <p:cNvSpPr txBox="1">
            <a:spLocks/>
          </p:cNvSpPr>
          <p:nvPr/>
        </p:nvSpPr>
        <p:spPr>
          <a:xfrm>
            <a:off x="89016" y="105067"/>
            <a:ext cx="12102984" cy="769408"/>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IN" sz="4400" dirty="0">
                <a:solidFill>
                  <a:schemeClr val="tx1"/>
                </a:solidFill>
              </a:rPr>
              <a:t>Overview</a:t>
            </a:r>
          </a:p>
        </p:txBody>
      </p:sp>
      <p:sp>
        <p:nvSpPr>
          <p:cNvPr id="5" name="Rectangle 4">
            <a:extLst>
              <a:ext uri="{FF2B5EF4-FFF2-40B4-BE49-F238E27FC236}">
                <a16:creationId xmlns:a16="http://schemas.microsoft.com/office/drawing/2014/main" id="{2E29FDEB-E419-46BB-AC9A-F79A8848647C}"/>
              </a:ext>
            </a:extLst>
          </p:cNvPr>
          <p:cNvSpPr/>
          <p:nvPr/>
        </p:nvSpPr>
        <p:spPr>
          <a:xfrm>
            <a:off x="89016" y="992749"/>
            <a:ext cx="11918427" cy="4401205"/>
          </a:xfrm>
          <a:prstGeom prst="rect">
            <a:avLst/>
          </a:prstGeom>
        </p:spPr>
        <p:txBody>
          <a:bodyPr wrap="square">
            <a:spAutoFit/>
          </a:bodyPr>
          <a:lstStyle/>
          <a:p>
            <a:pPr marL="457200" indent="-457200">
              <a:buFont typeface="Arial" panose="020B0604020202020204" pitchFamily="34" charset="0"/>
              <a:buChar char="•"/>
            </a:pPr>
            <a:r>
              <a:rPr lang="en-IN" sz="2800" dirty="0"/>
              <a:t>This chapter will provide a brief analysis of different techniques of how to build a 3D model from 2D images using </a:t>
            </a:r>
            <a:r>
              <a:rPr lang="en-IN" sz="2800" i="1" dirty="0"/>
              <a:t>stereo</a:t>
            </a:r>
            <a:r>
              <a:rPr lang="en-IN" sz="2800" dirty="0"/>
              <a:t> matching.</a:t>
            </a:r>
          </a:p>
          <a:p>
            <a:pPr marL="457200" indent="-457200">
              <a:buFont typeface="Arial" panose="020B0604020202020204" pitchFamily="34" charset="0"/>
              <a:buChar char="•"/>
            </a:pPr>
            <a:r>
              <a:rPr lang="en-IN" sz="2800" dirty="0"/>
              <a:t>We also look at the topic of </a:t>
            </a:r>
          </a:p>
          <a:p>
            <a:pPr marL="914400" lvl="1" indent="-457200">
              <a:buFont typeface="Arial" panose="020B0604020202020204" pitchFamily="34" charset="0"/>
              <a:buChar char="•"/>
            </a:pPr>
            <a:r>
              <a:rPr lang="en-IN" sz="2800" i="1" dirty="0"/>
              <a:t>Multi-view Stereo </a:t>
            </a:r>
            <a:r>
              <a:rPr lang="en-IN" sz="2800" dirty="0"/>
              <a:t>algorithms that produce complete 3D volumetric or surface-based object models </a:t>
            </a:r>
          </a:p>
          <a:p>
            <a:pPr marL="914400" lvl="1" indent="-457200">
              <a:buFont typeface="Arial" panose="020B0604020202020204" pitchFamily="34" charset="0"/>
              <a:buChar char="•"/>
            </a:pPr>
            <a:r>
              <a:rPr lang="en-IN" sz="2800" i="1" dirty="0"/>
              <a:t>Monocular</a:t>
            </a:r>
            <a:r>
              <a:rPr lang="en-IN" sz="2800" dirty="0"/>
              <a:t> depth recovery algorithms that deduce reasonable depths from single image.</a:t>
            </a:r>
          </a:p>
          <a:p>
            <a:pPr marL="447675" indent="-457200">
              <a:buFont typeface="Arial" panose="020B0604020202020204" pitchFamily="34" charset="0"/>
              <a:buChar char="•"/>
            </a:pPr>
            <a:r>
              <a:rPr lang="en-IN" sz="2800" dirty="0"/>
              <a:t>Upon completion of this chapter, we will understand how to implement different depth estimation maps and extract 3D model from multiple 2D images.</a:t>
            </a:r>
          </a:p>
        </p:txBody>
      </p:sp>
      <p:sp>
        <p:nvSpPr>
          <p:cNvPr id="6" name="Slide Number Placeholder 5">
            <a:extLst>
              <a:ext uri="{FF2B5EF4-FFF2-40B4-BE49-F238E27FC236}">
                <a16:creationId xmlns:a16="http://schemas.microsoft.com/office/drawing/2014/main" id="{C0A7BEE3-6051-47E2-88CE-E5CCD749C905}"/>
              </a:ext>
            </a:extLst>
          </p:cNvPr>
          <p:cNvSpPr>
            <a:spLocks noGrp="1"/>
          </p:cNvSpPr>
          <p:nvPr>
            <p:ph type="sldNum" sz="quarter" idx="10"/>
          </p:nvPr>
        </p:nvSpPr>
        <p:spPr/>
        <p:txBody>
          <a:bodyPr/>
          <a:lstStyle/>
          <a:p>
            <a:fld id="{94E58BE3-2B47-4B12-B4B8-F399EC35F7F1}" type="slidenum">
              <a:rPr lang="en-IN" smtClean="0"/>
              <a:t>3</a:t>
            </a:fld>
            <a:endParaRPr lang="en-IN"/>
          </a:p>
        </p:txBody>
      </p:sp>
    </p:spTree>
    <p:extLst>
      <p:ext uri="{BB962C8B-B14F-4D97-AF65-F5344CB8AC3E}">
        <p14:creationId xmlns:p14="http://schemas.microsoft.com/office/powerpoint/2010/main" val="3092439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D44EC7-E3E3-4410-92EE-CFEB9E2852D6}"/>
              </a:ext>
            </a:extLst>
          </p:cNvPr>
          <p:cNvSpPr>
            <a:spLocks noGrp="1"/>
          </p:cNvSpPr>
          <p:nvPr>
            <p:ph type="sldNum" sz="quarter" idx="10"/>
          </p:nvPr>
        </p:nvSpPr>
        <p:spPr/>
        <p:txBody>
          <a:bodyPr/>
          <a:lstStyle/>
          <a:p>
            <a:fld id="{94E58BE3-2B47-4B12-B4B8-F399EC35F7F1}" type="slidenum">
              <a:rPr lang="en-IN" smtClean="0"/>
              <a:t>30</a:t>
            </a:fld>
            <a:endParaRPr lang="en-IN"/>
          </a:p>
        </p:txBody>
      </p:sp>
      <p:sp>
        <p:nvSpPr>
          <p:cNvPr id="4" name="Rectangle 3">
            <a:extLst>
              <a:ext uri="{FF2B5EF4-FFF2-40B4-BE49-F238E27FC236}">
                <a16:creationId xmlns:a16="http://schemas.microsoft.com/office/drawing/2014/main" id="{285AE1A6-4FA1-4FC7-A89C-2B9404E5134F}"/>
              </a:ext>
            </a:extLst>
          </p:cNvPr>
          <p:cNvSpPr/>
          <p:nvPr/>
        </p:nvSpPr>
        <p:spPr>
          <a:xfrm>
            <a:off x="0" y="0"/>
            <a:ext cx="12186605" cy="646331"/>
          </a:xfrm>
          <a:prstGeom prst="rect">
            <a:avLst/>
          </a:prstGeom>
        </p:spPr>
        <p:txBody>
          <a:bodyPr wrap="square">
            <a:spAutoFit/>
          </a:bodyPr>
          <a:lstStyle/>
          <a:p>
            <a:r>
              <a:rPr lang="en-US" sz="3600" dirty="0">
                <a:latin typeface="+mj-lt"/>
              </a:rPr>
              <a:t>12.1.1 Rectification </a:t>
            </a:r>
            <a:endParaRPr lang="en-IN" sz="3600" dirty="0">
              <a:latin typeface="+mj-lt"/>
            </a:endParaRPr>
          </a:p>
        </p:txBody>
      </p:sp>
      <p:sp>
        <p:nvSpPr>
          <p:cNvPr id="5" name="Content Placeholder 3">
            <a:extLst>
              <a:ext uri="{FF2B5EF4-FFF2-40B4-BE49-F238E27FC236}">
                <a16:creationId xmlns:a16="http://schemas.microsoft.com/office/drawing/2014/main" id="{9421B382-7F2E-4622-97E9-72E2D155EAAA}"/>
              </a:ext>
            </a:extLst>
          </p:cNvPr>
          <p:cNvSpPr txBox="1">
            <a:spLocks/>
          </p:cNvSpPr>
          <p:nvPr/>
        </p:nvSpPr>
        <p:spPr>
          <a:xfrm>
            <a:off x="176169" y="777230"/>
            <a:ext cx="12010435" cy="1110494"/>
          </a:xfrm>
          <a:prstGeom prst="rect">
            <a:avLst/>
          </a:prstGeom>
        </p:spPr>
        <p:txBody>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buFont typeface="Calibri" panose="020F0502020204030204" pitchFamily="34" charset="0"/>
              <a:buNone/>
            </a:pPr>
            <a:r>
              <a:rPr lang="en-IN" sz="2400" dirty="0"/>
              <a:t>Quick Quiz:</a:t>
            </a:r>
          </a:p>
          <a:p>
            <a:pPr marL="0" indent="0">
              <a:lnSpc>
                <a:spcPct val="100000"/>
              </a:lnSpc>
              <a:buFont typeface="Calibri" panose="020F0502020204030204" pitchFamily="34" charset="0"/>
              <a:buNone/>
            </a:pPr>
            <a:r>
              <a:rPr lang="en-US" sz="2400" dirty="0"/>
              <a:t>The distance from the top or surface to the bottom of an object is termed as </a:t>
            </a:r>
            <a:r>
              <a:rPr lang="en-US" sz="2400" b="1" dirty="0"/>
              <a:t>depth</a:t>
            </a:r>
            <a:r>
              <a:rPr lang="en-US" sz="2400" dirty="0"/>
              <a:t>.</a:t>
            </a:r>
          </a:p>
          <a:p>
            <a:pPr marL="0" indent="0">
              <a:buFont typeface="Calibri" panose="020F0502020204030204" pitchFamily="34" charset="0"/>
              <a:buNone/>
            </a:pPr>
            <a:endParaRPr lang="en-IN" sz="2400" b="1" dirty="0"/>
          </a:p>
          <a:p>
            <a:pPr marL="0" indent="0">
              <a:buFont typeface="Calibri" panose="020F0502020204030204" pitchFamily="34" charset="0"/>
              <a:buNone/>
            </a:pPr>
            <a:endParaRPr lang="en-IN" sz="2400" b="1" dirty="0"/>
          </a:p>
          <a:p>
            <a:endParaRPr lang="en-IN" dirty="0"/>
          </a:p>
        </p:txBody>
      </p:sp>
      <p:pic>
        <p:nvPicPr>
          <p:cNvPr id="6" name="Picture 5">
            <a:extLst>
              <a:ext uri="{FF2B5EF4-FFF2-40B4-BE49-F238E27FC236}">
                <a16:creationId xmlns:a16="http://schemas.microsoft.com/office/drawing/2014/main" id="{22CB6A34-F710-452F-B95C-F673C7F2904A}"/>
              </a:ext>
            </a:extLst>
          </p:cNvPr>
          <p:cNvPicPr>
            <a:picLocks noChangeAspect="1"/>
          </p:cNvPicPr>
          <p:nvPr/>
        </p:nvPicPr>
        <p:blipFill>
          <a:blip r:embed="rId3"/>
          <a:stretch>
            <a:fillRect/>
          </a:stretch>
        </p:blipFill>
        <p:spPr>
          <a:xfrm>
            <a:off x="351080" y="2103856"/>
            <a:ext cx="2719916" cy="3984096"/>
          </a:xfrm>
          <a:prstGeom prst="rect">
            <a:avLst/>
          </a:prstGeom>
        </p:spPr>
      </p:pic>
      <p:pic>
        <p:nvPicPr>
          <p:cNvPr id="7" name="Picture 6">
            <a:extLst>
              <a:ext uri="{FF2B5EF4-FFF2-40B4-BE49-F238E27FC236}">
                <a16:creationId xmlns:a16="http://schemas.microsoft.com/office/drawing/2014/main" id="{3A9A6F22-F07B-4571-9FDE-E49B8084FC8E}"/>
              </a:ext>
            </a:extLst>
          </p:cNvPr>
          <p:cNvPicPr>
            <a:picLocks noChangeAspect="1"/>
          </p:cNvPicPr>
          <p:nvPr/>
        </p:nvPicPr>
        <p:blipFill>
          <a:blip r:embed="rId4"/>
          <a:stretch>
            <a:fillRect/>
          </a:stretch>
        </p:blipFill>
        <p:spPr>
          <a:xfrm>
            <a:off x="8514002" y="2129989"/>
            <a:ext cx="2719916" cy="3984096"/>
          </a:xfrm>
          <a:prstGeom prst="rect">
            <a:avLst/>
          </a:prstGeom>
        </p:spPr>
      </p:pic>
      <p:sp>
        <p:nvSpPr>
          <p:cNvPr id="8" name="TextBox 7">
            <a:extLst>
              <a:ext uri="{FF2B5EF4-FFF2-40B4-BE49-F238E27FC236}">
                <a16:creationId xmlns:a16="http://schemas.microsoft.com/office/drawing/2014/main" id="{0C15F6B6-0730-4B79-B538-BAFF00334535}"/>
              </a:ext>
            </a:extLst>
          </p:cNvPr>
          <p:cNvSpPr txBox="1"/>
          <p:nvPr/>
        </p:nvSpPr>
        <p:spPr>
          <a:xfrm>
            <a:off x="4168498" y="2359126"/>
            <a:ext cx="3431951" cy="646331"/>
          </a:xfrm>
          <a:prstGeom prst="rect">
            <a:avLst/>
          </a:prstGeom>
          <a:noFill/>
        </p:spPr>
        <p:txBody>
          <a:bodyPr wrap="square" rtlCol="0">
            <a:spAutoFit/>
          </a:bodyPr>
          <a:lstStyle/>
          <a:p>
            <a:r>
              <a:rPr lang="en-IN" dirty="0"/>
              <a:t>Can you estimate this image’s depth?</a:t>
            </a:r>
          </a:p>
        </p:txBody>
      </p:sp>
      <p:sp>
        <p:nvSpPr>
          <p:cNvPr id="9" name="TextBox 8">
            <a:extLst>
              <a:ext uri="{FF2B5EF4-FFF2-40B4-BE49-F238E27FC236}">
                <a16:creationId xmlns:a16="http://schemas.microsoft.com/office/drawing/2014/main" id="{A65040A6-6768-43C8-A591-DC8D46E79BA8}"/>
              </a:ext>
            </a:extLst>
          </p:cNvPr>
          <p:cNvSpPr txBox="1"/>
          <p:nvPr/>
        </p:nvSpPr>
        <p:spPr>
          <a:xfrm>
            <a:off x="4168498" y="3297628"/>
            <a:ext cx="3431951" cy="646331"/>
          </a:xfrm>
          <a:prstGeom prst="rect">
            <a:avLst/>
          </a:prstGeom>
          <a:noFill/>
        </p:spPr>
        <p:txBody>
          <a:bodyPr wrap="square" rtlCol="0">
            <a:spAutoFit/>
          </a:bodyPr>
          <a:lstStyle/>
          <a:p>
            <a:r>
              <a:rPr lang="en-IN" dirty="0"/>
              <a:t>Can a computer estimate this image’s depth?</a:t>
            </a:r>
          </a:p>
        </p:txBody>
      </p:sp>
      <p:sp>
        <p:nvSpPr>
          <p:cNvPr id="10" name="TextBox 9">
            <a:extLst>
              <a:ext uri="{FF2B5EF4-FFF2-40B4-BE49-F238E27FC236}">
                <a16:creationId xmlns:a16="http://schemas.microsoft.com/office/drawing/2014/main" id="{47191A94-4C30-4CD0-8878-F364CBBF86D7}"/>
              </a:ext>
            </a:extLst>
          </p:cNvPr>
          <p:cNvSpPr txBox="1"/>
          <p:nvPr/>
        </p:nvSpPr>
        <p:spPr>
          <a:xfrm>
            <a:off x="4168498" y="4261900"/>
            <a:ext cx="2794000" cy="646331"/>
          </a:xfrm>
          <a:prstGeom prst="rect">
            <a:avLst/>
          </a:prstGeom>
          <a:noFill/>
        </p:spPr>
        <p:txBody>
          <a:bodyPr wrap="square" rtlCol="0">
            <a:spAutoFit/>
          </a:bodyPr>
          <a:lstStyle/>
          <a:p>
            <a:r>
              <a:rPr lang="en-IN" dirty="0"/>
              <a:t>What is depth according to a machine?</a:t>
            </a:r>
          </a:p>
        </p:txBody>
      </p:sp>
      <p:sp>
        <p:nvSpPr>
          <p:cNvPr id="11" name="TextBox 10">
            <a:extLst>
              <a:ext uri="{FF2B5EF4-FFF2-40B4-BE49-F238E27FC236}">
                <a16:creationId xmlns:a16="http://schemas.microsoft.com/office/drawing/2014/main" id="{FC5AD019-ED0C-4FFA-BBC4-1EF6528A7425}"/>
              </a:ext>
            </a:extLst>
          </p:cNvPr>
          <p:cNvSpPr txBox="1"/>
          <p:nvPr/>
        </p:nvSpPr>
        <p:spPr>
          <a:xfrm>
            <a:off x="4168498" y="4987044"/>
            <a:ext cx="2794000" cy="646331"/>
          </a:xfrm>
          <a:prstGeom prst="rect">
            <a:avLst/>
          </a:prstGeom>
          <a:noFill/>
        </p:spPr>
        <p:txBody>
          <a:bodyPr wrap="square" rtlCol="0">
            <a:spAutoFit/>
          </a:bodyPr>
          <a:lstStyle/>
          <a:p>
            <a:r>
              <a:rPr lang="en-IN" dirty="0"/>
              <a:t>As researchers we have a lot of quest to finish!</a:t>
            </a:r>
          </a:p>
        </p:txBody>
      </p:sp>
    </p:spTree>
    <p:extLst>
      <p:ext uri="{BB962C8B-B14F-4D97-AF65-F5344CB8AC3E}">
        <p14:creationId xmlns:p14="http://schemas.microsoft.com/office/powerpoint/2010/main" val="341650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D44EC7-E3E3-4410-92EE-CFEB9E2852D6}"/>
              </a:ext>
            </a:extLst>
          </p:cNvPr>
          <p:cNvSpPr>
            <a:spLocks noGrp="1"/>
          </p:cNvSpPr>
          <p:nvPr>
            <p:ph type="sldNum" sz="quarter" idx="10"/>
          </p:nvPr>
        </p:nvSpPr>
        <p:spPr/>
        <p:txBody>
          <a:bodyPr/>
          <a:lstStyle/>
          <a:p>
            <a:fld id="{94E58BE3-2B47-4B12-B4B8-F399EC35F7F1}" type="slidenum">
              <a:rPr lang="en-IN" smtClean="0"/>
              <a:t>31</a:t>
            </a:fld>
            <a:endParaRPr lang="en-IN"/>
          </a:p>
        </p:txBody>
      </p:sp>
      <p:sp>
        <p:nvSpPr>
          <p:cNvPr id="4" name="Rectangle 3">
            <a:extLst>
              <a:ext uri="{FF2B5EF4-FFF2-40B4-BE49-F238E27FC236}">
                <a16:creationId xmlns:a16="http://schemas.microsoft.com/office/drawing/2014/main" id="{285AE1A6-4FA1-4FC7-A89C-2B9404E5134F}"/>
              </a:ext>
            </a:extLst>
          </p:cNvPr>
          <p:cNvSpPr/>
          <p:nvPr/>
        </p:nvSpPr>
        <p:spPr>
          <a:xfrm>
            <a:off x="0" y="0"/>
            <a:ext cx="12186605" cy="646331"/>
          </a:xfrm>
          <a:prstGeom prst="rect">
            <a:avLst/>
          </a:prstGeom>
        </p:spPr>
        <p:txBody>
          <a:bodyPr wrap="square">
            <a:spAutoFit/>
          </a:bodyPr>
          <a:lstStyle/>
          <a:p>
            <a:r>
              <a:rPr lang="en-US" sz="3600" dirty="0">
                <a:latin typeface="+mj-lt"/>
              </a:rPr>
              <a:t>12.1.2 Plane Sweep</a:t>
            </a:r>
            <a:endParaRPr lang="en-IN" sz="3600" dirty="0">
              <a:latin typeface="+mj-lt"/>
            </a:endParaRPr>
          </a:p>
        </p:txBody>
      </p:sp>
      <p:sp>
        <p:nvSpPr>
          <p:cNvPr id="5" name="Content Placeholder 3">
            <a:extLst>
              <a:ext uri="{FF2B5EF4-FFF2-40B4-BE49-F238E27FC236}">
                <a16:creationId xmlns:a16="http://schemas.microsoft.com/office/drawing/2014/main" id="{9421B382-7F2E-4622-97E9-72E2D155EAAA}"/>
              </a:ext>
            </a:extLst>
          </p:cNvPr>
          <p:cNvSpPr txBox="1">
            <a:spLocks/>
          </p:cNvSpPr>
          <p:nvPr/>
        </p:nvSpPr>
        <p:spPr>
          <a:xfrm>
            <a:off x="5396" y="1238475"/>
            <a:ext cx="12186604" cy="1909327"/>
          </a:xfrm>
          <a:prstGeom prst="rect">
            <a:avLst/>
          </a:prstGeom>
        </p:spPr>
        <p:txBody>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altLang="zh-TW" sz="3600" dirty="0"/>
              <a:t>Plane sweep is the technique to sweep a set of planes through the scene and to measure the photo-consistency of different images as they are re-projected onto these planes</a:t>
            </a:r>
            <a:endParaRPr lang="en-IN" sz="3600" dirty="0"/>
          </a:p>
        </p:txBody>
      </p:sp>
    </p:spTree>
    <p:extLst>
      <p:ext uri="{BB962C8B-B14F-4D97-AF65-F5344CB8AC3E}">
        <p14:creationId xmlns:p14="http://schemas.microsoft.com/office/powerpoint/2010/main" val="96184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1DB046-8B37-4336-9CF5-E17B96455D5F}"/>
              </a:ext>
            </a:extLst>
          </p:cNvPr>
          <p:cNvSpPr>
            <a:spLocks noGrp="1"/>
          </p:cNvSpPr>
          <p:nvPr>
            <p:ph type="sldNum" sz="quarter" idx="10"/>
          </p:nvPr>
        </p:nvSpPr>
        <p:spPr/>
        <p:txBody>
          <a:bodyPr/>
          <a:lstStyle/>
          <a:p>
            <a:fld id="{94E58BE3-2B47-4B12-B4B8-F399EC35F7F1}" type="slidenum">
              <a:rPr lang="en-IN" smtClean="0"/>
              <a:t>32</a:t>
            </a:fld>
            <a:endParaRPr lang="en-IN"/>
          </a:p>
        </p:txBody>
      </p:sp>
      <p:sp>
        <p:nvSpPr>
          <p:cNvPr id="3" name="Title 1">
            <a:extLst>
              <a:ext uri="{FF2B5EF4-FFF2-40B4-BE49-F238E27FC236}">
                <a16:creationId xmlns:a16="http://schemas.microsoft.com/office/drawing/2014/main" id="{0DBF698E-A4AD-4633-B307-BD9B8F0405A1}"/>
              </a:ext>
            </a:extLst>
          </p:cNvPr>
          <p:cNvSpPr txBox="1">
            <a:spLocks/>
          </p:cNvSpPr>
          <p:nvPr/>
        </p:nvSpPr>
        <p:spPr>
          <a:xfrm>
            <a:off x="0" y="0"/>
            <a:ext cx="12141200" cy="888105"/>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Plane Plus Parallax</a:t>
            </a:r>
          </a:p>
        </p:txBody>
      </p:sp>
      <p:pic>
        <p:nvPicPr>
          <p:cNvPr id="4" name="Picture 3">
            <a:extLst>
              <a:ext uri="{FF2B5EF4-FFF2-40B4-BE49-F238E27FC236}">
                <a16:creationId xmlns:a16="http://schemas.microsoft.com/office/drawing/2014/main" id="{4151098D-82E1-4EDA-AD69-06D83871F5B1}"/>
              </a:ext>
            </a:extLst>
          </p:cNvPr>
          <p:cNvPicPr>
            <a:picLocks noChangeAspect="1"/>
          </p:cNvPicPr>
          <p:nvPr/>
        </p:nvPicPr>
        <p:blipFill>
          <a:blip r:embed="rId3"/>
          <a:stretch>
            <a:fillRect/>
          </a:stretch>
        </p:blipFill>
        <p:spPr>
          <a:xfrm>
            <a:off x="1787448" y="888105"/>
            <a:ext cx="8352728" cy="5051494"/>
          </a:xfrm>
          <a:prstGeom prst="rect">
            <a:avLst/>
          </a:prstGeom>
        </p:spPr>
      </p:pic>
      <p:sp>
        <p:nvSpPr>
          <p:cNvPr id="5" name="Rectangle 4">
            <a:extLst>
              <a:ext uri="{FF2B5EF4-FFF2-40B4-BE49-F238E27FC236}">
                <a16:creationId xmlns:a16="http://schemas.microsoft.com/office/drawing/2014/main" id="{E940B73A-E62D-4502-A98D-5A99919F1671}"/>
              </a:ext>
            </a:extLst>
          </p:cNvPr>
          <p:cNvSpPr/>
          <p:nvPr/>
        </p:nvSpPr>
        <p:spPr>
          <a:xfrm>
            <a:off x="0" y="6110129"/>
            <a:ext cx="12191999" cy="246221"/>
          </a:xfrm>
          <a:prstGeom prst="rect">
            <a:avLst/>
          </a:prstGeom>
        </p:spPr>
        <p:txBody>
          <a:bodyPr wrap="square">
            <a:spAutoFit/>
          </a:bodyPr>
          <a:lstStyle/>
          <a:p>
            <a:r>
              <a:rPr lang="en-IN" sz="1000" dirty="0"/>
              <a:t>https://www.researchgate.net/profile/Carsten-Rother/publication/243766669/figure/fig8/AS:648583464378370@1531645756383/Explanation-for-the-concept-of-plane-parallax_W640.jpg</a:t>
            </a:r>
          </a:p>
        </p:txBody>
      </p:sp>
    </p:spTree>
    <p:extLst>
      <p:ext uri="{BB962C8B-B14F-4D97-AF65-F5344CB8AC3E}">
        <p14:creationId xmlns:p14="http://schemas.microsoft.com/office/powerpoint/2010/main" val="1485921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16681F-13C7-4E63-8852-D88EEE308E3A}"/>
              </a:ext>
            </a:extLst>
          </p:cNvPr>
          <p:cNvSpPr>
            <a:spLocks noGrp="1"/>
          </p:cNvSpPr>
          <p:nvPr>
            <p:ph type="sldNum" sz="quarter" idx="10"/>
          </p:nvPr>
        </p:nvSpPr>
        <p:spPr/>
        <p:txBody>
          <a:bodyPr/>
          <a:lstStyle/>
          <a:p>
            <a:fld id="{94E58BE3-2B47-4B12-B4B8-F399EC35F7F1}" type="slidenum">
              <a:rPr lang="en-IN" smtClean="0"/>
              <a:t>33</a:t>
            </a:fld>
            <a:endParaRPr lang="en-IN"/>
          </a:p>
        </p:txBody>
      </p:sp>
      <p:sp>
        <p:nvSpPr>
          <p:cNvPr id="4" name="Title 1">
            <a:extLst>
              <a:ext uri="{FF2B5EF4-FFF2-40B4-BE49-F238E27FC236}">
                <a16:creationId xmlns:a16="http://schemas.microsoft.com/office/drawing/2014/main" id="{7A2EC39F-4B2F-4B85-A30C-104D762B74D6}"/>
              </a:ext>
            </a:extLst>
          </p:cNvPr>
          <p:cNvSpPr txBox="1">
            <a:spLocks/>
          </p:cNvSpPr>
          <p:nvPr/>
        </p:nvSpPr>
        <p:spPr>
          <a:xfrm>
            <a:off x="0" y="0"/>
            <a:ext cx="12141200" cy="888105"/>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Plane Plus Parallax</a:t>
            </a:r>
          </a:p>
        </p:txBody>
      </p:sp>
      <p:sp>
        <p:nvSpPr>
          <p:cNvPr id="5" name="TextBox 4">
            <a:extLst>
              <a:ext uri="{FF2B5EF4-FFF2-40B4-BE49-F238E27FC236}">
                <a16:creationId xmlns:a16="http://schemas.microsoft.com/office/drawing/2014/main" id="{202C191F-64FB-414F-A66C-B5339E43FD1F}"/>
              </a:ext>
            </a:extLst>
          </p:cNvPr>
          <p:cNvSpPr txBox="1"/>
          <p:nvPr/>
        </p:nvSpPr>
        <p:spPr>
          <a:xfrm>
            <a:off x="0" y="1144859"/>
            <a:ext cx="3233853" cy="523220"/>
          </a:xfrm>
          <a:prstGeom prst="rect">
            <a:avLst/>
          </a:prstGeom>
          <a:noFill/>
        </p:spPr>
        <p:txBody>
          <a:bodyPr wrap="square" rtlCol="0">
            <a:spAutoFit/>
          </a:bodyPr>
          <a:lstStyle/>
          <a:p>
            <a:r>
              <a:rPr lang="en-IN" sz="2800" dirty="0"/>
              <a:t>How to solve this?</a:t>
            </a:r>
          </a:p>
        </p:txBody>
      </p:sp>
      <p:sp>
        <p:nvSpPr>
          <p:cNvPr id="6" name="Rectangle 5">
            <a:extLst>
              <a:ext uri="{FF2B5EF4-FFF2-40B4-BE49-F238E27FC236}">
                <a16:creationId xmlns:a16="http://schemas.microsoft.com/office/drawing/2014/main" id="{DB520D11-90D3-4FD6-8D63-1BF62E4A4DC6}"/>
              </a:ext>
            </a:extLst>
          </p:cNvPr>
          <p:cNvSpPr/>
          <p:nvPr/>
        </p:nvSpPr>
        <p:spPr>
          <a:xfrm>
            <a:off x="0" y="1775801"/>
            <a:ext cx="12192000" cy="2677656"/>
          </a:xfrm>
          <a:prstGeom prst="rect">
            <a:avLst/>
          </a:prstGeom>
        </p:spPr>
        <p:txBody>
          <a:bodyPr wrap="square">
            <a:spAutoFit/>
          </a:bodyPr>
          <a:lstStyle/>
          <a:p>
            <a:r>
              <a:rPr lang="en-US" sz="2800" dirty="0"/>
              <a:t>Reconsider this scenario from an “image-based” point of view. It would be convenient to superimpose the two images so that all points on the reference plane are identical and all points off the reference plane move and hence induce a parallax vector. This idea is known as </a:t>
            </a:r>
            <a:r>
              <a:rPr lang="en-US" sz="2800" b="1" dirty="0"/>
              <a:t>stabilizing a reference plane</a:t>
            </a:r>
            <a:r>
              <a:rPr lang="en-US" sz="2800" dirty="0"/>
              <a:t>. It can be achieved by specifying the reference plane as the plane at infinity and transforming the cameras into calibrated translating cameras.</a:t>
            </a:r>
            <a:endParaRPr lang="en-IN" sz="2800" dirty="0"/>
          </a:p>
        </p:txBody>
      </p:sp>
      <p:sp>
        <p:nvSpPr>
          <p:cNvPr id="7" name="Rectangle 6">
            <a:extLst>
              <a:ext uri="{FF2B5EF4-FFF2-40B4-BE49-F238E27FC236}">
                <a16:creationId xmlns:a16="http://schemas.microsoft.com/office/drawing/2014/main" id="{4257A5C0-877D-4EDD-84AA-75D4114C03E0}"/>
              </a:ext>
            </a:extLst>
          </p:cNvPr>
          <p:cNvSpPr/>
          <p:nvPr/>
        </p:nvSpPr>
        <p:spPr>
          <a:xfrm>
            <a:off x="66907" y="6248628"/>
            <a:ext cx="11574966" cy="215444"/>
          </a:xfrm>
          <a:prstGeom prst="rect">
            <a:avLst/>
          </a:prstGeom>
        </p:spPr>
        <p:txBody>
          <a:bodyPr wrap="square">
            <a:spAutoFit/>
          </a:bodyPr>
          <a:lstStyle/>
          <a:p>
            <a:r>
              <a:rPr lang="en-US" sz="800" i="1" dirty="0"/>
              <a:t>(PDF) Multi-View Reconstruction and Camera Recovery Using a Real or Virtual Reference Plane</a:t>
            </a:r>
            <a:r>
              <a:rPr lang="en-US" sz="800" dirty="0"/>
              <a:t>. Available from: </a:t>
            </a:r>
            <a:r>
              <a:rPr lang="en-US" sz="800" dirty="0">
                <a:hlinkClick r:id="rId2"/>
              </a:rPr>
              <a:t>https://www.researchgate.net/publication/243766669_Multi-View_Reconstruction_and_Camera_Recovery_Using_a_Real_or_Virtual_Reference_Plane</a:t>
            </a:r>
            <a:r>
              <a:rPr lang="en-US" sz="800" dirty="0"/>
              <a:t> </a:t>
            </a:r>
            <a:endParaRPr lang="en-IN" sz="800" dirty="0"/>
          </a:p>
        </p:txBody>
      </p:sp>
    </p:spTree>
    <p:extLst>
      <p:ext uri="{BB962C8B-B14F-4D97-AF65-F5344CB8AC3E}">
        <p14:creationId xmlns:p14="http://schemas.microsoft.com/office/powerpoint/2010/main" val="4294734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01C79A-2A5A-47B3-884B-6D3F3319120E}"/>
              </a:ext>
            </a:extLst>
          </p:cNvPr>
          <p:cNvSpPr>
            <a:spLocks noGrp="1"/>
          </p:cNvSpPr>
          <p:nvPr>
            <p:ph type="sldNum" sz="quarter" idx="10"/>
          </p:nvPr>
        </p:nvSpPr>
        <p:spPr/>
        <p:txBody>
          <a:bodyPr/>
          <a:lstStyle/>
          <a:p>
            <a:fld id="{94E58BE3-2B47-4B12-B4B8-F399EC35F7F1}" type="slidenum">
              <a:rPr lang="en-IN" smtClean="0"/>
              <a:t>34</a:t>
            </a:fld>
            <a:endParaRPr lang="en-IN"/>
          </a:p>
        </p:txBody>
      </p:sp>
      <p:sp>
        <p:nvSpPr>
          <p:cNvPr id="3" name="Title 1">
            <a:extLst>
              <a:ext uri="{FF2B5EF4-FFF2-40B4-BE49-F238E27FC236}">
                <a16:creationId xmlns:a16="http://schemas.microsoft.com/office/drawing/2014/main" id="{53F3ED38-3F6E-4F26-B598-2BD61625EBC8}"/>
              </a:ext>
            </a:extLst>
          </p:cNvPr>
          <p:cNvSpPr txBox="1">
            <a:spLocks/>
          </p:cNvSpPr>
          <p:nvPr/>
        </p:nvSpPr>
        <p:spPr>
          <a:xfrm>
            <a:off x="0" y="0"/>
            <a:ext cx="12192000" cy="888105"/>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Plane Plus Parallax</a:t>
            </a:r>
          </a:p>
        </p:txBody>
      </p:sp>
      <p:pic>
        <p:nvPicPr>
          <p:cNvPr id="4" name="Picture 3">
            <a:extLst>
              <a:ext uri="{FF2B5EF4-FFF2-40B4-BE49-F238E27FC236}">
                <a16:creationId xmlns:a16="http://schemas.microsoft.com/office/drawing/2014/main" id="{E37DE055-067F-4FDA-8E6C-78F888658190}"/>
              </a:ext>
            </a:extLst>
          </p:cNvPr>
          <p:cNvPicPr>
            <a:picLocks noChangeAspect="1"/>
          </p:cNvPicPr>
          <p:nvPr/>
        </p:nvPicPr>
        <p:blipFill>
          <a:blip r:embed="rId3"/>
          <a:stretch>
            <a:fillRect/>
          </a:stretch>
        </p:blipFill>
        <p:spPr>
          <a:xfrm>
            <a:off x="2990850" y="1747837"/>
            <a:ext cx="6210300" cy="3362325"/>
          </a:xfrm>
          <a:prstGeom prst="rect">
            <a:avLst/>
          </a:prstGeom>
        </p:spPr>
      </p:pic>
      <p:sp>
        <p:nvSpPr>
          <p:cNvPr id="5" name="Rectangle 4">
            <a:extLst>
              <a:ext uri="{FF2B5EF4-FFF2-40B4-BE49-F238E27FC236}">
                <a16:creationId xmlns:a16="http://schemas.microsoft.com/office/drawing/2014/main" id="{0CE9AD6D-4C34-441F-A65D-9BDDE08CA403}"/>
              </a:ext>
            </a:extLst>
          </p:cNvPr>
          <p:cNvSpPr/>
          <p:nvPr/>
        </p:nvSpPr>
        <p:spPr>
          <a:xfrm>
            <a:off x="0" y="6039520"/>
            <a:ext cx="12132526" cy="215444"/>
          </a:xfrm>
          <a:prstGeom prst="rect">
            <a:avLst/>
          </a:prstGeom>
        </p:spPr>
        <p:txBody>
          <a:bodyPr wrap="square">
            <a:spAutoFit/>
          </a:bodyPr>
          <a:lstStyle/>
          <a:p>
            <a:r>
              <a:rPr lang="en-IN" sz="800" dirty="0"/>
              <a:t>https://www.researchgate.net/profile/Carsten-Rother/publication/243766669/figure/fig9/AS:648583464370179@1531645756406/Superimposed-images-after-stabilizing-the-reference-plane_W640.jpg</a:t>
            </a:r>
          </a:p>
        </p:txBody>
      </p:sp>
    </p:spTree>
    <p:extLst>
      <p:ext uri="{BB962C8B-B14F-4D97-AF65-F5344CB8AC3E}">
        <p14:creationId xmlns:p14="http://schemas.microsoft.com/office/powerpoint/2010/main" val="3465734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1DB046-8B37-4336-9CF5-E17B96455D5F}"/>
              </a:ext>
            </a:extLst>
          </p:cNvPr>
          <p:cNvSpPr>
            <a:spLocks noGrp="1"/>
          </p:cNvSpPr>
          <p:nvPr>
            <p:ph type="sldNum" sz="quarter" idx="10"/>
          </p:nvPr>
        </p:nvSpPr>
        <p:spPr/>
        <p:txBody>
          <a:bodyPr/>
          <a:lstStyle/>
          <a:p>
            <a:fld id="{94E58BE3-2B47-4B12-B4B8-F399EC35F7F1}" type="slidenum">
              <a:rPr lang="en-IN" smtClean="0"/>
              <a:t>35</a:t>
            </a:fld>
            <a:endParaRPr lang="en-IN"/>
          </a:p>
        </p:txBody>
      </p:sp>
      <p:sp>
        <p:nvSpPr>
          <p:cNvPr id="3" name="Title 1">
            <a:extLst>
              <a:ext uri="{FF2B5EF4-FFF2-40B4-BE49-F238E27FC236}">
                <a16:creationId xmlns:a16="http://schemas.microsoft.com/office/drawing/2014/main" id="{0DBF698E-A4AD-4633-B307-BD9B8F0405A1}"/>
              </a:ext>
            </a:extLst>
          </p:cNvPr>
          <p:cNvSpPr txBox="1">
            <a:spLocks/>
          </p:cNvSpPr>
          <p:nvPr/>
        </p:nvSpPr>
        <p:spPr>
          <a:xfrm>
            <a:off x="0" y="0"/>
            <a:ext cx="12141200" cy="888105"/>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Plane Plus Parallax</a:t>
            </a:r>
          </a:p>
        </p:txBody>
      </p:sp>
      <p:sp>
        <p:nvSpPr>
          <p:cNvPr id="32" name="Google Shape;108;p5">
            <a:extLst>
              <a:ext uri="{FF2B5EF4-FFF2-40B4-BE49-F238E27FC236}">
                <a16:creationId xmlns:a16="http://schemas.microsoft.com/office/drawing/2014/main" id="{4873518E-9B3D-4531-A2E7-6DD627DF4204}"/>
              </a:ext>
            </a:extLst>
          </p:cNvPr>
          <p:cNvSpPr txBox="1">
            <a:spLocks/>
          </p:cNvSpPr>
          <p:nvPr/>
        </p:nvSpPr>
        <p:spPr>
          <a:xfrm>
            <a:off x="569687" y="888105"/>
            <a:ext cx="3529626" cy="569639"/>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dirty="0"/>
              <a:t>Recall the </a:t>
            </a:r>
            <a:r>
              <a:rPr lang="en-US" altLang="zh-TW" sz="2400" dirty="0"/>
              <a:t>camera matrix </a:t>
            </a:r>
          </a:p>
          <a:p>
            <a:endParaRPr lang="en-US" dirty="0"/>
          </a:p>
        </p:txBody>
      </p:sp>
      <p:grpSp>
        <p:nvGrpSpPr>
          <p:cNvPr id="33" name="群組 58">
            <a:extLst>
              <a:ext uri="{FF2B5EF4-FFF2-40B4-BE49-F238E27FC236}">
                <a16:creationId xmlns:a16="http://schemas.microsoft.com/office/drawing/2014/main" id="{65D9AE1F-B456-486E-9AC7-B40DFC314BC5}"/>
              </a:ext>
            </a:extLst>
          </p:cNvPr>
          <p:cNvGrpSpPr/>
          <p:nvPr/>
        </p:nvGrpSpPr>
        <p:grpSpPr>
          <a:xfrm>
            <a:off x="4222751" y="4388434"/>
            <a:ext cx="4146857" cy="1476000"/>
            <a:chOff x="4944162" y="2320133"/>
            <a:chExt cx="4146857" cy="1476000"/>
          </a:xfrm>
        </p:grpSpPr>
        <p:pic>
          <p:nvPicPr>
            <p:cNvPr id="34" name="圖片 55">
              <a:extLst>
                <a:ext uri="{FF2B5EF4-FFF2-40B4-BE49-F238E27FC236}">
                  <a16:creationId xmlns:a16="http://schemas.microsoft.com/office/drawing/2014/main" id="{133612EF-054D-4BF5-AD64-9741D273F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4162" y="2320133"/>
              <a:ext cx="4146857" cy="1476000"/>
            </a:xfrm>
            <a:prstGeom prst="rect">
              <a:avLst/>
            </a:prstGeom>
          </p:spPr>
        </p:pic>
        <mc:AlternateContent xmlns:mc="http://schemas.openxmlformats.org/markup-compatibility/2006" xmlns:a14="http://schemas.microsoft.com/office/drawing/2010/main">
          <mc:Choice Requires="a14">
            <p:sp>
              <p:nvSpPr>
                <p:cNvPr id="35" name="文字方塊 56">
                  <a:extLst>
                    <a:ext uri="{FF2B5EF4-FFF2-40B4-BE49-F238E27FC236}">
                      <a16:creationId xmlns:a16="http://schemas.microsoft.com/office/drawing/2014/main" id="{4D391E13-61EE-47C1-9505-094C0E2EB05B}"/>
                    </a:ext>
                  </a:extLst>
                </p:cNvPr>
                <p:cNvSpPr txBox="1"/>
                <p:nvPr/>
              </p:nvSpPr>
              <p:spPr>
                <a:xfrm>
                  <a:off x="7320297" y="3360924"/>
                  <a:ext cx="879732"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200" b="0" i="1" smtClean="0">
                            <a:solidFill>
                              <a:srgbClr val="0070C0"/>
                            </a:solidFill>
                            <a:latin typeface="Cambria Math" panose="02040503050406030204" pitchFamily="18" charset="0"/>
                          </a:rPr>
                          <m:t>4</m:t>
                        </m:r>
                        <m:r>
                          <a:rPr lang="en-US" altLang="zh-TW" sz="1200" b="0" i="1" smtClean="0">
                            <a:solidFill>
                              <a:srgbClr val="0070C0"/>
                            </a:solidFill>
                            <a:latin typeface="Cambria Math" panose="02040503050406030204" pitchFamily="18" charset="0"/>
                          </a:rPr>
                          <m:t>×</m:t>
                        </m:r>
                        <m:r>
                          <a:rPr lang="en-US" altLang="zh-TW" sz="1200" b="0" i="1" smtClean="0">
                            <a:solidFill>
                              <a:srgbClr val="0070C0"/>
                            </a:solidFill>
                            <a:latin typeface="Cambria Math" panose="02040503050406030204" pitchFamily="18" charset="0"/>
                          </a:rPr>
                          <m:t>4</m:t>
                        </m:r>
                      </m:oMath>
                    </m:oMathPara>
                  </a14:m>
                  <a:endParaRPr lang="zh-TW" altLang="en-US" sz="1200" dirty="0">
                    <a:solidFill>
                      <a:srgbClr val="0070C0"/>
                    </a:solidFill>
                  </a:endParaRPr>
                </a:p>
              </p:txBody>
            </p:sp>
          </mc:Choice>
          <mc:Fallback xmlns="">
            <p:sp>
              <p:nvSpPr>
                <p:cNvPr id="57" name="文字方塊 56"/>
                <p:cNvSpPr txBox="1">
                  <a:spLocks noRot="1" noChangeAspect="1" noMove="1" noResize="1" noEditPoints="1" noAdjustHandles="1" noChangeArrowheads="1" noChangeShapeType="1" noTextEdit="1"/>
                </p:cNvSpPr>
                <p:nvPr/>
              </p:nvSpPr>
              <p:spPr>
                <a:xfrm>
                  <a:off x="7320297" y="3360924"/>
                  <a:ext cx="879732" cy="276999"/>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6" name="文字方塊 57">
                  <a:extLst>
                    <a:ext uri="{FF2B5EF4-FFF2-40B4-BE49-F238E27FC236}">
                      <a16:creationId xmlns:a16="http://schemas.microsoft.com/office/drawing/2014/main" id="{D729DD9E-8BEF-41EA-BDFE-9877D2E6E5A1}"/>
                    </a:ext>
                  </a:extLst>
                </p:cNvPr>
                <p:cNvSpPr txBox="1"/>
                <p:nvPr/>
              </p:nvSpPr>
              <p:spPr>
                <a:xfrm>
                  <a:off x="6131911" y="3360924"/>
                  <a:ext cx="879732"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200" b="0" i="1" smtClean="0">
                            <a:solidFill>
                              <a:srgbClr val="0070C0"/>
                            </a:solidFill>
                            <a:latin typeface="Cambria Math" panose="02040503050406030204" pitchFamily="18" charset="0"/>
                          </a:rPr>
                          <m:t>4</m:t>
                        </m:r>
                        <m:r>
                          <a:rPr lang="en-US" altLang="zh-TW" sz="1200" b="0" i="1" smtClean="0">
                            <a:solidFill>
                              <a:srgbClr val="0070C0"/>
                            </a:solidFill>
                            <a:latin typeface="Cambria Math" panose="02040503050406030204" pitchFamily="18" charset="0"/>
                          </a:rPr>
                          <m:t>×</m:t>
                        </m:r>
                        <m:r>
                          <a:rPr lang="en-US" altLang="zh-TW" sz="1200" b="0" i="1" smtClean="0">
                            <a:solidFill>
                              <a:srgbClr val="0070C0"/>
                            </a:solidFill>
                            <a:latin typeface="Cambria Math" panose="02040503050406030204" pitchFamily="18" charset="0"/>
                          </a:rPr>
                          <m:t>4</m:t>
                        </m:r>
                      </m:oMath>
                    </m:oMathPara>
                  </a14:m>
                  <a:endParaRPr lang="zh-TW" altLang="en-US" sz="1200" dirty="0">
                    <a:solidFill>
                      <a:srgbClr val="0070C0"/>
                    </a:solidFill>
                  </a:endParaRPr>
                </a:p>
              </p:txBody>
            </p:sp>
          </mc:Choice>
          <mc:Fallback xmlns="">
            <p:sp>
              <p:nvSpPr>
                <p:cNvPr id="58" name="文字方塊 57"/>
                <p:cNvSpPr txBox="1">
                  <a:spLocks noRot="1" noChangeAspect="1" noMove="1" noResize="1" noEditPoints="1" noAdjustHandles="1" noChangeArrowheads="1" noChangeShapeType="1" noTextEdit="1"/>
                </p:cNvSpPr>
                <p:nvPr/>
              </p:nvSpPr>
              <p:spPr>
                <a:xfrm>
                  <a:off x="6131911" y="3360924"/>
                  <a:ext cx="879732" cy="276999"/>
                </a:xfrm>
                <a:prstGeom prst="rect">
                  <a:avLst/>
                </a:prstGeom>
                <a:blipFill>
                  <a:blip r:embed="rId4"/>
                  <a:stretch>
                    <a:fillRect/>
                  </a:stretch>
                </a:blipFill>
              </p:spPr>
              <p:txBody>
                <a:bodyPr/>
                <a:lstStyle/>
                <a:p>
                  <a:r>
                    <a:rPr lang="zh-TW" altLang="en-US">
                      <a:noFill/>
                    </a:rPr>
                    <a:t> </a:t>
                  </a:r>
                </a:p>
              </p:txBody>
            </p:sp>
          </mc:Fallback>
        </mc:AlternateContent>
      </p:grpSp>
      <p:grpSp>
        <p:nvGrpSpPr>
          <p:cNvPr id="37" name="群組 8">
            <a:extLst>
              <a:ext uri="{FF2B5EF4-FFF2-40B4-BE49-F238E27FC236}">
                <a16:creationId xmlns:a16="http://schemas.microsoft.com/office/drawing/2014/main" id="{72217C31-98C6-42F6-9A98-EB1B4A7816A1}"/>
              </a:ext>
            </a:extLst>
          </p:cNvPr>
          <p:cNvGrpSpPr/>
          <p:nvPr/>
        </p:nvGrpSpPr>
        <p:grpSpPr>
          <a:xfrm>
            <a:off x="5272687" y="4633217"/>
            <a:ext cx="2425566" cy="1116530"/>
            <a:chOff x="6131293" y="4610361"/>
            <a:chExt cx="2425566" cy="1116530"/>
          </a:xfrm>
        </p:grpSpPr>
        <p:sp>
          <p:nvSpPr>
            <p:cNvPr id="38" name="矩形 7">
              <a:extLst>
                <a:ext uri="{FF2B5EF4-FFF2-40B4-BE49-F238E27FC236}">
                  <a16:creationId xmlns:a16="http://schemas.microsoft.com/office/drawing/2014/main" id="{2FE7A7E1-67B4-4552-8064-DE3FD5208512}"/>
                </a:ext>
              </a:extLst>
            </p:cNvPr>
            <p:cNvSpPr/>
            <p:nvPr/>
          </p:nvSpPr>
          <p:spPr>
            <a:xfrm>
              <a:off x="6131293" y="4653745"/>
              <a:ext cx="2425566" cy="1073146"/>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pic>
          <p:nvPicPr>
            <p:cNvPr id="39" name="圖片 6">
              <a:extLst>
                <a:ext uri="{FF2B5EF4-FFF2-40B4-BE49-F238E27FC236}">
                  <a16:creationId xmlns:a16="http://schemas.microsoft.com/office/drawing/2014/main" id="{060CDC65-3B42-444F-B218-714C440281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9314" y="4610361"/>
              <a:ext cx="1955520" cy="1008000"/>
            </a:xfrm>
            <a:prstGeom prst="rect">
              <a:avLst/>
            </a:prstGeom>
          </p:spPr>
        </p:pic>
      </p:grpSp>
      <p:pic>
        <p:nvPicPr>
          <p:cNvPr id="40" name="圖片 1">
            <a:extLst>
              <a:ext uri="{FF2B5EF4-FFF2-40B4-BE49-F238E27FC236}">
                <a16:creationId xmlns:a16="http://schemas.microsoft.com/office/drawing/2014/main" id="{0B0475D1-F46A-4A69-9C8A-DB1C9EE79B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2751" y="1091008"/>
            <a:ext cx="1807128" cy="360000"/>
          </a:xfrm>
          <a:prstGeom prst="rect">
            <a:avLst/>
          </a:prstGeom>
        </p:spPr>
      </p:pic>
      <p:grpSp>
        <p:nvGrpSpPr>
          <p:cNvPr id="41" name="群組 25">
            <a:extLst>
              <a:ext uri="{FF2B5EF4-FFF2-40B4-BE49-F238E27FC236}">
                <a16:creationId xmlns:a16="http://schemas.microsoft.com/office/drawing/2014/main" id="{B476531E-5241-43E6-84E6-BB96E6A944BD}"/>
              </a:ext>
            </a:extLst>
          </p:cNvPr>
          <p:cNvGrpSpPr/>
          <p:nvPr/>
        </p:nvGrpSpPr>
        <p:grpSpPr>
          <a:xfrm>
            <a:off x="4284778" y="4471450"/>
            <a:ext cx="3976116" cy="1338309"/>
            <a:chOff x="1220300" y="4516267"/>
            <a:chExt cx="3976116" cy="1338309"/>
          </a:xfrm>
        </p:grpSpPr>
        <p:sp>
          <p:nvSpPr>
            <p:cNvPr id="42" name="矩形 9">
              <a:extLst>
                <a:ext uri="{FF2B5EF4-FFF2-40B4-BE49-F238E27FC236}">
                  <a16:creationId xmlns:a16="http://schemas.microsoft.com/office/drawing/2014/main" id="{B6CC90D5-1E3F-41E8-9FB4-1BFA3DADD1D9}"/>
                </a:ext>
              </a:extLst>
            </p:cNvPr>
            <p:cNvSpPr/>
            <p:nvPr/>
          </p:nvSpPr>
          <p:spPr>
            <a:xfrm>
              <a:off x="1220300" y="4516267"/>
              <a:ext cx="341799" cy="965948"/>
            </a:xfrm>
            <a:prstGeom prst="rect">
              <a:avLst/>
            </a:prstGeom>
            <a:noFill/>
            <a:ln w="190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43" name="矩形 13">
              <a:extLst>
                <a:ext uri="{FF2B5EF4-FFF2-40B4-BE49-F238E27FC236}">
                  <a16:creationId xmlns:a16="http://schemas.microsoft.com/office/drawing/2014/main" id="{BC233380-472F-4E4D-B4F8-C21CAEAE24C1}"/>
                </a:ext>
              </a:extLst>
            </p:cNvPr>
            <p:cNvSpPr/>
            <p:nvPr/>
          </p:nvSpPr>
          <p:spPr>
            <a:xfrm>
              <a:off x="2466195" y="4702546"/>
              <a:ext cx="1756556" cy="393576"/>
            </a:xfrm>
            <a:prstGeom prst="rect">
              <a:avLst/>
            </a:prstGeom>
            <a:noFill/>
            <a:ln w="190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44" name="矩形 14">
              <a:extLst>
                <a:ext uri="{FF2B5EF4-FFF2-40B4-BE49-F238E27FC236}">
                  <a16:creationId xmlns:a16="http://schemas.microsoft.com/office/drawing/2014/main" id="{68B883D1-6F72-486D-9569-031CD35789DB}"/>
                </a:ext>
              </a:extLst>
            </p:cNvPr>
            <p:cNvSpPr/>
            <p:nvPr/>
          </p:nvSpPr>
          <p:spPr>
            <a:xfrm>
              <a:off x="4801621" y="4525838"/>
              <a:ext cx="394795" cy="1328738"/>
            </a:xfrm>
            <a:prstGeom prst="rect">
              <a:avLst/>
            </a:prstGeom>
            <a:noFill/>
            <a:ln w="190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grpSp>
      <p:grpSp>
        <p:nvGrpSpPr>
          <p:cNvPr id="45" name="群組 22">
            <a:extLst>
              <a:ext uri="{FF2B5EF4-FFF2-40B4-BE49-F238E27FC236}">
                <a16:creationId xmlns:a16="http://schemas.microsoft.com/office/drawing/2014/main" id="{E3A5BE79-9092-40CD-AA60-BA8AA6244159}"/>
              </a:ext>
            </a:extLst>
          </p:cNvPr>
          <p:cNvGrpSpPr/>
          <p:nvPr/>
        </p:nvGrpSpPr>
        <p:grpSpPr>
          <a:xfrm>
            <a:off x="2076200" y="2101996"/>
            <a:ext cx="1886552" cy="557804"/>
            <a:chOff x="2146508" y="2929981"/>
            <a:chExt cx="1886552" cy="557804"/>
          </a:xfrm>
        </p:grpSpPr>
        <p:cxnSp>
          <p:nvCxnSpPr>
            <p:cNvPr id="46" name="直線單箭頭接點 12">
              <a:extLst>
                <a:ext uri="{FF2B5EF4-FFF2-40B4-BE49-F238E27FC236}">
                  <a16:creationId xmlns:a16="http://schemas.microsoft.com/office/drawing/2014/main" id="{9CF76867-3978-4D9A-A517-B2861A676945}"/>
                </a:ext>
              </a:extLst>
            </p:cNvPr>
            <p:cNvCxnSpPr/>
            <p:nvPr/>
          </p:nvCxnSpPr>
          <p:spPr>
            <a:xfrm flipH="1" flipV="1">
              <a:off x="2146508" y="2929981"/>
              <a:ext cx="135715" cy="25711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7" name="文字方塊 21">
              <a:extLst>
                <a:ext uri="{FF2B5EF4-FFF2-40B4-BE49-F238E27FC236}">
                  <a16:creationId xmlns:a16="http://schemas.microsoft.com/office/drawing/2014/main" id="{0F3D512F-DC36-4A5A-9BA0-C8706F23B7CA}"/>
                </a:ext>
              </a:extLst>
            </p:cNvPr>
            <p:cNvSpPr txBox="1"/>
            <p:nvPr/>
          </p:nvSpPr>
          <p:spPr>
            <a:xfrm>
              <a:off x="2146508" y="3180008"/>
              <a:ext cx="1886552" cy="307777"/>
            </a:xfrm>
            <a:prstGeom prst="rect">
              <a:avLst/>
            </a:prstGeom>
            <a:noFill/>
            <a:ln>
              <a:noFill/>
            </a:ln>
          </p:spPr>
          <p:txBody>
            <a:bodyPr wrap="square" rtlCol="0">
              <a:spAutoFit/>
            </a:bodyPr>
            <a:lstStyle/>
            <a:p>
              <a:r>
                <a:rPr lang="en-US" altLang="zh-TW" dirty="0">
                  <a:solidFill>
                    <a:srgbClr val="0070C0"/>
                  </a:solidFill>
                </a:rPr>
                <a:t>3D world coordinates</a:t>
              </a:r>
              <a:endParaRPr lang="zh-TW" altLang="en-US" dirty="0">
                <a:solidFill>
                  <a:srgbClr val="0070C0"/>
                </a:solidFill>
              </a:endParaRPr>
            </a:p>
          </p:txBody>
        </p:sp>
      </p:grpSp>
      <p:grpSp>
        <p:nvGrpSpPr>
          <p:cNvPr id="48" name="群組 33">
            <a:extLst>
              <a:ext uri="{FF2B5EF4-FFF2-40B4-BE49-F238E27FC236}">
                <a16:creationId xmlns:a16="http://schemas.microsoft.com/office/drawing/2014/main" id="{3DCA4C48-3C5C-4A07-AAD9-E4AF33ADD251}"/>
              </a:ext>
            </a:extLst>
          </p:cNvPr>
          <p:cNvGrpSpPr/>
          <p:nvPr/>
        </p:nvGrpSpPr>
        <p:grpSpPr>
          <a:xfrm>
            <a:off x="74297" y="2095590"/>
            <a:ext cx="1316538" cy="771573"/>
            <a:chOff x="109405" y="2933957"/>
            <a:chExt cx="1306137" cy="771573"/>
          </a:xfrm>
        </p:grpSpPr>
        <p:sp>
          <p:nvSpPr>
            <p:cNvPr id="49" name="文字方塊 26">
              <a:extLst>
                <a:ext uri="{FF2B5EF4-FFF2-40B4-BE49-F238E27FC236}">
                  <a16:creationId xmlns:a16="http://schemas.microsoft.com/office/drawing/2014/main" id="{9EE7EA7E-47F1-4B92-8ECA-D142B3F6B5EC}"/>
                </a:ext>
              </a:extLst>
            </p:cNvPr>
            <p:cNvSpPr txBox="1"/>
            <p:nvPr/>
          </p:nvSpPr>
          <p:spPr>
            <a:xfrm>
              <a:off x="109405" y="3182310"/>
              <a:ext cx="1306137" cy="523220"/>
            </a:xfrm>
            <a:prstGeom prst="rect">
              <a:avLst/>
            </a:prstGeom>
            <a:noFill/>
          </p:spPr>
          <p:txBody>
            <a:bodyPr wrap="square" rtlCol="0">
              <a:spAutoFit/>
            </a:bodyPr>
            <a:lstStyle/>
            <a:p>
              <a:r>
                <a:rPr lang="en-US" altLang="zh-TW" dirty="0">
                  <a:solidFill>
                    <a:srgbClr val="0070C0"/>
                  </a:solidFill>
                </a:rPr>
                <a:t>camera plane coordinates</a:t>
              </a:r>
              <a:endParaRPr lang="zh-TW" altLang="en-US" dirty="0">
                <a:solidFill>
                  <a:srgbClr val="0070C0"/>
                </a:solidFill>
              </a:endParaRPr>
            </a:p>
          </p:txBody>
        </p:sp>
        <p:cxnSp>
          <p:nvCxnSpPr>
            <p:cNvPr id="50" name="直線單箭頭接點 27">
              <a:extLst>
                <a:ext uri="{FF2B5EF4-FFF2-40B4-BE49-F238E27FC236}">
                  <a16:creationId xmlns:a16="http://schemas.microsoft.com/office/drawing/2014/main" id="{BEB8DE41-F496-4EC8-8440-8412DB2364E0}"/>
                </a:ext>
              </a:extLst>
            </p:cNvPr>
            <p:cNvCxnSpPr/>
            <p:nvPr/>
          </p:nvCxnSpPr>
          <p:spPr>
            <a:xfrm flipV="1">
              <a:off x="1045253" y="2933957"/>
              <a:ext cx="226794" cy="248353"/>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52" name="文字方塊 43">
            <a:extLst>
              <a:ext uri="{FF2B5EF4-FFF2-40B4-BE49-F238E27FC236}">
                <a16:creationId xmlns:a16="http://schemas.microsoft.com/office/drawing/2014/main" id="{A0D25FCC-8774-4E0A-B44E-E7D66D5A49CB}"/>
              </a:ext>
            </a:extLst>
          </p:cNvPr>
          <p:cNvSpPr txBox="1"/>
          <p:nvPr/>
        </p:nvSpPr>
        <p:spPr>
          <a:xfrm>
            <a:off x="-72772" y="3505016"/>
            <a:ext cx="1219523" cy="369333"/>
          </a:xfrm>
          <a:prstGeom prst="rect">
            <a:avLst/>
          </a:prstGeom>
          <a:noFill/>
        </p:spPr>
        <p:txBody>
          <a:bodyPr wrap="square" rtlCol="0">
            <a:spAutoFit/>
          </a:bodyPr>
          <a:lstStyle/>
          <a:p>
            <a:endParaRPr lang="zh-TW" altLang="en-US" dirty="0">
              <a:solidFill>
                <a:srgbClr val="FF0000"/>
              </a:solidFill>
            </a:endParaRPr>
          </a:p>
        </p:txBody>
      </p:sp>
      <p:grpSp>
        <p:nvGrpSpPr>
          <p:cNvPr id="54" name="群組 5">
            <a:extLst>
              <a:ext uri="{FF2B5EF4-FFF2-40B4-BE49-F238E27FC236}">
                <a16:creationId xmlns:a16="http://schemas.microsoft.com/office/drawing/2014/main" id="{E071B9ED-0664-4F32-B108-3E75B038D9B1}"/>
              </a:ext>
            </a:extLst>
          </p:cNvPr>
          <p:cNvGrpSpPr/>
          <p:nvPr/>
        </p:nvGrpSpPr>
        <p:grpSpPr>
          <a:xfrm>
            <a:off x="5396527" y="2235429"/>
            <a:ext cx="2984662" cy="1440000"/>
            <a:chOff x="4099412" y="2684200"/>
            <a:chExt cx="2984662" cy="1440000"/>
          </a:xfrm>
        </p:grpSpPr>
        <p:pic>
          <p:nvPicPr>
            <p:cNvPr id="55" name="圖片 3">
              <a:extLst>
                <a:ext uri="{FF2B5EF4-FFF2-40B4-BE49-F238E27FC236}">
                  <a16:creationId xmlns:a16="http://schemas.microsoft.com/office/drawing/2014/main" id="{1CE70158-E19C-478F-92C1-EB54AA22DB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99412" y="2684200"/>
              <a:ext cx="2984662" cy="1440000"/>
            </a:xfrm>
            <a:prstGeom prst="rect">
              <a:avLst/>
            </a:prstGeom>
          </p:spPr>
        </p:pic>
        <mc:AlternateContent xmlns:mc="http://schemas.openxmlformats.org/markup-compatibility/2006" xmlns:a14="http://schemas.microsoft.com/office/drawing/2010/main">
          <mc:Choice Requires="a14">
            <p:sp>
              <p:nvSpPr>
                <p:cNvPr id="56" name="文字方塊 31">
                  <a:extLst>
                    <a:ext uri="{FF2B5EF4-FFF2-40B4-BE49-F238E27FC236}">
                      <a16:creationId xmlns:a16="http://schemas.microsoft.com/office/drawing/2014/main" id="{506891F4-3F71-4F73-9FCF-2B1E3EBA1787}"/>
                    </a:ext>
                  </a:extLst>
                </p:cNvPr>
                <p:cNvSpPr txBox="1"/>
                <p:nvPr/>
              </p:nvSpPr>
              <p:spPr>
                <a:xfrm>
                  <a:off x="5348314" y="3505745"/>
                  <a:ext cx="673768" cy="2308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900" i="1" smtClean="0">
                            <a:solidFill>
                              <a:srgbClr val="0070C0"/>
                            </a:solidFill>
                            <a:latin typeface="Cambria Math" panose="02040503050406030204" pitchFamily="18" charset="0"/>
                          </a:rPr>
                          <m:t>3</m:t>
                        </m:r>
                        <m:r>
                          <a:rPr lang="en-US" altLang="zh-TW" sz="900" b="0" i="1" smtClean="0">
                            <a:solidFill>
                              <a:srgbClr val="0070C0"/>
                            </a:solidFill>
                            <a:latin typeface="Cambria Math" panose="02040503050406030204" pitchFamily="18" charset="0"/>
                          </a:rPr>
                          <m:t>×</m:t>
                        </m:r>
                        <m:r>
                          <a:rPr lang="en-US" altLang="zh-TW" sz="900" b="0" i="1" smtClean="0">
                            <a:solidFill>
                              <a:srgbClr val="0070C0"/>
                            </a:solidFill>
                            <a:latin typeface="Cambria Math" panose="02040503050406030204" pitchFamily="18" charset="0"/>
                          </a:rPr>
                          <m:t>3</m:t>
                        </m:r>
                      </m:oMath>
                    </m:oMathPara>
                  </a14:m>
                  <a:endParaRPr lang="zh-TW" altLang="en-US" sz="900" dirty="0">
                    <a:solidFill>
                      <a:srgbClr val="0070C0"/>
                    </a:solidFill>
                  </a:endParaRPr>
                </a:p>
              </p:txBody>
            </p:sp>
          </mc:Choice>
          <mc:Fallback xmlns="">
            <p:sp>
              <p:nvSpPr>
                <p:cNvPr id="32" name="文字方塊 31"/>
                <p:cNvSpPr txBox="1">
                  <a:spLocks noRot="1" noChangeAspect="1" noMove="1" noResize="1" noEditPoints="1" noAdjustHandles="1" noChangeArrowheads="1" noChangeShapeType="1" noTextEdit="1"/>
                </p:cNvSpPr>
                <p:nvPr/>
              </p:nvSpPr>
              <p:spPr>
                <a:xfrm>
                  <a:off x="5348314" y="3505745"/>
                  <a:ext cx="673768" cy="230832"/>
                </a:xfrm>
                <a:prstGeom prst="rect">
                  <a:avLst/>
                </a:prstGeom>
                <a:blipFill>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7" name="文字方塊 32">
                  <a:extLst>
                    <a:ext uri="{FF2B5EF4-FFF2-40B4-BE49-F238E27FC236}">
                      <a16:creationId xmlns:a16="http://schemas.microsoft.com/office/drawing/2014/main" id="{9F3DF277-5CF9-4F66-9650-F0D25806477F}"/>
                    </a:ext>
                  </a:extLst>
                </p:cNvPr>
                <p:cNvSpPr txBox="1"/>
                <p:nvPr/>
              </p:nvSpPr>
              <p:spPr>
                <a:xfrm>
                  <a:off x="4877178" y="3487698"/>
                  <a:ext cx="673768" cy="2308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900" i="1" smtClean="0">
                            <a:solidFill>
                              <a:srgbClr val="0070C0"/>
                            </a:solidFill>
                            <a:latin typeface="Cambria Math" panose="02040503050406030204" pitchFamily="18" charset="0"/>
                          </a:rPr>
                          <m:t>3</m:t>
                        </m:r>
                        <m:r>
                          <a:rPr lang="en-US" altLang="zh-TW" sz="900" b="0" i="1" smtClean="0">
                            <a:solidFill>
                              <a:srgbClr val="0070C0"/>
                            </a:solidFill>
                            <a:latin typeface="Cambria Math" panose="02040503050406030204" pitchFamily="18" charset="0"/>
                          </a:rPr>
                          <m:t>×</m:t>
                        </m:r>
                        <m:r>
                          <a:rPr lang="en-US" altLang="zh-TW" sz="900" b="0" i="1" smtClean="0">
                            <a:solidFill>
                              <a:srgbClr val="0070C0"/>
                            </a:solidFill>
                            <a:latin typeface="Cambria Math" panose="02040503050406030204" pitchFamily="18" charset="0"/>
                          </a:rPr>
                          <m:t>3</m:t>
                        </m:r>
                      </m:oMath>
                    </m:oMathPara>
                  </a14:m>
                  <a:endParaRPr lang="zh-TW" altLang="en-US" sz="900" dirty="0">
                    <a:solidFill>
                      <a:srgbClr val="0070C0"/>
                    </a:solidFill>
                  </a:endParaRPr>
                </a:p>
              </p:txBody>
            </p:sp>
          </mc:Choice>
          <mc:Fallback xmlns="">
            <p:sp>
              <p:nvSpPr>
                <p:cNvPr id="33" name="文字方塊 32"/>
                <p:cNvSpPr txBox="1">
                  <a:spLocks noRot="1" noChangeAspect="1" noMove="1" noResize="1" noEditPoints="1" noAdjustHandles="1" noChangeArrowheads="1" noChangeShapeType="1" noTextEdit="1"/>
                </p:cNvSpPr>
                <p:nvPr/>
              </p:nvSpPr>
              <p:spPr>
                <a:xfrm>
                  <a:off x="4877178" y="3487698"/>
                  <a:ext cx="673768" cy="230832"/>
                </a:xfrm>
                <a:prstGeom prst="rect">
                  <a:avLst/>
                </a:prstGeom>
                <a:blipFill>
                  <a:blip r:embed="rId9"/>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8" name="文字方塊 34">
                  <a:extLst>
                    <a:ext uri="{FF2B5EF4-FFF2-40B4-BE49-F238E27FC236}">
                      <a16:creationId xmlns:a16="http://schemas.microsoft.com/office/drawing/2014/main" id="{4AEC3AC1-B8E2-4672-A888-727F086532F8}"/>
                    </a:ext>
                  </a:extLst>
                </p:cNvPr>
                <p:cNvSpPr txBox="1"/>
                <p:nvPr/>
              </p:nvSpPr>
              <p:spPr>
                <a:xfrm>
                  <a:off x="5932638" y="3503677"/>
                  <a:ext cx="673768" cy="230832"/>
                </a:xfrm>
                <a:prstGeom prst="rect">
                  <a:avLst/>
                </a:prstGeom>
                <a:noFill/>
              </p:spPr>
              <p:txBody>
                <a:bodyPr wrap="square" rtlCol="0">
                  <a:spAutoFit/>
                </a:bodyPr>
                <a:lstStyle/>
                <a:p>
                  <a14:m>
                    <m:oMath xmlns:m="http://schemas.openxmlformats.org/officeDocument/2006/math">
                      <m:r>
                        <a:rPr lang="en-US" altLang="zh-TW" sz="900" i="1" smtClean="0">
                          <a:solidFill>
                            <a:srgbClr val="0070C0"/>
                          </a:solidFill>
                          <a:latin typeface="Cambria Math" panose="02040503050406030204" pitchFamily="18" charset="0"/>
                        </a:rPr>
                        <m:t>3</m:t>
                      </m:r>
                      <m:r>
                        <a:rPr lang="en-US" altLang="zh-TW" sz="900" b="0" i="1" smtClean="0">
                          <a:solidFill>
                            <a:srgbClr val="0070C0"/>
                          </a:solidFill>
                          <a:latin typeface="Cambria Math" panose="02040503050406030204" pitchFamily="18" charset="0"/>
                        </a:rPr>
                        <m:t>×</m:t>
                      </m:r>
                    </m:oMath>
                  </a14:m>
                  <a:r>
                    <a:rPr lang="en-US" altLang="zh-TW" sz="900" dirty="0">
                      <a:solidFill>
                        <a:srgbClr val="0070C0"/>
                      </a:solidFill>
                    </a:rPr>
                    <a:t>1</a:t>
                  </a:r>
                  <a:endParaRPr lang="zh-TW" altLang="en-US" sz="900" dirty="0">
                    <a:solidFill>
                      <a:srgbClr val="0070C0"/>
                    </a:solidFill>
                  </a:endParaRPr>
                </a:p>
              </p:txBody>
            </p:sp>
          </mc:Choice>
          <mc:Fallback xmlns="">
            <p:sp>
              <p:nvSpPr>
                <p:cNvPr id="35" name="文字方塊 34"/>
                <p:cNvSpPr txBox="1">
                  <a:spLocks noRot="1" noChangeAspect="1" noMove="1" noResize="1" noEditPoints="1" noAdjustHandles="1" noChangeArrowheads="1" noChangeShapeType="1" noTextEdit="1"/>
                </p:cNvSpPr>
                <p:nvPr/>
              </p:nvSpPr>
              <p:spPr>
                <a:xfrm>
                  <a:off x="5932638" y="3503677"/>
                  <a:ext cx="673768" cy="230832"/>
                </a:xfrm>
                <a:prstGeom prst="rect">
                  <a:avLst/>
                </a:prstGeom>
                <a:blipFill>
                  <a:blip r:embed="rId10"/>
                  <a:stretch>
                    <a:fillRect b="-7895"/>
                  </a:stretch>
                </a:blipFill>
              </p:spPr>
              <p:txBody>
                <a:bodyPr/>
                <a:lstStyle/>
                <a:p>
                  <a:r>
                    <a:rPr lang="zh-TW" altLang="en-US">
                      <a:noFill/>
                    </a:rPr>
                    <a:t> </a:t>
                  </a:r>
                </a:p>
              </p:txBody>
            </p:sp>
          </mc:Fallback>
        </mc:AlternateContent>
      </p:grpSp>
      <p:grpSp>
        <p:nvGrpSpPr>
          <p:cNvPr id="59" name="群組 28">
            <a:extLst>
              <a:ext uri="{FF2B5EF4-FFF2-40B4-BE49-F238E27FC236}">
                <a16:creationId xmlns:a16="http://schemas.microsoft.com/office/drawing/2014/main" id="{FC17716F-CC86-47EF-A68B-05D1C0CCE11F}"/>
              </a:ext>
            </a:extLst>
          </p:cNvPr>
          <p:cNvGrpSpPr/>
          <p:nvPr/>
        </p:nvGrpSpPr>
        <p:grpSpPr>
          <a:xfrm>
            <a:off x="5591184" y="5126434"/>
            <a:ext cx="1748984" cy="712045"/>
            <a:chOff x="2473767" y="5152389"/>
            <a:chExt cx="1748984" cy="712045"/>
          </a:xfrm>
        </p:grpSpPr>
        <p:sp>
          <p:nvSpPr>
            <p:cNvPr id="60" name="矩形 45">
              <a:extLst>
                <a:ext uri="{FF2B5EF4-FFF2-40B4-BE49-F238E27FC236}">
                  <a16:creationId xmlns:a16="http://schemas.microsoft.com/office/drawing/2014/main" id="{78EB0B20-3CD3-4212-971C-58ED787E0F58}"/>
                </a:ext>
              </a:extLst>
            </p:cNvPr>
            <p:cNvSpPr/>
            <p:nvPr/>
          </p:nvSpPr>
          <p:spPr>
            <a:xfrm>
              <a:off x="2473767" y="5152389"/>
              <a:ext cx="1748984" cy="434603"/>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61" name="文字方塊 47">
              <a:extLst>
                <a:ext uri="{FF2B5EF4-FFF2-40B4-BE49-F238E27FC236}">
                  <a16:creationId xmlns:a16="http://schemas.microsoft.com/office/drawing/2014/main" id="{18FD20FE-CC4C-46D4-8D9E-617EC9D4E335}"/>
                </a:ext>
              </a:extLst>
            </p:cNvPr>
            <p:cNvSpPr txBox="1"/>
            <p:nvPr/>
          </p:nvSpPr>
          <p:spPr>
            <a:xfrm>
              <a:off x="2607686" y="5556657"/>
              <a:ext cx="1553038" cy="307777"/>
            </a:xfrm>
            <a:prstGeom prst="rect">
              <a:avLst/>
            </a:prstGeom>
            <a:noFill/>
          </p:spPr>
          <p:txBody>
            <a:bodyPr wrap="square" rtlCol="0">
              <a:spAutoFit/>
            </a:bodyPr>
            <a:lstStyle/>
            <a:p>
              <a:r>
                <a:rPr lang="en-US" altLang="zh-TW" dirty="0">
                  <a:solidFill>
                    <a:srgbClr val="FF0000"/>
                  </a:solidFill>
                </a:rPr>
                <a:t>can be changed</a:t>
              </a:r>
              <a:endParaRPr lang="zh-TW" altLang="en-US" dirty="0">
                <a:solidFill>
                  <a:srgbClr val="FF0000"/>
                </a:solidFill>
              </a:endParaRPr>
            </a:p>
          </p:txBody>
        </p:sp>
      </p:grpSp>
      <p:pic>
        <p:nvPicPr>
          <p:cNvPr id="62" name="圖片 2">
            <a:extLst>
              <a:ext uri="{FF2B5EF4-FFF2-40B4-BE49-F238E27FC236}">
                <a16:creationId xmlns:a16="http://schemas.microsoft.com/office/drawing/2014/main" id="{33869DFA-FA9C-4949-BC33-BA70BA5115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4282" y="1745911"/>
            <a:ext cx="1312405" cy="288000"/>
          </a:xfrm>
          <a:prstGeom prst="rect">
            <a:avLst/>
          </a:prstGeom>
        </p:spPr>
      </p:pic>
      <p:grpSp>
        <p:nvGrpSpPr>
          <p:cNvPr id="94" name="群組 42">
            <a:extLst>
              <a:ext uri="{FF2B5EF4-FFF2-40B4-BE49-F238E27FC236}">
                <a16:creationId xmlns:a16="http://schemas.microsoft.com/office/drawing/2014/main" id="{FF4D074B-1A2E-4AC8-BD5D-B5F1B7E61087}"/>
              </a:ext>
            </a:extLst>
          </p:cNvPr>
          <p:cNvGrpSpPr/>
          <p:nvPr/>
        </p:nvGrpSpPr>
        <p:grpSpPr>
          <a:xfrm>
            <a:off x="3993668" y="3001669"/>
            <a:ext cx="1219523" cy="620558"/>
            <a:chOff x="3812923" y="2683581"/>
            <a:chExt cx="1250167" cy="307777"/>
          </a:xfrm>
        </p:grpSpPr>
        <p:sp>
          <p:nvSpPr>
            <p:cNvPr id="95" name="文字方塊 43">
              <a:extLst>
                <a:ext uri="{FF2B5EF4-FFF2-40B4-BE49-F238E27FC236}">
                  <a16:creationId xmlns:a16="http://schemas.microsoft.com/office/drawing/2014/main" id="{4B86D1B9-8E79-4126-9E56-2AE82D88EBE0}"/>
                </a:ext>
              </a:extLst>
            </p:cNvPr>
            <p:cNvSpPr txBox="1"/>
            <p:nvPr/>
          </p:nvSpPr>
          <p:spPr>
            <a:xfrm>
              <a:off x="3812923" y="2683581"/>
              <a:ext cx="1250167" cy="307777"/>
            </a:xfrm>
            <a:prstGeom prst="rect">
              <a:avLst/>
            </a:prstGeom>
            <a:noFill/>
          </p:spPr>
          <p:txBody>
            <a:bodyPr wrap="square" rtlCol="0">
              <a:spAutoFit/>
            </a:bodyPr>
            <a:lstStyle/>
            <a:p>
              <a:r>
                <a:rPr lang="en-US" altLang="zh-TW" dirty="0">
                  <a:solidFill>
                    <a:srgbClr val="FF0000"/>
                  </a:solidFill>
                </a:rPr>
                <a:t>no disparity</a:t>
              </a:r>
              <a:endParaRPr lang="zh-TW" altLang="en-US" dirty="0">
                <a:solidFill>
                  <a:srgbClr val="FF0000"/>
                </a:solidFill>
              </a:endParaRPr>
            </a:p>
          </p:txBody>
        </p:sp>
        <p:cxnSp>
          <p:nvCxnSpPr>
            <p:cNvPr id="96" name="直線單箭頭接點 44">
              <a:extLst>
                <a:ext uri="{FF2B5EF4-FFF2-40B4-BE49-F238E27FC236}">
                  <a16:creationId xmlns:a16="http://schemas.microsoft.com/office/drawing/2014/main" id="{2DC47AF5-2E61-45FB-A23C-4E4967A764F2}"/>
                </a:ext>
              </a:extLst>
            </p:cNvPr>
            <p:cNvCxnSpPr>
              <a:endCxn id="95" idx="3"/>
            </p:cNvCxnSpPr>
            <p:nvPr/>
          </p:nvCxnSpPr>
          <p:spPr>
            <a:xfrm flipV="1">
              <a:off x="4838306" y="2837470"/>
              <a:ext cx="224784" cy="330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9846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F0E814-EE5F-42C6-8A8B-EF9451D95193}"/>
              </a:ext>
            </a:extLst>
          </p:cNvPr>
          <p:cNvSpPr>
            <a:spLocks noGrp="1"/>
          </p:cNvSpPr>
          <p:nvPr>
            <p:ph type="sldNum" sz="quarter" idx="10"/>
          </p:nvPr>
        </p:nvSpPr>
        <p:spPr/>
        <p:txBody>
          <a:bodyPr/>
          <a:lstStyle/>
          <a:p>
            <a:fld id="{94E58BE3-2B47-4B12-B4B8-F399EC35F7F1}" type="slidenum">
              <a:rPr lang="en-IN" smtClean="0"/>
              <a:t>36</a:t>
            </a:fld>
            <a:endParaRPr lang="en-IN"/>
          </a:p>
        </p:txBody>
      </p:sp>
      <mc:AlternateContent xmlns:mc="http://schemas.openxmlformats.org/markup-compatibility/2006" xmlns:a14="http://schemas.microsoft.com/office/drawing/2010/main">
        <mc:Choice Requires="a14">
          <p:sp>
            <p:nvSpPr>
              <p:cNvPr id="4" name="Google Shape;108;p5">
                <a:extLst>
                  <a:ext uri="{FF2B5EF4-FFF2-40B4-BE49-F238E27FC236}">
                    <a16:creationId xmlns:a16="http://schemas.microsoft.com/office/drawing/2014/main" id="{C1CA9774-C481-40AF-8193-C2160FC835AD}"/>
                  </a:ext>
                </a:extLst>
              </p:cNvPr>
              <p:cNvSpPr txBox="1">
                <a:spLocks/>
              </p:cNvSpPr>
              <p:nvPr/>
            </p:nvSpPr>
            <p:spPr>
              <a:xfrm>
                <a:off x="1320344" y="1190066"/>
                <a:ext cx="8302625" cy="604272"/>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dirty="0"/>
                  <a:t>Define the invertible </a:t>
                </a:r>
                <a14:m>
                  <m:oMath xmlns:m="http://schemas.openxmlformats.org/officeDocument/2006/math">
                    <m:r>
                      <a:rPr lang="en-US" sz="2400" i="1" dirty="0" smtClean="0">
                        <a:latin typeface="Cambria Math" panose="02040503050406030204" pitchFamily="18" charset="0"/>
                      </a:rPr>
                      <m:t>4</m:t>
                    </m:r>
                    <m:r>
                      <a:rPr lang="en-US" sz="2400" i="1" dirty="0" smtClean="0">
                        <a:latin typeface="Cambria Math" panose="02040503050406030204" pitchFamily="18" charset="0"/>
                      </a:rPr>
                      <m:t>×</m:t>
                    </m:r>
                    <m:r>
                      <a:rPr lang="en-US" sz="2400" i="1" dirty="0" smtClean="0">
                        <a:latin typeface="Cambria Math" panose="02040503050406030204" pitchFamily="18" charset="0"/>
                      </a:rPr>
                      <m:t>4</m:t>
                    </m:r>
                    <m:r>
                      <a:rPr lang="en-US" sz="2400" i="1" dirty="0" smtClean="0">
                        <a:latin typeface="Cambria Math" panose="02040503050406030204" pitchFamily="18" charset="0"/>
                      </a:rPr>
                      <m:t> </m:t>
                    </m:r>
                  </m:oMath>
                </a14:m>
                <a:r>
                  <a:rPr lang="en-US" sz="2400" dirty="0"/>
                  <a:t>camera matrix by</a:t>
                </a:r>
              </a:p>
              <a:p>
                <a:endParaRPr lang="en-US" sz="2400" dirty="0"/>
              </a:p>
              <a:p>
                <a:endParaRPr lang="en-US" sz="2400" dirty="0"/>
              </a:p>
              <a:p>
                <a:endParaRPr lang="en-US" sz="2400" dirty="0"/>
              </a:p>
              <a:p>
                <a:endParaRPr lang="en-US" sz="2400" dirty="0"/>
              </a:p>
              <a:p>
                <a:endParaRPr lang="en-US" sz="2400" dirty="0"/>
              </a:p>
              <a:p>
                <a:pPr marL="148590" indent="0">
                  <a:buFont typeface="Calibri" panose="020F0502020204030204" pitchFamily="34" charset="0"/>
                  <a:buNone/>
                </a:pPr>
                <a:endParaRPr lang="en-US" sz="2000" dirty="0"/>
              </a:p>
              <a:p>
                <a:endParaRPr lang="en-US" sz="2400" dirty="0"/>
              </a:p>
            </p:txBody>
          </p:sp>
        </mc:Choice>
        <mc:Fallback xmlns="">
          <p:sp>
            <p:nvSpPr>
              <p:cNvPr id="4" name="Google Shape;108;p5">
                <a:extLst>
                  <a:ext uri="{FF2B5EF4-FFF2-40B4-BE49-F238E27FC236}">
                    <a16:creationId xmlns:a16="http://schemas.microsoft.com/office/drawing/2014/main" id="{C1CA9774-C481-40AF-8193-C2160FC835AD}"/>
                  </a:ext>
                </a:extLst>
              </p:cNvPr>
              <p:cNvSpPr txBox="1">
                <a:spLocks noRot="1" noChangeAspect="1" noMove="1" noResize="1" noEditPoints="1" noAdjustHandles="1" noChangeArrowheads="1" noChangeShapeType="1" noTextEdit="1"/>
              </p:cNvSpPr>
              <p:nvPr/>
            </p:nvSpPr>
            <p:spPr>
              <a:xfrm>
                <a:off x="1320344" y="1190066"/>
                <a:ext cx="8302625" cy="604272"/>
              </a:xfrm>
              <a:prstGeom prst="rect">
                <a:avLst/>
              </a:prstGeom>
              <a:blipFill>
                <a:blip r:embed="rId2"/>
                <a:stretch>
                  <a:fillRect l="-1175" b="-26263"/>
                </a:stretch>
              </a:blipFill>
              <a:ln>
                <a:noFill/>
              </a:ln>
            </p:spPr>
            <p:txBody>
              <a:bodyPr/>
              <a:lstStyle/>
              <a:p>
                <a:r>
                  <a:rPr lang="en-IN">
                    <a:noFill/>
                  </a:rPr>
                  <a:t> </a:t>
                </a:r>
              </a:p>
            </p:txBody>
          </p:sp>
        </mc:Fallback>
      </mc:AlternateContent>
      <p:pic>
        <p:nvPicPr>
          <p:cNvPr id="5" name="圖片 1">
            <a:extLst>
              <a:ext uri="{FF2B5EF4-FFF2-40B4-BE49-F238E27FC236}">
                <a16:creationId xmlns:a16="http://schemas.microsoft.com/office/drawing/2014/main" id="{7C8F8018-E54F-4916-A2DD-D2CED42D7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73" y="1820207"/>
            <a:ext cx="3137400" cy="1080000"/>
          </a:xfrm>
          <a:prstGeom prst="rect">
            <a:avLst/>
          </a:prstGeom>
        </p:spPr>
      </p:pic>
      <p:pic>
        <p:nvPicPr>
          <p:cNvPr id="6" name="圖片 2">
            <a:extLst>
              <a:ext uri="{FF2B5EF4-FFF2-40B4-BE49-F238E27FC236}">
                <a16:creationId xmlns:a16="http://schemas.microsoft.com/office/drawing/2014/main" id="{FB7C80A8-9B56-488C-BAC8-BAE0C92D60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9340" y="3036484"/>
            <a:ext cx="293143" cy="396000"/>
          </a:xfrm>
          <a:prstGeom prst="rect">
            <a:avLst/>
          </a:prstGeom>
        </p:spPr>
      </p:pic>
      <p:grpSp>
        <p:nvGrpSpPr>
          <p:cNvPr id="7" name="群組 18">
            <a:extLst>
              <a:ext uri="{FF2B5EF4-FFF2-40B4-BE49-F238E27FC236}">
                <a16:creationId xmlns:a16="http://schemas.microsoft.com/office/drawing/2014/main" id="{8506ACA7-1E7A-4D80-BF14-83FED333643F}"/>
              </a:ext>
            </a:extLst>
          </p:cNvPr>
          <p:cNvGrpSpPr/>
          <p:nvPr/>
        </p:nvGrpSpPr>
        <p:grpSpPr>
          <a:xfrm>
            <a:off x="2487351" y="3957793"/>
            <a:ext cx="4077000" cy="1058773"/>
            <a:chOff x="2769193" y="4247900"/>
            <a:chExt cx="4077000" cy="1080000"/>
          </a:xfrm>
        </p:grpSpPr>
        <p:pic>
          <p:nvPicPr>
            <p:cNvPr id="8" name="圖片 17">
              <a:extLst>
                <a:ext uri="{FF2B5EF4-FFF2-40B4-BE49-F238E27FC236}">
                  <a16:creationId xmlns:a16="http://schemas.microsoft.com/office/drawing/2014/main" id="{AEA816F8-C9E3-41C2-9E36-9BFF99B7E4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9193" y="4247900"/>
              <a:ext cx="4077000" cy="1080000"/>
            </a:xfrm>
            <a:prstGeom prst="rect">
              <a:avLst/>
            </a:prstGeom>
          </p:spPr>
        </p:pic>
        <p:sp>
          <p:nvSpPr>
            <p:cNvPr id="9" name="矩形 16">
              <a:extLst>
                <a:ext uri="{FF2B5EF4-FFF2-40B4-BE49-F238E27FC236}">
                  <a16:creationId xmlns:a16="http://schemas.microsoft.com/office/drawing/2014/main" id="{39D53121-C920-48D0-AFE8-C6511416A8B1}"/>
                </a:ext>
              </a:extLst>
            </p:cNvPr>
            <p:cNvSpPr/>
            <p:nvPr/>
          </p:nvSpPr>
          <p:spPr>
            <a:xfrm>
              <a:off x="3922836" y="4757905"/>
              <a:ext cx="2820863" cy="52529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grpSp>
      <p:sp>
        <p:nvSpPr>
          <p:cNvPr id="16" name="TextBox 15">
            <a:extLst>
              <a:ext uri="{FF2B5EF4-FFF2-40B4-BE49-F238E27FC236}">
                <a16:creationId xmlns:a16="http://schemas.microsoft.com/office/drawing/2014/main" id="{F2605793-B1F1-487B-909C-A62AEA760BD4}"/>
              </a:ext>
            </a:extLst>
          </p:cNvPr>
          <p:cNvSpPr txBox="1"/>
          <p:nvPr/>
        </p:nvSpPr>
        <p:spPr>
          <a:xfrm>
            <a:off x="1320344" y="3075057"/>
            <a:ext cx="5244007" cy="830997"/>
          </a:xfrm>
          <a:prstGeom prst="rect">
            <a:avLst/>
          </a:prstGeom>
          <a:noFill/>
        </p:spPr>
        <p:txBody>
          <a:bodyPr wrap="square" rtlCol="0">
            <a:spAutoFit/>
          </a:bodyPr>
          <a:lstStyle/>
          <a:p>
            <a:r>
              <a:rPr lang="en-US" sz="2400" dirty="0"/>
              <a:t>Setting the last row of      as</a:t>
            </a:r>
          </a:p>
          <a:p>
            <a:endParaRPr lang="en-IN" sz="2400" dirty="0"/>
          </a:p>
        </p:txBody>
      </p:sp>
      <p:sp>
        <p:nvSpPr>
          <p:cNvPr id="18" name="文字方塊 4">
            <a:extLst>
              <a:ext uri="{FF2B5EF4-FFF2-40B4-BE49-F238E27FC236}">
                <a16:creationId xmlns:a16="http://schemas.microsoft.com/office/drawing/2014/main" id="{A82D4057-854C-4BDE-84C3-E0CDE4BBEA35}"/>
              </a:ext>
            </a:extLst>
          </p:cNvPr>
          <p:cNvSpPr txBox="1"/>
          <p:nvPr/>
        </p:nvSpPr>
        <p:spPr>
          <a:xfrm>
            <a:off x="1826367" y="5241893"/>
            <a:ext cx="5700711" cy="461665"/>
          </a:xfrm>
          <a:prstGeom prst="rect">
            <a:avLst/>
          </a:prstGeom>
          <a:noFill/>
        </p:spPr>
        <p:txBody>
          <a:bodyPr wrap="square" rtlCol="0">
            <a:spAutoFit/>
          </a:bodyPr>
          <a:lstStyle/>
          <a:p>
            <a:r>
              <a:rPr lang="en-US" altLang="zh-TW" sz="2400" dirty="0"/>
              <a:t>Where                          and                  . </a:t>
            </a:r>
            <a:endParaRPr lang="zh-TW" altLang="en-US" sz="2400" dirty="0"/>
          </a:p>
        </p:txBody>
      </p:sp>
      <p:pic>
        <p:nvPicPr>
          <p:cNvPr id="20" name="圖片 6">
            <a:extLst>
              <a:ext uri="{FF2B5EF4-FFF2-40B4-BE49-F238E27FC236}">
                <a16:creationId xmlns:a16="http://schemas.microsoft.com/office/drawing/2014/main" id="{A7307BC6-AC24-40EC-93E8-1F22A6702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3054" y="5280048"/>
            <a:ext cx="1779429" cy="423510"/>
          </a:xfrm>
          <a:prstGeom prst="rect">
            <a:avLst/>
          </a:prstGeom>
        </p:spPr>
      </p:pic>
      <p:pic>
        <p:nvPicPr>
          <p:cNvPr id="21" name="圖片 8">
            <a:extLst>
              <a:ext uri="{FF2B5EF4-FFF2-40B4-BE49-F238E27FC236}">
                <a16:creationId xmlns:a16="http://schemas.microsoft.com/office/drawing/2014/main" id="{023136CD-6B1E-4D0E-A551-FE09777462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8673" y="5260970"/>
            <a:ext cx="1229538" cy="423509"/>
          </a:xfrm>
          <a:prstGeom prst="rect">
            <a:avLst/>
          </a:prstGeom>
        </p:spPr>
      </p:pic>
      <p:sp>
        <p:nvSpPr>
          <p:cNvPr id="22" name="Title 1">
            <a:extLst>
              <a:ext uri="{FF2B5EF4-FFF2-40B4-BE49-F238E27FC236}">
                <a16:creationId xmlns:a16="http://schemas.microsoft.com/office/drawing/2014/main" id="{E321AAE9-9330-4E7C-B486-15E0EB5F2183}"/>
              </a:ext>
            </a:extLst>
          </p:cNvPr>
          <p:cNvSpPr txBox="1">
            <a:spLocks/>
          </p:cNvSpPr>
          <p:nvPr/>
        </p:nvSpPr>
        <p:spPr>
          <a:xfrm>
            <a:off x="0" y="0"/>
            <a:ext cx="12192000" cy="888105"/>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Plane Plus Parallax</a:t>
            </a:r>
          </a:p>
        </p:txBody>
      </p:sp>
    </p:spTree>
    <p:extLst>
      <p:ext uri="{BB962C8B-B14F-4D97-AF65-F5344CB8AC3E}">
        <p14:creationId xmlns:p14="http://schemas.microsoft.com/office/powerpoint/2010/main" val="193833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1D233D-8A9E-4085-BF7B-443D7D49A1EF}"/>
              </a:ext>
            </a:extLst>
          </p:cNvPr>
          <p:cNvSpPr>
            <a:spLocks noGrp="1"/>
          </p:cNvSpPr>
          <p:nvPr>
            <p:ph type="sldNum" sz="quarter" idx="10"/>
          </p:nvPr>
        </p:nvSpPr>
        <p:spPr/>
        <p:txBody>
          <a:bodyPr/>
          <a:lstStyle/>
          <a:p>
            <a:fld id="{94E58BE3-2B47-4B12-B4B8-F399EC35F7F1}" type="slidenum">
              <a:rPr lang="en-IN" smtClean="0"/>
              <a:t>37</a:t>
            </a:fld>
            <a:endParaRPr lang="en-IN"/>
          </a:p>
        </p:txBody>
      </p:sp>
      <p:sp>
        <p:nvSpPr>
          <p:cNvPr id="3" name="Google Shape;108;p5">
            <a:extLst>
              <a:ext uri="{FF2B5EF4-FFF2-40B4-BE49-F238E27FC236}">
                <a16:creationId xmlns:a16="http://schemas.microsoft.com/office/drawing/2014/main" id="{92338401-1758-4033-BE2B-782807AB0454}"/>
              </a:ext>
            </a:extLst>
          </p:cNvPr>
          <p:cNvSpPr txBox="1">
            <a:spLocks/>
          </p:cNvSpPr>
          <p:nvPr/>
        </p:nvSpPr>
        <p:spPr>
          <a:xfrm>
            <a:off x="1087246" y="853410"/>
            <a:ext cx="1667830" cy="657114"/>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zh-TW" sz="2400" dirty="0"/>
              <a:t>Note that</a:t>
            </a:r>
          </a:p>
          <a:p>
            <a:endParaRPr lang="en-US" sz="2400" dirty="0"/>
          </a:p>
          <a:p>
            <a:endParaRPr lang="en-US" sz="2400" dirty="0"/>
          </a:p>
          <a:p>
            <a:endParaRPr lang="en-US" sz="2400" dirty="0"/>
          </a:p>
          <a:p>
            <a:endParaRPr lang="en-US" sz="2400" dirty="0"/>
          </a:p>
          <a:p>
            <a:endParaRPr lang="en-US" sz="2400" dirty="0"/>
          </a:p>
          <a:p>
            <a:pPr marL="148590" indent="0">
              <a:buFont typeface="Calibri" panose="020F0502020204030204" pitchFamily="34" charset="0"/>
              <a:buNone/>
            </a:pPr>
            <a:endParaRPr lang="en-US" sz="2400" dirty="0"/>
          </a:p>
          <a:p>
            <a:endParaRPr lang="en-US" sz="2400" dirty="0"/>
          </a:p>
          <a:p>
            <a:endParaRPr lang="en-US" sz="2400" dirty="0"/>
          </a:p>
          <a:p>
            <a:endParaRPr lang="en-US" sz="2400" dirty="0"/>
          </a:p>
          <a:p>
            <a:endParaRPr lang="en-US" sz="2400" dirty="0"/>
          </a:p>
          <a:p>
            <a:pPr marL="148590" indent="0">
              <a:buFont typeface="Calibri" panose="020F0502020204030204" pitchFamily="34" charset="0"/>
              <a:buNone/>
            </a:pPr>
            <a:endParaRPr lang="en-US" sz="2000" dirty="0"/>
          </a:p>
          <a:p>
            <a:endParaRPr lang="en-US" sz="2400" dirty="0"/>
          </a:p>
        </p:txBody>
      </p:sp>
      <p:sp>
        <p:nvSpPr>
          <p:cNvPr id="4" name="向右箭號 15">
            <a:extLst>
              <a:ext uri="{FF2B5EF4-FFF2-40B4-BE49-F238E27FC236}">
                <a16:creationId xmlns:a16="http://schemas.microsoft.com/office/drawing/2014/main" id="{E81F645A-97EA-4E9F-A4CF-F32050B71A38}"/>
              </a:ext>
            </a:extLst>
          </p:cNvPr>
          <p:cNvSpPr/>
          <p:nvPr/>
        </p:nvSpPr>
        <p:spPr>
          <a:xfrm>
            <a:off x="3968888" y="2233260"/>
            <a:ext cx="285296" cy="261530"/>
          </a:xfrm>
          <a:prstGeom prst="rightArrow">
            <a:avLst>
              <a:gd name="adj1" fmla="val 27956"/>
              <a:gd name="adj2" fmla="val 40553"/>
            </a:avLst>
          </a:prstGeom>
          <a:solidFill>
            <a:srgbClr val="00B0F0"/>
          </a:solid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nvGrpSpPr>
          <p:cNvPr id="5" name="群組 17">
            <a:extLst>
              <a:ext uri="{FF2B5EF4-FFF2-40B4-BE49-F238E27FC236}">
                <a16:creationId xmlns:a16="http://schemas.microsoft.com/office/drawing/2014/main" id="{7B2A808D-4BCB-478A-A1A3-A0787EC45800}"/>
              </a:ext>
            </a:extLst>
          </p:cNvPr>
          <p:cNvGrpSpPr/>
          <p:nvPr/>
        </p:nvGrpSpPr>
        <p:grpSpPr>
          <a:xfrm>
            <a:off x="3659376" y="918885"/>
            <a:ext cx="2101566" cy="1284066"/>
            <a:chOff x="329009" y="1529339"/>
            <a:chExt cx="943053" cy="1028474"/>
          </a:xfrm>
        </p:grpSpPr>
        <p:sp>
          <p:nvSpPr>
            <p:cNvPr id="6" name="文字方塊 18">
              <a:extLst>
                <a:ext uri="{FF2B5EF4-FFF2-40B4-BE49-F238E27FC236}">
                  <a16:creationId xmlns:a16="http://schemas.microsoft.com/office/drawing/2014/main" id="{B0B3B22B-D9FF-4ED5-9CCA-1F0157399C6A}"/>
                </a:ext>
              </a:extLst>
            </p:cNvPr>
            <p:cNvSpPr txBox="1"/>
            <p:nvPr/>
          </p:nvSpPr>
          <p:spPr>
            <a:xfrm>
              <a:off x="329009" y="1529339"/>
              <a:ext cx="943053" cy="738664"/>
            </a:xfrm>
            <a:prstGeom prst="rect">
              <a:avLst/>
            </a:prstGeom>
            <a:noFill/>
          </p:spPr>
          <p:txBody>
            <a:bodyPr wrap="square" rtlCol="0">
              <a:spAutoFit/>
            </a:bodyPr>
            <a:lstStyle/>
            <a:p>
              <a:r>
                <a:rPr lang="en-US" altLang="zh-TW" dirty="0">
                  <a:solidFill>
                    <a:srgbClr val="0070C0"/>
                  </a:solidFill>
                </a:rPr>
                <a:t>camera plane  coordinates with disparity</a:t>
              </a:r>
              <a:endParaRPr lang="zh-TW" altLang="en-US" dirty="0">
                <a:solidFill>
                  <a:srgbClr val="0070C0"/>
                </a:solidFill>
              </a:endParaRPr>
            </a:p>
          </p:txBody>
        </p:sp>
        <p:cxnSp>
          <p:nvCxnSpPr>
            <p:cNvPr id="7" name="直線單箭頭接點 19">
              <a:extLst>
                <a:ext uri="{FF2B5EF4-FFF2-40B4-BE49-F238E27FC236}">
                  <a16:creationId xmlns:a16="http://schemas.microsoft.com/office/drawing/2014/main" id="{48FDF843-6779-41AC-8711-1EC468204911}"/>
                </a:ext>
              </a:extLst>
            </p:cNvPr>
            <p:cNvCxnSpPr>
              <a:stCxn id="6" idx="2"/>
            </p:cNvCxnSpPr>
            <p:nvPr/>
          </p:nvCxnSpPr>
          <p:spPr>
            <a:xfrm>
              <a:off x="800535" y="2268003"/>
              <a:ext cx="2371" cy="28981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8" name="圖片 31">
            <a:extLst>
              <a:ext uri="{FF2B5EF4-FFF2-40B4-BE49-F238E27FC236}">
                <a16:creationId xmlns:a16="http://schemas.microsoft.com/office/drawing/2014/main" id="{B167AA1A-B35E-4CC9-9324-E016C8E0F6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845" y="3376125"/>
            <a:ext cx="3901353" cy="1440000"/>
          </a:xfrm>
          <a:prstGeom prst="rect">
            <a:avLst/>
          </a:prstGeom>
        </p:spPr>
      </p:pic>
      <p:grpSp>
        <p:nvGrpSpPr>
          <p:cNvPr id="9" name="群組 29">
            <a:extLst>
              <a:ext uri="{FF2B5EF4-FFF2-40B4-BE49-F238E27FC236}">
                <a16:creationId xmlns:a16="http://schemas.microsoft.com/office/drawing/2014/main" id="{AC583E54-E9CC-45B0-95BE-507F62146CC7}"/>
              </a:ext>
            </a:extLst>
          </p:cNvPr>
          <p:cNvGrpSpPr/>
          <p:nvPr/>
        </p:nvGrpSpPr>
        <p:grpSpPr>
          <a:xfrm>
            <a:off x="1588982" y="3406905"/>
            <a:ext cx="4314608" cy="1334739"/>
            <a:chOff x="1187538" y="4440251"/>
            <a:chExt cx="4314608" cy="1334739"/>
          </a:xfrm>
        </p:grpSpPr>
        <p:sp>
          <p:nvSpPr>
            <p:cNvPr id="10" name="矩形 32">
              <a:extLst>
                <a:ext uri="{FF2B5EF4-FFF2-40B4-BE49-F238E27FC236}">
                  <a16:creationId xmlns:a16="http://schemas.microsoft.com/office/drawing/2014/main" id="{F4027D6A-E870-478C-B29E-128073E30E72}"/>
                </a:ext>
              </a:extLst>
            </p:cNvPr>
            <p:cNvSpPr/>
            <p:nvPr/>
          </p:nvSpPr>
          <p:spPr>
            <a:xfrm>
              <a:off x="2219412" y="5094398"/>
              <a:ext cx="1857287" cy="372952"/>
            </a:xfrm>
            <a:prstGeom prst="rect">
              <a:avLst/>
            </a:prstGeom>
            <a:noFill/>
            <a:ln w="190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11" name="矩形 33">
              <a:extLst>
                <a:ext uri="{FF2B5EF4-FFF2-40B4-BE49-F238E27FC236}">
                  <a16:creationId xmlns:a16="http://schemas.microsoft.com/office/drawing/2014/main" id="{78050284-B7C8-43BE-B2A7-F4AE6F3F687D}"/>
                </a:ext>
              </a:extLst>
            </p:cNvPr>
            <p:cNvSpPr/>
            <p:nvPr/>
          </p:nvSpPr>
          <p:spPr>
            <a:xfrm>
              <a:off x="4469606" y="4440251"/>
              <a:ext cx="367508" cy="1334739"/>
            </a:xfrm>
            <a:prstGeom prst="rect">
              <a:avLst/>
            </a:prstGeom>
            <a:noFill/>
            <a:ln w="190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12" name="矩形 34">
              <a:extLst>
                <a:ext uri="{FF2B5EF4-FFF2-40B4-BE49-F238E27FC236}">
                  <a16:creationId xmlns:a16="http://schemas.microsoft.com/office/drawing/2014/main" id="{5B3A7BFC-92D5-47C6-9C84-6362B6E9CE1F}"/>
                </a:ext>
              </a:extLst>
            </p:cNvPr>
            <p:cNvSpPr/>
            <p:nvPr/>
          </p:nvSpPr>
          <p:spPr>
            <a:xfrm>
              <a:off x="1187538" y="5485583"/>
              <a:ext cx="218987" cy="267211"/>
            </a:xfrm>
            <a:prstGeom prst="rect">
              <a:avLst/>
            </a:prstGeom>
            <a:noFill/>
            <a:ln w="190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13" name="向右箭號 35">
              <a:extLst>
                <a:ext uri="{FF2B5EF4-FFF2-40B4-BE49-F238E27FC236}">
                  <a16:creationId xmlns:a16="http://schemas.microsoft.com/office/drawing/2014/main" id="{0BD2E26F-3520-4420-B536-9647B594B490}"/>
                </a:ext>
              </a:extLst>
            </p:cNvPr>
            <p:cNvSpPr/>
            <p:nvPr/>
          </p:nvSpPr>
          <p:spPr>
            <a:xfrm>
              <a:off x="5216850" y="4998908"/>
              <a:ext cx="285296" cy="261530"/>
            </a:xfrm>
            <a:prstGeom prst="rightArrow">
              <a:avLst>
                <a:gd name="adj1" fmla="val 27956"/>
                <a:gd name="adj2" fmla="val 40553"/>
              </a:avLst>
            </a:prstGeom>
            <a:solidFill>
              <a:srgbClr val="00B0F0"/>
            </a:solid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pic>
        <p:nvPicPr>
          <p:cNvPr id="14" name="圖片 37">
            <a:extLst>
              <a:ext uri="{FF2B5EF4-FFF2-40B4-BE49-F238E27FC236}">
                <a16:creationId xmlns:a16="http://schemas.microsoft.com/office/drawing/2014/main" id="{E254464F-065A-48E6-9825-EE6843F462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057" y="2124025"/>
            <a:ext cx="1336082" cy="360000"/>
          </a:xfrm>
          <a:prstGeom prst="rect">
            <a:avLst/>
          </a:prstGeom>
        </p:spPr>
      </p:pic>
      <p:sp>
        <p:nvSpPr>
          <p:cNvPr id="15" name="向右箭號 42">
            <a:extLst>
              <a:ext uri="{FF2B5EF4-FFF2-40B4-BE49-F238E27FC236}">
                <a16:creationId xmlns:a16="http://schemas.microsoft.com/office/drawing/2014/main" id="{6C43EDB3-3982-45AE-AEC7-19D33E072C8A}"/>
              </a:ext>
            </a:extLst>
          </p:cNvPr>
          <p:cNvSpPr/>
          <p:nvPr/>
        </p:nvSpPr>
        <p:spPr>
          <a:xfrm>
            <a:off x="5624742" y="4509077"/>
            <a:ext cx="285296" cy="261530"/>
          </a:xfrm>
          <a:prstGeom prst="rightArrow">
            <a:avLst>
              <a:gd name="adj1" fmla="val 27956"/>
              <a:gd name="adj2" fmla="val 40553"/>
            </a:avLst>
          </a:prstGeom>
          <a:solidFill>
            <a:srgbClr val="002060"/>
          </a:solidFill>
          <a:ln>
            <a:solidFill>
              <a:srgbClr val="00206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16" name="圖片 38">
            <a:extLst>
              <a:ext uri="{FF2B5EF4-FFF2-40B4-BE49-F238E27FC236}">
                <a16:creationId xmlns:a16="http://schemas.microsoft.com/office/drawing/2014/main" id="{F27E4523-21E9-434C-BF18-2C74397D7F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1473" y="2683048"/>
            <a:ext cx="1444816" cy="1080000"/>
          </a:xfrm>
          <a:prstGeom prst="rect">
            <a:avLst/>
          </a:prstGeom>
        </p:spPr>
      </p:pic>
      <p:pic>
        <p:nvPicPr>
          <p:cNvPr id="17" name="圖片 39">
            <a:extLst>
              <a:ext uri="{FF2B5EF4-FFF2-40B4-BE49-F238E27FC236}">
                <a16:creationId xmlns:a16="http://schemas.microsoft.com/office/drawing/2014/main" id="{3CD45DBC-A88D-4F7A-A0DE-A3316F610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5544" y="1584025"/>
            <a:ext cx="1956090" cy="1440000"/>
          </a:xfrm>
          <a:prstGeom prst="rect">
            <a:avLst/>
          </a:prstGeom>
        </p:spPr>
      </p:pic>
      <p:pic>
        <p:nvPicPr>
          <p:cNvPr id="18" name="圖片 40">
            <a:extLst>
              <a:ext uri="{FF2B5EF4-FFF2-40B4-BE49-F238E27FC236}">
                <a16:creationId xmlns:a16="http://schemas.microsoft.com/office/drawing/2014/main" id="{A85F6019-567D-475C-B32D-58FD9568DA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3855" y="4372008"/>
            <a:ext cx="2803709" cy="576000"/>
          </a:xfrm>
          <a:prstGeom prst="rect">
            <a:avLst/>
          </a:prstGeom>
        </p:spPr>
      </p:pic>
      <p:pic>
        <p:nvPicPr>
          <p:cNvPr id="19" name="圖片 48">
            <a:extLst>
              <a:ext uri="{FF2B5EF4-FFF2-40B4-BE49-F238E27FC236}">
                <a16:creationId xmlns:a16="http://schemas.microsoft.com/office/drawing/2014/main" id="{6FC42A1A-9796-4463-855F-8772EFACE5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3855" y="3887528"/>
            <a:ext cx="2974737" cy="360000"/>
          </a:xfrm>
          <a:prstGeom prst="rect">
            <a:avLst/>
          </a:prstGeom>
        </p:spPr>
      </p:pic>
      <p:pic>
        <p:nvPicPr>
          <p:cNvPr id="20" name="圖片 49">
            <a:extLst>
              <a:ext uri="{FF2B5EF4-FFF2-40B4-BE49-F238E27FC236}">
                <a16:creationId xmlns:a16="http://schemas.microsoft.com/office/drawing/2014/main" id="{A2592B0D-95A3-4A3B-95CF-23BCFF28A3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6687" y="5123834"/>
            <a:ext cx="1529072" cy="360000"/>
          </a:xfrm>
          <a:prstGeom prst="rect">
            <a:avLst/>
          </a:prstGeom>
        </p:spPr>
      </p:pic>
      <p:grpSp>
        <p:nvGrpSpPr>
          <p:cNvPr id="21" name="群組 60">
            <a:extLst>
              <a:ext uri="{FF2B5EF4-FFF2-40B4-BE49-F238E27FC236}">
                <a16:creationId xmlns:a16="http://schemas.microsoft.com/office/drawing/2014/main" id="{5F11E7BB-25FE-4182-91EF-026F3F3A4E78}"/>
              </a:ext>
            </a:extLst>
          </p:cNvPr>
          <p:cNvGrpSpPr/>
          <p:nvPr/>
        </p:nvGrpSpPr>
        <p:grpSpPr>
          <a:xfrm>
            <a:off x="7107043" y="4494286"/>
            <a:ext cx="1750521" cy="671876"/>
            <a:chOff x="2473767" y="5152390"/>
            <a:chExt cx="1741355" cy="671876"/>
          </a:xfrm>
        </p:grpSpPr>
        <p:sp>
          <p:nvSpPr>
            <p:cNvPr id="22" name="矩形 61">
              <a:extLst>
                <a:ext uri="{FF2B5EF4-FFF2-40B4-BE49-F238E27FC236}">
                  <a16:creationId xmlns:a16="http://schemas.microsoft.com/office/drawing/2014/main" id="{66B538DB-29BE-4161-A328-3D3E5736F156}"/>
                </a:ext>
              </a:extLst>
            </p:cNvPr>
            <p:cNvSpPr/>
            <p:nvPr/>
          </p:nvSpPr>
          <p:spPr>
            <a:xfrm>
              <a:off x="2473767" y="5152390"/>
              <a:ext cx="1656439" cy="321840"/>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23" name="文字方塊 63">
              <a:extLst>
                <a:ext uri="{FF2B5EF4-FFF2-40B4-BE49-F238E27FC236}">
                  <a16:creationId xmlns:a16="http://schemas.microsoft.com/office/drawing/2014/main" id="{B8F7D5C2-01B0-4661-BBDD-F34CCD09213E}"/>
                </a:ext>
              </a:extLst>
            </p:cNvPr>
            <p:cNvSpPr txBox="1"/>
            <p:nvPr/>
          </p:nvSpPr>
          <p:spPr>
            <a:xfrm>
              <a:off x="2522048" y="5454934"/>
              <a:ext cx="1693074" cy="369332"/>
            </a:xfrm>
            <a:prstGeom prst="rect">
              <a:avLst/>
            </a:prstGeom>
            <a:noFill/>
          </p:spPr>
          <p:txBody>
            <a:bodyPr wrap="square" rtlCol="0">
              <a:spAutoFit/>
            </a:bodyPr>
            <a:lstStyle/>
            <a:p>
              <a:r>
                <a:rPr lang="en-US" altLang="zh-TW" dirty="0">
                  <a:solidFill>
                    <a:srgbClr val="FF0000"/>
                  </a:solidFill>
                </a:rPr>
                <a:t>3D</a:t>
              </a:r>
              <a:r>
                <a:rPr lang="zh-TW" altLang="en-US" dirty="0">
                  <a:solidFill>
                    <a:srgbClr val="FF0000"/>
                  </a:solidFill>
                </a:rPr>
                <a:t> </a:t>
              </a:r>
              <a:r>
                <a:rPr lang="en-US" altLang="zh-TW" dirty="0">
                  <a:solidFill>
                    <a:srgbClr val="FF0000"/>
                  </a:solidFill>
                </a:rPr>
                <a:t>hyperplane</a:t>
              </a:r>
              <a:endParaRPr lang="zh-TW" altLang="en-US" dirty="0">
                <a:solidFill>
                  <a:srgbClr val="FF0000"/>
                </a:solidFill>
              </a:endParaRPr>
            </a:p>
          </p:txBody>
        </p:sp>
      </p:grpSp>
      <p:sp>
        <p:nvSpPr>
          <p:cNvPr id="24" name="Title 1">
            <a:extLst>
              <a:ext uri="{FF2B5EF4-FFF2-40B4-BE49-F238E27FC236}">
                <a16:creationId xmlns:a16="http://schemas.microsoft.com/office/drawing/2014/main" id="{650E20AF-D001-4CB5-AB72-EAEFD235AF3D}"/>
              </a:ext>
            </a:extLst>
          </p:cNvPr>
          <p:cNvSpPr txBox="1">
            <a:spLocks/>
          </p:cNvSpPr>
          <p:nvPr/>
        </p:nvSpPr>
        <p:spPr>
          <a:xfrm>
            <a:off x="0" y="0"/>
            <a:ext cx="12192000" cy="888105"/>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Plane Plus Parallax</a:t>
            </a:r>
          </a:p>
        </p:txBody>
      </p:sp>
    </p:spTree>
    <p:extLst>
      <p:ext uri="{BB962C8B-B14F-4D97-AF65-F5344CB8AC3E}">
        <p14:creationId xmlns:p14="http://schemas.microsoft.com/office/powerpoint/2010/main" val="214324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468842-26DC-45DB-9289-D61B474EAD7B}"/>
              </a:ext>
            </a:extLst>
          </p:cNvPr>
          <p:cNvSpPr>
            <a:spLocks noGrp="1"/>
          </p:cNvSpPr>
          <p:nvPr>
            <p:ph type="sldNum" sz="quarter" idx="10"/>
          </p:nvPr>
        </p:nvSpPr>
        <p:spPr/>
        <p:txBody>
          <a:bodyPr/>
          <a:lstStyle/>
          <a:p>
            <a:fld id="{94E58BE3-2B47-4B12-B4B8-F399EC35F7F1}" type="slidenum">
              <a:rPr lang="en-IN" smtClean="0"/>
              <a:t>38</a:t>
            </a:fld>
            <a:endParaRPr lang="en-IN"/>
          </a:p>
        </p:txBody>
      </p:sp>
      <p:sp>
        <p:nvSpPr>
          <p:cNvPr id="3" name="Title 1">
            <a:extLst>
              <a:ext uri="{FF2B5EF4-FFF2-40B4-BE49-F238E27FC236}">
                <a16:creationId xmlns:a16="http://schemas.microsoft.com/office/drawing/2014/main" id="{1C67E800-EA95-4CB4-9728-0DC0E9E5247D}"/>
              </a:ext>
            </a:extLst>
          </p:cNvPr>
          <p:cNvSpPr txBox="1">
            <a:spLocks/>
          </p:cNvSpPr>
          <p:nvPr/>
        </p:nvSpPr>
        <p:spPr>
          <a:xfrm>
            <a:off x="0" y="0"/>
            <a:ext cx="12192000" cy="888105"/>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Projective Depth</a:t>
            </a:r>
          </a:p>
        </p:txBody>
      </p:sp>
      <mc:AlternateContent xmlns:mc="http://schemas.openxmlformats.org/markup-compatibility/2006" xmlns:a14="http://schemas.microsoft.com/office/drawing/2010/main">
        <mc:Choice Requires="a14">
          <p:sp>
            <p:nvSpPr>
              <p:cNvPr id="4" name="Google Shape;108;p5">
                <a:extLst>
                  <a:ext uri="{FF2B5EF4-FFF2-40B4-BE49-F238E27FC236}">
                    <a16:creationId xmlns:a16="http://schemas.microsoft.com/office/drawing/2014/main" id="{06E88C34-6EBE-4689-A902-B64216BC2FA0}"/>
                  </a:ext>
                </a:extLst>
              </p:cNvPr>
              <p:cNvSpPr txBox="1">
                <a:spLocks/>
              </p:cNvSpPr>
              <p:nvPr/>
            </p:nvSpPr>
            <p:spPr>
              <a:xfrm>
                <a:off x="0" y="888105"/>
                <a:ext cx="12192000" cy="10536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08610" algn="l" rtl="0">
                  <a:lnSpc>
                    <a:spcPct val="100000"/>
                  </a:lnSpc>
                  <a:spcBef>
                    <a:spcPts val="360"/>
                  </a:spcBef>
                  <a:spcAft>
                    <a:spcPts val="0"/>
                  </a:spcAft>
                  <a:buClr>
                    <a:schemeClr val="dk2"/>
                  </a:buClr>
                  <a:buSzPts val="1260"/>
                  <a:buFont typeface="Noto Sans Symbols"/>
                  <a:buChar char="●"/>
                  <a:defRPr sz="3000" b="0" i="0" u="none" strike="noStrike" cap="none">
                    <a:solidFill>
                      <a:schemeClr val="dk1"/>
                    </a:solidFill>
                    <a:latin typeface="Arial"/>
                    <a:ea typeface="Arial"/>
                    <a:cs typeface="Arial"/>
                    <a:sym typeface="Arial"/>
                  </a:defRPr>
                </a:lvl1pPr>
                <a:lvl2pPr marL="914400" marR="0" lvl="1" indent="-308610" algn="l" rtl="0">
                  <a:lnSpc>
                    <a:spcPct val="100000"/>
                  </a:lnSpc>
                  <a:spcBef>
                    <a:spcPts val="360"/>
                  </a:spcBef>
                  <a:spcAft>
                    <a:spcPts val="0"/>
                  </a:spcAft>
                  <a:buClr>
                    <a:schemeClr val="accent2"/>
                  </a:buClr>
                  <a:buSzPts val="1260"/>
                  <a:buFont typeface="Noto Sans Symbols"/>
                  <a:buChar char="●"/>
                  <a:defRPr sz="2600" b="0" i="0" u="none" strike="noStrike" cap="none">
                    <a:solidFill>
                      <a:schemeClr val="dk1"/>
                    </a:solidFill>
                    <a:latin typeface="Arial"/>
                    <a:ea typeface="Arial"/>
                    <a:cs typeface="Arial"/>
                    <a:sym typeface="Arial"/>
                  </a:defRPr>
                </a:lvl2pPr>
                <a:lvl3pPr marL="1371600" marR="0" lvl="2" indent="-308610" algn="l" rtl="0">
                  <a:lnSpc>
                    <a:spcPct val="100000"/>
                  </a:lnSpc>
                  <a:spcBef>
                    <a:spcPts val="360"/>
                  </a:spcBef>
                  <a:spcAft>
                    <a:spcPts val="0"/>
                  </a:spcAft>
                  <a:buClr>
                    <a:schemeClr val="accent1"/>
                  </a:buClr>
                  <a:buSzPts val="1260"/>
                  <a:buFont typeface="Noto Sans Symbols"/>
                  <a:buChar char="●"/>
                  <a:defRPr sz="2300" b="0" i="0" u="none" strike="noStrike" cap="none">
                    <a:solidFill>
                      <a:schemeClr val="dk1"/>
                    </a:solidFill>
                    <a:latin typeface="Arial"/>
                    <a:ea typeface="Arial"/>
                    <a:cs typeface="Arial"/>
                    <a:sym typeface="Arial"/>
                  </a:defRPr>
                </a:lvl3pPr>
                <a:lvl4pPr marL="1828800" marR="0" lvl="3" indent="-314325" algn="l" rtl="0">
                  <a:lnSpc>
                    <a:spcPct val="100000"/>
                  </a:lnSpc>
                  <a:spcBef>
                    <a:spcPts val="360"/>
                  </a:spcBef>
                  <a:spcAft>
                    <a:spcPts val="0"/>
                  </a:spcAft>
                  <a:buClr>
                    <a:schemeClr val="dk2"/>
                  </a:buClr>
                  <a:buSzPts val="1350"/>
                  <a:buFont typeface="Noto Sans Symbols"/>
                  <a:buChar char="▪"/>
                  <a:defRPr sz="2000" b="0" i="0" u="none" strike="noStrike" cap="none">
                    <a:solidFill>
                      <a:schemeClr val="dk1"/>
                    </a:solidFill>
                    <a:latin typeface="Arial"/>
                    <a:ea typeface="Arial"/>
                    <a:cs typeface="Arial"/>
                    <a:sym typeface="Arial"/>
                  </a:defRPr>
                </a:lvl4pPr>
                <a:lvl5pPr marL="2286000" marR="0" lvl="4" indent="-320039" algn="l" rtl="0">
                  <a:lnSpc>
                    <a:spcPct val="100000"/>
                  </a:lnSpc>
                  <a:spcBef>
                    <a:spcPts val="360"/>
                  </a:spcBef>
                  <a:spcAft>
                    <a:spcPts val="0"/>
                  </a:spcAft>
                  <a:buClr>
                    <a:schemeClr val="folHlink"/>
                  </a:buClr>
                  <a:buSzPts val="144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148590" lvl="0" indent="0">
                  <a:buClr>
                    <a:srgbClr val="330066"/>
                  </a:buClr>
                  <a:buNone/>
                </a:pPr>
                <a:r>
                  <a:rPr kumimoji="0" lang="en-US" altLang="zh-TW" sz="2400" b="0" i="0" u="none" strike="noStrike" kern="0" cap="none" spc="0" normalizeH="0" baseline="0" noProof="0" dirty="0">
                    <a:ln>
                      <a:noFill/>
                    </a:ln>
                    <a:solidFill>
                      <a:srgbClr val="000000"/>
                    </a:solidFill>
                    <a:effectLst/>
                    <a:uLnTx/>
                    <a:uFillTx/>
                    <a:latin typeface="Arial"/>
                    <a:cs typeface="Arial"/>
                    <a:sym typeface="Arial"/>
                  </a:rPr>
                  <a:t>We can interpret </a:t>
                </a:r>
                <a14:m>
                  <m:oMath xmlns:m="http://schemas.openxmlformats.org/officeDocument/2006/math">
                    <m:r>
                      <a:rPr kumimoji="0" lang="en-US" altLang="zh-TW" sz="24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𝑑</m:t>
                    </m:r>
                  </m:oMath>
                </a14:m>
                <a:r>
                  <a:rPr kumimoji="0" lang="en-US" altLang="zh-TW" sz="2400" b="0" i="0" u="none" strike="noStrike" kern="0" cap="none" spc="0" normalizeH="0" baseline="0" noProof="0" dirty="0">
                    <a:ln>
                      <a:noFill/>
                    </a:ln>
                    <a:solidFill>
                      <a:srgbClr val="000000"/>
                    </a:solidFill>
                    <a:effectLst/>
                    <a:uLnTx/>
                    <a:uFillTx/>
                    <a:latin typeface="Arial"/>
                    <a:cs typeface="Arial"/>
                    <a:sym typeface="Arial"/>
                  </a:rPr>
                  <a:t> as the projective disparity or projective depth of a 3D scene point</a:t>
                </a:r>
                <a:r>
                  <a:rPr kumimoji="0" lang="en-US" altLang="zh-TW" sz="2400" b="0" i="0" u="none" strike="noStrike" kern="0" cap="none" spc="0" normalizeH="0" noProof="0" dirty="0">
                    <a:ln>
                      <a:noFill/>
                    </a:ln>
                    <a:solidFill>
                      <a:srgbClr val="000000"/>
                    </a:solidFill>
                    <a:effectLst/>
                    <a:uLnTx/>
                    <a:uFillTx/>
                    <a:latin typeface="Arial"/>
                    <a:cs typeface="Arial"/>
                    <a:sym typeface="Arial"/>
                  </a:rPr>
                  <a:t> </a:t>
                </a:r>
                <a14:m>
                  <m:oMath xmlns:m="http://schemas.openxmlformats.org/officeDocument/2006/math">
                    <m:sSub>
                      <m:sSubPr>
                        <m:ctrlPr>
                          <a:rPr kumimoji="0" lang="en-US" altLang="zh-TW" sz="2400" b="1" i="1" u="none" strike="noStrike" kern="0" cap="none" spc="0" normalizeH="0" noProof="0" dirty="0" smtClean="0">
                            <a:ln>
                              <a:noFill/>
                            </a:ln>
                            <a:solidFill>
                              <a:srgbClr val="000000"/>
                            </a:solidFill>
                            <a:effectLst/>
                            <a:uLnTx/>
                            <a:uFillTx/>
                            <a:latin typeface="Cambria Math" panose="02040503050406030204" pitchFamily="18" charset="0"/>
                            <a:sym typeface="Arial"/>
                          </a:rPr>
                        </m:ctrlPr>
                      </m:sSubPr>
                      <m:e>
                        <m:r>
                          <a:rPr kumimoji="0" lang="en-IN" altLang="zh-TW" sz="2400" b="1" i="1" u="none" strike="noStrike" kern="0" cap="none" spc="0" normalizeH="0" noProof="0" dirty="0" smtClean="0">
                            <a:ln>
                              <a:noFill/>
                            </a:ln>
                            <a:solidFill>
                              <a:srgbClr val="000000"/>
                            </a:solidFill>
                            <a:effectLst/>
                            <a:uLnTx/>
                            <a:uFillTx/>
                            <a:latin typeface="Cambria Math" panose="02040503050406030204" pitchFamily="18" charset="0"/>
                            <a:sym typeface="Arial"/>
                          </a:rPr>
                          <m:t>𝑷</m:t>
                        </m:r>
                      </m:e>
                      <m:sub>
                        <m:r>
                          <a:rPr kumimoji="0" lang="zh-TW" altLang="en-US" sz="2400" b="1" i="1" u="none" strike="noStrike" kern="0" cap="none" spc="0" normalizeH="0" noProof="0" dirty="0" smtClean="0">
                            <a:ln>
                              <a:noFill/>
                            </a:ln>
                            <a:solidFill>
                              <a:srgbClr val="000000"/>
                            </a:solidFill>
                            <a:effectLst/>
                            <a:uLnTx/>
                            <a:uFillTx/>
                            <a:latin typeface="Cambria Math" panose="02040503050406030204" pitchFamily="18" charset="0"/>
                            <a:sym typeface="Arial"/>
                          </a:rPr>
                          <m:t>𝝎</m:t>
                        </m:r>
                      </m:sub>
                    </m:sSub>
                  </m:oMath>
                </a14:m>
                <a:r>
                  <a:rPr kumimoji="0" lang="en-US" altLang="zh-TW" sz="2400" b="1" i="0" u="none" strike="noStrike" kern="0" cap="none" spc="0" normalizeH="0" baseline="0" noProof="0" dirty="0">
                    <a:ln>
                      <a:noFill/>
                    </a:ln>
                    <a:solidFill>
                      <a:srgbClr val="000000"/>
                    </a:solidFill>
                    <a:effectLst/>
                    <a:uLnTx/>
                    <a:uFillTx/>
                    <a:sym typeface="Arial"/>
                  </a:rPr>
                  <a:t> </a:t>
                </a:r>
                <a:r>
                  <a:rPr kumimoji="0" lang="en-US" altLang="zh-TW" sz="2400" b="0" i="0" u="none" strike="noStrike" kern="0" cap="none" spc="0" normalizeH="0" baseline="0" noProof="0" dirty="0">
                    <a:ln>
                      <a:noFill/>
                    </a:ln>
                    <a:solidFill>
                      <a:srgbClr val="000000"/>
                    </a:solidFill>
                    <a:effectLst/>
                    <a:uLnTx/>
                    <a:uFillTx/>
                    <a:latin typeface="Arial"/>
                    <a:cs typeface="Arial"/>
                    <a:sym typeface="Arial"/>
                  </a:rPr>
                  <a:t>from the reference plane</a:t>
                </a:r>
                <a:r>
                  <a:rPr kumimoji="0" lang="en-US" altLang="zh-TW" sz="2400" b="0" i="0" u="none" strike="noStrike" kern="0" cap="none" spc="0" normalizeH="0" noProof="0" dirty="0">
                    <a:ln>
                      <a:noFill/>
                    </a:ln>
                    <a:solidFill>
                      <a:srgbClr val="000000"/>
                    </a:solidFill>
                    <a:effectLst/>
                    <a:uLnTx/>
                    <a:uFillTx/>
                    <a:latin typeface="Arial"/>
                    <a:cs typeface="Arial"/>
                    <a:sym typeface="Arial"/>
                  </a:rPr>
                  <a:t> </a:t>
                </a:r>
                <a:r>
                  <a:rPr lang="en-IN" altLang="zh-TW" sz="2400" i="1" kern="0" dirty="0">
                    <a:solidFill>
                      <a:srgbClr val="000000"/>
                    </a:solidFill>
                    <a:latin typeface="Cambria Math" panose="02040503050406030204" pitchFamily="18" charset="0"/>
                  </a:rPr>
                  <a:t>                      </a:t>
                </a:r>
                <a14:m>
                  <m:oMath xmlns:m="http://schemas.openxmlformats.org/officeDocument/2006/math">
                    <m:acc>
                      <m:accPr>
                        <m:chr m:val="̂"/>
                        <m:ctrlPr>
                          <a:rPr kumimoji="0" lang="en-US" altLang="zh-TW" sz="2400" i="1" u="none" strike="noStrike" kern="0" cap="none" spc="0" normalizeH="0" noProof="0" smtClean="0">
                            <a:ln>
                              <a:noFill/>
                            </a:ln>
                            <a:solidFill>
                              <a:srgbClr val="000000"/>
                            </a:solidFill>
                            <a:effectLst/>
                            <a:uLnTx/>
                            <a:uFillTx/>
                            <a:latin typeface="Cambria Math" panose="02040503050406030204" pitchFamily="18" charset="0"/>
                            <a:sym typeface="Arial"/>
                          </a:rPr>
                        </m:ctrlPr>
                      </m:accPr>
                      <m:e>
                        <m:sSub>
                          <m:sSubPr>
                            <m:ctrlPr>
                              <a:rPr kumimoji="0" lang="en-US" altLang="zh-TW" sz="2400" i="1" u="none" strike="noStrike" kern="0" cap="none" spc="0" normalizeH="0" noProof="0" smtClean="0">
                                <a:ln>
                                  <a:noFill/>
                                </a:ln>
                                <a:solidFill>
                                  <a:srgbClr val="000000"/>
                                </a:solidFill>
                                <a:effectLst/>
                                <a:uLnTx/>
                                <a:uFillTx/>
                                <a:latin typeface="Cambria Math" panose="02040503050406030204" pitchFamily="18" charset="0"/>
                                <a:sym typeface="Arial"/>
                              </a:rPr>
                            </m:ctrlPr>
                          </m:sSubPr>
                          <m:e>
                            <m:r>
                              <a:rPr kumimoji="0" lang="en-IN" altLang="zh-TW" sz="2400" b="0" i="1" u="none" strike="noStrike" kern="0" cap="none" spc="0" normalizeH="0" noProof="0" smtClean="0">
                                <a:ln>
                                  <a:noFill/>
                                </a:ln>
                                <a:solidFill>
                                  <a:srgbClr val="000000"/>
                                </a:solidFill>
                                <a:effectLst/>
                                <a:uLnTx/>
                                <a:uFillTx/>
                                <a:latin typeface="Cambria Math" panose="02040503050406030204" pitchFamily="18" charset="0"/>
                                <a:sym typeface="Arial"/>
                              </a:rPr>
                              <m:t>𝑛</m:t>
                            </m:r>
                          </m:e>
                          <m:sub>
                            <m:r>
                              <a:rPr kumimoji="0" lang="en-IN" altLang="zh-TW" sz="2400" b="0" i="1" u="none" strike="noStrike" kern="0" cap="none" spc="0" normalizeH="0" noProof="0" smtClean="0">
                                <a:ln>
                                  <a:noFill/>
                                </a:ln>
                                <a:solidFill>
                                  <a:srgbClr val="000000"/>
                                </a:solidFill>
                                <a:effectLst/>
                                <a:uLnTx/>
                                <a:uFillTx/>
                                <a:latin typeface="Cambria Math" panose="02040503050406030204" pitchFamily="18" charset="0"/>
                                <a:sym typeface="Arial"/>
                              </a:rPr>
                              <m:t>0</m:t>
                            </m:r>
                          </m:sub>
                        </m:sSub>
                        <m:r>
                          <a:rPr lang="en-IN" altLang="zh-TW" sz="2400" b="0" i="1" kern="0">
                            <a:solidFill>
                              <a:srgbClr val="000000"/>
                            </a:solidFill>
                            <a:latin typeface="Cambria Math" panose="02040503050406030204" pitchFamily="18" charset="0"/>
                            <a:ea typeface="Cambria Math" panose="02040503050406030204" pitchFamily="18" charset="0"/>
                          </a:rPr>
                          <m:t>∙</m:t>
                        </m:r>
                      </m:e>
                    </m:acc>
                  </m:oMath>
                </a14:m>
                <a:r>
                  <a:rPr lang="en-US" altLang="zh-TW" sz="2000" kern="0" dirty="0">
                    <a:solidFill>
                      <a:srgbClr val="000000"/>
                    </a:solidFill>
                  </a:rPr>
                  <a:t> </a:t>
                </a:r>
                <a14:m>
                  <m:oMath xmlns:m="http://schemas.openxmlformats.org/officeDocument/2006/math">
                    <m:sSub>
                      <m:sSubPr>
                        <m:ctrlPr>
                          <a:rPr lang="en-US" altLang="zh-TW" sz="2000" i="1" kern="0" dirty="0">
                            <a:solidFill>
                              <a:srgbClr val="000000"/>
                            </a:solidFill>
                            <a:latin typeface="Cambria Math" panose="02040503050406030204" pitchFamily="18" charset="0"/>
                          </a:rPr>
                        </m:ctrlPr>
                      </m:sSubPr>
                      <m:e>
                        <m:r>
                          <a:rPr lang="en-IN" altLang="zh-TW" sz="2000" b="0" i="1" kern="0" dirty="0">
                            <a:solidFill>
                              <a:srgbClr val="000000"/>
                            </a:solidFill>
                            <a:latin typeface="Cambria Math" panose="02040503050406030204" pitchFamily="18" charset="0"/>
                          </a:rPr>
                          <m:t>𝑃</m:t>
                        </m:r>
                      </m:e>
                      <m:sub>
                        <m:r>
                          <a:rPr lang="zh-TW" altLang="en-US" sz="2000" b="0" i="1" kern="0" dirty="0">
                            <a:solidFill>
                              <a:srgbClr val="000000"/>
                            </a:solidFill>
                            <a:latin typeface="Cambria Math" panose="02040503050406030204" pitchFamily="18" charset="0"/>
                          </a:rPr>
                          <m:t>𝜔</m:t>
                        </m:r>
                      </m:sub>
                    </m:sSub>
                  </m:oMath>
                </a14:m>
                <a:r>
                  <a:rPr lang="en-US" altLang="zh-TW" sz="2000" kern="0" dirty="0">
                    <a:solidFill>
                      <a:srgbClr val="000000"/>
                    </a:solidFill>
                  </a:rPr>
                  <a:t> + </a:t>
                </a:r>
                <a14:m>
                  <m:oMath xmlns:m="http://schemas.openxmlformats.org/officeDocument/2006/math">
                    <m:sSub>
                      <m:sSubPr>
                        <m:ctrlPr>
                          <a:rPr lang="en-US" altLang="zh-TW" sz="2000" i="1" kern="0" dirty="0">
                            <a:solidFill>
                              <a:srgbClr val="000000"/>
                            </a:solidFill>
                            <a:latin typeface="Cambria Math" panose="02040503050406030204" pitchFamily="18" charset="0"/>
                          </a:rPr>
                        </m:ctrlPr>
                      </m:sSubPr>
                      <m:e>
                        <m:r>
                          <a:rPr lang="en-IN" altLang="zh-TW" sz="2000" b="0" i="1" kern="0" dirty="0" smtClean="0">
                            <a:solidFill>
                              <a:srgbClr val="000000"/>
                            </a:solidFill>
                            <a:latin typeface="Cambria Math" panose="02040503050406030204" pitchFamily="18" charset="0"/>
                          </a:rPr>
                          <m:t>𝑐</m:t>
                        </m:r>
                      </m:e>
                      <m:sub>
                        <m:r>
                          <a:rPr lang="en-IN" altLang="zh-TW" sz="2000" b="0" i="1" kern="0" dirty="0" smtClean="0">
                            <a:solidFill>
                              <a:srgbClr val="000000"/>
                            </a:solidFill>
                            <a:latin typeface="Cambria Math" panose="02040503050406030204" pitchFamily="18" charset="0"/>
                          </a:rPr>
                          <m:t>0</m:t>
                        </m:r>
                      </m:sub>
                    </m:sSub>
                  </m:oMath>
                </a14:m>
                <a:r>
                  <a:rPr lang="en-US" altLang="zh-TW" sz="2000" kern="0" dirty="0">
                    <a:solidFill>
                      <a:srgbClr val="000000"/>
                    </a:solidFill>
                  </a:rPr>
                  <a:t> </a:t>
                </a:r>
                <a:endParaRPr kumimoji="0" lang="en-US" sz="2000" i="0" u="none" strike="noStrike" kern="0" cap="none" spc="0" normalizeH="0" baseline="0" noProof="0" dirty="0">
                  <a:ln>
                    <a:noFill/>
                  </a:ln>
                  <a:solidFill>
                    <a:srgbClr val="000000"/>
                  </a:solidFill>
                  <a:effectLst/>
                  <a:uLnTx/>
                  <a:uFillTx/>
                  <a:sym typeface="Arial"/>
                </a:endParaRPr>
              </a:p>
              <a:p>
                <a:pPr marL="457200" marR="0" lvl="0" indent="-308610" algn="l" defTabSz="914400" rtl="0" eaLnBrk="1" fontAlgn="auto" latinLnBrk="0" hangingPunct="1">
                  <a:lnSpc>
                    <a:spcPct val="100000"/>
                  </a:lnSpc>
                  <a:spcBef>
                    <a:spcPts val="360"/>
                  </a:spcBef>
                  <a:spcAft>
                    <a:spcPts val="0"/>
                  </a:spcAft>
                  <a:buClr>
                    <a:srgbClr val="330066"/>
                  </a:buClr>
                  <a:buSzPts val="1260"/>
                  <a:buFont typeface="Noto Sans Symbols"/>
                  <a:buChar char="●"/>
                  <a:tabLst/>
                  <a:defRPr/>
                </a:pP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4" name="Google Shape;108;p5">
                <a:extLst>
                  <a:ext uri="{FF2B5EF4-FFF2-40B4-BE49-F238E27FC236}">
                    <a16:creationId xmlns:a16="http://schemas.microsoft.com/office/drawing/2014/main" id="{06E88C34-6EBE-4689-A902-B64216BC2FA0}"/>
                  </a:ext>
                </a:extLst>
              </p:cNvPr>
              <p:cNvSpPr txBox="1">
                <a:spLocks noRot="1" noChangeAspect="1" noMove="1" noResize="1" noEditPoints="1" noAdjustHandles="1" noChangeArrowheads="1" noChangeShapeType="1" noTextEdit="1"/>
              </p:cNvSpPr>
              <p:nvPr/>
            </p:nvSpPr>
            <p:spPr>
              <a:xfrm>
                <a:off x="0" y="888105"/>
                <a:ext cx="12192000" cy="1053650"/>
              </a:xfrm>
              <a:prstGeom prst="rect">
                <a:avLst/>
              </a:prstGeom>
              <a:blipFill>
                <a:blip r:embed="rId2"/>
                <a:stretch>
                  <a:fillRect/>
                </a:stretch>
              </a:blipFill>
              <a:ln>
                <a:noFill/>
              </a:ln>
            </p:spPr>
            <p:txBody>
              <a:bodyPr/>
              <a:lstStyle/>
              <a:p>
                <a:r>
                  <a:rPr lang="en-IN">
                    <a:noFill/>
                  </a:rPr>
                  <a:t> </a:t>
                </a:r>
              </a:p>
            </p:txBody>
          </p:sp>
        </mc:Fallback>
      </mc:AlternateContent>
      <p:pic>
        <p:nvPicPr>
          <p:cNvPr id="15" name="圖片 22">
            <a:extLst>
              <a:ext uri="{FF2B5EF4-FFF2-40B4-BE49-F238E27FC236}">
                <a16:creationId xmlns:a16="http://schemas.microsoft.com/office/drawing/2014/main" id="{B0D0BFDE-5F3F-43F6-A511-6BD7D2736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157" y="2246212"/>
            <a:ext cx="3015136" cy="619436"/>
          </a:xfrm>
          <a:prstGeom prst="rect">
            <a:avLst/>
          </a:prstGeom>
        </p:spPr>
      </p:pic>
      <p:grpSp>
        <p:nvGrpSpPr>
          <p:cNvPr id="18" name="群組 10">
            <a:extLst>
              <a:ext uri="{FF2B5EF4-FFF2-40B4-BE49-F238E27FC236}">
                <a16:creationId xmlns:a16="http://schemas.microsoft.com/office/drawing/2014/main" id="{B7A1E8D0-0155-4F36-ACD3-6533B5679F82}"/>
              </a:ext>
            </a:extLst>
          </p:cNvPr>
          <p:cNvGrpSpPr/>
          <p:nvPr/>
        </p:nvGrpSpPr>
        <p:grpSpPr>
          <a:xfrm>
            <a:off x="5391088" y="2131145"/>
            <a:ext cx="3999508" cy="1156298"/>
            <a:chOff x="4338353" y="3184769"/>
            <a:chExt cx="3868583" cy="1075216"/>
          </a:xfrm>
        </p:grpSpPr>
        <p:pic>
          <p:nvPicPr>
            <p:cNvPr id="19" name="圖片 8">
              <a:extLst>
                <a:ext uri="{FF2B5EF4-FFF2-40B4-BE49-F238E27FC236}">
                  <a16:creationId xmlns:a16="http://schemas.microsoft.com/office/drawing/2014/main" id="{2C64B5E7-54DC-4F31-AE89-9E3985348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716" y="3225426"/>
              <a:ext cx="3218220" cy="684000"/>
            </a:xfrm>
            <a:prstGeom prst="rect">
              <a:avLst/>
            </a:prstGeom>
          </p:spPr>
        </p:pic>
        <p:sp>
          <p:nvSpPr>
            <p:cNvPr id="20" name="矩形 43">
              <a:extLst>
                <a:ext uri="{FF2B5EF4-FFF2-40B4-BE49-F238E27FC236}">
                  <a16:creationId xmlns:a16="http://schemas.microsoft.com/office/drawing/2014/main" id="{D1ABD1E2-C92D-45FD-9807-707909207871}"/>
                </a:ext>
              </a:extLst>
            </p:cNvPr>
            <p:cNvSpPr/>
            <p:nvPr/>
          </p:nvSpPr>
          <p:spPr>
            <a:xfrm>
              <a:off x="6831806" y="3184769"/>
              <a:ext cx="828781" cy="805540"/>
            </a:xfrm>
            <a:prstGeom prst="rect">
              <a:avLst/>
            </a:prstGeom>
            <a:no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p:txBody>
        </p:sp>
        <p:sp>
          <p:nvSpPr>
            <p:cNvPr id="21" name="文字方塊 44">
              <a:extLst>
                <a:ext uri="{FF2B5EF4-FFF2-40B4-BE49-F238E27FC236}">
                  <a16:creationId xmlns:a16="http://schemas.microsoft.com/office/drawing/2014/main" id="{2E56CEBF-9DB6-4D64-BF2D-F03FC3889D7E}"/>
                </a:ext>
              </a:extLst>
            </p:cNvPr>
            <p:cNvSpPr txBox="1"/>
            <p:nvPr/>
          </p:nvSpPr>
          <p:spPr>
            <a:xfrm>
              <a:off x="6975785" y="3952208"/>
              <a:ext cx="54082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TW" sz="1400" b="0" i="0" u="none" strike="noStrike" kern="0" cap="none" spc="0" normalizeH="0" baseline="0" noProof="0" dirty="0">
                  <a:ln>
                    <a:noFill/>
                  </a:ln>
                  <a:solidFill>
                    <a:srgbClr val="FF0000"/>
                  </a:solidFill>
                  <a:effectLst/>
                  <a:uLnTx/>
                  <a:uFillTx/>
                  <a:latin typeface="Arial"/>
                  <a:cs typeface="Arial"/>
                  <a:sym typeface="Arial"/>
                </a:rPr>
                <a:t>shift</a:t>
              </a:r>
              <a:endParaRPr kumimoji="0" lang="zh-TW" altLang="en-US" sz="1400" b="0" i="0" u="none" strike="noStrike" kern="0" cap="none" spc="0" normalizeH="0" baseline="0" noProof="0" dirty="0">
                <a:ln>
                  <a:noFill/>
                </a:ln>
                <a:solidFill>
                  <a:srgbClr val="FF0000"/>
                </a:solidFill>
                <a:effectLst/>
                <a:uLnTx/>
                <a:uFillTx/>
                <a:latin typeface="Arial"/>
                <a:cs typeface="Arial"/>
                <a:sym typeface="Arial"/>
              </a:endParaRPr>
            </a:p>
          </p:txBody>
        </p:sp>
        <p:sp>
          <p:nvSpPr>
            <p:cNvPr id="22" name="向右箭號 45">
              <a:extLst>
                <a:ext uri="{FF2B5EF4-FFF2-40B4-BE49-F238E27FC236}">
                  <a16:creationId xmlns:a16="http://schemas.microsoft.com/office/drawing/2014/main" id="{B8E108FF-D72C-4619-B808-0B9BEB1D1BD2}"/>
                </a:ext>
              </a:extLst>
            </p:cNvPr>
            <p:cNvSpPr/>
            <p:nvPr/>
          </p:nvSpPr>
          <p:spPr>
            <a:xfrm>
              <a:off x="4338353" y="3443011"/>
              <a:ext cx="285296" cy="261530"/>
            </a:xfrm>
            <a:prstGeom prst="rightArrow">
              <a:avLst>
                <a:gd name="adj1" fmla="val 27956"/>
                <a:gd name="adj2" fmla="val 40553"/>
              </a:avLst>
            </a:prstGeom>
            <a:solidFill>
              <a:srgbClr val="00B0F0"/>
            </a:solidFill>
            <a:ln w="25400" cap="flat" cmpd="sng" algn="ctr">
              <a:solidFill>
                <a:srgbClr val="00B0F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grpSp>
      <p:pic>
        <p:nvPicPr>
          <p:cNvPr id="23" name="圖片 5">
            <a:extLst>
              <a:ext uri="{FF2B5EF4-FFF2-40B4-BE49-F238E27FC236}">
                <a16:creationId xmlns:a16="http://schemas.microsoft.com/office/drawing/2014/main" id="{19068E2B-1DAD-4261-8971-9DC41E8358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7725" y="3055038"/>
            <a:ext cx="4227608" cy="2879089"/>
          </a:xfrm>
          <a:prstGeom prst="rect">
            <a:avLst/>
          </a:prstGeom>
        </p:spPr>
      </p:pic>
      <p:sp>
        <p:nvSpPr>
          <p:cNvPr id="24" name="文字方塊 1">
            <a:extLst>
              <a:ext uri="{FF2B5EF4-FFF2-40B4-BE49-F238E27FC236}">
                <a16:creationId xmlns:a16="http://schemas.microsoft.com/office/drawing/2014/main" id="{8AFFA250-6C15-4E6F-BEB0-E6BD6B3FD896}"/>
              </a:ext>
            </a:extLst>
          </p:cNvPr>
          <p:cNvSpPr txBox="1"/>
          <p:nvPr/>
        </p:nvSpPr>
        <p:spPr>
          <a:xfrm>
            <a:off x="5061891" y="5358189"/>
            <a:ext cx="1496494" cy="307777"/>
          </a:xfrm>
          <a:prstGeom prst="rect">
            <a:avLst/>
          </a:prstGeom>
          <a:noFill/>
        </p:spPr>
        <p:txBody>
          <a:bodyPr wrap="square" rtlCol="0">
            <a:spAutoFit/>
          </a:bodyPr>
          <a:lstStyle/>
          <a:p>
            <a:pPr>
              <a:buClr>
                <a:srgbClr val="000000"/>
              </a:buClr>
              <a:buFont typeface="Arial"/>
              <a:buNone/>
            </a:pPr>
            <a:r>
              <a:rPr lang="en-US" altLang="zh-TW" sz="1400" kern="0" dirty="0">
                <a:solidFill>
                  <a:srgbClr val="00B050"/>
                </a:solidFill>
                <a:latin typeface="Arial"/>
                <a:cs typeface="Arial"/>
                <a:sym typeface="Arial"/>
              </a:rPr>
              <a:t>reference plane</a:t>
            </a:r>
            <a:endParaRPr lang="zh-TW" altLang="en-US" sz="1400" kern="0" dirty="0">
              <a:solidFill>
                <a:srgbClr val="00B050"/>
              </a:solidFill>
              <a:latin typeface="Arial"/>
              <a:cs typeface="Arial"/>
              <a:sym typeface="Arial"/>
            </a:endParaRPr>
          </a:p>
        </p:txBody>
      </p:sp>
    </p:spTree>
    <p:extLst>
      <p:ext uri="{BB962C8B-B14F-4D97-AF65-F5344CB8AC3E}">
        <p14:creationId xmlns:p14="http://schemas.microsoft.com/office/powerpoint/2010/main" val="185538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FBD1B2-B5B5-47AB-A154-91DB4D1ACB09}"/>
              </a:ext>
            </a:extLst>
          </p:cNvPr>
          <p:cNvSpPr>
            <a:spLocks noGrp="1"/>
          </p:cNvSpPr>
          <p:nvPr>
            <p:ph type="sldNum" sz="quarter" idx="10"/>
          </p:nvPr>
        </p:nvSpPr>
        <p:spPr/>
        <p:txBody>
          <a:bodyPr/>
          <a:lstStyle/>
          <a:p>
            <a:fld id="{94E58BE3-2B47-4B12-B4B8-F399EC35F7F1}" type="slidenum">
              <a:rPr lang="en-IN" smtClean="0"/>
              <a:t>39</a:t>
            </a:fld>
            <a:endParaRPr lang="en-IN"/>
          </a:p>
        </p:txBody>
      </p:sp>
      <p:sp>
        <p:nvSpPr>
          <p:cNvPr id="3" name="Google Shape;108;p5">
            <a:extLst>
              <a:ext uri="{FF2B5EF4-FFF2-40B4-BE49-F238E27FC236}">
                <a16:creationId xmlns:a16="http://schemas.microsoft.com/office/drawing/2014/main" id="{7BA265E4-B216-40B9-8042-442D963ED823}"/>
              </a:ext>
            </a:extLst>
          </p:cNvPr>
          <p:cNvSpPr txBox="1">
            <a:spLocks/>
          </p:cNvSpPr>
          <p:nvPr/>
        </p:nvSpPr>
        <p:spPr>
          <a:xfrm>
            <a:off x="2526507" y="888105"/>
            <a:ext cx="596900" cy="539750"/>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dirty="0"/>
              <a:t>Let</a:t>
            </a:r>
          </a:p>
        </p:txBody>
      </p:sp>
      <p:pic>
        <p:nvPicPr>
          <p:cNvPr id="4" name="圖片 9">
            <a:extLst>
              <a:ext uri="{FF2B5EF4-FFF2-40B4-BE49-F238E27FC236}">
                <a16:creationId xmlns:a16="http://schemas.microsoft.com/office/drawing/2014/main" id="{F25FF7F7-79B0-4C91-BA7D-D21CB7E8B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7407" y="2013363"/>
            <a:ext cx="5291363" cy="648000"/>
          </a:xfrm>
          <a:prstGeom prst="rect">
            <a:avLst/>
          </a:prstGeom>
        </p:spPr>
      </p:pic>
      <p:pic>
        <p:nvPicPr>
          <p:cNvPr id="5" name="圖片 11">
            <a:extLst>
              <a:ext uri="{FF2B5EF4-FFF2-40B4-BE49-F238E27FC236}">
                <a16:creationId xmlns:a16="http://schemas.microsoft.com/office/drawing/2014/main" id="{435199BF-33E3-495A-BBDD-EC112D46FE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0101" y="1226579"/>
            <a:ext cx="5311798" cy="468000"/>
          </a:xfrm>
          <a:prstGeom prst="rect">
            <a:avLst/>
          </a:prstGeom>
        </p:spPr>
      </p:pic>
      <p:pic>
        <p:nvPicPr>
          <p:cNvPr id="6" name="圖片 12">
            <a:extLst>
              <a:ext uri="{FF2B5EF4-FFF2-40B4-BE49-F238E27FC236}">
                <a16:creationId xmlns:a16="http://schemas.microsoft.com/office/drawing/2014/main" id="{2E1A91D7-F9D3-4A94-88B6-DE4014208DE8}"/>
              </a:ext>
            </a:extLst>
          </p:cNvPr>
          <p:cNvPicPr>
            <a:picLocks noChangeAspect="1"/>
          </p:cNvPicPr>
          <p:nvPr/>
        </p:nvPicPr>
        <p:blipFill>
          <a:blip r:embed="rId4"/>
          <a:stretch>
            <a:fillRect/>
          </a:stretch>
        </p:blipFill>
        <p:spPr>
          <a:xfrm>
            <a:off x="3861756" y="3351009"/>
            <a:ext cx="4022923" cy="2748443"/>
          </a:xfrm>
          <a:prstGeom prst="rect">
            <a:avLst/>
          </a:prstGeom>
        </p:spPr>
      </p:pic>
      <p:cxnSp>
        <p:nvCxnSpPr>
          <p:cNvPr id="7" name="直線接點 15">
            <a:extLst>
              <a:ext uri="{FF2B5EF4-FFF2-40B4-BE49-F238E27FC236}">
                <a16:creationId xmlns:a16="http://schemas.microsoft.com/office/drawing/2014/main" id="{DFA4EF8F-162E-45BC-9829-A6618BE22734}"/>
              </a:ext>
            </a:extLst>
          </p:cNvPr>
          <p:cNvCxnSpPr>
            <a:cxnSpLocks/>
          </p:cNvCxnSpPr>
          <p:nvPr/>
        </p:nvCxnSpPr>
        <p:spPr>
          <a:xfrm>
            <a:off x="10009357" y="3400376"/>
            <a:ext cx="0" cy="227334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文字方塊 23">
            <a:extLst>
              <a:ext uri="{FF2B5EF4-FFF2-40B4-BE49-F238E27FC236}">
                <a16:creationId xmlns:a16="http://schemas.microsoft.com/office/drawing/2014/main" id="{961DB068-F2AB-4F75-83B8-050DE68C31AC}"/>
              </a:ext>
            </a:extLst>
          </p:cNvPr>
          <p:cNvSpPr txBox="1"/>
          <p:nvPr/>
        </p:nvSpPr>
        <p:spPr>
          <a:xfrm>
            <a:off x="9258446" y="5680273"/>
            <a:ext cx="1822303" cy="369332"/>
          </a:xfrm>
          <a:prstGeom prst="rect">
            <a:avLst/>
          </a:prstGeom>
          <a:noFill/>
        </p:spPr>
        <p:txBody>
          <a:bodyPr wrap="square" rtlCol="0">
            <a:spAutoFit/>
          </a:bodyPr>
          <a:lstStyle/>
          <a:p>
            <a:r>
              <a:rPr lang="en-US" altLang="zh-TW" dirty="0">
                <a:solidFill>
                  <a:srgbClr val="00B050"/>
                </a:solidFill>
              </a:rPr>
              <a:t>reference plane</a:t>
            </a:r>
            <a:endParaRPr lang="zh-TW" altLang="en-US" dirty="0">
              <a:solidFill>
                <a:srgbClr val="00B050"/>
              </a:solidFill>
            </a:endParaRPr>
          </a:p>
        </p:txBody>
      </p:sp>
      <p:sp>
        <p:nvSpPr>
          <p:cNvPr id="9" name="文字方塊 19">
            <a:extLst>
              <a:ext uri="{FF2B5EF4-FFF2-40B4-BE49-F238E27FC236}">
                <a16:creationId xmlns:a16="http://schemas.microsoft.com/office/drawing/2014/main" id="{21156456-E7EF-449A-A845-5F963E707EB6}"/>
              </a:ext>
            </a:extLst>
          </p:cNvPr>
          <p:cNvSpPr txBox="1"/>
          <p:nvPr/>
        </p:nvSpPr>
        <p:spPr>
          <a:xfrm>
            <a:off x="8793956" y="4175975"/>
            <a:ext cx="1169520" cy="461665"/>
          </a:xfrm>
          <a:prstGeom prst="rect">
            <a:avLst/>
          </a:prstGeom>
          <a:noFill/>
        </p:spPr>
        <p:txBody>
          <a:bodyPr wrap="square" rtlCol="0">
            <a:spAutoFit/>
          </a:bodyPr>
          <a:lstStyle/>
          <a:p>
            <a:r>
              <a:rPr lang="en-US" altLang="zh-TW" sz="2400" dirty="0">
                <a:solidFill>
                  <a:srgbClr val="00B050"/>
                </a:solidFill>
              </a:rPr>
              <a:t>……</a:t>
            </a:r>
            <a:endParaRPr lang="zh-TW" altLang="en-US" sz="2400" dirty="0">
              <a:solidFill>
                <a:srgbClr val="00B050"/>
              </a:solidFill>
            </a:endParaRPr>
          </a:p>
        </p:txBody>
      </p:sp>
      <p:sp>
        <p:nvSpPr>
          <p:cNvPr id="10" name="Title 1">
            <a:extLst>
              <a:ext uri="{FF2B5EF4-FFF2-40B4-BE49-F238E27FC236}">
                <a16:creationId xmlns:a16="http://schemas.microsoft.com/office/drawing/2014/main" id="{C50D02EC-82F9-4C6F-A17E-6ADAE6FB891D}"/>
              </a:ext>
            </a:extLst>
          </p:cNvPr>
          <p:cNvSpPr txBox="1">
            <a:spLocks/>
          </p:cNvSpPr>
          <p:nvPr/>
        </p:nvSpPr>
        <p:spPr>
          <a:xfrm>
            <a:off x="0" y="0"/>
            <a:ext cx="12192000" cy="888105"/>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Inverse Depth</a:t>
            </a:r>
          </a:p>
        </p:txBody>
      </p:sp>
      <p:sp>
        <p:nvSpPr>
          <p:cNvPr id="12" name="Rectangle 11">
            <a:extLst>
              <a:ext uri="{FF2B5EF4-FFF2-40B4-BE49-F238E27FC236}">
                <a16:creationId xmlns:a16="http://schemas.microsoft.com/office/drawing/2014/main" id="{33E2D634-BFE0-4AEA-B7F9-312F35BDF073}"/>
              </a:ext>
            </a:extLst>
          </p:cNvPr>
          <p:cNvSpPr/>
          <p:nvPr/>
        </p:nvSpPr>
        <p:spPr>
          <a:xfrm>
            <a:off x="2526507" y="2862453"/>
            <a:ext cx="4117537" cy="461665"/>
          </a:xfrm>
          <a:prstGeom prst="rect">
            <a:avLst/>
          </a:prstGeom>
        </p:spPr>
        <p:txBody>
          <a:bodyPr wrap="none">
            <a:spAutoFit/>
          </a:bodyPr>
          <a:lstStyle/>
          <a:p>
            <a:r>
              <a:rPr lang="en-US" altLang="zh-TW" sz="2400" dirty="0"/>
              <a:t>The reference plane at infinity.</a:t>
            </a:r>
            <a:endParaRPr lang="zh-TW" altLang="en-US" sz="2400" dirty="0"/>
          </a:p>
        </p:txBody>
      </p:sp>
    </p:spTree>
    <p:extLst>
      <p:ext uri="{BB962C8B-B14F-4D97-AF65-F5344CB8AC3E}">
        <p14:creationId xmlns:p14="http://schemas.microsoft.com/office/powerpoint/2010/main" val="261533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CA06FB0D-AD5F-4C53-BBDD-C48E5EAD0AA5}"/>
              </a:ext>
            </a:extLst>
          </p:cNvPr>
          <p:cNvSpPr txBox="1">
            <a:spLocks/>
          </p:cNvSpPr>
          <p:nvPr/>
        </p:nvSpPr>
        <p:spPr>
          <a:xfrm>
            <a:off x="0" y="0"/>
            <a:ext cx="12192000" cy="752475"/>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IN" dirty="0">
                <a:solidFill>
                  <a:schemeClr val="tx1"/>
                </a:solidFill>
              </a:rPr>
              <a:t>12.0 Introduction</a:t>
            </a:r>
          </a:p>
        </p:txBody>
      </p:sp>
      <p:sp>
        <p:nvSpPr>
          <p:cNvPr id="3" name="Rectangle 2">
            <a:extLst>
              <a:ext uri="{FF2B5EF4-FFF2-40B4-BE49-F238E27FC236}">
                <a16:creationId xmlns:a16="http://schemas.microsoft.com/office/drawing/2014/main" id="{116D5D57-2927-46C7-8552-A7869B9836B8}"/>
              </a:ext>
            </a:extLst>
          </p:cNvPr>
          <p:cNvSpPr/>
          <p:nvPr/>
        </p:nvSpPr>
        <p:spPr>
          <a:xfrm>
            <a:off x="125834" y="1224793"/>
            <a:ext cx="11794921" cy="2554545"/>
          </a:xfrm>
          <a:prstGeom prst="rect">
            <a:avLst/>
          </a:prstGeom>
        </p:spPr>
        <p:txBody>
          <a:bodyPr wrap="square">
            <a:spAutoFit/>
          </a:bodyPr>
          <a:lstStyle/>
          <a:p>
            <a:pPr marL="457200" indent="-457200">
              <a:buFont typeface="Arial" panose="020B0604020202020204" pitchFamily="34" charset="0"/>
              <a:buChar char="•"/>
            </a:pPr>
            <a:r>
              <a:rPr lang="en-IN" sz="3200" dirty="0"/>
              <a:t>Stereo Matching is one of the most popular techniques to extract 3D information from digital images by comparing information about a scene from two vantage points.</a:t>
            </a:r>
          </a:p>
          <a:p>
            <a:pPr marL="457200" indent="-457200">
              <a:buFont typeface="Arial" panose="020B0604020202020204" pitchFamily="34" charset="0"/>
              <a:buChar char="•"/>
            </a:pPr>
            <a:r>
              <a:rPr lang="en-IN" sz="3200" dirty="0"/>
              <a:t>3D information can be extracted by examining the relative position of objects in the two panels.</a:t>
            </a:r>
          </a:p>
        </p:txBody>
      </p:sp>
      <p:sp>
        <p:nvSpPr>
          <p:cNvPr id="4" name="Slide Number Placeholder 3">
            <a:extLst>
              <a:ext uri="{FF2B5EF4-FFF2-40B4-BE49-F238E27FC236}">
                <a16:creationId xmlns:a16="http://schemas.microsoft.com/office/drawing/2014/main" id="{D3464078-444C-4C15-ACFA-6FFE97EB4F92}"/>
              </a:ext>
            </a:extLst>
          </p:cNvPr>
          <p:cNvSpPr>
            <a:spLocks noGrp="1"/>
          </p:cNvSpPr>
          <p:nvPr>
            <p:ph type="sldNum" sz="quarter" idx="10"/>
          </p:nvPr>
        </p:nvSpPr>
        <p:spPr/>
        <p:txBody>
          <a:bodyPr/>
          <a:lstStyle/>
          <a:p>
            <a:fld id="{94E58BE3-2B47-4B12-B4B8-F399EC35F7F1}" type="slidenum">
              <a:rPr lang="en-IN" smtClean="0"/>
              <a:t>4</a:t>
            </a:fld>
            <a:endParaRPr lang="en-IN"/>
          </a:p>
        </p:txBody>
      </p:sp>
    </p:spTree>
    <p:extLst>
      <p:ext uri="{BB962C8B-B14F-4D97-AF65-F5344CB8AC3E}">
        <p14:creationId xmlns:p14="http://schemas.microsoft.com/office/powerpoint/2010/main" val="3123143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A94E3E-9E33-4EDA-9E34-5D32570B7F7A}"/>
              </a:ext>
            </a:extLst>
          </p:cNvPr>
          <p:cNvSpPr>
            <a:spLocks noGrp="1"/>
          </p:cNvSpPr>
          <p:nvPr>
            <p:ph type="sldNum" sz="quarter" idx="10"/>
          </p:nvPr>
        </p:nvSpPr>
        <p:spPr/>
        <p:txBody>
          <a:bodyPr/>
          <a:lstStyle/>
          <a:p>
            <a:fld id="{94E58BE3-2B47-4B12-B4B8-F399EC35F7F1}" type="slidenum">
              <a:rPr lang="en-IN" smtClean="0"/>
              <a:t>40</a:t>
            </a:fld>
            <a:endParaRPr lang="en-IN"/>
          </a:p>
        </p:txBody>
      </p:sp>
      <p:sp>
        <p:nvSpPr>
          <p:cNvPr id="3" name="Title 1">
            <a:extLst>
              <a:ext uri="{FF2B5EF4-FFF2-40B4-BE49-F238E27FC236}">
                <a16:creationId xmlns:a16="http://schemas.microsoft.com/office/drawing/2014/main" id="{7D8A4F42-452A-4605-B4EC-1426E4B4C1C9}"/>
              </a:ext>
            </a:extLst>
          </p:cNvPr>
          <p:cNvSpPr txBox="1">
            <a:spLocks/>
          </p:cNvSpPr>
          <p:nvPr/>
        </p:nvSpPr>
        <p:spPr>
          <a:xfrm>
            <a:off x="0" y="0"/>
            <a:ext cx="12192000" cy="888105"/>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Mapping from One camera to Another</a:t>
            </a:r>
          </a:p>
        </p:txBody>
      </p:sp>
      <mc:AlternateContent xmlns:mc="http://schemas.openxmlformats.org/markup-compatibility/2006" xmlns:a14="http://schemas.microsoft.com/office/drawing/2010/main">
        <mc:Choice Requires="a14">
          <p:sp>
            <p:nvSpPr>
              <p:cNvPr id="4" name="Google Shape;108;p5">
                <a:extLst>
                  <a:ext uri="{FF2B5EF4-FFF2-40B4-BE49-F238E27FC236}">
                    <a16:creationId xmlns:a16="http://schemas.microsoft.com/office/drawing/2014/main" id="{6F4B9EAF-5458-4A65-8B2D-09180615FE93}"/>
                  </a:ext>
                </a:extLst>
              </p:cNvPr>
              <p:cNvSpPr txBox="1">
                <a:spLocks/>
              </p:cNvSpPr>
              <p:nvPr/>
            </p:nvSpPr>
            <p:spPr>
              <a:xfrm>
                <a:off x="984557" y="973619"/>
                <a:ext cx="10610543" cy="3623781"/>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zh-TW" sz="2400" dirty="0"/>
                  <a:t>Since     is full rank </a:t>
                </a:r>
                <a14:m>
                  <m:oMath xmlns:m="http://schemas.openxmlformats.org/officeDocument/2006/math">
                    <m:r>
                      <a:rPr lang="en-US" altLang="zh-TW" sz="2400" i="1" smtClean="0">
                        <a:latin typeface="Cambria Math" panose="02040503050406030204" pitchFamily="18" charset="0"/>
                      </a:rPr>
                      <m:t>4×4</m:t>
                    </m:r>
                  </m:oMath>
                </a14:m>
                <a:r>
                  <a:rPr lang="en-US" altLang="zh-TW" sz="2400" dirty="0"/>
                  <a:t> camera matrix</a:t>
                </a:r>
              </a:p>
              <a:p>
                <a:pPr marL="148590" indent="0">
                  <a:buFont typeface="Calibri" panose="020F0502020204030204" pitchFamily="34" charset="0"/>
                  <a:buNone/>
                </a:pPr>
                <a:endParaRPr lang="en-US" sz="2400" dirty="0"/>
              </a:p>
              <a:p>
                <a:endParaRPr lang="en-US" altLang="zh-TW" sz="2400" dirty="0"/>
              </a:p>
              <a:p>
                <a:pPr marL="0" indent="0">
                  <a:buNone/>
                </a:pPr>
                <a:endParaRPr lang="en-US" altLang="zh-TW" sz="2400" dirty="0"/>
              </a:p>
              <a:p>
                <a:pPr marL="0" indent="0">
                  <a:buNone/>
                </a:pPr>
                <a:r>
                  <a:rPr lang="en-US" altLang="zh-TW" sz="2400" dirty="0"/>
                  <a:t>Project       into another camera (camera matrix is      )</a:t>
                </a:r>
                <a:endParaRPr lang="en-US" sz="2400" dirty="0"/>
              </a:p>
              <a:p>
                <a:pPr lvl="2"/>
                <a:endParaRPr lang="en-US" sz="1700" dirty="0"/>
              </a:p>
              <a:p>
                <a:pPr lvl="4"/>
                <a:endParaRPr lang="en-US" sz="1400" dirty="0"/>
              </a:p>
              <a:p>
                <a:endParaRPr lang="en-US" sz="2400" dirty="0"/>
              </a:p>
              <a:p>
                <a:pPr marL="148590" indent="0">
                  <a:buFont typeface="Calibri" panose="020F0502020204030204" pitchFamily="34" charset="0"/>
                  <a:buNone/>
                </a:pPr>
                <a:endParaRPr lang="en-US" sz="2400" dirty="0"/>
              </a:p>
              <a:p>
                <a:endParaRPr lang="en-US" sz="2400" dirty="0"/>
              </a:p>
              <a:p>
                <a:endParaRPr lang="en-US" sz="2400" dirty="0"/>
              </a:p>
              <a:p>
                <a:endParaRPr lang="en-US" sz="2400" dirty="0"/>
              </a:p>
              <a:p>
                <a:endParaRPr lang="en-US" sz="2400" dirty="0"/>
              </a:p>
              <a:p>
                <a:pPr marL="148590" indent="0">
                  <a:buFont typeface="Calibri" panose="020F0502020204030204" pitchFamily="34" charset="0"/>
                  <a:buNone/>
                </a:pPr>
                <a:endParaRPr lang="en-US" sz="2000" dirty="0"/>
              </a:p>
              <a:p>
                <a:endParaRPr lang="en-US" sz="2400" dirty="0"/>
              </a:p>
            </p:txBody>
          </p:sp>
        </mc:Choice>
        <mc:Fallback xmlns="">
          <p:sp>
            <p:nvSpPr>
              <p:cNvPr id="4" name="Google Shape;108;p5">
                <a:extLst>
                  <a:ext uri="{FF2B5EF4-FFF2-40B4-BE49-F238E27FC236}">
                    <a16:creationId xmlns:a16="http://schemas.microsoft.com/office/drawing/2014/main" id="{6F4B9EAF-5458-4A65-8B2D-09180615FE93}"/>
                  </a:ext>
                </a:extLst>
              </p:cNvPr>
              <p:cNvSpPr txBox="1">
                <a:spLocks noRot="1" noChangeAspect="1" noMove="1" noResize="1" noEditPoints="1" noAdjustHandles="1" noChangeArrowheads="1" noChangeShapeType="1" noTextEdit="1"/>
              </p:cNvSpPr>
              <p:nvPr/>
            </p:nvSpPr>
            <p:spPr>
              <a:xfrm>
                <a:off x="984557" y="973619"/>
                <a:ext cx="10610543" cy="3623781"/>
              </a:xfrm>
              <a:prstGeom prst="rect">
                <a:avLst/>
              </a:prstGeom>
              <a:blipFill>
                <a:blip r:embed="rId2"/>
                <a:stretch>
                  <a:fillRect l="-920"/>
                </a:stretch>
              </a:blipFill>
              <a:ln>
                <a:noFill/>
              </a:ln>
            </p:spPr>
            <p:txBody>
              <a:bodyPr/>
              <a:lstStyle/>
              <a:p>
                <a:r>
                  <a:rPr lang="en-IN">
                    <a:noFill/>
                  </a:rPr>
                  <a:t> </a:t>
                </a:r>
              </a:p>
            </p:txBody>
          </p:sp>
        </mc:Fallback>
      </mc:AlternateContent>
      <p:pic>
        <p:nvPicPr>
          <p:cNvPr id="5" name="圖片 37">
            <a:extLst>
              <a:ext uri="{FF2B5EF4-FFF2-40B4-BE49-F238E27FC236}">
                <a16:creationId xmlns:a16="http://schemas.microsoft.com/office/drawing/2014/main" id="{9657D256-BB91-44DD-A572-CC4B734D4B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9204" y="1702066"/>
            <a:ext cx="1998456" cy="538473"/>
          </a:xfrm>
          <a:prstGeom prst="rect">
            <a:avLst/>
          </a:prstGeom>
        </p:spPr>
      </p:pic>
      <p:pic>
        <p:nvPicPr>
          <p:cNvPr id="6" name="圖片 1">
            <a:extLst>
              <a:ext uri="{FF2B5EF4-FFF2-40B4-BE49-F238E27FC236}">
                <a16:creationId xmlns:a16="http://schemas.microsoft.com/office/drawing/2014/main" id="{7EE6B1A8-43F6-45E1-8EF0-558D28E1C2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8924" y="1288533"/>
            <a:ext cx="213194" cy="288000"/>
          </a:xfrm>
          <a:prstGeom prst="rect">
            <a:avLst/>
          </a:prstGeom>
        </p:spPr>
      </p:pic>
      <p:sp>
        <p:nvSpPr>
          <p:cNvPr id="7" name="向右箭號 25">
            <a:extLst>
              <a:ext uri="{FF2B5EF4-FFF2-40B4-BE49-F238E27FC236}">
                <a16:creationId xmlns:a16="http://schemas.microsoft.com/office/drawing/2014/main" id="{90CB4C36-0D11-4F5B-B6A9-4C546C3953BF}"/>
              </a:ext>
            </a:extLst>
          </p:cNvPr>
          <p:cNvSpPr/>
          <p:nvPr/>
        </p:nvSpPr>
        <p:spPr>
          <a:xfrm>
            <a:off x="4209073" y="1847774"/>
            <a:ext cx="285296" cy="261530"/>
          </a:xfrm>
          <a:prstGeom prst="rightArrow">
            <a:avLst>
              <a:gd name="adj1" fmla="val 27956"/>
              <a:gd name="adj2" fmla="val 40553"/>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8" name="圖片 3">
            <a:extLst>
              <a:ext uri="{FF2B5EF4-FFF2-40B4-BE49-F238E27FC236}">
                <a16:creationId xmlns:a16="http://schemas.microsoft.com/office/drawing/2014/main" id="{98E98249-6C0C-4D38-B19F-7B6AE0879E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01113" y="1682226"/>
            <a:ext cx="2158534" cy="465284"/>
          </a:xfrm>
          <a:prstGeom prst="rect">
            <a:avLst/>
          </a:prstGeom>
        </p:spPr>
      </p:pic>
      <p:grpSp>
        <p:nvGrpSpPr>
          <p:cNvPr id="9" name="群組 41">
            <a:extLst>
              <a:ext uri="{FF2B5EF4-FFF2-40B4-BE49-F238E27FC236}">
                <a16:creationId xmlns:a16="http://schemas.microsoft.com/office/drawing/2014/main" id="{44E0085D-9CDE-4696-AE85-143D976D6FB1}"/>
              </a:ext>
            </a:extLst>
          </p:cNvPr>
          <p:cNvGrpSpPr/>
          <p:nvPr/>
        </p:nvGrpSpPr>
        <p:grpSpPr>
          <a:xfrm>
            <a:off x="4676127" y="2251565"/>
            <a:ext cx="1483525" cy="762958"/>
            <a:chOff x="1469301" y="1111802"/>
            <a:chExt cx="713736" cy="762958"/>
          </a:xfrm>
        </p:grpSpPr>
        <p:sp>
          <p:nvSpPr>
            <p:cNvPr id="10" name="文字方塊 43">
              <a:extLst>
                <a:ext uri="{FF2B5EF4-FFF2-40B4-BE49-F238E27FC236}">
                  <a16:creationId xmlns:a16="http://schemas.microsoft.com/office/drawing/2014/main" id="{218E60CE-A9F9-45AB-AB11-13F95A609DF0}"/>
                </a:ext>
              </a:extLst>
            </p:cNvPr>
            <p:cNvSpPr txBox="1"/>
            <p:nvPr/>
          </p:nvSpPr>
          <p:spPr>
            <a:xfrm>
              <a:off x="1469301" y="1351540"/>
              <a:ext cx="713736" cy="523220"/>
            </a:xfrm>
            <a:prstGeom prst="rect">
              <a:avLst/>
            </a:prstGeom>
            <a:noFill/>
          </p:spPr>
          <p:txBody>
            <a:bodyPr wrap="square" rtlCol="0">
              <a:spAutoFit/>
            </a:bodyPr>
            <a:lstStyle/>
            <a:p>
              <a:r>
                <a:rPr lang="en-US" altLang="zh-TW" dirty="0">
                  <a:solidFill>
                    <a:srgbClr val="0070C0"/>
                  </a:solidFill>
                </a:rPr>
                <a:t>3D world coordinates</a:t>
              </a:r>
              <a:endParaRPr lang="zh-TW" altLang="en-US" dirty="0">
                <a:solidFill>
                  <a:srgbClr val="0070C0"/>
                </a:solidFill>
              </a:endParaRPr>
            </a:p>
          </p:txBody>
        </p:sp>
        <p:cxnSp>
          <p:nvCxnSpPr>
            <p:cNvPr id="11" name="直線單箭頭接點 44">
              <a:extLst>
                <a:ext uri="{FF2B5EF4-FFF2-40B4-BE49-F238E27FC236}">
                  <a16:creationId xmlns:a16="http://schemas.microsoft.com/office/drawing/2014/main" id="{347777F4-4BDF-4420-A131-3E8045CE1BD6}"/>
                </a:ext>
              </a:extLst>
            </p:cNvPr>
            <p:cNvCxnSpPr/>
            <p:nvPr/>
          </p:nvCxnSpPr>
          <p:spPr>
            <a:xfrm flipV="1">
              <a:off x="1826168" y="1111802"/>
              <a:ext cx="0" cy="21277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群組 45">
            <a:extLst>
              <a:ext uri="{FF2B5EF4-FFF2-40B4-BE49-F238E27FC236}">
                <a16:creationId xmlns:a16="http://schemas.microsoft.com/office/drawing/2014/main" id="{AF0B87CA-C0A1-4195-A324-38C45334F011}"/>
              </a:ext>
            </a:extLst>
          </p:cNvPr>
          <p:cNvGrpSpPr/>
          <p:nvPr/>
        </p:nvGrpSpPr>
        <p:grpSpPr>
          <a:xfrm>
            <a:off x="6095998" y="2246862"/>
            <a:ext cx="2990829" cy="886069"/>
            <a:chOff x="1354641" y="1111802"/>
            <a:chExt cx="1901195" cy="886069"/>
          </a:xfrm>
        </p:grpSpPr>
        <p:sp>
          <p:nvSpPr>
            <p:cNvPr id="13" name="文字方塊 46">
              <a:extLst>
                <a:ext uri="{FF2B5EF4-FFF2-40B4-BE49-F238E27FC236}">
                  <a16:creationId xmlns:a16="http://schemas.microsoft.com/office/drawing/2014/main" id="{359197F2-B419-4C2B-AAFC-0338D11E70BF}"/>
                </a:ext>
              </a:extLst>
            </p:cNvPr>
            <p:cNvSpPr txBox="1"/>
            <p:nvPr/>
          </p:nvSpPr>
          <p:spPr>
            <a:xfrm>
              <a:off x="1354641" y="1351540"/>
              <a:ext cx="1901195" cy="646331"/>
            </a:xfrm>
            <a:prstGeom prst="rect">
              <a:avLst/>
            </a:prstGeom>
            <a:noFill/>
          </p:spPr>
          <p:txBody>
            <a:bodyPr wrap="square" rtlCol="0">
              <a:spAutoFit/>
            </a:bodyPr>
            <a:lstStyle/>
            <a:p>
              <a:r>
                <a:rPr lang="en-US" altLang="zh-TW" dirty="0">
                  <a:solidFill>
                    <a:srgbClr val="0070C0"/>
                  </a:solidFill>
                </a:rPr>
                <a:t>camera plane  coordinates with disparity</a:t>
              </a:r>
              <a:endParaRPr lang="zh-TW" altLang="en-US" dirty="0">
                <a:solidFill>
                  <a:srgbClr val="0070C0"/>
                </a:solidFill>
              </a:endParaRPr>
            </a:p>
          </p:txBody>
        </p:sp>
        <p:cxnSp>
          <p:nvCxnSpPr>
            <p:cNvPr id="14" name="直線單箭頭接點 47">
              <a:extLst>
                <a:ext uri="{FF2B5EF4-FFF2-40B4-BE49-F238E27FC236}">
                  <a16:creationId xmlns:a16="http://schemas.microsoft.com/office/drawing/2014/main" id="{ECB1E487-B1C7-46AE-BCB2-43D531E1687F}"/>
                </a:ext>
              </a:extLst>
            </p:cNvPr>
            <p:cNvCxnSpPr/>
            <p:nvPr/>
          </p:nvCxnSpPr>
          <p:spPr>
            <a:xfrm flipV="1">
              <a:off x="1826168" y="1111802"/>
              <a:ext cx="0" cy="21277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圖片 7">
            <a:extLst>
              <a:ext uri="{FF2B5EF4-FFF2-40B4-BE49-F238E27FC236}">
                <a16:creationId xmlns:a16="http://schemas.microsoft.com/office/drawing/2014/main" id="{4BE64B62-FB27-4318-973B-F645F08728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4724" y="3504753"/>
            <a:ext cx="384270" cy="360000"/>
          </a:xfrm>
          <a:prstGeom prst="rect">
            <a:avLst/>
          </a:prstGeom>
        </p:spPr>
      </p:pic>
      <p:pic>
        <p:nvPicPr>
          <p:cNvPr id="17" name="圖片 8">
            <a:extLst>
              <a:ext uri="{FF2B5EF4-FFF2-40B4-BE49-F238E27FC236}">
                <a16:creationId xmlns:a16="http://schemas.microsoft.com/office/drawing/2014/main" id="{C5C95A10-45B7-47D8-817A-092155949D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5521" y="3576753"/>
            <a:ext cx="396000" cy="288000"/>
          </a:xfrm>
          <a:prstGeom prst="rect">
            <a:avLst/>
          </a:prstGeom>
        </p:spPr>
      </p:pic>
      <p:pic>
        <p:nvPicPr>
          <p:cNvPr id="18" name="圖片 9">
            <a:extLst>
              <a:ext uri="{FF2B5EF4-FFF2-40B4-BE49-F238E27FC236}">
                <a16:creationId xmlns:a16="http://schemas.microsoft.com/office/drawing/2014/main" id="{B71D2D66-F2BC-4C4B-88D3-503C80B742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9204" y="3907510"/>
            <a:ext cx="3267140" cy="538473"/>
          </a:xfrm>
          <a:prstGeom prst="rect">
            <a:avLst/>
          </a:prstGeom>
        </p:spPr>
      </p:pic>
      <p:pic>
        <p:nvPicPr>
          <p:cNvPr id="20" name="圖片 6">
            <a:extLst>
              <a:ext uri="{FF2B5EF4-FFF2-40B4-BE49-F238E27FC236}">
                <a16:creationId xmlns:a16="http://schemas.microsoft.com/office/drawing/2014/main" id="{C7C75D27-77D0-4ED9-B40F-B36276E909D0}"/>
              </a:ext>
            </a:extLst>
          </p:cNvPr>
          <p:cNvPicPr>
            <a:picLocks noChangeAspect="1"/>
          </p:cNvPicPr>
          <p:nvPr/>
        </p:nvPicPr>
        <p:blipFill>
          <a:blip r:embed="rId9"/>
          <a:stretch>
            <a:fillRect/>
          </a:stretch>
        </p:blipFill>
        <p:spPr>
          <a:xfrm>
            <a:off x="7274418" y="4025791"/>
            <a:ext cx="4079382" cy="2337892"/>
          </a:xfrm>
          <a:prstGeom prst="rect">
            <a:avLst/>
          </a:prstGeom>
        </p:spPr>
      </p:pic>
      <p:sp>
        <p:nvSpPr>
          <p:cNvPr id="21" name="橢圓 10">
            <a:extLst>
              <a:ext uri="{FF2B5EF4-FFF2-40B4-BE49-F238E27FC236}">
                <a16:creationId xmlns:a16="http://schemas.microsoft.com/office/drawing/2014/main" id="{5B777342-9546-4B9E-ABBF-82DCC38A3D42}"/>
              </a:ext>
            </a:extLst>
          </p:cNvPr>
          <p:cNvSpPr/>
          <p:nvPr/>
        </p:nvSpPr>
        <p:spPr>
          <a:xfrm flipH="1">
            <a:off x="7952336" y="5538987"/>
            <a:ext cx="85726" cy="85726"/>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8804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6" presetClass="path" presetSubtype="0" accel="50000" decel="50000" fill="hold" grpId="0" nodeType="clickEffect">
                                  <p:stCondLst>
                                    <p:cond delay="0"/>
                                  </p:stCondLst>
                                  <p:childTnLst>
                                    <p:animMotion origin="layout" path="M 8.33333E-7 1.11111E-6 L 0.10156 -0.17408 " pathEditMode="relative" rAng="0" ptsTypes="AA">
                                      <p:cBhvr>
                                        <p:cTn id="20" dur="2000" fill="hold"/>
                                        <p:tgtEl>
                                          <p:spTgt spid="21"/>
                                        </p:tgtEl>
                                        <p:attrNameLst>
                                          <p:attrName>ppt_x</p:attrName>
                                          <p:attrName>ppt_y</p:attrName>
                                        </p:attrNameLst>
                                      </p:cBhvr>
                                      <p:rCtr x="5078" y="-8704"/>
                                    </p:animMotion>
                                  </p:childTnLst>
                                </p:cTn>
                              </p:par>
                            </p:childTnLst>
                          </p:cTn>
                        </p:par>
                      </p:childTnLst>
                    </p:cTn>
                  </p:par>
                  <p:par>
                    <p:cTn id="21" fill="hold">
                      <p:stCondLst>
                        <p:cond delay="indefinite"/>
                      </p:stCondLst>
                      <p:childTnLst>
                        <p:par>
                          <p:cTn id="22" fill="hold">
                            <p:stCondLst>
                              <p:cond delay="0"/>
                            </p:stCondLst>
                            <p:childTnLst>
                              <p:par>
                                <p:cTn id="23" presetID="56" presetClass="path" presetSubtype="0" accel="50000" decel="50000" fill="hold" grpId="1" nodeType="clickEffect">
                                  <p:stCondLst>
                                    <p:cond delay="0"/>
                                  </p:stCondLst>
                                  <p:childTnLst>
                                    <p:animMotion origin="layout" path="M 0.10156 -0.17407 L 0.17031 -0.01945 " pathEditMode="relative" rAng="0" ptsTypes="AA">
                                      <p:cBhvr>
                                        <p:cTn id="24" dur="2000" fill="hold"/>
                                        <p:tgtEl>
                                          <p:spTgt spid="21"/>
                                        </p:tgtEl>
                                        <p:attrNameLst>
                                          <p:attrName>ppt_x</p:attrName>
                                          <p:attrName>ppt_y</p:attrName>
                                        </p:attrNameLst>
                                      </p:cBhvr>
                                      <p:rCtr x="3464" y="7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FE38E3-C568-4C47-98F9-AB2ADA67D77C}"/>
              </a:ext>
            </a:extLst>
          </p:cNvPr>
          <p:cNvSpPr>
            <a:spLocks noGrp="1"/>
          </p:cNvSpPr>
          <p:nvPr>
            <p:ph type="sldNum" sz="quarter" idx="10"/>
          </p:nvPr>
        </p:nvSpPr>
        <p:spPr/>
        <p:txBody>
          <a:bodyPr/>
          <a:lstStyle/>
          <a:p>
            <a:fld id="{94E58BE3-2B47-4B12-B4B8-F399EC35F7F1}" type="slidenum">
              <a:rPr lang="en-IN" smtClean="0"/>
              <a:t>41</a:t>
            </a:fld>
            <a:endParaRPr lang="en-IN"/>
          </a:p>
        </p:txBody>
      </p:sp>
      <p:sp>
        <p:nvSpPr>
          <p:cNvPr id="3" name="Title 1">
            <a:extLst>
              <a:ext uri="{FF2B5EF4-FFF2-40B4-BE49-F238E27FC236}">
                <a16:creationId xmlns:a16="http://schemas.microsoft.com/office/drawing/2014/main" id="{ACF9C33F-D409-43B3-8517-ADCC6A45B68B}"/>
              </a:ext>
            </a:extLst>
          </p:cNvPr>
          <p:cNvSpPr txBox="1">
            <a:spLocks/>
          </p:cNvSpPr>
          <p:nvPr/>
        </p:nvSpPr>
        <p:spPr>
          <a:xfrm>
            <a:off x="0" y="0"/>
            <a:ext cx="12192000" cy="888105"/>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12.1.2 Plane sweep</a:t>
            </a:r>
          </a:p>
        </p:txBody>
      </p:sp>
      <p:pic>
        <p:nvPicPr>
          <p:cNvPr id="4" name="圖片 1">
            <a:extLst>
              <a:ext uri="{FF2B5EF4-FFF2-40B4-BE49-F238E27FC236}">
                <a16:creationId xmlns:a16="http://schemas.microsoft.com/office/drawing/2014/main" id="{6FAEE536-1272-404A-BD64-BEAF0B2EEED6}"/>
              </a:ext>
            </a:extLst>
          </p:cNvPr>
          <p:cNvPicPr>
            <a:picLocks noChangeAspect="1"/>
          </p:cNvPicPr>
          <p:nvPr/>
        </p:nvPicPr>
        <p:blipFill>
          <a:blip r:embed="rId2"/>
          <a:stretch>
            <a:fillRect/>
          </a:stretch>
        </p:blipFill>
        <p:spPr>
          <a:xfrm>
            <a:off x="3112898" y="1000334"/>
            <a:ext cx="5666963" cy="5051216"/>
          </a:xfrm>
          <a:prstGeom prst="rect">
            <a:avLst/>
          </a:prstGeom>
        </p:spPr>
      </p:pic>
    </p:spTree>
    <p:extLst>
      <p:ext uri="{BB962C8B-B14F-4D97-AF65-F5344CB8AC3E}">
        <p14:creationId xmlns:p14="http://schemas.microsoft.com/office/powerpoint/2010/main" val="41438674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570F18-2998-4EEC-8BA4-2669ECEF3CE0}"/>
              </a:ext>
            </a:extLst>
          </p:cNvPr>
          <p:cNvSpPr>
            <a:spLocks noGrp="1"/>
          </p:cNvSpPr>
          <p:nvPr>
            <p:ph type="sldNum" sz="quarter" idx="10"/>
          </p:nvPr>
        </p:nvSpPr>
        <p:spPr>
          <a:xfrm>
            <a:off x="8794750" y="6429375"/>
            <a:ext cx="2743200" cy="365125"/>
          </a:xfrm>
        </p:spPr>
        <p:txBody>
          <a:bodyPr/>
          <a:lstStyle/>
          <a:p>
            <a:fld id="{94E58BE3-2B47-4B12-B4B8-F399EC35F7F1}" type="slidenum">
              <a:rPr lang="en-IN" smtClean="0"/>
              <a:t>42</a:t>
            </a:fld>
            <a:endParaRPr lang="en-IN"/>
          </a:p>
        </p:txBody>
      </p:sp>
      <p:sp>
        <p:nvSpPr>
          <p:cNvPr id="3" name="Title 1">
            <a:extLst>
              <a:ext uri="{FF2B5EF4-FFF2-40B4-BE49-F238E27FC236}">
                <a16:creationId xmlns:a16="http://schemas.microsoft.com/office/drawing/2014/main" id="{6107272C-83FB-4652-981E-8C583DCC32A8}"/>
              </a:ext>
            </a:extLst>
          </p:cNvPr>
          <p:cNvSpPr txBox="1">
            <a:spLocks/>
          </p:cNvSpPr>
          <p:nvPr/>
        </p:nvSpPr>
        <p:spPr>
          <a:xfrm>
            <a:off x="0" y="-3770"/>
            <a:ext cx="1237615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12.1.2 Plane sweep</a:t>
            </a:r>
          </a:p>
        </p:txBody>
      </p:sp>
      <p:pic>
        <p:nvPicPr>
          <p:cNvPr id="4" name="圖片 15">
            <a:extLst>
              <a:ext uri="{FF2B5EF4-FFF2-40B4-BE49-F238E27FC236}">
                <a16:creationId xmlns:a16="http://schemas.microsoft.com/office/drawing/2014/main" id="{31F748F0-7AFF-45F8-8296-08F8C1B2F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6716" y="2209275"/>
            <a:ext cx="2570751" cy="1488722"/>
          </a:xfrm>
          <a:prstGeom prst="rect">
            <a:avLst/>
          </a:prstGeom>
        </p:spPr>
      </p:pic>
      <p:sp>
        <p:nvSpPr>
          <p:cNvPr id="5" name="Google Shape;108;p5">
            <a:extLst>
              <a:ext uri="{FF2B5EF4-FFF2-40B4-BE49-F238E27FC236}">
                <a16:creationId xmlns:a16="http://schemas.microsoft.com/office/drawing/2014/main" id="{F0548C5C-19E7-474B-B64E-CBCCCB625064}"/>
              </a:ext>
            </a:extLst>
          </p:cNvPr>
          <p:cNvSpPr txBox="1">
            <a:spLocks/>
          </p:cNvSpPr>
          <p:nvPr/>
        </p:nvSpPr>
        <p:spPr>
          <a:xfrm>
            <a:off x="0" y="1087396"/>
            <a:ext cx="12192000" cy="5341979"/>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zh-TW" dirty="0"/>
              <a:t>The virtual camera     defining the disparity space through a series of </a:t>
            </a:r>
            <a:r>
              <a:rPr lang="en-US" altLang="zh-TW" dirty="0" err="1"/>
              <a:t>homographies</a:t>
            </a:r>
            <a:r>
              <a:rPr lang="en-US" altLang="zh-TW" dirty="0"/>
              <a:t>.</a:t>
            </a:r>
            <a:endParaRPr lang="en-US" sz="2400" dirty="0"/>
          </a:p>
        </p:txBody>
      </p:sp>
      <p:pic>
        <p:nvPicPr>
          <p:cNvPr id="6" name="圖片 2">
            <a:extLst>
              <a:ext uri="{FF2B5EF4-FFF2-40B4-BE49-F238E27FC236}">
                <a16:creationId xmlns:a16="http://schemas.microsoft.com/office/drawing/2014/main" id="{E97F8535-929C-413E-B241-E6CA99CDA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416" y="1198971"/>
            <a:ext cx="275510" cy="372180"/>
          </a:xfrm>
          <a:prstGeom prst="rect">
            <a:avLst/>
          </a:prstGeom>
        </p:spPr>
      </p:pic>
      <p:sp>
        <p:nvSpPr>
          <p:cNvPr id="7" name="向右箭號 24">
            <a:extLst>
              <a:ext uri="{FF2B5EF4-FFF2-40B4-BE49-F238E27FC236}">
                <a16:creationId xmlns:a16="http://schemas.microsoft.com/office/drawing/2014/main" id="{54392281-8B9D-4152-B6B0-4E4558434FD5}"/>
              </a:ext>
            </a:extLst>
          </p:cNvPr>
          <p:cNvSpPr/>
          <p:nvPr/>
        </p:nvSpPr>
        <p:spPr>
          <a:xfrm>
            <a:off x="4414235" y="2514419"/>
            <a:ext cx="291460" cy="270379"/>
          </a:xfrm>
          <a:prstGeom prst="rightArrow">
            <a:avLst>
              <a:gd name="adj1" fmla="val 27956"/>
              <a:gd name="adj2" fmla="val 40553"/>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8" name="圖片 23">
            <a:extLst>
              <a:ext uri="{FF2B5EF4-FFF2-40B4-BE49-F238E27FC236}">
                <a16:creationId xmlns:a16="http://schemas.microsoft.com/office/drawing/2014/main" id="{135E45C5-C59C-4B0D-9EBA-37968ACFF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066" y="2159982"/>
            <a:ext cx="2805719" cy="489626"/>
          </a:xfrm>
          <a:prstGeom prst="rect">
            <a:avLst/>
          </a:prstGeom>
        </p:spPr>
      </p:pic>
      <p:grpSp>
        <p:nvGrpSpPr>
          <p:cNvPr id="9" name="群組 28">
            <a:extLst>
              <a:ext uri="{FF2B5EF4-FFF2-40B4-BE49-F238E27FC236}">
                <a16:creationId xmlns:a16="http://schemas.microsoft.com/office/drawing/2014/main" id="{39CC7D52-FE50-4A03-B0FF-2073A5EB7E71}"/>
              </a:ext>
            </a:extLst>
          </p:cNvPr>
          <p:cNvGrpSpPr/>
          <p:nvPr/>
        </p:nvGrpSpPr>
        <p:grpSpPr>
          <a:xfrm>
            <a:off x="2495455" y="2618318"/>
            <a:ext cx="2024400" cy="1007052"/>
            <a:chOff x="1326127" y="1074492"/>
            <a:chExt cx="1055177" cy="974094"/>
          </a:xfrm>
        </p:grpSpPr>
        <p:sp>
          <p:nvSpPr>
            <p:cNvPr id="10" name="文字方塊 29">
              <a:extLst>
                <a:ext uri="{FF2B5EF4-FFF2-40B4-BE49-F238E27FC236}">
                  <a16:creationId xmlns:a16="http://schemas.microsoft.com/office/drawing/2014/main" id="{772B9767-05FF-413B-99EF-80EB4196C206}"/>
                </a:ext>
              </a:extLst>
            </p:cNvPr>
            <p:cNvSpPr txBox="1"/>
            <p:nvPr/>
          </p:nvSpPr>
          <p:spPr>
            <a:xfrm>
              <a:off x="1326127" y="1309922"/>
              <a:ext cx="1055177" cy="738664"/>
            </a:xfrm>
            <a:prstGeom prst="rect">
              <a:avLst/>
            </a:prstGeom>
            <a:noFill/>
          </p:spPr>
          <p:txBody>
            <a:bodyPr wrap="square" rtlCol="0">
              <a:spAutoFit/>
            </a:bodyPr>
            <a:lstStyle/>
            <a:p>
              <a:r>
                <a:rPr lang="en-US" altLang="zh-TW" dirty="0">
                  <a:solidFill>
                    <a:srgbClr val="0070C0"/>
                  </a:solidFill>
                </a:rPr>
                <a:t>virtual camera plane  coordinates with disparity</a:t>
              </a:r>
              <a:endParaRPr lang="zh-TW" altLang="en-US" dirty="0">
                <a:solidFill>
                  <a:srgbClr val="0070C0"/>
                </a:solidFill>
              </a:endParaRPr>
            </a:p>
          </p:txBody>
        </p:sp>
        <p:cxnSp>
          <p:nvCxnSpPr>
            <p:cNvPr id="11" name="直線單箭頭接點 30">
              <a:extLst>
                <a:ext uri="{FF2B5EF4-FFF2-40B4-BE49-F238E27FC236}">
                  <a16:creationId xmlns:a16="http://schemas.microsoft.com/office/drawing/2014/main" id="{2C9CCB88-BC28-4AC0-B952-A78F2520CAE9}"/>
                </a:ext>
              </a:extLst>
            </p:cNvPr>
            <p:cNvCxnSpPr/>
            <p:nvPr/>
          </p:nvCxnSpPr>
          <p:spPr>
            <a:xfrm flipV="1">
              <a:off x="1849862" y="1074492"/>
              <a:ext cx="0" cy="21277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群組 31">
            <a:extLst>
              <a:ext uri="{FF2B5EF4-FFF2-40B4-BE49-F238E27FC236}">
                <a16:creationId xmlns:a16="http://schemas.microsoft.com/office/drawing/2014/main" id="{38F9950F-A3E5-46D5-990E-08FB5CD00ACF}"/>
              </a:ext>
            </a:extLst>
          </p:cNvPr>
          <p:cNvGrpSpPr/>
          <p:nvPr/>
        </p:nvGrpSpPr>
        <p:grpSpPr>
          <a:xfrm>
            <a:off x="184150" y="2736535"/>
            <a:ext cx="2060930" cy="1007052"/>
            <a:chOff x="1326127" y="1074492"/>
            <a:chExt cx="1055177" cy="974094"/>
          </a:xfrm>
        </p:grpSpPr>
        <p:sp>
          <p:nvSpPr>
            <p:cNvPr id="13" name="文字方塊 32">
              <a:extLst>
                <a:ext uri="{FF2B5EF4-FFF2-40B4-BE49-F238E27FC236}">
                  <a16:creationId xmlns:a16="http://schemas.microsoft.com/office/drawing/2014/main" id="{A3277C4C-1C18-4EBA-81FD-6486E580CED1}"/>
                </a:ext>
              </a:extLst>
            </p:cNvPr>
            <p:cNvSpPr txBox="1"/>
            <p:nvPr/>
          </p:nvSpPr>
          <p:spPr>
            <a:xfrm>
              <a:off x="1326127" y="1309922"/>
              <a:ext cx="1055177" cy="738664"/>
            </a:xfrm>
            <a:prstGeom prst="rect">
              <a:avLst/>
            </a:prstGeom>
            <a:noFill/>
          </p:spPr>
          <p:txBody>
            <a:bodyPr wrap="square" rtlCol="0">
              <a:spAutoFit/>
            </a:bodyPr>
            <a:lstStyle/>
            <a:p>
              <a:r>
                <a:rPr lang="en-US" altLang="zh-TW" i="1" dirty="0">
                  <a:solidFill>
                    <a:srgbClr val="0070C0"/>
                  </a:solidFill>
                </a:rPr>
                <a:t>k-</a:t>
              </a:r>
              <a:r>
                <a:rPr lang="en-US" altLang="zh-TW" i="1" dirty="0" err="1">
                  <a:solidFill>
                    <a:srgbClr val="0070C0"/>
                  </a:solidFill>
                </a:rPr>
                <a:t>th</a:t>
              </a:r>
              <a:r>
                <a:rPr lang="en-US" altLang="zh-TW" dirty="0">
                  <a:solidFill>
                    <a:srgbClr val="0070C0"/>
                  </a:solidFill>
                </a:rPr>
                <a:t> camera plane  coordinates with disparity</a:t>
              </a:r>
              <a:endParaRPr lang="zh-TW" altLang="en-US" dirty="0">
                <a:solidFill>
                  <a:srgbClr val="0070C0"/>
                </a:solidFill>
              </a:endParaRPr>
            </a:p>
          </p:txBody>
        </p:sp>
        <p:cxnSp>
          <p:nvCxnSpPr>
            <p:cNvPr id="14" name="直線單箭頭接點 33">
              <a:extLst>
                <a:ext uri="{FF2B5EF4-FFF2-40B4-BE49-F238E27FC236}">
                  <a16:creationId xmlns:a16="http://schemas.microsoft.com/office/drawing/2014/main" id="{187B4579-C9C5-4390-A212-0D42974920CD}"/>
                </a:ext>
              </a:extLst>
            </p:cNvPr>
            <p:cNvCxnSpPr/>
            <p:nvPr/>
          </p:nvCxnSpPr>
          <p:spPr>
            <a:xfrm flipV="1">
              <a:off x="1849862" y="1074492"/>
              <a:ext cx="0" cy="21277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群組 27">
            <a:extLst>
              <a:ext uri="{FF2B5EF4-FFF2-40B4-BE49-F238E27FC236}">
                <a16:creationId xmlns:a16="http://schemas.microsoft.com/office/drawing/2014/main" id="{5BD1FBFA-24BE-46F6-BE45-1B7E35111698}"/>
              </a:ext>
            </a:extLst>
          </p:cNvPr>
          <p:cNvGrpSpPr/>
          <p:nvPr/>
        </p:nvGrpSpPr>
        <p:grpSpPr>
          <a:xfrm>
            <a:off x="6831013" y="3295824"/>
            <a:ext cx="1520056" cy="606859"/>
            <a:chOff x="6011863" y="4249954"/>
            <a:chExt cx="1487908" cy="586998"/>
          </a:xfrm>
        </p:grpSpPr>
        <p:sp>
          <p:nvSpPr>
            <p:cNvPr id="17" name="矩形 34">
              <a:extLst>
                <a:ext uri="{FF2B5EF4-FFF2-40B4-BE49-F238E27FC236}">
                  <a16:creationId xmlns:a16="http://schemas.microsoft.com/office/drawing/2014/main" id="{48844C2A-FCDF-47AF-BBA7-085B02EEB000}"/>
                </a:ext>
              </a:extLst>
            </p:cNvPr>
            <p:cNvSpPr/>
            <p:nvPr/>
          </p:nvSpPr>
          <p:spPr>
            <a:xfrm>
              <a:off x="6562922" y="4249954"/>
              <a:ext cx="230159" cy="301784"/>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18" name="文字方塊 26">
              <a:extLst>
                <a:ext uri="{FF2B5EF4-FFF2-40B4-BE49-F238E27FC236}">
                  <a16:creationId xmlns:a16="http://schemas.microsoft.com/office/drawing/2014/main" id="{241BA1A5-4859-4AFC-AB86-F2CDE826257B}"/>
                </a:ext>
              </a:extLst>
            </p:cNvPr>
            <p:cNvSpPr txBox="1"/>
            <p:nvPr/>
          </p:nvSpPr>
          <p:spPr>
            <a:xfrm>
              <a:off x="6011863" y="4529175"/>
              <a:ext cx="1487908" cy="307777"/>
            </a:xfrm>
            <a:prstGeom prst="rect">
              <a:avLst/>
            </a:prstGeom>
            <a:noFill/>
          </p:spPr>
          <p:txBody>
            <a:bodyPr wrap="none" rtlCol="0">
              <a:spAutoFit/>
            </a:bodyPr>
            <a:lstStyle/>
            <a:p>
              <a:r>
                <a:rPr lang="en-US" altLang="zh-TW" dirty="0">
                  <a:solidFill>
                    <a:srgbClr val="FF0000"/>
                  </a:solidFill>
                </a:rPr>
                <a:t>want to estimate</a:t>
              </a:r>
              <a:endParaRPr lang="zh-TW" altLang="en-US" dirty="0">
                <a:solidFill>
                  <a:srgbClr val="FF0000"/>
                </a:solidFill>
              </a:endParaRPr>
            </a:p>
          </p:txBody>
        </p:sp>
      </p:grpSp>
      <p:grpSp>
        <p:nvGrpSpPr>
          <p:cNvPr id="19" name="群組 36">
            <a:extLst>
              <a:ext uri="{FF2B5EF4-FFF2-40B4-BE49-F238E27FC236}">
                <a16:creationId xmlns:a16="http://schemas.microsoft.com/office/drawing/2014/main" id="{909CA107-FCC2-4688-ADA7-82C26FE4A2B1}"/>
              </a:ext>
            </a:extLst>
          </p:cNvPr>
          <p:cNvGrpSpPr/>
          <p:nvPr/>
        </p:nvGrpSpPr>
        <p:grpSpPr>
          <a:xfrm>
            <a:off x="5128100" y="2127260"/>
            <a:ext cx="4635525" cy="1737765"/>
            <a:chOff x="4308951" y="3081389"/>
            <a:chExt cx="4537488" cy="1680893"/>
          </a:xfrm>
        </p:grpSpPr>
        <p:sp>
          <p:nvSpPr>
            <p:cNvPr id="20" name="矩形 19">
              <a:extLst>
                <a:ext uri="{FF2B5EF4-FFF2-40B4-BE49-F238E27FC236}">
                  <a16:creationId xmlns:a16="http://schemas.microsoft.com/office/drawing/2014/main" id="{D34DBB07-9D28-4DBA-9C92-6201BAEC5073}"/>
                </a:ext>
              </a:extLst>
            </p:cNvPr>
            <p:cNvSpPr/>
            <p:nvPr/>
          </p:nvSpPr>
          <p:spPr>
            <a:xfrm>
              <a:off x="4308951" y="3081389"/>
              <a:ext cx="4537488" cy="1680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 9">
              <a:extLst>
                <a:ext uri="{FF2B5EF4-FFF2-40B4-BE49-F238E27FC236}">
                  <a16:creationId xmlns:a16="http://schemas.microsoft.com/office/drawing/2014/main" id="{9BE9C0DE-9A72-4D17-B891-0F095DAC42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6704" y="3163442"/>
              <a:ext cx="4464361" cy="1440000"/>
            </a:xfrm>
            <a:prstGeom prst="rect">
              <a:avLst/>
            </a:prstGeom>
          </p:spPr>
        </p:pic>
      </p:grpSp>
      <p:grpSp>
        <p:nvGrpSpPr>
          <p:cNvPr id="22" name="群組 43">
            <a:extLst>
              <a:ext uri="{FF2B5EF4-FFF2-40B4-BE49-F238E27FC236}">
                <a16:creationId xmlns:a16="http://schemas.microsoft.com/office/drawing/2014/main" id="{81D6B4EF-AC5D-4582-A0AF-22B545E8241F}"/>
              </a:ext>
            </a:extLst>
          </p:cNvPr>
          <p:cNvGrpSpPr/>
          <p:nvPr/>
        </p:nvGrpSpPr>
        <p:grpSpPr>
          <a:xfrm>
            <a:off x="5249966" y="3478962"/>
            <a:ext cx="3791492" cy="45719"/>
            <a:chOff x="4430816" y="4433092"/>
            <a:chExt cx="3711305" cy="0"/>
          </a:xfrm>
        </p:grpSpPr>
        <p:cxnSp>
          <p:nvCxnSpPr>
            <p:cNvPr id="23" name="直線接點 38">
              <a:extLst>
                <a:ext uri="{FF2B5EF4-FFF2-40B4-BE49-F238E27FC236}">
                  <a16:creationId xmlns:a16="http://schemas.microsoft.com/office/drawing/2014/main" id="{9554B486-1E1A-4AC6-9A72-8BE08CE2EC28}"/>
                </a:ext>
              </a:extLst>
            </p:cNvPr>
            <p:cNvCxnSpPr/>
            <p:nvPr/>
          </p:nvCxnSpPr>
          <p:spPr>
            <a:xfrm>
              <a:off x="5566244" y="4433092"/>
              <a:ext cx="25758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接點 45">
              <a:extLst>
                <a:ext uri="{FF2B5EF4-FFF2-40B4-BE49-F238E27FC236}">
                  <a16:creationId xmlns:a16="http://schemas.microsoft.com/office/drawing/2014/main" id="{9EED36CE-246C-4DD9-9870-48FC99583B1A}"/>
                </a:ext>
              </a:extLst>
            </p:cNvPr>
            <p:cNvCxnSpPr/>
            <p:nvPr/>
          </p:nvCxnSpPr>
          <p:spPr>
            <a:xfrm>
              <a:off x="4430816" y="4433092"/>
              <a:ext cx="3898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群組 48">
            <a:extLst>
              <a:ext uri="{FF2B5EF4-FFF2-40B4-BE49-F238E27FC236}">
                <a16:creationId xmlns:a16="http://schemas.microsoft.com/office/drawing/2014/main" id="{99CED820-E4D3-45B8-94CB-5C7658A05381}"/>
              </a:ext>
            </a:extLst>
          </p:cNvPr>
          <p:cNvGrpSpPr/>
          <p:nvPr/>
        </p:nvGrpSpPr>
        <p:grpSpPr>
          <a:xfrm>
            <a:off x="254000" y="3902682"/>
            <a:ext cx="3873500" cy="1756347"/>
            <a:chOff x="741475" y="4857023"/>
            <a:chExt cx="3248171" cy="1440000"/>
          </a:xfrm>
        </p:grpSpPr>
        <p:pic>
          <p:nvPicPr>
            <p:cNvPr id="26" name="圖片 47">
              <a:extLst>
                <a:ext uri="{FF2B5EF4-FFF2-40B4-BE49-F238E27FC236}">
                  <a16:creationId xmlns:a16="http://schemas.microsoft.com/office/drawing/2014/main" id="{F5AD9C53-113B-4EEA-A36E-1C3711DC26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2654" y="4857023"/>
              <a:ext cx="2796992" cy="1440000"/>
            </a:xfrm>
            <a:prstGeom prst="rect">
              <a:avLst/>
            </a:prstGeom>
          </p:spPr>
        </p:pic>
        <p:sp>
          <p:nvSpPr>
            <p:cNvPr id="27" name="向右箭號 51">
              <a:extLst>
                <a:ext uri="{FF2B5EF4-FFF2-40B4-BE49-F238E27FC236}">
                  <a16:creationId xmlns:a16="http://schemas.microsoft.com/office/drawing/2014/main" id="{B79DE875-BBB9-4BFF-AE11-D607AC4A2A6C}"/>
                </a:ext>
              </a:extLst>
            </p:cNvPr>
            <p:cNvSpPr/>
            <p:nvPr/>
          </p:nvSpPr>
          <p:spPr>
            <a:xfrm>
              <a:off x="741475" y="5441233"/>
              <a:ext cx="285296" cy="261530"/>
            </a:xfrm>
            <a:prstGeom prst="rightArrow">
              <a:avLst>
                <a:gd name="adj1" fmla="val 27956"/>
                <a:gd name="adj2" fmla="val 40553"/>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grpSp>
        <p:nvGrpSpPr>
          <p:cNvPr id="28" name="群組 49">
            <a:extLst>
              <a:ext uri="{FF2B5EF4-FFF2-40B4-BE49-F238E27FC236}">
                <a16:creationId xmlns:a16="http://schemas.microsoft.com/office/drawing/2014/main" id="{2053F155-CB8E-4954-B868-538C7DC01049}"/>
              </a:ext>
            </a:extLst>
          </p:cNvPr>
          <p:cNvGrpSpPr/>
          <p:nvPr/>
        </p:nvGrpSpPr>
        <p:grpSpPr>
          <a:xfrm>
            <a:off x="4274815" y="4116440"/>
            <a:ext cx="2887121" cy="372180"/>
            <a:chOff x="4446053" y="4979214"/>
            <a:chExt cx="2826061" cy="360000"/>
          </a:xfrm>
        </p:grpSpPr>
        <p:pic>
          <p:nvPicPr>
            <p:cNvPr id="29" name="圖片 17">
              <a:extLst>
                <a:ext uri="{FF2B5EF4-FFF2-40B4-BE49-F238E27FC236}">
                  <a16:creationId xmlns:a16="http://schemas.microsoft.com/office/drawing/2014/main" id="{6047F002-60C1-4904-8521-1F68A5AAFF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9642" y="4979214"/>
              <a:ext cx="2382472" cy="360000"/>
            </a:xfrm>
            <a:prstGeom prst="rect">
              <a:avLst/>
            </a:prstGeom>
          </p:spPr>
        </p:pic>
        <p:sp>
          <p:nvSpPr>
            <p:cNvPr id="30" name="向右箭號 52">
              <a:extLst>
                <a:ext uri="{FF2B5EF4-FFF2-40B4-BE49-F238E27FC236}">
                  <a16:creationId xmlns:a16="http://schemas.microsoft.com/office/drawing/2014/main" id="{E6C913C4-6FD0-473A-9E0F-23F14F0ED933}"/>
                </a:ext>
              </a:extLst>
            </p:cNvPr>
            <p:cNvSpPr/>
            <p:nvPr/>
          </p:nvSpPr>
          <p:spPr>
            <a:xfrm>
              <a:off x="4446053" y="5056125"/>
              <a:ext cx="285296" cy="261530"/>
            </a:xfrm>
            <a:prstGeom prst="rightArrow">
              <a:avLst>
                <a:gd name="adj1" fmla="val 27956"/>
                <a:gd name="adj2" fmla="val 40553"/>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grpSp>
        <p:nvGrpSpPr>
          <p:cNvPr id="31" name="群組 50">
            <a:extLst>
              <a:ext uri="{FF2B5EF4-FFF2-40B4-BE49-F238E27FC236}">
                <a16:creationId xmlns:a16="http://schemas.microsoft.com/office/drawing/2014/main" id="{2E3046FC-B210-43C4-B4F3-5BAE50D89C81}"/>
              </a:ext>
            </a:extLst>
          </p:cNvPr>
          <p:cNvGrpSpPr/>
          <p:nvPr/>
        </p:nvGrpSpPr>
        <p:grpSpPr>
          <a:xfrm>
            <a:off x="4274815" y="4798894"/>
            <a:ext cx="3867266" cy="372180"/>
            <a:chOff x="4446053" y="5678204"/>
            <a:chExt cx="3785477" cy="360000"/>
          </a:xfrm>
        </p:grpSpPr>
        <p:pic>
          <p:nvPicPr>
            <p:cNvPr id="32" name="圖片 18">
              <a:extLst>
                <a:ext uri="{FF2B5EF4-FFF2-40B4-BE49-F238E27FC236}">
                  <a16:creationId xmlns:a16="http://schemas.microsoft.com/office/drawing/2014/main" id="{D81751F2-56D5-4D0F-9BE2-EA159220EC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9642" y="5678204"/>
              <a:ext cx="3341888" cy="360000"/>
            </a:xfrm>
            <a:prstGeom prst="rect">
              <a:avLst/>
            </a:prstGeom>
          </p:spPr>
        </p:pic>
        <p:sp>
          <p:nvSpPr>
            <p:cNvPr id="33" name="向右箭號 53">
              <a:extLst>
                <a:ext uri="{FF2B5EF4-FFF2-40B4-BE49-F238E27FC236}">
                  <a16:creationId xmlns:a16="http://schemas.microsoft.com/office/drawing/2014/main" id="{6CBF8891-11C7-400D-BEDA-3680197D419A}"/>
                </a:ext>
              </a:extLst>
            </p:cNvPr>
            <p:cNvSpPr/>
            <p:nvPr/>
          </p:nvSpPr>
          <p:spPr>
            <a:xfrm>
              <a:off x="4446053" y="5730405"/>
              <a:ext cx="285296" cy="261530"/>
            </a:xfrm>
            <a:prstGeom prst="rightArrow">
              <a:avLst>
                <a:gd name="adj1" fmla="val 27956"/>
                <a:gd name="adj2" fmla="val 40553"/>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grpSp>
        <p:nvGrpSpPr>
          <p:cNvPr id="34" name="群組 55">
            <a:extLst>
              <a:ext uri="{FF2B5EF4-FFF2-40B4-BE49-F238E27FC236}">
                <a16:creationId xmlns:a16="http://schemas.microsoft.com/office/drawing/2014/main" id="{77A32321-569C-4C1B-91F5-0844BD07AC52}"/>
              </a:ext>
            </a:extLst>
          </p:cNvPr>
          <p:cNvGrpSpPr/>
          <p:nvPr/>
        </p:nvGrpSpPr>
        <p:grpSpPr>
          <a:xfrm>
            <a:off x="6385393" y="2276192"/>
            <a:ext cx="3264714" cy="1366126"/>
            <a:chOff x="5566243" y="3230321"/>
            <a:chExt cx="3195668" cy="1321417"/>
          </a:xfrm>
        </p:grpSpPr>
        <p:sp>
          <p:nvSpPr>
            <p:cNvPr id="35" name="矩形 57">
              <a:extLst>
                <a:ext uri="{FF2B5EF4-FFF2-40B4-BE49-F238E27FC236}">
                  <a16:creationId xmlns:a16="http://schemas.microsoft.com/office/drawing/2014/main" id="{79798E25-C82F-4C2D-A7AA-55CBA45CC9AC}"/>
                </a:ext>
              </a:extLst>
            </p:cNvPr>
            <p:cNvSpPr/>
            <p:nvPr/>
          </p:nvSpPr>
          <p:spPr>
            <a:xfrm>
              <a:off x="5566243" y="3230321"/>
              <a:ext cx="1848015" cy="1005011"/>
            </a:xfrm>
            <a:prstGeom prst="rect">
              <a:avLst/>
            </a:prstGeom>
            <a:noFill/>
            <a:ln w="190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36" name="矩形 58">
              <a:extLst>
                <a:ext uri="{FF2B5EF4-FFF2-40B4-BE49-F238E27FC236}">
                  <a16:creationId xmlns:a16="http://schemas.microsoft.com/office/drawing/2014/main" id="{BA648A6F-23B9-48F6-A2A5-B98623BBE5C6}"/>
                </a:ext>
              </a:extLst>
            </p:cNvPr>
            <p:cNvSpPr/>
            <p:nvPr/>
          </p:nvSpPr>
          <p:spPr>
            <a:xfrm>
              <a:off x="8513688" y="3230321"/>
              <a:ext cx="248223" cy="944963"/>
            </a:xfrm>
            <a:prstGeom prst="rect">
              <a:avLst/>
            </a:prstGeom>
            <a:noFill/>
            <a:ln w="190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37" name="矩形 59">
              <a:extLst>
                <a:ext uri="{FF2B5EF4-FFF2-40B4-BE49-F238E27FC236}">
                  <a16:creationId xmlns:a16="http://schemas.microsoft.com/office/drawing/2014/main" id="{7CBDB8EE-5D34-47FB-8EA4-AA7E2D62772E}"/>
                </a:ext>
              </a:extLst>
            </p:cNvPr>
            <p:cNvSpPr/>
            <p:nvPr/>
          </p:nvSpPr>
          <p:spPr>
            <a:xfrm>
              <a:off x="7659336" y="3235745"/>
              <a:ext cx="482785" cy="1014209"/>
            </a:xfrm>
            <a:prstGeom prst="rect">
              <a:avLst/>
            </a:prstGeom>
            <a:noFill/>
            <a:ln w="1905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38" name="矩形 61">
              <a:extLst>
                <a:ext uri="{FF2B5EF4-FFF2-40B4-BE49-F238E27FC236}">
                  <a16:creationId xmlns:a16="http://schemas.microsoft.com/office/drawing/2014/main" id="{E0B43A8D-A37E-4A40-8FBE-4B9D4E9F3E5F}"/>
                </a:ext>
              </a:extLst>
            </p:cNvPr>
            <p:cNvSpPr/>
            <p:nvPr/>
          </p:nvSpPr>
          <p:spPr>
            <a:xfrm>
              <a:off x="8513688" y="4226269"/>
              <a:ext cx="248223" cy="325469"/>
            </a:xfrm>
            <a:prstGeom prst="rect">
              <a:avLst/>
            </a:prstGeom>
            <a:noFill/>
            <a:ln w="1905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grpSp>
      <p:sp>
        <p:nvSpPr>
          <p:cNvPr id="39" name="文字方塊 56">
            <a:extLst>
              <a:ext uri="{FF2B5EF4-FFF2-40B4-BE49-F238E27FC236}">
                <a16:creationId xmlns:a16="http://schemas.microsoft.com/office/drawing/2014/main" id="{D44D5C9E-1FDC-493E-BAE6-BEFD61E242D7}"/>
              </a:ext>
            </a:extLst>
          </p:cNvPr>
          <p:cNvSpPr txBox="1"/>
          <p:nvPr/>
        </p:nvSpPr>
        <p:spPr>
          <a:xfrm>
            <a:off x="4993638" y="5233226"/>
            <a:ext cx="4047820" cy="646331"/>
          </a:xfrm>
          <a:prstGeom prst="rect">
            <a:avLst/>
          </a:prstGeom>
          <a:noFill/>
        </p:spPr>
        <p:txBody>
          <a:bodyPr wrap="square" rtlCol="0">
            <a:spAutoFit/>
          </a:bodyPr>
          <a:lstStyle/>
          <a:p>
            <a:r>
              <a:rPr lang="en-US" altLang="zh-TW" dirty="0" err="1">
                <a:solidFill>
                  <a:srgbClr val="FF0000"/>
                </a:solidFill>
              </a:rPr>
              <a:t>parametererized</a:t>
            </a:r>
            <a:r>
              <a:rPr lang="en-US" altLang="zh-TW" dirty="0">
                <a:solidFill>
                  <a:srgbClr val="FF0000"/>
                </a:solidFill>
              </a:rPr>
              <a:t> by the addition of</a:t>
            </a:r>
          </a:p>
          <a:p>
            <a:r>
              <a:rPr lang="en-US" altLang="zh-TW" dirty="0">
                <a:solidFill>
                  <a:srgbClr val="FF0000"/>
                </a:solidFill>
              </a:rPr>
              <a:t>a rank-1 matrix</a:t>
            </a:r>
            <a:endParaRPr lang="zh-TW" altLang="en-US" dirty="0">
              <a:solidFill>
                <a:srgbClr val="FF0000"/>
              </a:solidFill>
            </a:endParaRPr>
          </a:p>
        </p:txBody>
      </p:sp>
    </p:spTree>
    <p:extLst>
      <p:ext uri="{BB962C8B-B14F-4D97-AF65-F5344CB8AC3E}">
        <p14:creationId xmlns:p14="http://schemas.microsoft.com/office/powerpoint/2010/main" val="342137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9">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516D66-DF07-4453-954D-13D1F46C82ED}"/>
              </a:ext>
            </a:extLst>
          </p:cNvPr>
          <p:cNvSpPr>
            <a:spLocks noGrp="1"/>
          </p:cNvSpPr>
          <p:nvPr>
            <p:ph type="sldNum" sz="quarter" idx="10"/>
          </p:nvPr>
        </p:nvSpPr>
        <p:spPr/>
        <p:txBody>
          <a:bodyPr/>
          <a:lstStyle/>
          <a:p>
            <a:fld id="{94E58BE3-2B47-4B12-B4B8-F399EC35F7F1}" type="slidenum">
              <a:rPr lang="en-IN" smtClean="0"/>
              <a:t>43</a:t>
            </a:fld>
            <a:endParaRPr lang="en-IN"/>
          </a:p>
        </p:txBody>
      </p:sp>
      <p:sp>
        <p:nvSpPr>
          <p:cNvPr id="3" name="Title 1">
            <a:extLst>
              <a:ext uri="{FF2B5EF4-FFF2-40B4-BE49-F238E27FC236}">
                <a16:creationId xmlns:a16="http://schemas.microsoft.com/office/drawing/2014/main" id="{BD2F97C3-FAFB-4E68-A77C-47A83087664D}"/>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12.1.2 Plane sweep</a:t>
            </a:r>
          </a:p>
        </p:txBody>
      </p:sp>
      <p:pic>
        <p:nvPicPr>
          <p:cNvPr id="4" name="圖片 1">
            <a:extLst>
              <a:ext uri="{FF2B5EF4-FFF2-40B4-BE49-F238E27FC236}">
                <a16:creationId xmlns:a16="http://schemas.microsoft.com/office/drawing/2014/main" id="{7D1F8036-1EAF-4000-BF73-D3609EAED7D1}"/>
              </a:ext>
            </a:extLst>
          </p:cNvPr>
          <p:cNvPicPr>
            <a:picLocks noChangeAspect="1"/>
          </p:cNvPicPr>
          <p:nvPr/>
        </p:nvPicPr>
        <p:blipFill>
          <a:blip r:embed="rId2"/>
          <a:stretch>
            <a:fillRect/>
          </a:stretch>
        </p:blipFill>
        <p:spPr>
          <a:xfrm>
            <a:off x="2076313" y="1730308"/>
            <a:ext cx="5019779" cy="4474352"/>
          </a:xfrm>
          <a:prstGeom prst="rect">
            <a:avLst/>
          </a:prstGeom>
        </p:spPr>
      </p:pic>
      <p:pic>
        <p:nvPicPr>
          <p:cNvPr id="5" name="圖片 2">
            <a:extLst>
              <a:ext uri="{FF2B5EF4-FFF2-40B4-BE49-F238E27FC236}">
                <a16:creationId xmlns:a16="http://schemas.microsoft.com/office/drawing/2014/main" id="{E2E797A7-757E-4AEE-9670-E28AE1BCF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600" y="1295805"/>
            <a:ext cx="2339322" cy="252000"/>
          </a:xfrm>
          <a:prstGeom prst="rect">
            <a:avLst/>
          </a:prstGeom>
        </p:spPr>
      </p:pic>
      <p:grpSp>
        <p:nvGrpSpPr>
          <p:cNvPr id="6" name="群組 12">
            <a:extLst>
              <a:ext uri="{FF2B5EF4-FFF2-40B4-BE49-F238E27FC236}">
                <a16:creationId xmlns:a16="http://schemas.microsoft.com/office/drawing/2014/main" id="{D346C2B5-75D4-4EC8-8D59-3F07F6C528DC}"/>
              </a:ext>
            </a:extLst>
          </p:cNvPr>
          <p:cNvGrpSpPr/>
          <p:nvPr/>
        </p:nvGrpSpPr>
        <p:grpSpPr>
          <a:xfrm>
            <a:off x="4013404" y="2682703"/>
            <a:ext cx="307777" cy="1516610"/>
            <a:chOff x="3910183" y="3403231"/>
            <a:chExt cx="307777" cy="1516610"/>
          </a:xfrm>
        </p:grpSpPr>
        <p:sp>
          <p:nvSpPr>
            <p:cNvPr id="7" name="向右箭號 13">
              <a:extLst>
                <a:ext uri="{FF2B5EF4-FFF2-40B4-BE49-F238E27FC236}">
                  <a16:creationId xmlns:a16="http://schemas.microsoft.com/office/drawing/2014/main" id="{09D51252-C143-47B8-9A4C-5BF76D81FCAC}"/>
                </a:ext>
              </a:extLst>
            </p:cNvPr>
            <p:cNvSpPr/>
            <p:nvPr/>
          </p:nvSpPr>
          <p:spPr>
            <a:xfrm rot="3188783">
              <a:off x="3409124" y="4138676"/>
              <a:ext cx="1516610" cy="45719"/>
            </a:xfrm>
            <a:prstGeom prst="rightArrow">
              <a:avLst>
                <a:gd name="adj1" fmla="val 27956"/>
                <a:gd name="adj2" fmla="val 119729"/>
              </a:avLst>
            </a:prstGeom>
            <a:solidFill>
              <a:srgbClr val="00B0F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8" name="文字方塊 14">
                  <a:extLst>
                    <a:ext uri="{FF2B5EF4-FFF2-40B4-BE49-F238E27FC236}">
                      <a16:creationId xmlns:a16="http://schemas.microsoft.com/office/drawing/2014/main" id="{631BDCE1-BA0F-49E5-BE9D-EA2F3D34E24A}"/>
                    </a:ext>
                  </a:extLst>
                </p:cNvPr>
                <p:cNvSpPr txBox="1"/>
                <p:nvPr/>
              </p:nvSpPr>
              <p:spPr>
                <a:xfrm rot="2700000">
                  <a:off x="3624825" y="4114713"/>
                  <a:ext cx="878493"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solidFill>
                              <a:srgbClr val="FF0000"/>
                            </a:solidFill>
                            <a:latin typeface="Cambria Math" panose="02040503050406030204" pitchFamily="18" charset="0"/>
                          </a:rPr>
                          <m:t>𝑑</m:t>
                        </m:r>
                        <m:r>
                          <a:rPr lang="en-US" altLang="zh-TW" b="0" i="1" smtClean="0">
                            <a:solidFill>
                              <a:srgbClr val="FF0000"/>
                            </a:solidFill>
                            <a:latin typeface="Cambria Math" panose="02040503050406030204" pitchFamily="18" charset="0"/>
                          </a:rPr>
                          <m:t>=3</m:t>
                        </m:r>
                      </m:oMath>
                    </m:oMathPara>
                  </a14:m>
                  <a:endParaRPr lang="zh-TW" altLang="en-US" dirty="0">
                    <a:solidFill>
                      <a:srgbClr val="FF0000"/>
                    </a:solidFill>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rot="2700000">
                  <a:off x="3624825" y="4114713"/>
                  <a:ext cx="878493" cy="307777"/>
                </a:xfrm>
                <a:prstGeom prst="rect">
                  <a:avLst/>
                </a:prstGeom>
                <a:blipFill>
                  <a:blip r:embed="rId6"/>
                  <a:stretch>
                    <a:fillRect/>
                  </a:stretch>
                </a:blipFill>
              </p:spPr>
              <p:txBody>
                <a:bodyPr/>
                <a:lstStyle/>
                <a:p>
                  <a:r>
                    <a:rPr lang="zh-TW" altLang="en-US">
                      <a:noFill/>
                    </a:rPr>
                    <a:t> </a:t>
                  </a:r>
                </a:p>
              </p:txBody>
            </p:sp>
          </mc:Fallback>
        </mc:AlternateContent>
      </p:grpSp>
      <p:grpSp>
        <p:nvGrpSpPr>
          <p:cNvPr id="9" name="群組 7">
            <a:extLst>
              <a:ext uri="{FF2B5EF4-FFF2-40B4-BE49-F238E27FC236}">
                <a16:creationId xmlns:a16="http://schemas.microsoft.com/office/drawing/2014/main" id="{25FDD3D7-AD1A-4B35-8C5C-311C310629B4}"/>
              </a:ext>
            </a:extLst>
          </p:cNvPr>
          <p:cNvGrpSpPr/>
          <p:nvPr/>
        </p:nvGrpSpPr>
        <p:grpSpPr>
          <a:xfrm>
            <a:off x="4536163" y="2363373"/>
            <a:ext cx="307777" cy="1559049"/>
            <a:chOff x="4536163" y="2363373"/>
            <a:chExt cx="307777" cy="1559049"/>
          </a:xfrm>
        </p:grpSpPr>
        <mc:AlternateContent xmlns:mc="http://schemas.openxmlformats.org/markup-compatibility/2006" xmlns:a14="http://schemas.microsoft.com/office/drawing/2010/main">
          <mc:Choice Requires="a14">
            <p:sp>
              <p:nvSpPr>
                <p:cNvPr id="10" name="文字方塊 3">
                  <a:extLst>
                    <a:ext uri="{FF2B5EF4-FFF2-40B4-BE49-F238E27FC236}">
                      <a16:creationId xmlns:a16="http://schemas.microsoft.com/office/drawing/2014/main" id="{1B4086DC-EC3B-4CB8-970E-D868781D8692}"/>
                    </a:ext>
                  </a:extLst>
                </p:cNvPr>
                <p:cNvSpPr txBox="1"/>
                <p:nvPr/>
              </p:nvSpPr>
              <p:spPr>
                <a:xfrm rot="3094449">
                  <a:off x="4288832" y="2929786"/>
                  <a:ext cx="802439"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solidFill>
                              <a:srgbClr val="FF0000"/>
                            </a:solidFill>
                            <a:latin typeface="Cambria Math" panose="02040503050406030204" pitchFamily="18" charset="0"/>
                          </a:rPr>
                          <m:t>𝑑</m:t>
                        </m:r>
                        <m:r>
                          <a:rPr lang="en-US" altLang="zh-TW" b="0" i="1" smtClean="0">
                            <a:solidFill>
                              <a:srgbClr val="FF0000"/>
                            </a:solidFill>
                            <a:latin typeface="Cambria Math" panose="02040503050406030204" pitchFamily="18" charset="0"/>
                          </a:rPr>
                          <m:t>=1</m:t>
                        </m:r>
                      </m:oMath>
                    </m:oMathPara>
                  </a14:m>
                  <a:endParaRPr lang="zh-TW" altLang="en-US" dirty="0">
                    <a:solidFill>
                      <a:srgbClr val="FF0000"/>
                    </a:solidFill>
                  </a:endParaRPr>
                </a:p>
              </p:txBody>
            </p:sp>
          </mc:Choice>
          <mc:Fallback xmlns="">
            <p:sp>
              <p:nvSpPr>
                <p:cNvPr id="4" name="文字方塊 3"/>
                <p:cNvSpPr txBox="1">
                  <a:spLocks noRot="1" noChangeAspect="1" noMove="1" noResize="1" noEditPoints="1" noAdjustHandles="1" noChangeArrowheads="1" noChangeShapeType="1" noTextEdit="1"/>
                </p:cNvSpPr>
                <p:nvPr/>
              </p:nvSpPr>
              <p:spPr>
                <a:xfrm rot="3094449">
                  <a:off x="4288832" y="2929786"/>
                  <a:ext cx="802439" cy="307777"/>
                </a:xfrm>
                <a:prstGeom prst="rect">
                  <a:avLst/>
                </a:prstGeom>
                <a:blipFill>
                  <a:blip r:embed="rId7"/>
                  <a:stretch>
                    <a:fillRect/>
                  </a:stretch>
                </a:blipFill>
              </p:spPr>
              <p:txBody>
                <a:bodyPr/>
                <a:lstStyle/>
                <a:p>
                  <a:r>
                    <a:rPr lang="zh-TW" altLang="en-US">
                      <a:noFill/>
                    </a:rPr>
                    <a:t> </a:t>
                  </a:r>
                </a:p>
              </p:txBody>
            </p:sp>
          </mc:Fallback>
        </mc:AlternateContent>
        <p:sp>
          <p:nvSpPr>
            <p:cNvPr id="11" name="向右箭號 16">
              <a:extLst>
                <a:ext uri="{FF2B5EF4-FFF2-40B4-BE49-F238E27FC236}">
                  <a16:creationId xmlns:a16="http://schemas.microsoft.com/office/drawing/2014/main" id="{28189C42-4A14-46B1-BA57-496E917BD98D}"/>
                </a:ext>
              </a:extLst>
            </p:cNvPr>
            <p:cNvSpPr/>
            <p:nvPr/>
          </p:nvSpPr>
          <p:spPr>
            <a:xfrm rot="3188783">
              <a:off x="3806679" y="3119399"/>
              <a:ext cx="1559049" cy="46998"/>
            </a:xfrm>
            <a:prstGeom prst="rightArrow">
              <a:avLst>
                <a:gd name="adj1" fmla="val 27956"/>
                <a:gd name="adj2" fmla="val 119729"/>
              </a:avLst>
            </a:prstGeom>
            <a:solidFill>
              <a:srgbClr val="00B0F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grpSp>
        <p:nvGrpSpPr>
          <p:cNvPr id="12" name="群組 6">
            <a:extLst>
              <a:ext uri="{FF2B5EF4-FFF2-40B4-BE49-F238E27FC236}">
                <a16:creationId xmlns:a16="http://schemas.microsoft.com/office/drawing/2014/main" id="{98570B7D-FF8D-4939-BDDE-DD5BC52484F8}"/>
              </a:ext>
            </a:extLst>
          </p:cNvPr>
          <p:cNvGrpSpPr/>
          <p:nvPr/>
        </p:nvGrpSpPr>
        <p:grpSpPr>
          <a:xfrm>
            <a:off x="3537103" y="3415308"/>
            <a:ext cx="878493" cy="1232687"/>
            <a:chOff x="3537103" y="3415308"/>
            <a:chExt cx="878493" cy="1232687"/>
          </a:xfrm>
        </p:grpSpPr>
        <p:sp>
          <p:nvSpPr>
            <p:cNvPr id="13" name="向右箭號 5">
              <a:extLst>
                <a:ext uri="{FF2B5EF4-FFF2-40B4-BE49-F238E27FC236}">
                  <a16:creationId xmlns:a16="http://schemas.microsoft.com/office/drawing/2014/main" id="{40E7AB79-1C6A-4F5D-AE75-A841CAE5E1EC}"/>
                </a:ext>
              </a:extLst>
            </p:cNvPr>
            <p:cNvSpPr/>
            <p:nvPr/>
          </p:nvSpPr>
          <p:spPr>
            <a:xfrm rot="2700000">
              <a:off x="3487955" y="3997788"/>
              <a:ext cx="1232687" cy="67727"/>
            </a:xfrm>
            <a:prstGeom prst="rightArrow">
              <a:avLst>
                <a:gd name="adj1" fmla="val 27956"/>
                <a:gd name="adj2" fmla="val 119729"/>
              </a:avLst>
            </a:prstGeom>
            <a:solidFill>
              <a:srgbClr val="00B0F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4" name="文字方塊 17">
                  <a:extLst>
                    <a:ext uri="{FF2B5EF4-FFF2-40B4-BE49-F238E27FC236}">
                      <a16:creationId xmlns:a16="http://schemas.microsoft.com/office/drawing/2014/main" id="{127F1822-621F-4B01-810A-0BD542B05D0F}"/>
                    </a:ext>
                  </a:extLst>
                </p:cNvPr>
                <p:cNvSpPr txBox="1"/>
                <p:nvPr/>
              </p:nvSpPr>
              <p:spPr>
                <a:xfrm rot="2604450">
                  <a:off x="3537103" y="3907603"/>
                  <a:ext cx="878493"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solidFill>
                              <a:srgbClr val="FF0000"/>
                            </a:solidFill>
                            <a:latin typeface="Cambria Math" panose="02040503050406030204" pitchFamily="18" charset="0"/>
                          </a:rPr>
                          <m:t>𝑑</m:t>
                        </m:r>
                        <m:r>
                          <a:rPr lang="en-US" altLang="zh-TW" b="0" i="1" smtClean="0">
                            <a:solidFill>
                              <a:srgbClr val="FF0000"/>
                            </a:solidFill>
                            <a:latin typeface="Cambria Math" panose="02040503050406030204" pitchFamily="18" charset="0"/>
                          </a:rPr>
                          <m:t>=5</m:t>
                        </m:r>
                      </m:oMath>
                    </m:oMathPara>
                  </a14:m>
                  <a:endParaRPr lang="zh-TW" altLang="en-US" dirty="0">
                    <a:solidFill>
                      <a:srgbClr val="FF0000"/>
                    </a:solidFill>
                  </a:endParaRPr>
                </a:p>
              </p:txBody>
            </p:sp>
          </mc:Choice>
          <mc:Fallback xmlns="">
            <p:sp>
              <p:nvSpPr>
                <p:cNvPr id="18" name="文字方塊 17"/>
                <p:cNvSpPr txBox="1">
                  <a:spLocks noRot="1" noChangeAspect="1" noMove="1" noResize="1" noEditPoints="1" noAdjustHandles="1" noChangeArrowheads="1" noChangeShapeType="1" noTextEdit="1"/>
                </p:cNvSpPr>
                <p:nvPr/>
              </p:nvSpPr>
              <p:spPr>
                <a:xfrm rot="2604450">
                  <a:off x="3537103" y="3907603"/>
                  <a:ext cx="878493" cy="307777"/>
                </a:xfrm>
                <a:prstGeom prst="rect">
                  <a:avLst/>
                </a:prstGeom>
                <a:blipFill>
                  <a:blip r:embed="rId8"/>
                  <a:stretch>
                    <a:fillRect/>
                  </a:stretch>
                </a:blipFill>
              </p:spPr>
              <p:txBody>
                <a:bodyPr/>
                <a:lstStyle/>
                <a:p>
                  <a:r>
                    <a:rPr lang="zh-TW" altLang="en-US">
                      <a:noFill/>
                    </a:rPr>
                    <a:t> </a:t>
                  </a:r>
                </a:p>
              </p:txBody>
            </p:sp>
          </mc:Fallback>
        </mc:AlternateContent>
      </p:grpSp>
      <p:grpSp>
        <p:nvGrpSpPr>
          <p:cNvPr id="15" name="群組 19">
            <a:extLst>
              <a:ext uri="{FF2B5EF4-FFF2-40B4-BE49-F238E27FC236}">
                <a16:creationId xmlns:a16="http://schemas.microsoft.com/office/drawing/2014/main" id="{C4C0E1E3-EB97-4240-B51A-57489632555F}"/>
              </a:ext>
            </a:extLst>
          </p:cNvPr>
          <p:cNvGrpSpPr/>
          <p:nvPr/>
        </p:nvGrpSpPr>
        <p:grpSpPr>
          <a:xfrm>
            <a:off x="9572288" y="1660961"/>
            <a:ext cx="2086312" cy="574239"/>
            <a:chOff x="1466324" y="1111802"/>
            <a:chExt cx="719687" cy="468639"/>
          </a:xfrm>
        </p:grpSpPr>
        <p:sp>
          <p:nvSpPr>
            <p:cNvPr id="16" name="文字方塊 20">
              <a:extLst>
                <a:ext uri="{FF2B5EF4-FFF2-40B4-BE49-F238E27FC236}">
                  <a16:creationId xmlns:a16="http://schemas.microsoft.com/office/drawing/2014/main" id="{B5E7F3B2-2E72-40EA-8A8F-B9A2134008AF}"/>
                </a:ext>
              </a:extLst>
            </p:cNvPr>
            <p:cNvSpPr txBox="1"/>
            <p:nvPr/>
          </p:nvSpPr>
          <p:spPr>
            <a:xfrm>
              <a:off x="1466324" y="1272664"/>
              <a:ext cx="719687" cy="307777"/>
            </a:xfrm>
            <a:prstGeom prst="rect">
              <a:avLst/>
            </a:prstGeom>
            <a:noFill/>
          </p:spPr>
          <p:txBody>
            <a:bodyPr wrap="square" rtlCol="0">
              <a:spAutoFit/>
            </a:bodyPr>
            <a:lstStyle/>
            <a:p>
              <a:r>
                <a:rPr lang="en-US" altLang="zh-TW" dirty="0">
                  <a:solidFill>
                    <a:srgbClr val="0070C0"/>
                  </a:solidFill>
                </a:rPr>
                <a:t>changeable</a:t>
              </a:r>
              <a:endParaRPr lang="zh-TW" altLang="en-US" dirty="0">
                <a:solidFill>
                  <a:srgbClr val="0070C0"/>
                </a:solidFill>
              </a:endParaRPr>
            </a:p>
          </p:txBody>
        </p:sp>
        <p:cxnSp>
          <p:nvCxnSpPr>
            <p:cNvPr id="17" name="直線單箭頭接點 21">
              <a:extLst>
                <a:ext uri="{FF2B5EF4-FFF2-40B4-BE49-F238E27FC236}">
                  <a16:creationId xmlns:a16="http://schemas.microsoft.com/office/drawing/2014/main" id="{1AF359BD-410A-4819-B47A-2990507EB9FC}"/>
                </a:ext>
              </a:extLst>
            </p:cNvPr>
            <p:cNvCxnSpPr/>
            <p:nvPr/>
          </p:nvCxnSpPr>
          <p:spPr>
            <a:xfrm flipV="1">
              <a:off x="1826168" y="1111802"/>
              <a:ext cx="0" cy="21277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矩形 9">
            <a:extLst>
              <a:ext uri="{FF2B5EF4-FFF2-40B4-BE49-F238E27FC236}">
                <a16:creationId xmlns:a16="http://schemas.microsoft.com/office/drawing/2014/main" id="{23CF0B82-75CB-41E3-B937-1CCC246BD16A}"/>
              </a:ext>
            </a:extLst>
          </p:cNvPr>
          <p:cNvSpPr/>
          <p:nvPr/>
        </p:nvSpPr>
        <p:spPr>
          <a:xfrm>
            <a:off x="6441752" y="4491418"/>
            <a:ext cx="3377826" cy="369332"/>
          </a:xfrm>
          <a:prstGeom prst="rect">
            <a:avLst/>
          </a:prstGeom>
        </p:spPr>
        <p:txBody>
          <a:bodyPr wrap="square">
            <a:spAutoFit/>
          </a:bodyPr>
          <a:lstStyle/>
          <a:p>
            <a:r>
              <a:rPr lang="en-US" altLang="zh-TW" dirty="0">
                <a:solidFill>
                  <a:srgbClr val="FF0000"/>
                </a:solidFill>
                <a:latin typeface="+mn-lt"/>
              </a:rPr>
              <a:t>measure the photo-consistency</a:t>
            </a:r>
            <a:endParaRPr lang="zh-TW" altLang="en-US" dirty="0">
              <a:solidFill>
                <a:srgbClr val="FF0000"/>
              </a:solidFill>
              <a:latin typeface="+mn-lt"/>
            </a:endParaRPr>
          </a:p>
        </p:txBody>
      </p:sp>
    </p:spTree>
    <p:extLst>
      <p:ext uri="{BB962C8B-B14F-4D97-AF65-F5344CB8AC3E}">
        <p14:creationId xmlns:p14="http://schemas.microsoft.com/office/powerpoint/2010/main" val="330334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325F26-AF42-479B-A150-B25E1618C083}"/>
              </a:ext>
            </a:extLst>
          </p:cNvPr>
          <p:cNvSpPr>
            <a:spLocks noGrp="1"/>
          </p:cNvSpPr>
          <p:nvPr>
            <p:ph type="sldNum" sz="quarter" idx="10"/>
          </p:nvPr>
        </p:nvSpPr>
        <p:spPr/>
        <p:txBody>
          <a:bodyPr/>
          <a:lstStyle/>
          <a:p>
            <a:fld id="{94E58BE3-2B47-4B12-B4B8-F399EC35F7F1}" type="slidenum">
              <a:rPr lang="en-IN" smtClean="0"/>
              <a:t>44</a:t>
            </a:fld>
            <a:endParaRPr lang="en-IN"/>
          </a:p>
        </p:txBody>
      </p:sp>
      <p:sp>
        <p:nvSpPr>
          <p:cNvPr id="4" name="Title 1">
            <a:extLst>
              <a:ext uri="{FF2B5EF4-FFF2-40B4-BE49-F238E27FC236}">
                <a16:creationId xmlns:a16="http://schemas.microsoft.com/office/drawing/2014/main" id="{E65CC6AC-20F4-41D9-8220-E9E3F6DC3BF5}"/>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12.1.2 Plane sweep</a:t>
            </a:r>
          </a:p>
        </p:txBody>
      </p:sp>
      <p:pic>
        <p:nvPicPr>
          <p:cNvPr id="7" name="Picture 6">
            <a:extLst>
              <a:ext uri="{FF2B5EF4-FFF2-40B4-BE49-F238E27FC236}">
                <a16:creationId xmlns:a16="http://schemas.microsoft.com/office/drawing/2014/main" id="{DCA7102C-39A1-49E1-9937-06F8F4077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0" y="1024695"/>
            <a:ext cx="7239000" cy="5143500"/>
          </a:xfrm>
          <a:prstGeom prst="rect">
            <a:avLst/>
          </a:prstGeom>
        </p:spPr>
      </p:pic>
    </p:spTree>
    <p:extLst>
      <p:ext uri="{BB962C8B-B14F-4D97-AF65-F5344CB8AC3E}">
        <p14:creationId xmlns:p14="http://schemas.microsoft.com/office/powerpoint/2010/main" val="3331026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A20912-E2F9-4199-8F73-CA3AA45DC589}"/>
              </a:ext>
            </a:extLst>
          </p:cNvPr>
          <p:cNvSpPr>
            <a:spLocks noGrp="1"/>
          </p:cNvSpPr>
          <p:nvPr>
            <p:ph type="sldNum" sz="quarter" idx="10"/>
          </p:nvPr>
        </p:nvSpPr>
        <p:spPr/>
        <p:txBody>
          <a:bodyPr/>
          <a:lstStyle/>
          <a:p>
            <a:fld id="{94E58BE3-2B47-4B12-B4B8-F399EC35F7F1}" type="slidenum">
              <a:rPr lang="en-IN" smtClean="0"/>
              <a:t>45</a:t>
            </a:fld>
            <a:endParaRPr lang="en-IN"/>
          </a:p>
        </p:txBody>
      </p:sp>
      <p:sp>
        <p:nvSpPr>
          <p:cNvPr id="3" name="Title 1">
            <a:extLst>
              <a:ext uri="{FF2B5EF4-FFF2-40B4-BE49-F238E27FC236}">
                <a16:creationId xmlns:a16="http://schemas.microsoft.com/office/drawing/2014/main" id="{49229D04-9570-4A33-A4DD-1D7BC8EAA8D8}"/>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12.1.2 Plane sweep</a:t>
            </a:r>
          </a:p>
        </p:txBody>
      </p:sp>
      <p:pic>
        <p:nvPicPr>
          <p:cNvPr id="5" name="Picture 4">
            <a:extLst>
              <a:ext uri="{FF2B5EF4-FFF2-40B4-BE49-F238E27FC236}">
                <a16:creationId xmlns:a16="http://schemas.microsoft.com/office/drawing/2014/main" id="{FE052B0E-04CA-4027-968B-6CB352535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226" y="953894"/>
            <a:ext cx="7239000" cy="5143500"/>
          </a:xfrm>
          <a:prstGeom prst="rect">
            <a:avLst/>
          </a:prstGeom>
        </p:spPr>
      </p:pic>
    </p:spTree>
    <p:extLst>
      <p:ext uri="{BB962C8B-B14F-4D97-AF65-F5344CB8AC3E}">
        <p14:creationId xmlns:p14="http://schemas.microsoft.com/office/powerpoint/2010/main" val="22806888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A20912-E2F9-4199-8F73-CA3AA45DC589}"/>
              </a:ext>
            </a:extLst>
          </p:cNvPr>
          <p:cNvSpPr>
            <a:spLocks noGrp="1"/>
          </p:cNvSpPr>
          <p:nvPr>
            <p:ph type="sldNum" sz="quarter" idx="10"/>
          </p:nvPr>
        </p:nvSpPr>
        <p:spPr/>
        <p:txBody>
          <a:bodyPr/>
          <a:lstStyle/>
          <a:p>
            <a:fld id="{94E58BE3-2B47-4B12-B4B8-F399EC35F7F1}" type="slidenum">
              <a:rPr lang="en-IN" smtClean="0"/>
              <a:t>46</a:t>
            </a:fld>
            <a:endParaRPr lang="en-IN" dirty="0"/>
          </a:p>
        </p:txBody>
      </p:sp>
      <p:sp>
        <p:nvSpPr>
          <p:cNvPr id="3" name="Title 1">
            <a:extLst>
              <a:ext uri="{FF2B5EF4-FFF2-40B4-BE49-F238E27FC236}">
                <a16:creationId xmlns:a16="http://schemas.microsoft.com/office/drawing/2014/main" id="{49229D04-9570-4A33-A4DD-1D7BC8EAA8D8}"/>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Brainstorm!</a:t>
            </a:r>
          </a:p>
        </p:txBody>
      </p:sp>
      <p:sp>
        <p:nvSpPr>
          <p:cNvPr id="4" name="TextBox 3">
            <a:extLst>
              <a:ext uri="{FF2B5EF4-FFF2-40B4-BE49-F238E27FC236}">
                <a16:creationId xmlns:a16="http://schemas.microsoft.com/office/drawing/2014/main" id="{1B2E4659-A73A-4A10-9820-D687527E9AF9}"/>
              </a:ext>
            </a:extLst>
          </p:cNvPr>
          <p:cNvSpPr txBox="1"/>
          <p:nvPr/>
        </p:nvSpPr>
        <p:spPr>
          <a:xfrm>
            <a:off x="0" y="899532"/>
            <a:ext cx="12192000" cy="646331"/>
          </a:xfrm>
          <a:prstGeom prst="rect">
            <a:avLst/>
          </a:prstGeom>
          <a:noFill/>
        </p:spPr>
        <p:txBody>
          <a:bodyPr wrap="square" rtlCol="0">
            <a:spAutoFit/>
          </a:bodyPr>
          <a:lstStyle/>
          <a:p>
            <a:r>
              <a:rPr lang="en-IN" sz="3600" dirty="0"/>
              <a:t>Is Stereo Rectification and Homography Same?</a:t>
            </a:r>
          </a:p>
        </p:txBody>
      </p:sp>
      <p:sp>
        <p:nvSpPr>
          <p:cNvPr id="6" name="TextBox 5">
            <a:extLst>
              <a:ext uri="{FF2B5EF4-FFF2-40B4-BE49-F238E27FC236}">
                <a16:creationId xmlns:a16="http://schemas.microsoft.com/office/drawing/2014/main" id="{C2E3D972-0826-40E4-9493-532CB6A6F7DB}"/>
              </a:ext>
            </a:extLst>
          </p:cNvPr>
          <p:cNvSpPr txBox="1"/>
          <p:nvPr/>
        </p:nvSpPr>
        <p:spPr>
          <a:xfrm>
            <a:off x="0" y="1724722"/>
            <a:ext cx="12192000" cy="3416320"/>
          </a:xfrm>
          <a:prstGeom prst="rect">
            <a:avLst/>
          </a:prstGeom>
          <a:noFill/>
        </p:spPr>
        <p:txBody>
          <a:bodyPr wrap="square" rtlCol="0">
            <a:spAutoFit/>
          </a:bodyPr>
          <a:lstStyle/>
          <a:p>
            <a:pPr marL="285750" indent="-285750">
              <a:buFont typeface="Arial" panose="020B0604020202020204" pitchFamily="34" charset="0"/>
              <a:buChar char="•"/>
            </a:pPr>
            <a:r>
              <a:rPr lang="en-IN" sz="3600" dirty="0"/>
              <a:t>Stereo Rectification: Reproject image planes onto a common plane parallel to the line between camera centre.</a:t>
            </a:r>
          </a:p>
          <a:p>
            <a:pPr marL="285750" indent="-285750">
              <a:buFont typeface="Arial" panose="020B0604020202020204" pitchFamily="34" charset="0"/>
              <a:buChar char="•"/>
            </a:pPr>
            <a:r>
              <a:rPr lang="en-IN" sz="3600" dirty="0"/>
              <a:t>Need two homographies for each input image projection.</a:t>
            </a:r>
          </a:p>
          <a:p>
            <a:pPr marL="285750" indent="-285750">
              <a:buFont typeface="Arial" panose="020B0604020202020204" pitchFamily="34" charset="0"/>
              <a:buChar char="•"/>
            </a:pPr>
            <a:r>
              <a:rPr lang="en-IN" sz="3600" dirty="0"/>
              <a:t>Homography: A 3x3 matrix used to map a plane to another plane.</a:t>
            </a:r>
          </a:p>
          <a:p>
            <a:pPr marL="285750" indent="-285750">
              <a:buFont typeface="Arial" panose="020B0604020202020204" pitchFamily="34" charset="0"/>
              <a:buChar char="•"/>
            </a:pPr>
            <a:r>
              <a:rPr lang="en-IN" sz="3600" dirty="0"/>
              <a:t>It is used in stereo rectification and many stereo algorithms</a:t>
            </a:r>
          </a:p>
        </p:txBody>
      </p:sp>
    </p:spTree>
    <p:extLst>
      <p:ext uri="{BB962C8B-B14F-4D97-AF65-F5344CB8AC3E}">
        <p14:creationId xmlns:p14="http://schemas.microsoft.com/office/powerpoint/2010/main" val="261435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95E734-D77B-4A34-AA5F-E7FF6020274C}"/>
              </a:ext>
            </a:extLst>
          </p:cNvPr>
          <p:cNvSpPr>
            <a:spLocks noGrp="1"/>
          </p:cNvSpPr>
          <p:nvPr>
            <p:ph type="sldNum" sz="quarter" idx="10"/>
          </p:nvPr>
        </p:nvSpPr>
        <p:spPr/>
        <p:txBody>
          <a:bodyPr/>
          <a:lstStyle/>
          <a:p>
            <a:fld id="{94E58BE3-2B47-4B12-B4B8-F399EC35F7F1}" type="slidenum">
              <a:rPr lang="en-IN" smtClean="0"/>
              <a:t>47</a:t>
            </a:fld>
            <a:endParaRPr lang="en-IN"/>
          </a:p>
        </p:txBody>
      </p:sp>
      <p:pic>
        <p:nvPicPr>
          <p:cNvPr id="3" name="Content Placeholder 4">
            <a:extLst>
              <a:ext uri="{FF2B5EF4-FFF2-40B4-BE49-F238E27FC236}">
                <a16:creationId xmlns:a16="http://schemas.microsoft.com/office/drawing/2014/main" id="{23CF23A5-FF9A-4D62-A4DE-23B58FA1C259}"/>
              </a:ext>
            </a:extLst>
          </p:cNvPr>
          <p:cNvPicPr>
            <a:picLocks noChangeAspect="1"/>
          </p:cNvPicPr>
          <p:nvPr/>
        </p:nvPicPr>
        <p:blipFill>
          <a:blip r:embed="rId2"/>
          <a:stretch>
            <a:fillRect/>
          </a:stretch>
        </p:blipFill>
        <p:spPr>
          <a:xfrm>
            <a:off x="438980" y="1276795"/>
            <a:ext cx="5759450" cy="2371538"/>
          </a:xfrm>
          <a:prstGeom prst="rect">
            <a:avLst/>
          </a:prstGeom>
        </p:spPr>
      </p:pic>
      <p:pic>
        <p:nvPicPr>
          <p:cNvPr id="4" name="Picture 3">
            <a:extLst>
              <a:ext uri="{FF2B5EF4-FFF2-40B4-BE49-F238E27FC236}">
                <a16:creationId xmlns:a16="http://schemas.microsoft.com/office/drawing/2014/main" id="{2FCAE850-8359-429A-AF46-9428D085ED07}"/>
              </a:ext>
            </a:extLst>
          </p:cNvPr>
          <p:cNvPicPr>
            <a:picLocks noChangeAspect="1"/>
          </p:cNvPicPr>
          <p:nvPr/>
        </p:nvPicPr>
        <p:blipFill>
          <a:blip r:embed="rId3"/>
          <a:stretch>
            <a:fillRect/>
          </a:stretch>
        </p:blipFill>
        <p:spPr>
          <a:xfrm>
            <a:off x="438980" y="3764619"/>
            <a:ext cx="5930699" cy="2207814"/>
          </a:xfrm>
          <a:prstGeom prst="rect">
            <a:avLst/>
          </a:prstGeom>
        </p:spPr>
      </p:pic>
      <p:pic>
        <p:nvPicPr>
          <p:cNvPr id="5" name="Picture 4">
            <a:extLst>
              <a:ext uri="{FF2B5EF4-FFF2-40B4-BE49-F238E27FC236}">
                <a16:creationId xmlns:a16="http://schemas.microsoft.com/office/drawing/2014/main" id="{E6EF87DD-31D5-4304-874E-9CE6E5D131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6314" y="3702138"/>
            <a:ext cx="3512761" cy="2495909"/>
          </a:xfrm>
          <a:prstGeom prst="rect">
            <a:avLst/>
          </a:prstGeom>
        </p:spPr>
      </p:pic>
      <p:pic>
        <p:nvPicPr>
          <p:cNvPr id="6" name="Picture 5">
            <a:extLst>
              <a:ext uri="{FF2B5EF4-FFF2-40B4-BE49-F238E27FC236}">
                <a16:creationId xmlns:a16="http://schemas.microsoft.com/office/drawing/2014/main" id="{B2CDB85D-A706-43EB-B0D6-7B1E965E06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6314" y="992724"/>
            <a:ext cx="3667486" cy="2605845"/>
          </a:xfrm>
          <a:prstGeom prst="rect">
            <a:avLst/>
          </a:prstGeom>
        </p:spPr>
      </p:pic>
      <p:sp>
        <p:nvSpPr>
          <p:cNvPr id="7" name="TextBox 6">
            <a:extLst>
              <a:ext uri="{FF2B5EF4-FFF2-40B4-BE49-F238E27FC236}">
                <a16:creationId xmlns:a16="http://schemas.microsoft.com/office/drawing/2014/main" id="{A480B4C4-8C20-4893-990B-CA8341735B1F}"/>
              </a:ext>
            </a:extLst>
          </p:cNvPr>
          <p:cNvSpPr txBox="1"/>
          <p:nvPr/>
        </p:nvSpPr>
        <p:spPr>
          <a:xfrm>
            <a:off x="7243582" y="671589"/>
            <a:ext cx="4552950" cy="369332"/>
          </a:xfrm>
          <a:prstGeom prst="rect">
            <a:avLst/>
          </a:prstGeom>
          <a:noFill/>
        </p:spPr>
        <p:txBody>
          <a:bodyPr wrap="square" rtlCol="0">
            <a:spAutoFit/>
          </a:bodyPr>
          <a:lstStyle/>
          <a:p>
            <a:pPr algn="ctr"/>
            <a:r>
              <a:rPr lang="en-IN" dirty="0"/>
              <a:t>Homography</a:t>
            </a:r>
          </a:p>
        </p:txBody>
      </p:sp>
      <p:sp>
        <p:nvSpPr>
          <p:cNvPr id="8" name="TextBox 7">
            <a:extLst>
              <a:ext uri="{FF2B5EF4-FFF2-40B4-BE49-F238E27FC236}">
                <a16:creationId xmlns:a16="http://schemas.microsoft.com/office/drawing/2014/main" id="{708E4E29-B72C-41AF-A417-F129A37CCE77}"/>
              </a:ext>
            </a:extLst>
          </p:cNvPr>
          <p:cNvSpPr txBox="1"/>
          <p:nvPr/>
        </p:nvSpPr>
        <p:spPr>
          <a:xfrm>
            <a:off x="927100" y="1073150"/>
            <a:ext cx="4552950" cy="369332"/>
          </a:xfrm>
          <a:prstGeom prst="rect">
            <a:avLst/>
          </a:prstGeom>
          <a:noFill/>
        </p:spPr>
        <p:txBody>
          <a:bodyPr wrap="square" rtlCol="0">
            <a:spAutoFit/>
          </a:bodyPr>
          <a:lstStyle/>
          <a:p>
            <a:pPr algn="ctr"/>
            <a:r>
              <a:rPr lang="en-IN" dirty="0"/>
              <a:t>Stereo Rectification</a:t>
            </a:r>
          </a:p>
        </p:txBody>
      </p:sp>
      <p:sp>
        <p:nvSpPr>
          <p:cNvPr id="9" name="Title 1">
            <a:extLst>
              <a:ext uri="{FF2B5EF4-FFF2-40B4-BE49-F238E27FC236}">
                <a16:creationId xmlns:a16="http://schemas.microsoft.com/office/drawing/2014/main" id="{7077A9C0-9602-4585-9A46-C76771190F3B}"/>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Brainstorm!</a:t>
            </a:r>
          </a:p>
        </p:txBody>
      </p:sp>
    </p:spTree>
    <p:extLst>
      <p:ext uri="{BB962C8B-B14F-4D97-AF65-F5344CB8AC3E}">
        <p14:creationId xmlns:p14="http://schemas.microsoft.com/office/powerpoint/2010/main" val="5417000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CD5520-4AED-41DA-8783-537DA10C8300}"/>
              </a:ext>
            </a:extLst>
          </p:cNvPr>
          <p:cNvSpPr>
            <a:spLocks noGrp="1"/>
          </p:cNvSpPr>
          <p:nvPr>
            <p:ph type="sldNum" sz="quarter" idx="10"/>
          </p:nvPr>
        </p:nvSpPr>
        <p:spPr/>
        <p:txBody>
          <a:bodyPr/>
          <a:lstStyle/>
          <a:p>
            <a:fld id="{94E58BE3-2B47-4B12-B4B8-F399EC35F7F1}" type="slidenum">
              <a:rPr lang="en-IN" smtClean="0"/>
              <a:t>48</a:t>
            </a:fld>
            <a:endParaRPr lang="en-IN"/>
          </a:p>
        </p:txBody>
      </p:sp>
      <p:sp>
        <p:nvSpPr>
          <p:cNvPr id="3" name="TextBox 2">
            <a:extLst>
              <a:ext uri="{FF2B5EF4-FFF2-40B4-BE49-F238E27FC236}">
                <a16:creationId xmlns:a16="http://schemas.microsoft.com/office/drawing/2014/main" id="{64E47B9F-916A-47E5-9471-19DD21FAB6A7}"/>
              </a:ext>
            </a:extLst>
          </p:cNvPr>
          <p:cNvSpPr txBox="1"/>
          <p:nvPr/>
        </p:nvSpPr>
        <p:spPr>
          <a:xfrm>
            <a:off x="0" y="163551"/>
            <a:ext cx="12192000" cy="584775"/>
          </a:xfrm>
          <a:prstGeom prst="rect">
            <a:avLst/>
          </a:prstGeom>
          <a:noFill/>
        </p:spPr>
        <p:txBody>
          <a:bodyPr wrap="square" rtlCol="0">
            <a:spAutoFit/>
          </a:bodyPr>
          <a:lstStyle/>
          <a:p>
            <a:r>
              <a:rPr lang="en-US" sz="3200" dirty="0"/>
              <a:t>Break!</a:t>
            </a:r>
            <a:endParaRPr lang="en-IN" sz="3200" dirty="0"/>
          </a:p>
        </p:txBody>
      </p:sp>
      <p:pic>
        <p:nvPicPr>
          <p:cNvPr id="4" name="Picture 3">
            <a:extLst>
              <a:ext uri="{FF2B5EF4-FFF2-40B4-BE49-F238E27FC236}">
                <a16:creationId xmlns:a16="http://schemas.microsoft.com/office/drawing/2014/main" id="{D8DB0F54-D9E3-496A-A8E4-55DD38FF1337}"/>
              </a:ext>
            </a:extLst>
          </p:cNvPr>
          <p:cNvPicPr>
            <a:picLocks noChangeAspect="1"/>
          </p:cNvPicPr>
          <p:nvPr/>
        </p:nvPicPr>
        <p:blipFill>
          <a:blip r:embed="rId2"/>
          <a:stretch>
            <a:fillRect/>
          </a:stretch>
        </p:blipFill>
        <p:spPr>
          <a:xfrm>
            <a:off x="2519362" y="818663"/>
            <a:ext cx="7153275" cy="5467350"/>
          </a:xfrm>
          <a:prstGeom prst="rect">
            <a:avLst/>
          </a:prstGeom>
        </p:spPr>
      </p:pic>
    </p:spTree>
    <p:extLst>
      <p:ext uri="{BB962C8B-B14F-4D97-AF65-F5344CB8AC3E}">
        <p14:creationId xmlns:p14="http://schemas.microsoft.com/office/powerpoint/2010/main" val="20347634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CDA4C-C8B5-474F-ABFD-9A9BD1219C8F}"/>
              </a:ext>
            </a:extLst>
          </p:cNvPr>
          <p:cNvSpPr>
            <a:spLocks noGrp="1"/>
          </p:cNvSpPr>
          <p:nvPr>
            <p:ph type="sldNum" sz="quarter" idx="10"/>
          </p:nvPr>
        </p:nvSpPr>
        <p:spPr/>
        <p:txBody>
          <a:bodyPr/>
          <a:lstStyle/>
          <a:p>
            <a:fld id="{94E58BE3-2B47-4B12-B4B8-F399EC35F7F1}" type="slidenum">
              <a:rPr lang="en-IN" smtClean="0"/>
              <a:t>49</a:t>
            </a:fld>
            <a:endParaRPr lang="en-IN"/>
          </a:p>
        </p:txBody>
      </p:sp>
      <p:sp>
        <p:nvSpPr>
          <p:cNvPr id="3" name="Title 1">
            <a:extLst>
              <a:ext uri="{FF2B5EF4-FFF2-40B4-BE49-F238E27FC236}">
                <a16:creationId xmlns:a16="http://schemas.microsoft.com/office/drawing/2014/main" id="{F619EAEC-A891-4B10-9914-BCFCF526B3A6}"/>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12.2 Sparse Correspondence</a:t>
            </a:r>
          </a:p>
        </p:txBody>
      </p:sp>
      <p:sp>
        <p:nvSpPr>
          <p:cNvPr id="4" name="Rectangle 3">
            <a:extLst>
              <a:ext uri="{FF2B5EF4-FFF2-40B4-BE49-F238E27FC236}">
                <a16:creationId xmlns:a16="http://schemas.microsoft.com/office/drawing/2014/main" id="{DA0D5927-5C04-4E53-A12A-3F525953FC70}"/>
              </a:ext>
            </a:extLst>
          </p:cNvPr>
          <p:cNvSpPr/>
          <p:nvPr/>
        </p:nvSpPr>
        <p:spPr>
          <a:xfrm>
            <a:off x="0" y="2233540"/>
            <a:ext cx="12192000" cy="2554545"/>
          </a:xfrm>
          <a:prstGeom prst="rect">
            <a:avLst/>
          </a:prstGeom>
        </p:spPr>
        <p:txBody>
          <a:bodyPr wrap="square">
            <a:spAutoFit/>
          </a:bodyPr>
          <a:lstStyle/>
          <a:p>
            <a:pPr marL="457200" lvl="0" indent="-457200">
              <a:buFont typeface="Arial" panose="020B0604020202020204" pitchFamily="34" charset="0"/>
              <a:buChar char="•"/>
            </a:pPr>
            <a:r>
              <a:rPr lang="en-US" altLang="zh-TW" sz="3200" dirty="0">
                <a:ea typeface="Times New Roman"/>
                <a:cs typeface="Times New Roman"/>
                <a:sym typeface="Times New Roman"/>
              </a:rPr>
              <a:t>Feature-based matching algorithms searched for corresponding location in the other images by </a:t>
            </a:r>
            <a:r>
              <a:rPr lang="en-US" altLang="zh-TW" sz="3200" dirty="0"/>
              <a:t>using either interest operators or edge detectors</a:t>
            </a:r>
            <a:r>
              <a:rPr lang="en-US" altLang="zh-TW" sz="3200" dirty="0">
                <a:ea typeface="Times New Roman"/>
                <a:cs typeface="Times New Roman"/>
                <a:sym typeface="Times New Roman"/>
              </a:rPr>
              <a:t>.</a:t>
            </a:r>
            <a:endParaRPr lang="en-US" altLang="zh-TW" sz="3200" dirty="0">
              <a:ea typeface="Times New Roman"/>
            </a:endParaRPr>
          </a:p>
          <a:p>
            <a:pPr marL="457200" indent="-457200">
              <a:buFont typeface="Arial" panose="020B0604020202020204" pitchFamily="34" charset="0"/>
              <a:buChar char="•"/>
            </a:pPr>
            <a:r>
              <a:rPr lang="en-US" altLang="zh-TW" sz="3200" dirty="0">
                <a:ea typeface="Times New Roman"/>
                <a:cs typeface="Times New Roman"/>
                <a:sym typeface="Times New Roman"/>
              </a:rPr>
              <a:t>There is also a desire to match scenes with different illumination in some application.</a:t>
            </a:r>
          </a:p>
        </p:txBody>
      </p:sp>
    </p:spTree>
    <p:extLst>
      <p:ext uri="{BB962C8B-B14F-4D97-AF65-F5344CB8AC3E}">
        <p14:creationId xmlns:p14="http://schemas.microsoft.com/office/powerpoint/2010/main" val="1223004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5C65891D-CBFF-4037-8B01-DBB496473228}"/>
              </a:ext>
            </a:extLst>
          </p:cNvPr>
          <p:cNvSpPr txBox="1">
            <a:spLocks/>
          </p:cNvSpPr>
          <p:nvPr/>
        </p:nvSpPr>
        <p:spPr>
          <a:xfrm>
            <a:off x="0" y="0"/>
            <a:ext cx="12192000" cy="752475"/>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IN" dirty="0">
                <a:solidFill>
                  <a:schemeClr val="tx1"/>
                </a:solidFill>
              </a:rPr>
              <a:t>12.0 Introduction</a:t>
            </a:r>
          </a:p>
        </p:txBody>
      </p:sp>
      <p:sp>
        <p:nvSpPr>
          <p:cNvPr id="3" name="Content Placeholder 8">
            <a:extLst>
              <a:ext uri="{FF2B5EF4-FFF2-40B4-BE49-F238E27FC236}">
                <a16:creationId xmlns:a16="http://schemas.microsoft.com/office/drawing/2014/main" id="{07210907-90F5-43ED-A054-DE0ACCA6D9AC}"/>
              </a:ext>
            </a:extLst>
          </p:cNvPr>
          <p:cNvSpPr txBox="1">
            <a:spLocks/>
          </p:cNvSpPr>
          <p:nvPr/>
        </p:nvSpPr>
        <p:spPr>
          <a:xfrm>
            <a:off x="218114" y="752476"/>
            <a:ext cx="11903978" cy="5052222"/>
          </a:xfrm>
          <a:prstGeom prst="rect">
            <a:avLst/>
          </a:prstGeom>
        </p:spPr>
        <p:txBody>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IN" sz="2400" b="1" dirty="0"/>
              <a:t>Why are people interested in Depth Estimation and Stereo Matching?</a:t>
            </a:r>
          </a:p>
          <a:p>
            <a:pPr marL="0" indent="0">
              <a:buFont typeface="Calibri" panose="020F0502020204030204" pitchFamily="34" charset="0"/>
              <a:buNone/>
            </a:pPr>
            <a:r>
              <a:rPr lang="en-IN" sz="2400" dirty="0"/>
              <a:t>From the earliest </a:t>
            </a:r>
            <a:r>
              <a:rPr lang="en-US" sz="2400" dirty="0"/>
              <a:t>inquiries into visual perception, it was known that we perceive depth based on the differences in appearance between the left and right eyes.</a:t>
            </a:r>
          </a:p>
          <a:p>
            <a:pPr marL="0" indent="0">
              <a:buFont typeface="Calibri" panose="020F0502020204030204" pitchFamily="34" charset="0"/>
              <a:buNone/>
            </a:pPr>
            <a:endParaRPr lang="en-IN" dirty="0"/>
          </a:p>
        </p:txBody>
      </p:sp>
      <p:pic>
        <p:nvPicPr>
          <p:cNvPr id="4" name="Picture 3">
            <a:extLst>
              <a:ext uri="{FF2B5EF4-FFF2-40B4-BE49-F238E27FC236}">
                <a16:creationId xmlns:a16="http://schemas.microsoft.com/office/drawing/2014/main" id="{FA00F1C2-6B2E-42E8-BD72-1CDE353B0E9A}"/>
              </a:ext>
            </a:extLst>
          </p:cNvPr>
          <p:cNvPicPr>
            <a:picLocks noChangeAspect="1"/>
          </p:cNvPicPr>
          <p:nvPr/>
        </p:nvPicPr>
        <p:blipFill>
          <a:blip r:embed="rId3"/>
          <a:stretch>
            <a:fillRect/>
          </a:stretch>
        </p:blipFill>
        <p:spPr>
          <a:xfrm>
            <a:off x="411061" y="2259054"/>
            <a:ext cx="5066949" cy="3659062"/>
          </a:xfrm>
          <a:prstGeom prst="rect">
            <a:avLst/>
          </a:prstGeom>
        </p:spPr>
      </p:pic>
      <p:sp>
        <p:nvSpPr>
          <p:cNvPr id="5" name="Rectangle 4">
            <a:extLst>
              <a:ext uri="{FF2B5EF4-FFF2-40B4-BE49-F238E27FC236}">
                <a16:creationId xmlns:a16="http://schemas.microsoft.com/office/drawing/2014/main" id="{02143603-1394-4416-91D3-9748EAEF0F93}"/>
              </a:ext>
            </a:extLst>
          </p:cNvPr>
          <p:cNvSpPr/>
          <p:nvPr/>
        </p:nvSpPr>
        <p:spPr>
          <a:xfrm>
            <a:off x="6233020" y="2519548"/>
            <a:ext cx="5889072" cy="3416320"/>
          </a:xfrm>
          <a:prstGeom prst="rect">
            <a:avLst/>
          </a:prstGeom>
        </p:spPr>
        <p:txBody>
          <a:bodyPr wrap="square">
            <a:spAutoFit/>
          </a:bodyPr>
          <a:lstStyle/>
          <a:p>
            <a:r>
              <a:rPr lang="en-US" sz="2400" dirty="0"/>
              <a:t>Figure - A visualization of stereo matching. </a:t>
            </a:r>
          </a:p>
          <a:p>
            <a:r>
              <a:rPr lang="en-US" sz="2400" dirty="0"/>
              <a:t>In a, we have two cameras that capture a scene with a person and a palm tree. The images produced by the two cameras are shown at the bottom are clearly translated from each other.</a:t>
            </a:r>
          </a:p>
          <a:p>
            <a:r>
              <a:rPr lang="en-US" sz="2400" dirty="0"/>
              <a:t>In b, we see the definition of </a:t>
            </a:r>
          </a:p>
          <a:p>
            <a:r>
              <a:rPr lang="en-US" sz="2400" b="1" dirty="0"/>
              <a:t>Disparity</a:t>
            </a:r>
            <a:r>
              <a:rPr lang="en-US" sz="2400" dirty="0"/>
              <a:t>: Difference in coordinates of similar features within two stereo images.</a:t>
            </a:r>
          </a:p>
        </p:txBody>
      </p:sp>
      <p:sp>
        <p:nvSpPr>
          <p:cNvPr id="6" name="Slide Number Placeholder 5">
            <a:extLst>
              <a:ext uri="{FF2B5EF4-FFF2-40B4-BE49-F238E27FC236}">
                <a16:creationId xmlns:a16="http://schemas.microsoft.com/office/drawing/2014/main" id="{BE25480C-ACDD-4407-A4B3-BEF16DFA29C2}"/>
              </a:ext>
            </a:extLst>
          </p:cNvPr>
          <p:cNvSpPr>
            <a:spLocks noGrp="1"/>
          </p:cNvSpPr>
          <p:nvPr>
            <p:ph type="sldNum" sz="quarter" idx="10"/>
          </p:nvPr>
        </p:nvSpPr>
        <p:spPr/>
        <p:txBody>
          <a:bodyPr/>
          <a:lstStyle/>
          <a:p>
            <a:fld id="{94E58BE3-2B47-4B12-B4B8-F399EC35F7F1}" type="slidenum">
              <a:rPr lang="en-IN" smtClean="0"/>
              <a:t>5</a:t>
            </a:fld>
            <a:endParaRPr lang="en-IN"/>
          </a:p>
        </p:txBody>
      </p:sp>
    </p:spTree>
    <p:extLst>
      <p:ext uri="{BB962C8B-B14F-4D97-AF65-F5344CB8AC3E}">
        <p14:creationId xmlns:p14="http://schemas.microsoft.com/office/powerpoint/2010/main" val="363332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CDA4C-C8B5-474F-ABFD-9A9BD1219C8F}"/>
              </a:ext>
            </a:extLst>
          </p:cNvPr>
          <p:cNvSpPr>
            <a:spLocks noGrp="1"/>
          </p:cNvSpPr>
          <p:nvPr>
            <p:ph type="sldNum" sz="quarter" idx="10"/>
          </p:nvPr>
        </p:nvSpPr>
        <p:spPr/>
        <p:txBody>
          <a:bodyPr/>
          <a:lstStyle/>
          <a:p>
            <a:fld id="{94E58BE3-2B47-4B12-B4B8-F399EC35F7F1}" type="slidenum">
              <a:rPr lang="en-IN" smtClean="0"/>
              <a:t>50</a:t>
            </a:fld>
            <a:endParaRPr lang="en-IN"/>
          </a:p>
        </p:txBody>
      </p:sp>
      <p:sp>
        <p:nvSpPr>
          <p:cNvPr id="3" name="Title 1">
            <a:extLst>
              <a:ext uri="{FF2B5EF4-FFF2-40B4-BE49-F238E27FC236}">
                <a16:creationId xmlns:a16="http://schemas.microsoft.com/office/drawing/2014/main" id="{F619EAEC-A891-4B10-9914-BCFCF526B3A6}"/>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12.2 Sparse Correspondence</a:t>
            </a:r>
          </a:p>
        </p:txBody>
      </p:sp>
      <p:pic>
        <p:nvPicPr>
          <p:cNvPr id="5" name="圖片 4">
            <a:extLst>
              <a:ext uri="{FF2B5EF4-FFF2-40B4-BE49-F238E27FC236}">
                <a16:creationId xmlns:a16="http://schemas.microsoft.com/office/drawing/2014/main" id="{B0AB8299-82D3-457A-A19E-F19E49422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328" y="1021784"/>
            <a:ext cx="10177344" cy="4814432"/>
          </a:xfrm>
          <a:prstGeom prst="rect">
            <a:avLst/>
          </a:prstGeom>
        </p:spPr>
      </p:pic>
    </p:spTree>
    <p:extLst>
      <p:ext uri="{BB962C8B-B14F-4D97-AF65-F5344CB8AC3E}">
        <p14:creationId xmlns:p14="http://schemas.microsoft.com/office/powerpoint/2010/main" val="1934831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4BB1E0-C784-49BC-BC68-3481ECAD2B51}"/>
              </a:ext>
            </a:extLst>
          </p:cNvPr>
          <p:cNvSpPr>
            <a:spLocks noGrp="1"/>
          </p:cNvSpPr>
          <p:nvPr>
            <p:ph type="sldNum" sz="quarter" idx="10"/>
          </p:nvPr>
        </p:nvSpPr>
        <p:spPr/>
        <p:txBody>
          <a:bodyPr/>
          <a:lstStyle/>
          <a:p>
            <a:fld id="{94E58BE3-2B47-4B12-B4B8-F399EC35F7F1}" type="slidenum">
              <a:rPr lang="en-IN" smtClean="0"/>
              <a:t>51</a:t>
            </a:fld>
            <a:endParaRPr lang="en-IN"/>
          </a:p>
        </p:txBody>
      </p:sp>
      <p:sp>
        <p:nvSpPr>
          <p:cNvPr id="3" name="Title 1">
            <a:extLst>
              <a:ext uri="{FF2B5EF4-FFF2-40B4-BE49-F238E27FC236}">
                <a16:creationId xmlns:a16="http://schemas.microsoft.com/office/drawing/2014/main" id="{BE021A6C-0901-40A2-BA62-AFA98A245819}"/>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12.2 Sparse Correspondence</a:t>
            </a:r>
          </a:p>
        </p:txBody>
      </p:sp>
      <p:pic>
        <p:nvPicPr>
          <p:cNvPr id="4" name="圖片 1">
            <a:extLst>
              <a:ext uri="{FF2B5EF4-FFF2-40B4-BE49-F238E27FC236}">
                <a16:creationId xmlns:a16="http://schemas.microsoft.com/office/drawing/2014/main" id="{DF6F7BBF-B1B9-4369-8C9B-CB2E55D050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75" y="653394"/>
            <a:ext cx="10970250" cy="5551211"/>
          </a:xfrm>
          <a:prstGeom prst="rect">
            <a:avLst/>
          </a:prstGeom>
        </p:spPr>
      </p:pic>
    </p:spTree>
    <p:extLst>
      <p:ext uri="{BB962C8B-B14F-4D97-AF65-F5344CB8AC3E}">
        <p14:creationId xmlns:p14="http://schemas.microsoft.com/office/powerpoint/2010/main" val="9472234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6F210E-037F-4716-8710-D178040415DC}"/>
              </a:ext>
            </a:extLst>
          </p:cNvPr>
          <p:cNvSpPr>
            <a:spLocks noGrp="1"/>
          </p:cNvSpPr>
          <p:nvPr>
            <p:ph type="sldNum" sz="quarter" idx="10"/>
          </p:nvPr>
        </p:nvSpPr>
        <p:spPr/>
        <p:txBody>
          <a:bodyPr/>
          <a:lstStyle/>
          <a:p>
            <a:fld id="{94E58BE3-2B47-4B12-B4B8-F399EC35F7F1}" type="slidenum">
              <a:rPr lang="en-IN" smtClean="0"/>
              <a:t>52</a:t>
            </a:fld>
            <a:endParaRPr lang="en-IN"/>
          </a:p>
        </p:txBody>
      </p:sp>
      <p:sp>
        <p:nvSpPr>
          <p:cNvPr id="3" name="Title 1">
            <a:extLst>
              <a:ext uri="{FF2B5EF4-FFF2-40B4-BE49-F238E27FC236}">
                <a16:creationId xmlns:a16="http://schemas.microsoft.com/office/drawing/2014/main" id="{106C3CB8-23E2-4B82-89ED-C6169845EB1C}"/>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12.2.1 3D Curves and Profiles</a:t>
            </a:r>
          </a:p>
        </p:txBody>
      </p:sp>
      <p:sp>
        <p:nvSpPr>
          <p:cNvPr id="4" name="Rectangle 3">
            <a:extLst>
              <a:ext uri="{FF2B5EF4-FFF2-40B4-BE49-F238E27FC236}">
                <a16:creationId xmlns:a16="http://schemas.microsoft.com/office/drawing/2014/main" id="{3FA27EA9-996E-4709-969D-4B5CB1814FF0}"/>
              </a:ext>
            </a:extLst>
          </p:cNvPr>
          <p:cNvSpPr/>
          <p:nvPr/>
        </p:nvSpPr>
        <p:spPr>
          <a:xfrm>
            <a:off x="0" y="899532"/>
            <a:ext cx="12191999" cy="2308324"/>
          </a:xfrm>
          <a:prstGeom prst="rect">
            <a:avLst/>
          </a:prstGeom>
        </p:spPr>
        <p:txBody>
          <a:bodyPr wrap="square">
            <a:spAutoFit/>
          </a:bodyPr>
          <a:lstStyle/>
          <a:p>
            <a:pPr marL="342900" indent="-342900">
              <a:buFont typeface="Arial" panose="020B0604020202020204" pitchFamily="34" charset="0"/>
              <a:buChar char="•"/>
            </a:pPr>
            <a:r>
              <a:rPr lang="en-US" sz="2400" dirty="0">
                <a:solidFill>
                  <a:srgbClr val="000000"/>
                </a:solidFill>
              </a:rPr>
              <a:t>Another example of sparse correspondence is the matching of profile curves (or occluding contours), which occur at the boundaries of objects and at interior self occlusions, where the surface curves away from the camera viewpoint.</a:t>
            </a:r>
          </a:p>
          <a:p>
            <a:pPr marL="342900" indent="-342900">
              <a:buFont typeface="Arial" panose="020B0604020202020204" pitchFamily="34" charset="0"/>
              <a:buChar char="•"/>
            </a:pPr>
            <a:r>
              <a:rPr lang="en-US" sz="2400" dirty="0"/>
              <a:t>The difficulty in matching profile curves is that in general, the locations of profile curves vary as a function of camera viewpoint. Therefore, matching curves directly in two images and then triangulating these matches can lead to erroneous shape measurements.</a:t>
            </a:r>
            <a:endParaRPr lang="en-IN" sz="2000" dirty="0"/>
          </a:p>
        </p:txBody>
      </p:sp>
      <p:pic>
        <p:nvPicPr>
          <p:cNvPr id="5" name="圖片 1">
            <a:extLst>
              <a:ext uri="{FF2B5EF4-FFF2-40B4-BE49-F238E27FC236}">
                <a16:creationId xmlns:a16="http://schemas.microsoft.com/office/drawing/2014/main" id="{22B5067B-6752-4317-8E0F-279C8C2073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6146" y="3310028"/>
            <a:ext cx="3196682" cy="3196682"/>
          </a:xfrm>
          <a:prstGeom prst="rect">
            <a:avLst/>
          </a:prstGeom>
        </p:spPr>
      </p:pic>
    </p:spTree>
    <p:extLst>
      <p:ext uri="{BB962C8B-B14F-4D97-AF65-F5344CB8AC3E}">
        <p14:creationId xmlns:p14="http://schemas.microsoft.com/office/powerpoint/2010/main" val="1982230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6F210E-037F-4716-8710-D178040415DC}"/>
              </a:ext>
            </a:extLst>
          </p:cNvPr>
          <p:cNvSpPr>
            <a:spLocks noGrp="1"/>
          </p:cNvSpPr>
          <p:nvPr>
            <p:ph type="sldNum" sz="quarter" idx="10"/>
          </p:nvPr>
        </p:nvSpPr>
        <p:spPr/>
        <p:txBody>
          <a:bodyPr/>
          <a:lstStyle/>
          <a:p>
            <a:fld id="{94E58BE3-2B47-4B12-B4B8-F399EC35F7F1}" type="slidenum">
              <a:rPr lang="en-IN" smtClean="0"/>
              <a:t>53</a:t>
            </a:fld>
            <a:endParaRPr lang="en-IN"/>
          </a:p>
        </p:txBody>
      </p:sp>
      <p:sp>
        <p:nvSpPr>
          <p:cNvPr id="3" name="Title 1">
            <a:extLst>
              <a:ext uri="{FF2B5EF4-FFF2-40B4-BE49-F238E27FC236}">
                <a16:creationId xmlns:a16="http://schemas.microsoft.com/office/drawing/2014/main" id="{106C3CB8-23E2-4B82-89ED-C6169845EB1C}"/>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12.2.1 3D Curves and Profiles</a:t>
            </a:r>
          </a:p>
        </p:txBody>
      </p:sp>
      <p:grpSp>
        <p:nvGrpSpPr>
          <p:cNvPr id="6" name="群組 11">
            <a:extLst>
              <a:ext uri="{FF2B5EF4-FFF2-40B4-BE49-F238E27FC236}">
                <a16:creationId xmlns:a16="http://schemas.microsoft.com/office/drawing/2014/main" id="{31B1E542-3B77-4DA1-801F-7AD3476B34F5}"/>
              </a:ext>
            </a:extLst>
          </p:cNvPr>
          <p:cNvGrpSpPr/>
          <p:nvPr/>
        </p:nvGrpSpPr>
        <p:grpSpPr>
          <a:xfrm>
            <a:off x="3764824" y="4526156"/>
            <a:ext cx="4342814" cy="1871564"/>
            <a:chOff x="2611020" y="2236268"/>
            <a:chExt cx="4049752" cy="2385464"/>
          </a:xfrm>
        </p:grpSpPr>
        <p:pic>
          <p:nvPicPr>
            <p:cNvPr id="7" name="圖片 12">
              <a:extLst>
                <a:ext uri="{FF2B5EF4-FFF2-40B4-BE49-F238E27FC236}">
                  <a16:creationId xmlns:a16="http://schemas.microsoft.com/office/drawing/2014/main" id="{4ECC02AD-168C-4008-B082-75C171D9E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6787" y="2236268"/>
              <a:ext cx="1413985" cy="2385464"/>
            </a:xfrm>
            <a:prstGeom prst="rect">
              <a:avLst/>
            </a:prstGeom>
          </p:spPr>
        </p:pic>
        <p:pic>
          <p:nvPicPr>
            <p:cNvPr id="8" name="圖片 13">
              <a:extLst>
                <a:ext uri="{FF2B5EF4-FFF2-40B4-BE49-F238E27FC236}">
                  <a16:creationId xmlns:a16="http://schemas.microsoft.com/office/drawing/2014/main" id="{52642CBE-7AA7-424E-B97A-B14043D02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020" y="2285518"/>
              <a:ext cx="1516134" cy="2286964"/>
            </a:xfrm>
            <a:prstGeom prst="rect">
              <a:avLst/>
            </a:prstGeom>
          </p:spPr>
        </p:pic>
      </p:grpSp>
      <p:pic>
        <p:nvPicPr>
          <p:cNvPr id="9" name="圖片 3">
            <a:extLst>
              <a:ext uri="{FF2B5EF4-FFF2-40B4-BE49-F238E27FC236}">
                <a16:creationId xmlns:a16="http://schemas.microsoft.com/office/drawing/2014/main" id="{0278CA63-273F-41B4-A96E-B8FC86583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8293" y="2536966"/>
            <a:ext cx="2534248" cy="2383200"/>
          </a:xfrm>
          <a:prstGeom prst="rect">
            <a:avLst/>
          </a:prstGeom>
        </p:spPr>
      </p:pic>
      <p:pic>
        <p:nvPicPr>
          <p:cNvPr id="10" name="圖片 4">
            <a:extLst>
              <a:ext uri="{FF2B5EF4-FFF2-40B4-BE49-F238E27FC236}">
                <a16:creationId xmlns:a16="http://schemas.microsoft.com/office/drawing/2014/main" id="{F2B463B0-ED5A-4709-BAB4-E0C4CC4BD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390644"/>
            <a:ext cx="2578544" cy="2383200"/>
          </a:xfrm>
          <a:prstGeom prst="rect">
            <a:avLst/>
          </a:prstGeom>
        </p:spPr>
      </p:pic>
      <p:sp>
        <p:nvSpPr>
          <p:cNvPr id="16" name="Rectangle 15">
            <a:extLst>
              <a:ext uri="{FF2B5EF4-FFF2-40B4-BE49-F238E27FC236}">
                <a16:creationId xmlns:a16="http://schemas.microsoft.com/office/drawing/2014/main" id="{DEC92069-4772-46D6-A140-0264A43609CB}"/>
              </a:ext>
            </a:extLst>
          </p:cNvPr>
          <p:cNvSpPr/>
          <p:nvPr/>
        </p:nvSpPr>
        <p:spPr>
          <a:xfrm>
            <a:off x="304800" y="836540"/>
            <a:ext cx="11887200" cy="1015663"/>
          </a:xfrm>
          <a:prstGeom prst="rect">
            <a:avLst/>
          </a:prstGeom>
        </p:spPr>
        <p:txBody>
          <a:bodyPr wrap="square">
            <a:spAutoFit/>
          </a:bodyPr>
          <a:lstStyle/>
          <a:p>
            <a:r>
              <a:rPr lang="en-IN" sz="2000" dirty="0">
                <a:solidFill>
                  <a:srgbClr val="000000"/>
                </a:solidFill>
              </a:rPr>
              <a:t>Fortunately, </a:t>
            </a:r>
            <a:r>
              <a:rPr lang="en-US" sz="2000" dirty="0">
                <a:solidFill>
                  <a:srgbClr val="000000"/>
                </a:solidFill>
              </a:rPr>
              <a:t>if three or more closely spaced frames are available, it is possible to fit a local circular arc to the locations of corresponding edges and therefore obtain semi-dense curved surface meshes directly from the matches . </a:t>
            </a:r>
            <a:endParaRPr lang="en-IN" sz="2000" dirty="0"/>
          </a:p>
        </p:txBody>
      </p:sp>
      <p:pic>
        <p:nvPicPr>
          <p:cNvPr id="11" name="圖片 1">
            <a:extLst>
              <a:ext uri="{FF2B5EF4-FFF2-40B4-BE49-F238E27FC236}">
                <a16:creationId xmlns:a16="http://schemas.microsoft.com/office/drawing/2014/main" id="{8EFD61B9-3909-4788-85A1-1AFEC73CB0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0368" y="2080322"/>
            <a:ext cx="2445834" cy="2445834"/>
          </a:xfrm>
          <a:prstGeom prst="rect">
            <a:avLst/>
          </a:prstGeom>
        </p:spPr>
      </p:pic>
    </p:spTree>
    <p:extLst>
      <p:ext uri="{BB962C8B-B14F-4D97-AF65-F5344CB8AC3E}">
        <p14:creationId xmlns:p14="http://schemas.microsoft.com/office/powerpoint/2010/main" val="29007294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6F210E-037F-4716-8710-D178040415DC}"/>
              </a:ext>
            </a:extLst>
          </p:cNvPr>
          <p:cNvSpPr>
            <a:spLocks noGrp="1"/>
          </p:cNvSpPr>
          <p:nvPr>
            <p:ph type="sldNum" sz="quarter" idx="10"/>
          </p:nvPr>
        </p:nvSpPr>
        <p:spPr/>
        <p:txBody>
          <a:bodyPr/>
          <a:lstStyle/>
          <a:p>
            <a:fld id="{94E58BE3-2B47-4B12-B4B8-F399EC35F7F1}" type="slidenum">
              <a:rPr lang="en-IN" smtClean="0"/>
              <a:t>54</a:t>
            </a:fld>
            <a:endParaRPr lang="en-IN"/>
          </a:p>
        </p:txBody>
      </p:sp>
      <p:sp>
        <p:nvSpPr>
          <p:cNvPr id="3" name="Title 1">
            <a:extLst>
              <a:ext uri="{FF2B5EF4-FFF2-40B4-BE49-F238E27FC236}">
                <a16:creationId xmlns:a16="http://schemas.microsoft.com/office/drawing/2014/main" id="{106C3CB8-23E2-4B82-89ED-C6169845EB1C}"/>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12.2.1 3D Curves and Profiles</a:t>
            </a:r>
          </a:p>
        </p:txBody>
      </p:sp>
      <p:pic>
        <p:nvPicPr>
          <p:cNvPr id="11" name="圖片 5">
            <a:extLst>
              <a:ext uri="{FF2B5EF4-FFF2-40B4-BE49-F238E27FC236}">
                <a16:creationId xmlns:a16="http://schemas.microsoft.com/office/drawing/2014/main" id="{40BE4FF8-42E2-4ECA-8E44-AC6D4D3369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8110" y="2041582"/>
            <a:ext cx="4932106" cy="4196204"/>
          </a:xfrm>
          <a:prstGeom prst="rect">
            <a:avLst/>
          </a:prstGeom>
        </p:spPr>
      </p:pic>
      <mc:AlternateContent xmlns:mc="http://schemas.openxmlformats.org/markup-compatibility/2006" xmlns:a14="http://schemas.microsoft.com/office/drawing/2010/main">
        <mc:Choice Requires="a14">
          <p:sp>
            <p:nvSpPr>
              <p:cNvPr id="12" name="矩形 2">
                <a:extLst>
                  <a:ext uri="{FF2B5EF4-FFF2-40B4-BE49-F238E27FC236}">
                    <a16:creationId xmlns:a16="http://schemas.microsoft.com/office/drawing/2014/main" id="{270E9D76-2321-4966-A97E-9A1CEA20A74F}"/>
                  </a:ext>
                </a:extLst>
              </p:cNvPr>
              <p:cNvSpPr/>
              <p:nvPr/>
            </p:nvSpPr>
            <p:spPr>
              <a:xfrm>
                <a:off x="1" y="1399799"/>
                <a:ext cx="12192000" cy="523220"/>
              </a:xfrm>
              <a:prstGeom prst="rect">
                <a:avLst/>
              </a:prstGeom>
            </p:spPr>
            <p:txBody>
              <a:bodyPr wrap="square">
                <a:spAutoFit/>
              </a:bodyPr>
              <a:lstStyle/>
              <a:p>
                <a:pPr algn="ctr"/>
                <a14:m>
                  <m:oMath xmlns:m="http://schemas.openxmlformats.org/officeDocument/2006/math">
                    <m:sSub>
                      <m:sSubPr>
                        <m:ctrlPr>
                          <a:rPr lang="zh-TW" altLang="zh-TW" sz="2800" i="1">
                            <a:latin typeface="Cambria Math" panose="02040503050406030204" pitchFamily="18" charset="0"/>
                          </a:rPr>
                        </m:ctrlPr>
                      </m:sSubPr>
                      <m:e>
                        <m:r>
                          <a:rPr lang="en-US" altLang="zh-TW" sz="2800" i="1">
                            <a:latin typeface="Cambria Math" panose="02040503050406030204" pitchFamily="18" charset="0"/>
                          </a:rPr>
                          <m:t>𝑐</m:t>
                        </m:r>
                      </m:e>
                      <m:sub>
                        <m:r>
                          <a:rPr lang="en-US" altLang="zh-TW" sz="2800" i="1">
                            <a:latin typeface="Cambria Math" panose="02040503050406030204" pitchFamily="18" charset="0"/>
                          </a:rPr>
                          <m:t>𝑖</m:t>
                        </m:r>
                      </m:sub>
                    </m:sSub>
                    <m:sSub>
                      <m:sSubPr>
                        <m:ctrlPr>
                          <a:rPr lang="zh-TW" altLang="zh-TW" sz="2800" i="1">
                            <a:latin typeface="Cambria Math" panose="02040503050406030204" pitchFamily="18" charset="0"/>
                          </a:rPr>
                        </m:ctrlPr>
                      </m:sSubPr>
                      <m:e>
                        <m:r>
                          <a:rPr lang="en-US" altLang="zh-TW" sz="2800" i="1">
                            <a:latin typeface="Cambria Math" panose="02040503050406030204" pitchFamily="18" charset="0"/>
                          </a:rPr>
                          <m:t>𝑥</m:t>
                        </m:r>
                      </m:e>
                      <m:sub>
                        <m:r>
                          <a:rPr lang="en-US" altLang="zh-TW" sz="2800" i="1">
                            <a:latin typeface="Cambria Math" panose="02040503050406030204" pitchFamily="18" charset="0"/>
                          </a:rPr>
                          <m:t>𝑐</m:t>
                        </m:r>
                      </m:sub>
                    </m:sSub>
                    <m:r>
                      <a:rPr lang="en-US" altLang="zh-TW" sz="2800" i="1">
                        <a:latin typeface="Cambria Math" panose="02040503050406030204" pitchFamily="18" charset="0"/>
                      </a:rPr>
                      <m:t>+</m:t>
                    </m:r>
                    <m:sSub>
                      <m:sSubPr>
                        <m:ctrlPr>
                          <a:rPr lang="zh-TW" altLang="zh-TW" sz="2800" i="1">
                            <a:latin typeface="Cambria Math" panose="02040503050406030204" pitchFamily="18" charset="0"/>
                          </a:rPr>
                        </m:ctrlPr>
                      </m:sSubPr>
                      <m:e>
                        <m:r>
                          <a:rPr lang="en-US" altLang="zh-TW" sz="2800" i="1">
                            <a:latin typeface="Cambria Math" panose="02040503050406030204" pitchFamily="18" charset="0"/>
                          </a:rPr>
                          <m:t>𝑠</m:t>
                        </m:r>
                      </m:e>
                      <m:sub>
                        <m:r>
                          <a:rPr lang="en-US" altLang="zh-TW" sz="2800" i="1">
                            <a:latin typeface="Cambria Math" panose="02040503050406030204" pitchFamily="18" charset="0"/>
                          </a:rPr>
                          <m:t>𝑖</m:t>
                        </m:r>
                      </m:sub>
                    </m:sSub>
                    <m:sSub>
                      <m:sSubPr>
                        <m:ctrlPr>
                          <a:rPr lang="zh-TW" altLang="zh-TW" sz="2800" i="1">
                            <a:latin typeface="Cambria Math" panose="02040503050406030204" pitchFamily="18" charset="0"/>
                          </a:rPr>
                        </m:ctrlPr>
                      </m:sSubPr>
                      <m:e>
                        <m:r>
                          <a:rPr lang="en-US" altLang="zh-TW" sz="2800" i="1">
                            <a:latin typeface="Cambria Math" panose="02040503050406030204" pitchFamily="18" charset="0"/>
                          </a:rPr>
                          <m:t>𝑦</m:t>
                        </m:r>
                      </m:e>
                      <m:sub>
                        <m:r>
                          <a:rPr lang="en-US" altLang="zh-TW" sz="2800" i="1">
                            <a:latin typeface="Cambria Math" panose="02040503050406030204" pitchFamily="18" charset="0"/>
                          </a:rPr>
                          <m:t>𝑐</m:t>
                        </m:r>
                      </m:sub>
                    </m:sSub>
                    <m:r>
                      <a:rPr lang="en-US" altLang="zh-TW" sz="2800" i="1">
                        <a:latin typeface="Cambria Math" panose="02040503050406030204" pitchFamily="18" charset="0"/>
                      </a:rPr>
                      <m:t>=</m:t>
                    </m:r>
                    <m:r>
                      <a:rPr lang="en-US" altLang="zh-TW" sz="2800" i="1">
                        <a:latin typeface="Cambria Math" panose="02040503050406030204" pitchFamily="18" charset="0"/>
                      </a:rPr>
                      <m:t>𝑟</m:t>
                    </m:r>
                    <m:r>
                      <a:rPr lang="en-US" altLang="zh-TW" sz="2800" i="1">
                        <a:latin typeface="Cambria Math" panose="02040503050406030204" pitchFamily="18" charset="0"/>
                      </a:rPr>
                      <m:t>−</m:t>
                    </m:r>
                    <m:sSub>
                      <m:sSubPr>
                        <m:ctrlPr>
                          <a:rPr lang="zh-TW" altLang="zh-TW" sz="2800" i="1">
                            <a:latin typeface="Cambria Math" panose="02040503050406030204" pitchFamily="18" charset="0"/>
                          </a:rPr>
                        </m:ctrlPr>
                      </m:sSubPr>
                      <m:e>
                        <m:r>
                          <a:rPr lang="en-US" altLang="zh-TW" sz="2800" i="1">
                            <a:latin typeface="Cambria Math" panose="02040503050406030204" pitchFamily="18" charset="0"/>
                          </a:rPr>
                          <m:t>𝑑</m:t>
                        </m:r>
                      </m:e>
                      <m:sub>
                        <m:r>
                          <a:rPr lang="en-US" altLang="zh-TW" sz="2800" i="1">
                            <a:latin typeface="Cambria Math" panose="02040503050406030204" pitchFamily="18" charset="0"/>
                          </a:rPr>
                          <m:t>𝑖</m:t>
                        </m:r>
                      </m:sub>
                    </m:sSub>
                  </m:oMath>
                </a14:m>
                <a:r>
                  <a:rPr lang="en-US" altLang="zh-TW" sz="2800" dirty="0">
                    <a:latin typeface="Times New Roman"/>
                    <a:cs typeface="Times New Roman"/>
                    <a:sym typeface="Times New Roman"/>
                  </a:rPr>
                  <a:t>   where </a:t>
                </a:r>
                <a14:m>
                  <m:oMath xmlns:m="http://schemas.openxmlformats.org/officeDocument/2006/math">
                    <m:sSub>
                      <m:sSubPr>
                        <m:ctrlPr>
                          <a:rPr lang="zh-TW" altLang="zh-TW" sz="2800" i="1">
                            <a:latin typeface="Cambria Math" panose="02040503050406030204" pitchFamily="18" charset="0"/>
                          </a:rPr>
                        </m:ctrlPr>
                      </m:sSubPr>
                      <m:e>
                        <m:r>
                          <a:rPr lang="en-US" altLang="zh-TW" sz="2800" i="1">
                            <a:latin typeface="Cambria Math" panose="02040503050406030204" pitchFamily="18" charset="0"/>
                          </a:rPr>
                          <m:t>𝑐</m:t>
                        </m:r>
                      </m:e>
                      <m:sub>
                        <m:r>
                          <a:rPr lang="en-US" altLang="zh-TW" sz="2800" i="1">
                            <a:latin typeface="Cambria Math" panose="02040503050406030204" pitchFamily="18" charset="0"/>
                          </a:rPr>
                          <m:t>𝑖</m:t>
                        </m:r>
                      </m:sub>
                    </m:sSub>
                  </m:oMath>
                </a14:m>
                <a:r>
                  <a:rPr lang="en-US" altLang="zh-TW" sz="2800" dirty="0">
                    <a:latin typeface="Cambria Math" panose="02040503050406030204" pitchFamily="18" charset="0"/>
                  </a:rPr>
                  <a:t>,</a:t>
                </a:r>
                <a:r>
                  <a:rPr lang="en-US" altLang="zh-TW" sz="2800" i="1" dirty="0">
                    <a:latin typeface="Cambria Math" panose="02040503050406030204" pitchFamily="18" charset="0"/>
                  </a:rPr>
                  <a:t> </a:t>
                </a:r>
                <a14:m>
                  <m:oMath xmlns:m="http://schemas.openxmlformats.org/officeDocument/2006/math">
                    <m:sSub>
                      <m:sSubPr>
                        <m:ctrlPr>
                          <a:rPr lang="zh-TW" altLang="zh-TW" sz="2800" i="1">
                            <a:latin typeface="Cambria Math" panose="02040503050406030204" pitchFamily="18" charset="0"/>
                          </a:rPr>
                        </m:ctrlPr>
                      </m:sSubPr>
                      <m:e>
                        <m:r>
                          <a:rPr lang="en-US" altLang="zh-TW" sz="2800" i="1">
                            <a:latin typeface="Cambria Math" panose="02040503050406030204" pitchFamily="18" charset="0"/>
                          </a:rPr>
                          <m:t>𝑠</m:t>
                        </m:r>
                      </m:e>
                      <m:sub>
                        <m:r>
                          <a:rPr lang="en-US" altLang="zh-TW" sz="2800" i="1">
                            <a:latin typeface="Cambria Math" panose="02040503050406030204" pitchFamily="18" charset="0"/>
                          </a:rPr>
                          <m:t>𝑖</m:t>
                        </m:r>
                      </m:sub>
                    </m:sSub>
                  </m:oMath>
                </a14:m>
                <a:r>
                  <a:rPr lang="en-US" altLang="zh-TW" sz="2800" dirty="0">
                    <a:latin typeface="Times New Roman"/>
                    <a:ea typeface="Times New Roman"/>
                    <a:cs typeface="Times New Roman"/>
                    <a:sym typeface="Times New Roman"/>
                  </a:rPr>
                  <a:t> are cos</a:t>
                </a:r>
                <a:r>
                  <a:rPr lang="el-GR" altLang="zh-TW" sz="2800" i="1" dirty="0">
                    <a:latin typeface="Times New Roman"/>
                    <a:ea typeface="Times New Roman"/>
                    <a:cs typeface="Times New Roman"/>
                    <a:sym typeface="Times New Roman"/>
                  </a:rPr>
                  <a:t>θ</a:t>
                </a:r>
                <a:r>
                  <a:rPr lang="el-GR" altLang="zh-TW" sz="2800" dirty="0">
                    <a:latin typeface="Times New Roman"/>
                    <a:ea typeface="Times New Roman"/>
                    <a:cs typeface="Times New Roman"/>
                    <a:sym typeface="Times New Roman"/>
                  </a:rPr>
                  <a:t> </a:t>
                </a:r>
                <a:r>
                  <a:rPr lang="en-US" altLang="zh-TW" sz="2800" dirty="0">
                    <a:latin typeface="Times New Roman"/>
                    <a:ea typeface="Times New Roman"/>
                    <a:cs typeface="Times New Roman"/>
                    <a:sym typeface="Times New Roman"/>
                  </a:rPr>
                  <a:t>and sin</a:t>
                </a:r>
                <a:r>
                  <a:rPr lang="el-GR" altLang="zh-TW" sz="2800" i="1" dirty="0">
                    <a:latin typeface="Times New Roman"/>
                    <a:ea typeface="Times New Roman"/>
                    <a:cs typeface="Times New Roman"/>
                    <a:sym typeface="Times New Roman"/>
                  </a:rPr>
                  <a:t>θ</a:t>
                </a:r>
                <a:endParaRPr lang="en-US" altLang="zh-TW" sz="2800" dirty="0">
                  <a:latin typeface="Times New Roman"/>
                  <a:cs typeface="Times New Roman"/>
                  <a:sym typeface="Times New Roman"/>
                </a:endParaRPr>
              </a:p>
            </p:txBody>
          </p:sp>
        </mc:Choice>
        <mc:Fallback xmlns="">
          <p:sp>
            <p:nvSpPr>
              <p:cNvPr id="12" name="矩形 2">
                <a:extLst>
                  <a:ext uri="{FF2B5EF4-FFF2-40B4-BE49-F238E27FC236}">
                    <a16:creationId xmlns:a16="http://schemas.microsoft.com/office/drawing/2014/main" id="{270E9D76-2321-4966-A97E-9A1CEA20A74F}"/>
                  </a:ext>
                </a:extLst>
              </p:cNvPr>
              <p:cNvSpPr>
                <a:spLocks noRot="1" noChangeAspect="1" noMove="1" noResize="1" noEditPoints="1" noAdjustHandles="1" noChangeArrowheads="1" noChangeShapeType="1" noTextEdit="1"/>
              </p:cNvSpPr>
              <p:nvPr/>
            </p:nvSpPr>
            <p:spPr>
              <a:xfrm>
                <a:off x="1" y="1399799"/>
                <a:ext cx="12192000" cy="523220"/>
              </a:xfrm>
              <a:prstGeom prst="rect">
                <a:avLst/>
              </a:prstGeom>
              <a:blipFill>
                <a:blip r:embed="rId3"/>
                <a:stretch>
                  <a:fillRect t="-14118" b="-32941"/>
                </a:stretch>
              </a:blipFill>
            </p:spPr>
            <p:txBody>
              <a:bodyPr/>
              <a:lstStyle/>
              <a:p>
                <a:r>
                  <a:rPr lang="en-IN">
                    <a:noFill/>
                  </a:rPr>
                  <a:t> </a:t>
                </a:r>
              </a:p>
            </p:txBody>
          </p:sp>
        </mc:Fallback>
      </mc:AlternateContent>
    </p:spTree>
    <p:extLst>
      <p:ext uri="{BB962C8B-B14F-4D97-AF65-F5344CB8AC3E}">
        <p14:creationId xmlns:p14="http://schemas.microsoft.com/office/powerpoint/2010/main" val="38384257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CD5520-4AED-41DA-8783-537DA10C8300}"/>
              </a:ext>
            </a:extLst>
          </p:cNvPr>
          <p:cNvSpPr>
            <a:spLocks noGrp="1"/>
          </p:cNvSpPr>
          <p:nvPr>
            <p:ph type="sldNum" sz="quarter" idx="10"/>
          </p:nvPr>
        </p:nvSpPr>
        <p:spPr/>
        <p:txBody>
          <a:bodyPr/>
          <a:lstStyle/>
          <a:p>
            <a:fld id="{94E58BE3-2B47-4B12-B4B8-F399EC35F7F1}" type="slidenum">
              <a:rPr lang="en-IN" smtClean="0"/>
              <a:t>55</a:t>
            </a:fld>
            <a:endParaRPr lang="en-IN"/>
          </a:p>
        </p:txBody>
      </p:sp>
      <p:sp>
        <p:nvSpPr>
          <p:cNvPr id="3" name="TextBox 2">
            <a:extLst>
              <a:ext uri="{FF2B5EF4-FFF2-40B4-BE49-F238E27FC236}">
                <a16:creationId xmlns:a16="http://schemas.microsoft.com/office/drawing/2014/main" id="{64E47B9F-916A-47E5-9471-19DD21FAB6A7}"/>
              </a:ext>
            </a:extLst>
          </p:cNvPr>
          <p:cNvSpPr txBox="1"/>
          <p:nvPr/>
        </p:nvSpPr>
        <p:spPr>
          <a:xfrm>
            <a:off x="0" y="163551"/>
            <a:ext cx="12192000" cy="584775"/>
          </a:xfrm>
          <a:prstGeom prst="rect">
            <a:avLst/>
          </a:prstGeom>
          <a:noFill/>
        </p:spPr>
        <p:txBody>
          <a:bodyPr wrap="square" rtlCol="0">
            <a:spAutoFit/>
          </a:bodyPr>
          <a:lstStyle/>
          <a:p>
            <a:r>
              <a:rPr lang="en-US" sz="3200" dirty="0"/>
              <a:t>Break!</a:t>
            </a:r>
            <a:endParaRPr lang="en-IN" sz="3200" dirty="0"/>
          </a:p>
        </p:txBody>
      </p:sp>
      <p:pic>
        <p:nvPicPr>
          <p:cNvPr id="6" name="Picture 5">
            <a:extLst>
              <a:ext uri="{FF2B5EF4-FFF2-40B4-BE49-F238E27FC236}">
                <a16:creationId xmlns:a16="http://schemas.microsoft.com/office/drawing/2014/main" id="{6F19E808-5FD4-4CFA-9C37-A682FD1F776B}"/>
              </a:ext>
            </a:extLst>
          </p:cNvPr>
          <p:cNvPicPr>
            <a:picLocks noChangeAspect="1"/>
          </p:cNvPicPr>
          <p:nvPr/>
        </p:nvPicPr>
        <p:blipFill>
          <a:blip r:embed="rId2"/>
          <a:stretch>
            <a:fillRect/>
          </a:stretch>
        </p:blipFill>
        <p:spPr>
          <a:xfrm>
            <a:off x="3738562" y="1209675"/>
            <a:ext cx="4714875" cy="4438650"/>
          </a:xfrm>
          <a:prstGeom prst="rect">
            <a:avLst/>
          </a:prstGeom>
        </p:spPr>
      </p:pic>
    </p:spTree>
    <p:extLst>
      <p:ext uri="{BB962C8B-B14F-4D97-AF65-F5344CB8AC3E}">
        <p14:creationId xmlns:p14="http://schemas.microsoft.com/office/powerpoint/2010/main" val="30930034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E1F46F-68C2-463F-A696-014FAF7B1CF7}"/>
              </a:ext>
            </a:extLst>
          </p:cNvPr>
          <p:cNvSpPr>
            <a:spLocks noGrp="1"/>
          </p:cNvSpPr>
          <p:nvPr>
            <p:ph type="sldNum" sz="quarter" idx="10"/>
          </p:nvPr>
        </p:nvSpPr>
        <p:spPr/>
        <p:txBody>
          <a:bodyPr/>
          <a:lstStyle/>
          <a:p>
            <a:fld id="{94E58BE3-2B47-4B12-B4B8-F399EC35F7F1}" type="slidenum">
              <a:rPr lang="en-IN" smtClean="0"/>
              <a:t>56</a:t>
            </a:fld>
            <a:endParaRPr lang="en-IN"/>
          </a:p>
        </p:txBody>
      </p:sp>
      <p:sp>
        <p:nvSpPr>
          <p:cNvPr id="4" name="Rectangle 3">
            <a:extLst>
              <a:ext uri="{FF2B5EF4-FFF2-40B4-BE49-F238E27FC236}">
                <a16:creationId xmlns:a16="http://schemas.microsoft.com/office/drawing/2014/main" id="{89BCBCFB-07BB-4A44-976E-9FA2C97F8F1A}"/>
              </a:ext>
            </a:extLst>
          </p:cNvPr>
          <p:cNvSpPr/>
          <p:nvPr/>
        </p:nvSpPr>
        <p:spPr>
          <a:xfrm>
            <a:off x="1" y="2026785"/>
            <a:ext cx="12192000" cy="2246769"/>
          </a:xfrm>
          <a:prstGeom prst="rect">
            <a:avLst/>
          </a:prstGeom>
        </p:spPr>
        <p:txBody>
          <a:bodyPr wrap="square">
            <a:spAutoFit/>
          </a:bodyPr>
          <a:lstStyle/>
          <a:p>
            <a:pPr marL="457200" indent="-457200">
              <a:buFont typeface="Arial" panose="020B0604020202020204" pitchFamily="34" charset="0"/>
              <a:buChar char="•"/>
            </a:pPr>
            <a:r>
              <a:rPr lang="en-US" altLang="zh-TW" sz="2800" dirty="0">
                <a:ea typeface="Times New Roman"/>
                <a:cs typeface="Times New Roman"/>
                <a:sym typeface="Times New Roman"/>
              </a:rPr>
              <a:t>While sparse matching algorithms are still occasionally used, more challenging problems focus on dense correspondence.</a:t>
            </a:r>
          </a:p>
          <a:p>
            <a:pPr marL="285750" indent="-285750">
              <a:buFont typeface="Arial" panose="020B0604020202020204" pitchFamily="34" charset="0"/>
              <a:buChar char="•"/>
            </a:pPr>
            <a:r>
              <a:rPr lang="en-US" sz="2800" dirty="0"/>
              <a:t>This problem is more challenging than sparse correspondence, because inferring depth values in texture less regions requires a certain amount of </a:t>
            </a:r>
            <a:r>
              <a:rPr lang="en-IN" sz="2800" dirty="0"/>
              <a:t>guesswork.</a:t>
            </a:r>
            <a:endParaRPr lang="en-US" altLang="zh-TW" sz="2800" dirty="0">
              <a:ea typeface="Times New Roman"/>
              <a:cs typeface="Times New Roman"/>
              <a:sym typeface="Times New Roman"/>
            </a:endParaRPr>
          </a:p>
        </p:txBody>
      </p:sp>
      <p:sp>
        <p:nvSpPr>
          <p:cNvPr id="5" name="Title 1">
            <a:extLst>
              <a:ext uri="{FF2B5EF4-FFF2-40B4-BE49-F238E27FC236}">
                <a16:creationId xmlns:a16="http://schemas.microsoft.com/office/drawing/2014/main" id="{2710818B-2128-45B1-85C0-CA958206A8E0}"/>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12.3 Dense Correspondence</a:t>
            </a:r>
          </a:p>
        </p:txBody>
      </p:sp>
    </p:spTree>
    <p:extLst>
      <p:ext uri="{BB962C8B-B14F-4D97-AF65-F5344CB8AC3E}">
        <p14:creationId xmlns:p14="http://schemas.microsoft.com/office/powerpoint/2010/main" val="35244342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28E45B-DF30-49BE-8F76-477203FC60AC}"/>
              </a:ext>
            </a:extLst>
          </p:cNvPr>
          <p:cNvSpPr>
            <a:spLocks noGrp="1"/>
          </p:cNvSpPr>
          <p:nvPr>
            <p:ph type="sldNum" sz="quarter" idx="10"/>
          </p:nvPr>
        </p:nvSpPr>
        <p:spPr/>
        <p:txBody>
          <a:bodyPr/>
          <a:lstStyle/>
          <a:p>
            <a:fld id="{94E58BE3-2B47-4B12-B4B8-F399EC35F7F1}" type="slidenum">
              <a:rPr lang="en-IN" smtClean="0"/>
              <a:t>57</a:t>
            </a:fld>
            <a:endParaRPr lang="en-IN"/>
          </a:p>
        </p:txBody>
      </p:sp>
      <p:sp>
        <p:nvSpPr>
          <p:cNvPr id="3" name="Title 1">
            <a:extLst>
              <a:ext uri="{FF2B5EF4-FFF2-40B4-BE49-F238E27FC236}">
                <a16:creationId xmlns:a16="http://schemas.microsoft.com/office/drawing/2014/main" id="{52052A7C-8B03-494F-AE19-CCCF9993B124}"/>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12.3 Dense Correspondence</a:t>
            </a:r>
          </a:p>
        </p:txBody>
      </p:sp>
      <p:pic>
        <p:nvPicPr>
          <p:cNvPr id="4" name="圖片 4">
            <a:extLst>
              <a:ext uri="{FF2B5EF4-FFF2-40B4-BE49-F238E27FC236}">
                <a16:creationId xmlns:a16="http://schemas.microsoft.com/office/drawing/2014/main" id="{326BAB6B-26BD-46F3-8561-307811F232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391" y="1368779"/>
            <a:ext cx="10630830" cy="4554056"/>
          </a:xfrm>
          <a:prstGeom prst="rect">
            <a:avLst/>
          </a:prstGeom>
        </p:spPr>
      </p:pic>
    </p:spTree>
    <p:extLst>
      <p:ext uri="{BB962C8B-B14F-4D97-AF65-F5344CB8AC3E}">
        <p14:creationId xmlns:p14="http://schemas.microsoft.com/office/powerpoint/2010/main" val="14888327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28E45B-DF30-49BE-8F76-477203FC60AC}"/>
              </a:ext>
            </a:extLst>
          </p:cNvPr>
          <p:cNvSpPr>
            <a:spLocks noGrp="1"/>
          </p:cNvSpPr>
          <p:nvPr>
            <p:ph type="sldNum" sz="quarter" idx="10"/>
          </p:nvPr>
        </p:nvSpPr>
        <p:spPr/>
        <p:txBody>
          <a:bodyPr/>
          <a:lstStyle/>
          <a:p>
            <a:fld id="{94E58BE3-2B47-4B12-B4B8-F399EC35F7F1}" type="slidenum">
              <a:rPr lang="en-IN" smtClean="0"/>
              <a:t>58</a:t>
            </a:fld>
            <a:endParaRPr lang="en-IN"/>
          </a:p>
        </p:txBody>
      </p:sp>
      <p:sp>
        <p:nvSpPr>
          <p:cNvPr id="3" name="Title 1">
            <a:extLst>
              <a:ext uri="{FF2B5EF4-FFF2-40B4-BE49-F238E27FC236}">
                <a16:creationId xmlns:a16="http://schemas.microsoft.com/office/drawing/2014/main" id="{52052A7C-8B03-494F-AE19-CCCF9993B124}"/>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12.3 Dense Correspondence</a:t>
            </a:r>
          </a:p>
        </p:txBody>
      </p:sp>
      <p:sp>
        <p:nvSpPr>
          <p:cNvPr id="5" name="Rectangle 4">
            <a:extLst>
              <a:ext uri="{FF2B5EF4-FFF2-40B4-BE49-F238E27FC236}">
                <a16:creationId xmlns:a16="http://schemas.microsoft.com/office/drawing/2014/main" id="{757F1DB2-7830-41BD-B81D-1B2E3D653635}"/>
              </a:ext>
            </a:extLst>
          </p:cNvPr>
          <p:cNvSpPr/>
          <p:nvPr/>
        </p:nvSpPr>
        <p:spPr>
          <a:xfrm>
            <a:off x="-1" y="836540"/>
            <a:ext cx="12191999" cy="4832092"/>
          </a:xfrm>
          <a:prstGeom prst="rect">
            <a:avLst/>
          </a:prstGeom>
        </p:spPr>
        <p:txBody>
          <a:bodyPr wrap="square">
            <a:spAutoFit/>
          </a:bodyPr>
          <a:lstStyle/>
          <a:p>
            <a:pPr marL="342900" lvl="0" indent="-308610">
              <a:buClr>
                <a:srgbClr val="330066"/>
              </a:buClr>
              <a:buSzPts val="2800"/>
              <a:buFont typeface="Times New Roman"/>
              <a:buChar char="•"/>
            </a:pPr>
            <a:r>
              <a:rPr lang="en-US" altLang="zh-TW" sz="2800" kern="0" dirty="0">
                <a:solidFill>
                  <a:srgbClr val="000000"/>
                </a:solidFill>
                <a:latin typeface="Arial"/>
                <a:ea typeface="Times New Roman"/>
                <a:cs typeface="Times New Roman"/>
                <a:sym typeface="Times New Roman"/>
              </a:rPr>
              <a:t>Stereo algorithms on dense correspondence generally perform the following four steps:</a:t>
            </a:r>
          </a:p>
          <a:p>
            <a:pPr marL="834390" lvl="1" indent="-342900">
              <a:buSzPts val="2800"/>
              <a:buFont typeface="+mj-lt"/>
              <a:buAutoNum type="arabicPeriod"/>
            </a:pPr>
            <a:r>
              <a:rPr lang="en-US" altLang="zh-TW" sz="2800" kern="0" dirty="0">
                <a:ea typeface="Times New Roman"/>
                <a:cs typeface="Times New Roman"/>
                <a:sym typeface="Times New Roman"/>
              </a:rPr>
              <a:t>Cost Computation.</a:t>
            </a:r>
          </a:p>
          <a:p>
            <a:pPr marL="834390" lvl="1" indent="-342900">
              <a:buSzPts val="2800"/>
              <a:buFont typeface="+mj-lt"/>
              <a:buAutoNum type="arabicPeriod"/>
            </a:pPr>
            <a:r>
              <a:rPr lang="en-US" altLang="zh-TW" sz="2800" kern="0" dirty="0">
                <a:ea typeface="Times New Roman"/>
                <a:cs typeface="Times New Roman"/>
                <a:sym typeface="Times New Roman"/>
              </a:rPr>
              <a:t>Cost Aggregation.</a:t>
            </a:r>
          </a:p>
          <a:p>
            <a:pPr marL="834390" lvl="1" indent="-342900">
              <a:buSzPts val="2800"/>
              <a:buFont typeface="+mj-lt"/>
              <a:buAutoNum type="arabicPeriod"/>
            </a:pPr>
            <a:r>
              <a:rPr lang="en-US" altLang="zh-TW" sz="2800" kern="0" dirty="0">
                <a:ea typeface="Times New Roman"/>
                <a:cs typeface="Times New Roman"/>
                <a:sym typeface="Times New Roman"/>
              </a:rPr>
              <a:t>Disparity Computation and Optimization.</a:t>
            </a:r>
          </a:p>
          <a:p>
            <a:pPr marL="834390" lvl="1" indent="-342900">
              <a:buSzPts val="2800"/>
              <a:buFont typeface="+mj-lt"/>
              <a:buAutoNum type="arabicPeriod"/>
            </a:pPr>
            <a:r>
              <a:rPr lang="en-US" altLang="zh-TW" sz="2800" kern="0" dirty="0">
                <a:ea typeface="Times New Roman"/>
                <a:cs typeface="Times New Roman"/>
                <a:sym typeface="Times New Roman"/>
              </a:rPr>
              <a:t>Disparity Refinement.</a:t>
            </a:r>
          </a:p>
          <a:p>
            <a:pPr marL="491490" indent="-457200">
              <a:buSzPts val="2800"/>
              <a:buFont typeface="Arial" panose="020B0604020202020204" pitchFamily="34" charset="0"/>
              <a:buChar char="•"/>
            </a:pPr>
            <a:r>
              <a:rPr lang="en-US" altLang="zh-TW" sz="2800" kern="0" dirty="0">
                <a:solidFill>
                  <a:srgbClr val="000000"/>
                </a:solidFill>
                <a:latin typeface="Arial"/>
                <a:ea typeface="Times New Roman"/>
                <a:cs typeface="Times New Roman"/>
                <a:sym typeface="Times New Roman"/>
              </a:rPr>
              <a:t>Local Algorithm</a:t>
            </a:r>
          </a:p>
          <a:p>
            <a:pPr marL="948690" lvl="1" indent="-457200">
              <a:buSzPts val="2800"/>
              <a:buFont typeface="Wingdings" panose="05000000000000000000" pitchFamily="2" charset="2"/>
              <a:buChar char="q"/>
            </a:pPr>
            <a:r>
              <a:rPr lang="en-US" altLang="zh-TW" sz="2800" kern="0" dirty="0">
                <a:solidFill>
                  <a:srgbClr val="000000"/>
                </a:solidFill>
                <a:ea typeface="Times New Roman"/>
                <a:cs typeface="Times New Roman"/>
                <a:sym typeface="Times New Roman"/>
              </a:rPr>
              <a:t>Use a matching cost that is based on a support region.</a:t>
            </a:r>
          </a:p>
          <a:p>
            <a:pPr marL="491490" indent="-457200">
              <a:buSzPts val="2800"/>
              <a:buFont typeface="Arial" panose="020B0604020202020204" pitchFamily="34" charset="0"/>
              <a:buChar char="•"/>
            </a:pPr>
            <a:r>
              <a:rPr lang="en-US" altLang="zh-TW" sz="2800" kern="0" dirty="0">
                <a:solidFill>
                  <a:srgbClr val="000000"/>
                </a:solidFill>
                <a:latin typeface="Arial"/>
                <a:ea typeface="Times New Roman"/>
                <a:cs typeface="Times New Roman"/>
                <a:sym typeface="Times New Roman"/>
              </a:rPr>
              <a:t>Global Algorithm</a:t>
            </a:r>
          </a:p>
          <a:p>
            <a:pPr marL="948690" lvl="1" indent="-457200">
              <a:buSzPts val="2800"/>
              <a:buFont typeface="Wingdings" panose="05000000000000000000" pitchFamily="2" charset="2"/>
              <a:buChar char="q"/>
            </a:pPr>
            <a:r>
              <a:rPr lang="en-US" altLang="zh-TW" sz="2800" kern="0" dirty="0">
                <a:solidFill>
                  <a:srgbClr val="000000"/>
                </a:solidFill>
                <a:ea typeface="Times New Roman"/>
                <a:cs typeface="Times New Roman"/>
                <a:sym typeface="Times New Roman"/>
              </a:rPr>
              <a:t>Make explicit smoothness assumptions and then solve a global optimization problem</a:t>
            </a:r>
          </a:p>
        </p:txBody>
      </p:sp>
    </p:spTree>
    <p:extLst>
      <p:ext uri="{BB962C8B-B14F-4D97-AF65-F5344CB8AC3E}">
        <p14:creationId xmlns:p14="http://schemas.microsoft.com/office/powerpoint/2010/main" val="7914739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2475AA-B42D-406C-8CCB-867C1673BDC2}"/>
              </a:ext>
            </a:extLst>
          </p:cNvPr>
          <p:cNvSpPr>
            <a:spLocks noGrp="1"/>
          </p:cNvSpPr>
          <p:nvPr>
            <p:ph type="sldNum" sz="quarter" idx="10"/>
          </p:nvPr>
        </p:nvSpPr>
        <p:spPr/>
        <p:txBody>
          <a:bodyPr/>
          <a:lstStyle/>
          <a:p>
            <a:fld id="{94E58BE3-2B47-4B12-B4B8-F399EC35F7F1}" type="slidenum">
              <a:rPr lang="en-IN" smtClean="0"/>
              <a:t>59</a:t>
            </a:fld>
            <a:endParaRPr lang="en-IN"/>
          </a:p>
        </p:txBody>
      </p:sp>
      <p:sp>
        <p:nvSpPr>
          <p:cNvPr id="3" name="Title 1">
            <a:extLst>
              <a:ext uri="{FF2B5EF4-FFF2-40B4-BE49-F238E27FC236}">
                <a16:creationId xmlns:a16="http://schemas.microsoft.com/office/drawing/2014/main" id="{9493B71E-C486-458E-9983-86B6BB2FE44B}"/>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12.3 Dense Correspondence</a:t>
            </a:r>
          </a:p>
        </p:txBody>
      </p:sp>
      <p:sp>
        <p:nvSpPr>
          <p:cNvPr id="4" name="Google Shape;108;p5">
            <a:extLst>
              <a:ext uri="{FF2B5EF4-FFF2-40B4-BE49-F238E27FC236}">
                <a16:creationId xmlns:a16="http://schemas.microsoft.com/office/drawing/2014/main" id="{0739A2A8-CE30-4723-B65B-A2FC70F425C1}"/>
              </a:ext>
            </a:extLst>
          </p:cNvPr>
          <p:cNvSpPr txBox="1">
            <a:spLocks/>
          </p:cNvSpPr>
          <p:nvPr/>
        </p:nvSpPr>
        <p:spPr>
          <a:xfrm>
            <a:off x="0" y="773152"/>
            <a:ext cx="12192000" cy="5583198"/>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IN" sz="2400" dirty="0"/>
              <a:t>Sum-of Squared Differences(SSD) is a type of Local Algorithm</a:t>
            </a:r>
            <a:endParaRPr lang="en-US" altLang="zh-TW" sz="2400" dirty="0"/>
          </a:p>
          <a:p>
            <a:pPr marL="0" indent="0">
              <a:buNone/>
            </a:pPr>
            <a:r>
              <a:rPr lang="en-US" altLang="zh-TW" sz="2400" dirty="0"/>
              <a:t>The traditional sum-of-squared differences (SSD) algorithm can be described as:</a:t>
            </a:r>
          </a:p>
          <a:p>
            <a:endParaRPr lang="en-US" altLang="zh-TW" sz="3200" dirty="0">
              <a:latin typeface="+mj-lt"/>
              <a:ea typeface="Times New Roman"/>
              <a:cs typeface="Times New Roman"/>
              <a:sym typeface="Times New Roman"/>
            </a:endParaRPr>
          </a:p>
          <a:p>
            <a:endParaRPr lang="en-US" altLang="zh-TW" sz="3200" dirty="0">
              <a:latin typeface="+mj-lt"/>
              <a:ea typeface="Times New Roman"/>
              <a:cs typeface="Times New Roman"/>
              <a:sym typeface="Times New Roman"/>
            </a:endParaRPr>
          </a:p>
        </p:txBody>
      </p:sp>
      <p:pic>
        <p:nvPicPr>
          <p:cNvPr id="10" name="Picture 9">
            <a:extLst>
              <a:ext uri="{FF2B5EF4-FFF2-40B4-BE49-F238E27FC236}">
                <a16:creationId xmlns:a16="http://schemas.microsoft.com/office/drawing/2014/main" id="{DFD8E51F-2A24-4466-86E5-09DC7ED2ECD9}"/>
              </a:ext>
            </a:extLst>
          </p:cNvPr>
          <p:cNvPicPr>
            <a:picLocks noChangeAspect="1"/>
          </p:cNvPicPr>
          <p:nvPr/>
        </p:nvPicPr>
        <p:blipFill>
          <a:blip r:embed="rId2"/>
          <a:stretch>
            <a:fillRect/>
          </a:stretch>
        </p:blipFill>
        <p:spPr>
          <a:xfrm>
            <a:off x="3164851" y="2004945"/>
            <a:ext cx="5445749" cy="4156756"/>
          </a:xfrm>
          <a:prstGeom prst="rect">
            <a:avLst/>
          </a:prstGeom>
        </p:spPr>
      </p:pic>
      <p:sp>
        <p:nvSpPr>
          <p:cNvPr id="11" name="TextBox 10">
            <a:extLst>
              <a:ext uri="{FF2B5EF4-FFF2-40B4-BE49-F238E27FC236}">
                <a16:creationId xmlns:a16="http://schemas.microsoft.com/office/drawing/2014/main" id="{D9CA5536-F52D-4EAB-B190-4AA8ED5A902E}"/>
              </a:ext>
            </a:extLst>
          </p:cNvPr>
          <p:cNvSpPr txBox="1"/>
          <p:nvPr/>
        </p:nvSpPr>
        <p:spPr>
          <a:xfrm>
            <a:off x="-74341" y="6233239"/>
            <a:ext cx="12192000" cy="246221"/>
          </a:xfrm>
          <a:prstGeom prst="rect">
            <a:avLst/>
          </a:prstGeom>
          <a:noFill/>
        </p:spPr>
        <p:txBody>
          <a:bodyPr wrap="square" rtlCol="0">
            <a:spAutoFit/>
          </a:bodyPr>
          <a:lstStyle/>
          <a:p>
            <a:r>
              <a:rPr lang="en-US" sz="1000" dirty="0"/>
              <a:t>Figure: https://academicjournals.org/article/article1380810673_Marghany%20et%20al.pdf</a:t>
            </a:r>
            <a:endParaRPr lang="en-IN" sz="1000" dirty="0"/>
          </a:p>
        </p:txBody>
      </p:sp>
    </p:spTree>
    <p:extLst>
      <p:ext uri="{BB962C8B-B14F-4D97-AF65-F5344CB8AC3E}">
        <p14:creationId xmlns:p14="http://schemas.microsoft.com/office/powerpoint/2010/main" val="2852583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DB50C10D-F168-4D24-B499-AD5C30BBAAF0}"/>
              </a:ext>
            </a:extLst>
          </p:cNvPr>
          <p:cNvSpPr txBox="1">
            <a:spLocks/>
          </p:cNvSpPr>
          <p:nvPr/>
        </p:nvSpPr>
        <p:spPr>
          <a:xfrm>
            <a:off x="0" y="0"/>
            <a:ext cx="12192000" cy="752475"/>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IN" dirty="0">
                <a:solidFill>
                  <a:schemeClr val="tx1"/>
                </a:solidFill>
              </a:rPr>
              <a:t>12.0 Introduction</a:t>
            </a:r>
          </a:p>
        </p:txBody>
      </p:sp>
      <p:sp>
        <p:nvSpPr>
          <p:cNvPr id="3" name="Content Placeholder 8">
            <a:extLst>
              <a:ext uri="{FF2B5EF4-FFF2-40B4-BE49-F238E27FC236}">
                <a16:creationId xmlns:a16="http://schemas.microsoft.com/office/drawing/2014/main" id="{F40BC589-8E59-4086-AFE0-039799BD16A2}"/>
              </a:ext>
            </a:extLst>
          </p:cNvPr>
          <p:cNvSpPr txBox="1">
            <a:spLocks/>
          </p:cNvSpPr>
          <p:nvPr/>
        </p:nvSpPr>
        <p:spPr>
          <a:xfrm>
            <a:off x="129995" y="752475"/>
            <a:ext cx="12000485" cy="5172499"/>
          </a:xfrm>
          <a:prstGeom prst="rect">
            <a:avLst/>
          </a:prstGeom>
        </p:spPr>
        <p:txBody>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chemeClr val="tx1"/>
              </a:buClr>
              <a:buFont typeface="Arial" panose="020B0604020202020204" pitchFamily="34" charset="0"/>
              <a:buChar char="•"/>
            </a:pPr>
            <a:r>
              <a:rPr lang="en-US" sz="2400" dirty="0"/>
              <a:t>The important observation is that the disparity of the foreground pixel is larger than that of the background pixel.</a:t>
            </a:r>
          </a:p>
          <a:p>
            <a:pPr>
              <a:buClr>
                <a:schemeClr val="tx1"/>
              </a:buClr>
              <a:buFont typeface="Arial" panose="020B0604020202020204" pitchFamily="34" charset="0"/>
              <a:buChar char="•"/>
            </a:pPr>
            <a:r>
              <a:rPr lang="en-US" sz="2400" dirty="0"/>
              <a:t>Under simple imaging configurations (both eyes or cameras looking straight ahead), the amount of horizontal motion or disparity is inversely proportional to the distance from the observer. </a:t>
            </a:r>
          </a:p>
          <a:p>
            <a:pPr>
              <a:buClr>
                <a:schemeClr val="tx1"/>
              </a:buClr>
              <a:buFont typeface="Arial" panose="020B0604020202020204" pitchFamily="34" charset="0"/>
              <a:buChar char="•"/>
            </a:pPr>
            <a:r>
              <a:rPr lang="en-US" sz="2400" dirty="0"/>
              <a:t>While the basic physics and geometry relating visual disparity to scene structure are well understood, automatically measuring this disparity by establishing dense and accurate inter-image </a:t>
            </a:r>
            <a:r>
              <a:rPr lang="en-US" sz="2400" i="1" dirty="0"/>
              <a:t>correspondences</a:t>
            </a:r>
            <a:r>
              <a:rPr lang="en-US" sz="2400" dirty="0"/>
              <a:t> is a challenging task.</a:t>
            </a:r>
          </a:p>
          <a:p>
            <a:pPr>
              <a:buClr>
                <a:schemeClr val="tx1"/>
              </a:buClr>
              <a:buFont typeface="Arial" panose="020B0604020202020204" pitchFamily="34" charset="0"/>
              <a:buChar char="•"/>
            </a:pPr>
            <a:r>
              <a:rPr lang="en-US" sz="2400" dirty="0"/>
              <a:t>In computational stereo, disparity information is typically stored in an intensity image(Disparity Map) where dark pixels encode low disparity values(high distances from camera) and bright intensities encode large disparities(close distance to the camera).</a:t>
            </a:r>
          </a:p>
        </p:txBody>
      </p:sp>
      <p:sp>
        <p:nvSpPr>
          <p:cNvPr id="4" name="Slide Number Placeholder 3">
            <a:extLst>
              <a:ext uri="{FF2B5EF4-FFF2-40B4-BE49-F238E27FC236}">
                <a16:creationId xmlns:a16="http://schemas.microsoft.com/office/drawing/2014/main" id="{DCC90C20-280F-45EC-B35E-54E357EF6D8B}"/>
              </a:ext>
            </a:extLst>
          </p:cNvPr>
          <p:cNvSpPr>
            <a:spLocks noGrp="1"/>
          </p:cNvSpPr>
          <p:nvPr>
            <p:ph type="sldNum" sz="quarter" idx="10"/>
          </p:nvPr>
        </p:nvSpPr>
        <p:spPr/>
        <p:txBody>
          <a:bodyPr/>
          <a:lstStyle/>
          <a:p>
            <a:fld id="{94E58BE3-2B47-4B12-B4B8-F399EC35F7F1}" type="slidenum">
              <a:rPr lang="en-IN" smtClean="0"/>
              <a:t>6</a:t>
            </a:fld>
            <a:endParaRPr lang="en-IN"/>
          </a:p>
        </p:txBody>
      </p:sp>
    </p:spTree>
    <p:extLst>
      <p:ext uri="{BB962C8B-B14F-4D97-AF65-F5344CB8AC3E}">
        <p14:creationId xmlns:p14="http://schemas.microsoft.com/office/powerpoint/2010/main" val="39530089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2475AA-B42D-406C-8CCB-867C1673BDC2}"/>
              </a:ext>
            </a:extLst>
          </p:cNvPr>
          <p:cNvSpPr>
            <a:spLocks noGrp="1"/>
          </p:cNvSpPr>
          <p:nvPr>
            <p:ph type="sldNum" sz="quarter" idx="10"/>
          </p:nvPr>
        </p:nvSpPr>
        <p:spPr/>
        <p:txBody>
          <a:bodyPr/>
          <a:lstStyle/>
          <a:p>
            <a:fld id="{94E58BE3-2B47-4B12-B4B8-F399EC35F7F1}" type="slidenum">
              <a:rPr lang="en-IN" smtClean="0"/>
              <a:t>60</a:t>
            </a:fld>
            <a:endParaRPr lang="en-IN"/>
          </a:p>
        </p:txBody>
      </p:sp>
      <p:sp>
        <p:nvSpPr>
          <p:cNvPr id="3" name="Title 1">
            <a:extLst>
              <a:ext uri="{FF2B5EF4-FFF2-40B4-BE49-F238E27FC236}">
                <a16:creationId xmlns:a16="http://schemas.microsoft.com/office/drawing/2014/main" id="{9493B71E-C486-458E-9983-86B6BB2FE44B}"/>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12.3 Dense Correspondence</a:t>
            </a:r>
          </a:p>
        </p:txBody>
      </p:sp>
      <p:pic>
        <p:nvPicPr>
          <p:cNvPr id="11" name="圖片 13">
            <a:extLst>
              <a:ext uri="{FF2B5EF4-FFF2-40B4-BE49-F238E27FC236}">
                <a16:creationId xmlns:a16="http://schemas.microsoft.com/office/drawing/2014/main" id="{7699018D-51B9-4978-BB6E-0C402F755A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7773" y="1029802"/>
            <a:ext cx="9007398" cy="5476033"/>
          </a:xfrm>
          <a:prstGeom prst="rect">
            <a:avLst/>
          </a:prstGeom>
        </p:spPr>
      </p:pic>
      <p:sp>
        <p:nvSpPr>
          <p:cNvPr id="4" name="TextBox 3">
            <a:extLst>
              <a:ext uri="{FF2B5EF4-FFF2-40B4-BE49-F238E27FC236}">
                <a16:creationId xmlns:a16="http://schemas.microsoft.com/office/drawing/2014/main" id="{99DA7349-FF6E-4B5C-BD4D-1CF5DA7B38BE}"/>
              </a:ext>
            </a:extLst>
          </p:cNvPr>
          <p:cNvSpPr txBox="1"/>
          <p:nvPr/>
        </p:nvSpPr>
        <p:spPr>
          <a:xfrm>
            <a:off x="293648" y="5413326"/>
            <a:ext cx="514443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We need to do this from left to right and right to left. </a:t>
            </a:r>
          </a:p>
          <a:p>
            <a:pPr marL="285750" indent="-285750">
              <a:buFont typeface="Arial" panose="020B0604020202020204" pitchFamily="34" charset="0"/>
              <a:buChar char="•"/>
            </a:pPr>
            <a:r>
              <a:rPr lang="en-US" dirty="0"/>
              <a:t>Because Depth changes some pixels visible in the left image or not in the right and vice-versa.</a:t>
            </a:r>
            <a:endParaRPr lang="en-IN" dirty="0"/>
          </a:p>
        </p:txBody>
      </p:sp>
    </p:spTree>
    <p:extLst>
      <p:ext uri="{BB962C8B-B14F-4D97-AF65-F5344CB8AC3E}">
        <p14:creationId xmlns:p14="http://schemas.microsoft.com/office/powerpoint/2010/main" val="32614318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33CFED-353F-4E82-B40F-B5C9CC6A0CEB}"/>
              </a:ext>
            </a:extLst>
          </p:cNvPr>
          <p:cNvSpPr>
            <a:spLocks noGrp="1"/>
          </p:cNvSpPr>
          <p:nvPr>
            <p:ph type="sldNum" sz="quarter" idx="10"/>
          </p:nvPr>
        </p:nvSpPr>
        <p:spPr/>
        <p:txBody>
          <a:bodyPr/>
          <a:lstStyle/>
          <a:p>
            <a:fld id="{94E58BE3-2B47-4B12-B4B8-F399EC35F7F1}" type="slidenum">
              <a:rPr lang="en-IN" smtClean="0"/>
              <a:t>61</a:t>
            </a:fld>
            <a:endParaRPr lang="en-IN"/>
          </a:p>
        </p:txBody>
      </p:sp>
      <p:sp>
        <p:nvSpPr>
          <p:cNvPr id="3" name="Title 1">
            <a:extLst>
              <a:ext uri="{FF2B5EF4-FFF2-40B4-BE49-F238E27FC236}">
                <a16:creationId xmlns:a16="http://schemas.microsoft.com/office/drawing/2014/main" id="{40AE5792-1009-463C-B6F1-9D0DB3B33F4A}"/>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12.3.1 Similarity Measures</a:t>
            </a:r>
          </a:p>
        </p:txBody>
      </p:sp>
      <p:sp>
        <p:nvSpPr>
          <p:cNvPr id="4" name="Rectangle 3">
            <a:extLst>
              <a:ext uri="{FF2B5EF4-FFF2-40B4-BE49-F238E27FC236}">
                <a16:creationId xmlns:a16="http://schemas.microsoft.com/office/drawing/2014/main" id="{0195F29B-C468-408C-8ABD-F0D8D85054D2}"/>
              </a:ext>
            </a:extLst>
          </p:cNvPr>
          <p:cNvSpPr/>
          <p:nvPr/>
        </p:nvSpPr>
        <p:spPr>
          <a:xfrm>
            <a:off x="0" y="1855018"/>
            <a:ext cx="12191999" cy="3313728"/>
          </a:xfrm>
          <a:prstGeom prst="rect">
            <a:avLst/>
          </a:prstGeom>
        </p:spPr>
        <p:txBody>
          <a:bodyPr wrap="square">
            <a:spAutoFit/>
          </a:bodyPr>
          <a:lstStyle/>
          <a:p>
            <a:pPr marL="457200" lvl="0" indent="-308610">
              <a:spcBef>
                <a:spcPts val="360"/>
              </a:spcBef>
              <a:buClr>
                <a:srgbClr val="330066"/>
              </a:buClr>
              <a:buSzPts val="1260"/>
              <a:buFont typeface="Noto Sans Symbols"/>
              <a:buChar char="●"/>
            </a:pPr>
            <a:r>
              <a:rPr lang="en-US" altLang="zh-TW" sz="2800" kern="0" dirty="0">
                <a:solidFill>
                  <a:srgbClr val="000000"/>
                </a:solidFill>
                <a:ea typeface="Times New Roman"/>
                <a:cs typeface="Times New Roman"/>
                <a:sym typeface="Times New Roman"/>
              </a:rPr>
              <a:t>To assess correspondence for dense stereo matching, some similarity measure is mentioned in this section.</a:t>
            </a:r>
          </a:p>
          <a:p>
            <a:pPr marL="457200" lvl="0" indent="-308610">
              <a:spcBef>
                <a:spcPts val="360"/>
              </a:spcBef>
              <a:buClr>
                <a:srgbClr val="330066"/>
              </a:buClr>
              <a:buSzPts val="1260"/>
              <a:buFont typeface="Noto Sans Symbols"/>
              <a:buChar char="●"/>
            </a:pPr>
            <a:r>
              <a:rPr lang="en-US" altLang="zh-TW" sz="2800" kern="0" dirty="0">
                <a:solidFill>
                  <a:srgbClr val="000000"/>
                </a:solidFill>
                <a:ea typeface="Times New Roman"/>
                <a:cs typeface="Times New Roman"/>
                <a:sym typeface="Times New Roman"/>
              </a:rPr>
              <a:t>Entropy of the pixel values limits the influence of mismatch during aggregation.</a:t>
            </a:r>
          </a:p>
          <a:p>
            <a:pPr marL="457200" lvl="0" indent="-308610">
              <a:spcBef>
                <a:spcPts val="360"/>
              </a:spcBef>
              <a:buClr>
                <a:srgbClr val="330066"/>
              </a:buClr>
              <a:buSzPts val="1260"/>
              <a:buFont typeface="Noto Sans Symbols"/>
              <a:buChar char="●"/>
            </a:pPr>
            <a:r>
              <a:rPr lang="en-US" altLang="zh-TW" sz="2800" kern="0" dirty="0">
                <a:solidFill>
                  <a:srgbClr val="000000"/>
                </a:solidFill>
                <a:ea typeface="Times New Roman"/>
                <a:cs typeface="Times New Roman"/>
                <a:sym typeface="Times New Roman"/>
              </a:rPr>
              <a:t>Sign of the Laplacian leads to poor discriminability in binary matching.</a:t>
            </a:r>
          </a:p>
          <a:p>
            <a:pPr marL="457200" lvl="0" indent="-308610">
              <a:spcBef>
                <a:spcPts val="360"/>
              </a:spcBef>
              <a:buClr>
                <a:srgbClr val="330066"/>
              </a:buClr>
              <a:buSzPts val="1260"/>
              <a:buFont typeface="Noto Sans Symbols"/>
              <a:buChar char="●"/>
            </a:pPr>
            <a:r>
              <a:rPr lang="en-US" altLang="zh-TW" sz="2800" kern="0" dirty="0">
                <a:solidFill>
                  <a:srgbClr val="000000"/>
                </a:solidFill>
                <a:ea typeface="Times New Roman"/>
                <a:cs typeface="Times New Roman"/>
                <a:sym typeface="Times New Roman"/>
              </a:rPr>
              <a:t>Gradient-based methods are insensitive to depth discontinuities.</a:t>
            </a:r>
          </a:p>
          <a:p>
            <a:pPr marL="457200" lvl="0" indent="-308610">
              <a:spcBef>
                <a:spcPts val="360"/>
              </a:spcBef>
              <a:buClr>
                <a:srgbClr val="330066"/>
              </a:buClr>
              <a:buSzPts val="1260"/>
              <a:buFont typeface="Noto Sans Symbols"/>
              <a:buChar char="●"/>
            </a:pPr>
            <a:r>
              <a:rPr lang="en-US" altLang="zh-TW" sz="2800" kern="0" dirty="0">
                <a:solidFill>
                  <a:srgbClr val="000000"/>
                </a:solidFill>
                <a:ea typeface="Times New Roman"/>
                <a:cs typeface="Times New Roman"/>
                <a:sym typeface="Times New Roman"/>
              </a:rPr>
              <a:t>Census transform converts pixel into a bit vector</a:t>
            </a:r>
          </a:p>
        </p:txBody>
      </p:sp>
    </p:spTree>
    <p:extLst>
      <p:ext uri="{BB962C8B-B14F-4D97-AF65-F5344CB8AC3E}">
        <p14:creationId xmlns:p14="http://schemas.microsoft.com/office/powerpoint/2010/main" val="11096606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33CFED-353F-4E82-B40F-B5C9CC6A0CEB}"/>
              </a:ext>
            </a:extLst>
          </p:cNvPr>
          <p:cNvSpPr>
            <a:spLocks noGrp="1"/>
          </p:cNvSpPr>
          <p:nvPr>
            <p:ph type="sldNum" sz="quarter" idx="10"/>
          </p:nvPr>
        </p:nvSpPr>
        <p:spPr/>
        <p:txBody>
          <a:bodyPr/>
          <a:lstStyle/>
          <a:p>
            <a:fld id="{94E58BE3-2B47-4B12-B4B8-F399EC35F7F1}" type="slidenum">
              <a:rPr lang="en-IN" smtClean="0"/>
              <a:t>62</a:t>
            </a:fld>
            <a:endParaRPr lang="en-IN"/>
          </a:p>
        </p:txBody>
      </p:sp>
      <p:sp>
        <p:nvSpPr>
          <p:cNvPr id="3" name="Title 1">
            <a:extLst>
              <a:ext uri="{FF2B5EF4-FFF2-40B4-BE49-F238E27FC236}">
                <a16:creationId xmlns:a16="http://schemas.microsoft.com/office/drawing/2014/main" id="{40AE5792-1009-463C-B6F1-9D0DB3B33F4A}"/>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12.3.1 Similarity Measures</a:t>
            </a:r>
          </a:p>
        </p:txBody>
      </p:sp>
      <p:pic>
        <p:nvPicPr>
          <p:cNvPr id="5" name="圖片 1">
            <a:extLst>
              <a:ext uri="{FF2B5EF4-FFF2-40B4-BE49-F238E27FC236}">
                <a16:creationId xmlns:a16="http://schemas.microsoft.com/office/drawing/2014/main" id="{3CB3CF69-EA45-4502-9661-F1F705C0A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417" y="1105602"/>
            <a:ext cx="2213482" cy="1844568"/>
          </a:xfrm>
          <a:prstGeom prst="rect">
            <a:avLst/>
          </a:prstGeom>
        </p:spPr>
      </p:pic>
      <p:pic>
        <p:nvPicPr>
          <p:cNvPr id="6" name="圖片 2">
            <a:extLst>
              <a:ext uri="{FF2B5EF4-FFF2-40B4-BE49-F238E27FC236}">
                <a16:creationId xmlns:a16="http://schemas.microsoft.com/office/drawing/2014/main" id="{BAB07D07-E46C-45FB-BAF1-F307740E0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131" y="1074578"/>
            <a:ext cx="2213482" cy="1844568"/>
          </a:xfrm>
          <a:prstGeom prst="rect">
            <a:avLst/>
          </a:prstGeom>
        </p:spPr>
      </p:pic>
      <p:pic>
        <p:nvPicPr>
          <p:cNvPr id="7" name="圖片 3">
            <a:extLst>
              <a:ext uri="{FF2B5EF4-FFF2-40B4-BE49-F238E27FC236}">
                <a16:creationId xmlns:a16="http://schemas.microsoft.com/office/drawing/2014/main" id="{3C405804-13FC-4591-8985-865138ECB5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849" y="1120062"/>
            <a:ext cx="2213482" cy="1844568"/>
          </a:xfrm>
          <a:prstGeom prst="rect">
            <a:avLst/>
          </a:prstGeom>
        </p:spPr>
      </p:pic>
      <p:pic>
        <p:nvPicPr>
          <p:cNvPr id="8" name="圖片 4">
            <a:extLst>
              <a:ext uri="{FF2B5EF4-FFF2-40B4-BE49-F238E27FC236}">
                <a16:creationId xmlns:a16="http://schemas.microsoft.com/office/drawing/2014/main" id="{FDCD8422-68F8-4D0E-9462-03671A7AA9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2870" y="3371508"/>
            <a:ext cx="2213482" cy="1844568"/>
          </a:xfrm>
          <a:prstGeom prst="rect">
            <a:avLst/>
          </a:prstGeom>
        </p:spPr>
      </p:pic>
      <p:pic>
        <p:nvPicPr>
          <p:cNvPr id="9" name="圖片 5">
            <a:extLst>
              <a:ext uri="{FF2B5EF4-FFF2-40B4-BE49-F238E27FC236}">
                <a16:creationId xmlns:a16="http://schemas.microsoft.com/office/drawing/2014/main" id="{CE77EFCD-B270-4FB7-97AA-46A68DA99D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7844" y="3429000"/>
            <a:ext cx="2213482" cy="1844568"/>
          </a:xfrm>
          <a:prstGeom prst="rect">
            <a:avLst/>
          </a:prstGeom>
        </p:spPr>
      </p:pic>
      <p:pic>
        <p:nvPicPr>
          <p:cNvPr id="10" name="圖片 6">
            <a:extLst>
              <a:ext uri="{FF2B5EF4-FFF2-40B4-BE49-F238E27FC236}">
                <a16:creationId xmlns:a16="http://schemas.microsoft.com/office/drawing/2014/main" id="{EBF08F62-FFA1-46A5-9AEC-19F44F3B0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5649" y="3327888"/>
            <a:ext cx="2213482" cy="1844568"/>
          </a:xfrm>
          <a:prstGeom prst="rect">
            <a:avLst/>
          </a:prstGeom>
        </p:spPr>
      </p:pic>
      <p:sp>
        <p:nvSpPr>
          <p:cNvPr id="11" name="文字方塊 8">
            <a:extLst>
              <a:ext uri="{FF2B5EF4-FFF2-40B4-BE49-F238E27FC236}">
                <a16:creationId xmlns:a16="http://schemas.microsoft.com/office/drawing/2014/main" id="{DE4D1E2A-BC7F-49D4-B071-2E3C2AD67730}"/>
              </a:ext>
            </a:extLst>
          </p:cNvPr>
          <p:cNvSpPr txBox="1"/>
          <p:nvPr/>
        </p:nvSpPr>
        <p:spPr>
          <a:xfrm>
            <a:off x="1302869" y="2965503"/>
            <a:ext cx="2455284" cy="369332"/>
          </a:xfrm>
          <a:prstGeom prst="rect">
            <a:avLst/>
          </a:prstGeom>
          <a:noFill/>
        </p:spPr>
        <p:txBody>
          <a:bodyPr wrap="square" rtlCol="0">
            <a:spAutoFit/>
          </a:bodyPr>
          <a:lstStyle/>
          <a:p>
            <a:pPr>
              <a:buClr>
                <a:srgbClr val="000000"/>
              </a:buClr>
              <a:buFont typeface="Arial"/>
              <a:buNone/>
            </a:pPr>
            <a:r>
              <a:rPr lang="en-US" altLang="zh-TW" kern="0" dirty="0">
                <a:solidFill>
                  <a:srgbClr val="000000"/>
                </a:solidFill>
                <a:latin typeface="Arial"/>
                <a:cs typeface="Arial"/>
                <a:sym typeface="Arial"/>
              </a:rPr>
              <a:t>(a) Intensity image</a:t>
            </a:r>
            <a:endParaRPr lang="zh-TW" altLang="en-US" kern="0" dirty="0">
              <a:solidFill>
                <a:srgbClr val="000000"/>
              </a:solidFill>
              <a:latin typeface="Arial"/>
              <a:cs typeface="Arial"/>
              <a:sym typeface="Arial"/>
            </a:endParaRPr>
          </a:p>
        </p:txBody>
      </p:sp>
      <p:sp>
        <p:nvSpPr>
          <p:cNvPr id="12" name="文字方塊 12">
            <a:extLst>
              <a:ext uri="{FF2B5EF4-FFF2-40B4-BE49-F238E27FC236}">
                <a16:creationId xmlns:a16="http://schemas.microsoft.com/office/drawing/2014/main" id="{5BFD52D1-5136-43F7-85A8-DF76F853C08D}"/>
              </a:ext>
            </a:extLst>
          </p:cNvPr>
          <p:cNvSpPr txBox="1"/>
          <p:nvPr/>
        </p:nvSpPr>
        <p:spPr>
          <a:xfrm>
            <a:off x="5056934" y="2941050"/>
            <a:ext cx="1972880" cy="369332"/>
          </a:xfrm>
          <a:prstGeom prst="rect">
            <a:avLst/>
          </a:prstGeom>
          <a:noFill/>
        </p:spPr>
        <p:txBody>
          <a:bodyPr wrap="square" rtlCol="0">
            <a:spAutoFit/>
          </a:bodyPr>
          <a:lstStyle/>
          <a:p>
            <a:pPr>
              <a:buClr>
                <a:srgbClr val="000000"/>
              </a:buClr>
              <a:buFont typeface="Arial"/>
              <a:buNone/>
            </a:pPr>
            <a:r>
              <a:rPr lang="en-US" altLang="zh-TW" kern="0" dirty="0">
                <a:solidFill>
                  <a:srgbClr val="000000"/>
                </a:solidFill>
                <a:latin typeface="Arial"/>
                <a:cs typeface="Arial"/>
                <a:sym typeface="Arial"/>
              </a:rPr>
              <a:t>(b) Mean filter</a:t>
            </a:r>
          </a:p>
        </p:txBody>
      </p:sp>
      <p:sp>
        <p:nvSpPr>
          <p:cNvPr id="13" name="文字方塊 13">
            <a:extLst>
              <a:ext uri="{FF2B5EF4-FFF2-40B4-BE49-F238E27FC236}">
                <a16:creationId xmlns:a16="http://schemas.microsoft.com/office/drawing/2014/main" id="{73242DF2-90AD-4D5F-A9A2-0089ADB0089A}"/>
              </a:ext>
            </a:extLst>
          </p:cNvPr>
          <p:cNvSpPr txBox="1"/>
          <p:nvPr/>
        </p:nvSpPr>
        <p:spPr>
          <a:xfrm>
            <a:off x="8835005" y="2885021"/>
            <a:ext cx="1848720" cy="369332"/>
          </a:xfrm>
          <a:prstGeom prst="rect">
            <a:avLst/>
          </a:prstGeom>
          <a:noFill/>
        </p:spPr>
        <p:txBody>
          <a:bodyPr wrap="square" rtlCol="0">
            <a:spAutoFit/>
          </a:bodyPr>
          <a:lstStyle/>
          <a:p>
            <a:pPr>
              <a:buClr>
                <a:srgbClr val="000000"/>
              </a:buClr>
              <a:buFont typeface="Arial"/>
              <a:buNone/>
            </a:pPr>
            <a:r>
              <a:rPr lang="en-US" altLang="zh-TW" kern="0" dirty="0">
                <a:solidFill>
                  <a:srgbClr val="000000"/>
                </a:solidFill>
                <a:latin typeface="Arial"/>
                <a:cs typeface="Arial"/>
                <a:sym typeface="Arial"/>
              </a:rPr>
              <a:t>(c) LOG filter</a:t>
            </a:r>
            <a:endParaRPr lang="zh-TW" altLang="en-US" kern="0" dirty="0">
              <a:solidFill>
                <a:srgbClr val="000000"/>
              </a:solidFill>
              <a:latin typeface="Arial"/>
              <a:cs typeface="Arial"/>
              <a:sym typeface="Arial"/>
            </a:endParaRPr>
          </a:p>
        </p:txBody>
      </p:sp>
      <p:sp>
        <p:nvSpPr>
          <p:cNvPr id="14" name="文字方塊 14">
            <a:extLst>
              <a:ext uri="{FF2B5EF4-FFF2-40B4-BE49-F238E27FC236}">
                <a16:creationId xmlns:a16="http://schemas.microsoft.com/office/drawing/2014/main" id="{8571B3A3-C365-4146-A129-23536D7FD564}"/>
              </a:ext>
            </a:extLst>
          </p:cNvPr>
          <p:cNvSpPr txBox="1"/>
          <p:nvPr/>
        </p:nvSpPr>
        <p:spPr>
          <a:xfrm>
            <a:off x="1423982" y="5225874"/>
            <a:ext cx="2455284" cy="369332"/>
          </a:xfrm>
          <a:prstGeom prst="rect">
            <a:avLst/>
          </a:prstGeom>
          <a:noFill/>
        </p:spPr>
        <p:txBody>
          <a:bodyPr wrap="square" rtlCol="0">
            <a:spAutoFit/>
          </a:bodyPr>
          <a:lstStyle/>
          <a:p>
            <a:pPr>
              <a:buClr>
                <a:srgbClr val="000000"/>
              </a:buClr>
              <a:buFont typeface="Arial"/>
              <a:buNone/>
            </a:pPr>
            <a:r>
              <a:rPr lang="en-US" altLang="zh-TW" kern="0" dirty="0">
                <a:solidFill>
                  <a:srgbClr val="000000"/>
                </a:solidFill>
                <a:latin typeface="Arial"/>
                <a:cs typeface="Arial"/>
                <a:sym typeface="Arial"/>
              </a:rPr>
              <a:t>(d) </a:t>
            </a:r>
            <a:r>
              <a:rPr lang="en-US" altLang="zh-TW" kern="0" dirty="0" err="1">
                <a:solidFill>
                  <a:srgbClr val="000000"/>
                </a:solidFill>
                <a:latin typeface="Arial"/>
                <a:cs typeface="Arial"/>
                <a:sym typeface="Arial"/>
              </a:rPr>
              <a:t>BilSub</a:t>
            </a:r>
            <a:r>
              <a:rPr lang="en-US" altLang="zh-TW" kern="0" dirty="0">
                <a:solidFill>
                  <a:srgbClr val="000000"/>
                </a:solidFill>
                <a:latin typeface="Arial"/>
                <a:cs typeface="Arial"/>
                <a:sym typeface="Arial"/>
              </a:rPr>
              <a:t> filter</a:t>
            </a:r>
            <a:endParaRPr lang="zh-TW" altLang="en-US" kern="0" dirty="0">
              <a:solidFill>
                <a:srgbClr val="000000"/>
              </a:solidFill>
              <a:latin typeface="Arial"/>
              <a:cs typeface="Arial"/>
              <a:sym typeface="Arial"/>
            </a:endParaRPr>
          </a:p>
        </p:txBody>
      </p:sp>
      <p:sp>
        <p:nvSpPr>
          <p:cNvPr id="15" name="文字方塊 15">
            <a:extLst>
              <a:ext uri="{FF2B5EF4-FFF2-40B4-BE49-F238E27FC236}">
                <a16:creationId xmlns:a16="http://schemas.microsoft.com/office/drawing/2014/main" id="{76C514B0-2A5D-4A1A-BC37-45F416817B11}"/>
              </a:ext>
            </a:extLst>
          </p:cNvPr>
          <p:cNvSpPr txBox="1"/>
          <p:nvPr/>
        </p:nvSpPr>
        <p:spPr>
          <a:xfrm>
            <a:off x="5009368" y="5273568"/>
            <a:ext cx="1971958" cy="369332"/>
          </a:xfrm>
          <a:prstGeom prst="rect">
            <a:avLst/>
          </a:prstGeom>
          <a:noFill/>
        </p:spPr>
        <p:txBody>
          <a:bodyPr wrap="square" rtlCol="0">
            <a:spAutoFit/>
          </a:bodyPr>
          <a:lstStyle/>
          <a:p>
            <a:pPr>
              <a:buClr>
                <a:srgbClr val="000000"/>
              </a:buClr>
              <a:buFont typeface="Arial"/>
              <a:buNone/>
            </a:pPr>
            <a:r>
              <a:rPr lang="en-US" altLang="zh-TW" kern="0" dirty="0">
                <a:solidFill>
                  <a:srgbClr val="000000"/>
                </a:solidFill>
                <a:latin typeface="Arial"/>
                <a:cs typeface="Arial"/>
                <a:sym typeface="Arial"/>
              </a:rPr>
              <a:t>(e) Rank filter</a:t>
            </a:r>
            <a:endParaRPr lang="zh-TW" altLang="en-US" kern="0" dirty="0">
              <a:solidFill>
                <a:srgbClr val="000000"/>
              </a:solidFill>
              <a:latin typeface="Arial"/>
              <a:cs typeface="Arial"/>
              <a:sym typeface="Arial"/>
            </a:endParaRPr>
          </a:p>
        </p:txBody>
      </p:sp>
      <p:sp>
        <p:nvSpPr>
          <p:cNvPr id="16" name="文字方塊 16">
            <a:extLst>
              <a:ext uri="{FF2B5EF4-FFF2-40B4-BE49-F238E27FC236}">
                <a16:creationId xmlns:a16="http://schemas.microsoft.com/office/drawing/2014/main" id="{81DBCD4B-5A31-4C92-A683-46AC8B1A7AAC}"/>
              </a:ext>
            </a:extLst>
          </p:cNvPr>
          <p:cNvSpPr txBox="1"/>
          <p:nvPr/>
        </p:nvSpPr>
        <p:spPr>
          <a:xfrm>
            <a:off x="8758482" y="5175062"/>
            <a:ext cx="2317308" cy="369332"/>
          </a:xfrm>
          <a:prstGeom prst="rect">
            <a:avLst/>
          </a:prstGeom>
          <a:noFill/>
        </p:spPr>
        <p:txBody>
          <a:bodyPr wrap="square" rtlCol="0">
            <a:spAutoFit/>
          </a:bodyPr>
          <a:lstStyle/>
          <a:p>
            <a:pPr>
              <a:buClr>
                <a:srgbClr val="000000"/>
              </a:buClr>
              <a:buFont typeface="Arial"/>
              <a:buNone/>
            </a:pPr>
            <a:r>
              <a:rPr lang="en-US" altLang="zh-TW" kern="0" dirty="0">
                <a:solidFill>
                  <a:srgbClr val="000000"/>
                </a:solidFill>
                <a:latin typeface="Arial"/>
                <a:cs typeface="Arial"/>
                <a:sym typeface="Arial"/>
              </a:rPr>
              <a:t>(f) </a:t>
            </a:r>
            <a:r>
              <a:rPr lang="en-US" altLang="zh-TW" kern="0" dirty="0" err="1">
                <a:solidFill>
                  <a:srgbClr val="000000"/>
                </a:solidFill>
                <a:latin typeface="Arial"/>
                <a:cs typeface="Arial"/>
                <a:sym typeface="Arial"/>
              </a:rPr>
              <a:t>SoftRank</a:t>
            </a:r>
            <a:r>
              <a:rPr lang="en-US" altLang="zh-TW" kern="0" dirty="0">
                <a:solidFill>
                  <a:srgbClr val="000000"/>
                </a:solidFill>
                <a:latin typeface="Arial"/>
                <a:cs typeface="Arial"/>
                <a:sym typeface="Arial"/>
              </a:rPr>
              <a:t> filter</a:t>
            </a:r>
            <a:endParaRPr lang="zh-TW" altLang="en-US" kern="0" dirty="0">
              <a:solidFill>
                <a:srgbClr val="000000"/>
              </a:solidFill>
              <a:latin typeface="Arial"/>
              <a:cs typeface="Arial"/>
              <a:sym typeface="Arial"/>
            </a:endParaRPr>
          </a:p>
        </p:txBody>
      </p:sp>
      <p:sp>
        <p:nvSpPr>
          <p:cNvPr id="17" name="文字方塊 17">
            <a:extLst>
              <a:ext uri="{FF2B5EF4-FFF2-40B4-BE49-F238E27FC236}">
                <a16:creationId xmlns:a16="http://schemas.microsoft.com/office/drawing/2014/main" id="{1E536CFE-21E8-45AA-8BCB-1630C350837A}"/>
              </a:ext>
            </a:extLst>
          </p:cNvPr>
          <p:cNvSpPr txBox="1"/>
          <p:nvPr/>
        </p:nvSpPr>
        <p:spPr>
          <a:xfrm>
            <a:off x="8462388" y="5833130"/>
            <a:ext cx="4472440" cy="523220"/>
          </a:xfrm>
          <a:prstGeom prst="rect">
            <a:avLst/>
          </a:prstGeom>
          <a:noFill/>
        </p:spPr>
        <p:txBody>
          <a:bodyPr wrap="square" rtlCol="0">
            <a:spAutoFit/>
          </a:bodyPr>
          <a:lstStyle/>
          <a:p>
            <a:pPr>
              <a:buClr>
                <a:srgbClr val="000000"/>
              </a:buClr>
              <a:buFont typeface="Arial"/>
              <a:buNone/>
            </a:pPr>
            <a:r>
              <a:rPr lang="en-US" altLang="zh-TW" sz="1400" kern="0" dirty="0">
                <a:solidFill>
                  <a:srgbClr val="000000"/>
                </a:solidFill>
                <a:latin typeface="Arial"/>
                <a:cs typeface="Arial"/>
                <a:sym typeface="Arial"/>
              </a:rPr>
              <a:t>LOG: Laplacian of Gaussian</a:t>
            </a:r>
          </a:p>
          <a:p>
            <a:pPr>
              <a:buClr>
                <a:srgbClr val="000000"/>
              </a:buClr>
              <a:buFont typeface="Arial"/>
              <a:buNone/>
            </a:pPr>
            <a:r>
              <a:rPr lang="en-US" altLang="zh-TW" sz="1400" kern="0" dirty="0" err="1">
                <a:solidFill>
                  <a:srgbClr val="000000"/>
                </a:solidFill>
                <a:latin typeface="Arial"/>
                <a:cs typeface="Arial"/>
                <a:sym typeface="Arial"/>
              </a:rPr>
              <a:t>BilSub</a:t>
            </a:r>
            <a:r>
              <a:rPr lang="en-US" altLang="zh-TW" sz="1400" kern="0" dirty="0">
                <a:solidFill>
                  <a:srgbClr val="000000"/>
                </a:solidFill>
                <a:latin typeface="Arial"/>
                <a:cs typeface="Arial"/>
                <a:sym typeface="Arial"/>
              </a:rPr>
              <a:t>: background subtraction by bilateral</a:t>
            </a:r>
            <a:endParaRPr lang="zh-TW" altLang="en-US" sz="1400" kern="0" dirty="0">
              <a:solidFill>
                <a:srgbClr val="000000"/>
              </a:solidFill>
              <a:latin typeface="Arial"/>
              <a:cs typeface="Arial"/>
              <a:sym typeface="Arial"/>
            </a:endParaRPr>
          </a:p>
        </p:txBody>
      </p:sp>
    </p:spTree>
    <p:extLst>
      <p:ext uri="{BB962C8B-B14F-4D97-AF65-F5344CB8AC3E}">
        <p14:creationId xmlns:p14="http://schemas.microsoft.com/office/powerpoint/2010/main" val="5753075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CD5520-4AED-41DA-8783-537DA10C8300}"/>
              </a:ext>
            </a:extLst>
          </p:cNvPr>
          <p:cNvSpPr>
            <a:spLocks noGrp="1"/>
          </p:cNvSpPr>
          <p:nvPr>
            <p:ph type="sldNum" sz="quarter" idx="10"/>
          </p:nvPr>
        </p:nvSpPr>
        <p:spPr/>
        <p:txBody>
          <a:bodyPr/>
          <a:lstStyle/>
          <a:p>
            <a:fld id="{94E58BE3-2B47-4B12-B4B8-F399EC35F7F1}" type="slidenum">
              <a:rPr lang="en-IN" smtClean="0"/>
              <a:t>63</a:t>
            </a:fld>
            <a:endParaRPr lang="en-IN"/>
          </a:p>
        </p:txBody>
      </p:sp>
      <p:sp>
        <p:nvSpPr>
          <p:cNvPr id="3" name="TextBox 2">
            <a:extLst>
              <a:ext uri="{FF2B5EF4-FFF2-40B4-BE49-F238E27FC236}">
                <a16:creationId xmlns:a16="http://schemas.microsoft.com/office/drawing/2014/main" id="{64E47B9F-916A-47E5-9471-19DD21FAB6A7}"/>
              </a:ext>
            </a:extLst>
          </p:cNvPr>
          <p:cNvSpPr txBox="1"/>
          <p:nvPr/>
        </p:nvSpPr>
        <p:spPr>
          <a:xfrm>
            <a:off x="0" y="163551"/>
            <a:ext cx="12192000" cy="584775"/>
          </a:xfrm>
          <a:prstGeom prst="rect">
            <a:avLst/>
          </a:prstGeom>
          <a:noFill/>
        </p:spPr>
        <p:txBody>
          <a:bodyPr wrap="square" rtlCol="0">
            <a:spAutoFit/>
          </a:bodyPr>
          <a:lstStyle/>
          <a:p>
            <a:r>
              <a:rPr lang="en-US" sz="3200" dirty="0"/>
              <a:t>Break!</a:t>
            </a:r>
            <a:endParaRPr lang="en-IN" sz="3200" dirty="0"/>
          </a:p>
        </p:txBody>
      </p:sp>
      <p:pic>
        <p:nvPicPr>
          <p:cNvPr id="4" name="Picture 3">
            <a:extLst>
              <a:ext uri="{FF2B5EF4-FFF2-40B4-BE49-F238E27FC236}">
                <a16:creationId xmlns:a16="http://schemas.microsoft.com/office/drawing/2014/main" id="{71516CF5-97CD-45ED-8AF3-59CACC7060C6}"/>
              </a:ext>
            </a:extLst>
          </p:cNvPr>
          <p:cNvPicPr>
            <a:picLocks noChangeAspect="1"/>
          </p:cNvPicPr>
          <p:nvPr/>
        </p:nvPicPr>
        <p:blipFill>
          <a:blip r:embed="rId2"/>
          <a:stretch>
            <a:fillRect/>
          </a:stretch>
        </p:blipFill>
        <p:spPr>
          <a:xfrm>
            <a:off x="3687336" y="1062302"/>
            <a:ext cx="4453054" cy="5210074"/>
          </a:xfrm>
          <a:prstGeom prst="rect">
            <a:avLst/>
          </a:prstGeom>
        </p:spPr>
      </p:pic>
    </p:spTree>
    <p:extLst>
      <p:ext uri="{BB962C8B-B14F-4D97-AF65-F5344CB8AC3E}">
        <p14:creationId xmlns:p14="http://schemas.microsoft.com/office/powerpoint/2010/main" val="26169674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9F3CA2-0CE8-4839-9510-0B00AB37A4C7}"/>
              </a:ext>
            </a:extLst>
          </p:cNvPr>
          <p:cNvSpPr>
            <a:spLocks noGrp="1"/>
          </p:cNvSpPr>
          <p:nvPr>
            <p:ph type="sldNum" sz="quarter" idx="10"/>
          </p:nvPr>
        </p:nvSpPr>
        <p:spPr/>
        <p:txBody>
          <a:bodyPr/>
          <a:lstStyle/>
          <a:p>
            <a:fld id="{94E58BE3-2B47-4B12-B4B8-F399EC35F7F1}" type="slidenum">
              <a:rPr lang="en-IN" smtClean="0"/>
              <a:t>64</a:t>
            </a:fld>
            <a:endParaRPr lang="en-IN"/>
          </a:p>
        </p:txBody>
      </p:sp>
      <p:sp>
        <p:nvSpPr>
          <p:cNvPr id="3" name="Title 1">
            <a:extLst>
              <a:ext uri="{FF2B5EF4-FFF2-40B4-BE49-F238E27FC236}">
                <a16:creationId xmlns:a16="http://schemas.microsoft.com/office/drawing/2014/main" id="{2D6B360C-6E70-4B83-8D26-E29690A7F9B7}"/>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12.4 Local Methods</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10A6531-B05F-4CC5-85E0-4F9096DEB3F7}"/>
                  </a:ext>
                </a:extLst>
              </p:cNvPr>
              <p:cNvSpPr/>
              <p:nvPr/>
            </p:nvSpPr>
            <p:spPr>
              <a:xfrm>
                <a:off x="-2" y="2720192"/>
                <a:ext cx="12191999" cy="2298065"/>
              </a:xfrm>
              <a:prstGeom prst="rect">
                <a:avLst/>
              </a:prstGeom>
            </p:spPr>
            <p:txBody>
              <a:bodyPr wrap="square">
                <a:spAutoFit/>
              </a:bodyPr>
              <a:lstStyle/>
              <a:p>
                <a:pPr marL="457200" lvl="0" indent="-308610">
                  <a:spcBef>
                    <a:spcPts val="360"/>
                  </a:spcBef>
                  <a:buClr>
                    <a:srgbClr val="330066"/>
                  </a:buClr>
                  <a:buSzPts val="1260"/>
                  <a:buFont typeface="Noto Sans Symbols"/>
                  <a:buChar char="●"/>
                </a:pPr>
                <a:r>
                  <a:rPr lang="en-US" altLang="zh-TW" sz="2800" kern="0" dirty="0">
                    <a:solidFill>
                      <a:srgbClr val="000000"/>
                    </a:solidFill>
                    <a:cs typeface="Arial"/>
                    <a:sym typeface="Arial"/>
                  </a:rPr>
                  <a:t>Local and window-based methods aggregate the matching cost by summing or averaging</a:t>
                </a:r>
                <a:r>
                  <a:rPr lang="zh-TW" altLang="en-US" sz="2800" kern="0" dirty="0">
                    <a:solidFill>
                      <a:srgbClr val="000000"/>
                    </a:solidFill>
                    <a:cs typeface="Arial"/>
                    <a:sym typeface="Arial"/>
                  </a:rPr>
                  <a:t> </a:t>
                </a:r>
                <a:r>
                  <a:rPr lang="en-US" altLang="zh-TW" sz="2800" kern="0" dirty="0">
                    <a:solidFill>
                      <a:srgbClr val="000000"/>
                    </a:solidFill>
                    <a:cs typeface="Arial"/>
                    <a:sym typeface="Arial"/>
                  </a:rPr>
                  <a:t>over a support region in the DSI(Disparity Space image) </a:t>
                </a:r>
                <a14:m>
                  <m:oMath xmlns:m="http://schemas.openxmlformats.org/officeDocument/2006/math">
                    <m:r>
                      <a:rPr lang="en-US" altLang="zh-TW" sz="2800" i="1" kern="0" dirty="0" smtClean="0">
                        <a:solidFill>
                          <a:srgbClr val="000000"/>
                        </a:solidFill>
                        <a:latin typeface="Cambria Math" panose="02040503050406030204" pitchFamily="18" charset="0"/>
                        <a:cs typeface="Arial"/>
                        <a:sym typeface="Arial"/>
                      </a:rPr>
                      <m:t>𝐶</m:t>
                    </m:r>
                    <m:r>
                      <a:rPr lang="en-US" altLang="zh-TW" sz="2800" i="1" kern="0" dirty="0" smtClean="0">
                        <a:solidFill>
                          <a:srgbClr val="000000"/>
                        </a:solidFill>
                        <a:latin typeface="Cambria Math" panose="02040503050406030204" pitchFamily="18" charset="0"/>
                        <a:cs typeface="Arial"/>
                        <a:sym typeface="Arial"/>
                      </a:rPr>
                      <m:t>(</m:t>
                    </m:r>
                    <m:r>
                      <a:rPr lang="en-US" altLang="zh-TW" sz="2800" i="1" kern="0" dirty="0" err="1" smtClean="0">
                        <a:solidFill>
                          <a:srgbClr val="000000"/>
                        </a:solidFill>
                        <a:latin typeface="Cambria Math" panose="02040503050406030204" pitchFamily="18" charset="0"/>
                        <a:cs typeface="Arial"/>
                        <a:sym typeface="Arial"/>
                      </a:rPr>
                      <m:t>𝑥</m:t>
                    </m:r>
                    <m:r>
                      <a:rPr lang="en-US" altLang="zh-TW" sz="2800" i="1" kern="0" dirty="0" err="1" smtClean="0">
                        <a:solidFill>
                          <a:srgbClr val="000000"/>
                        </a:solidFill>
                        <a:latin typeface="Cambria Math" panose="02040503050406030204" pitchFamily="18" charset="0"/>
                        <a:cs typeface="Arial"/>
                        <a:sym typeface="Arial"/>
                      </a:rPr>
                      <m:t>,</m:t>
                    </m:r>
                    <m:r>
                      <a:rPr lang="en-US" altLang="zh-TW" sz="2800" i="1" kern="0" dirty="0" err="1" smtClean="0">
                        <a:solidFill>
                          <a:srgbClr val="000000"/>
                        </a:solidFill>
                        <a:latin typeface="Cambria Math" panose="02040503050406030204" pitchFamily="18" charset="0"/>
                        <a:cs typeface="Arial"/>
                        <a:sym typeface="Arial"/>
                      </a:rPr>
                      <m:t>𝑦</m:t>
                    </m:r>
                    <m:r>
                      <a:rPr lang="en-US" altLang="zh-TW" sz="2800" i="1" kern="0" dirty="0" err="1" smtClean="0">
                        <a:solidFill>
                          <a:srgbClr val="000000"/>
                        </a:solidFill>
                        <a:latin typeface="Cambria Math" panose="02040503050406030204" pitchFamily="18" charset="0"/>
                        <a:cs typeface="Arial"/>
                        <a:sym typeface="Arial"/>
                      </a:rPr>
                      <m:t>,</m:t>
                    </m:r>
                    <m:r>
                      <a:rPr lang="en-US" altLang="zh-TW" sz="2800" i="1" kern="0" dirty="0" err="1" smtClean="0">
                        <a:solidFill>
                          <a:srgbClr val="000000"/>
                        </a:solidFill>
                        <a:latin typeface="Cambria Math" panose="02040503050406030204" pitchFamily="18" charset="0"/>
                        <a:cs typeface="Arial"/>
                        <a:sym typeface="Arial"/>
                      </a:rPr>
                      <m:t>𝑑</m:t>
                    </m:r>
                    <m:r>
                      <a:rPr lang="en-US" altLang="zh-TW" sz="2800" i="1" kern="0" dirty="0" smtClean="0">
                        <a:solidFill>
                          <a:srgbClr val="000000"/>
                        </a:solidFill>
                        <a:latin typeface="Cambria Math" panose="02040503050406030204" pitchFamily="18" charset="0"/>
                        <a:cs typeface="Arial"/>
                        <a:sym typeface="Arial"/>
                      </a:rPr>
                      <m:t>).</m:t>
                    </m:r>
                  </m:oMath>
                </a14:m>
                <a:endParaRPr lang="en-US" altLang="zh-TW" sz="2800" kern="0" dirty="0">
                  <a:solidFill>
                    <a:srgbClr val="000000"/>
                  </a:solidFill>
                  <a:cs typeface="Arial"/>
                  <a:sym typeface="Arial"/>
                </a:endParaRPr>
              </a:p>
              <a:p>
                <a:pPr marL="457200" lvl="0" indent="-308610">
                  <a:spcBef>
                    <a:spcPts val="360"/>
                  </a:spcBef>
                  <a:buClr>
                    <a:srgbClr val="330066"/>
                  </a:buClr>
                  <a:buSzPts val="1260"/>
                  <a:buFont typeface="Noto Sans Symbols"/>
                  <a:buChar char="●"/>
                </a:pPr>
                <a:r>
                  <a:rPr lang="en-US" altLang="zh-TW" sz="2800" kern="0" dirty="0">
                    <a:solidFill>
                      <a:srgbClr val="000000"/>
                    </a:solidFill>
                    <a:ea typeface="Times New Roman"/>
                    <a:cs typeface="Times New Roman"/>
                    <a:sym typeface="Times New Roman"/>
                  </a:rPr>
                  <a:t>In local methods, the emphasis is aggregation step because of winner-takes-all strategy.</a:t>
                </a:r>
              </a:p>
            </p:txBody>
          </p:sp>
        </mc:Choice>
        <mc:Fallback xmlns="">
          <p:sp>
            <p:nvSpPr>
              <p:cNvPr id="4" name="Rectangle 3">
                <a:extLst>
                  <a:ext uri="{FF2B5EF4-FFF2-40B4-BE49-F238E27FC236}">
                    <a16:creationId xmlns:a16="http://schemas.microsoft.com/office/drawing/2014/main" id="{810A6531-B05F-4CC5-85E0-4F9096DEB3F7}"/>
                  </a:ext>
                </a:extLst>
              </p:cNvPr>
              <p:cNvSpPr>
                <a:spLocks noRot="1" noChangeAspect="1" noMove="1" noResize="1" noEditPoints="1" noAdjustHandles="1" noChangeArrowheads="1" noChangeShapeType="1" noTextEdit="1"/>
              </p:cNvSpPr>
              <p:nvPr/>
            </p:nvSpPr>
            <p:spPr>
              <a:xfrm>
                <a:off x="-2" y="2720192"/>
                <a:ext cx="12191999" cy="2298065"/>
              </a:xfrm>
              <a:prstGeom prst="rect">
                <a:avLst/>
              </a:prstGeom>
              <a:blipFill>
                <a:blip r:embed="rId2"/>
                <a:stretch>
                  <a:fillRect t="-2387" r="-150" b="-6631"/>
                </a:stretch>
              </a:blipFill>
            </p:spPr>
            <p:txBody>
              <a:bodyPr/>
              <a:lstStyle/>
              <a:p>
                <a:r>
                  <a:rPr lang="en-IN">
                    <a:noFill/>
                  </a:rPr>
                  <a:t> </a:t>
                </a:r>
              </a:p>
            </p:txBody>
          </p:sp>
        </mc:Fallback>
      </mc:AlternateContent>
    </p:spTree>
    <p:extLst>
      <p:ext uri="{BB962C8B-B14F-4D97-AF65-F5344CB8AC3E}">
        <p14:creationId xmlns:p14="http://schemas.microsoft.com/office/powerpoint/2010/main" val="11908700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9F3CA2-0CE8-4839-9510-0B00AB37A4C7}"/>
              </a:ext>
            </a:extLst>
          </p:cNvPr>
          <p:cNvSpPr>
            <a:spLocks noGrp="1"/>
          </p:cNvSpPr>
          <p:nvPr>
            <p:ph type="sldNum" sz="quarter" idx="10"/>
          </p:nvPr>
        </p:nvSpPr>
        <p:spPr/>
        <p:txBody>
          <a:bodyPr/>
          <a:lstStyle/>
          <a:p>
            <a:fld id="{94E58BE3-2B47-4B12-B4B8-F399EC35F7F1}" type="slidenum">
              <a:rPr lang="en-IN" smtClean="0"/>
              <a:t>65</a:t>
            </a:fld>
            <a:endParaRPr lang="en-IN"/>
          </a:p>
        </p:txBody>
      </p:sp>
      <p:sp>
        <p:nvSpPr>
          <p:cNvPr id="3" name="Title 1">
            <a:extLst>
              <a:ext uri="{FF2B5EF4-FFF2-40B4-BE49-F238E27FC236}">
                <a16:creationId xmlns:a16="http://schemas.microsoft.com/office/drawing/2014/main" id="{2D6B360C-6E70-4B83-8D26-E29690A7F9B7}"/>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12.4 Local Methods</a:t>
            </a:r>
          </a:p>
        </p:txBody>
      </p:sp>
      <p:sp>
        <p:nvSpPr>
          <p:cNvPr id="5" name="Google Shape;108;p5">
            <a:extLst>
              <a:ext uri="{FF2B5EF4-FFF2-40B4-BE49-F238E27FC236}">
                <a16:creationId xmlns:a16="http://schemas.microsoft.com/office/drawing/2014/main" id="{930A3D1C-8017-48B3-8EF0-EAD0BECB844A}"/>
              </a:ext>
            </a:extLst>
          </p:cNvPr>
          <p:cNvSpPr txBox="1">
            <a:spLocks/>
          </p:cNvSpPr>
          <p:nvPr/>
        </p:nvSpPr>
        <p:spPr>
          <a:xfrm>
            <a:off x="1" y="1390614"/>
            <a:ext cx="12192000" cy="5091962"/>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Tx/>
              <a:buFont typeface="Arial" panose="020B0604020202020204" pitchFamily="34" charset="0"/>
              <a:buChar char="•"/>
            </a:pPr>
            <a:r>
              <a:rPr lang="en-US" altLang="zh-TW" sz="2400" dirty="0"/>
              <a:t>Aggregation with a fixed support region can be performed using 2D or 3D convolution.</a:t>
            </a:r>
          </a:p>
          <a:p>
            <a:pPr>
              <a:buClrTx/>
              <a:buFont typeface="Arial" panose="020B0604020202020204" pitchFamily="34" charset="0"/>
              <a:buChar char="•"/>
            </a:pPr>
            <a:endParaRPr lang="en-US" sz="2400" dirty="0"/>
          </a:p>
          <a:p>
            <a:pPr>
              <a:buClrTx/>
              <a:buFont typeface="Arial" panose="020B0604020202020204" pitchFamily="34" charset="0"/>
              <a:buChar char="•"/>
            </a:pPr>
            <a:endParaRPr lang="en-US" sz="2400" dirty="0"/>
          </a:p>
        </p:txBody>
      </p:sp>
      <p:pic>
        <p:nvPicPr>
          <p:cNvPr id="7" name="圖片 2">
            <a:extLst>
              <a:ext uri="{FF2B5EF4-FFF2-40B4-BE49-F238E27FC236}">
                <a16:creationId xmlns:a16="http://schemas.microsoft.com/office/drawing/2014/main" id="{DA0338AA-99A7-4B89-8411-4AAE18ED0B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189" y="2580232"/>
            <a:ext cx="5811184" cy="396000"/>
          </a:xfrm>
          <a:prstGeom prst="rect">
            <a:avLst/>
          </a:prstGeom>
        </p:spPr>
      </p:pic>
    </p:spTree>
    <p:extLst>
      <p:ext uri="{BB962C8B-B14F-4D97-AF65-F5344CB8AC3E}">
        <p14:creationId xmlns:p14="http://schemas.microsoft.com/office/powerpoint/2010/main" val="788473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9F3CA2-0CE8-4839-9510-0B00AB37A4C7}"/>
              </a:ext>
            </a:extLst>
          </p:cNvPr>
          <p:cNvSpPr>
            <a:spLocks noGrp="1"/>
          </p:cNvSpPr>
          <p:nvPr>
            <p:ph type="sldNum" sz="quarter" idx="10"/>
          </p:nvPr>
        </p:nvSpPr>
        <p:spPr/>
        <p:txBody>
          <a:bodyPr/>
          <a:lstStyle/>
          <a:p>
            <a:fld id="{94E58BE3-2B47-4B12-B4B8-F399EC35F7F1}" type="slidenum">
              <a:rPr lang="en-IN" smtClean="0"/>
              <a:t>66</a:t>
            </a:fld>
            <a:endParaRPr lang="en-IN"/>
          </a:p>
        </p:txBody>
      </p:sp>
      <p:sp>
        <p:nvSpPr>
          <p:cNvPr id="3" name="Title 1">
            <a:extLst>
              <a:ext uri="{FF2B5EF4-FFF2-40B4-BE49-F238E27FC236}">
                <a16:creationId xmlns:a16="http://schemas.microsoft.com/office/drawing/2014/main" id="{2D6B360C-6E70-4B83-8D26-E29690A7F9B7}"/>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12.4 Local Methods</a:t>
            </a:r>
          </a:p>
        </p:txBody>
      </p:sp>
      <p:pic>
        <p:nvPicPr>
          <p:cNvPr id="7" name="圖片 5">
            <a:extLst>
              <a:ext uri="{FF2B5EF4-FFF2-40B4-BE49-F238E27FC236}">
                <a16:creationId xmlns:a16="http://schemas.microsoft.com/office/drawing/2014/main" id="{51168467-DC64-4419-8323-974A02EC5B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243" y="1008177"/>
            <a:ext cx="5643661" cy="4760721"/>
          </a:xfrm>
          <a:prstGeom prst="rect">
            <a:avLst/>
          </a:prstGeom>
        </p:spPr>
      </p:pic>
      <p:pic>
        <p:nvPicPr>
          <p:cNvPr id="8" name="圖片 1">
            <a:extLst>
              <a:ext uri="{FF2B5EF4-FFF2-40B4-BE49-F238E27FC236}">
                <a16:creationId xmlns:a16="http://schemas.microsoft.com/office/drawing/2014/main" id="{3981EA48-A935-4902-A969-DBA910D1BE44}"/>
              </a:ext>
            </a:extLst>
          </p:cNvPr>
          <p:cNvPicPr>
            <a:picLocks noChangeAspect="1"/>
          </p:cNvPicPr>
          <p:nvPr/>
        </p:nvPicPr>
        <p:blipFill>
          <a:blip r:embed="rId3"/>
          <a:stretch>
            <a:fillRect/>
          </a:stretch>
        </p:blipFill>
        <p:spPr>
          <a:xfrm>
            <a:off x="7845394" y="1409402"/>
            <a:ext cx="2805367" cy="2719238"/>
          </a:xfrm>
          <a:prstGeom prst="rect">
            <a:avLst/>
          </a:prstGeom>
        </p:spPr>
      </p:pic>
      <p:sp>
        <p:nvSpPr>
          <p:cNvPr id="9" name="文字方塊 2">
            <a:extLst>
              <a:ext uri="{FF2B5EF4-FFF2-40B4-BE49-F238E27FC236}">
                <a16:creationId xmlns:a16="http://schemas.microsoft.com/office/drawing/2014/main" id="{B7961A95-4125-4CD4-AC0C-52B7646E47A9}"/>
              </a:ext>
            </a:extLst>
          </p:cNvPr>
          <p:cNvSpPr txBox="1"/>
          <p:nvPr/>
        </p:nvSpPr>
        <p:spPr>
          <a:xfrm>
            <a:off x="8072726" y="4759360"/>
            <a:ext cx="2578035" cy="615553"/>
          </a:xfrm>
          <a:prstGeom prst="rect">
            <a:avLst/>
          </a:prstGeom>
          <a:noFill/>
        </p:spPr>
        <p:txBody>
          <a:bodyPr wrap="square" rtlCol="0">
            <a:spAutoFit/>
          </a:bodyPr>
          <a:lstStyle/>
          <a:p>
            <a:r>
              <a:rPr lang="en-US" altLang="zh-TW" sz="2000" dirty="0">
                <a:solidFill>
                  <a:srgbClr val="FF0000"/>
                </a:solidFill>
              </a:rPr>
              <a:t>matching 9 windows</a:t>
            </a:r>
          </a:p>
          <a:p>
            <a:endParaRPr lang="zh-TW" altLang="en-US" dirty="0"/>
          </a:p>
        </p:txBody>
      </p:sp>
    </p:spTree>
    <p:extLst>
      <p:ext uri="{BB962C8B-B14F-4D97-AF65-F5344CB8AC3E}">
        <p14:creationId xmlns:p14="http://schemas.microsoft.com/office/powerpoint/2010/main" val="286533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E43CEB-6C1C-4D7F-A201-BCD75097DC51}"/>
              </a:ext>
            </a:extLst>
          </p:cNvPr>
          <p:cNvSpPr>
            <a:spLocks noGrp="1"/>
          </p:cNvSpPr>
          <p:nvPr>
            <p:ph type="sldNum" sz="quarter" idx="10"/>
          </p:nvPr>
        </p:nvSpPr>
        <p:spPr/>
        <p:txBody>
          <a:bodyPr/>
          <a:lstStyle/>
          <a:p>
            <a:fld id="{94E58BE3-2B47-4B12-B4B8-F399EC35F7F1}" type="slidenum">
              <a:rPr lang="en-IN" smtClean="0"/>
              <a:t>67</a:t>
            </a:fld>
            <a:endParaRPr lang="en-IN"/>
          </a:p>
        </p:txBody>
      </p:sp>
      <p:sp>
        <p:nvSpPr>
          <p:cNvPr id="3" name="Title 1">
            <a:extLst>
              <a:ext uri="{FF2B5EF4-FFF2-40B4-BE49-F238E27FC236}">
                <a16:creationId xmlns:a16="http://schemas.microsoft.com/office/drawing/2014/main" id="{95704826-8F5F-4535-9D26-CD7318EB5A47}"/>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Fixed Window vs </a:t>
            </a:r>
            <a:r>
              <a:rPr lang="en-IN" dirty="0" err="1"/>
              <a:t>Shiftable</a:t>
            </a:r>
            <a:r>
              <a:rPr lang="en-IN" dirty="0"/>
              <a:t> Window</a:t>
            </a:r>
          </a:p>
        </p:txBody>
      </p:sp>
      <p:sp>
        <p:nvSpPr>
          <p:cNvPr id="6" name="Google Shape;108;p5">
            <a:extLst>
              <a:ext uri="{FF2B5EF4-FFF2-40B4-BE49-F238E27FC236}">
                <a16:creationId xmlns:a16="http://schemas.microsoft.com/office/drawing/2014/main" id="{E701D0B8-DAB6-4A25-A6D4-2B24FD4FB609}"/>
              </a:ext>
            </a:extLst>
          </p:cNvPr>
          <p:cNvSpPr txBox="1">
            <a:spLocks/>
          </p:cNvSpPr>
          <p:nvPr/>
        </p:nvSpPr>
        <p:spPr>
          <a:xfrm>
            <a:off x="0" y="836540"/>
            <a:ext cx="12192000" cy="5519810"/>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zh-TW" sz="2400" dirty="0">
                <a:ea typeface="Times New Roman"/>
                <a:cs typeface="Times New Roman"/>
                <a:sym typeface="Times New Roman"/>
              </a:rPr>
              <a:t>Fixed window:</a:t>
            </a:r>
          </a:p>
          <a:p>
            <a:endParaRPr lang="en-US" altLang="zh-TW" sz="1800" dirty="0">
              <a:ea typeface="Times New Roman"/>
              <a:cs typeface="Times New Roman"/>
              <a:sym typeface="Times New Roman"/>
            </a:endParaRPr>
          </a:p>
          <a:p>
            <a:endParaRPr lang="en-US" altLang="zh-TW" sz="1800" dirty="0">
              <a:ea typeface="Times New Roman"/>
              <a:cs typeface="Times New Roman"/>
              <a:sym typeface="Times New Roman"/>
            </a:endParaRPr>
          </a:p>
          <a:p>
            <a:endParaRPr lang="en-US" altLang="zh-TW" sz="1800" dirty="0">
              <a:ea typeface="Times New Roman"/>
              <a:cs typeface="Times New Roman"/>
              <a:sym typeface="Times New Roman"/>
            </a:endParaRPr>
          </a:p>
          <a:p>
            <a:endParaRPr lang="en-US" altLang="zh-TW" sz="1800" dirty="0">
              <a:ea typeface="Times New Roman"/>
              <a:cs typeface="Times New Roman"/>
              <a:sym typeface="Times New Roman"/>
            </a:endParaRPr>
          </a:p>
          <a:p>
            <a:pPr marL="148590" indent="0">
              <a:buFont typeface="Calibri" panose="020F0502020204030204" pitchFamily="34" charset="0"/>
              <a:buNone/>
            </a:pPr>
            <a:endParaRPr lang="en-US" altLang="zh-TW" sz="1800" dirty="0">
              <a:ea typeface="Times New Roman"/>
              <a:cs typeface="Times New Roman"/>
              <a:sym typeface="Times New Roman"/>
            </a:endParaRPr>
          </a:p>
          <a:p>
            <a:pPr marL="148590" indent="0">
              <a:buFont typeface="Calibri" panose="020F0502020204030204" pitchFamily="34" charset="0"/>
              <a:buNone/>
            </a:pPr>
            <a:endParaRPr lang="en-US" altLang="zh-TW" sz="1800" dirty="0">
              <a:ea typeface="Times New Roman"/>
              <a:cs typeface="Times New Roman"/>
              <a:sym typeface="Times New Roman"/>
            </a:endParaRPr>
          </a:p>
          <a:p>
            <a:r>
              <a:rPr lang="en-US" altLang="zh-TW" sz="2400" dirty="0" err="1">
                <a:ea typeface="Times New Roman"/>
                <a:cs typeface="Times New Roman"/>
                <a:sym typeface="Times New Roman"/>
              </a:rPr>
              <a:t>Shiftable</a:t>
            </a:r>
            <a:r>
              <a:rPr lang="en-US" altLang="zh-TW" sz="2400" dirty="0">
                <a:ea typeface="Times New Roman"/>
                <a:cs typeface="Times New Roman"/>
                <a:sym typeface="Times New Roman"/>
              </a:rPr>
              <a:t> window:</a:t>
            </a:r>
            <a:endParaRPr lang="en-US" sz="2400" dirty="0"/>
          </a:p>
        </p:txBody>
      </p:sp>
      <p:pic>
        <p:nvPicPr>
          <p:cNvPr id="7" name="圖片 6">
            <a:extLst>
              <a:ext uri="{FF2B5EF4-FFF2-40B4-BE49-F238E27FC236}">
                <a16:creationId xmlns:a16="http://schemas.microsoft.com/office/drawing/2014/main" id="{EBA91622-EF5C-430A-9D1B-5F80609C5C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561" y="1017007"/>
            <a:ext cx="3381439" cy="2579438"/>
          </a:xfrm>
          <a:prstGeom prst="rect">
            <a:avLst/>
          </a:prstGeom>
        </p:spPr>
      </p:pic>
      <p:pic>
        <p:nvPicPr>
          <p:cNvPr id="8" name="圖片 7">
            <a:extLst>
              <a:ext uri="{FF2B5EF4-FFF2-40B4-BE49-F238E27FC236}">
                <a16:creationId xmlns:a16="http://schemas.microsoft.com/office/drawing/2014/main" id="{B8E8C8AC-C252-4074-A6AB-D2BFD21B8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767" y="1017007"/>
            <a:ext cx="3334215" cy="2579438"/>
          </a:xfrm>
          <a:prstGeom prst="rect">
            <a:avLst/>
          </a:prstGeom>
        </p:spPr>
      </p:pic>
      <p:pic>
        <p:nvPicPr>
          <p:cNvPr id="9" name="圖片 8">
            <a:extLst>
              <a:ext uri="{FF2B5EF4-FFF2-40B4-BE49-F238E27FC236}">
                <a16:creationId xmlns:a16="http://schemas.microsoft.com/office/drawing/2014/main" id="{B4D679F5-911C-48E4-846E-A98EF06E10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8355" y="3580588"/>
            <a:ext cx="3367645" cy="2579438"/>
          </a:xfrm>
          <a:prstGeom prst="rect">
            <a:avLst/>
          </a:prstGeom>
        </p:spPr>
      </p:pic>
      <p:pic>
        <p:nvPicPr>
          <p:cNvPr id="10" name="圖片 9">
            <a:extLst>
              <a:ext uri="{FF2B5EF4-FFF2-40B4-BE49-F238E27FC236}">
                <a16:creationId xmlns:a16="http://schemas.microsoft.com/office/drawing/2014/main" id="{C93DF83E-7A39-4984-993E-0E2666415F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8528" y="3580588"/>
            <a:ext cx="3316667" cy="2579438"/>
          </a:xfrm>
          <a:prstGeom prst="rect">
            <a:avLst/>
          </a:prstGeom>
        </p:spPr>
      </p:pic>
    </p:spTree>
    <p:extLst>
      <p:ext uri="{BB962C8B-B14F-4D97-AF65-F5344CB8AC3E}">
        <p14:creationId xmlns:p14="http://schemas.microsoft.com/office/powerpoint/2010/main" val="2451301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9F3CA2-0CE8-4839-9510-0B00AB37A4C7}"/>
              </a:ext>
            </a:extLst>
          </p:cNvPr>
          <p:cNvSpPr>
            <a:spLocks noGrp="1"/>
          </p:cNvSpPr>
          <p:nvPr>
            <p:ph type="sldNum" sz="quarter" idx="10"/>
          </p:nvPr>
        </p:nvSpPr>
        <p:spPr/>
        <p:txBody>
          <a:bodyPr/>
          <a:lstStyle/>
          <a:p>
            <a:fld id="{94E58BE3-2B47-4B12-B4B8-F399EC35F7F1}" type="slidenum">
              <a:rPr lang="en-IN" smtClean="0"/>
              <a:t>68</a:t>
            </a:fld>
            <a:endParaRPr lang="en-IN"/>
          </a:p>
        </p:txBody>
      </p:sp>
      <p:sp>
        <p:nvSpPr>
          <p:cNvPr id="3" name="Title 1">
            <a:extLst>
              <a:ext uri="{FF2B5EF4-FFF2-40B4-BE49-F238E27FC236}">
                <a16:creationId xmlns:a16="http://schemas.microsoft.com/office/drawing/2014/main" id="{2D6B360C-6E70-4B83-8D26-E29690A7F9B7}"/>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Variable Window</a:t>
            </a:r>
          </a:p>
        </p:txBody>
      </p:sp>
      <p:pic>
        <p:nvPicPr>
          <p:cNvPr id="10" name="圖片 7">
            <a:extLst>
              <a:ext uri="{FF2B5EF4-FFF2-40B4-BE49-F238E27FC236}">
                <a16:creationId xmlns:a16="http://schemas.microsoft.com/office/drawing/2014/main" id="{CD37510D-F2AA-441D-9BEF-EC3864854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114" y="1342967"/>
            <a:ext cx="2800087" cy="2353100"/>
          </a:xfrm>
          <a:prstGeom prst="rect">
            <a:avLst/>
          </a:prstGeom>
        </p:spPr>
      </p:pic>
      <p:pic>
        <p:nvPicPr>
          <p:cNvPr id="11" name="圖片 8">
            <a:extLst>
              <a:ext uri="{FF2B5EF4-FFF2-40B4-BE49-F238E27FC236}">
                <a16:creationId xmlns:a16="http://schemas.microsoft.com/office/drawing/2014/main" id="{63F95E5E-8CFD-4FCD-969F-11C3D9F3C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151" y="1342967"/>
            <a:ext cx="2786566" cy="2353100"/>
          </a:xfrm>
          <a:prstGeom prst="rect">
            <a:avLst/>
          </a:prstGeom>
        </p:spPr>
      </p:pic>
      <p:pic>
        <p:nvPicPr>
          <p:cNvPr id="12" name="圖片 9">
            <a:extLst>
              <a:ext uri="{FF2B5EF4-FFF2-40B4-BE49-F238E27FC236}">
                <a16:creationId xmlns:a16="http://schemas.microsoft.com/office/drawing/2014/main" id="{F95F10C9-AD6E-4025-B09D-40664FE0C2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9682" y="3557709"/>
            <a:ext cx="5855840" cy="2724145"/>
          </a:xfrm>
          <a:prstGeom prst="rect">
            <a:avLst/>
          </a:prstGeom>
        </p:spPr>
      </p:pic>
    </p:spTree>
    <p:extLst>
      <p:ext uri="{BB962C8B-B14F-4D97-AF65-F5344CB8AC3E}">
        <p14:creationId xmlns:p14="http://schemas.microsoft.com/office/powerpoint/2010/main" val="11000645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9F3CA2-0CE8-4839-9510-0B00AB37A4C7}"/>
              </a:ext>
            </a:extLst>
          </p:cNvPr>
          <p:cNvSpPr>
            <a:spLocks noGrp="1"/>
          </p:cNvSpPr>
          <p:nvPr>
            <p:ph type="sldNum" sz="quarter" idx="10"/>
          </p:nvPr>
        </p:nvSpPr>
        <p:spPr/>
        <p:txBody>
          <a:bodyPr/>
          <a:lstStyle/>
          <a:p>
            <a:fld id="{94E58BE3-2B47-4B12-B4B8-F399EC35F7F1}" type="slidenum">
              <a:rPr lang="en-IN" smtClean="0"/>
              <a:t>69</a:t>
            </a:fld>
            <a:endParaRPr lang="en-IN"/>
          </a:p>
        </p:txBody>
      </p:sp>
      <p:sp>
        <p:nvSpPr>
          <p:cNvPr id="3" name="Title 1">
            <a:extLst>
              <a:ext uri="{FF2B5EF4-FFF2-40B4-BE49-F238E27FC236}">
                <a16:creationId xmlns:a16="http://schemas.microsoft.com/office/drawing/2014/main" id="{2D6B360C-6E70-4B83-8D26-E29690A7F9B7}"/>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Adaptive Weight</a:t>
            </a:r>
          </a:p>
        </p:txBody>
      </p:sp>
      <p:pic>
        <p:nvPicPr>
          <p:cNvPr id="10" name="圖片 7">
            <a:extLst>
              <a:ext uri="{FF2B5EF4-FFF2-40B4-BE49-F238E27FC236}">
                <a16:creationId xmlns:a16="http://schemas.microsoft.com/office/drawing/2014/main" id="{CD37510D-F2AA-441D-9BEF-EC3864854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114" y="1342967"/>
            <a:ext cx="2800087" cy="2353100"/>
          </a:xfrm>
          <a:prstGeom prst="rect">
            <a:avLst/>
          </a:prstGeom>
        </p:spPr>
      </p:pic>
      <p:pic>
        <p:nvPicPr>
          <p:cNvPr id="11" name="圖片 8">
            <a:extLst>
              <a:ext uri="{FF2B5EF4-FFF2-40B4-BE49-F238E27FC236}">
                <a16:creationId xmlns:a16="http://schemas.microsoft.com/office/drawing/2014/main" id="{63F95E5E-8CFD-4FCD-969F-11C3D9F3C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151" y="1342967"/>
            <a:ext cx="2786566" cy="2353100"/>
          </a:xfrm>
          <a:prstGeom prst="rect">
            <a:avLst/>
          </a:prstGeom>
        </p:spPr>
      </p:pic>
      <p:pic>
        <p:nvPicPr>
          <p:cNvPr id="7" name="圖片 12">
            <a:extLst>
              <a:ext uri="{FF2B5EF4-FFF2-40B4-BE49-F238E27FC236}">
                <a16:creationId xmlns:a16="http://schemas.microsoft.com/office/drawing/2014/main" id="{5359D71C-99CF-48EC-8068-A5F401C85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1157" y="3723829"/>
            <a:ext cx="3753643" cy="2691839"/>
          </a:xfrm>
          <a:prstGeom prst="rect">
            <a:avLst/>
          </a:prstGeom>
        </p:spPr>
      </p:pic>
    </p:spTree>
    <p:extLst>
      <p:ext uri="{BB962C8B-B14F-4D97-AF65-F5344CB8AC3E}">
        <p14:creationId xmlns:p14="http://schemas.microsoft.com/office/powerpoint/2010/main" val="2719414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8D4AC11B-8FE8-4C34-9656-63FA4A10975D}"/>
              </a:ext>
            </a:extLst>
          </p:cNvPr>
          <p:cNvSpPr txBox="1">
            <a:spLocks/>
          </p:cNvSpPr>
          <p:nvPr/>
        </p:nvSpPr>
        <p:spPr>
          <a:xfrm>
            <a:off x="0" y="0"/>
            <a:ext cx="12192000" cy="752475"/>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IN" dirty="0">
                <a:solidFill>
                  <a:schemeClr val="tx1"/>
                </a:solidFill>
              </a:rPr>
              <a:t>12.0 Introduction</a:t>
            </a:r>
          </a:p>
        </p:txBody>
      </p:sp>
      <p:pic>
        <p:nvPicPr>
          <p:cNvPr id="3" name="圖片 2">
            <a:extLst>
              <a:ext uri="{FF2B5EF4-FFF2-40B4-BE49-F238E27FC236}">
                <a16:creationId xmlns:a16="http://schemas.microsoft.com/office/drawing/2014/main" id="{E89E6D5B-EB47-46DA-A5EC-153928314038}"/>
              </a:ext>
            </a:extLst>
          </p:cNvPr>
          <p:cNvPicPr>
            <a:picLocks noChangeAspect="1"/>
          </p:cNvPicPr>
          <p:nvPr/>
        </p:nvPicPr>
        <p:blipFill>
          <a:blip r:embed="rId2"/>
          <a:stretch>
            <a:fillRect/>
          </a:stretch>
        </p:blipFill>
        <p:spPr>
          <a:xfrm>
            <a:off x="208350" y="878889"/>
            <a:ext cx="5453846" cy="4925051"/>
          </a:xfrm>
          <a:prstGeom prst="rect">
            <a:avLst/>
          </a:prstGeom>
        </p:spPr>
      </p:pic>
      <p:sp>
        <p:nvSpPr>
          <p:cNvPr id="4" name="文字方塊 4">
            <a:extLst>
              <a:ext uri="{FF2B5EF4-FFF2-40B4-BE49-F238E27FC236}">
                <a16:creationId xmlns:a16="http://schemas.microsoft.com/office/drawing/2014/main" id="{2463B931-CC41-4C78-BA90-3702671F6D4F}"/>
              </a:ext>
            </a:extLst>
          </p:cNvPr>
          <p:cNvSpPr txBox="1"/>
          <p:nvPr/>
        </p:nvSpPr>
        <p:spPr>
          <a:xfrm>
            <a:off x="6096000" y="878889"/>
            <a:ext cx="5995386" cy="3046988"/>
          </a:xfrm>
          <a:prstGeom prst="rect">
            <a:avLst/>
          </a:prstGeom>
          <a:noFill/>
        </p:spPr>
        <p:txBody>
          <a:bodyPr wrap="square" rtlCol="0">
            <a:spAutoFit/>
          </a:bodyPr>
          <a:lstStyle/>
          <a:p>
            <a:r>
              <a:rPr lang="en-US" altLang="zh-TW" sz="2400" dirty="0"/>
              <a:t>Figure: Depth estimation algorithms can convert a pair of color images (a–b) into a depth map (c) (</a:t>
            </a:r>
            <a:r>
              <a:rPr lang="en-US" altLang="zh-TW" sz="2400" dirty="0" err="1"/>
              <a:t>Scharstein</a:t>
            </a:r>
            <a:r>
              <a:rPr lang="en-US" altLang="zh-TW" sz="2400" dirty="0"/>
              <a:t>,  </a:t>
            </a:r>
            <a:r>
              <a:rPr lang="en-US" altLang="zh-TW" sz="2400" dirty="0" err="1"/>
              <a:t>Hirschm¨uller</a:t>
            </a:r>
            <a:r>
              <a:rPr lang="en-US" altLang="zh-TW" sz="2400" dirty="0"/>
              <a:t> et al. 2014) © 2014 Springer,</a:t>
            </a:r>
          </a:p>
          <a:p>
            <a:r>
              <a:rPr lang="en-US" altLang="zh-TW" sz="2400" dirty="0"/>
              <a:t>a sequence of images (d) into a 3D model (e) (</a:t>
            </a:r>
            <a:r>
              <a:rPr lang="en-US" altLang="zh-TW" sz="2400" dirty="0" err="1"/>
              <a:t>Knapitsch</a:t>
            </a:r>
            <a:r>
              <a:rPr lang="en-US" altLang="zh-TW" sz="2400" dirty="0"/>
              <a:t>, Park et al. 2017) © 2017 ACM, </a:t>
            </a:r>
          </a:p>
          <a:p>
            <a:r>
              <a:rPr lang="en-US" altLang="zh-TW" sz="2400" dirty="0"/>
              <a:t>or a single image (f) into </a:t>
            </a:r>
            <a:r>
              <a:rPr lang="it-IT" altLang="zh-TW" sz="2400" dirty="0"/>
              <a:t>a depth map (g) (Li, Dekel et al. 2019) © 2019 IEEE.</a:t>
            </a:r>
            <a:endParaRPr lang="zh-TW" altLang="en-US" sz="2400" dirty="0"/>
          </a:p>
        </p:txBody>
      </p:sp>
      <p:sp>
        <p:nvSpPr>
          <p:cNvPr id="5" name="Slide Number Placeholder 4">
            <a:extLst>
              <a:ext uri="{FF2B5EF4-FFF2-40B4-BE49-F238E27FC236}">
                <a16:creationId xmlns:a16="http://schemas.microsoft.com/office/drawing/2014/main" id="{735A5BB1-B40D-473D-A52B-2FEC53F18B0C}"/>
              </a:ext>
            </a:extLst>
          </p:cNvPr>
          <p:cNvSpPr>
            <a:spLocks noGrp="1"/>
          </p:cNvSpPr>
          <p:nvPr>
            <p:ph type="sldNum" sz="quarter" idx="10"/>
          </p:nvPr>
        </p:nvSpPr>
        <p:spPr/>
        <p:txBody>
          <a:bodyPr/>
          <a:lstStyle/>
          <a:p>
            <a:fld id="{94E58BE3-2B47-4B12-B4B8-F399EC35F7F1}" type="slidenum">
              <a:rPr lang="en-IN" smtClean="0"/>
              <a:t>7</a:t>
            </a:fld>
            <a:endParaRPr lang="en-IN"/>
          </a:p>
        </p:txBody>
      </p:sp>
    </p:spTree>
    <p:extLst>
      <p:ext uri="{BB962C8B-B14F-4D97-AF65-F5344CB8AC3E}">
        <p14:creationId xmlns:p14="http://schemas.microsoft.com/office/powerpoint/2010/main" val="21507530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9F3CA2-0CE8-4839-9510-0B00AB37A4C7}"/>
              </a:ext>
            </a:extLst>
          </p:cNvPr>
          <p:cNvSpPr>
            <a:spLocks noGrp="1"/>
          </p:cNvSpPr>
          <p:nvPr>
            <p:ph type="sldNum" sz="quarter" idx="10"/>
          </p:nvPr>
        </p:nvSpPr>
        <p:spPr/>
        <p:txBody>
          <a:bodyPr/>
          <a:lstStyle/>
          <a:p>
            <a:fld id="{94E58BE3-2B47-4B12-B4B8-F399EC35F7F1}" type="slidenum">
              <a:rPr lang="en-IN" smtClean="0"/>
              <a:t>70</a:t>
            </a:fld>
            <a:endParaRPr lang="en-IN"/>
          </a:p>
        </p:txBody>
      </p:sp>
      <p:sp>
        <p:nvSpPr>
          <p:cNvPr id="3" name="Title 1">
            <a:extLst>
              <a:ext uri="{FF2B5EF4-FFF2-40B4-BE49-F238E27FC236}">
                <a16:creationId xmlns:a16="http://schemas.microsoft.com/office/drawing/2014/main" id="{2D6B360C-6E70-4B83-8D26-E29690A7F9B7}"/>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Segmentation Based</a:t>
            </a:r>
          </a:p>
        </p:txBody>
      </p:sp>
      <p:pic>
        <p:nvPicPr>
          <p:cNvPr id="8" name="圖片 7">
            <a:extLst>
              <a:ext uri="{FF2B5EF4-FFF2-40B4-BE49-F238E27FC236}">
                <a16:creationId xmlns:a16="http://schemas.microsoft.com/office/drawing/2014/main" id="{81C87DEE-63F4-434C-BF64-A0C34ED37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125" y="3505845"/>
            <a:ext cx="3231428" cy="2726517"/>
          </a:xfrm>
          <a:prstGeom prst="rect">
            <a:avLst/>
          </a:prstGeom>
        </p:spPr>
      </p:pic>
      <p:pic>
        <p:nvPicPr>
          <p:cNvPr id="9" name="圖片 8">
            <a:extLst>
              <a:ext uri="{FF2B5EF4-FFF2-40B4-BE49-F238E27FC236}">
                <a16:creationId xmlns:a16="http://schemas.microsoft.com/office/drawing/2014/main" id="{13E61648-4EAE-405D-A855-E1710052E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1957" y="3505844"/>
            <a:ext cx="3211896" cy="2726517"/>
          </a:xfrm>
          <a:prstGeom prst="rect">
            <a:avLst/>
          </a:prstGeom>
        </p:spPr>
      </p:pic>
      <p:pic>
        <p:nvPicPr>
          <p:cNvPr id="12" name="圖片 9">
            <a:extLst>
              <a:ext uri="{FF2B5EF4-FFF2-40B4-BE49-F238E27FC236}">
                <a16:creationId xmlns:a16="http://schemas.microsoft.com/office/drawing/2014/main" id="{7B010DF7-DB56-43E5-95F8-ED5E5B49F7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1957" y="836540"/>
            <a:ext cx="3222247" cy="2438338"/>
          </a:xfrm>
          <a:prstGeom prst="rect">
            <a:avLst/>
          </a:prstGeom>
        </p:spPr>
      </p:pic>
      <p:pic>
        <p:nvPicPr>
          <p:cNvPr id="13" name="圖片 13">
            <a:extLst>
              <a:ext uri="{FF2B5EF4-FFF2-40B4-BE49-F238E27FC236}">
                <a16:creationId xmlns:a16="http://schemas.microsoft.com/office/drawing/2014/main" id="{31561136-9BA2-49BD-9228-93F4E5F2CA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1306" y="858404"/>
            <a:ext cx="3222247" cy="2493752"/>
          </a:xfrm>
          <a:prstGeom prst="rect">
            <a:avLst/>
          </a:prstGeom>
        </p:spPr>
      </p:pic>
    </p:spTree>
    <p:extLst>
      <p:ext uri="{BB962C8B-B14F-4D97-AF65-F5344CB8AC3E}">
        <p14:creationId xmlns:p14="http://schemas.microsoft.com/office/powerpoint/2010/main" val="21126467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9F3CA2-0CE8-4839-9510-0B00AB37A4C7}"/>
              </a:ext>
            </a:extLst>
          </p:cNvPr>
          <p:cNvSpPr>
            <a:spLocks noGrp="1"/>
          </p:cNvSpPr>
          <p:nvPr>
            <p:ph type="sldNum" sz="quarter" idx="10"/>
          </p:nvPr>
        </p:nvSpPr>
        <p:spPr/>
        <p:txBody>
          <a:bodyPr/>
          <a:lstStyle/>
          <a:p>
            <a:fld id="{94E58BE3-2B47-4B12-B4B8-F399EC35F7F1}" type="slidenum">
              <a:rPr lang="en-IN" smtClean="0"/>
              <a:t>71</a:t>
            </a:fld>
            <a:endParaRPr lang="en-IN"/>
          </a:p>
        </p:txBody>
      </p:sp>
      <p:sp>
        <p:nvSpPr>
          <p:cNvPr id="3" name="Title 1">
            <a:extLst>
              <a:ext uri="{FF2B5EF4-FFF2-40B4-BE49-F238E27FC236}">
                <a16:creationId xmlns:a16="http://schemas.microsoft.com/office/drawing/2014/main" id="{2D6B360C-6E70-4B83-8D26-E29690A7F9B7}"/>
              </a:ext>
            </a:extLst>
          </p:cNvPr>
          <p:cNvSpPr txBox="1">
            <a:spLocks/>
          </p:cNvSpPr>
          <p:nvPr/>
        </p:nvSpPr>
        <p:spPr>
          <a:xfrm>
            <a:off x="0" y="-3770"/>
            <a:ext cx="12192000" cy="840310"/>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dirty="0"/>
              <a:t>12.4 Local Methods</a:t>
            </a:r>
          </a:p>
        </p:txBody>
      </p:sp>
      <p:sp>
        <p:nvSpPr>
          <p:cNvPr id="4" name="Rectangle 3">
            <a:extLst>
              <a:ext uri="{FF2B5EF4-FFF2-40B4-BE49-F238E27FC236}">
                <a16:creationId xmlns:a16="http://schemas.microsoft.com/office/drawing/2014/main" id="{63B4BAA7-A345-42AB-9F4A-0CA241FFC361}"/>
              </a:ext>
            </a:extLst>
          </p:cNvPr>
          <p:cNvSpPr/>
          <p:nvPr/>
        </p:nvSpPr>
        <p:spPr>
          <a:xfrm>
            <a:off x="0" y="1154657"/>
            <a:ext cx="12192000" cy="1569660"/>
          </a:xfrm>
          <a:prstGeom prst="rect">
            <a:avLst/>
          </a:prstGeom>
        </p:spPr>
        <p:txBody>
          <a:bodyPr wrap="square">
            <a:spAutoFit/>
          </a:bodyPr>
          <a:lstStyle/>
          <a:p>
            <a:pPr marL="148590" lvl="0">
              <a:spcBef>
                <a:spcPts val="360"/>
              </a:spcBef>
              <a:buClr>
                <a:srgbClr val="330066"/>
              </a:buClr>
              <a:buSzPts val="1260"/>
            </a:pPr>
            <a:r>
              <a:rPr lang="en-US" altLang="zh-TW" sz="3200" kern="0" dirty="0">
                <a:solidFill>
                  <a:srgbClr val="000000"/>
                </a:solidFill>
                <a:latin typeface="Arial"/>
                <a:ea typeface="Times New Roman"/>
                <a:cs typeface="Times New Roman"/>
                <a:sym typeface="Times New Roman"/>
              </a:rPr>
              <a:t>Selecting correct windows is important, since windows must be large enough to contain sufficient texture and small enough to avoid straddle depth discontinuities.</a:t>
            </a:r>
          </a:p>
        </p:txBody>
      </p:sp>
      <p:pic>
        <p:nvPicPr>
          <p:cNvPr id="15" name="圖片 4">
            <a:extLst>
              <a:ext uri="{FF2B5EF4-FFF2-40B4-BE49-F238E27FC236}">
                <a16:creationId xmlns:a16="http://schemas.microsoft.com/office/drawing/2014/main" id="{079F3AD4-F51E-4986-BF82-7109A45A6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228" y="3034621"/>
            <a:ext cx="8711619" cy="3011424"/>
          </a:xfrm>
          <a:prstGeom prst="rect">
            <a:avLst/>
          </a:prstGeom>
        </p:spPr>
      </p:pic>
      <p:sp>
        <p:nvSpPr>
          <p:cNvPr id="5" name="TextBox 4">
            <a:extLst>
              <a:ext uri="{FF2B5EF4-FFF2-40B4-BE49-F238E27FC236}">
                <a16:creationId xmlns:a16="http://schemas.microsoft.com/office/drawing/2014/main" id="{105DA611-3354-46A7-A496-F15E228BBFA0}"/>
              </a:ext>
            </a:extLst>
          </p:cNvPr>
          <p:cNvSpPr txBox="1"/>
          <p:nvPr/>
        </p:nvSpPr>
        <p:spPr>
          <a:xfrm>
            <a:off x="4475356" y="6019061"/>
            <a:ext cx="3150221" cy="369332"/>
          </a:xfrm>
          <a:prstGeom prst="rect">
            <a:avLst/>
          </a:prstGeom>
          <a:noFill/>
        </p:spPr>
        <p:txBody>
          <a:bodyPr wrap="none" rtlCol="0">
            <a:spAutoFit/>
          </a:bodyPr>
          <a:lstStyle/>
          <a:p>
            <a:r>
              <a:rPr lang="en-IN" dirty="0"/>
              <a:t>Straddle Depth Discontinuities</a:t>
            </a:r>
          </a:p>
        </p:txBody>
      </p:sp>
    </p:spTree>
    <p:extLst>
      <p:ext uri="{BB962C8B-B14F-4D97-AF65-F5344CB8AC3E}">
        <p14:creationId xmlns:p14="http://schemas.microsoft.com/office/powerpoint/2010/main" val="33773888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168225-57FB-4201-A8CC-3F3BE68F0B1E}"/>
              </a:ext>
            </a:extLst>
          </p:cNvPr>
          <p:cNvSpPr>
            <a:spLocks noGrp="1"/>
          </p:cNvSpPr>
          <p:nvPr>
            <p:ph type="sldNum" sz="quarter" idx="10"/>
          </p:nvPr>
        </p:nvSpPr>
        <p:spPr/>
        <p:txBody>
          <a:bodyPr/>
          <a:lstStyle/>
          <a:p>
            <a:fld id="{94E58BE3-2B47-4B12-B4B8-F399EC35F7F1}" type="slidenum">
              <a:rPr lang="en-IN" smtClean="0"/>
              <a:t>72</a:t>
            </a:fld>
            <a:endParaRPr lang="en-IN"/>
          </a:p>
        </p:txBody>
      </p:sp>
      <p:sp>
        <p:nvSpPr>
          <p:cNvPr id="3" name="Title 1">
            <a:extLst>
              <a:ext uri="{FF2B5EF4-FFF2-40B4-BE49-F238E27FC236}">
                <a16:creationId xmlns:a16="http://schemas.microsoft.com/office/drawing/2014/main" id="{B7E91489-0B1C-41FC-8E28-E1C006DD627A}"/>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12.4.1 Sub Pixel Estimation and Uncertainty</a:t>
            </a:r>
          </a:p>
        </p:txBody>
      </p:sp>
      <p:pic>
        <p:nvPicPr>
          <p:cNvPr id="4" name="圖片 4">
            <a:extLst>
              <a:ext uri="{FF2B5EF4-FFF2-40B4-BE49-F238E27FC236}">
                <a16:creationId xmlns:a16="http://schemas.microsoft.com/office/drawing/2014/main" id="{AE11F71F-B764-47BD-9BE6-3ECA7C0D7D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477" y="2534793"/>
            <a:ext cx="5624123" cy="3164682"/>
          </a:xfrm>
          <a:prstGeom prst="rect">
            <a:avLst/>
          </a:prstGeom>
        </p:spPr>
      </p:pic>
      <p:sp>
        <p:nvSpPr>
          <p:cNvPr id="5" name="Google Shape;108;p5">
            <a:extLst>
              <a:ext uri="{FF2B5EF4-FFF2-40B4-BE49-F238E27FC236}">
                <a16:creationId xmlns:a16="http://schemas.microsoft.com/office/drawing/2014/main" id="{67AC6D44-4BA7-43C5-8440-ED7DB016A867}"/>
              </a:ext>
            </a:extLst>
          </p:cNvPr>
          <p:cNvSpPr txBox="1">
            <a:spLocks/>
          </p:cNvSpPr>
          <p:nvPr/>
        </p:nvSpPr>
        <p:spPr>
          <a:xfrm>
            <a:off x="-59473" y="948706"/>
            <a:ext cx="12251473" cy="124698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08610" algn="l" rtl="0">
              <a:lnSpc>
                <a:spcPct val="100000"/>
              </a:lnSpc>
              <a:spcBef>
                <a:spcPts val="360"/>
              </a:spcBef>
              <a:spcAft>
                <a:spcPts val="0"/>
              </a:spcAft>
              <a:buClr>
                <a:schemeClr val="dk2"/>
              </a:buClr>
              <a:buSzPts val="1260"/>
              <a:buFont typeface="Noto Sans Symbols"/>
              <a:buChar char="●"/>
              <a:defRPr sz="3000" b="0" i="0" u="none" strike="noStrike" cap="none">
                <a:solidFill>
                  <a:schemeClr val="dk1"/>
                </a:solidFill>
                <a:latin typeface="Arial"/>
                <a:ea typeface="Arial"/>
                <a:cs typeface="Arial"/>
                <a:sym typeface="Arial"/>
              </a:defRPr>
            </a:lvl1pPr>
            <a:lvl2pPr marL="914400" marR="0" lvl="1" indent="-308610" algn="l" rtl="0">
              <a:lnSpc>
                <a:spcPct val="100000"/>
              </a:lnSpc>
              <a:spcBef>
                <a:spcPts val="360"/>
              </a:spcBef>
              <a:spcAft>
                <a:spcPts val="0"/>
              </a:spcAft>
              <a:buClr>
                <a:schemeClr val="accent2"/>
              </a:buClr>
              <a:buSzPts val="1260"/>
              <a:buFont typeface="Noto Sans Symbols"/>
              <a:buChar char="●"/>
              <a:defRPr sz="2600" b="0" i="0" u="none" strike="noStrike" cap="none">
                <a:solidFill>
                  <a:schemeClr val="dk1"/>
                </a:solidFill>
                <a:latin typeface="Arial"/>
                <a:ea typeface="Arial"/>
                <a:cs typeface="Arial"/>
                <a:sym typeface="Arial"/>
              </a:defRPr>
            </a:lvl2pPr>
            <a:lvl3pPr marL="1371600" marR="0" lvl="2" indent="-308610" algn="l" rtl="0">
              <a:lnSpc>
                <a:spcPct val="100000"/>
              </a:lnSpc>
              <a:spcBef>
                <a:spcPts val="360"/>
              </a:spcBef>
              <a:spcAft>
                <a:spcPts val="0"/>
              </a:spcAft>
              <a:buClr>
                <a:schemeClr val="accent1"/>
              </a:buClr>
              <a:buSzPts val="1260"/>
              <a:buFont typeface="Noto Sans Symbols"/>
              <a:buChar char="●"/>
              <a:defRPr sz="2300" b="0" i="0" u="none" strike="noStrike" cap="none">
                <a:solidFill>
                  <a:schemeClr val="dk1"/>
                </a:solidFill>
                <a:latin typeface="Arial"/>
                <a:ea typeface="Arial"/>
                <a:cs typeface="Arial"/>
                <a:sym typeface="Arial"/>
              </a:defRPr>
            </a:lvl3pPr>
            <a:lvl4pPr marL="1828800" marR="0" lvl="3" indent="-314325" algn="l" rtl="0">
              <a:lnSpc>
                <a:spcPct val="100000"/>
              </a:lnSpc>
              <a:spcBef>
                <a:spcPts val="360"/>
              </a:spcBef>
              <a:spcAft>
                <a:spcPts val="0"/>
              </a:spcAft>
              <a:buClr>
                <a:schemeClr val="dk2"/>
              </a:buClr>
              <a:buSzPts val="1350"/>
              <a:buFont typeface="Noto Sans Symbols"/>
              <a:buChar char="▪"/>
              <a:defRPr sz="2000" b="0" i="0" u="none" strike="noStrike" cap="none">
                <a:solidFill>
                  <a:schemeClr val="dk1"/>
                </a:solidFill>
                <a:latin typeface="Arial"/>
                <a:ea typeface="Arial"/>
                <a:cs typeface="Arial"/>
                <a:sym typeface="Arial"/>
              </a:defRPr>
            </a:lvl4pPr>
            <a:lvl5pPr marL="2286000" marR="0" lvl="4" indent="-320039" algn="l" rtl="0">
              <a:lnSpc>
                <a:spcPct val="100000"/>
              </a:lnSpc>
              <a:spcBef>
                <a:spcPts val="360"/>
              </a:spcBef>
              <a:spcAft>
                <a:spcPts val="0"/>
              </a:spcAft>
              <a:buClr>
                <a:schemeClr val="folHlink"/>
              </a:buClr>
              <a:buSzPts val="1440"/>
              <a:buFont typeface="Noto Sans Symbols"/>
              <a:buChar char="▪"/>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457200" marR="0" lvl="0" indent="-308610" algn="l" defTabSz="914400" rtl="0" eaLnBrk="1" fontAlgn="auto" latinLnBrk="0" hangingPunct="1">
              <a:lnSpc>
                <a:spcPct val="100000"/>
              </a:lnSpc>
              <a:spcBef>
                <a:spcPts val="360"/>
              </a:spcBef>
              <a:spcAft>
                <a:spcPts val="0"/>
              </a:spcAft>
              <a:buClr>
                <a:srgbClr val="330066"/>
              </a:buClr>
              <a:buSzPts val="1260"/>
              <a:buFont typeface="Noto Sans Symbols"/>
              <a:buChar char="●"/>
              <a:tabLst/>
              <a:defRPr/>
            </a:pPr>
            <a:r>
              <a:rPr kumimoji="0" lang="en-US" altLang="zh-TW" sz="2400" b="0" i="0" u="none" strike="noStrike" kern="0" cap="none" spc="0" normalizeH="0" baseline="0" noProof="0">
                <a:ln>
                  <a:noFill/>
                </a:ln>
                <a:solidFill>
                  <a:srgbClr val="000000"/>
                </a:solidFill>
                <a:effectLst/>
                <a:uLnTx/>
                <a:uFillTx/>
                <a:latin typeface="Arial"/>
                <a:ea typeface="Times New Roman"/>
                <a:cs typeface="Times New Roman"/>
                <a:sym typeface="Times New Roman"/>
              </a:rPr>
              <a:t>Most stereo correspondence algorithms compute a set of integer disparity estimates in discretized space, but sometimes it requires more precision in robot navigation or people tracking.</a:t>
            </a:r>
          </a:p>
          <a:p>
            <a:pPr marL="457200" marR="0" lvl="0" indent="-308610" algn="l" defTabSz="914400" rtl="0" eaLnBrk="1" fontAlgn="auto" latinLnBrk="0" hangingPunct="1">
              <a:lnSpc>
                <a:spcPct val="100000"/>
              </a:lnSpc>
              <a:spcBef>
                <a:spcPts val="360"/>
              </a:spcBef>
              <a:spcAft>
                <a:spcPts val="0"/>
              </a:spcAft>
              <a:buClr>
                <a:srgbClr val="330066"/>
              </a:buClr>
              <a:buSzPts val="1260"/>
              <a:buFont typeface="Noto Sans Symbols"/>
              <a:buChar char="●"/>
              <a:tabLst/>
              <a:defRPr/>
            </a:pPr>
            <a:endParaRPr kumimoji="0" lang="en-US" altLang="zh-TW" sz="3200" b="0" i="0" u="none" strike="noStrike" kern="0" cap="none" spc="0" normalizeH="0" baseline="0" noProof="0">
              <a:ln>
                <a:noFill/>
              </a:ln>
              <a:solidFill>
                <a:srgbClr val="000000"/>
              </a:solidFill>
              <a:effectLst/>
              <a:uLnTx/>
              <a:uFillTx/>
              <a:latin typeface="Arial"/>
              <a:ea typeface="Times New Roman"/>
              <a:cs typeface="Times New Roman"/>
              <a:sym typeface="Times New Roman"/>
            </a:endParaRPr>
          </a:p>
          <a:p>
            <a:pPr marL="457200" marR="0" lvl="0" indent="-308610" algn="l" defTabSz="914400" rtl="0" eaLnBrk="1" fontAlgn="auto" latinLnBrk="0" hangingPunct="1">
              <a:lnSpc>
                <a:spcPct val="100000"/>
              </a:lnSpc>
              <a:spcBef>
                <a:spcPts val="360"/>
              </a:spcBef>
              <a:spcAft>
                <a:spcPts val="0"/>
              </a:spcAft>
              <a:buClr>
                <a:srgbClr val="330066"/>
              </a:buClr>
              <a:buSzPts val="1260"/>
              <a:buFont typeface="Noto Sans Symbols"/>
              <a:buChar char="●"/>
              <a:tabLst/>
              <a:defRPr/>
            </a:pPr>
            <a:endParaRPr kumimoji="0" lang="en-US" altLang="zh-TW" sz="3000" b="0" i="0" u="none" strike="noStrike" kern="0" cap="none" spc="0" normalizeH="0" baseline="0" noProof="0">
              <a:ln>
                <a:noFill/>
              </a:ln>
              <a:solidFill>
                <a:srgbClr val="000000"/>
              </a:solidFill>
              <a:effectLst/>
              <a:uLnTx/>
              <a:uFillTx/>
              <a:latin typeface="Arial"/>
              <a:cs typeface="Arial"/>
              <a:sym typeface="Arial"/>
            </a:endParaRPr>
          </a:p>
          <a:p>
            <a:pPr marL="148590" marR="0" lvl="0" indent="0" algn="l" defTabSz="914400" rtl="0" eaLnBrk="1" fontAlgn="auto" latinLnBrk="0" hangingPunct="1">
              <a:lnSpc>
                <a:spcPct val="100000"/>
              </a:lnSpc>
              <a:spcBef>
                <a:spcPts val="360"/>
              </a:spcBef>
              <a:spcAft>
                <a:spcPts val="0"/>
              </a:spcAft>
              <a:buClr>
                <a:srgbClr val="330066"/>
              </a:buClr>
              <a:buSzPts val="1260"/>
              <a:buFont typeface="Noto Sans Symbols"/>
              <a:buNone/>
              <a:tabLst/>
              <a:defRPr/>
            </a:pPr>
            <a:endParaRPr kumimoji="0" lang="en-US" sz="30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873174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295E33-5FE8-4DBD-9817-87FDF20CB326}"/>
              </a:ext>
            </a:extLst>
          </p:cNvPr>
          <p:cNvSpPr>
            <a:spLocks noGrp="1"/>
          </p:cNvSpPr>
          <p:nvPr>
            <p:ph type="sldNum" sz="quarter" idx="10"/>
          </p:nvPr>
        </p:nvSpPr>
        <p:spPr/>
        <p:txBody>
          <a:bodyPr/>
          <a:lstStyle/>
          <a:p>
            <a:fld id="{94E58BE3-2B47-4B12-B4B8-F399EC35F7F1}" type="slidenum">
              <a:rPr lang="en-IN" smtClean="0"/>
              <a:t>73</a:t>
            </a:fld>
            <a:endParaRPr lang="en-IN"/>
          </a:p>
        </p:txBody>
      </p:sp>
      <p:sp>
        <p:nvSpPr>
          <p:cNvPr id="3" name="Title 1">
            <a:extLst>
              <a:ext uri="{FF2B5EF4-FFF2-40B4-BE49-F238E27FC236}">
                <a16:creationId xmlns:a16="http://schemas.microsoft.com/office/drawing/2014/main" id="{92D6F054-9D37-40B6-9524-FB0D6BDCFA79}"/>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12.4.1 Sub Pixel Estimation and Uncertainty</a:t>
            </a:r>
          </a:p>
        </p:txBody>
      </p:sp>
      <p:sp>
        <p:nvSpPr>
          <p:cNvPr id="4" name="Google Shape;108;p5">
            <a:extLst>
              <a:ext uri="{FF2B5EF4-FFF2-40B4-BE49-F238E27FC236}">
                <a16:creationId xmlns:a16="http://schemas.microsoft.com/office/drawing/2014/main" id="{96801814-76C7-4E8F-BD57-514C17808A87}"/>
              </a:ext>
            </a:extLst>
          </p:cNvPr>
          <p:cNvSpPr txBox="1">
            <a:spLocks/>
          </p:cNvSpPr>
          <p:nvPr/>
        </p:nvSpPr>
        <p:spPr>
          <a:xfrm>
            <a:off x="0" y="933836"/>
            <a:ext cx="12192000" cy="5162163"/>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chemeClr val="tx1"/>
              </a:buClr>
              <a:buFont typeface="Arial" panose="020B0604020202020204" pitchFamily="34" charset="0"/>
              <a:buChar char="•"/>
            </a:pPr>
            <a:r>
              <a:rPr lang="en-US" altLang="zh-TW" sz="2800" dirty="0">
                <a:ea typeface="Times New Roman"/>
                <a:cs typeface="Times New Roman"/>
                <a:sym typeface="Times New Roman"/>
              </a:rPr>
              <a:t>To remedy this situation, many algorithms apply  sub-pixel as refinement by interpolation. </a:t>
            </a:r>
          </a:p>
          <a:p>
            <a:pPr>
              <a:buClrTx/>
              <a:buFont typeface="Arial" panose="020B0604020202020204" pitchFamily="34" charset="0"/>
              <a:buChar char="•"/>
            </a:pPr>
            <a:r>
              <a:rPr lang="en-US" altLang="zh-TW" sz="2800" dirty="0">
                <a:ea typeface="Times New Roman"/>
                <a:cs typeface="Times New Roman"/>
                <a:sym typeface="Times New Roman"/>
              </a:rPr>
              <a:t>Sub-pixel disparity estimates are computed by fitting curve, but regions must be the same surface.</a:t>
            </a:r>
            <a:endParaRPr lang="en-US" altLang="zh-TW" sz="2800" dirty="0"/>
          </a:p>
          <a:p>
            <a:pPr marL="148590" indent="0">
              <a:buFont typeface="Calibri" panose="020F0502020204030204" pitchFamily="34" charset="0"/>
              <a:buNone/>
            </a:pPr>
            <a:endParaRPr lang="en-US" dirty="0"/>
          </a:p>
        </p:txBody>
      </p:sp>
      <p:pic>
        <p:nvPicPr>
          <p:cNvPr id="5" name="圖片 4">
            <a:extLst>
              <a:ext uri="{FF2B5EF4-FFF2-40B4-BE49-F238E27FC236}">
                <a16:creationId xmlns:a16="http://schemas.microsoft.com/office/drawing/2014/main" id="{FF208283-8A80-4EB2-AA24-E219B55F4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2995" y="3236784"/>
            <a:ext cx="3327401" cy="2806835"/>
          </a:xfrm>
          <a:prstGeom prst="rect">
            <a:avLst/>
          </a:prstGeom>
        </p:spPr>
      </p:pic>
      <p:grpSp>
        <p:nvGrpSpPr>
          <p:cNvPr id="6" name="群組 13">
            <a:extLst>
              <a:ext uri="{FF2B5EF4-FFF2-40B4-BE49-F238E27FC236}">
                <a16:creationId xmlns:a16="http://schemas.microsoft.com/office/drawing/2014/main" id="{48F1D82F-04E6-4DA8-B253-E7B11ADB766B}"/>
              </a:ext>
            </a:extLst>
          </p:cNvPr>
          <p:cNvGrpSpPr/>
          <p:nvPr/>
        </p:nvGrpSpPr>
        <p:grpSpPr>
          <a:xfrm>
            <a:off x="5230015" y="3651413"/>
            <a:ext cx="3570202" cy="988788"/>
            <a:chOff x="4421506" y="4036695"/>
            <a:chExt cx="3767138" cy="1240671"/>
          </a:xfrm>
        </p:grpSpPr>
        <p:cxnSp>
          <p:nvCxnSpPr>
            <p:cNvPr id="7" name="直線單箭頭接點 2">
              <a:extLst>
                <a:ext uri="{FF2B5EF4-FFF2-40B4-BE49-F238E27FC236}">
                  <a16:creationId xmlns:a16="http://schemas.microsoft.com/office/drawing/2014/main" id="{D7BBF08F-EBC4-443F-BF35-687BAA58104E}"/>
                </a:ext>
              </a:extLst>
            </p:cNvPr>
            <p:cNvCxnSpPr/>
            <p:nvPr/>
          </p:nvCxnSpPr>
          <p:spPr>
            <a:xfrm flipV="1">
              <a:off x="4421506" y="4130040"/>
              <a:ext cx="1499234" cy="650247"/>
            </a:xfrm>
            <a:prstGeom prst="straightConnector1">
              <a:avLst/>
            </a:prstGeom>
            <a:ln w="19050">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直線單箭頭接點 8">
              <a:extLst>
                <a:ext uri="{FF2B5EF4-FFF2-40B4-BE49-F238E27FC236}">
                  <a16:creationId xmlns:a16="http://schemas.microsoft.com/office/drawing/2014/main" id="{4FFC4D05-FBCF-42CE-AC2A-41D00C6EFDB6}"/>
                </a:ext>
              </a:extLst>
            </p:cNvPr>
            <p:cNvCxnSpPr/>
            <p:nvPr/>
          </p:nvCxnSpPr>
          <p:spPr>
            <a:xfrm flipV="1">
              <a:off x="5023486" y="4344472"/>
              <a:ext cx="1042034" cy="932894"/>
            </a:xfrm>
            <a:prstGeom prst="straightConnector1">
              <a:avLst/>
            </a:prstGeom>
            <a:ln w="19050">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文字方塊 10">
              <a:extLst>
                <a:ext uri="{FF2B5EF4-FFF2-40B4-BE49-F238E27FC236}">
                  <a16:creationId xmlns:a16="http://schemas.microsoft.com/office/drawing/2014/main" id="{C154A526-E0CA-4148-9AB8-19604A4AFE30}"/>
                </a:ext>
              </a:extLst>
            </p:cNvPr>
            <p:cNvSpPr txBox="1"/>
            <p:nvPr/>
          </p:nvSpPr>
          <p:spPr>
            <a:xfrm>
              <a:off x="5911058" y="4036695"/>
              <a:ext cx="2277586" cy="307777"/>
            </a:xfrm>
            <a:prstGeom prst="rect">
              <a:avLst/>
            </a:prstGeom>
            <a:noFill/>
          </p:spPr>
          <p:txBody>
            <a:bodyPr wrap="square" rtlCol="0">
              <a:spAutoFit/>
            </a:bodyPr>
            <a:lstStyle/>
            <a:p>
              <a:r>
                <a:rPr lang="en-US" altLang="zh-TW" b="1" dirty="0">
                  <a:solidFill>
                    <a:srgbClr val="0070C0"/>
                  </a:solidFill>
                </a:rPr>
                <a:t>Different object surface</a:t>
              </a:r>
            </a:p>
          </p:txBody>
        </p:sp>
      </p:grpSp>
    </p:spTree>
    <p:extLst>
      <p:ext uri="{BB962C8B-B14F-4D97-AF65-F5344CB8AC3E}">
        <p14:creationId xmlns:p14="http://schemas.microsoft.com/office/powerpoint/2010/main" val="91322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295E33-5FE8-4DBD-9817-87FDF20CB326}"/>
              </a:ext>
            </a:extLst>
          </p:cNvPr>
          <p:cNvSpPr>
            <a:spLocks noGrp="1"/>
          </p:cNvSpPr>
          <p:nvPr>
            <p:ph type="sldNum" sz="quarter" idx="10"/>
          </p:nvPr>
        </p:nvSpPr>
        <p:spPr/>
        <p:txBody>
          <a:bodyPr/>
          <a:lstStyle/>
          <a:p>
            <a:fld id="{94E58BE3-2B47-4B12-B4B8-F399EC35F7F1}" type="slidenum">
              <a:rPr lang="en-IN" smtClean="0"/>
              <a:t>74</a:t>
            </a:fld>
            <a:endParaRPr lang="en-IN"/>
          </a:p>
        </p:txBody>
      </p:sp>
      <p:sp>
        <p:nvSpPr>
          <p:cNvPr id="3" name="Title 1">
            <a:extLst>
              <a:ext uri="{FF2B5EF4-FFF2-40B4-BE49-F238E27FC236}">
                <a16:creationId xmlns:a16="http://schemas.microsoft.com/office/drawing/2014/main" id="{92D6F054-9D37-40B6-9524-FB0D6BDCFA79}"/>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12.4.1 Sub Pixel Estimation and </a:t>
            </a:r>
            <a:r>
              <a:rPr lang="en-IN" sz="4000" dirty="0" err="1"/>
              <a:t>Uncertainity</a:t>
            </a:r>
            <a:endParaRPr lang="en-IN" sz="4000" dirty="0"/>
          </a:p>
        </p:txBody>
      </p:sp>
      <p:sp>
        <p:nvSpPr>
          <p:cNvPr id="10" name="Rectangle 9">
            <a:extLst>
              <a:ext uri="{FF2B5EF4-FFF2-40B4-BE49-F238E27FC236}">
                <a16:creationId xmlns:a16="http://schemas.microsoft.com/office/drawing/2014/main" id="{91E3F1C1-01A6-4766-AE0D-EB938C937E31}"/>
              </a:ext>
            </a:extLst>
          </p:cNvPr>
          <p:cNvSpPr/>
          <p:nvPr/>
        </p:nvSpPr>
        <p:spPr>
          <a:xfrm>
            <a:off x="0" y="2205702"/>
            <a:ext cx="12191999" cy="2554545"/>
          </a:xfrm>
          <a:prstGeom prst="rect">
            <a:avLst/>
          </a:prstGeom>
        </p:spPr>
        <p:txBody>
          <a:bodyPr wrap="square">
            <a:spAutoFit/>
          </a:bodyPr>
          <a:lstStyle/>
          <a:p>
            <a:pPr marL="342900" indent="-342900">
              <a:buFont typeface="Arial" panose="020B0604020202020204" pitchFamily="34" charset="0"/>
              <a:buChar char="•"/>
            </a:pPr>
            <a:r>
              <a:rPr lang="en-US" altLang="zh-TW" sz="3200" dirty="0">
                <a:ea typeface="Times New Roman"/>
                <a:cs typeface="Times New Roman"/>
                <a:sym typeface="Times New Roman"/>
              </a:rPr>
              <a:t>To work well, the intensities being matched must vary smoothly, and the regions over which these estimates are computed must be on the same (correct) surface.</a:t>
            </a:r>
          </a:p>
          <a:p>
            <a:pPr marL="342900" indent="-342900">
              <a:buFont typeface="Arial" panose="020B0604020202020204" pitchFamily="34" charset="0"/>
              <a:buChar char="•"/>
            </a:pPr>
            <a:r>
              <a:rPr lang="en-US" altLang="zh-TW" sz="3200" dirty="0">
                <a:ea typeface="Times New Roman"/>
                <a:cs typeface="Times New Roman"/>
                <a:sym typeface="Times New Roman"/>
              </a:rPr>
              <a:t>Besides sub-pixel computations, there are other ways of post-processing the computed disparities.</a:t>
            </a:r>
          </a:p>
        </p:txBody>
      </p:sp>
    </p:spTree>
    <p:extLst>
      <p:ext uri="{BB962C8B-B14F-4D97-AF65-F5344CB8AC3E}">
        <p14:creationId xmlns:p14="http://schemas.microsoft.com/office/powerpoint/2010/main" val="4544377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E0392E-1B08-4781-9A6C-7F72FE5507C0}"/>
              </a:ext>
            </a:extLst>
          </p:cNvPr>
          <p:cNvSpPr>
            <a:spLocks noGrp="1"/>
          </p:cNvSpPr>
          <p:nvPr>
            <p:ph type="sldNum" sz="quarter" idx="10"/>
          </p:nvPr>
        </p:nvSpPr>
        <p:spPr/>
        <p:txBody>
          <a:bodyPr/>
          <a:lstStyle/>
          <a:p>
            <a:fld id="{94E58BE3-2B47-4B12-B4B8-F399EC35F7F1}" type="slidenum">
              <a:rPr lang="en-IN" smtClean="0"/>
              <a:t>75</a:t>
            </a:fld>
            <a:endParaRPr lang="en-IN"/>
          </a:p>
        </p:txBody>
      </p:sp>
      <p:sp>
        <p:nvSpPr>
          <p:cNvPr id="3" name="Title 1">
            <a:extLst>
              <a:ext uri="{FF2B5EF4-FFF2-40B4-BE49-F238E27FC236}">
                <a16:creationId xmlns:a16="http://schemas.microsoft.com/office/drawing/2014/main" id="{F90C20F0-CA18-4A6F-B4EA-C9A72C6D0EB3}"/>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12.4.1 Sub Pixel Estimation and Uncertainty</a:t>
            </a:r>
          </a:p>
        </p:txBody>
      </p:sp>
      <p:pic>
        <p:nvPicPr>
          <p:cNvPr id="4" name="Google Shape;709;p95">
            <a:extLst>
              <a:ext uri="{FF2B5EF4-FFF2-40B4-BE49-F238E27FC236}">
                <a16:creationId xmlns:a16="http://schemas.microsoft.com/office/drawing/2014/main" id="{0A824A06-BE5E-48EB-A054-816E9B9E84FC}"/>
              </a:ext>
            </a:extLst>
          </p:cNvPr>
          <p:cNvPicPr preferRelativeResize="0"/>
          <p:nvPr/>
        </p:nvPicPr>
        <p:blipFill rotWithShape="1">
          <a:blip r:embed="rId2">
            <a:alphaModFix/>
          </a:blip>
          <a:srcRect/>
          <a:stretch/>
        </p:blipFill>
        <p:spPr>
          <a:xfrm>
            <a:off x="739485" y="1802122"/>
            <a:ext cx="2841916" cy="2664296"/>
          </a:xfrm>
          <a:prstGeom prst="rect">
            <a:avLst/>
          </a:prstGeom>
          <a:noFill/>
          <a:ln>
            <a:noFill/>
          </a:ln>
        </p:spPr>
      </p:pic>
      <p:pic>
        <p:nvPicPr>
          <p:cNvPr id="5" name="Google Shape;710;p95">
            <a:extLst>
              <a:ext uri="{FF2B5EF4-FFF2-40B4-BE49-F238E27FC236}">
                <a16:creationId xmlns:a16="http://schemas.microsoft.com/office/drawing/2014/main" id="{B23AF653-1F69-4A45-BD33-6CFCD290CD33}"/>
              </a:ext>
            </a:extLst>
          </p:cNvPr>
          <p:cNvPicPr preferRelativeResize="0"/>
          <p:nvPr/>
        </p:nvPicPr>
        <p:blipFill rotWithShape="1">
          <a:blip r:embed="rId3">
            <a:alphaModFix/>
          </a:blip>
          <a:srcRect/>
          <a:stretch/>
        </p:blipFill>
        <p:spPr>
          <a:xfrm>
            <a:off x="4388672" y="1755982"/>
            <a:ext cx="2860199" cy="2681436"/>
          </a:xfrm>
          <a:prstGeom prst="rect">
            <a:avLst/>
          </a:prstGeom>
          <a:noFill/>
          <a:ln>
            <a:noFill/>
          </a:ln>
        </p:spPr>
      </p:pic>
      <p:pic>
        <p:nvPicPr>
          <p:cNvPr id="6" name="Google Shape;711;p95">
            <a:extLst>
              <a:ext uri="{FF2B5EF4-FFF2-40B4-BE49-F238E27FC236}">
                <a16:creationId xmlns:a16="http://schemas.microsoft.com/office/drawing/2014/main" id="{93099138-5A75-431D-B197-35900B606EB0}"/>
              </a:ext>
            </a:extLst>
          </p:cNvPr>
          <p:cNvPicPr preferRelativeResize="0"/>
          <p:nvPr/>
        </p:nvPicPr>
        <p:blipFill rotWithShape="1">
          <a:blip r:embed="rId4">
            <a:alphaModFix/>
          </a:blip>
          <a:srcRect/>
          <a:stretch/>
        </p:blipFill>
        <p:spPr>
          <a:xfrm>
            <a:off x="8610600" y="1755982"/>
            <a:ext cx="2860199" cy="2681436"/>
          </a:xfrm>
          <a:prstGeom prst="rect">
            <a:avLst/>
          </a:prstGeom>
          <a:noFill/>
          <a:ln>
            <a:noFill/>
          </a:ln>
        </p:spPr>
      </p:pic>
      <p:sp>
        <p:nvSpPr>
          <p:cNvPr id="7" name="文字方塊 1">
            <a:extLst>
              <a:ext uri="{FF2B5EF4-FFF2-40B4-BE49-F238E27FC236}">
                <a16:creationId xmlns:a16="http://schemas.microsoft.com/office/drawing/2014/main" id="{268178E8-3FFB-467D-BF86-E9A2AB020325}"/>
              </a:ext>
            </a:extLst>
          </p:cNvPr>
          <p:cNvSpPr txBox="1"/>
          <p:nvPr/>
        </p:nvSpPr>
        <p:spPr>
          <a:xfrm>
            <a:off x="8715634" y="4466418"/>
            <a:ext cx="2638166" cy="646331"/>
          </a:xfrm>
          <a:prstGeom prst="rect">
            <a:avLst/>
          </a:prstGeom>
          <a:noFill/>
        </p:spPr>
        <p:txBody>
          <a:bodyPr wrap="square" rtlCol="0">
            <a:spAutoFit/>
          </a:bodyPr>
          <a:lstStyle/>
          <a:p>
            <a:r>
              <a:rPr lang="en-US" altLang="zh-TW" dirty="0"/>
              <a:t>(c) estimated confidence</a:t>
            </a:r>
          </a:p>
          <a:p>
            <a:r>
              <a:rPr lang="en-US" altLang="zh-TW" dirty="0"/>
              <a:t>     (red is higher).</a:t>
            </a:r>
            <a:endParaRPr lang="zh-TW" altLang="en-US" dirty="0"/>
          </a:p>
        </p:txBody>
      </p:sp>
      <p:sp>
        <p:nvSpPr>
          <p:cNvPr id="8" name="文字方塊 2">
            <a:extLst>
              <a:ext uri="{FF2B5EF4-FFF2-40B4-BE49-F238E27FC236}">
                <a16:creationId xmlns:a16="http://schemas.microsoft.com/office/drawing/2014/main" id="{D647F2E4-A743-4D86-99B0-DDC273E66DC0}"/>
              </a:ext>
            </a:extLst>
          </p:cNvPr>
          <p:cNvSpPr txBox="1"/>
          <p:nvPr/>
        </p:nvSpPr>
        <p:spPr>
          <a:xfrm>
            <a:off x="1227386" y="4481806"/>
            <a:ext cx="1716535" cy="369332"/>
          </a:xfrm>
          <a:prstGeom prst="rect">
            <a:avLst/>
          </a:prstGeom>
          <a:noFill/>
        </p:spPr>
        <p:txBody>
          <a:bodyPr wrap="square" rtlCol="0">
            <a:spAutoFit/>
          </a:bodyPr>
          <a:lstStyle/>
          <a:p>
            <a:r>
              <a:rPr lang="en-US" altLang="zh-TW" dirty="0"/>
              <a:t>(a) input image</a:t>
            </a:r>
            <a:endParaRPr lang="zh-TW" altLang="en-US" dirty="0"/>
          </a:p>
        </p:txBody>
      </p:sp>
      <p:sp>
        <p:nvSpPr>
          <p:cNvPr id="9" name="文字方塊 8">
            <a:extLst>
              <a:ext uri="{FF2B5EF4-FFF2-40B4-BE49-F238E27FC236}">
                <a16:creationId xmlns:a16="http://schemas.microsoft.com/office/drawing/2014/main" id="{6D46F195-D8AC-4F5E-BC64-34334CFE5BE0}"/>
              </a:ext>
            </a:extLst>
          </p:cNvPr>
          <p:cNvSpPr txBox="1"/>
          <p:nvPr/>
        </p:nvSpPr>
        <p:spPr>
          <a:xfrm>
            <a:off x="4561373" y="4466418"/>
            <a:ext cx="2638166" cy="646331"/>
          </a:xfrm>
          <a:prstGeom prst="rect">
            <a:avLst/>
          </a:prstGeom>
          <a:noFill/>
        </p:spPr>
        <p:txBody>
          <a:bodyPr wrap="square" rtlCol="0">
            <a:spAutoFit/>
          </a:bodyPr>
          <a:lstStyle/>
          <a:p>
            <a:r>
              <a:rPr lang="en-US" altLang="zh-TW" dirty="0"/>
              <a:t>(b) estimated depth map</a:t>
            </a:r>
          </a:p>
          <a:p>
            <a:r>
              <a:rPr lang="en-US" altLang="zh-TW" dirty="0"/>
              <a:t>     (blue is closer) </a:t>
            </a:r>
            <a:endParaRPr lang="zh-TW" altLang="en-US" dirty="0"/>
          </a:p>
        </p:txBody>
      </p:sp>
    </p:spTree>
    <p:extLst>
      <p:ext uri="{BB962C8B-B14F-4D97-AF65-F5344CB8AC3E}">
        <p14:creationId xmlns:p14="http://schemas.microsoft.com/office/powerpoint/2010/main" val="6567952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CD5520-4AED-41DA-8783-537DA10C8300}"/>
              </a:ext>
            </a:extLst>
          </p:cNvPr>
          <p:cNvSpPr>
            <a:spLocks noGrp="1"/>
          </p:cNvSpPr>
          <p:nvPr>
            <p:ph type="sldNum" sz="quarter" idx="10"/>
          </p:nvPr>
        </p:nvSpPr>
        <p:spPr/>
        <p:txBody>
          <a:bodyPr/>
          <a:lstStyle/>
          <a:p>
            <a:fld id="{94E58BE3-2B47-4B12-B4B8-F399EC35F7F1}" type="slidenum">
              <a:rPr lang="en-IN" smtClean="0"/>
              <a:t>76</a:t>
            </a:fld>
            <a:endParaRPr lang="en-IN"/>
          </a:p>
        </p:txBody>
      </p:sp>
      <p:sp>
        <p:nvSpPr>
          <p:cNvPr id="3" name="TextBox 2">
            <a:extLst>
              <a:ext uri="{FF2B5EF4-FFF2-40B4-BE49-F238E27FC236}">
                <a16:creationId xmlns:a16="http://schemas.microsoft.com/office/drawing/2014/main" id="{64E47B9F-916A-47E5-9471-19DD21FAB6A7}"/>
              </a:ext>
            </a:extLst>
          </p:cNvPr>
          <p:cNvSpPr txBox="1"/>
          <p:nvPr/>
        </p:nvSpPr>
        <p:spPr>
          <a:xfrm>
            <a:off x="0" y="163551"/>
            <a:ext cx="12192000" cy="584775"/>
          </a:xfrm>
          <a:prstGeom prst="rect">
            <a:avLst/>
          </a:prstGeom>
          <a:noFill/>
        </p:spPr>
        <p:txBody>
          <a:bodyPr wrap="square" rtlCol="0">
            <a:spAutoFit/>
          </a:bodyPr>
          <a:lstStyle/>
          <a:p>
            <a:r>
              <a:rPr lang="en-US" sz="3200" dirty="0"/>
              <a:t>Break!</a:t>
            </a:r>
            <a:endParaRPr lang="en-IN" sz="3200" dirty="0"/>
          </a:p>
        </p:txBody>
      </p:sp>
      <p:pic>
        <p:nvPicPr>
          <p:cNvPr id="5" name="Picture 4">
            <a:extLst>
              <a:ext uri="{FF2B5EF4-FFF2-40B4-BE49-F238E27FC236}">
                <a16:creationId xmlns:a16="http://schemas.microsoft.com/office/drawing/2014/main" id="{420F1CB6-3B39-42E9-9394-FB45EFDF56AF}"/>
              </a:ext>
            </a:extLst>
          </p:cNvPr>
          <p:cNvPicPr>
            <a:picLocks noChangeAspect="1"/>
          </p:cNvPicPr>
          <p:nvPr/>
        </p:nvPicPr>
        <p:blipFill>
          <a:blip r:embed="rId2"/>
          <a:stretch>
            <a:fillRect/>
          </a:stretch>
        </p:blipFill>
        <p:spPr>
          <a:xfrm>
            <a:off x="3491958" y="1334080"/>
            <a:ext cx="4895850" cy="4829175"/>
          </a:xfrm>
          <a:prstGeom prst="rect">
            <a:avLst/>
          </a:prstGeom>
        </p:spPr>
      </p:pic>
    </p:spTree>
    <p:extLst>
      <p:ext uri="{BB962C8B-B14F-4D97-AF65-F5344CB8AC3E}">
        <p14:creationId xmlns:p14="http://schemas.microsoft.com/office/powerpoint/2010/main" val="41670704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55CCFE-0B72-425A-ACA0-1BDC4D4FE90F}"/>
              </a:ext>
            </a:extLst>
          </p:cNvPr>
          <p:cNvSpPr>
            <a:spLocks noGrp="1"/>
          </p:cNvSpPr>
          <p:nvPr>
            <p:ph type="sldNum" sz="quarter" idx="10"/>
          </p:nvPr>
        </p:nvSpPr>
        <p:spPr/>
        <p:txBody>
          <a:bodyPr/>
          <a:lstStyle/>
          <a:p>
            <a:fld id="{94E58BE3-2B47-4B12-B4B8-F399EC35F7F1}" type="slidenum">
              <a:rPr lang="en-IN" smtClean="0"/>
              <a:t>77</a:t>
            </a:fld>
            <a:endParaRPr lang="en-IN"/>
          </a:p>
        </p:txBody>
      </p:sp>
      <p:sp>
        <p:nvSpPr>
          <p:cNvPr id="3" name="Title 1">
            <a:extLst>
              <a:ext uri="{FF2B5EF4-FFF2-40B4-BE49-F238E27FC236}">
                <a16:creationId xmlns:a16="http://schemas.microsoft.com/office/drawing/2014/main" id="{3FD01DF7-C5B3-446A-A800-427B3AC3F5E2}"/>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12.5 Global Optimization</a:t>
            </a:r>
          </a:p>
        </p:txBody>
      </p:sp>
      <mc:AlternateContent xmlns:mc="http://schemas.openxmlformats.org/markup-compatibility/2006" xmlns:a14="http://schemas.microsoft.com/office/drawing/2010/main">
        <mc:Choice Requires="a14">
          <p:sp>
            <p:nvSpPr>
              <p:cNvPr id="4" name="Google Shape;108;p5">
                <a:extLst>
                  <a:ext uri="{FF2B5EF4-FFF2-40B4-BE49-F238E27FC236}">
                    <a16:creationId xmlns:a16="http://schemas.microsoft.com/office/drawing/2014/main" id="{E55F3F8E-DF9B-4AD8-BF18-9EFA8735A9DF}"/>
                  </a:ext>
                </a:extLst>
              </p:cNvPr>
              <p:cNvSpPr txBox="1">
                <a:spLocks/>
              </p:cNvSpPr>
              <p:nvPr/>
            </p:nvSpPr>
            <p:spPr>
              <a:xfrm>
                <a:off x="1" y="993311"/>
                <a:ext cx="12192000" cy="800219"/>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zh-TW" sz="2400" dirty="0">
                    <a:ea typeface="Times New Roman"/>
                    <a:cs typeface="Times New Roman"/>
                    <a:sym typeface="Times New Roman"/>
                  </a:rPr>
                  <a:t>Global stereo matching are formulated in energy minimization by finding a solution </a:t>
                </a:r>
                <a14:m>
                  <m:oMath xmlns:m="http://schemas.openxmlformats.org/officeDocument/2006/math">
                    <m:r>
                      <a:rPr lang="zh-TW" altLang="en-US" sz="2400" i="1" smtClean="0">
                        <a:latin typeface="Cambria Math" panose="02040503050406030204" pitchFamily="18" charset="0"/>
                        <a:ea typeface="Times New Roman"/>
                        <a:cs typeface="Times New Roman"/>
                        <a:sym typeface="Times New Roman"/>
                      </a:rPr>
                      <m:t>𝑑</m:t>
                    </m:r>
                  </m:oMath>
                </a14:m>
                <a:r>
                  <a:rPr lang="en-US" altLang="zh-TW" sz="2400" dirty="0">
                    <a:ea typeface="Times New Roman"/>
                    <a:cs typeface="Times New Roman"/>
                    <a:sym typeface="Times New Roman"/>
                  </a:rPr>
                  <a:t>.</a:t>
                </a:r>
                <a:endParaRPr lang="en-US" dirty="0"/>
              </a:p>
            </p:txBody>
          </p:sp>
        </mc:Choice>
        <mc:Fallback xmlns="">
          <p:sp>
            <p:nvSpPr>
              <p:cNvPr id="4" name="Google Shape;108;p5">
                <a:extLst>
                  <a:ext uri="{FF2B5EF4-FFF2-40B4-BE49-F238E27FC236}">
                    <a16:creationId xmlns:a16="http://schemas.microsoft.com/office/drawing/2014/main" id="{E55F3F8E-DF9B-4AD8-BF18-9EFA8735A9DF}"/>
                  </a:ext>
                </a:extLst>
              </p:cNvPr>
              <p:cNvSpPr txBox="1">
                <a:spLocks noRot="1" noChangeAspect="1" noMove="1" noResize="1" noEditPoints="1" noAdjustHandles="1" noChangeArrowheads="1" noChangeShapeType="1" noTextEdit="1"/>
              </p:cNvSpPr>
              <p:nvPr/>
            </p:nvSpPr>
            <p:spPr>
              <a:xfrm>
                <a:off x="1" y="993311"/>
                <a:ext cx="12192000" cy="800219"/>
              </a:xfrm>
              <a:prstGeom prst="rect">
                <a:avLst/>
              </a:prstGeom>
              <a:blipFill>
                <a:blip r:embed="rId2"/>
                <a:stretch>
                  <a:fillRect l="-50"/>
                </a:stretch>
              </a:blipFill>
              <a:ln>
                <a:noFill/>
              </a:ln>
            </p:spPr>
            <p:txBody>
              <a:bodyPr/>
              <a:lstStyle/>
              <a:p>
                <a:r>
                  <a:rPr lang="en-IN">
                    <a:noFill/>
                  </a:rPr>
                  <a:t> </a:t>
                </a:r>
              </a:p>
            </p:txBody>
          </p:sp>
        </mc:Fallback>
      </mc:AlternateContent>
      <p:pic>
        <p:nvPicPr>
          <p:cNvPr id="5" name="圖片 1">
            <a:extLst>
              <a:ext uri="{FF2B5EF4-FFF2-40B4-BE49-F238E27FC236}">
                <a16:creationId xmlns:a16="http://schemas.microsoft.com/office/drawing/2014/main" id="{D1B27B7A-C3B4-4B9D-B2C0-CB50BBED4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032" y="2220397"/>
            <a:ext cx="3976687" cy="379821"/>
          </a:xfrm>
          <a:prstGeom prst="rect">
            <a:avLst/>
          </a:prstGeom>
        </p:spPr>
      </p:pic>
      <p:grpSp>
        <p:nvGrpSpPr>
          <p:cNvPr id="6" name="群組 18">
            <a:extLst>
              <a:ext uri="{FF2B5EF4-FFF2-40B4-BE49-F238E27FC236}">
                <a16:creationId xmlns:a16="http://schemas.microsoft.com/office/drawing/2014/main" id="{69FBFFA1-6B4B-4C70-9A2C-05654FEC9E1D}"/>
              </a:ext>
            </a:extLst>
          </p:cNvPr>
          <p:cNvGrpSpPr/>
          <p:nvPr/>
        </p:nvGrpSpPr>
        <p:grpSpPr>
          <a:xfrm>
            <a:off x="3075210" y="2600218"/>
            <a:ext cx="6041580" cy="1426964"/>
            <a:chOff x="1215216" y="3681411"/>
            <a:chExt cx="6041580" cy="1426964"/>
          </a:xfrm>
        </p:grpSpPr>
        <p:cxnSp>
          <p:nvCxnSpPr>
            <p:cNvPr id="7" name="直線單箭頭接點 6">
              <a:extLst>
                <a:ext uri="{FF2B5EF4-FFF2-40B4-BE49-F238E27FC236}">
                  <a16:creationId xmlns:a16="http://schemas.microsoft.com/office/drawing/2014/main" id="{83FDD690-22EE-41F0-AFE1-3E78DD754B93}"/>
                </a:ext>
              </a:extLst>
            </p:cNvPr>
            <p:cNvCxnSpPr/>
            <p:nvPr/>
          </p:nvCxnSpPr>
          <p:spPr>
            <a:xfrm flipH="1">
              <a:off x="2354009" y="3681411"/>
              <a:ext cx="462083" cy="663061"/>
            </a:xfrm>
            <a:prstGeom prst="straightConnector1">
              <a:avLst/>
            </a:prstGeom>
            <a:ln w="19050">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588662C9-8EF9-4F16-BFEE-FDD45E7A62CC}"/>
                </a:ext>
              </a:extLst>
            </p:cNvPr>
            <p:cNvCxnSpPr/>
            <p:nvPr/>
          </p:nvCxnSpPr>
          <p:spPr>
            <a:xfrm>
              <a:off x="5920597" y="3729036"/>
              <a:ext cx="223028" cy="615436"/>
            </a:xfrm>
            <a:prstGeom prst="straightConnector1">
              <a:avLst/>
            </a:prstGeom>
            <a:ln w="19050">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F6D80B62-F4E2-4B89-A43A-131F2D1660E8}"/>
                </a:ext>
              </a:extLst>
            </p:cNvPr>
            <p:cNvSpPr txBox="1"/>
            <p:nvPr/>
          </p:nvSpPr>
          <p:spPr>
            <a:xfrm>
              <a:off x="1215216" y="4308156"/>
              <a:ext cx="2277586" cy="800219"/>
            </a:xfrm>
            <a:prstGeom prst="rect">
              <a:avLst/>
            </a:prstGeom>
            <a:noFill/>
          </p:spPr>
          <p:txBody>
            <a:bodyPr wrap="square" rtlCol="0">
              <a:spAutoFit/>
            </a:bodyPr>
            <a:lstStyle/>
            <a:p>
              <a:r>
                <a:rPr lang="en-US" altLang="zh-TW" sz="1600" b="1" dirty="0">
                  <a:solidFill>
                    <a:srgbClr val="0070C0"/>
                  </a:solidFill>
                  <a:latin typeface="+mj-lt"/>
                  <a:cs typeface="Times New Roman" panose="02020603050405020304" pitchFamily="18" charset="0"/>
                </a:rPr>
                <a:t>Total energy (cost) function</a:t>
              </a:r>
            </a:p>
            <a:p>
              <a:endParaRPr lang="en-US" altLang="zh-TW" b="1" dirty="0">
                <a:solidFill>
                  <a:srgbClr val="0070C0"/>
                </a:solidFill>
              </a:endParaRPr>
            </a:p>
          </p:txBody>
        </p:sp>
        <p:sp>
          <p:nvSpPr>
            <p:cNvPr id="10" name="文字方塊 9">
              <a:extLst>
                <a:ext uri="{FF2B5EF4-FFF2-40B4-BE49-F238E27FC236}">
                  <a16:creationId xmlns:a16="http://schemas.microsoft.com/office/drawing/2014/main" id="{91133123-FAAF-4C66-A8B8-D3FD20F03E0E}"/>
                </a:ext>
              </a:extLst>
            </p:cNvPr>
            <p:cNvSpPr txBox="1"/>
            <p:nvPr/>
          </p:nvSpPr>
          <p:spPr>
            <a:xfrm>
              <a:off x="3567907" y="4087177"/>
              <a:ext cx="2277586" cy="553998"/>
            </a:xfrm>
            <a:prstGeom prst="rect">
              <a:avLst/>
            </a:prstGeom>
            <a:noFill/>
          </p:spPr>
          <p:txBody>
            <a:bodyPr wrap="square" rtlCol="0">
              <a:spAutoFit/>
            </a:bodyPr>
            <a:lstStyle/>
            <a:p>
              <a:r>
                <a:rPr lang="en-US" altLang="zh-TW" sz="1600" b="1" dirty="0">
                  <a:solidFill>
                    <a:srgbClr val="0070C0"/>
                  </a:solidFill>
                  <a:latin typeface="+mj-lt"/>
                  <a:cs typeface="Times New Roman" panose="02020603050405020304" pitchFamily="18" charset="0"/>
                </a:rPr>
                <a:t>Data energy function</a:t>
              </a:r>
            </a:p>
            <a:p>
              <a:endParaRPr lang="en-US" altLang="zh-TW" b="1" dirty="0">
                <a:solidFill>
                  <a:srgbClr val="0070C0"/>
                </a:solidFill>
              </a:endParaRPr>
            </a:p>
          </p:txBody>
        </p:sp>
        <p:sp>
          <p:nvSpPr>
            <p:cNvPr id="11" name="文字方塊 10">
              <a:extLst>
                <a:ext uri="{FF2B5EF4-FFF2-40B4-BE49-F238E27FC236}">
                  <a16:creationId xmlns:a16="http://schemas.microsoft.com/office/drawing/2014/main" id="{17A827F1-0406-4919-8AAE-6F9167579B39}"/>
                </a:ext>
              </a:extLst>
            </p:cNvPr>
            <p:cNvSpPr txBox="1"/>
            <p:nvPr/>
          </p:nvSpPr>
          <p:spPr>
            <a:xfrm>
              <a:off x="5534276" y="4308156"/>
              <a:ext cx="1722520" cy="584775"/>
            </a:xfrm>
            <a:prstGeom prst="rect">
              <a:avLst/>
            </a:prstGeom>
            <a:noFill/>
          </p:spPr>
          <p:txBody>
            <a:bodyPr wrap="square" rtlCol="0">
              <a:spAutoFit/>
            </a:bodyPr>
            <a:lstStyle/>
            <a:p>
              <a:r>
                <a:rPr lang="en-US" altLang="zh-TW" sz="1600" b="1" dirty="0">
                  <a:solidFill>
                    <a:srgbClr val="0070C0"/>
                  </a:solidFill>
                  <a:latin typeface="+mj-lt"/>
                  <a:cs typeface="Times New Roman" panose="02020603050405020304" pitchFamily="18" charset="0"/>
                </a:rPr>
                <a:t>Smooth energy function</a:t>
              </a:r>
              <a:endParaRPr lang="en-US" altLang="zh-TW" sz="1600" b="1" dirty="0">
                <a:solidFill>
                  <a:srgbClr val="0070C0"/>
                </a:solidFill>
                <a:latin typeface="+mj-lt"/>
              </a:endParaRPr>
            </a:p>
          </p:txBody>
        </p:sp>
        <p:cxnSp>
          <p:nvCxnSpPr>
            <p:cNvPr id="12" name="直線單箭頭接點 13">
              <a:extLst>
                <a:ext uri="{FF2B5EF4-FFF2-40B4-BE49-F238E27FC236}">
                  <a16:creationId xmlns:a16="http://schemas.microsoft.com/office/drawing/2014/main" id="{27E424BA-5DAC-499F-A7C8-2DFA0908D6C5}"/>
                </a:ext>
              </a:extLst>
            </p:cNvPr>
            <p:cNvCxnSpPr/>
            <p:nvPr/>
          </p:nvCxnSpPr>
          <p:spPr>
            <a:xfrm>
              <a:off x="4200536" y="3729036"/>
              <a:ext cx="0" cy="376239"/>
            </a:xfrm>
            <a:prstGeom prst="straightConnector1">
              <a:avLst/>
            </a:prstGeom>
            <a:ln w="19050">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718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55CCFE-0B72-425A-ACA0-1BDC4D4FE90F}"/>
              </a:ext>
            </a:extLst>
          </p:cNvPr>
          <p:cNvSpPr>
            <a:spLocks noGrp="1"/>
          </p:cNvSpPr>
          <p:nvPr>
            <p:ph type="sldNum" sz="quarter" idx="10"/>
          </p:nvPr>
        </p:nvSpPr>
        <p:spPr/>
        <p:txBody>
          <a:bodyPr/>
          <a:lstStyle/>
          <a:p>
            <a:fld id="{94E58BE3-2B47-4B12-B4B8-F399EC35F7F1}" type="slidenum">
              <a:rPr lang="en-IN" smtClean="0"/>
              <a:t>78</a:t>
            </a:fld>
            <a:endParaRPr lang="en-IN"/>
          </a:p>
        </p:txBody>
      </p:sp>
      <p:sp>
        <p:nvSpPr>
          <p:cNvPr id="3" name="Title 1">
            <a:extLst>
              <a:ext uri="{FF2B5EF4-FFF2-40B4-BE49-F238E27FC236}">
                <a16:creationId xmlns:a16="http://schemas.microsoft.com/office/drawing/2014/main" id="{3FD01DF7-C5B3-446A-A800-427B3AC3F5E2}"/>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12.5 Global Optimization</a:t>
            </a:r>
          </a:p>
        </p:txBody>
      </p:sp>
      <mc:AlternateContent xmlns:mc="http://schemas.openxmlformats.org/markup-compatibility/2006" xmlns:a14="http://schemas.microsoft.com/office/drawing/2010/main">
        <mc:Choice Requires="a14">
          <p:sp>
            <p:nvSpPr>
              <p:cNvPr id="4" name="Google Shape;108;p5">
                <a:extLst>
                  <a:ext uri="{FF2B5EF4-FFF2-40B4-BE49-F238E27FC236}">
                    <a16:creationId xmlns:a16="http://schemas.microsoft.com/office/drawing/2014/main" id="{E55F3F8E-DF9B-4AD8-BF18-9EFA8735A9DF}"/>
                  </a:ext>
                </a:extLst>
              </p:cNvPr>
              <p:cNvSpPr txBox="1">
                <a:spLocks/>
              </p:cNvSpPr>
              <p:nvPr/>
            </p:nvSpPr>
            <p:spPr>
              <a:xfrm>
                <a:off x="1" y="993310"/>
                <a:ext cx="12192000" cy="4887100"/>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Tx/>
                  <a:buFont typeface="Arial" panose="020B0604020202020204" pitchFamily="34" charset="0"/>
                  <a:buChar char="•"/>
                </a:pPr>
                <a:r>
                  <a:rPr lang="en-US" altLang="zh-TW" sz="2400" dirty="0">
                    <a:ea typeface="Times New Roman"/>
                    <a:cs typeface="Times New Roman"/>
                    <a:sym typeface="Times New Roman"/>
                  </a:rPr>
                  <a:t> Global method performs iterative optimization which consists of data terms and   smoothness terms for replacing aggregation step.</a:t>
                </a:r>
              </a:p>
              <a:p>
                <a:pPr>
                  <a:buClrTx/>
                  <a:buFont typeface="Arial" panose="020B0604020202020204" pitchFamily="34" charset="0"/>
                  <a:buChar char="•"/>
                </a:pPr>
                <a:r>
                  <a:rPr lang="en-US" altLang="zh-TW" sz="2400" dirty="0">
                    <a:ea typeface="Times New Roman"/>
                    <a:cs typeface="Times New Roman"/>
                    <a:sym typeface="Times New Roman"/>
                  </a:rPr>
                  <a:t>The data term measures how well the disparity function agrees with input image pair.</a:t>
                </a:r>
              </a:p>
              <a:p>
                <a:pPr>
                  <a:buClrTx/>
                  <a:buFont typeface="Arial" panose="020B0604020202020204" pitchFamily="34" charset="0"/>
                  <a:buChar char="•"/>
                </a:pPr>
                <a:endParaRPr lang="en-US" altLang="zh-TW" sz="2400" dirty="0">
                  <a:ea typeface="Times New Roman"/>
                  <a:cs typeface="Times New Roman"/>
                  <a:sym typeface="Times New Roman"/>
                </a:endParaRPr>
              </a:p>
              <a:p>
                <a:pPr marL="0" indent="0">
                  <a:buClrTx/>
                  <a:buNone/>
                </a:pPr>
                <a:r>
                  <a:rPr lang="en-US" altLang="zh-TW" sz="2400" dirty="0">
                    <a:ea typeface="Times New Roman"/>
                    <a:cs typeface="Times New Roman"/>
                    <a:sym typeface="Times New Roman"/>
                  </a:rPr>
                  <a:t> </a:t>
                </a:r>
              </a:p>
              <a:p>
                <a:pPr>
                  <a:buClrTx/>
                  <a:buFont typeface="Arial" panose="020B0604020202020204" pitchFamily="34" charset="0"/>
                  <a:buChar char="•"/>
                </a:pPr>
                <a:r>
                  <a:rPr lang="en-US" altLang="zh-TW" sz="2400" dirty="0">
                    <a:ea typeface="Times New Roman"/>
                    <a:cs typeface="Times New Roman"/>
                    <a:sym typeface="Times New Roman"/>
                  </a:rPr>
                  <a:t>Where </a:t>
                </a:r>
                <a14:m>
                  <m:oMath xmlns:m="http://schemas.openxmlformats.org/officeDocument/2006/math">
                    <m:r>
                      <a:rPr lang="en-US" altLang="zh-TW" sz="2400" i="1" dirty="0" smtClean="0">
                        <a:latin typeface="Cambria Math" panose="02040503050406030204" pitchFamily="18" charset="0"/>
                        <a:ea typeface="Times New Roman"/>
                        <a:cs typeface="Times New Roman"/>
                        <a:sym typeface="Times New Roman"/>
                      </a:rPr>
                      <m:t>𝐶</m:t>
                    </m:r>
                  </m:oMath>
                </a14:m>
                <a:r>
                  <a:rPr lang="en-US" altLang="zh-TW" sz="2400" dirty="0">
                    <a:ea typeface="Times New Roman"/>
                    <a:cs typeface="Times New Roman"/>
                    <a:sym typeface="Times New Roman"/>
                  </a:rPr>
                  <a:t> is aggregated matching cost.</a:t>
                </a:r>
              </a:p>
              <a:p>
                <a:pPr lvl="0">
                  <a:buClrTx/>
                  <a:buFont typeface="Arial" panose="020B0604020202020204" pitchFamily="34" charset="0"/>
                  <a:buChar char="•"/>
                </a:pPr>
                <a:r>
                  <a:rPr lang="en-US" altLang="zh-TW" sz="2400" dirty="0">
                    <a:ea typeface="Times New Roman"/>
                    <a:cs typeface="Times New Roman"/>
                    <a:sym typeface="Times New Roman"/>
                  </a:rPr>
                  <a:t>Once the energy function has been defined, a variety of algorithms are used to find minimum.</a:t>
                </a:r>
              </a:p>
              <a:p>
                <a:pPr lvl="0">
                  <a:buClrTx/>
                  <a:buFont typeface="Arial" panose="020B0604020202020204" pitchFamily="34" charset="0"/>
                  <a:buChar char="•"/>
                </a:pPr>
                <a:r>
                  <a:rPr lang="en-US" altLang="zh-TW" sz="2400" dirty="0">
                    <a:ea typeface="Times New Roman"/>
                    <a:cs typeface="Times New Roman"/>
                    <a:sym typeface="Times New Roman"/>
                  </a:rPr>
                  <a:t>Traditional approaches are associated with Markov random fields and regularization.</a:t>
                </a:r>
              </a:p>
              <a:p>
                <a:pPr>
                  <a:buClrTx/>
                  <a:buFont typeface="Arial" panose="020B0604020202020204" pitchFamily="34" charset="0"/>
                  <a:buChar char="•"/>
                </a:pPr>
                <a:endParaRPr lang="en-US" altLang="zh-TW" sz="2400" dirty="0">
                  <a:ea typeface="Times New Roman"/>
                  <a:cs typeface="Times New Roman"/>
                  <a:sym typeface="Times New Roman"/>
                </a:endParaRPr>
              </a:p>
            </p:txBody>
          </p:sp>
        </mc:Choice>
        <mc:Fallback xmlns="">
          <p:sp>
            <p:nvSpPr>
              <p:cNvPr id="4" name="Google Shape;108;p5">
                <a:extLst>
                  <a:ext uri="{FF2B5EF4-FFF2-40B4-BE49-F238E27FC236}">
                    <a16:creationId xmlns:a16="http://schemas.microsoft.com/office/drawing/2014/main" id="{E55F3F8E-DF9B-4AD8-BF18-9EFA8735A9DF}"/>
                  </a:ext>
                </a:extLst>
              </p:cNvPr>
              <p:cNvSpPr txBox="1">
                <a:spLocks noRot="1" noChangeAspect="1" noMove="1" noResize="1" noEditPoints="1" noAdjustHandles="1" noChangeArrowheads="1" noChangeShapeType="1" noTextEdit="1"/>
              </p:cNvSpPr>
              <p:nvPr/>
            </p:nvSpPr>
            <p:spPr>
              <a:xfrm>
                <a:off x="1" y="993310"/>
                <a:ext cx="12192000" cy="4887100"/>
              </a:xfrm>
              <a:prstGeom prst="rect">
                <a:avLst/>
              </a:prstGeom>
              <a:blipFill>
                <a:blip r:embed="rId2"/>
                <a:stretch>
                  <a:fillRect l="-700" b="-3242"/>
                </a:stretch>
              </a:blipFill>
              <a:ln>
                <a:noFill/>
              </a:ln>
            </p:spPr>
            <p:txBody>
              <a:bodyPr/>
              <a:lstStyle/>
              <a:p>
                <a:r>
                  <a:rPr lang="en-IN">
                    <a:noFill/>
                  </a:rPr>
                  <a:t> </a:t>
                </a:r>
              </a:p>
            </p:txBody>
          </p:sp>
        </mc:Fallback>
      </mc:AlternateContent>
      <p:pic>
        <p:nvPicPr>
          <p:cNvPr id="14" name="圖片 1">
            <a:extLst>
              <a:ext uri="{FF2B5EF4-FFF2-40B4-BE49-F238E27FC236}">
                <a16:creationId xmlns:a16="http://schemas.microsoft.com/office/drawing/2014/main" id="{4D8D7F68-86B3-4E0A-B354-57BE438967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604" y="2839166"/>
            <a:ext cx="4478869" cy="725508"/>
          </a:xfrm>
          <a:prstGeom prst="rect">
            <a:avLst/>
          </a:prstGeom>
        </p:spPr>
      </p:pic>
    </p:spTree>
    <p:extLst>
      <p:ext uri="{BB962C8B-B14F-4D97-AF65-F5344CB8AC3E}">
        <p14:creationId xmlns:p14="http://schemas.microsoft.com/office/powerpoint/2010/main" val="23823217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55CCFE-0B72-425A-ACA0-1BDC4D4FE90F}"/>
              </a:ext>
            </a:extLst>
          </p:cNvPr>
          <p:cNvSpPr>
            <a:spLocks noGrp="1"/>
          </p:cNvSpPr>
          <p:nvPr>
            <p:ph type="sldNum" sz="quarter" idx="10"/>
          </p:nvPr>
        </p:nvSpPr>
        <p:spPr/>
        <p:txBody>
          <a:bodyPr/>
          <a:lstStyle/>
          <a:p>
            <a:fld id="{94E58BE3-2B47-4B12-B4B8-F399EC35F7F1}" type="slidenum">
              <a:rPr lang="en-IN" smtClean="0"/>
              <a:t>79</a:t>
            </a:fld>
            <a:endParaRPr lang="en-IN"/>
          </a:p>
        </p:txBody>
      </p:sp>
      <p:sp>
        <p:nvSpPr>
          <p:cNvPr id="3" name="Title 1">
            <a:extLst>
              <a:ext uri="{FF2B5EF4-FFF2-40B4-BE49-F238E27FC236}">
                <a16:creationId xmlns:a16="http://schemas.microsoft.com/office/drawing/2014/main" id="{3FD01DF7-C5B3-446A-A800-427B3AC3F5E2}"/>
              </a:ext>
            </a:extLst>
          </p:cNvPr>
          <p:cNvSpPr txBox="1">
            <a:spLocks/>
          </p:cNvSpPr>
          <p:nvPr/>
        </p:nvSpPr>
        <p:spPr>
          <a:xfrm>
            <a:off x="0" y="-3771"/>
            <a:ext cx="12192000" cy="1327049"/>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Local Plane Sweeps</a:t>
            </a:r>
          </a:p>
          <a:p>
            <a:r>
              <a:rPr lang="en-IN" sz="4000" dirty="0"/>
              <a:t>(</a:t>
            </a:r>
            <a:r>
              <a:rPr lang="en-IN" sz="4000" dirty="0" err="1"/>
              <a:t>Sinha,Scharstein</a:t>
            </a:r>
            <a:r>
              <a:rPr lang="en-IN" sz="4000" dirty="0"/>
              <a:t> and </a:t>
            </a:r>
            <a:r>
              <a:rPr lang="en-IN" sz="4000" dirty="0" err="1"/>
              <a:t>Szeliski</a:t>
            </a:r>
            <a:r>
              <a:rPr lang="en-IN" sz="4000" dirty="0"/>
              <a:t> 2014)</a:t>
            </a:r>
          </a:p>
        </p:txBody>
      </p:sp>
      <p:sp>
        <p:nvSpPr>
          <p:cNvPr id="13" name="Google Shape;108;p5">
            <a:extLst>
              <a:ext uri="{FF2B5EF4-FFF2-40B4-BE49-F238E27FC236}">
                <a16:creationId xmlns:a16="http://schemas.microsoft.com/office/drawing/2014/main" id="{EE548D3B-75A6-4017-AE0E-06F1AA317AE8}"/>
              </a:ext>
            </a:extLst>
          </p:cNvPr>
          <p:cNvSpPr txBox="1">
            <a:spLocks/>
          </p:cNvSpPr>
          <p:nvPr/>
        </p:nvSpPr>
        <p:spPr>
          <a:xfrm>
            <a:off x="0" y="1126331"/>
            <a:ext cx="12192000" cy="898989"/>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Tx/>
              <a:buFont typeface="Arial" panose="020B0604020202020204" pitchFamily="34" charset="0"/>
              <a:buChar char="•"/>
            </a:pPr>
            <a:r>
              <a:rPr lang="en-US" altLang="zh-TW" sz="2000" dirty="0">
                <a:ea typeface="Times New Roman"/>
                <a:cs typeface="Times New Roman"/>
                <a:sym typeface="Times New Roman"/>
              </a:rPr>
              <a:t>Instead of sweeping planes perpendicular to the viewing direction, it is also possible to model the scene using a collection of slanted planes.</a:t>
            </a:r>
          </a:p>
          <a:p>
            <a:endParaRPr lang="en-US" altLang="zh-TW" dirty="0"/>
          </a:p>
          <a:p>
            <a:pPr marL="148590" indent="0">
              <a:buFont typeface="Calibri" panose="020F0502020204030204" pitchFamily="34" charset="0"/>
              <a:buNone/>
            </a:pPr>
            <a:endParaRPr lang="en-US" dirty="0"/>
          </a:p>
        </p:txBody>
      </p:sp>
      <p:pic>
        <p:nvPicPr>
          <p:cNvPr id="14" name="圖片 1">
            <a:extLst>
              <a:ext uri="{FF2B5EF4-FFF2-40B4-BE49-F238E27FC236}">
                <a16:creationId xmlns:a16="http://schemas.microsoft.com/office/drawing/2014/main" id="{E3E4D437-777A-4946-9D3C-A1BAE49863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136" y="2205362"/>
            <a:ext cx="2924637" cy="1620000"/>
          </a:xfrm>
          <a:prstGeom prst="rect">
            <a:avLst/>
          </a:prstGeom>
        </p:spPr>
      </p:pic>
      <p:pic>
        <p:nvPicPr>
          <p:cNvPr id="15" name="圖片 2">
            <a:extLst>
              <a:ext uri="{FF2B5EF4-FFF2-40B4-BE49-F238E27FC236}">
                <a16:creationId xmlns:a16="http://schemas.microsoft.com/office/drawing/2014/main" id="{0872339F-0579-4EF3-A26B-F8D290B9D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793" y="2128818"/>
            <a:ext cx="2924637" cy="1620000"/>
          </a:xfrm>
          <a:prstGeom prst="rect">
            <a:avLst/>
          </a:prstGeom>
        </p:spPr>
      </p:pic>
      <p:pic>
        <p:nvPicPr>
          <p:cNvPr id="16" name="圖片 3">
            <a:extLst>
              <a:ext uri="{FF2B5EF4-FFF2-40B4-BE49-F238E27FC236}">
                <a16:creationId xmlns:a16="http://schemas.microsoft.com/office/drawing/2014/main" id="{CE2DFC99-5123-4E6D-9FFA-3CD898B619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136" y="4324922"/>
            <a:ext cx="2924637" cy="1620000"/>
          </a:xfrm>
          <a:prstGeom prst="rect">
            <a:avLst/>
          </a:prstGeom>
        </p:spPr>
      </p:pic>
      <p:pic>
        <p:nvPicPr>
          <p:cNvPr id="17" name="圖片 4">
            <a:extLst>
              <a:ext uri="{FF2B5EF4-FFF2-40B4-BE49-F238E27FC236}">
                <a16:creationId xmlns:a16="http://schemas.microsoft.com/office/drawing/2014/main" id="{34E101B0-6665-4F54-873B-16734EF692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8838" y="4324922"/>
            <a:ext cx="2928592" cy="1620000"/>
          </a:xfrm>
          <a:prstGeom prst="rect">
            <a:avLst/>
          </a:prstGeom>
        </p:spPr>
      </p:pic>
      <p:sp>
        <p:nvSpPr>
          <p:cNvPr id="18" name="文字方塊 5">
            <a:extLst>
              <a:ext uri="{FF2B5EF4-FFF2-40B4-BE49-F238E27FC236}">
                <a16:creationId xmlns:a16="http://schemas.microsoft.com/office/drawing/2014/main" id="{6C185B19-D6CF-4EBF-88C6-A43C92A73316}"/>
              </a:ext>
            </a:extLst>
          </p:cNvPr>
          <p:cNvSpPr txBox="1"/>
          <p:nvPr/>
        </p:nvSpPr>
        <p:spPr>
          <a:xfrm>
            <a:off x="781973" y="3859007"/>
            <a:ext cx="2084961" cy="369332"/>
          </a:xfrm>
          <a:prstGeom prst="rect">
            <a:avLst/>
          </a:prstGeom>
          <a:noFill/>
        </p:spPr>
        <p:txBody>
          <a:bodyPr wrap="square" rtlCol="0">
            <a:spAutoFit/>
          </a:bodyPr>
          <a:lstStyle/>
          <a:p>
            <a:r>
              <a:rPr lang="en-US" altLang="zh-TW" dirty="0"/>
              <a:t>(a) input image</a:t>
            </a:r>
            <a:endParaRPr lang="zh-TW" altLang="en-US" dirty="0"/>
          </a:p>
        </p:txBody>
      </p:sp>
      <p:sp>
        <p:nvSpPr>
          <p:cNvPr id="19" name="文字方塊 9">
            <a:extLst>
              <a:ext uri="{FF2B5EF4-FFF2-40B4-BE49-F238E27FC236}">
                <a16:creationId xmlns:a16="http://schemas.microsoft.com/office/drawing/2014/main" id="{0F70DE98-77F3-4341-BC4F-337490CB41B0}"/>
              </a:ext>
            </a:extLst>
          </p:cNvPr>
          <p:cNvSpPr txBox="1"/>
          <p:nvPr/>
        </p:nvSpPr>
        <p:spPr>
          <a:xfrm>
            <a:off x="6551522" y="3797625"/>
            <a:ext cx="3152977" cy="369332"/>
          </a:xfrm>
          <a:prstGeom prst="rect">
            <a:avLst/>
          </a:prstGeom>
          <a:noFill/>
        </p:spPr>
        <p:txBody>
          <a:bodyPr wrap="square" rtlCol="0">
            <a:spAutoFit/>
          </a:bodyPr>
          <a:lstStyle/>
          <a:p>
            <a:r>
              <a:rPr lang="en-US" altLang="zh-TW" dirty="0"/>
              <a:t>(b) initial sparse matches</a:t>
            </a:r>
            <a:endParaRPr lang="zh-TW" altLang="en-US" dirty="0"/>
          </a:p>
        </p:txBody>
      </p:sp>
      <p:sp>
        <p:nvSpPr>
          <p:cNvPr id="20" name="文字方塊 10">
            <a:extLst>
              <a:ext uri="{FF2B5EF4-FFF2-40B4-BE49-F238E27FC236}">
                <a16:creationId xmlns:a16="http://schemas.microsoft.com/office/drawing/2014/main" id="{4AD1FA00-45CA-42E7-8E2E-89B24A4E0336}"/>
              </a:ext>
            </a:extLst>
          </p:cNvPr>
          <p:cNvSpPr txBox="1"/>
          <p:nvPr/>
        </p:nvSpPr>
        <p:spPr>
          <a:xfrm>
            <a:off x="356420" y="6075150"/>
            <a:ext cx="3911662" cy="369332"/>
          </a:xfrm>
          <a:prstGeom prst="rect">
            <a:avLst/>
          </a:prstGeom>
          <a:noFill/>
        </p:spPr>
        <p:txBody>
          <a:bodyPr wrap="square" rtlCol="0">
            <a:spAutoFit/>
          </a:bodyPr>
          <a:lstStyle/>
          <a:p>
            <a:r>
              <a:rPr lang="en-US" altLang="zh-TW" dirty="0"/>
              <a:t>(c) matches grouped by slanted planes</a:t>
            </a:r>
            <a:endParaRPr lang="zh-TW" altLang="en-US" dirty="0"/>
          </a:p>
        </p:txBody>
      </p:sp>
      <p:sp>
        <p:nvSpPr>
          <p:cNvPr id="21" name="文字方塊 13">
            <a:extLst>
              <a:ext uri="{FF2B5EF4-FFF2-40B4-BE49-F238E27FC236}">
                <a16:creationId xmlns:a16="http://schemas.microsoft.com/office/drawing/2014/main" id="{47A8DE05-62BD-47F3-A50E-C2C38F451089}"/>
              </a:ext>
            </a:extLst>
          </p:cNvPr>
          <p:cNvSpPr txBox="1"/>
          <p:nvPr/>
        </p:nvSpPr>
        <p:spPr>
          <a:xfrm>
            <a:off x="4869366" y="6020430"/>
            <a:ext cx="5657386" cy="369332"/>
          </a:xfrm>
          <a:prstGeom prst="rect">
            <a:avLst/>
          </a:prstGeom>
          <a:noFill/>
        </p:spPr>
        <p:txBody>
          <a:bodyPr wrap="square" rtlCol="0">
            <a:spAutoFit/>
          </a:bodyPr>
          <a:lstStyle/>
          <a:p>
            <a:pPr lvl="1" algn="ctr"/>
            <a:r>
              <a:rPr lang="en-US" altLang="zh-TW" dirty="0"/>
              <a:t>(d) 3D visualization of planes and grouped features   </a:t>
            </a:r>
            <a:endParaRPr lang="zh-TW" altLang="en-US" dirty="0"/>
          </a:p>
        </p:txBody>
      </p:sp>
    </p:spTree>
    <p:extLst>
      <p:ext uri="{BB962C8B-B14F-4D97-AF65-F5344CB8AC3E}">
        <p14:creationId xmlns:p14="http://schemas.microsoft.com/office/powerpoint/2010/main" val="2393418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B47FEA9F-DB69-44DD-B04D-C3C2D2752096}"/>
              </a:ext>
            </a:extLst>
          </p:cNvPr>
          <p:cNvSpPr txBox="1">
            <a:spLocks/>
          </p:cNvSpPr>
          <p:nvPr/>
        </p:nvSpPr>
        <p:spPr>
          <a:xfrm>
            <a:off x="0" y="0"/>
            <a:ext cx="12192000" cy="752475"/>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r>
              <a:rPr lang="en-IN" dirty="0">
                <a:solidFill>
                  <a:schemeClr val="tx1"/>
                </a:solidFill>
              </a:rPr>
              <a:t>12.0 Introduction</a:t>
            </a:r>
          </a:p>
        </p:txBody>
      </p:sp>
      <p:sp>
        <p:nvSpPr>
          <p:cNvPr id="3" name="Content Placeholder 8">
            <a:extLst>
              <a:ext uri="{FF2B5EF4-FFF2-40B4-BE49-F238E27FC236}">
                <a16:creationId xmlns:a16="http://schemas.microsoft.com/office/drawing/2014/main" id="{E9DB65B1-9182-40B0-9036-8330844D8B08}"/>
              </a:ext>
            </a:extLst>
          </p:cNvPr>
          <p:cNvSpPr txBox="1">
            <a:spLocks/>
          </p:cNvSpPr>
          <p:nvPr/>
        </p:nvSpPr>
        <p:spPr>
          <a:xfrm>
            <a:off x="1" y="800100"/>
            <a:ext cx="12191999" cy="5418773"/>
          </a:xfrm>
          <a:prstGeom prst="rect">
            <a:avLst/>
          </a:prstGeom>
        </p:spPr>
        <p:txBody>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400" dirty="0"/>
              <a:t>Quick Quiz:</a:t>
            </a:r>
          </a:p>
          <a:p>
            <a:pPr marL="0" indent="0">
              <a:buFont typeface="Calibri" panose="020F0502020204030204" pitchFamily="34" charset="0"/>
              <a:buNone/>
            </a:pPr>
            <a:r>
              <a:rPr lang="en-US" sz="2400" dirty="0"/>
              <a:t>The process in visual perception that leads to depth due to the slightly different perspectives that our two eyes have of the world.</a:t>
            </a:r>
          </a:p>
          <a:p>
            <a:pPr marL="0" indent="0" algn="ctr">
              <a:buFont typeface="Calibri" panose="020F0502020204030204" pitchFamily="34" charset="0"/>
              <a:buNone/>
            </a:pPr>
            <a:r>
              <a:rPr lang="en-US" sz="2400" b="1" dirty="0"/>
              <a:t>Binocular Disparity</a:t>
            </a:r>
            <a:endParaRPr lang="en-US" sz="2400" dirty="0"/>
          </a:p>
        </p:txBody>
      </p:sp>
      <p:pic>
        <p:nvPicPr>
          <p:cNvPr id="4" name="Picture 3">
            <a:extLst>
              <a:ext uri="{FF2B5EF4-FFF2-40B4-BE49-F238E27FC236}">
                <a16:creationId xmlns:a16="http://schemas.microsoft.com/office/drawing/2014/main" id="{C09AC4AE-FE20-43CC-B626-42470584B4CA}"/>
              </a:ext>
            </a:extLst>
          </p:cNvPr>
          <p:cNvPicPr>
            <a:picLocks noChangeAspect="1"/>
          </p:cNvPicPr>
          <p:nvPr/>
        </p:nvPicPr>
        <p:blipFill>
          <a:blip r:embed="rId2"/>
          <a:stretch>
            <a:fillRect/>
          </a:stretch>
        </p:blipFill>
        <p:spPr>
          <a:xfrm>
            <a:off x="2980807" y="2981405"/>
            <a:ext cx="4918380" cy="2280340"/>
          </a:xfrm>
          <a:prstGeom prst="rect">
            <a:avLst/>
          </a:prstGeom>
        </p:spPr>
      </p:pic>
      <p:sp>
        <p:nvSpPr>
          <p:cNvPr id="5" name="TextBox 4">
            <a:extLst>
              <a:ext uri="{FF2B5EF4-FFF2-40B4-BE49-F238E27FC236}">
                <a16:creationId xmlns:a16="http://schemas.microsoft.com/office/drawing/2014/main" id="{E1C21C61-07BE-4BBA-9F18-F2ED9DD9921D}"/>
              </a:ext>
            </a:extLst>
          </p:cNvPr>
          <p:cNvSpPr txBox="1"/>
          <p:nvPr/>
        </p:nvSpPr>
        <p:spPr>
          <a:xfrm>
            <a:off x="1077459" y="5757208"/>
            <a:ext cx="9198000" cy="461665"/>
          </a:xfrm>
          <a:prstGeom prst="rect">
            <a:avLst/>
          </a:prstGeom>
          <a:noFill/>
        </p:spPr>
        <p:txBody>
          <a:bodyPr wrap="square" rtlCol="0">
            <a:spAutoFit/>
          </a:bodyPr>
          <a:lstStyle/>
          <a:p>
            <a:pPr algn="ctr"/>
            <a:r>
              <a:rPr lang="en-IN" sz="2400" dirty="0"/>
              <a:t>What is the disparity of human eyes based on?</a:t>
            </a:r>
          </a:p>
        </p:txBody>
      </p:sp>
      <p:cxnSp>
        <p:nvCxnSpPr>
          <p:cNvPr id="6" name="Straight Arrow Connector 5">
            <a:extLst>
              <a:ext uri="{FF2B5EF4-FFF2-40B4-BE49-F238E27FC236}">
                <a16:creationId xmlns:a16="http://schemas.microsoft.com/office/drawing/2014/main" id="{82B40412-37E3-4645-967C-24287B814388}"/>
              </a:ext>
            </a:extLst>
          </p:cNvPr>
          <p:cNvCxnSpPr>
            <a:cxnSpLocks/>
          </p:cNvCxnSpPr>
          <p:nvPr/>
        </p:nvCxnSpPr>
        <p:spPr>
          <a:xfrm flipV="1">
            <a:off x="5392271" y="3227294"/>
            <a:ext cx="3818922" cy="5177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2AD910B-B70C-4703-A758-5E833B1C162B}"/>
              </a:ext>
            </a:extLst>
          </p:cNvPr>
          <p:cNvSpPr txBox="1"/>
          <p:nvPr/>
        </p:nvSpPr>
        <p:spPr>
          <a:xfrm>
            <a:off x="9299587" y="2957790"/>
            <a:ext cx="1951744" cy="1200329"/>
          </a:xfrm>
          <a:prstGeom prst="rect">
            <a:avLst/>
          </a:prstGeom>
          <a:noFill/>
        </p:spPr>
        <p:txBody>
          <a:bodyPr wrap="square" rtlCol="0">
            <a:spAutoFit/>
          </a:bodyPr>
          <a:lstStyle/>
          <a:p>
            <a:r>
              <a:rPr lang="en-IN" dirty="0"/>
              <a:t>Based on the separation of eyes by other facial features</a:t>
            </a:r>
          </a:p>
        </p:txBody>
      </p:sp>
      <p:sp>
        <p:nvSpPr>
          <p:cNvPr id="10" name="Slide Number Placeholder 9">
            <a:extLst>
              <a:ext uri="{FF2B5EF4-FFF2-40B4-BE49-F238E27FC236}">
                <a16:creationId xmlns:a16="http://schemas.microsoft.com/office/drawing/2014/main" id="{31D11681-1A0D-4C93-B6E4-29D4DB83C947}"/>
              </a:ext>
            </a:extLst>
          </p:cNvPr>
          <p:cNvSpPr>
            <a:spLocks noGrp="1"/>
          </p:cNvSpPr>
          <p:nvPr>
            <p:ph type="sldNum" sz="quarter" idx="10"/>
          </p:nvPr>
        </p:nvSpPr>
        <p:spPr/>
        <p:txBody>
          <a:bodyPr/>
          <a:lstStyle/>
          <a:p>
            <a:fld id="{94E58BE3-2B47-4B12-B4B8-F399EC35F7F1}" type="slidenum">
              <a:rPr lang="en-IN" smtClean="0"/>
              <a:t>8</a:t>
            </a:fld>
            <a:endParaRPr lang="en-IN"/>
          </a:p>
        </p:txBody>
      </p:sp>
    </p:spTree>
    <p:extLst>
      <p:ext uri="{BB962C8B-B14F-4D97-AF65-F5344CB8AC3E}">
        <p14:creationId xmlns:p14="http://schemas.microsoft.com/office/powerpoint/2010/main" val="216834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55CCFE-0B72-425A-ACA0-1BDC4D4FE90F}"/>
              </a:ext>
            </a:extLst>
          </p:cNvPr>
          <p:cNvSpPr>
            <a:spLocks noGrp="1"/>
          </p:cNvSpPr>
          <p:nvPr>
            <p:ph type="sldNum" sz="quarter" idx="10"/>
          </p:nvPr>
        </p:nvSpPr>
        <p:spPr/>
        <p:txBody>
          <a:bodyPr/>
          <a:lstStyle/>
          <a:p>
            <a:fld id="{94E58BE3-2B47-4B12-B4B8-F399EC35F7F1}" type="slidenum">
              <a:rPr lang="en-IN" smtClean="0"/>
              <a:t>80</a:t>
            </a:fld>
            <a:endParaRPr lang="en-IN"/>
          </a:p>
        </p:txBody>
      </p:sp>
      <p:sp>
        <p:nvSpPr>
          <p:cNvPr id="3" name="Title 1">
            <a:extLst>
              <a:ext uri="{FF2B5EF4-FFF2-40B4-BE49-F238E27FC236}">
                <a16:creationId xmlns:a16="http://schemas.microsoft.com/office/drawing/2014/main" id="{3FD01DF7-C5B3-446A-A800-427B3AC3F5E2}"/>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12.5.1 Dynamic Programming</a:t>
            </a:r>
          </a:p>
        </p:txBody>
      </p:sp>
      <p:sp>
        <p:nvSpPr>
          <p:cNvPr id="4" name="Google Shape;108;p5">
            <a:extLst>
              <a:ext uri="{FF2B5EF4-FFF2-40B4-BE49-F238E27FC236}">
                <a16:creationId xmlns:a16="http://schemas.microsoft.com/office/drawing/2014/main" id="{E55F3F8E-DF9B-4AD8-BF18-9EFA8735A9DF}"/>
              </a:ext>
            </a:extLst>
          </p:cNvPr>
          <p:cNvSpPr txBox="1">
            <a:spLocks/>
          </p:cNvSpPr>
          <p:nvPr/>
        </p:nvSpPr>
        <p:spPr>
          <a:xfrm>
            <a:off x="0" y="985450"/>
            <a:ext cx="12192000" cy="1594199"/>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Tx/>
              <a:buFont typeface="Arial" panose="020B0604020202020204" pitchFamily="34" charset="0"/>
              <a:buChar char="•"/>
            </a:pPr>
            <a:r>
              <a:rPr lang="en-US" altLang="zh-TW" sz="2400" dirty="0">
                <a:ea typeface="Times New Roman"/>
                <a:cs typeface="Times New Roman"/>
                <a:sym typeface="Times New Roman"/>
              </a:rPr>
              <a:t>A different class of global optimization algorithm is based on dynamic programming.</a:t>
            </a:r>
          </a:p>
          <a:p>
            <a:pPr lvl="0">
              <a:buClrTx/>
              <a:buFont typeface="Arial" panose="020B0604020202020204" pitchFamily="34" charset="0"/>
              <a:buChar char="•"/>
            </a:pPr>
            <a:r>
              <a:rPr lang="en-US" altLang="zh-TW" sz="2400" dirty="0">
                <a:ea typeface="Times New Roman"/>
                <a:cs typeface="Times New Roman"/>
                <a:sym typeface="Times New Roman"/>
              </a:rPr>
              <a:t>Dynamic programming can find the global minimum for independent scanlines in polynomial time.</a:t>
            </a:r>
          </a:p>
        </p:txBody>
      </p:sp>
      <p:pic>
        <p:nvPicPr>
          <p:cNvPr id="6" name="圖片 3">
            <a:extLst>
              <a:ext uri="{FF2B5EF4-FFF2-40B4-BE49-F238E27FC236}">
                <a16:creationId xmlns:a16="http://schemas.microsoft.com/office/drawing/2014/main" id="{48791861-1D85-44B2-BA98-2301BBD1446A}"/>
              </a:ext>
            </a:extLst>
          </p:cNvPr>
          <p:cNvPicPr>
            <a:picLocks noChangeAspect="1"/>
          </p:cNvPicPr>
          <p:nvPr/>
        </p:nvPicPr>
        <p:blipFill>
          <a:blip r:embed="rId2"/>
          <a:stretch>
            <a:fillRect/>
          </a:stretch>
        </p:blipFill>
        <p:spPr>
          <a:xfrm>
            <a:off x="1574130" y="3010543"/>
            <a:ext cx="7842340" cy="3237857"/>
          </a:xfrm>
          <a:prstGeom prst="rect">
            <a:avLst/>
          </a:prstGeom>
        </p:spPr>
      </p:pic>
      <p:cxnSp>
        <p:nvCxnSpPr>
          <p:cNvPr id="11" name="直線接點 5">
            <a:extLst>
              <a:ext uri="{FF2B5EF4-FFF2-40B4-BE49-F238E27FC236}">
                <a16:creationId xmlns:a16="http://schemas.microsoft.com/office/drawing/2014/main" id="{7F40844A-56FE-4A91-8E46-DE3F428FB740}"/>
              </a:ext>
            </a:extLst>
          </p:cNvPr>
          <p:cNvCxnSpPr/>
          <p:nvPr/>
        </p:nvCxnSpPr>
        <p:spPr>
          <a:xfrm>
            <a:off x="1589342" y="4226547"/>
            <a:ext cx="390595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821B5ABB-9C9B-4BE0-A5BB-7C4F7689EEEE}"/>
              </a:ext>
            </a:extLst>
          </p:cNvPr>
          <p:cNvCxnSpPr/>
          <p:nvPr/>
        </p:nvCxnSpPr>
        <p:spPr>
          <a:xfrm>
            <a:off x="5658597" y="4226547"/>
            <a:ext cx="357338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文字方塊 8">
            <a:extLst>
              <a:ext uri="{FF2B5EF4-FFF2-40B4-BE49-F238E27FC236}">
                <a16:creationId xmlns:a16="http://schemas.microsoft.com/office/drawing/2014/main" id="{E72D81FF-2958-4B27-B473-8172F6FB04E9}"/>
              </a:ext>
            </a:extLst>
          </p:cNvPr>
          <p:cNvSpPr txBox="1"/>
          <p:nvPr/>
        </p:nvSpPr>
        <p:spPr>
          <a:xfrm>
            <a:off x="2775530" y="2955499"/>
            <a:ext cx="1805651" cy="400110"/>
          </a:xfrm>
          <a:prstGeom prst="rect">
            <a:avLst/>
          </a:prstGeom>
          <a:noFill/>
        </p:spPr>
        <p:txBody>
          <a:bodyPr wrap="square" rtlCol="0">
            <a:spAutoFit/>
          </a:bodyPr>
          <a:lstStyle/>
          <a:p>
            <a:r>
              <a:rPr lang="en-US" altLang="zh-TW" sz="2000" b="1" dirty="0">
                <a:solidFill>
                  <a:srgbClr val="0070C0"/>
                </a:solidFill>
              </a:rPr>
              <a:t>Left scanline</a:t>
            </a:r>
            <a:endParaRPr lang="zh-TW" altLang="en-US" sz="2000" b="1" dirty="0">
              <a:solidFill>
                <a:srgbClr val="0070C0"/>
              </a:solidFill>
            </a:endParaRPr>
          </a:p>
        </p:txBody>
      </p:sp>
      <p:sp>
        <p:nvSpPr>
          <p:cNvPr id="15" name="文字方塊 13">
            <a:extLst>
              <a:ext uri="{FF2B5EF4-FFF2-40B4-BE49-F238E27FC236}">
                <a16:creationId xmlns:a16="http://schemas.microsoft.com/office/drawing/2014/main" id="{73F2423A-C063-4326-84C5-5EB748A3B868}"/>
              </a:ext>
            </a:extLst>
          </p:cNvPr>
          <p:cNvSpPr txBox="1"/>
          <p:nvPr/>
        </p:nvSpPr>
        <p:spPr>
          <a:xfrm>
            <a:off x="6489348" y="2912622"/>
            <a:ext cx="1805651" cy="400110"/>
          </a:xfrm>
          <a:prstGeom prst="rect">
            <a:avLst/>
          </a:prstGeom>
          <a:noFill/>
        </p:spPr>
        <p:txBody>
          <a:bodyPr wrap="square" rtlCol="0">
            <a:spAutoFit/>
          </a:bodyPr>
          <a:lstStyle/>
          <a:p>
            <a:r>
              <a:rPr lang="en-US" altLang="zh-TW" sz="2000" b="1" dirty="0">
                <a:solidFill>
                  <a:srgbClr val="FFC000"/>
                </a:solidFill>
              </a:rPr>
              <a:t>Right scanline</a:t>
            </a:r>
            <a:endParaRPr lang="zh-TW" altLang="en-US" sz="2000" b="1" dirty="0">
              <a:solidFill>
                <a:srgbClr val="FFC000"/>
              </a:solidFill>
            </a:endParaRPr>
          </a:p>
        </p:txBody>
      </p:sp>
    </p:spTree>
    <p:extLst>
      <p:ext uri="{BB962C8B-B14F-4D97-AF65-F5344CB8AC3E}">
        <p14:creationId xmlns:p14="http://schemas.microsoft.com/office/powerpoint/2010/main" val="42476382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55CCFE-0B72-425A-ACA0-1BDC4D4FE90F}"/>
              </a:ext>
            </a:extLst>
          </p:cNvPr>
          <p:cNvSpPr>
            <a:spLocks noGrp="1"/>
          </p:cNvSpPr>
          <p:nvPr>
            <p:ph type="sldNum" sz="quarter" idx="10"/>
          </p:nvPr>
        </p:nvSpPr>
        <p:spPr/>
        <p:txBody>
          <a:bodyPr/>
          <a:lstStyle/>
          <a:p>
            <a:fld id="{94E58BE3-2B47-4B12-B4B8-F399EC35F7F1}" type="slidenum">
              <a:rPr lang="en-IN" smtClean="0"/>
              <a:t>81</a:t>
            </a:fld>
            <a:endParaRPr lang="en-IN"/>
          </a:p>
        </p:txBody>
      </p:sp>
      <p:sp>
        <p:nvSpPr>
          <p:cNvPr id="3" name="Title 1">
            <a:extLst>
              <a:ext uri="{FF2B5EF4-FFF2-40B4-BE49-F238E27FC236}">
                <a16:creationId xmlns:a16="http://schemas.microsoft.com/office/drawing/2014/main" id="{3FD01DF7-C5B3-446A-A800-427B3AC3F5E2}"/>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12.5.1 Dynamic Programming</a:t>
            </a:r>
          </a:p>
        </p:txBody>
      </p:sp>
      <p:pic>
        <p:nvPicPr>
          <p:cNvPr id="10" name="圖片 1">
            <a:extLst>
              <a:ext uri="{FF2B5EF4-FFF2-40B4-BE49-F238E27FC236}">
                <a16:creationId xmlns:a16="http://schemas.microsoft.com/office/drawing/2014/main" id="{34D55BC3-8EBC-434C-9554-FDEB477F4439}"/>
              </a:ext>
            </a:extLst>
          </p:cNvPr>
          <p:cNvPicPr>
            <a:picLocks noChangeAspect="1"/>
          </p:cNvPicPr>
          <p:nvPr/>
        </p:nvPicPr>
        <p:blipFill>
          <a:blip r:embed="rId3"/>
          <a:stretch>
            <a:fillRect/>
          </a:stretch>
        </p:blipFill>
        <p:spPr>
          <a:xfrm>
            <a:off x="1770803" y="2389645"/>
            <a:ext cx="3543795" cy="3505689"/>
          </a:xfrm>
          <a:prstGeom prst="rect">
            <a:avLst/>
          </a:prstGeom>
        </p:spPr>
      </p:pic>
      <p:pic>
        <p:nvPicPr>
          <p:cNvPr id="14" name="圖片 2">
            <a:extLst>
              <a:ext uri="{FF2B5EF4-FFF2-40B4-BE49-F238E27FC236}">
                <a16:creationId xmlns:a16="http://schemas.microsoft.com/office/drawing/2014/main" id="{B02A5AD9-CCAD-49FC-87DE-A59F4BAA9F48}"/>
              </a:ext>
            </a:extLst>
          </p:cNvPr>
          <p:cNvPicPr>
            <a:picLocks noChangeAspect="1"/>
          </p:cNvPicPr>
          <p:nvPr/>
        </p:nvPicPr>
        <p:blipFill>
          <a:blip r:embed="rId4"/>
          <a:stretch>
            <a:fillRect/>
          </a:stretch>
        </p:blipFill>
        <p:spPr>
          <a:xfrm>
            <a:off x="7096822" y="2278132"/>
            <a:ext cx="3870280" cy="3505689"/>
          </a:xfrm>
          <a:prstGeom prst="rect">
            <a:avLst/>
          </a:prstGeom>
        </p:spPr>
      </p:pic>
      <p:cxnSp>
        <p:nvCxnSpPr>
          <p:cNvPr id="7" name="Straight Arrow Connector 6">
            <a:extLst>
              <a:ext uri="{FF2B5EF4-FFF2-40B4-BE49-F238E27FC236}">
                <a16:creationId xmlns:a16="http://schemas.microsoft.com/office/drawing/2014/main" id="{B723E991-44AF-40C2-B552-BDE73586AD74}"/>
              </a:ext>
            </a:extLst>
          </p:cNvPr>
          <p:cNvCxnSpPr>
            <a:cxnSpLocks/>
          </p:cNvCxnSpPr>
          <p:nvPr/>
        </p:nvCxnSpPr>
        <p:spPr>
          <a:xfrm>
            <a:off x="1620644" y="2278132"/>
            <a:ext cx="795454" cy="8665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49973AB-AD41-49FE-AD29-B38047C4462B}"/>
              </a:ext>
            </a:extLst>
          </p:cNvPr>
          <p:cNvSpPr txBox="1"/>
          <p:nvPr/>
        </p:nvSpPr>
        <p:spPr>
          <a:xfrm>
            <a:off x="126381" y="1832950"/>
            <a:ext cx="3260380" cy="461665"/>
          </a:xfrm>
          <a:prstGeom prst="rect">
            <a:avLst/>
          </a:prstGeom>
          <a:noFill/>
        </p:spPr>
        <p:txBody>
          <a:bodyPr wrap="none" rtlCol="0">
            <a:spAutoFit/>
          </a:bodyPr>
          <a:lstStyle/>
          <a:p>
            <a:r>
              <a:rPr lang="en-IN" sz="2400" dirty="0"/>
              <a:t>Limited Disparity Range</a:t>
            </a:r>
          </a:p>
        </p:txBody>
      </p:sp>
      <p:cxnSp>
        <p:nvCxnSpPr>
          <p:cNvPr id="17" name="Straight Arrow Connector 16">
            <a:extLst>
              <a:ext uri="{FF2B5EF4-FFF2-40B4-BE49-F238E27FC236}">
                <a16:creationId xmlns:a16="http://schemas.microsoft.com/office/drawing/2014/main" id="{840D3DC5-8DA6-4ED1-A966-443830DEE542}"/>
              </a:ext>
            </a:extLst>
          </p:cNvPr>
          <p:cNvCxnSpPr>
            <a:cxnSpLocks/>
          </p:cNvCxnSpPr>
          <p:nvPr/>
        </p:nvCxnSpPr>
        <p:spPr>
          <a:xfrm flipH="1" flipV="1">
            <a:off x="4549698" y="5077522"/>
            <a:ext cx="951413" cy="7774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B928872-D6D4-4CFB-94A9-466B0460E3CD}"/>
              </a:ext>
            </a:extLst>
          </p:cNvPr>
          <p:cNvSpPr txBox="1"/>
          <p:nvPr/>
        </p:nvSpPr>
        <p:spPr>
          <a:xfrm>
            <a:off x="3581401" y="5911168"/>
            <a:ext cx="3260380" cy="461665"/>
          </a:xfrm>
          <a:prstGeom prst="rect">
            <a:avLst/>
          </a:prstGeom>
          <a:noFill/>
        </p:spPr>
        <p:txBody>
          <a:bodyPr wrap="none" rtlCol="0">
            <a:spAutoFit/>
          </a:bodyPr>
          <a:lstStyle/>
          <a:p>
            <a:r>
              <a:rPr lang="en-IN" sz="2400" dirty="0"/>
              <a:t>Limited Disparity Range</a:t>
            </a:r>
          </a:p>
        </p:txBody>
      </p:sp>
      <p:sp>
        <p:nvSpPr>
          <p:cNvPr id="20" name="Rectangle 19">
            <a:extLst>
              <a:ext uri="{FF2B5EF4-FFF2-40B4-BE49-F238E27FC236}">
                <a16:creationId xmlns:a16="http://schemas.microsoft.com/office/drawing/2014/main" id="{25B4C558-6E2B-4136-AE34-15B715DDA88A}"/>
              </a:ext>
            </a:extLst>
          </p:cNvPr>
          <p:cNvSpPr/>
          <p:nvPr/>
        </p:nvSpPr>
        <p:spPr>
          <a:xfrm>
            <a:off x="-1" y="814590"/>
            <a:ext cx="12191999" cy="646331"/>
          </a:xfrm>
          <a:prstGeom prst="rect">
            <a:avLst/>
          </a:prstGeom>
        </p:spPr>
        <p:txBody>
          <a:bodyPr wrap="square">
            <a:spAutoFit/>
          </a:bodyPr>
          <a:lstStyle/>
          <a:p>
            <a:r>
              <a:rPr lang="en-US" b="1" dirty="0"/>
              <a:t>Cyclopean image</a:t>
            </a:r>
            <a:r>
              <a:rPr lang="en-US" dirty="0"/>
              <a:t> is a single mental image of a scene created by the brain through the process of combining two images received from both eyes.</a:t>
            </a:r>
            <a:endParaRPr lang="en-IN" dirty="0"/>
          </a:p>
        </p:txBody>
      </p:sp>
    </p:spTree>
    <p:extLst>
      <p:ext uri="{BB962C8B-B14F-4D97-AF65-F5344CB8AC3E}">
        <p14:creationId xmlns:p14="http://schemas.microsoft.com/office/powerpoint/2010/main" val="200620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55CCFE-0B72-425A-ACA0-1BDC4D4FE90F}"/>
              </a:ext>
            </a:extLst>
          </p:cNvPr>
          <p:cNvSpPr>
            <a:spLocks noGrp="1"/>
          </p:cNvSpPr>
          <p:nvPr>
            <p:ph type="sldNum" sz="quarter" idx="10"/>
          </p:nvPr>
        </p:nvSpPr>
        <p:spPr/>
        <p:txBody>
          <a:bodyPr/>
          <a:lstStyle/>
          <a:p>
            <a:fld id="{94E58BE3-2B47-4B12-B4B8-F399EC35F7F1}" type="slidenum">
              <a:rPr lang="en-IN" smtClean="0"/>
              <a:t>82</a:t>
            </a:fld>
            <a:endParaRPr lang="en-IN"/>
          </a:p>
        </p:txBody>
      </p:sp>
      <p:sp>
        <p:nvSpPr>
          <p:cNvPr id="3" name="Title 1">
            <a:extLst>
              <a:ext uri="{FF2B5EF4-FFF2-40B4-BE49-F238E27FC236}">
                <a16:creationId xmlns:a16="http://schemas.microsoft.com/office/drawing/2014/main" id="{3FD01DF7-C5B3-446A-A800-427B3AC3F5E2}"/>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12.5.1 Dynamic Programming</a:t>
            </a:r>
          </a:p>
        </p:txBody>
      </p:sp>
      <p:sp>
        <p:nvSpPr>
          <p:cNvPr id="4" name="TextBox 3">
            <a:extLst>
              <a:ext uri="{FF2B5EF4-FFF2-40B4-BE49-F238E27FC236}">
                <a16:creationId xmlns:a16="http://schemas.microsoft.com/office/drawing/2014/main" id="{3353C14A-5F1E-40A3-AD91-A796964FD62D}"/>
              </a:ext>
            </a:extLst>
          </p:cNvPr>
          <p:cNvSpPr txBox="1"/>
          <p:nvPr/>
        </p:nvSpPr>
        <p:spPr>
          <a:xfrm>
            <a:off x="66907" y="1959481"/>
            <a:ext cx="12125093" cy="3539430"/>
          </a:xfrm>
          <a:prstGeom prst="rect">
            <a:avLst/>
          </a:prstGeom>
          <a:noFill/>
        </p:spPr>
        <p:txBody>
          <a:bodyPr wrap="square" rtlCol="0">
            <a:spAutoFit/>
          </a:bodyPr>
          <a:lstStyle/>
          <a:p>
            <a:r>
              <a:rPr lang="en-IN" sz="2800" dirty="0"/>
              <a:t>Problems with Dynamic Programming:</a:t>
            </a:r>
          </a:p>
          <a:p>
            <a:pPr marL="285750" indent="-285750">
              <a:buFont typeface="Arial" panose="020B0604020202020204" pitchFamily="34" charset="0"/>
              <a:buChar char="•"/>
            </a:pPr>
            <a:r>
              <a:rPr lang="en-IN" sz="2800" dirty="0"/>
              <a:t>Selection of the right cost for occluded pixels and the difficulty of enforcing inter-scanline consistency.</a:t>
            </a:r>
          </a:p>
          <a:p>
            <a:pPr marL="285750" indent="-285750">
              <a:buFont typeface="Arial" panose="020B0604020202020204" pitchFamily="34" charset="0"/>
              <a:buChar char="•"/>
            </a:pPr>
            <a:r>
              <a:rPr lang="en-IN" sz="2800" dirty="0"/>
              <a:t>Another problems of Dynamic programming approach requires enforcing the monotonicity or ordering constraint.</a:t>
            </a:r>
          </a:p>
          <a:p>
            <a:pPr marL="285750" indent="-285750">
              <a:buFont typeface="Arial" panose="020B0604020202020204" pitchFamily="34" charset="0"/>
              <a:buChar char="•"/>
            </a:pPr>
            <a:r>
              <a:rPr lang="en-IN" sz="2800" dirty="0"/>
              <a:t>This constraint requires that the relative ordering of pixels on a scanline remain the same between the two views, which may not be the case in scenes containing narrow foreground objects.</a:t>
            </a:r>
          </a:p>
        </p:txBody>
      </p:sp>
    </p:spTree>
    <p:extLst>
      <p:ext uri="{BB962C8B-B14F-4D97-AF65-F5344CB8AC3E}">
        <p14:creationId xmlns:p14="http://schemas.microsoft.com/office/powerpoint/2010/main" val="19378428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55CCFE-0B72-425A-ACA0-1BDC4D4FE90F}"/>
              </a:ext>
            </a:extLst>
          </p:cNvPr>
          <p:cNvSpPr>
            <a:spLocks noGrp="1"/>
          </p:cNvSpPr>
          <p:nvPr>
            <p:ph type="sldNum" sz="quarter" idx="10"/>
          </p:nvPr>
        </p:nvSpPr>
        <p:spPr/>
        <p:txBody>
          <a:bodyPr/>
          <a:lstStyle/>
          <a:p>
            <a:fld id="{94E58BE3-2B47-4B12-B4B8-F399EC35F7F1}" type="slidenum">
              <a:rPr lang="en-IN" smtClean="0"/>
              <a:t>83</a:t>
            </a:fld>
            <a:endParaRPr lang="en-IN"/>
          </a:p>
        </p:txBody>
      </p:sp>
      <p:sp>
        <p:nvSpPr>
          <p:cNvPr id="3" name="Title 1">
            <a:extLst>
              <a:ext uri="{FF2B5EF4-FFF2-40B4-BE49-F238E27FC236}">
                <a16:creationId xmlns:a16="http://schemas.microsoft.com/office/drawing/2014/main" id="{3FD01DF7-C5B3-446A-A800-427B3AC3F5E2}"/>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12.5.2 Segmentation Based Techniques</a:t>
            </a:r>
          </a:p>
        </p:txBody>
      </p:sp>
      <p:sp>
        <p:nvSpPr>
          <p:cNvPr id="5" name="TextBox 4">
            <a:extLst>
              <a:ext uri="{FF2B5EF4-FFF2-40B4-BE49-F238E27FC236}">
                <a16:creationId xmlns:a16="http://schemas.microsoft.com/office/drawing/2014/main" id="{8C86E0FB-E6C3-4505-A1C0-0F2199E85AAA}"/>
              </a:ext>
            </a:extLst>
          </p:cNvPr>
          <p:cNvSpPr txBox="1"/>
          <p:nvPr/>
        </p:nvSpPr>
        <p:spPr>
          <a:xfrm>
            <a:off x="0" y="861246"/>
            <a:ext cx="12192000" cy="1107996"/>
          </a:xfrm>
          <a:prstGeom prst="rect">
            <a:avLst/>
          </a:prstGeom>
          <a:noFill/>
        </p:spPr>
        <p:txBody>
          <a:bodyPr wrap="square" rtlCol="0">
            <a:spAutoFit/>
          </a:bodyPr>
          <a:lstStyle/>
          <a:p>
            <a:r>
              <a:rPr lang="en-US" altLang="zh-TW" sz="2400" dirty="0">
                <a:ea typeface="Times New Roman"/>
                <a:cs typeface="Times New Roman"/>
                <a:sym typeface="Times New Roman"/>
              </a:rPr>
              <a:t>While most stereo matching algorithms perform their computations on pixels, some of the techniques segment the images into regions for trying to label with disparities.</a:t>
            </a:r>
          </a:p>
          <a:p>
            <a:endParaRPr lang="en-IN" dirty="0"/>
          </a:p>
        </p:txBody>
      </p:sp>
      <p:pic>
        <p:nvPicPr>
          <p:cNvPr id="6" name="圖片 1">
            <a:extLst>
              <a:ext uri="{FF2B5EF4-FFF2-40B4-BE49-F238E27FC236}">
                <a16:creationId xmlns:a16="http://schemas.microsoft.com/office/drawing/2014/main" id="{1071E278-8D02-42F3-BA28-3777101CA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152" y="1969242"/>
            <a:ext cx="10726651" cy="3214052"/>
          </a:xfrm>
          <a:prstGeom prst="rect">
            <a:avLst/>
          </a:prstGeom>
        </p:spPr>
      </p:pic>
      <p:sp>
        <p:nvSpPr>
          <p:cNvPr id="7" name="TextBox 6">
            <a:extLst>
              <a:ext uri="{FF2B5EF4-FFF2-40B4-BE49-F238E27FC236}">
                <a16:creationId xmlns:a16="http://schemas.microsoft.com/office/drawing/2014/main" id="{71432F93-BA52-4A52-9C4B-899147526000}"/>
              </a:ext>
            </a:extLst>
          </p:cNvPr>
          <p:cNvSpPr txBox="1"/>
          <p:nvPr/>
        </p:nvSpPr>
        <p:spPr>
          <a:xfrm>
            <a:off x="227151" y="5400490"/>
            <a:ext cx="10726651" cy="830997"/>
          </a:xfrm>
          <a:prstGeom prst="rect">
            <a:avLst/>
          </a:prstGeom>
          <a:noFill/>
        </p:spPr>
        <p:txBody>
          <a:bodyPr wrap="square" rtlCol="0">
            <a:spAutoFit/>
          </a:bodyPr>
          <a:lstStyle/>
          <a:p>
            <a:r>
              <a:rPr lang="en-IN" sz="2400" dirty="0"/>
              <a:t>Segment boundaries are refined during the optimization, leading to more accurate results(the thin green leaf in the bottom row)</a:t>
            </a:r>
          </a:p>
        </p:txBody>
      </p:sp>
    </p:spTree>
    <p:extLst>
      <p:ext uri="{BB962C8B-B14F-4D97-AF65-F5344CB8AC3E}">
        <p14:creationId xmlns:p14="http://schemas.microsoft.com/office/powerpoint/2010/main" val="4020542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9B0EFB-3B64-466C-8B40-3AF763F13B27}"/>
              </a:ext>
            </a:extLst>
          </p:cNvPr>
          <p:cNvSpPr>
            <a:spLocks noGrp="1"/>
          </p:cNvSpPr>
          <p:nvPr>
            <p:ph type="sldNum" sz="quarter" idx="10"/>
          </p:nvPr>
        </p:nvSpPr>
        <p:spPr/>
        <p:txBody>
          <a:bodyPr/>
          <a:lstStyle/>
          <a:p>
            <a:fld id="{94E58BE3-2B47-4B12-B4B8-F399EC35F7F1}" type="slidenum">
              <a:rPr lang="en-IN" smtClean="0"/>
              <a:t>84</a:t>
            </a:fld>
            <a:endParaRPr lang="en-IN"/>
          </a:p>
        </p:txBody>
      </p:sp>
      <p:sp>
        <p:nvSpPr>
          <p:cNvPr id="3" name="Title 1">
            <a:extLst>
              <a:ext uri="{FF2B5EF4-FFF2-40B4-BE49-F238E27FC236}">
                <a16:creationId xmlns:a16="http://schemas.microsoft.com/office/drawing/2014/main" id="{80A0AF4C-E855-4F75-90CE-44ECE4178B21}"/>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12.5.2 Segmentation Based Techniques</a:t>
            </a:r>
          </a:p>
        </p:txBody>
      </p:sp>
      <p:pic>
        <p:nvPicPr>
          <p:cNvPr id="5" name="圖片 2">
            <a:extLst>
              <a:ext uri="{FF2B5EF4-FFF2-40B4-BE49-F238E27FC236}">
                <a16:creationId xmlns:a16="http://schemas.microsoft.com/office/drawing/2014/main" id="{E49F3344-DBC6-4552-AE30-4ACEBA515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7401" y="1504796"/>
            <a:ext cx="5713551" cy="3175395"/>
          </a:xfrm>
          <a:prstGeom prst="rect">
            <a:avLst/>
          </a:prstGeom>
        </p:spPr>
      </p:pic>
      <p:sp>
        <p:nvSpPr>
          <p:cNvPr id="6" name="文字方塊 3">
            <a:extLst>
              <a:ext uri="{FF2B5EF4-FFF2-40B4-BE49-F238E27FC236}">
                <a16:creationId xmlns:a16="http://schemas.microsoft.com/office/drawing/2014/main" id="{3E3B1EE7-C55B-4DAF-AEA6-9BD435AF2F48}"/>
              </a:ext>
            </a:extLst>
          </p:cNvPr>
          <p:cNvSpPr txBox="1"/>
          <p:nvPr/>
        </p:nvSpPr>
        <p:spPr>
          <a:xfrm>
            <a:off x="0" y="4784269"/>
            <a:ext cx="12191999" cy="1569660"/>
          </a:xfrm>
          <a:prstGeom prst="rect">
            <a:avLst/>
          </a:prstGeom>
          <a:noFill/>
        </p:spPr>
        <p:txBody>
          <a:bodyPr wrap="square" rtlCol="0">
            <a:spAutoFit/>
          </a:bodyPr>
          <a:lstStyle/>
          <a:p>
            <a:r>
              <a:rPr lang="en-US" altLang="zh-TW" sz="2400" dirty="0"/>
              <a:t>Stereo matching with adaptive over-segmentation and matting (Taguchi, Wilburn, and </a:t>
            </a:r>
            <a:r>
              <a:rPr lang="en-US" altLang="zh-TW" sz="2400" dirty="0" err="1"/>
              <a:t>Zitnick</a:t>
            </a:r>
            <a:r>
              <a:rPr lang="en-US" altLang="zh-TW" sz="2400" dirty="0"/>
              <a:t> 2008) © 2008 IEEE:</a:t>
            </a:r>
          </a:p>
          <a:p>
            <a:r>
              <a:rPr lang="en-IN" sz="2400" dirty="0"/>
              <a:t>Alpha Mattes are extracted at segment boundaries, which leads to visually better compositing results(middle)</a:t>
            </a:r>
            <a:endParaRPr lang="zh-TW" altLang="en-US" sz="2400" dirty="0"/>
          </a:p>
        </p:txBody>
      </p:sp>
    </p:spTree>
    <p:extLst>
      <p:ext uri="{BB962C8B-B14F-4D97-AF65-F5344CB8AC3E}">
        <p14:creationId xmlns:p14="http://schemas.microsoft.com/office/powerpoint/2010/main" val="38896268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9B0EFB-3B64-466C-8B40-3AF763F13B27}"/>
              </a:ext>
            </a:extLst>
          </p:cNvPr>
          <p:cNvSpPr>
            <a:spLocks noGrp="1"/>
          </p:cNvSpPr>
          <p:nvPr>
            <p:ph type="sldNum" sz="quarter" idx="10"/>
          </p:nvPr>
        </p:nvSpPr>
        <p:spPr/>
        <p:txBody>
          <a:bodyPr/>
          <a:lstStyle/>
          <a:p>
            <a:fld id="{94E58BE3-2B47-4B12-B4B8-F399EC35F7F1}" type="slidenum">
              <a:rPr lang="en-IN" smtClean="0"/>
              <a:t>85</a:t>
            </a:fld>
            <a:endParaRPr lang="en-IN"/>
          </a:p>
        </p:txBody>
      </p:sp>
      <p:sp>
        <p:nvSpPr>
          <p:cNvPr id="3" name="Title 1">
            <a:extLst>
              <a:ext uri="{FF2B5EF4-FFF2-40B4-BE49-F238E27FC236}">
                <a16:creationId xmlns:a16="http://schemas.microsoft.com/office/drawing/2014/main" id="{80A0AF4C-E855-4F75-90CE-44ECE4178B21}"/>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12.5.2 Segmentation Based Techniques</a:t>
            </a:r>
          </a:p>
        </p:txBody>
      </p:sp>
      <p:pic>
        <p:nvPicPr>
          <p:cNvPr id="7" name="圖片 1">
            <a:extLst>
              <a:ext uri="{FF2B5EF4-FFF2-40B4-BE49-F238E27FC236}">
                <a16:creationId xmlns:a16="http://schemas.microsoft.com/office/drawing/2014/main" id="{BE66A759-A2C4-41AB-BF1C-439AA287D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246" y="1554187"/>
            <a:ext cx="10383090" cy="2586472"/>
          </a:xfrm>
          <a:prstGeom prst="rect">
            <a:avLst/>
          </a:prstGeom>
        </p:spPr>
      </p:pic>
      <p:sp>
        <p:nvSpPr>
          <p:cNvPr id="8" name="文字方塊 3">
            <a:extLst>
              <a:ext uri="{FF2B5EF4-FFF2-40B4-BE49-F238E27FC236}">
                <a16:creationId xmlns:a16="http://schemas.microsoft.com/office/drawing/2014/main" id="{4A9C5D91-7443-4FAE-8022-F504F30BE897}"/>
              </a:ext>
            </a:extLst>
          </p:cNvPr>
          <p:cNvSpPr txBox="1"/>
          <p:nvPr/>
        </p:nvSpPr>
        <p:spPr>
          <a:xfrm>
            <a:off x="0" y="4228583"/>
            <a:ext cx="12028449" cy="2308324"/>
          </a:xfrm>
          <a:prstGeom prst="rect">
            <a:avLst/>
          </a:prstGeom>
          <a:noFill/>
        </p:spPr>
        <p:txBody>
          <a:bodyPr wrap="square" rtlCol="0">
            <a:spAutoFit/>
          </a:bodyPr>
          <a:lstStyle/>
          <a:p>
            <a:r>
              <a:rPr lang="en-US" altLang="zh-TW" sz="2400" dirty="0"/>
              <a:t>Multi-frame matching using edges, planes, and </a:t>
            </a:r>
            <a:r>
              <a:rPr lang="en-US" altLang="zh-TW" sz="2400" dirty="0" err="1"/>
              <a:t>superpixels</a:t>
            </a:r>
            <a:r>
              <a:rPr lang="en-US" altLang="zh-TW" sz="2400" dirty="0"/>
              <a:t> (</a:t>
            </a:r>
            <a:r>
              <a:rPr lang="en-US" altLang="zh-TW" sz="2400" dirty="0" err="1"/>
              <a:t>Xue</a:t>
            </a:r>
            <a:r>
              <a:rPr lang="en-US" altLang="zh-TW" sz="2400" dirty="0"/>
              <a:t>, Owens et al. 2019) © 2019 Elsevier.</a:t>
            </a:r>
          </a:p>
          <a:p>
            <a:pPr marL="342900" indent="-342900">
              <a:buFont typeface="Arial" panose="020B0604020202020204" pitchFamily="34" charset="0"/>
              <a:buChar char="•"/>
            </a:pPr>
            <a:r>
              <a:rPr lang="en-US" sz="2400" dirty="0"/>
              <a:t>The algorithm starts by matching edges across a multi-frame stereo sequence and then fit overlapping square patches to obtain local plane hypotheses. </a:t>
            </a:r>
          </a:p>
          <a:p>
            <a:pPr marL="342900" indent="-342900">
              <a:buFont typeface="Arial" panose="020B0604020202020204" pitchFamily="34" charset="0"/>
              <a:buChar char="•"/>
            </a:pPr>
            <a:r>
              <a:rPr lang="en-US" sz="2400" dirty="0"/>
              <a:t>These are then refined using </a:t>
            </a:r>
            <a:r>
              <a:rPr lang="en-US" sz="2400" dirty="0" err="1"/>
              <a:t>superpixels</a:t>
            </a:r>
            <a:r>
              <a:rPr lang="en-US" sz="2400" dirty="0"/>
              <a:t> and a final edge-aware relaxation to get continuous </a:t>
            </a:r>
            <a:r>
              <a:rPr lang="en-IN" sz="2400" dirty="0"/>
              <a:t>depth maps.</a:t>
            </a:r>
            <a:endParaRPr lang="zh-TW" altLang="en-US" sz="2400" dirty="0"/>
          </a:p>
        </p:txBody>
      </p:sp>
    </p:spTree>
    <p:extLst>
      <p:ext uri="{BB962C8B-B14F-4D97-AF65-F5344CB8AC3E}">
        <p14:creationId xmlns:p14="http://schemas.microsoft.com/office/powerpoint/2010/main" val="8023545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9B6C42-47EB-45BB-85AF-418A0EA0FE0C}"/>
              </a:ext>
            </a:extLst>
          </p:cNvPr>
          <p:cNvSpPr>
            <a:spLocks noGrp="1"/>
          </p:cNvSpPr>
          <p:nvPr>
            <p:ph type="sldNum" sz="quarter" idx="10"/>
          </p:nvPr>
        </p:nvSpPr>
        <p:spPr/>
        <p:txBody>
          <a:bodyPr/>
          <a:lstStyle/>
          <a:p>
            <a:fld id="{94E58BE3-2B47-4B12-B4B8-F399EC35F7F1}" type="slidenum">
              <a:rPr lang="en-IN" smtClean="0"/>
              <a:t>86</a:t>
            </a:fld>
            <a:endParaRPr lang="en-IN"/>
          </a:p>
        </p:txBody>
      </p:sp>
      <p:sp>
        <p:nvSpPr>
          <p:cNvPr id="3" name="Title 1">
            <a:extLst>
              <a:ext uri="{FF2B5EF4-FFF2-40B4-BE49-F238E27FC236}">
                <a16:creationId xmlns:a16="http://schemas.microsoft.com/office/drawing/2014/main" id="{5FFE59D0-679D-4549-8395-8BD1223EF9E1}"/>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12.5.3 Z-Keying and background Replacement</a:t>
            </a:r>
          </a:p>
        </p:txBody>
      </p:sp>
      <p:sp>
        <p:nvSpPr>
          <p:cNvPr id="4" name="TextBox 3">
            <a:extLst>
              <a:ext uri="{FF2B5EF4-FFF2-40B4-BE49-F238E27FC236}">
                <a16:creationId xmlns:a16="http://schemas.microsoft.com/office/drawing/2014/main" id="{339D7FF1-B232-410A-B35A-8D65B7BFACE9}"/>
              </a:ext>
            </a:extLst>
          </p:cNvPr>
          <p:cNvSpPr txBox="1"/>
          <p:nvPr/>
        </p:nvSpPr>
        <p:spPr>
          <a:xfrm>
            <a:off x="1" y="936702"/>
            <a:ext cx="12087922" cy="707886"/>
          </a:xfrm>
          <a:prstGeom prst="rect">
            <a:avLst/>
          </a:prstGeom>
          <a:noFill/>
        </p:spPr>
        <p:txBody>
          <a:bodyPr wrap="square" rtlCol="0">
            <a:spAutoFit/>
          </a:bodyPr>
          <a:lstStyle/>
          <a:p>
            <a:pPr lvl="0">
              <a:spcBef>
                <a:spcPts val="0"/>
              </a:spcBef>
              <a:buClr>
                <a:schemeClr val="dk1"/>
              </a:buClr>
              <a:buSzPts val="2800"/>
            </a:pPr>
            <a:r>
              <a:rPr lang="en-US" altLang="zh-TW" sz="2000" dirty="0">
                <a:ea typeface="Times New Roman"/>
                <a:cs typeface="Times New Roman"/>
                <a:sym typeface="Times New Roman"/>
              </a:rPr>
              <a:t>Z-keying systems required expensive custom-built hardware to produce the desired depth maps in real time and were, therefore, restricted to broadcast studio applications.</a:t>
            </a:r>
          </a:p>
        </p:txBody>
      </p:sp>
      <p:pic>
        <p:nvPicPr>
          <p:cNvPr id="5" name="圖片 1">
            <a:extLst>
              <a:ext uri="{FF2B5EF4-FFF2-40B4-BE49-F238E27FC236}">
                <a16:creationId xmlns:a16="http://schemas.microsoft.com/office/drawing/2014/main" id="{D48AF7BC-AF80-436E-9403-AC4EB629D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427" y="1898421"/>
            <a:ext cx="8482942" cy="3006421"/>
          </a:xfrm>
          <a:prstGeom prst="rect">
            <a:avLst/>
          </a:prstGeom>
        </p:spPr>
      </p:pic>
      <p:sp>
        <p:nvSpPr>
          <p:cNvPr id="6" name="文字方塊 2">
            <a:extLst>
              <a:ext uri="{FF2B5EF4-FFF2-40B4-BE49-F238E27FC236}">
                <a16:creationId xmlns:a16="http://schemas.microsoft.com/office/drawing/2014/main" id="{405651A2-DE9D-42FB-A0F8-3E4E17540DD2}"/>
              </a:ext>
            </a:extLst>
          </p:cNvPr>
          <p:cNvSpPr txBox="1"/>
          <p:nvPr/>
        </p:nvSpPr>
        <p:spPr>
          <a:xfrm>
            <a:off x="1244427" y="4958391"/>
            <a:ext cx="9810149" cy="707886"/>
          </a:xfrm>
          <a:prstGeom prst="rect">
            <a:avLst/>
          </a:prstGeom>
          <a:noFill/>
        </p:spPr>
        <p:txBody>
          <a:bodyPr wrap="square" rtlCol="0">
            <a:spAutoFit/>
          </a:bodyPr>
          <a:lstStyle/>
          <a:p>
            <a:r>
              <a:rPr lang="en-US" altLang="zh-TW" sz="2000" dirty="0"/>
              <a:t>Background replacement using z-keying with a bi-layer segmentation algorithm </a:t>
            </a:r>
            <a:r>
              <a:rPr lang="it-IT" altLang="zh-TW" sz="2000" dirty="0"/>
              <a:t>(Kolmogorov, Criminisi et al. 2006) © 2006 IEEE.</a:t>
            </a:r>
            <a:endParaRPr lang="zh-TW" altLang="en-US" sz="2000" dirty="0"/>
          </a:p>
        </p:txBody>
      </p:sp>
    </p:spTree>
    <p:extLst>
      <p:ext uri="{BB962C8B-B14F-4D97-AF65-F5344CB8AC3E}">
        <p14:creationId xmlns:p14="http://schemas.microsoft.com/office/powerpoint/2010/main" val="23263480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B9BFD7-E5C7-492A-8E75-C200672F11BB}"/>
              </a:ext>
            </a:extLst>
          </p:cNvPr>
          <p:cNvSpPr>
            <a:spLocks noGrp="1"/>
          </p:cNvSpPr>
          <p:nvPr>
            <p:ph type="sldNum" sz="quarter" idx="10"/>
          </p:nvPr>
        </p:nvSpPr>
        <p:spPr/>
        <p:txBody>
          <a:bodyPr/>
          <a:lstStyle/>
          <a:p>
            <a:fld id="{94E58BE3-2B47-4B12-B4B8-F399EC35F7F1}" type="slidenum">
              <a:rPr lang="en-IN" smtClean="0"/>
              <a:t>87</a:t>
            </a:fld>
            <a:endParaRPr lang="en-IN"/>
          </a:p>
        </p:txBody>
      </p:sp>
      <p:sp>
        <p:nvSpPr>
          <p:cNvPr id="3" name="TextBox 2">
            <a:extLst>
              <a:ext uri="{FF2B5EF4-FFF2-40B4-BE49-F238E27FC236}">
                <a16:creationId xmlns:a16="http://schemas.microsoft.com/office/drawing/2014/main" id="{9B4A691D-A6BA-46FC-A7BB-F9B995EAFF0D}"/>
              </a:ext>
            </a:extLst>
          </p:cNvPr>
          <p:cNvSpPr txBox="1"/>
          <p:nvPr/>
        </p:nvSpPr>
        <p:spPr>
          <a:xfrm>
            <a:off x="44605" y="111511"/>
            <a:ext cx="12102790" cy="584775"/>
          </a:xfrm>
          <a:prstGeom prst="rect">
            <a:avLst/>
          </a:prstGeom>
          <a:noFill/>
        </p:spPr>
        <p:txBody>
          <a:bodyPr wrap="square" rtlCol="0">
            <a:spAutoFit/>
          </a:bodyPr>
          <a:lstStyle/>
          <a:p>
            <a:r>
              <a:rPr lang="en-IN" sz="3200" dirty="0">
                <a:latin typeface="+mj-lt"/>
              </a:rPr>
              <a:t>Brainstorm!</a:t>
            </a:r>
          </a:p>
        </p:txBody>
      </p:sp>
      <p:sp>
        <p:nvSpPr>
          <p:cNvPr id="5" name="TextBox 4">
            <a:extLst>
              <a:ext uri="{FF2B5EF4-FFF2-40B4-BE49-F238E27FC236}">
                <a16:creationId xmlns:a16="http://schemas.microsoft.com/office/drawing/2014/main" id="{238AD818-AD4C-4CA2-8C67-6DE84FDD95C3}"/>
              </a:ext>
            </a:extLst>
          </p:cNvPr>
          <p:cNvSpPr txBox="1"/>
          <p:nvPr/>
        </p:nvSpPr>
        <p:spPr>
          <a:xfrm>
            <a:off x="0" y="1804699"/>
            <a:ext cx="12192000" cy="3908762"/>
          </a:xfrm>
          <a:prstGeom prst="rect">
            <a:avLst/>
          </a:prstGeom>
          <a:noFill/>
        </p:spPr>
        <p:txBody>
          <a:bodyPr wrap="square" rtlCol="0">
            <a:spAutoFit/>
          </a:bodyPr>
          <a:lstStyle/>
          <a:p>
            <a:pPr marL="342900" indent="-342900">
              <a:buFont typeface="Arial" panose="020B0604020202020204" pitchFamily="34" charset="0"/>
              <a:buChar char="•"/>
            </a:pPr>
            <a:r>
              <a:rPr lang="en-IN" sz="3200" dirty="0"/>
              <a:t>Segmentation: Image broken down into subgroups/segments exhibiting certain characteristics.</a:t>
            </a:r>
          </a:p>
          <a:p>
            <a:pPr marL="342900" indent="-342900">
              <a:buFont typeface="Arial" panose="020B0604020202020204" pitchFamily="34" charset="0"/>
              <a:buChar char="•"/>
            </a:pPr>
            <a:r>
              <a:rPr lang="en-IN" sz="3200" dirty="0"/>
              <a:t>Disparity : Measure of difference in position between correspondence points of two images.</a:t>
            </a:r>
          </a:p>
          <a:p>
            <a:pPr marL="342900" indent="-342900">
              <a:buFont typeface="Arial" panose="020B0604020202020204" pitchFamily="34" charset="0"/>
              <a:buChar char="•"/>
            </a:pPr>
            <a:r>
              <a:rPr lang="en-IN" sz="3200" dirty="0"/>
              <a:t>Depth:</a:t>
            </a:r>
            <a:r>
              <a:rPr lang="en-US" sz="3200" dirty="0"/>
              <a:t>An image or image channel that contains information relating to the distance of the surfaces of scene objects from a viewpoint. Disparity map is needed to extract depth.</a:t>
            </a:r>
          </a:p>
          <a:p>
            <a:endParaRPr lang="en-IN" sz="2400" dirty="0"/>
          </a:p>
        </p:txBody>
      </p:sp>
      <p:sp>
        <p:nvSpPr>
          <p:cNvPr id="6" name="TextBox 5">
            <a:extLst>
              <a:ext uri="{FF2B5EF4-FFF2-40B4-BE49-F238E27FC236}">
                <a16:creationId xmlns:a16="http://schemas.microsoft.com/office/drawing/2014/main" id="{496DAA1C-E692-4A72-B7D7-42CFF9B7C48F}"/>
              </a:ext>
            </a:extLst>
          </p:cNvPr>
          <p:cNvSpPr txBox="1"/>
          <p:nvPr/>
        </p:nvSpPr>
        <p:spPr>
          <a:xfrm>
            <a:off x="44605" y="1107688"/>
            <a:ext cx="12021015" cy="584775"/>
          </a:xfrm>
          <a:prstGeom prst="rect">
            <a:avLst/>
          </a:prstGeom>
          <a:noFill/>
        </p:spPr>
        <p:txBody>
          <a:bodyPr wrap="square" rtlCol="0">
            <a:spAutoFit/>
          </a:bodyPr>
          <a:lstStyle/>
          <a:p>
            <a:r>
              <a:rPr lang="en-IN" sz="3200" dirty="0"/>
              <a:t>What is the difference between Segmentation Disparity and Depth?</a:t>
            </a:r>
          </a:p>
        </p:txBody>
      </p:sp>
    </p:spTree>
    <p:extLst>
      <p:ext uri="{BB962C8B-B14F-4D97-AF65-F5344CB8AC3E}">
        <p14:creationId xmlns:p14="http://schemas.microsoft.com/office/powerpoint/2010/main" val="417511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CD5520-4AED-41DA-8783-537DA10C8300}"/>
              </a:ext>
            </a:extLst>
          </p:cNvPr>
          <p:cNvSpPr>
            <a:spLocks noGrp="1"/>
          </p:cNvSpPr>
          <p:nvPr>
            <p:ph type="sldNum" sz="quarter" idx="10"/>
          </p:nvPr>
        </p:nvSpPr>
        <p:spPr/>
        <p:txBody>
          <a:bodyPr/>
          <a:lstStyle/>
          <a:p>
            <a:fld id="{94E58BE3-2B47-4B12-B4B8-F399EC35F7F1}" type="slidenum">
              <a:rPr lang="en-IN" smtClean="0"/>
              <a:t>88</a:t>
            </a:fld>
            <a:endParaRPr lang="en-IN"/>
          </a:p>
        </p:txBody>
      </p:sp>
      <p:sp>
        <p:nvSpPr>
          <p:cNvPr id="3" name="TextBox 2">
            <a:extLst>
              <a:ext uri="{FF2B5EF4-FFF2-40B4-BE49-F238E27FC236}">
                <a16:creationId xmlns:a16="http://schemas.microsoft.com/office/drawing/2014/main" id="{64E47B9F-916A-47E5-9471-19DD21FAB6A7}"/>
              </a:ext>
            </a:extLst>
          </p:cNvPr>
          <p:cNvSpPr txBox="1"/>
          <p:nvPr/>
        </p:nvSpPr>
        <p:spPr>
          <a:xfrm>
            <a:off x="0" y="163551"/>
            <a:ext cx="12192000" cy="584775"/>
          </a:xfrm>
          <a:prstGeom prst="rect">
            <a:avLst/>
          </a:prstGeom>
          <a:noFill/>
        </p:spPr>
        <p:txBody>
          <a:bodyPr wrap="square" rtlCol="0">
            <a:spAutoFit/>
          </a:bodyPr>
          <a:lstStyle/>
          <a:p>
            <a:r>
              <a:rPr lang="en-US" sz="3200" dirty="0"/>
              <a:t>Break!</a:t>
            </a:r>
            <a:endParaRPr lang="en-IN" sz="3200" dirty="0"/>
          </a:p>
        </p:txBody>
      </p:sp>
      <p:pic>
        <p:nvPicPr>
          <p:cNvPr id="7" name="Picture 6">
            <a:extLst>
              <a:ext uri="{FF2B5EF4-FFF2-40B4-BE49-F238E27FC236}">
                <a16:creationId xmlns:a16="http://schemas.microsoft.com/office/drawing/2014/main" id="{9781C5D4-BDED-4373-96AD-D5CEE3EF157D}"/>
              </a:ext>
            </a:extLst>
          </p:cNvPr>
          <p:cNvPicPr>
            <a:picLocks noChangeAspect="1"/>
          </p:cNvPicPr>
          <p:nvPr/>
        </p:nvPicPr>
        <p:blipFill>
          <a:blip r:embed="rId2"/>
          <a:stretch>
            <a:fillRect/>
          </a:stretch>
        </p:blipFill>
        <p:spPr>
          <a:xfrm>
            <a:off x="3690937" y="1352550"/>
            <a:ext cx="4810125" cy="4152900"/>
          </a:xfrm>
          <a:prstGeom prst="rect">
            <a:avLst/>
          </a:prstGeom>
        </p:spPr>
      </p:pic>
    </p:spTree>
    <p:extLst>
      <p:ext uri="{BB962C8B-B14F-4D97-AF65-F5344CB8AC3E}">
        <p14:creationId xmlns:p14="http://schemas.microsoft.com/office/powerpoint/2010/main" val="40616989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0FFF28-A738-4179-A671-A337E4788518}"/>
              </a:ext>
            </a:extLst>
          </p:cNvPr>
          <p:cNvSpPr>
            <a:spLocks noGrp="1"/>
          </p:cNvSpPr>
          <p:nvPr>
            <p:ph type="sldNum" sz="quarter" idx="10"/>
          </p:nvPr>
        </p:nvSpPr>
        <p:spPr/>
        <p:txBody>
          <a:bodyPr/>
          <a:lstStyle/>
          <a:p>
            <a:fld id="{94E58BE3-2B47-4B12-B4B8-F399EC35F7F1}" type="slidenum">
              <a:rPr lang="en-IN" smtClean="0"/>
              <a:t>89</a:t>
            </a:fld>
            <a:endParaRPr lang="en-IN"/>
          </a:p>
        </p:txBody>
      </p:sp>
      <p:sp>
        <p:nvSpPr>
          <p:cNvPr id="3" name="Title 1">
            <a:extLst>
              <a:ext uri="{FF2B5EF4-FFF2-40B4-BE49-F238E27FC236}">
                <a16:creationId xmlns:a16="http://schemas.microsoft.com/office/drawing/2014/main" id="{8434C2AF-238B-4655-BB30-719BCF01A4E8}"/>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12.6 Deep neural Networks</a:t>
            </a:r>
          </a:p>
        </p:txBody>
      </p:sp>
      <p:sp>
        <p:nvSpPr>
          <p:cNvPr id="4" name="Rectangle 3">
            <a:extLst>
              <a:ext uri="{FF2B5EF4-FFF2-40B4-BE49-F238E27FC236}">
                <a16:creationId xmlns:a16="http://schemas.microsoft.com/office/drawing/2014/main" id="{DF22065D-4414-4753-A447-A26ADF8DCEFE}"/>
              </a:ext>
            </a:extLst>
          </p:cNvPr>
          <p:cNvSpPr/>
          <p:nvPr/>
        </p:nvSpPr>
        <p:spPr>
          <a:xfrm>
            <a:off x="0" y="1390185"/>
            <a:ext cx="12192000" cy="4401205"/>
          </a:xfrm>
          <a:prstGeom prst="rect">
            <a:avLst/>
          </a:prstGeom>
        </p:spPr>
        <p:txBody>
          <a:bodyPr wrap="square">
            <a:spAutoFit/>
          </a:bodyPr>
          <a:lstStyle/>
          <a:p>
            <a:pPr marL="342900" indent="-342900">
              <a:buFont typeface="Arial" panose="020B0604020202020204" pitchFamily="34" charset="0"/>
              <a:buChar char="•"/>
            </a:pPr>
            <a:r>
              <a:rPr lang="en-US" altLang="zh-TW" sz="2800" dirty="0"/>
              <a:t>DNNs used in stereo correspondence algorithms can be classified in three categories:</a:t>
            </a:r>
          </a:p>
          <a:p>
            <a:pPr marL="742950" lvl="1" indent="-285750">
              <a:buFont typeface="Arial" panose="020B0604020202020204" pitchFamily="34" charset="0"/>
              <a:buChar char="•"/>
            </a:pPr>
            <a:r>
              <a:rPr lang="en-US" altLang="zh-TW" sz="2800" dirty="0"/>
              <a:t>Learning in the stereo pipeline</a:t>
            </a:r>
          </a:p>
          <a:p>
            <a:pPr marL="742950" lvl="1" indent="-285750">
              <a:buFont typeface="Arial" panose="020B0604020202020204" pitchFamily="34" charset="0"/>
              <a:buChar char="•"/>
            </a:pPr>
            <a:r>
              <a:rPr lang="en-US" altLang="zh-TW" sz="2800" dirty="0"/>
              <a:t>End-to-end learning with 2D architectures</a:t>
            </a:r>
          </a:p>
          <a:p>
            <a:pPr marL="742950" lvl="1" indent="-285750">
              <a:buFont typeface="Arial" panose="020B0604020202020204" pitchFamily="34" charset="0"/>
              <a:buChar char="•"/>
            </a:pPr>
            <a:r>
              <a:rPr lang="en-US" altLang="zh-TW" sz="2800" dirty="0"/>
              <a:t>End-to-end learning with 3D architectures</a:t>
            </a:r>
          </a:p>
          <a:p>
            <a:pPr marL="342900" indent="-342900">
              <a:buFont typeface="Arial" panose="020B0604020202020204" pitchFamily="34" charset="0"/>
              <a:buChar char="•"/>
            </a:pPr>
            <a:r>
              <a:rPr lang="en-US" altLang="zh-TW" sz="2800" dirty="0"/>
              <a:t>The first successful application of deep learning to stereo was the seminal work by </a:t>
            </a:r>
            <a:r>
              <a:rPr lang="en-US" altLang="zh-TW" sz="2800" dirty="0" err="1"/>
              <a:t>Zbontar</a:t>
            </a:r>
            <a:r>
              <a:rPr lang="en-US" altLang="zh-TW" sz="2800" dirty="0"/>
              <a:t> and </a:t>
            </a:r>
            <a:r>
              <a:rPr lang="en-US" altLang="zh-TW" sz="2800" dirty="0" err="1"/>
              <a:t>LeCun</a:t>
            </a:r>
            <a:r>
              <a:rPr lang="en-US" altLang="zh-TW" sz="2800" dirty="0"/>
              <a:t> (2016), who trained a CNN to compare image patches.</a:t>
            </a:r>
          </a:p>
          <a:p>
            <a:pPr marL="342900" indent="-342900">
              <a:buFont typeface="Arial" panose="020B0604020202020204" pitchFamily="34" charset="0"/>
              <a:buChar char="•"/>
            </a:pPr>
            <a:r>
              <a:rPr lang="en-US" altLang="zh-TW" sz="2800" dirty="0"/>
              <a:t>These learned matching costs are still widely used in top-performing methods on the Middlebury stereo evaluation.</a:t>
            </a:r>
          </a:p>
        </p:txBody>
      </p:sp>
    </p:spTree>
    <p:extLst>
      <p:ext uri="{BB962C8B-B14F-4D97-AF65-F5344CB8AC3E}">
        <p14:creationId xmlns:p14="http://schemas.microsoft.com/office/powerpoint/2010/main" val="951101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CD5520-4AED-41DA-8783-537DA10C8300}"/>
              </a:ext>
            </a:extLst>
          </p:cNvPr>
          <p:cNvSpPr>
            <a:spLocks noGrp="1"/>
          </p:cNvSpPr>
          <p:nvPr>
            <p:ph type="sldNum" sz="quarter" idx="10"/>
          </p:nvPr>
        </p:nvSpPr>
        <p:spPr/>
        <p:txBody>
          <a:bodyPr/>
          <a:lstStyle/>
          <a:p>
            <a:fld id="{94E58BE3-2B47-4B12-B4B8-F399EC35F7F1}" type="slidenum">
              <a:rPr lang="en-IN" smtClean="0"/>
              <a:t>9</a:t>
            </a:fld>
            <a:endParaRPr lang="en-IN"/>
          </a:p>
        </p:txBody>
      </p:sp>
      <p:sp>
        <p:nvSpPr>
          <p:cNvPr id="3" name="TextBox 2">
            <a:extLst>
              <a:ext uri="{FF2B5EF4-FFF2-40B4-BE49-F238E27FC236}">
                <a16:creationId xmlns:a16="http://schemas.microsoft.com/office/drawing/2014/main" id="{64E47B9F-916A-47E5-9471-19DD21FAB6A7}"/>
              </a:ext>
            </a:extLst>
          </p:cNvPr>
          <p:cNvSpPr txBox="1"/>
          <p:nvPr/>
        </p:nvSpPr>
        <p:spPr>
          <a:xfrm>
            <a:off x="0" y="163551"/>
            <a:ext cx="12192000" cy="584775"/>
          </a:xfrm>
          <a:prstGeom prst="rect">
            <a:avLst/>
          </a:prstGeom>
          <a:noFill/>
        </p:spPr>
        <p:txBody>
          <a:bodyPr wrap="square" rtlCol="0">
            <a:spAutoFit/>
          </a:bodyPr>
          <a:lstStyle/>
          <a:p>
            <a:r>
              <a:rPr lang="en-US" sz="3200" dirty="0"/>
              <a:t>Break!</a:t>
            </a:r>
            <a:endParaRPr lang="en-IN" sz="3200" dirty="0"/>
          </a:p>
        </p:txBody>
      </p:sp>
      <p:pic>
        <p:nvPicPr>
          <p:cNvPr id="5" name="Picture 4">
            <a:extLst>
              <a:ext uri="{FF2B5EF4-FFF2-40B4-BE49-F238E27FC236}">
                <a16:creationId xmlns:a16="http://schemas.microsoft.com/office/drawing/2014/main" id="{1F5F6C3C-E77C-4001-A2A5-F1629D288D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9950" y="1165839"/>
            <a:ext cx="5429250" cy="5019675"/>
          </a:xfrm>
          <a:prstGeom prst="rect">
            <a:avLst/>
          </a:prstGeom>
        </p:spPr>
      </p:pic>
    </p:spTree>
    <p:extLst>
      <p:ext uri="{BB962C8B-B14F-4D97-AF65-F5344CB8AC3E}">
        <p14:creationId xmlns:p14="http://schemas.microsoft.com/office/powerpoint/2010/main" val="8621279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D2EB6D-A633-42FC-B5AF-5CCA7029544D}"/>
              </a:ext>
            </a:extLst>
          </p:cNvPr>
          <p:cNvSpPr>
            <a:spLocks noGrp="1"/>
          </p:cNvSpPr>
          <p:nvPr>
            <p:ph type="sldNum" sz="quarter" idx="10"/>
          </p:nvPr>
        </p:nvSpPr>
        <p:spPr/>
        <p:txBody>
          <a:bodyPr/>
          <a:lstStyle/>
          <a:p>
            <a:fld id="{94E58BE3-2B47-4B12-B4B8-F399EC35F7F1}" type="slidenum">
              <a:rPr lang="en-IN" smtClean="0"/>
              <a:t>90</a:t>
            </a:fld>
            <a:endParaRPr lang="en-IN"/>
          </a:p>
        </p:txBody>
      </p:sp>
      <p:sp>
        <p:nvSpPr>
          <p:cNvPr id="3" name="Title 1">
            <a:extLst>
              <a:ext uri="{FF2B5EF4-FFF2-40B4-BE49-F238E27FC236}">
                <a16:creationId xmlns:a16="http://schemas.microsoft.com/office/drawing/2014/main" id="{5EDFFC67-E973-4F19-AA47-5B600F92A3E3}"/>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End-to-End Learning with 2D Architectures</a:t>
            </a:r>
          </a:p>
        </p:txBody>
      </p:sp>
      <p:sp>
        <p:nvSpPr>
          <p:cNvPr id="5" name="Google Shape;108;p5">
            <a:extLst>
              <a:ext uri="{FF2B5EF4-FFF2-40B4-BE49-F238E27FC236}">
                <a16:creationId xmlns:a16="http://schemas.microsoft.com/office/drawing/2014/main" id="{5193B1C4-3156-4D75-9A08-8F8DD4520042}"/>
              </a:ext>
            </a:extLst>
          </p:cNvPr>
          <p:cNvSpPr txBox="1">
            <a:spLocks/>
          </p:cNvSpPr>
          <p:nvPr/>
        </p:nvSpPr>
        <p:spPr>
          <a:xfrm>
            <a:off x="0" y="810322"/>
            <a:ext cx="12192000" cy="5546027"/>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zh-TW" sz="2400" dirty="0"/>
              <a:t>The availability of large synthetic datasets with ground truth disparities, in particular the </a:t>
            </a:r>
            <a:r>
              <a:rPr lang="en-US" altLang="zh-TW" sz="2400" dirty="0" err="1"/>
              <a:t>SceneFlow</a:t>
            </a:r>
            <a:r>
              <a:rPr lang="en-US" altLang="zh-TW" sz="2400" dirty="0"/>
              <a:t> dataset enabled the end-to-end training of stereo networks.</a:t>
            </a:r>
          </a:p>
          <a:p>
            <a:r>
              <a:rPr lang="en-US" altLang="zh-TW" sz="2400" dirty="0" err="1">
                <a:ea typeface="Times New Roman"/>
                <a:cs typeface="Times New Roman"/>
                <a:sym typeface="Times New Roman"/>
              </a:rPr>
              <a:t>SceneFlow</a:t>
            </a:r>
            <a:r>
              <a:rPr lang="en-US" altLang="zh-TW" sz="2400" dirty="0">
                <a:ea typeface="Times New Roman"/>
                <a:cs typeface="Times New Roman"/>
                <a:sym typeface="Times New Roman"/>
              </a:rPr>
              <a:t>: </a:t>
            </a:r>
            <a:r>
              <a:rPr lang="en-US" altLang="zh-TW" sz="2400" dirty="0"/>
              <a:t>The collection contains more than </a:t>
            </a:r>
            <a:r>
              <a:rPr lang="en-US" altLang="zh-TW" sz="2400" i="1" dirty="0"/>
              <a:t>39000</a:t>
            </a:r>
            <a:r>
              <a:rPr lang="en-US" altLang="zh-TW" sz="2400" dirty="0"/>
              <a:t> stereo frames in </a:t>
            </a:r>
            <a:r>
              <a:rPr lang="en-US" altLang="zh-TW" sz="2400" i="1" dirty="0"/>
              <a:t>960x540</a:t>
            </a:r>
            <a:r>
              <a:rPr lang="en-US" altLang="zh-TW" sz="2400" dirty="0"/>
              <a:t> pixel resolution.</a:t>
            </a:r>
          </a:p>
          <a:p>
            <a:endParaRPr lang="en-US" altLang="zh-TW" sz="2400" dirty="0">
              <a:ea typeface="Times New Roman"/>
              <a:cs typeface="Times New Roman"/>
              <a:sym typeface="Times New Roman"/>
            </a:endParaRPr>
          </a:p>
          <a:p>
            <a:endParaRPr lang="en-US" altLang="zh-TW" sz="3200" dirty="0">
              <a:latin typeface="+mj-lt"/>
              <a:ea typeface="Times New Roman"/>
              <a:cs typeface="Times New Roman"/>
              <a:sym typeface="Times New Roman"/>
            </a:endParaRPr>
          </a:p>
          <a:p>
            <a:endParaRPr lang="en-US" altLang="zh-TW" dirty="0"/>
          </a:p>
          <a:p>
            <a:pPr marL="148590" indent="0">
              <a:buFont typeface="Calibri" panose="020F0502020204030204" pitchFamily="34" charset="0"/>
              <a:buNone/>
            </a:pPr>
            <a:endParaRPr lang="en-US" dirty="0"/>
          </a:p>
        </p:txBody>
      </p:sp>
      <p:pic>
        <p:nvPicPr>
          <p:cNvPr id="6" name="圖片 1">
            <a:extLst>
              <a:ext uri="{FF2B5EF4-FFF2-40B4-BE49-F238E27FC236}">
                <a16:creationId xmlns:a16="http://schemas.microsoft.com/office/drawing/2014/main" id="{A2A5AD51-94F7-4CC5-8B29-55788DAD8FF6}"/>
              </a:ext>
            </a:extLst>
          </p:cNvPr>
          <p:cNvPicPr>
            <a:picLocks noChangeAspect="1"/>
          </p:cNvPicPr>
          <p:nvPr/>
        </p:nvPicPr>
        <p:blipFill>
          <a:blip r:embed="rId2"/>
          <a:stretch>
            <a:fillRect/>
          </a:stretch>
        </p:blipFill>
        <p:spPr>
          <a:xfrm>
            <a:off x="1519980" y="3116554"/>
            <a:ext cx="4882143" cy="2790367"/>
          </a:xfrm>
          <a:prstGeom prst="rect">
            <a:avLst/>
          </a:prstGeom>
        </p:spPr>
      </p:pic>
      <p:pic>
        <p:nvPicPr>
          <p:cNvPr id="7" name="圖片 2">
            <a:extLst>
              <a:ext uri="{FF2B5EF4-FFF2-40B4-BE49-F238E27FC236}">
                <a16:creationId xmlns:a16="http://schemas.microsoft.com/office/drawing/2014/main" id="{EE4D28D5-6439-4619-9F0D-AEC3299DA0CF}"/>
              </a:ext>
            </a:extLst>
          </p:cNvPr>
          <p:cNvPicPr>
            <a:picLocks noChangeAspect="1"/>
          </p:cNvPicPr>
          <p:nvPr/>
        </p:nvPicPr>
        <p:blipFill>
          <a:blip r:embed="rId3"/>
          <a:stretch>
            <a:fillRect/>
          </a:stretch>
        </p:blipFill>
        <p:spPr>
          <a:xfrm>
            <a:off x="6680768" y="3583335"/>
            <a:ext cx="4896132" cy="2347262"/>
          </a:xfrm>
          <a:prstGeom prst="rect">
            <a:avLst/>
          </a:prstGeom>
        </p:spPr>
      </p:pic>
      <p:sp>
        <p:nvSpPr>
          <p:cNvPr id="8" name="文字方塊 3">
            <a:extLst>
              <a:ext uri="{FF2B5EF4-FFF2-40B4-BE49-F238E27FC236}">
                <a16:creationId xmlns:a16="http://schemas.microsoft.com/office/drawing/2014/main" id="{7CADFB2C-6DD3-490F-BA0E-9DD12744C2A4}"/>
              </a:ext>
            </a:extLst>
          </p:cNvPr>
          <p:cNvSpPr txBox="1"/>
          <p:nvPr/>
        </p:nvSpPr>
        <p:spPr>
          <a:xfrm>
            <a:off x="3493994" y="5890201"/>
            <a:ext cx="1236002" cy="276999"/>
          </a:xfrm>
          <a:prstGeom prst="rect">
            <a:avLst/>
          </a:prstGeom>
          <a:noFill/>
        </p:spPr>
        <p:txBody>
          <a:bodyPr wrap="square" rtlCol="0">
            <a:spAutoFit/>
          </a:bodyPr>
          <a:lstStyle/>
          <a:p>
            <a:r>
              <a:rPr lang="en-US" altLang="zh-TW" sz="1200" b="1" dirty="0"/>
              <a:t>Segmentations</a:t>
            </a:r>
            <a:endParaRPr lang="zh-TW" altLang="en-US" sz="1200" b="1" dirty="0"/>
          </a:p>
        </p:txBody>
      </p:sp>
      <p:sp>
        <p:nvSpPr>
          <p:cNvPr id="9" name="文字方塊 7">
            <a:extLst>
              <a:ext uri="{FF2B5EF4-FFF2-40B4-BE49-F238E27FC236}">
                <a16:creationId xmlns:a16="http://schemas.microsoft.com/office/drawing/2014/main" id="{29FAE9FC-BF91-440E-B4EA-A0567F274186}"/>
              </a:ext>
            </a:extLst>
          </p:cNvPr>
          <p:cNvSpPr txBox="1"/>
          <p:nvPr/>
        </p:nvSpPr>
        <p:spPr>
          <a:xfrm>
            <a:off x="8610600" y="5927372"/>
            <a:ext cx="1228442" cy="276999"/>
          </a:xfrm>
          <a:prstGeom prst="rect">
            <a:avLst/>
          </a:prstGeom>
          <a:noFill/>
        </p:spPr>
        <p:txBody>
          <a:bodyPr wrap="square" rtlCol="0">
            <a:spAutoFit/>
          </a:bodyPr>
          <a:lstStyle/>
          <a:p>
            <a:r>
              <a:rPr lang="en-US" altLang="zh-TW" sz="1200" b="1" dirty="0"/>
              <a:t>Disparity maps</a:t>
            </a:r>
            <a:endParaRPr lang="zh-TW" altLang="en-US" sz="1200" dirty="0"/>
          </a:p>
        </p:txBody>
      </p:sp>
      <p:sp>
        <p:nvSpPr>
          <p:cNvPr id="10" name="文字方塊 8">
            <a:extLst>
              <a:ext uri="{FF2B5EF4-FFF2-40B4-BE49-F238E27FC236}">
                <a16:creationId xmlns:a16="http://schemas.microsoft.com/office/drawing/2014/main" id="{CAD17CA2-BC3B-468D-9974-33E0E1EDDFAB}"/>
              </a:ext>
            </a:extLst>
          </p:cNvPr>
          <p:cNvSpPr txBox="1"/>
          <p:nvPr/>
        </p:nvSpPr>
        <p:spPr>
          <a:xfrm>
            <a:off x="8503605" y="3309976"/>
            <a:ext cx="1335437" cy="276999"/>
          </a:xfrm>
          <a:prstGeom prst="rect">
            <a:avLst/>
          </a:prstGeom>
          <a:noFill/>
        </p:spPr>
        <p:txBody>
          <a:bodyPr wrap="square" rtlCol="0">
            <a:spAutoFit/>
          </a:bodyPr>
          <a:lstStyle/>
          <a:p>
            <a:r>
              <a:rPr lang="en-US" altLang="zh-TW" sz="1200" b="1" dirty="0"/>
              <a:t>Optical flow maps</a:t>
            </a:r>
            <a:endParaRPr lang="zh-TW" altLang="en-US" sz="1200" dirty="0"/>
          </a:p>
        </p:txBody>
      </p:sp>
    </p:spTree>
    <p:extLst>
      <p:ext uri="{BB962C8B-B14F-4D97-AF65-F5344CB8AC3E}">
        <p14:creationId xmlns:p14="http://schemas.microsoft.com/office/powerpoint/2010/main" val="14258322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D2EB6D-A633-42FC-B5AF-5CCA7029544D}"/>
              </a:ext>
            </a:extLst>
          </p:cNvPr>
          <p:cNvSpPr>
            <a:spLocks noGrp="1"/>
          </p:cNvSpPr>
          <p:nvPr>
            <p:ph type="sldNum" sz="quarter" idx="10"/>
          </p:nvPr>
        </p:nvSpPr>
        <p:spPr/>
        <p:txBody>
          <a:bodyPr/>
          <a:lstStyle/>
          <a:p>
            <a:fld id="{94E58BE3-2B47-4B12-B4B8-F399EC35F7F1}" type="slidenum">
              <a:rPr lang="en-IN" smtClean="0"/>
              <a:t>91</a:t>
            </a:fld>
            <a:endParaRPr lang="en-IN"/>
          </a:p>
        </p:txBody>
      </p:sp>
      <p:sp>
        <p:nvSpPr>
          <p:cNvPr id="3" name="Title 1">
            <a:extLst>
              <a:ext uri="{FF2B5EF4-FFF2-40B4-BE49-F238E27FC236}">
                <a16:creationId xmlns:a16="http://schemas.microsoft.com/office/drawing/2014/main" id="{5EDFFC67-E973-4F19-AA47-5B600F92A3E3}"/>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End-to-End Learning with 2D Architectures</a:t>
            </a:r>
          </a:p>
        </p:txBody>
      </p:sp>
      <p:pic>
        <p:nvPicPr>
          <p:cNvPr id="11" name="圖片 1">
            <a:extLst>
              <a:ext uri="{FF2B5EF4-FFF2-40B4-BE49-F238E27FC236}">
                <a16:creationId xmlns:a16="http://schemas.microsoft.com/office/drawing/2014/main" id="{5BDF2D8C-8E91-4EF6-BA1A-1AD9EB43FD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0270" y="3685876"/>
            <a:ext cx="5098539" cy="2701672"/>
          </a:xfrm>
          <a:prstGeom prst="rect">
            <a:avLst/>
          </a:prstGeom>
        </p:spPr>
      </p:pic>
      <p:sp>
        <p:nvSpPr>
          <p:cNvPr id="12" name="Google Shape;108;p5">
            <a:extLst>
              <a:ext uri="{FF2B5EF4-FFF2-40B4-BE49-F238E27FC236}">
                <a16:creationId xmlns:a16="http://schemas.microsoft.com/office/drawing/2014/main" id="{F7928B41-1E41-4759-8C8D-9A49C0C79A0B}"/>
              </a:ext>
            </a:extLst>
          </p:cNvPr>
          <p:cNvSpPr txBox="1">
            <a:spLocks/>
          </p:cNvSpPr>
          <p:nvPr/>
        </p:nvSpPr>
        <p:spPr>
          <a:xfrm>
            <a:off x="0" y="1350150"/>
            <a:ext cx="12192000" cy="2366923"/>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Tx/>
              <a:buFont typeface="Arial" panose="020B0604020202020204" pitchFamily="34" charset="0"/>
              <a:buChar char="•"/>
            </a:pPr>
            <a:r>
              <a:rPr lang="en-US" altLang="zh-TW" sz="2400" dirty="0">
                <a:latin typeface="+mj-lt"/>
              </a:rPr>
              <a:t> The first deep learning architectures for stereo were similar to those designed for dense regression tasks such as semantic segmentation (Chen, Zhu et al. 2018).</a:t>
            </a:r>
            <a:endParaRPr lang="en-US" altLang="zh-TW" sz="2400" dirty="0">
              <a:latin typeface="+mj-lt"/>
              <a:ea typeface="Times New Roman"/>
              <a:cs typeface="Times New Roman"/>
              <a:sym typeface="Times New Roman"/>
            </a:endParaRPr>
          </a:p>
          <a:p>
            <a:pPr>
              <a:buClrTx/>
              <a:buFont typeface="Arial" panose="020B0604020202020204" pitchFamily="34" charset="0"/>
              <a:buChar char="•"/>
            </a:pPr>
            <a:r>
              <a:rPr lang="en-US" altLang="zh-TW" sz="2400" dirty="0">
                <a:latin typeface="+mj-lt"/>
                <a:ea typeface="Times New Roman"/>
                <a:cs typeface="Times New Roman"/>
                <a:sym typeface="Times New Roman"/>
              </a:rPr>
              <a:t> They proposed framework of a two-stage learning method for semantic segmentation based on estimated depth information.</a:t>
            </a:r>
          </a:p>
        </p:txBody>
      </p:sp>
    </p:spTree>
    <p:extLst>
      <p:ext uri="{BB962C8B-B14F-4D97-AF65-F5344CB8AC3E}">
        <p14:creationId xmlns:p14="http://schemas.microsoft.com/office/powerpoint/2010/main" val="41580298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D2EB6D-A633-42FC-B5AF-5CCA7029544D}"/>
              </a:ext>
            </a:extLst>
          </p:cNvPr>
          <p:cNvSpPr>
            <a:spLocks noGrp="1"/>
          </p:cNvSpPr>
          <p:nvPr>
            <p:ph type="sldNum" sz="quarter" idx="10"/>
          </p:nvPr>
        </p:nvSpPr>
        <p:spPr/>
        <p:txBody>
          <a:bodyPr/>
          <a:lstStyle/>
          <a:p>
            <a:fld id="{94E58BE3-2B47-4B12-B4B8-F399EC35F7F1}" type="slidenum">
              <a:rPr lang="en-IN" smtClean="0"/>
              <a:t>92</a:t>
            </a:fld>
            <a:endParaRPr lang="en-IN"/>
          </a:p>
        </p:txBody>
      </p:sp>
      <p:sp>
        <p:nvSpPr>
          <p:cNvPr id="3" name="Title 1">
            <a:extLst>
              <a:ext uri="{FF2B5EF4-FFF2-40B4-BE49-F238E27FC236}">
                <a16:creationId xmlns:a16="http://schemas.microsoft.com/office/drawing/2014/main" id="{5EDFFC67-E973-4F19-AA47-5B600F92A3E3}"/>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End-to-End Learning with 3D Architectures</a:t>
            </a:r>
          </a:p>
        </p:txBody>
      </p:sp>
      <p:sp>
        <p:nvSpPr>
          <p:cNvPr id="6" name="Google Shape;108;p5">
            <a:extLst>
              <a:ext uri="{FF2B5EF4-FFF2-40B4-BE49-F238E27FC236}">
                <a16:creationId xmlns:a16="http://schemas.microsoft.com/office/drawing/2014/main" id="{8BF31F23-946C-43EA-8143-9A4B6C441278}"/>
              </a:ext>
            </a:extLst>
          </p:cNvPr>
          <p:cNvSpPr txBox="1">
            <a:spLocks/>
          </p:cNvSpPr>
          <p:nvPr/>
        </p:nvSpPr>
        <p:spPr>
          <a:xfrm>
            <a:off x="0" y="718247"/>
            <a:ext cx="12110224" cy="2108179"/>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Tx/>
              <a:buFont typeface="Arial" panose="020B0604020202020204" pitchFamily="34" charset="0"/>
              <a:buChar char="•"/>
            </a:pPr>
            <a:r>
              <a:rPr lang="en-US" altLang="zh-TW" sz="2000" dirty="0"/>
              <a:t> The End-to-end learning 3D architectures explicitly encode geometry by processing features over a 3D volume.</a:t>
            </a:r>
          </a:p>
          <a:p>
            <a:pPr>
              <a:buClrTx/>
              <a:buFont typeface="Arial" panose="020B0604020202020204" pitchFamily="34" charset="0"/>
              <a:buChar char="•"/>
            </a:pPr>
            <a:r>
              <a:rPr lang="en-US" altLang="zh-TW" sz="2000" dirty="0"/>
              <a:t> The first examples of such architectures include GC-Net (Kendall, Martirosyan et al. 2017) and </a:t>
            </a:r>
            <a:r>
              <a:rPr lang="en-US" altLang="zh-TW" sz="2000" dirty="0" err="1"/>
              <a:t>PSMNet</a:t>
            </a:r>
            <a:r>
              <a:rPr lang="en-US" altLang="zh-TW" sz="2000" dirty="0"/>
              <a:t> (Chang and Chen 2018).</a:t>
            </a:r>
          </a:p>
          <a:p>
            <a:pPr>
              <a:buClrTx/>
              <a:buFont typeface="Arial" panose="020B0604020202020204" pitchFamily="34" charset="0"/>
              <a:buChar char="•"/>
            </a:pPr>
            <a:r>
              <a:rPr lang="en-US" altLang="zh-TW" sz="2000" dirty="0"/>
              <a:t>A recent example of domain generalization is the domain-invariant stereo matching network (</a:t>
            </a:r>
            <a:r>
              <a:rPr lang="en-US" altLang="zh-TW" sz="2000" dirty="0" err="1"/>
              <a:t>DSMNet</a:t>
            </a:r>
            <a:r>
              <a:rPr lang="en-US" altLang="zh-TW" sz="2000" dirty="0"/>
              <a:t>) of Zhang, Qi et al. (2020).</a:t>
            </a:r>
            <a:endParaRPr lang="en-US" sz="2000" dirty="0"/>
          </a:p>
        </p:txBody>
      </p:sp>
      <p:sp>
        <p:nvSpPr>
          <p:cNvPr id="9" name="文字方塊 2">
            <a:extLst>
              <a:ext uri="{FF2B5EF4-FFF2-40B4-BE49-F238E27FC236}">
                <a16:creationId xmlns:a16="http://schemas.microsoft.com/office/drawing/2014/main" id="{620147E3-2C60-4375-A4A1-51CECC023E21}"/>
              </a:ext>
            </a:extLst>
          </p:cNvPr>
          <p:cNvSpPr txBox="1"/>
          <p:nvPr/>
        </p:nvSpPr>
        <p:spPr>
          <a:xfrm>
            <a:off x="1" y="5805194"/>
            <a:ext cx="5664819" cy="830997"/>
          </a:xfrm>
          <a:prstGeom prst="rect">
            <a:avLst/>
          </a:prstGeom>
          <a:noFill/>
        </p:spPr>
        <p:txBody>
          <a:bodyPr wrap="square" rtlCol="0">
            <a:spAutoFit/>
          </a:bodyPr>
          <a:lstStyle/>
          <a:p>
            <a:r>
              <a:rPr lang="en-US" altLang="zh-TW" sz="1200" dirty="0"/>
              <a:t>HD</a:t>
            </a:r>
            <a:r>
              <a:rPr lang="en-US" altLang="zh-TW" sz="1200" baseline="30000" dirty="0"/>
              <a:t>3</a:t>
            </a:r>
            <a:r>
              <a:rPr lang="en-US" altLang="zh-TW" sz="1200" dirty="0"/>
              <a:t>: Hierarchical Discrete Distribution Decomposition for Match Density Estimation</a:t>
            </a:r>
          </a:p>
          <a:p>
            <a:r>
              <a:rPr lang="en-US" altLang="zh-TW" sz="1200" dirty="0"/>
              <a:t>GC-Net:</a:t>
            </a:r>
            <a:r>
              <a:rPr lang="zh-TW" altLang="en-US" sz="1200" dirty="0"/>
              <a:t> </a:t>
            </a:r>
            <a:r>
              <a:rPr lang="en-US" altLang="zh-TW" sz="1200" dirty="0"/>
              <a:t>Geometry and Context Network</a:t>
            </a:r>
          </a:p>
          <a:p>
            <a:r>
              <a:rPr lang="en-US" altLang="zh-TW" sz="1200" dirty="0" err="1"/>
              <a:t>PSMNet</a:t>
            </a:r>
            <a:r>
              <a:rPr lang="en-US" altLang="zh-TW" sz="1200" dirty="0"/>
              <a:t>: Pyramid Stereo Matching Network</a:t>
            </a:r>
            <a:endParaRPr lang="zh-TW" altLang="en-US" sz="1200" dirty="0"/>
          </a:p>
          <a:p>
            <a:r>
              <a:rPr lang="en-IN" altLang="zh-TW" sz="1200" dirty="0" err="1"/>
              <a:t>DSMNet</a:t>
            </a:r>
            <a:r>
              <a:rPr lang="en-IN" altLang="zh-TW" sz="1200" dirty="0"/>
              <a:t>: Domain-Invariant Stereo Matching Network</a:t>
            </a:r>
            <a:endParaRPr lang="zh-TW" altLang="en-US" sz="1200" dirty="0"/>
          </a:p>
        </p:txBody>
      </p:sp>
      <p:sp>
        <p:nvSpPr>
          <p:cNvPr id="10" name="文字方塊 3">
            <a:extLst>
              <a:ext uri="{FF2B5EF4-FFF2-40B4-BE49-F238E27FC236}">
                <a16:creationId xmlns:a16="http://schemas.microsoft.com/office/drawing/2014/main" id="{DD3650F1-37EB-4A43-8CBD-AFB2E33C16A2}"/>
              </a:ext>
            </a:extLst>
          </p:cNvPr>
          <p:cNvSpPr txBox="1"/>
          <p:nvPr/>
        </p:nvSpPr>
        <p:spPr>
          <a:xfrm>
            <a:off x="1460687" y="5254554"/>
            <a:ext cx="1353232" cy="400110"/>
          </a:xfrm>
          <a:prstGeom prst="rect">
            <a:avLst/>
          </a:prstGeom>
          <a:noFill/>
        </p:spPr>
        <p:txBody>
          <a:bodyPr wrap="square" rtlCol="0">
            <a:spAutoFit/>
          </a:bodyPr>
          <a:lstStyle/>
          <a:p>
            <a:r>
              <a:rPr lang="en-US" altLang="zh-TW" sz="2000" dirty="0"/>
              <a:t>Input</a:t>
            </a:r>
            <a:r>
              <a:rPr lang="en-US" altLang="zh-TW" sz="1600" dirty="0"/>
              <a:t> </a:t>
            </a:r>
            <a:r>
              <a:rPr lang="en-US" altLang="zh-TW" sz="2000" dirty="0"/>
              <a:t>view</a:t>
            </a:r>
            <a:endParaRPr lang="zh-TW" altLang="en-US" sz="2000" dirty="0"/>
          </a:p>
        </p:txBody>
      </p:sp>
      <p:sp>
        <p:nvSpPr>
          <p:cNvPr id="13" name="文字方塊 4">
            <a:extLst>
              <a:ext uri="{FF2B5EF4-FFF2-40B4-BE49-F238E27FC236}">
                <a16:creationId xmlns:a16="http://schemas.microsoft.com/office/drawing/2014/main" id="{9A394B3A-6979-4175-9727-79CCCECAAC45}"/>
              </a:ext>
            </a:extLst>
          </p:cNvPr>
          <p:cNvSpPr txBox="1"/>
          <p:nvPr/>
        </p:nvSpPr>
        <p:spPr>
          <a:xfrm>
            <a:off x="3766803" y="5254554"/>
            <a:ext cx="693639" cy="400110"/>
          </a:xfrm>
          <a:prstGeom prst="rect">
            <a:avLst/>
          </a:prstGeom>
          <a:noFill/>
        </p:spPr>
        <p:txBody>
          <a:bodyPr wrap="square" rtlCol="0">
            <a:spAutoFit/>
          </a:bodyPr>
          <a:lstStyle/>
          <a:p>
            <a:r>
              <a:rPr lang="en-US" altLang="zh-TW" sz="2000" dirty="0"/>
              <a:t>HD</a:t>
            </a:r>
            <a:r>
              <a:rPr lang="en-US" altLang="zh-TW" sz="2000" baseline="30000" dirty="0"/>
              <a:t>3</a:t>
            </a:r>
            <a:endParaRPr lang="zh-TW" altLang="en-US" sz="2000" dirty="0"/>
          </a:p>
        </p:txBody>
      </p:sp>
      <p:sp>
        <p:nvSpPr>
          <p:cNvPr id="14" name="文字方塊 5">
            <a:extLst>
              <a:ext uri="{FF2B5EF4-FFF2-40B4-BE49-F238E27FC236}">
                <a16:creationId xmlns:a16="http://schemas.microsoft.com/office/drawing/2014/main" id="{9C1B415E-8C90-4C55-ACB9-E12ED1B6A9CB}"/>
              </a:ext>
            </a:extLst>
          </p:cNvPr>
          <p:cNvSpPr txBox="1"/>
          <p:nvPr/>
        </p:nvSpPr>
        <p:spPr>
          <a:xfrm>
            <a:off x="5801331" y="5254554"/>
            <a:ext cx="1187420" cy="400110"/>
          </a:xfrm>
          <a:prstGeom prst="rect">
            <a:avLst/>
          </a:prstGeom>
          <a:noFill/>
        </p:spPr>
        <p:txBody>
          <a:bodyPr wrap="square" rtlCol="0">
            <a:spAutoFit/>
          </a:bodyPr>
          <a:lstStyle/>
          <a:p>
            <a:r>
              <a:rPr lang="en-US" altLang="zh-TW" sz="2000" dirty="0" err="1"/>
              <a:t>PSMNet</a:t>
            </a:r>
            <a:endParaRPr lang="zh-TW" altLang="en-US" sz="2000" dirty="0"/>
          </a:p>
        </p:txBody>
      </p:sp>
      <p:sp>
        <p:nvSpPr>
          <p:cNvPr id="15" name="文字方塊 6">
            <a:extLst>
              <a:ext uri="{FF2B5EF4-FFF2-40B4-BE49-F238E27FC236}">
                <a16:creationId xmlns:a16="http://schemas.microsoft.com/office/drawing/2014/main" id="{15823A4E-93C0-41B5-B026-E42BE0D9D21B}"/>
              </a:ext>
            </a:extLst>
          </p:cNvPr>
          <p:cNvSpPr txBox="1"/>
          <p:nvPr/>
        </p:nvSpPr>
        <p:spPr>
          <a:xfrm>
            <a:off x="7828093" y="5258654"/>
            <a:ext cx="1296075" cy="400110"/>
          </a:xfrm>
          <a:prstGeom prst="rect">
            <a:avLst/>
          </a:prstGeom>
          <a:noFill/>
        </p:spPr>
        <p:txBody>
          <a:bodyPr wrap="square" rtlCol="0">
            <a:spAutoFit/>
          </a:bodyPr>
          <a:lstStyle/>
          <a:p>
            <a:r>
              <a:rPr lang="en-US" altLang="zh-TW" sz="2000" dirty="0" err="1"/>
              <a:t>DSMNet</a:t>
            </a:r>
            <a:endParaRPr lang="zh-TW" altLang="en-US" sz="2000" dirty="0"/>
          </a:p>
        </p:txBody>
      </p:sp>
      <p:pic>
        <p:nvPicPr>
          <p:cNvPr id="16" name="圖片 7">
            <a:extLst>
              <a:ext uri="{FF2B5EF4-FFF2-40B4-BE49-F238E27FC236}">
                <a16:creationId xmlns:a16="http://schemas.microsoft.com/office/drawing/2014/main" id="{5F317678-D13C-44C7-9AD2-1EEDE11E0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225" y="2968697"/>
            <a:ext cx="8463243" cy="2291288"/>
          </a:xfrm>
          <a:prstGeom prst="rect">
            <a:avLst/>
          </a:prstGeom>
        </p:spPr>
      </p:pic>
    </p:spTree>
    <p:extLst>
      <p:ext uri="{BB962C8B-B14F-4D97-AF65-F5344CB8AC3E}">
        <p14:creationId xmlns:p14="http://schemas.microsoft.com/office/powerpoint/2010/main" val="32249422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CD5520-4AED-41DA-8783-537DA10C8300}"/>
              </a:ext>
            </a:extLst>
          </p:cNvPr>
          <p:cNvSpPr>
            <a:spLocks noGrp="1"/>
          </p:cNvSpPr>
          <p:nvPr>
            <p:ph type="sldNum" sz="quarter" idx="10"/>
          </p:nvPr>
        </p:nvSpPr>
        <p:spPr/>
        <p:txBody>
          <a:bodyPr/>
          <a:lstStyle/>
          <a:p>
            <a:fld id="{94E58BE3-2B47-4B12-B4B8-F399EC35F7F1}" type="slidenum">
              <a:rPr lang="en-IN" smtClean="0"/>
              <a:t>93</a:t>
            </a:fld>
            <a:endParaRPr lang="en-IN"/>
          </a:p>
        </p:txBody>
      </p:sp>
      <p:sp>
        <p:nvSpPr>
          <p:cNvPr id="3" name="TextBox 2">
            <a:extLst>
              <a:ext uri="{FF2B5EF4-FFF2-40B4-BE49-F238E27FC236}">
                <a16:creationId xmlns:a16="http://schemas.microsoft.com/office/drawing/2014/main" id="{64E47B9F-916A-47E5-9471-19DD21FAB6A7}"/>
              </a:ext>
            </a:extLst>
          </p:cNvPr>
          <p:cNvSpPr txBox="1"/>
          <p:nvPr/>
        </p:nvSpPr>
        <p:spPr>
          <a:xfrm>
            <a:off x="0" y="163551"/>
            <a:ext cx="12192000" cy="707886"/>
          </a:xfrm>
          <a:prstGeom prst="rect">
            <a:avLst/>
          </a:prstGeom>
          <a:noFill/>
        </p:spPr>
        <p:txBody>
          <a:bodyPr wrap="square" rtlCol="0">
            <a:spAutoFit/>
          </a:bodyPr>
          <a:lstStyle/>
          <a:p>
            <a:r>
              <a:rPr lang="en-US" sz="4000" dirty="0"/>
              <a:t>Break!</a:t>
            </a:r>
            <a:endParaRPr lang="en-IN" sz="4000" dirty="0"/>
          </a:p>
        </p:txBody>
      </p:sp>
      <p:pic>
        <p:nvPicPr>
          <p:cNvPr id="4" name="Picture 3">
            <a:extLst>
              <a:ext uri="{FF2B5EF4-FFF2-40B4-BE49-F238E27FC236}">
                <a16:creationId xmlns:a16="http://schemas.microsoft.com/office/drawing/2014/main" id="{7E9E0960-D5AF-47B2-BBC4-DFD4225817ED}"/>
              </a:ext>
            </a:extLst>
          </p:cNvPr>
          <p:cNvPicPr>
            <a:picLocks noChangeAspect="1"/>
          </p:cNvPicPr>
          <p:nvPr/>
        </p:nvPicPr>
        <p:blipFill>
          <a:blip r:embed="rId2"/>
          <a:stretch>
            <a:fillRect/>
          </a:stretch>
        </p:blipFill>
        <p:spPr>
          <a:xfrm>
            <a:off x="2529884" y="1440656"/>
            <a:ext cx="7132231" cy="3976688"/>
          </a:xfrm>
          <a:prstGeom prst="rect">
            <a:avLst/>
          </a:prstGeom>
        </p:spPr>
      </p:pic>
    </p:spTree>
    <p:extLst>
      <p:ext uri="{BB962C8B-B14F-4D97-AF65-F5344CB8AC3E}">
        <p14:creationId xmlns:p14="http://schemas.microsoft.com/office/powerpoint/2010/main" val="42921439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6ECFC3-B65A-443C-A1AF-04CBCD83B9CC}"/>
              </a:ext>
            </a:extLst>
          </p:cNvPr>
          <p:cNvSpPr>
            <a:spLocks noGrp="1"/>
          </p:cNvSpPr>
          <p:nvPr>
            <p:ph type="sldNum" sz="quarter" idx="10"/>
          </p:nvPr>
        </p:nvSpPr>
        <p:spPr/>
        <p:txBody>
          <a:bodyPr/>
          <a:lstStyle/>
          <a:p>
            <a:fld id="{94E58BE3-2B47-4B12-B4B8-F399EC35F7F1}" type="slidenum">
              <a:rPr lang="en-IN" smtClean="0"/>
              <a:t>94</a:t>
            </a:fld>
            <a:endParaRPr lang="en-IN"/>
          </a:p>
        </p:txBody>
      </p:sp>
      <p:sp>
        <p:nvSpPr>
          <p:cNvPr id="3" name="Title 1">
            <a:extLst>
              <a:ext uri="{FF2B5EF4-FFF2-40B4-BE49-F238E27FC236}">
                <a16:creationId xmlns:a16="http://schemas.microsoft.com/office/drawing/2014/main" id="{E891BC30-82CA-482D-A986-3B9BF7E65889}"/>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12.7 Multi-view Stereo</a:t>
            </a:r>
          </a:p>
        </p:txBody>
      </p:sp>
      <p:sp>
        <p:nvSpPr>
          <p:cNvPr id="4" name="Rectangle 3">
            <a:extLst>
              <a:ext uri="{FF2B5EF4-FFF2-40B4-BE49-F238E27FC236}">
                <a16:creationId xmlns:a16="http://schemas.microsoft.com/office/drawing/2014/main" id="{5B246640-A24C-4F97-925A-2EAECACCD7D6}"/>
              </a:ext>
            </a:extLst>
          </p:cNvPr>
          <p:cNvSpPr/>
          <p:nvPr/>
        </p:nvSpPr>
        <p:spPr>
          <a:xfrm>
            <a:off x="-1" y="787194"/>
            <a:ext cx="12192000" cy="1200329"/>
          </a:xfrm>
          <a:prstGeom prst="rect">
            <a:avLst/>
          </a:prstGeom>
        </p:spPr>
        <p:txBody>
          <a:bodyPr wrap="square">
            <a:spAutoFit/>
          </a:bodyPr>
          <a:lstStyle/>
          <a:p>
            <a:pPr marL="285750" indent="-285750">
              <a:buFont typeface="Arial" panose="020B0604020202020204" pitchFamily="34" charset="0"/>
              <a:buChar char="•"/>
            </a:pPr>
            <a:r>
              <a:rPr lang="en-US" altLang="zh-TW" sz="2400" dirty="0"/>
              <a:t>While matching pairs of images is a useful way of obtaining depth information, matching more images lead to better results.</a:t>
            </a:r>
          </a:p>
          <a:p>
            <a:pPr marL="285750" indent="-285750">
              <a:buFont typeface="Arial" panose="020B0604020202020204" pitchFamily="34" charset="0"/>
              <a:buChar char="•"/>
            </a:pPr>
            <a:r>
              <a:rPr lang="en-US" altLang="zh-TW" sz="2400" dirty="0"/>
              <a:t>Examining all the epipolar plane image can visualize the multi-frame stereo estimation.</a:t>
            </a:r>
          </a:p>
        </p:txBody>
      </p:sp>
      <p:pic>
        <p:nvPicPr>
          <p:cNvPr id="5" name="圖片 4">
            <a:extLst>
              <a:ext uri="{FF2B5EF4-FFF2-40B4-BE49-F238E27FC236}">
                <a16:creationId xmlns:a16="http://schemas.microsoft.com/office/drawing/2014/main" id="{60E72E2C-3315-4743-913F-6DC12D94B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6111" y="2325823"/>
            <a:ext cx="6945518" cy="3692227"/>
          </a:xfrm>
          <a:prstGeom prst="rect">
            <a:avLst/>
          </a:prstGeom>
        </p:spPr>
      </p:pic>
    </p:spTree>
    <p:extLst>
      <p:ext uri="{BB962C8B-B14F-4D97-AF65-F5344CB8AC3E}">
        <p14:creationId xmlns:p14="http://schemas.microsoft.com/office/powerpoint/2010/main" val="36961153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73E8-3BA1-45FC-8A6B-55FE3067598A}"/>
              </a:ext>
            </a:extLst>
          </p:cNvPr>
          <p:cNvSpPr>
            <a:spLocks noGrp="1"/>
          </p:cNvSpPr>
          <p:nvPr>
            <p:ph type="sldNum" sz="quarter" idx="10"/>
          </p:nvPr>
        </p:nvSpPr>
        <p:spPr/>
        <p:txBody>
          <a:bodyPr/>
          <a:lstStyle/>
          <a:p>
            <a:fld id="{94E58BE3-2B47-4B12-B4B8-F399EC35F7F1}" type="slidenum">
              <a:rPr lang="en-IN" smtClean="0"/>
              <a:t>95</a:t>
            </a:fld>
            <a:endParaRPr lang="en-IN"/>
          </a:p>
        </p:txBody>
      </p:sp>
      <p:sp>
        <p:nvSpPr>
          <p:cNvPr id="3" name="Title 1">
            <a:extLst>
              <a:ext uri="{FF2B5EF4-FFF2-40B4-BE49-F238E27FC236}">
                <a16:creationId xmlns:a16="http://schemas.microsoft.com/office/drawing/2014/main" id="{04287CDE-A473-4795-8543-D3D43D0400A3}"/>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12.7 Multi-view Stereo</a:t>
            </a:r>
          </a:p>
        </p:txBody>
      </p:sp>
      <p:sp>
        <p:nvSpPr>
          <p:cNvPr id="4" name="Rectangle 3">
            <a:extLst>
              <a:ext uri="{FF2B5EF4-FFF2-40B4-BE49-F238E27FC236}">
                <a16:creationId xmlns:a16="http://schemas.microsoft.com/office/drawing/2014/main" id="{9EA7CD4E-035A-4DF9-9E2F-910F3449EE86}"/>
              </a:ext>
            </a:extLst>
          </p:cNvPr>
          <p:cNvSpPr/>
          <p:nvPr/>
        </p:nvSpPr>
        <p:spPr>
          <a:xfrm>
            <a:off x="-1" y="1046577"/>
            <a:ext cx="12191999" cy="830997"/>
          </a:xfrm>
          <a:prstGeom prst="rect">
            <a:avLst/>
          </a:prstGeom>
        </p:spPr>
        <p:txBody>
          <a:bodyPr wrap="square">
            <a:spAutoFit/>
          </a:bodyPr>
          <a:lstStyle/>
          <a:p>
            <a:pPr marL="342900" indent="-342900">
              <a:buFont typeface="Arial" panose="020B0604020202020204" pitchFamily="34" charset="0"/>
              <a:buChar char="•"/>
            </a:pPr>
            <a:r>
              <a:rPr lang="en-US" altLang="zh-TW" sz="2400" dirty="0"/>
              <a:t>The condition of occluded object is seen as strip of regions which explain their relationships in the epipolar plane images.</a:t>
            </a:r>
            <a:endParaRPr lang="en-US" altLang="zh-TW" sz="2400" dirty="0">
              <a:ea typeface="Times New Roman"/>
              <a:cs typeface="Times New Roman"/>
              <a:sym typeface="Times New Roman"/>
            </a:endParaRPr>
          </a:p>
        </p:txBody>
      </p:sp>
      <p:pic>
        <p:nvPicPr>
          <p:cNvPr id="5" name="圖片 5">
            <a:extLst>
              <a:ext uri="{FF2B5EF4-FFF2-40B4-BE49-F238E27FC236}">
                <a16:creationId xmlns:a16="http://schemas.microsoft.com/office/drawing/2014/main" id="{506787DD-B967-4EE0-85F1-64F302B68C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6930" y="2177055"/>
            <a:ext cx="7777213" cy="3634368"/>
          </a:xfrm>
          <a:prstGeom prst="rect">
            <a:avLst/>
          </a:prstGeom>
        </p:spPr>
      </p:pic>
    </p:spTree>
    <p:extLst>
      <p:ext uri="{BB962C8B-B14F-4D97-AF65-F5344CB8AC3E}">
        <p14:creationId xmlns:p14="http://schemas.microsoft.com/office/powerpoint/2010/main" val="15877774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73E8-3BA1-45FC-8A6B-55FE3067598A}"/>
              </a:ext>
            </a:extLst>
          </p:cNvPr>
          <p:cNvSpPr>
            <a:spLocks noGrp="1"/>
          </p:cNvSpPr>
          <p:nvPr>
            <p:ph type="sldNum" sz="quarter" idx="10"/>
          </p:nvPr>
        </p:nvSpPr>
        <p:spPr/>
        <p:txBody>
          <a:bodyPr/>
          <a:lstStyle/>
          <a:p>
            <a:fld id="{94E58BE3-2B47-4B12-B4B8-F399EC35F7F1}" type="slidenum">
              <a:rPr lang="en-IN" smtClean="0"/>
              <a:t>96</a:t>
            </a:fld>
            <a:endParaRPr lang="en-IN"/>
          </a:p>
        </p:txBody>
      </p:sp>
      <p:sp>
        <p:nvSpPr>
          <p:cNvPr id="3" name="Title 1">
            <a:extLst>
              <a:ext uri="{FF2B5EF4-FFF2-40B4-BE49-F238E27FC236}">
                <a16:creationId xmlns:a16="http://schemas.microsoft.com/office/drawing/2014/main" id="{04287CDE-A473-4795-8543-D3D43D0400A3}"/>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12.7 Multi-view Stereo</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7FE0A08-CD3C-4ADF-BE88-4E36DD312F22}"/>
                  </a:ext>
                </a:extLst>
              </p:cNvPr>
              <p:cNvSpPr/>
              <p:nvPr/>
            </p:nvSpPr>
            <p:spPr>
              <a:xfrm>
                <a:off x="1" y="996176"/>
                <a:ext cx="12192000" cy="4832092"/>
              </a:xfrm>
              <a:prstGeom prst="rect">
                <a:avLst/>
              </a:prstGeom>
            </p:spPr>
            <p:txBody>
              <a:bodyPr wrap="square">
                <a:spAutoFit/>
              </a:bodyPr>
              <a:lstStyle/>
              <a:p>
                <a:r>
                  <a:rPr lang="en-US" altLang="zh-TW" sz="2800" dirty="0"/>
                  <a:t>Taking advantage of these additional images is to sum up their differences from the reference image </a:t>
                </a:r>
                <a14:m>
                  <m:oMath xmlns:m="http://schemas.openxmlformats.org/officeDocument/2006/math">
                    <m:sSub>
                      <m:sSubPr>
                        <m:ctrlPr>
                          <a:rPr lang="en-US" altLang="zh-TW" sz="2800" i="1">
                            <a:latin typeface="Cambria Math" panose="02040503050406030204" pitchFamily="18" charset="0"/>
                          </a:rPr>
                        </m:ctrlPr>
                      </m:sSubPr>
                      <m:e>
                        <m:r>
                          <a:rPr lang="en-US" altLang="zh-TW" sz="2800" i="1">
                            <a:latin typeface="Cambria Math" panose="02040503050406030204" pitchFamily="18" charset="0"/>
                          </a:rPr>
                          <m:t>𝐼</m:t>
                        </m:r>
                      </m:e>
                      <m:sub>
                        <m:r>
                          <a:rPr lang="en-US" altLang="zh-TW" sz="2800" i="1">
                            <a:latin typeface="Cambria Math" panose="02040503050406030204" pitchFamily="18" charset="0"/>
                          </a:rPr>
                          <m:t>𝑟</m:t>
                        </m:r>
                      </m:sub>
                    </m:sSub>
                    <m:r>
                      <a:rPr lang="en-US" altLang="zh-TW" sz="2800">
                        <a:latin typeface="Cambria Math" panose="02040503050406030204" pitchFamily="18" charset="0"/>
                      </a:rPr>
                      <m:t>,</m:t>
                    </m:r>
                  </m:oMath>
                </a14:m>
                <a:endParaRPr lang="en-US" altLang="zh-TW" sz="2800" dirty="0"/>
              </a:p>
              <a:p>
                <a:endParaRPr lang="en-US" altLang="zh-TW" sz="2800" dirty="0">
                  <a:ea typeface="Times New Roman"/>
                  <a:cs typeface="Times New Roman"/>
                  <a:sym typeface="Times New Roman"/>
                </a:endParaRPr>
              </a:p>
              <a:p>
                <a:pPr lvl="0"/>
                <a:endParaRPr lang="en-US" altLang="zh-TW" sz="2800" dirty="0">
                  <a:ea typeface="Times New Roman"/>
                  <a:cs typeface="Times New Roman"/>
                  <a:sym typeface="Times New Roman"/>
                </a:endParaRPr>
              </a:p>
              <a:p>
                <a:endParaRPr lang="en-US" altLang="zh-TW" sz="2800" dirty="0"/>
              </a:p>
              <a:p>
                <a:endParaRPr lang="en-US" altLang="zh-TW" sz="2800" dirty="0"/>
              </a:p>
              <a:p>
                <a:endParaRPr lang="en-US" altLang="zh-TW" sz="2800" dirty="0"/>
              </a:p>
              <a:p>
                <a:endParaRPr lang="en-US" altLang="zh-TW" sz="2800" dirty="0"/>
              </a:p>
              <a:p>
                <a:endParaRPr lang="en-US" altLang="zh-TW" sz="2800" dirty="0"/>
              </a:p>
              <a:p>
                <a:r>
                  <a:rPr lang="en-US" altLang="zh-TW" sz="2800" dirty="0"/>
                  <a:t>This is the basis of the well-known sum of summed-squared-difference (SSSD) approaches</a:t>
                </a:r>
              </a:p>
            </p:txBody>
          </p:sp>
        </mc:Choice>
        <mc:Fallback xmlns="">
          <p:sp>
            <p:nvSpPr>
              <p:cNvPr id="6" name="Rectangle 5">
                <a:extLst>
                  <a:ext uri="{FF2B5EF4-FFF2-40B4-BE49-F238E27FC236}">
                    <a16:creationId xmlns:a16="http://schemas.microsoft.com/office/drawing/2014/main" id="{A7FE0A08-CD3C-4ADF-BE88-4E36DD312F22}"/>
                  </a:ext>
                </a:extLst>
              </p:cNvPr>
              <p:cNvSpPr>
                <a:spLocks noRot="1" noChangeAspect="1" noMove="1" noResize="1" noEditPoints="1" noAdjustHandles="1" noChangeArrowheads="1" noChangeShapeType="1" noTextEdit="1"/>
              </p:cNvSpPr>
              <p:nvPr/>
            </p:nvSpPr>
            <p:spPr>
              <a:xfrm>
                <a:off x="1" y="996176"/>
                <a:ext cx="12192000" cy="4832092"/>
              </a:xfrm>
              <a:prstGeom prst="rect">
                <a:avLst/>
              </a:prstGeom>
              <a:blipFill>
                <a:blip r:embed="rId2"/>
                <a:stretch>
                  <a:fillRect l="-1000" t="-1135" r="-1050" b="-2648"/>
                </a:stretch>
              </a:blipFill>
            </p:spPr>
            <p:txBody>
              <a:bodyPr/>
              <a:lstStyle/>
              <a:p>
                <a:r>
                  <a:rPr lang="en-IN">
                    <a:noFill/>
                  </a:rPr>
                  <a:t> </a:t>
                </a:r>
              </a:p>
            </p:txBody>
          </p:sp>
        </mc:Fallback>
      </mc:AlternateContent>
      <p:pic>
        <p:nvPicPr>
          <p:cNvPr id="7" name="圖片 1">
            <a:extLst>
              <a:ext uri="{FF2B5EF4-FFF2-40B4-BE49-F238E27FC236}">
                <a16:creationId xmlns:a16="http://schemas.microsoft.com/office/drawing/2014/main" id="{930723AE-D0AF-4DE3-A66F-D7505EA70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6315" y="2456820"/>
            <a:ext cx="5340333" cy="669391"/>
          </a:xfrm>
          <a:prstGeom prst="rect">
            <a:avLst/>
          </a:prstGeom>
        </p:spPr>
      </p:pic>
      <p:cxnSp>
        <p:nvCxnSpPr>
          <p:cNvPr id="8" name="直線單箭頭接點 5">
            <a:extLst>
              <a:ext uri="{FF2B5EF4-FFF2-40B4-BE49-F238E27FC236}">
                <a16:creationId xmlns:a16="http://schemas.microsoft.com/office/drawing/2014/main" id="{5408AA0F-1691-43E5-B8DF-6020D0F7C6A1}"/>
              </a:ext>
            </a:extLst>
          </p:cNvPr>
          <p:cNvCxnSpPr/>
          <p:nvPr/>
        </p:nvCxnSpPr>
        <p:spPr>
          <a:xfrm>
            <a:off x="5553841" y="3232128"/>
            <a:ext cx="341268" cy="241231"/>
          </a:xfrm>
          <a:prstGeom prst="straightConnector1">
            <a:avLst/>
          </a:prstGeom>
          <a:ln w="19050">
            <a:solidFill>
              <a:srgbClr val="0070C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文字方塊 6">
                <a:extLst>
                  <a:ext uri="{FF2B5EF4-FFF2-40B4-BE49-F238E27FC236}">
                    <a16:creationId xmlns:a16="http://schemas.microsoft.com/office/drawing/2014/main" id="{E7DD6EAF-470E-40F7-B9C7-AFD90F66C5ED}"/>
                  </a:ext>
                </a:extLst>
              </p:cNvPr>
              <p:cNvSpPr txBox="1"/>
              <p:nvPr/>
            </p:nvSpPr>
            <p:spPr>
              <a:xfrm>
                <a:off x="5895109" y="3364947"/>
                <a:ext cx="2490714" cy="553998"/>
              </a:xfrm>
              <a:prstGeom prst="rect">
                <a:avLst/>
              </a:prstGeom>
              <a:noFill/>
            </p:spPr>
            <p:txBody>
              <a:bodyPr wrap="square" rtlCol="0">
                <a:spAutoFit/>
              </a:bodyPr>
              <a:lstStyle/>
              <a:p>
                <a14:m>
                  <m:oMath xmlns:m="http://schemas.openxmlformats.org/officeDocument/2006/math">
                    <m:r>
                      <a:rPr lang="en-US" altLang="zh-TW" sz="1600" b="1" i="1" dirty="0" smtClean="0">
                        <a:solidFill>
                          <a:srgbClr val="0070C0"/>
                        </a:solidFill>
                        <a:latin typeface="Cambria Math" panose="02040503050406030204" pitchFamily="18" charset="0"/>
                        <a:cs typeface="Times New Roman" panose="02020603050405020304" pitchFamily="18" charset="0"/>
                      </a:rPr>
                      <m:t>𝒌</m:t>
                    </m:r>
                  </m:oMath>
                </a14:m>
                <a:r>
                  <a:rPr lang="en-US" altLang="zh-TW" sz="1600" b="1" dirty="0">
                    <a:solidFill>
                      <a:srgbClr val="0070C0"/>
                    </a:solidFill>
                    <a:latin typeface="+mj-lt"/>
                    <a:cs typeface="Times New Roman" panose="02020603050405020304" pitchFamily="18" charset="0"/>
                  </a:rPr>
                  <a:t> different view images</a:t>
                </a:r>
              </a:p>
              <a:p>
                <a:endParaRPr lang="en-US" altLang="zh-TW" b="1" dirty="0">
                  <a:solidFill>
                    <a:srgbClr val="0070C0"/>
                  </a:solidFill>
                </a:endParaRPr>
              </a:p>
            </p:txBody>
          </p:sp>
        </mc:Choice>
        <mc:Fallback xmlns="">
          <p:sp>
            <p:nvSpPr>
              <p:cNvPr id="9" name="文字方塊 6">
                <a:extLst>
                  <a:ext uri="{FF2B5EF4-FFF2-40B4-BE49-F238E27FC236}">
                    <a16:creationId xmlns:a16="http://schemas.microsoft.com/office/drawing/2014/main" id="{E7DD6EAF-470E-40F7-B9C7-AFD90F66C5ED}"/>
                  </a:ext>
                </a:extLst>
              </p:cNvPr>
              <p:cNvSpPr txBox="1">
                <a:spLocks noRot="1" noChangeAspect="1" noMove="1" noResize="1" noEditPoints="1" noAdjustHandles="1" noChangeArrowheads="1" noChangeShapeType="1" noTextEdit="1"/>
              </p:cNvSpPr>
              <p:nvPr/>
            </p:nvSpPr>
            <p:spPr>
              <a:xfrm>
                <a:off x="5895109" y="3364947"/>
                <a:ext cx="2490714" cy="553998"/>
              </a:xfrm>
              <a:prstGeom prst="rect">
                <a:avLst/>
              </a:prstGeom>
              <a:blipFill>
                <a:blip r:embed="rId4"/>
                <a:stretch>
                  <a:fillRect l="-1222" t="-3297" b="-18681"/>
                </a:stretch>
              </a:blipFill>
            </p:spPr>
            <p:txBody>
              <a:bodyPr/>
              <a:lstStyle/>
              <a:p>
                <a:r>
                  <a:rPr lang="en-IN">
                    <a:noFill/>
                  </a:rPr>
                  <a:t> </a:t>
                </a:r>
              </a:p>
            </p:txBody>
          </p:sp>
        </mc:Fallback>
      </mc:AlternateContent>
    </p:spTree>
    <p:extLst>
      <p:ext uri="{BB962C8B-B14F-4D97-AF65-F5344CB8AC3E}">
        <p14:creationId xmlns:p14="http://schemas.microsoft.com/office/powerpoint/2010/main" val="33922027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402B3C-0865-46F8-8421-FE41D421346A}"/>
              </a:ext>
            </a:extLst>
          </p:cNvPr>
          <p:cNvSpPr>
            <a:spLocks noGrp="1"/>
          </p:cNvSpPr>
          <p:nvPr>
            <p:ph type="sldNum" sz="quarter" idx="10"/>
          </p:nvPr>
        </p:nvSpPr>
        <p:spPr/>
        <p:txBody>
          <a:bodyPr/>
          <a:lstStyle/>
          <a:p>
            <a:fld id="{94E58BE3-2B47-4B12-B4B8-F399EC35F7F1}" type="slidenum">
              <a:rPr lang="en-IN" smtClean="0"/>
              <a:t>97</a:t>
            </a:fld>
            <a:endParaRPr lang="en-IN"/>
          </a:p>
        </p:txBody>
      </p:sp>
      <p:sp>
        <p:nvSpPr>
          <p:cNvPr id="3" name="Title 1">
            <a:extLst>
              <a:ext uri="{FF2B5EF4-FFF2-40B4-BE49-F238E27FC236}">
                <a16:creationId xmlns:a16="http://schemas.microsoft.com/office/drawing/2014/main" id="{20E45F97-E9FE-4FC0-805B-2C0D1AF98D0B}"/>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12.7 Multi-view Stereo</a:t>
            </a:r>
          </a:p>
        </p:txBody>
      </p:sp>
      <p:pic>
        <p:nvPicPr>
          <p:cNvPr id="4" name="Google Shape;858;p115">
            <a:extLst>
              <a:ext uri="{FF2B5EF4-FFF2-40B4-BE49-F238E27FC236}">
                <a16:creationId xmlns:a16="http://schemas.microsoft.com/office/drawing/2014/main" id="{079B0C54-EC57-4216-A8B3-525479F3A4F0}"/>
              </a:ext>
            </a:extLst>
          </p:cNvPr>
          <p:cNvPicPr preferRelativeResize="0"/>
          <p:nvPr/>
        </p:nvPicPr>
        <p:blipFill>
          <a:blip r:embed="rId2">
            <a:alphaModFix/>
          </a:blip>
          <a:stretch>
            <a:fillRect/>
          </a:stretch>
        </p:blipFill>
        <p:spPr>
          <a:xfrm>
            <a:off x="312229" y="1699555"/>
            <a:ext cx="5915025" cy="2933700"/>
          </a:xfrm>
          <a:prstGeom prst="rect">
            <a:avLst/>
          </a:prstGeom>
          <a:noFill/>
          <a:ln>
            <a:noFill/>
          </a:ln>
        </p:spPr>
      </p:pic>
      <p:sp>
        <p:nvSpPr>
          <p:cNvPr id="5" name="Google Shape;857;p115">
            <a:extLst>
              <a:ext uri="{FF2B5EF4-FFF2-40B4-BE49-F238E27FC236}">
                <a16:creationId xmlns:a16="http://schemas.microsoft.com/office/drawing/2014/main" id="{F70834CF-5AA4-4FDF-9A88-E4F1CB0B2A13}"/>
              </a:ext>
            </a:extLst>
          </p:cNvPr>
          <p:cNvSpPr txBox="1"/>
          <p:nvPr/>
        </p:nvSpPr>
        <p:spPr>
          <a:xfrm>
            <a:off x="207454" y="4621324"/>
            <a:ext cx="5018751" cy="708332"/>
          </a:xfrm>
          <a:prstGeom prst="rect">
            <a:avLst/>
          </a:prstGeom>
          <a:noFill/>
          <a:ln>
            <a:noFill/>
          </a:ln>
        </p:spPr>
        <p:txBody>
          <a:bodyPr spcFirstLastPara="1" wrap="square" lIns="91425" tIns="45700" rIns="91425" bIns="45700" anchor="t" anchorCtr="0">
            <a:noAutofit/>
          </a:bodyPr>
          <a:lstStyle/>
          <a:p>
            <a:pPr lvl="0">
              <a:buSzPts val="1800"/>
            </a:pPr>
            <a:r>
              <a:rPr lang="en-US" sz="1800" dirty="0">
                <a:solidFill>
                  <a:schemeClr val="dk1"/>
                </a:solidFill>
                <a:latin typeface="+mn-lt"/>
                <a:ea typeface="Times New Roman"/>
                <a:cs typeface="Times New Roman"/>
                <a:sym typeface="Times New Roman"/>
              </a:rPr>
              <a:t>(a) stable windows which center on the white pixel straddling depth discontinuities.</a:t>
            </a:r>
            <a:endParaRPr sz="1800" i="0" u="none" strike="noStrike" cap="none" dirty="0">
              <a:solidFill>
                <a:schemeClr val="dk1"/>
              </a:solidFill>
              <a:latin typeface="+mn-lt"/>
              <a:ea typeface="Times New Roman"/>
              <a:cs typeface="Times New Roman"/>
              <a:sym typeface="Times New Roman"/>
            </a:endParaRPr>
          </a:p>
        </p:txBody>
      </p:sp>
      <p:sp>
        <p:nvSpPr>
          <p:cNvPr id="6" name="Google Shape;857;p115">
            <a:extLst>
              <a:ext uri="{FF2B5EF4-FFF2-40B4-BE49-F238E27FC236}">
                <a16:creationId xmlns:a16="http://schemas.microsoft.com/office/drawing/2014/main" id="{48881E30-5CFA-471D-85DC-B927AA7B33DF}"/>
              </a:ext>
            </a:extLst>
          </p:cNvPr>
          <p:cNvSpPr txBox="1"/>
          <p:nvPr/>
        </p:nvSpPr>
        <p:spPr>
          <a:xfrm>
            <a:off x="6227253" y="4521427"/>
            <a:ext cx="5757293" cy="708331"/>
          </a:xfrm>
          <a:prstGeom prst="rect">
            <a:avLst/>
          </a:prstGeom>
          <a:noFill/>
          <a:ln>
            <a:noFill/>
          </a:ln>
        </p:spPr>
        <p:txBody>
          <a:bodyPr spcFirstLastPara="1" wrap="square" lIns="91425" tIns="45700" rIns="91425" bIns="45700" anchor="t" anchorCtr="0">
            <a:noAutofit/>
          </a:bodyPr>
          <a:lstStyle/>
          <a:p>
            <a:pPr lvl="0">
              <a:buSzPts val="1800"/>
            </a:pPr>
            <a:r>
              <a:rPr lang="en-US" altLang="zh-TW" sz="1800" dirty="0">
                <a:solidFill>
                  <a:schemeClr val="dk1"/>
                </a:solidFill>
                <a:latin typeface="+mn-lt"/>
                <a:ea typeface="Times New Roman"/>
                <a:cs typeface="Times New Roman"/>
                <a:sym typeface="Times New Roman"/>
              </a:rPr>
              <a:t>(b) </a:t>
            </a:r>
            <a:r>
              <a:rPr lang="en-US" altLang="zh-TW" dirty="0" err="1">
                <a:solidFill>
                  <a:schemeClr val="dk1"/>
                </a:solidFill>
                <a:ea typeface="Times New Roman"/>
                <a:cs typeface="Times New Roman"/>
                <a:sym typeface="Times New Roman"/>
              </a:rPr>
              <a:t>S</a:t>
            </a:r>
            <a:r>
              <a:rPr lang="en-US" altLang="zh-TW" sz="1800" dirty="0" err="1">
                <a:solidFill>
                  <a:schemeClr val="dk1"/>
                </a:solidFill>
                <a:latin typeface="+mn-lt"/>
                <a:ea typeface="Times New Roman"/>
                <a:cs typeface="Times New Roman"/>
                <a:sym typeface="Times New Roman"/>
              </a:rPr>
              <a:t>hiftable</a:t>
            </a:r>
            <a:r>
              <a:rPr lang="en-US" altLang="zh-TW" sz="1800" dirty="0">
                <a:solidFill>
                  <a:schemeClr val="dk1"/>
                </a:solidFill>
                <a:latin typeface="+mn-lt"/>
                <a:ea typeface="Times New Roman"/>
                <a:cs typeface="Times New Roman"/>
                <a:sym typeface="Times New Roman"/>
              </a:rPr>
              <a:t> windows decrease the problems in partially occluded regions.</a:t>
            </a:r>
          </a:p>
        </p:txBody>
      </p:sp>
      <p:pic>
        <p:nvPicPr>
          <p:cNvPr id="7" name="Google Shape;865;p116">
            <a:extLst>
              <a:ext uri="{FF2B5EF4-FFF2-40B4-BE49-F238E27FC236}">
                <a16:creationId xmlns:a16="http://schemas.microsoft.com/office/drawing/2014/main" id="{803488DF-6CCD-407B-B059-C3B20E0CAF82}"/>
              </a:ext>
            </a:extLst>
          </p:cNvPr>
          <p:cNvPicPr preferRelativeResize="0"/>
          <p:nvPr/>
        </p:nvPicPr>
        <p:blipFill>
          <a:blip r:embed="rId3">
            <a:alphaModFix/>
          </a:blip>
          <a:stretch>
            <a:fillRect/>
          </a:stretch>
        </p:blipFill>
        <p:spPr>
          <a:xfrm>
            <a:off x="6172200" y="1620181"/>
            <a:ext cx="6019800" cy="3009900"/>
          </a:xfrm>
          <a:prstGeom prst="rect">
            <a:avLst/>
          </a:prstGeom>
          <a:noFill/>
          <a:ln>
            <a:noFill/>
          </a:ln>
        </p:spPr>
      </p:pic>
    </p:spTree>
    <p:extLst>
      <p:ext uri="{BB962C8B-B14F-4D97-AF65-F5344CB8AC3E}">
        <p14:creationId xmlns:p14="http://schemas.microsoft.com/office/powerpoint/2010/main" val="12079602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78D05E-A276-406B-B3BC-147CFBE18F28}"/>
              </a:ext>
            </a:extLst>
          </p:cNvPr>
          <p:cNvSpPr>
            <a:spLocks noGrp="1"/>
          </p:cNvSpPr>
          <p:nvPr>
            <p:ph type="sldNum" sz="quarter" idx="10"/>
          </p:nvPr>
        </p:nvSpPr>
        <p:spPr/>
        <p:txBody>
          <a:bodyPr/>
          <a:lstStyle/>
          <a:p>
            <a:fld id="{94E58BE3-2B47-4B12-B4B8-F399EC35F7F1}" type="slidenum">
              <a:rPr lang="en-IN" smtClean="0"/>
              <a:t>98</a:t>
            </a:fld>
            <a:endParaRPr lang="en-IN"/>
          </a:p>
        </p:txBody>
      </p:sp>
      <p:sp>
        <p:nvSpPr>
          <p:cNvPr id="3" name="Title 1">
            <a:extLst>
              <a:ext uri="{FF2B5EF4-FFF2-40B4-BE49-F238E27FC236}">
                <a16:creationId xmlns:a16="http://schemas.microsoft.com/office/drawing/2014/main" id="{402B4C04-CB73-4FD5-B0FE-67F662B83673}"/>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12.7 Multi-view Stereo</a:t>
            </a:r>
          </a:p>
        </p:txBody>
      </p:sp>
      <p:sp>
        <p:nvSpPr>
          <p:cNvPr id="4" name="Google Shape;108;p5">
            <a:extLst>
              <a:ext uri="{FF2B5EF4-FFF2-40B4-BE49-F238E27FC236}">
                <a16:creationId xmlns:a16="http://schemas.microsoft.com/office/drawing/2014/main" id="{F8AB0163-4D49-45C5-B3EE-8E10B3B42122}"/>
              </a:ext>
            </a:extLst>
          </p:cNvPr>
          <p:cNvSpPr txBox="1">
            <a:spLocks/>
          </p:cNvSpPr>
          <p:nvPr/>
        </p:nvSpPr>
        <p:spPr>
          <a:xfrm>
            <a:off x="0" y="933838"/>
            <a:ext cx="12192000" cy="856826"/>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ltLang="zh-TW" sz="2400" dirty="0"/>
              <a:t>The results of applying these techniques to the multi-frame flower garden image sequence.</a:t>
            </a:r>
          </a:p>
        </p:txBody>
      </p:sp>
      <p:pic>
        <p:nvPicPr>
          <p:cNvPr id="5" name="圖片 3">
            <a:extLst>
              <a:ext uri="{FF2B5EF4-FFF2-40B4-BE49-F238E27FC236}">
                <a16:creationId xmlns:a16="http://schemas.microsoft.com/office/drawing/2014/main" id="{8FD454EA-D792-43AE-8955-014B5404C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501" y="2041644"/>
            <a:ext cx="2201304" cy="1535793"/>
          </a:xfrm>
          <a:prstGeom prst="rect">
            <a:avLst/>
          </a:prstGeom>
        </p:spPr>
      </p:pic>
      <p:pic>
        <p:nvPicPr>
          <p:cNvPr id="6" name="圖片 4">
            <a:extLst>
              <a:ext uri="{FF2B5EF4-FFF2-40B4-BE49-F238E27FC236}">
                <a16:creationId xmlns:a16="http://schemas.microsoft.com/office/drawing/2014/main" id="{F826DBB3-2C54-42BA-B7E0-44F18A1C5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2297" y="2041644"/>
            <a:ext cx="2201304" cy="1535793"/>
          </a:xfrm>
          <a:prstGeom prst="rect">
            <a:avLst/>
          </a:prstGeom>
        </p:spPr>
      </p:pic>
      <p:pic>
        <p:nvPicPr>
          <p:cNvPr id="7" name="圖片 5">
            <a:extLst>
              <a:ext uri="{FF2B5EF4-FFF2-40B4-BE49-F238E27FC236}">
                <a16:creationId xmlns:a16="http://schemas.microsoft.com/office/drawing/2014/main" id="{10D7A3E1-5004-45C7-9E02-E961CE460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1017" y="2022858"/>
            <a:ext cx="2201304" cy="1535793"/>
          </a:xfrm>
          <a:prstGeom prst="rect">
            <a:avLst/>
          </a:prstGeom>
        </p:spPr>
      </p:pic>
      <p:pic>
        <p:nvPicPr>
          <p:cNvPr id="8" name="圖片 6">
            <a:extLst>
              <a:ext uri="{FF2B5EF4-FFF2-40B4-BE49-F238E27FC236}">
                <a16:creationId xmlns:a16="http://schemas.microsoft.com/office/drawing/2014/main" id="{DC115040-2549-4266-9574-DEA50A527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9737" y="2025683"/>
            <a:ext cx="2201304" cy="1535793"/>
          </a:xfrm>
          <a:prstGeom prst="rect">
            <a:avLst/>
          </a:prstGeom>
        </p:spPr>
      </p:pic>
      <p:sp>
        <p:nvSpPr>
          <p:cNvPr id="9" name="文字方塊 7">
            <a:extLst>
              <a:ext uri="{FF2B5EF4-FFF2-40B4-BE49-F238E27FC236}">
                <a16:creationId xmlns:a16="http://schemas.microsoft.com/office/drawing/2014/main" id="{237986B5-4729-41DE-8432-DF9C9875394A}"/>
              </a:ext>
            </a:extLst>
          </p:cNvPr>
          <p:cNvSpPr txBox="1"/>
          <p:nvPr/>
        </p:nvSpPr>
        <p:spPr>
          <a:xfrm>
            <a:off x="1672683" y="4058461"/>
            <a:ext cx="8918357" cy="1569660"/>
          </a:xfrm>
          <a:prstGeom prst="rect">
            <a:avLst/>
          </a:prstGeom>
          <a:noFill/>
        </p:spPr>
        <p:txBody>
          <a:bodyPr wrap="square" rtlCol="0">
            <a:spAutoFit/>
          </a:bodyPr>
          <a:lstStyle/>
          <a:p>
            <a:pPr marL="342900" indent="-342900">
              <a:buFont typeface="+mj-lt"/>
              <a:buAutoNum type="alphaLcParenR"/>
            </a:pPr>
            <a:r>
              <a:rPr lang="en-US" altLang="zh-TW" sz="2400" dirty="0">
                <a:latin typeface="+mn-lt"/>
              </a:rPr>
              <a:t>Window that is not spatially perturbed (centered); </a:t>
            </a:r>
          </a:p>
          <a:p>
            <a:pPr marL="342900" indent="-342900">
              <a:buFont typeface="+mj-lt"/>
              <a:buAutoNum type="alphaLcParenR"/>
            </a:pPr>
            <a:r>
              <a:rPr lang="en-US" altLang="zh-TW" sz="2400" dirty="0">
                <a:latin typeface="+mn-lt"/>
              </a:rPr>
              <a:t>Spatially perturbed window; </a:t>
            </a:r>
          </a:p>
          <a:p>
            <a:pPr marL="342900" indent="-342900">
              <a:buFont typeface="+mj-lt"/>
              <a:buAutoNum type="alphaLcParenR"/>
            </a:pPr>
            <a:r>
              <a:rPr lang="en-US" altLang="zh-TW" sz="2400" dirty="0">
                <a:latin typeface="+mn-lt"/>
              </a:rPr>
              <a:t>Using the best five of 10 neighboring frames; </a:t>
            </a:r>
          </a:p>
          <a:p>
            <a:pPr marL="342900" indent="-342900">
              <a:buFont typeface="+mj-lt"/>
              <a:buAutoNum type="alphaLcParenR"/>
            </a:pPr>
            <a:r>
              <a:rPr lang="en-US" altLang="zh-TW" sz="2400" dirty="0">
                <a:latin typeface="+mn-lt"/>
              </a:rPr>
              <a:t>Using the better half sequence.</a:t>
            </a:r>
            <a:endParaRPr lang="zh-TW" altLang="en-US" sz="2400" dirty="0">
              <a:latin typeface="+mn-lt"/>
            </a:endParaRPr>
          </a:p>
        </p:txBody>
      </p:sp>
      <p:sp>
        <p:nvSpPr>
          <p:cNvPr id="10" name="文字方塊 14">
            <a:extLst>
              <a:ext uri="{FF2B5EF4-FFF2-40B4-BE49-F238E27FC236}">
                <a16:creationId xmlns:a16="http://schemas.microsoft.com/office/drawing/2014/main" id="{5C77D19B-8DC6-4E73-B7FA-DC959A484CA1}"/>
              </a:ext>
            </a:extLst>
          </p:cNvPr>
          <p:cNvSpPr txBox="1"/>
          <p:nvPr/>
        </p:nvSpPr>
        <p:spPr>
          <a:xfrm>
            <a:off x="2549402" y="3530829"/>
            <a:ext cx="451600" cy="369332"/>
          </a:xfrm>
          <a:prstGeom prst="rect">
            <a:avLst/>
          </a:prstGeom>
          <a:noFill/>
        </p:spPr>
        <p:txBody>
          <a:bodyPr wrap="square" rtlCol="0">
            <a:spAutoFit/>
          </a:bodyPr>
          <a:lstStyle/>
          <a:p>
            <a:r>
              <a:rPr lang="en-US" altLang="zh-TW" sz="1800" dirty="0"/>
              <a:t>(a)</a:t>
            </a:r>
            <a:endParaRPr lang="zh-TW" altLang="en-US" sz="1800" dirty="0"/>
          </a:p>
        </p:txBody>
      </p:sp>
      <p:sp>
        <p:nvSpPr>
          <p:cNvPr id="11" name="文字方塊 15">
            <a:extLst>
              <a:ext uri="{FF2B5EF4-FFF2-40B4-BE49-F238E27FC236}">
                <a16:creationId xmlns:a16="http://schemas.microsoft.com/office/drawing/2014/main" id="{D0D8D9B6-5337-4746-A275-DBFF0E06060B}"/>
              </a:ext>
            </a:extLst>
          </p:cNvPr>
          <p:cNvSpPr txBox="1"/>
          <p:nvPr/>
        </p:nvSpPr>
        <p:spPr>
          <a:xfrm>
            <a:off x="4771056" y="3551071"/>
            <a:ext cx="528484" cy="369332"/>
          </a:xfrm>
          <a:prstGeom prst="rect">
            <a:avLst/>
          </a:prstGeom>
          <a:noFill/>
        </p:spPr>
        <p:txBody>
          <a:bodyPr wrap="square" rtlCol="0">
            <a:spAutoFit/>
          </a:bodyPr>
          <a:lstStyle/>
          <a:p>
            <a:r>
              <a:rPr lang="en-US" altLang="zh-TW" sz="1800" dirty="0"/>
              <a:t>(b)</a:t>
            </a:r>
            <a:endParaRPr lang="zh-TW" altLang="en-US" sz="1800" dirty="0"/>
          </a:p>
        </p:txBody>
      </p:sp>
      <p:sp>
        <p:nvSpPr>
          <p:cNvPr id="12" name="文字方塊 16">
            <a:extLst>
              <a:ext uri="{FF2B5EF4-FFF2-40B4-BE49-F238E27FC236}">
                <a16:creationId xmlns:a16="http://schemas.microsoft.com/office/drawing/2014/main" id="{2B4DF72B-E816-4D0E-B650-097F2E88E9E6}"/>
              </a:ext>
            </a:extLst>
          </p:cNvPr>
          <p:cNvSpPr txBox="1"/>
          <p:nvPr/>
        </p:nvSpPr>
        <p:spPr>
          <a:xfrm>
            <a:off x="7011981" y="3530829"/>
            <a:ext cx="432979" cy="369332"/>
          </a:xfrm>
          <a:prstGeom prst="rect">
            <a:avLst/>
          </a:prstGeom>
          <a:noFill/>
        </p:spPr>
        <p:txBody>
          <a:bodyPr wrap="square" rtlCol="0">
            <a:spAutoFit/>
          </a:bodyPr>
          <a:lstStyle/>
          <a:p>
            <a:r>
              <a:rPr lang="en-US" altLang="zh-TW" sz="1800" dirty="0"/>
              <a:t>(c)</a:t>
            </a:r>
            <a:endParaRPr lang="zh-TW" altLang="en-US" sz="1800" dirty="0"/>
          </a:p>
        </p:txBody>
      </p:sp>
      <p:sp>
        <p:nvSpPr>
          <p:cNvPr id="13" name="文字方塊 17">
            <a:extLst>
              <a:ext uri="{FF2B5EF4-FFF2-40B4-BE49-F238E27FC236}">
                <a16:creationId xmlns:a16="http://schemas.microsoft.com/office/drawing/2014/main" id="{EC2DC9CE-43B5-48C1-B101-C8FA4FE84E0B}"/>
              </a:ext>
            </a:extLst>
          </p:cNvPr>
          <p:cNvSpPr txBox="1"/>
          <p:nvPr/>
        </p:nvSpPr>
        <p:spPr>
          <a:xfrm>
            <a:off x="9289572" y="3559433"/>
            <a:ext cx="457438" cy="369332"/>
          </a:xfrm>
          <a:prstGeom prst="rect">
            <a:avLst/>
          </a:prstGeom>
          <a:noFill/>
        </p:spPr>
        <p:txBody>
          <a:bodyPr wrap="square" rtlCol="0">
            <a:spAutoFit/>
          </a:bodyPr>
          <a:lstStyle/>
          <a:p>
            <a:r>
              <a:rPr lang="en-US" altLang="zh-TW" sz="1800" dirty="0"/>
              <a:t>(d)</a:t>
            </a:r>
            <a:endParaRPr lang="zh-TW" altLang="en-US" sz="1800" dirty="0"/>
          </a:p>
        </p:txBody>
      </p:sp>
    </p:spTree>
    <p:extLst>
      <p:ext uri="{BB962C8B-B14F-4D97-AF65-F5344CB8AC3E}">
        <p14:creationId xmlns:p14="http://schemas.microsoft.com/office/powerpoint/2010/main" val="6346311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78D05E-A276-406B-B3BC-147CFBE18F28}"/>
              </a:ext>
            </a:extLst>
          </p:cNvPr>
          <p:cNvSpPr>
            <a:spLocks noGrp="1"/>
          </p:cNvSpPr>
          <p:nvPr>
            <p:ph type="sldNum" sz="quarter" idx="10"/>
          </p:nvPr>
        </p:nvSpPr>
        <p:spPr/>
        <p:txBody>
          <a:bodyPr/>
          <a:lstStyle/>
          <a:p>
            <a:fld id="{94E58BE3-2B47-4B12-B4B8-F399EC35F7F1}" type="slidenum">
              <a:rPr lang="en-IN" smtClean="0"/>
              <a:t>99</a:t>
            </a:fld>
            <a:endParaRPr lang="en-IN"/>
          </a:p>
        </p:txBody>
      </p:sp>
      <p:sp>
        <p:nvSpPr>
          <p:cNvPr id="3" name="Title 1">
            <a:extLst>
              <a:ext uri="{FF2B5EF4-FFF2-40B4-BE49-F238E27FC236}">
                <a16:creationId xmlns:a16="http://schemas.microsoft.com/office/drawing/2014/main" id="{402B4C04-CB73-4FD5-B0FE-67F662B83673}"/>
              </a:ext>
            </a:extLst>
          </p:cNvPr>
          <p:cNvSpPr txBox="1">
            <a:spLocks/>
          </p:cNvSpPr>
          <p:nvPr/>
        </p:nvSpPr>
        <p:spPr>
          <a:xfrm>
            <a:off x="0" y="-3771"/>
            <a:ext cx="12192000" cy="613371"/>
          </a:xfrm>
          <a:prstGeom prst="rect">
            <a:avLst/>
          </a:prstGeom>
        </p:spPr>
        <p:txBody>
          <a:bodyPr/>
          <a:lstStyle>
            <a:lvl1pPr algn="l" defTabSz="914400" rtl="0" eaLnBrk="1" latinLnBrk="0" hangingPunct="1">
              <a:lnSpc>
                <a:spcPct val="90000"/>
              </a:lnSpc>
              <a:spcBef>
                <a:spcPct val="0"/>
              </a:spcBef>
              <a:buNone/>
              <a:defRPr sz="4700" i="0" kern="1200" spc="-50" baseline="0">
                <a:solidFill>
                  <a:schemeClr val="tx1"/>
                </a:solidFill>
                <a:latin typeface="+mj-lt"/>
                <a:ea typeface="+mj-ea"/>
                <a:cs typeface="+mj-cs"/>
              </a:defRPr>
            </a:lvl1pPr>
          </a:lstStyle>
          <a:p>
            <a:r>
              <a:rPr lang="en-IN" sz="4000" dirty="0"/>
              <a:t>12.7.1 Scene Flow</a:t>
            </a:r>
          </a:p>
        </p:txBody>
      </p:sp>
      <p:sp>
        <p:nvSpPr>
          <p:cNvPr id="14" name="Rectangle 13">
            <a:extLst>
              <a:ext uri="{FF2B5EF4-FFF2-40B4-BE49-F238E27FC236}">
                <a16:creationId xmlns:a16="http://schemas.microsoft.com/office/drawing/2014/main" id="{A4B775B7-C86A-449D-8996-1ECC49AAE7E7}"/>
              </a:ext>
            </a:extLst>
          </p:cNvPr>
          <p:cNvSpPr/>
          <p:nvPr/>
        </p:nvSpPr>
        <p:spPr>
          <a:xfrm>
            <a:off x="-1" y="1092820"/>
            <a:ext cx="12192001" cy="1569660"/>
          </a:xfrm>
          <a:prstGeom prst="rect">
            <a:avLst/>
          </a:prstGeom>
        </p:spPr>
        <p:txBody>
          <a:bodyPr wrap="square">
            <a:spAutoFit/>
          </a:bodyPr>
          <a:lstStyle/>
          <a:p>
            <a:pPr marL="342900" indent="-342900">
              <a:buFont typeface="Arial" panose="020B0604020202020204" pitchFamily="34" charset="0"/>
              <a:buChar char="•"/>
            </a:pPr>
            <a:r>
              <a:rPr lang="en-US" altLang="zh-TW" sz="2400" dirty="0"/>
              <a:t>Multiple cameras are used to capture a dynamic scene.</a:t>
            </a:r>
          </a:p>
          <a:p>
            <a:pPr marL="342900" indent="-342900">
              <a:buFont typeface="Arial" panose="020B0604020202020204" pitchFamily="34" charset="0"/>
              <a:buChar char="•"/>
            </a:pPr>
            <a:r>
              <a:rPr lang="en-US" altLang="zh-TW" sz="2400" dirty="0"/>
              <a:t>Scene flow simultaneously recover,</a:t>
            </a:r>
          </a:p>
          <a:p>
            <a:pPr marL="800100" lvl="1" indent="-342900">
              <a:buFont typeface="Arial" panose="020B0604020202020204" pitchFamily="34" charset="0"/>
              <a:buChar char="•"/>
            </a:pPr>
            <a:r>
              <a:rPr lang="en-US" altLang="zh-TW" sz="2400" dirty="0"/>
              <a:t>Shape of the object at every instant in time.</a:t>
            </a:r>
          </a:p>
          <a:p>
            <a:pPr marL="800100" lvl="1" indent="-342900">
              <a:buFont typeface="Arial" panose="020B0604020202020204" pitchFamily="34" charset="0"/>
              <a:buChar char="•"/>
            </a:pPr>
            <a:r>
              <a:rPr lang="en-US" altLang="zh-TW" sz="2400" dirty="0"/>
              <a:t>3D motion of every surface point between frames.</a:t>
            </a:r>
          </a:p>
        </p:txBody>
      </p:sp>
      <p:sp>
        <p:nvSpPr>
          <p:cNvPr id="15" name="Google Shape;108;p5">
            <a:extLst>
              <a:ext uri="{FF2B5EF4-FFF2-40B4-BE49-F238E27FC236}">
                <a16:creationId xmlns:a16="http://schemas.microsoft.com/office/drawing/2014/main" id="{0D814BA6-65B5-4D1D-B7B0-5A3EAB333217}"/>
              </a:ext>
            </a:extLst>
          </p:cNvPr>
          <p:cNvSpPr txBox="1">
            <a:spLocks/>
          </p:cNvSpPr>
          <p:nvPr/>
        </p:nvSpPr>
        <p:spPr>
          <a:xfrm>
            <a:off x="179526" y="5061758"/>
            <a:ext cx="4830607" cy="1457987"/>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Tx/>
              <a:buNone/>
            </a:pPr>
            <a:r>
              <a:rPr lang="en-US" altLang="zh-TW" sz="2400" dirty="0"/>
              <a:t>3D scene flow be computed from a multi-camera dome surrounding the dancer.</a:t>
            </a:r>
          </a:p>
        </p:txBody>
      </p:sp>
      <p:grpSp>
        <p:nvGrpSpPr>
          <p:cNvPr id="16" name="群組 6">
            <a:extLst>
              <a:ext uri="{FF2B5EF4-FFF2-40B4-BE49-F238E27FC236}">
                <a16:creationId xmlns:a16="http://schemas.microsoft.com/office/drawing/2014/main" id="{425ACB99-1D2D-4BCD-BE55-A02786B2978F}"/>
              </a:ext>
            </a:extLst>
          </p:cNvPr>
          <p:cNvGrpSpPr/>
          <p:nvPr/>
        </p:nvGrpSpPr>
        <p:grpSpPr>
          <a:xfrm>
            <a:off x="105667" y="2768850"/>
            <a:ext cx="4667056" cy="2090922"/>
            <a:chOff x="1877696" y="2284412"/>
            <a:chExt cx="4851103" cy="2160000"/>
          </a:xfrm>
        </p:grpSpPr>
        <p:pic>
          <p:nvPicPr>
            <p:cNvPr id="17" name="圖片 3">
              <a:extLst>
                <a:ext uri="{FF2B5EF4-FFF2-40B4-BE49-F238E27FC236}">
                  <a16:creationId xmlns:a16="http://schemas.microsoft.com/office/drawing/2014/main" id="{424980D9-F5D9-4C2F-AE3A-A0BDA09D08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4927" y="2284412"/>
              <a:ext cx="1433872" cy="2160000"/>
            </a:xfrm>
            <a:prstGeom prst="rect">
              <a:avLst/>
            </a:prstGeom>
          </p:spPr>
        </p:pic>
        <p:pic>
          <p:nvPicPr>
            <p:cNvPr id="18" name="圖片 4">
              <a:extLst>
                <a:ext uri="{FF2B5EF4-FFF2-40B4-BE49-F238E27FC236}">
                  <a16:creationId xmlns:a16="http://schemas.microsoft.com/office/drawing/2014/main" id="{6D4020FA-D5DE-44A4-84FC-55BFFE642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696" y="2284412"/>
              <a:ext cx="2880000" cy="2160000"/>
            </a:xfrm>
            <a:prstGeom prst="rect">
              <a:avLst/>
            </a:prstGeom>
          </p:spPr>
        </p:pic>
      </p:grpSp>
      <p:sp>
        <p:nvSpPr>
          <p:cNvPr id="19" name="文字方塊 9">
            <a:extLst>
              <a:ext uri="{FF2B5EF4-FFF2-40B4-BE49-F238E27FC236}">
                <a16:creationId xmlns:a16="http://schemas.microsoft.com/office/drawing/2014/main" id="{8D653C67-DC29-45CF-AD65-33B2B7F02A08}"/>
              </a:ext>
            </a:extLst>
          </p:cNvPr>
          <p:cNvSpPr txBox="1"/>
          <p:nvPr/>
        </p:nvSpPr>
        <p:spPr>
          <a:xfrm>
            <a:off x="2476679" y="4831879"/>
            <a:ext cx="423432" cy="400110"/>
          </a:xfrm>
          <a:prstGeom prst="rect">
            <a:avLst/>
          </a:prstGeom>
          <a:noFill/>
        </p:spPr>
        <p:txBody>
          <a:bodyPr wrap="square" rtlCol="0">
            <a:spAutoFit/>
          </a:bodyPr>
          <a:lstStyle/>
          <a:p>
            <a:r>
              <a:rPr lang="en-US" altLang="zh-TW" sz="2000" dirty="0"/>
              <a:t>(a)</a:t>
            </a:r>
            <a:endParaRPr lang="zh-TW" altLang="en-US" sz="2000" dirty="0"/>
          </a:p>
        </p:txBody>
      </p:sp>
      <p:sp>
        <p:nvSpPr>
          <p:cNvPr id="20" name="Google Shape;108;p5">
            <a:extLst>
              <a:ext uri="{FF2B5EF4-FFF2-40B4-BE49-F238E27FC236}">
                <a16:creationId xmlns:a16="http://schemas.microsoft.com/office/drawing/2014/main" id="{7D4CD61C-68FD-4F09-A813-6384CFAF5914}"/>
              </a:ext>
            </a:extLst>
          </p:cNvPr>
          <p:cNvSpPr txBox="1">
            <a:spLocks/>
          </p:cNvSpPr>
          <p:nvPr/>
        </p:nvSpPr>
        <p:spPr>
          <a:xfrm>
            <a:off x="5700284" y="5031934"/>
            <a:ext cx="6312190" cy="983768"/>
          </a:xfrm>
          <a:prstGeom prst="rect">
            <a:avLst/>
          </a:prstGeom>
          <a:noFill/>
          <a:ln>
            <a:noFill/>
          </a:ln>
        </p:spPr>
        <p:txBody>
          <a:bodyPr spcFirstLastPara="1" wrap="square" lIns="91425" tIns="45700" rIns="91425" bIns="45700" anchor="t" anchorCtr="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Arial" panose="020B0604020202020204" pitchFamily="34" charset="0"/>
              <a:buChar char="•"/>
              <a:defRPr sz="17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Arial" panose="020B0604020202020204" pitchFamily="34" charset="0"/>
              <a:buChar char="•"/>
              <a:defRPr sz="13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ClrTx/>
              <a:buNone/>
            </a:pPr>
            <a:r>
              <a:rPr lang="en-US" altLang="zh-TW" sz="2400" dirty="0"/>
              <a:t>3D scene flow be computed from stereo cameras mounted on a moving vehicle.</a:t>
            </a:r>
            <a:endParaRPr lang="en-US" sz="2400" dirty="0"/>
          </a:p>
        </p:txBody>
      </p:sp>
      <p:pic>
        <p:nvPicPr>
          <p:cNvPr id="21" name="圖片 2">
            <a:extLst>
              <a:ext uri="{FF2B5EF4-FFF2-40B4-BE49-F238E27FC236}">
                <a16:creationId xmlns:a16="http://schemas.microsoft.com/office/drawing/2014/main" id="{8C5C7727-0872-4AED-ACB1-C9F8E27DA823}"/>
              </a:ext>
            </a:extLst>
          </p:cNvPr>
          <p:cNvPicPr>
            <a:picLocks noChangeAspect="1"/>
          </p:cNvPicPr>
          <p:nvPr/>
        </p:nvPicPr>
        <p:blipFill>
          <a:blip r:embed="rId4"/>
          <a:stretch>
            <a:fillRect/>
          </a:stretch>
        </p:blipFill>
        <p:spPr>
          <a:xfrm>
            <a:off x="4947800" y="2776564"/>
            <a:ext cx="7065782" cy="2276475"/>
          </a:xfrm>
          <a:prstGeom prst="rect">
            <a:avLst/>
          </a:prstGeom>
        </p:spPr>
      </p:pic>
    </p:spTree>
    <p:extLst>
      <p:ext uri="{BB962C8B-B14F-4D97-AF65-F5344CB8AC3E}">
        <p14:creationId xmlns:p14="http://schemas.microsoft.com/office/powerpoint/2010/main" val="1666379526"/>
      </p:ext>
    </p:extLst>
  </p:cSld>
  <p:clrMapOvr>
    <a:masterClrMapping/>
  </p:clrMapOvr>
</p:sld>
</file>

<file path=ppt/theme/theme1.xml><?xml version="1.0" encoding="utf-8"?>
<a:theme xmlns:a="http://schemas.openxmlformats.org/drawingml/2006/main" name="1_RetrospectVTI">
  <a:themeElements>
    <a:clrScheme name="Custom 37">
      <a:dk1>
        <a:srgbClr val="000000"/>
      </a:dk1>
      <a:lt1>
        <a:srgbClr val="FFFFFF"/>
      </a:lt1>
      <a:dk2>
        <a:srgbClr val="4A5356"/>
      </a:dk2>
      <a:lt2>
        <a:srgbClr val="E8E3CE"/>
      </a:lt2>
      <a:accent1>
        <a:srgbClr val="9BA8B7"/>
      </a:accent1>
      <a:accent2>
        <a:srgbClr val="E6A02E"/>
      </a:accent2>
      <a:accent3>
        <a:srgbClr val="BF6A3B"/>
      </a:accent3>
      <a:accent4>
        <a:srgbClr val="92987A"/>
      </a:accent4>
      <a:accent5>
        <a:srgbClr val="857659"/>
      </a:accent5>
      <a:accent6>
        <a:srgbClr val="A0988C"/>
      </a:accent6>
      <a:hlink>
        <a:srgbClr val="00B0F0"/>
      </a:hlink>
      <a:folHlink>
        <a:srgbClr val="738F97"/>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TWO.pptx" id="{769520F8-BFE5-4C8C-A7AA-375C025A91CE}" vid="{AEAFD717-D3C8-4034-8F7E-D5220B0CCEB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Urban monochrome</Template>
  <TotalTime>0</TotalTime>
  <Words>5504</Words>
  <Application>Microsoft Office PowerPoint</Application>
  <PresentationFormat>Widescreen</PresentationFormat>
  <Paragraphs>667</Paragraphs>
  <Slides>107</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107</vt:i4>
      </vt:variant>
    </vt:vector>
  </HeadingPairs>
  <TitlesOfParts>
    <vt:vector size="119" baseType="lpstr">
      <vt:lpstr>Noto Sans Symbols</vt:lpstr>
      <vt:lpstr>新細明體</vt:lpstr>
      <vt:lpstr>宋体</vt:lpstr>
      <vt:lpstr>Arial</vt:lpstr>
      <vt:lpstr>Bookman Old Style</vt:lpstr>
      <vt:lpstr>Calibri</vt:lpstr>
      <vt:lpstr>Cambria Math</vt:lpstr>
      <vt:lpstr>Comic Sans MS</vt:lpstr>
      <vt:lpstr>Franklin Gothic Book</vt:lpstr>
      <vt:lpstr>Times New Roman</vt:lpstr>
      <vt:lpstr>Wingdings</vt:lpstr>
      <vt:lpstr>1_RetrospectVTI</vt:lpstr>
      <vt:lpstr>Advanced Computer 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2022-03-15T05:35:37Z</dcterms:created>
  <dcterms:modified xsi:type="dcterms:W3CDTF">2022-05-10T09:04:39Z</dcterms:modified>
</cp:coreProperties>
</file>