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ppm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4"/>
  </p:notesMasterIdLst>
  <p:sldIdLst>
    <p:sldId id="256" r:id="rId2"/>
    <p:sldId id="257" r:id="rId3"/>
    <p:sldId id="367" r:id="rId4"/>
    <p:sldId id="259" r:id="rId5"/>
    <p:sldId id="402" r:id="rId6"/>
    <p:sldId id="403" r:id="rId7"/>
    <p:sldId id="370" r:id="rId8"/>
    <p:sldId id="368" r:id="rId9"/>
    <p:sldId id="369" r:id="rId10"/>
    <p:sldId id="371" r:id="rId11"/>
    <p:sldId id="376" r:id="rId12"/>
    <p:sldId id="382" r:id="rId13"/>
    <p:sldId id="375" r:id="rId14"/>
    <p:sldId id="379" r:id="rId15"/>
    <p:sldId id="380" r:id="rId16"/>
    <p:sldId id="381" r:id="rId17"/>
    <p:sldId id="385" r:id="rId18"/>
    <p:sldId id="386" r:id="rId19"/>
    <p:sldId id="387" r:id="rId20"/>
    <p:sldId id="383" r:id="rId21"/>
    <p:sldId id="389" r:id="rId22"/>
    <p:sldId id="390" r:id="rId23"/>
    <p:sldId id="393" r:id="rId24"/>
    <p:sldId id="391" r:id="rId25"/>
    <p:sldId id="404" r:id="rId26"/>
    <p:sldId id="392" r:id="rId27"/>
    <p:sldId id="401" r:id="rId28"/>
    <p:sldId id="405" r:id="rId29"/>
    <p:sldId id="406" r:id="rId30"/>
    <p:sldId id="407" r:id="rId31"/>
    <p:sldId id="395" r:id="rId32"/>
    <p:sldId id="408" r:id="rId33"/>
    <p:sldId id="409" r:id="rId34"/>
    <p:sldId id="410" r:id="rId35"/>
    <p:sldId id="411" r:id="rId36"/>
    <p:sldId id="414" r:id="rId37"/>
    <p:sldId id="415" r:id="rId38"/>
    <p:sldId id="420" r:id="rId39"/>
    <p:sldId id="419" r:id="rId40"/>
    <p:sldId id="507" r:id="rId41"/>
    <p:sldId id="418" r:id="rId42"/>
    <p:sldId id="421" r:id="rId43"/>
    <p:sldId id="417" r:id="rId44"/>
    <p:sldId id="422" r:id="rId45"/>
    <p:sldId id="413" r:id="rId46"/>
    <p:sldId id="423" r:id="rId47"/>
    <p:sldId id="426" r:id="rId48"/>
    <p:sldId id="425" r:id="rId49"/>
    <p:sldId id="428" r:id="rId50"/>
    <p:sldId id="427" r:id="rId51"/>
    <p:sldId id="429" r:id="rId52"/>
    <p:sldId id="430" r:id="rId53"/>
    <p:sldId id="432" r:id="rId54"/>
    <p:sldId id="431" r:id="rId55"/>
    <p:sldId id="433" r:id="rId56"/>
    <p:sldId id="434" r:id="rId57"/>
    <p:sldId id="435" r:id="rId58"/>
    <p:sldId id="436" r:id="rId59"/>
    <p:sldId id="398" r:id="rId60"/>
    <p:sldId id="437" r:id="rId61"/>
    <p:sldId id="438" r:id="rId62"/>
    <p:sldId id="399" r:id="rId63"/>
    <p:sldId id="439" r:id="rId64"/>
    <p:sldId id="440" r:id="rId65"/>
    <p:sldId id="441" r:id="rId66"/>
    <p:sldId id="442" r:id="rId67"/>
    <p:sldId id="443" r:id="rId68"/>
    <p:sldId id="444" r:id="rId69"/>
    <p:sldId id="445" r:id="rId70"/>
    <p:sldId id="400" r:id="rId71"/>
    <p:sldId id="446" r:id="rId72"/>
    <p:sldId id="447" r:id="rId73"/>
    <p:sldId id="448" r:id="rId74"/>
    <p:sldId id="449" r:id="rId75"/>
    <p:sldId id="450" r:id="rId76"/>
    <p:sldId id="455" r:id="rId77"/>
    <p:sldId id="458" r:id="rId78"/>
    <p:sldId id="459" r:id="rId79"/>
    <p:sldId id="460" r:id="rId80"/>
    <p:sldId id="456" r:id="rId81"/>
    <p:sldId id="462" r:id="rId82"/>
    <p:sldId id="463" r:id="rId83"/>
    <p:sldId id="465" r:id="rId84"/>
    <p:sldId id="464" r:id="rId85"/>
    <p:sldId id="467" r:id="rId86"/>
    <p:sldId id="469" r:id="rId87"/>
    <p:sldId id="471" r:id="rId88"/>
    <p:sldId id="472" r:id="rId89"/>
    <p:sldId id="473" r:id="rId90"/>
    <p:sldId id="474" r:id="rId91"/>
    <p:sldId id="452" r:id="rId92"/>
    <p:sldId id="454" r:id="rId93"/>
    <p:sldId id="477" r:id="rId94"/>
    <p:sldId id="475" r:id="rId95"/>
    <p:sldId id="476" r:id="rId96"/>
    <p:sldId id="478" r:id="rId97"/>
    <p:sldId id="480" r:id="rId98"/>
    <p:sldId id="482" r:id="rId99"/>
    <p:sldId id="479" r:id="rId100"/>
    <p:sldId id="483" r:id="rId101"/>
    <p:sldId id="484" r:id="rId102"/>
    <p:sldId id="485" r:id="rId103"/>
    <p:sldId id="486" r:id="rId104"/>
    <p:sldId id="487" r:id="rId105"/>
    <p:sldId id="488" r:id="rId106"/>
    <p:sldId id="489" r:id="rId107"/>
    <p:sldId id="490" r:id="rId108"/>
    <p:sldId id="492" r:id="rId109"/>
    <p:sldId id="495" r:id="rId110"/>
    <p:sldId id="496" r:id="rId111"/>
    <p:sldId id="497" r:id="rId112"/>
    <p:sldId id="500" r:id="rId113"/>
    <p:sldId id="501" r:id="rId114"/>
    <p:sldId id="502" r:id="rId115"/>
    <p:sldId id="493" r:id="rId116"/>
    <p:sldId id="503" r:id="rId117"/>
    <p:sldId id="504" r:id="rId118"/>
    <p:sldId id="491" r:id="rId119"/>
    <p:sldId id="506" r:id="rId120"/>
    <p:sldId id="505" r:id="rId121"/>
    <p:sldId id="508" r:id="rId122"/>
    <p:sldId id="509" r:id="rId123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125"/>
    </p:embeddedFont>
    <p:embeddedFont>
      <p:font typeface="Comic Sans MS" panose="030F0702030302020204" pitchFamily="66" charset="0"/>
      <p:regular r:id="rId126"/>
      <p:bold r:id="rId127"/>
      <p:italic r:id="rId128"/>
      <p:boldItalic r:id="rId1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30" roundtripDataSignature="AMtx7mhjamen90dsPZHpjdw27wOMDrvod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oBlack" initials="R" lastIdx="2" clrIdx="0">
    <p:extLst>
      <p:ext uri="{19B8F6BF-5375-455C-9EA6-DF929625EA0E}">
        <p15:presenceInfo xmlns:p15="http://schemas.microsoft.com/office/powerpoint/2012/main" userId="RaoBla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9E65D5-43F5-4D80-A7F7-EF70303CAB03}">
  <a:tblStyle styleId="{179E65D5-43F5-4D80-A7F7-EF70303CAB03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6F6E6"/>
          </a:solidFill>
        </a:fill>
      </a:tcStyle>
    </a:wholeTbl>
    <a:band1H>
      <a:tcTxStyle/>
      <a:tcStyle>
        <a:tcBdr/>
        <a:fill>
          <a:solidFill>
            <a:srgbClr val="ECEC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CEC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4" autoAdjust="0"/>
    <p:restoredTop sz="86729" autoAdjust="0"/>
  </p:normalViewPr>
  <p:slideViewPr>
    <p:cSldViewPr snapToGrid="0">
      <p:cViewPr varScale="1">
        <p:scale>
          <a:sx n="62" d="100"/>
          <a:sy n="62" d="100"/>
        </p:scale>
        <p:origin x="155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font" Target="fonts/font4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129" Type="http://schemas.openxmlformats.org/officeDocument/2006/relationships/font" Target="fonts/font5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customschemas.google.com/relationships/presentationmetadata" Target="metadata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7T10:27:17.589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  <p:cm authorId="1" dt="2021-06-07T10:27:17.919" idx="2">
    <p:pos x="146" y="146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215900" marR="0" lvl="0" indent="-214313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Google Shape;72;p1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210627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379709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253096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228792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401067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572555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265742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383042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674250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71973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5400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718226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485862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314390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332295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384223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962532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987941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679759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539732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 smtClean="0"/>
              <a:t>Straddle (v.)</a:t>
            </a:r>
            <a:r>
              <a:rPr lang="zh-TW" altLang="en-US" baseline="0" dirty="0" smtClean="0"/>
              <a:t> 跨越</a:t>
            </a: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329359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 smtClean="0"/>
              <a:t>Straddle (v.)</a:t>
            </a:r>
            <a:r>
              <a:rPr lang="zh-TW" altLang="en-US" baseline="0" dirty="0" smtClean="0"/>
              <a:t> 跨越</a:t>
            </a: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7112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763085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 smtClean="0"/>
              <a:t>Straddle (v.)</a:t>
            </a:r>
            <a:r>
              <a:rPr lang="zh-TW" altLang="en-US" baseline="0" dirty="0" smtClean="0"/>
              <a:t> 跨越</a:t>
            </a: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690582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82D7A-5EC5-4327-8801-C329BA6B5908}" type="slidenum">
              <a:rPr lang="zh-CN" altLang="en-US" smtClean="0"/>
              <a:pPr/>
              <a:t>121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07364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82D7A-5EC5-4327-8801-C329BA6B5908}" type="slidenum">
              <a:rPr lang="zh-CN" altLang="en-US" smtClean="0"/>
              <a:pPr/>
              <a:t>122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549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1902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8564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9376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4104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7456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4601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altLang="zh-TW" dirty="0" smtClean="0"/>
              <a:t>Fundamental</a:t>
            </a:r>
            <a:r>
              <a:rPr lang="en-US" altLang="zh-TW" baseline="0" dirty="0" smtClean="0"/>
              <a:t> matrix</a:t>
            </a:r>
            <a:r>
              <a:rPr lang="zh-TW" altLang="en-US" baseline="0" dirty="0" smtClean="0"/>
              <a:t> 的使用</a:t>
            </a: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7525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1070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2448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7089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339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3330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69696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09663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 smtClean="0"/>
              <a:t>demo</a:t>
            </a: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51877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66607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2642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0352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94982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4885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altLang="zh-TW" dirty="0" smtClean="0"/>
              <a:t>Plane Plus Parallax </a:t>
            </a:r>
            <a:r>
              <a:rPr lang="zh-TW" altLang="en-US" dirty="0" smtClean="0"/>
              <a:t>平面加視差</a:t>
            </a: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4057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7878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04072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58796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32248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mtClean="0"/>
              <a:t>here</a:t>
            </a: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43517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89365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1475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44676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79032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36639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04175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mtClean="0"/>
              <a:t>here</a:t>
            </a: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17175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45832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06854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96582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14043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3627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2446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98392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73725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12480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8860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51628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56108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02623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97786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60651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554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628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2586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65318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87635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90793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8798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460339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94534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646436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42259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4313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6893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 smtClean="0"/>
              <a:t>Straddle (v.)</a:t>
            </a:r>
            <a:r>
              <a:rPr lang="zh-TW" altLang="en-US" baseline="0" dirty="0" smtClean="0"/>
              <a:t> 跨越</a:t>
            </a: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372468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 smtClean="0"/>
              <a:t>Straddle (v.)</a:t>
            </a:r>
            <a:r>
              <a:rPr lang="zh-TW" altLang="en-US" baseline="0" dirty="0" smtClean="0"/>
              <a:t> 跨越</a:t>
            </a: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68020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911612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92786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36037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489695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481504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85756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69726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9061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374833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63905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 smtClean="0"/>
              <a:t>Straddle (v.)</a:t>
            </a:r>
            <a:r>
              <a:rPr lang="zh-TW" altLang="en-US" baseline="0" dirty="0" smtClean="0"/>
              <a:t> 跨越</a:t>
            </a: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450680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381282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716119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727193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07174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262654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655315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079812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7560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362867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032285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179459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378815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421490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 smtClean="0"/>
              <a:t>Straddle (v.)</a:t>
            </a:r>
            <a:r>
              <a:rPr lang="zh-TW" altLang="en-US" baseline="0" dirty="0" smtClean="0"/>
              <a:t> 跨越</a:t>
            </a: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966444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64645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66230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36918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263038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515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7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8"/>
          <p:cNvSpPr txBox="1">
            <a:spLocks noGrp="1"/>
          </p:cNvSpPr>
          <p:nvPr>
            <p:ph type="title"/>
          </p:nvPr>
        </p:nvSpPr>
        <p:spPr>
          <a:xfrm rot="5400000">
            <a:off x="5026818" y="2336007"/>
            <a:ext cx="6119813" cy="21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8"/>
          <p:cNvSpPr txBox="1">
            <a:spLocks noGrp="1"/>
          </p:cNvSpPr>
          <p:nvPr>
            <p:ph type="body" idx="1"/>
          </p:nvPr>
        </p:nvSpPr>
        <p:spPr>
          <a:xfrm rot="5400000">
            <a:off x="720725" y="296863"/>
            <a:ext cx="6119813" cy="6192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20039" algn="l"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18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8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8"/>
          <p:cNvSpPr txBox="1">
            <a:spLocks noGrp="1"/>
          </p:cNvSpPr>
          <p:nvPr>
            <p:ph type="body" idx="1"/>
          </p:nvPr>
        </p:nvSpPr>
        <p:spPr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20039" algn="l"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08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11" descr="kilochart_900_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23163" y="549275"/>
            <a:ext cx="1620837" cy="216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111" descr="bar2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08275"/>
            <a:ext cx="9143999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11"/>
          <p:cNvSpPr txBox="1">
            <a:spLocks noGrp="1"/>
          </p:cNvSpPr>
          <p:nvPr>
            <p:ph type="ctrTitle"/>
          </p:nvPr>
        </p:nvSpPr>
        <p:spPr>
          <a:xfrm>
            <a:off x="827088" y="620713"/>
            <a:ext cx="67818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1"/>
          <p:cNvSpPr txBox="1">
            <a:spLocks noGrp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240"/>
              <a:buFont typeface="Noto Sans Symbols"/>
              <a:buNone/>
              <a:defRPr sz="320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11"/>
          <p:cNvSpPr txBox="1">
            <a:spLocks noGrp="1"/>
          </p:cNvSpPr>
          <p:nvPr>
            <p:ph type="ftr" idx="11"/>
          </p:nvPr>
        </p:nvSpPr>
        <p:spPr>
          <a:xfrm>
            <a:off x="2124075" y="6165850"/>
            <a:ext cx="4679950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2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2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680"/>
              <a:buNone/>
              <a:defRPr sz="24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112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3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3"/>
          <p:cNvSpPr txBox="1">
            <a:spLocks noGrp="1"/>
          </p:cNvSpPr>
          <p:nvPr>
            <p:ph type="body" idx="1"/>
          </p:nvPr>
        </p:nvSpPr>
        <p:spPr>
          <a:xfrm>
            <a:off x="684213" y="2041525"/>
            <a:ext cx="4038600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20039" algn="l"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13"/>
          <p:cNvSpPr txBox="1">
            <a:spLocks noGrp="1"/>
          </p:cNvSpPr>
          <p:nvPr>
            <p:ph type="body" idx="2"/>
          </p:nvPr>
        </p:nvSpPr>
        <p:spPr>
          <a:xfrm>
            <a:off x="4875213" y="2041525"/>
            <a:ext cx="4038600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20039" algn="l"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13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4"/>
          <p:cNvSpPr txBox="1"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14"/>
          <p:cNvSpPr txBox="1"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68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14"/>
          <p:cNvSpPr txBox="1">
            <a:spLocks noGrp="1"/>
          </p:cNvSpPr>
          <p:nvPr>
            <p:ph type="body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20039" algn="l"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68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14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20039" algn="l"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14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5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5"/>
          <p:cNvSpPr txBox="1">
            <a:spLocks noGrp="1"/>
          </p:cNvSpPr>
          <p:nvPr>
            <p:ph type="body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640"/>
              </a:spcBef>
              <a:spcAft>
                <a:spcPts val="0"/>
              </a:spcAft>
              <a:buSzPts val="2240"/>
              <a:buChar char="●"/>
              <a:defRPr sz="3200"/>
            </a:lvl1pPr>
            <a:lvl2pPr marL="914400" lvl="1" indent="-353060" algn="l">
              <a:spcBef>
                <a:spcPts val="560"/>
              </a:spcBef>
              <a:spcAft>
                <a:spcPts val="0"/>
              </a:spcAft>
              <a:buSzPts val="1960"/>
              <a:buChar char="●"/>
              <a:defRPr sz="2800"/>
            </a:lvl2pPr>
            <a:lvl3pPr marL="1371600" lvl="2" indent="-335280" algn="l">
              <a:spcBef>
                <a:spcPts val="480"/>
              </a:spcBef>
              <a:spcAft>
                <a:spcPts val="0"/>
              </a:spcAft>
              <a:buSzPts val="1680"/>
              <a:buChar char="●"/>
              <a:defRPr sz="2400"/>
            </a:lvl3pPr>
            <a:lvl4pPr marL="1828800" lvl="3" indent="-323850" algn="l">
              <a:spcBef>
                <a:spcPts val="400"/>
              </a:spcBef>
              <a:spcAft>
                <a:spcPts val="0"/>
              </a:spcAft>
              <a:buSzPts val="1500"/>
              <a:buChar char="▪"/>
              <a:defRPr sz="2000"/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4" name="Google Shape;54;p115"/>
          <p:cNvSpPr txBox="1">
            <a:spLocks noGrp="1"/>
          </p:cNvSpPr>
          <p:nvPr>
            <p:ph type="body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SzPts val="75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11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6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6"/>
          <p:cNvSpPr>
            <a:spLocks noGrp="1"/>
          </p:cNvSpPr>
          <p:nvPr>
            <p:ph type="pic" idx="2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24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96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16"/>
          <p:cNvSpPr txBox="1">
            <a:spLocks noGrp="1"/>
          </p:cNvSpPr>
          <p:nvPr>
            <p:ph type="body" idx="1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SzPts val="75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116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7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7"/>
          <p:cNvSpPr txBox="1">
            <a:spLocks noGrp="1"/>
          </p:cNvSpPr>
          <p:nvPr>
            <p:ph type="body" idx="1"/>
          </p:nvPr>
        </p:nvSpPr>
        <p:spPr>
          <a:xfrm rot="5400000">
            <a:off x="2593182" y="132556"/>
            <a:ext cx="44116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20039" algn="l"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17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06" descr="color_whee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260350"/>
            <a:ext cx="1655763" cy="16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06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06"/>
          <p:cNvSpPr txBox="1">
            <a:spLocks noGrp="1"/>
          </p:cNvSpPr>
          <p:nvPr>
            <p:ph type="body" idx="1"/>
          </p:nvPr>
        </p:nvSpPr>
        <p:spPr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Noto Sans Symbols"/>
              <a:buChar char="●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4169" algn="l" rtl="0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835" algn="l" rtl="0">
              <a:spcBef>
                <a:spcPts val="46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Noto Sans Symbols"/>
              <a:buChar char="●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06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4" name="Google Shape;14;p106"/>
          <p:cNvCxnSpPr/>
          <p:nvPr/>
        </p:nvCxnSpPr>
        <p:spPr>
          <a:xfrm>
            <a:off x="971550" y="1844675"/>
            <a:ext cx="766762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jp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comments" Target="../comments/comment1.xml"/><Relationship Id="rId5" Type="http://schemas.openxmlformats.org/officeDocument/2006/relationships/image" Target="../media/image52.png"/><Relationship Id="rId10" Type="http://schemas.openxmlformats.org/officeDocument/2006/relationships/hyperlink" Target="https://github.com/kung-bill/EpipolarGeometryExample" TargetMode="External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pm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image" Target="../media/image760.png"/><Relationship Id="rId9" Type="http://schemas.openxmlformats.org/officeDocument/2006/relationships/image" Target="../media/image8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91.png"/><Relationship Id="rId9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06.png"/><Relationship Id="rId9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4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/>
          <p:nvPr/>
        </p:nvSpPr>
        <p:spPr>
          <a:xfrm>
            <a:off x="2124074" y="6165850"/>
            <a:ext cx="4679950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Digital Camera and Computer Vision Laboratory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Department of Computer Science and Information Engineering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Taiwan University, Taipei, Taiwan, R.O.C.</a:t>
            </a:r>
            <a:endParaRPr dirty="0"/>
          </a:p>
        </p:txBody>
      </p:sp>
      <p:sp>
        <p:nvSpPr>
          <p:cNvPr id="76" name="Google Shape;76;p1"/>
          <p:cNvSpPr txBox="1"/>
          <p:nvPr/>
        </p:nvSpPr>
        <p:spPr>
          <a:xfrm>
            <a:off x="692464" y="615201"/>
            <a:ext cx="8119204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smtClean="0">
                <a:solidFill>
                  <a:srgbClr val="330066"/>
                </a:solidFill>
                <a:latin typeface="Comic Sans MS"/>
                <a:ea typeface="Comic Sans MS"/>
                <a:cs typeface="Comic Sans MS"/>
                <a:sym typeface="Comic Sans MS"/>
              </a:rPr>
              <a:t>Advanced Computer Vision</a:t>
            </a:r>
            <a:r>
              <a:rPr lang="en-US" sz="4800" b="1" i="0" u="none" strike="noStrike" cap="none" dirty="0">
                <a:solidFill>
                  <a:srgbClr val="330066"/>
                </a:solidFill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-US" sz="4800" b="1" i="0" u="none" strike="noStrike" cap="none" dirty="0">
                <a:solidFill>
                  <a:srgbClr val="33006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800" b="1" i="0" u="none" strike="noStrike" cap="none" dirty="0">
                <a:solidFill>
                  <a:srgbClr val="330066"/>
                </a:solidFill>
                <a:latin typeface="Comic Sans MS"/>
                <a:ea typeface="Comic Sans MS"/>
                <a:cs typeface="Comic Sans MS"/>
                <a:sym typeface="Comic Sans MS"/>
              </a:rPr>
              <a:t>Chapter </a:t>
            </a:r>
            <a:r>
              <a:rPr lang="en-US" sz="4800" b="1" dirty="0" smtClean="0">
                <a:solidFill>
                  <a:srgbClr val="330066"/>
                </a:solidFill>
                <a:latin typeface="Comic Sans MS"/>
                <a:ea typeface="Comic Sans MS"/>
                <a:cs typeface="Comic Sans MS"/>
                <a:sym typeface="Comic Sans MS"/>
              </a:rPr>
              <a:t>12</a:t>
            </a:r>
            <a:endParaRPr dirty="0"/>
          </a:p>
        </p:txBody>
      </p:sp>
      <p:sp>
        <p:nvSpPr>
          <p:cNvPr id="77" name="Google Shape;77;p1"/>
          <p:cNvSpPr txBox="1"/>
          <p:nvPr/>
        </p:nvSpPr>
        <p:spPr>
          <a:xfrm>
            <a:off x="575468" y="2885528"/>
            <a:ext cx="7777163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 smtClean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Depth Estimation</a:t>
            </a:r>
            <a:r>
              <a:rPr lang="en-US" sz="3200" b="0" i="0" u="none" strike="noStrike" cap="none" dirty="0" smtClean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</a:t>
            </a:r>
            <a:endParaRPr dirty="0" smtClean="0"/>
          </a:p>
          <a:p>
            <a:pPr marL="0" marR="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</a:t>
            </a:r>
            <a:r>
              <a:rPr lang="en-US" sz="2000" b="0" i="0" u="none" strike="noStrike" cap="none" dirty="0" smtClean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Presenter: Bo-Chen Kung </a:t>
            </a:r>
            <a:r>
              <a:rPr lang="en-US" sz="2000" b="0" i="0" u="none" strike="noStrike" cap="none" dirty="0" err="1" smtClean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龔柏丞</a:t>
            </a:r>
            <a:endParaRPr lang="en-US" sz="2000" dirty="0" smtClean="0">
              <a:solidFill>
                <a:srgbClr val="336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500"/>
              </a:spcBef>
            </a:pPr>
            <a:r>
              <a:rPr lang="zh-TW" altLang="en-US" sz="2000" dirty="0" smtClean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    </a:t>
            </a:r>
            <a:r>
              <a:rPr lang="en-US" sz="2000" dirty="0" smtClean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Advisor: </a:t>
            </a:r>
            <a:r>
              <a:rPr lang="en-US" sz="2000" dirty="0" err="1" smtClean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Chiou-Shann</a:t>
            </a:r>
            <a:r>
              <a:rPr lang="en-US" sz="2000" dirty="0" smtClean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000" dirty="0" err="1" smtClean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Fuh</a:t>
            </a:r>
            <a:r>
              <a:rPr lang="en-US" sz="2000" dirty="0" smtClean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zh-TW" altLang="en-US" sz="2000" dirty="0" smtClean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傅楸善</a:t>
            </a:r>
            <a:endParaRPr sz="2000" b="0" i="0" u="none" strike="noStrike" cap="none" dirty="0">
              <a:solidFill>
                <a:srgbClr val="336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    </a:t>
            </a:r>
            <a:r>
              <a:rPr lang="en-US" sz="2000" b="0" i="0" u="none" strike="noStrike" cap="none" dirty="0" smtClean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Cell </a:t>
            </a:r>
            <a:r>
              <a:rPr lang="en-US" sz="2000" b="0" i="0" u="none" strike="noStrike" cap="none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phone: 0978912582</a:t>
            </a:r>
            <a:endParaRPr sz="2000" b="0" i="0" u="none" strike="noStrike" cap="none" dirty="0">
              <a:solidFill>
                <a:srgbClr val="336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zh-TW" altLang="en-US" sz="2000" b="0" i="0" u="none" strike="noStrike" cap="none" dirty="0" smtClean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    </a:t>
            </a:r>
            <a:r>
              <a:rPr lang="en-US" sz="2000" b="0" i="0" u="none" strike="noStrike" cap="none" dirty="0" smtClean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E-mail</a:t>
            </a:r>
            <a:r>
              <a:rPr lang="en-US" sz="2000" b="0" i="0" u="none" strike="noStrike" cap="none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: r08922a25@ntu.edu.tw</a:t>
            </a:r>
            <a:endParaRPr dirty="0"/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336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336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336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12.1 </a:t>
            </a:r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  <a:endParaRPr dirty="0"/>
          </a:p>
        </p:txBody>
      </p:sp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2100"/>
            </a:pPr>
            <a:r>
              <a:rPr lang="en-US" dirty="0" smtClean="0">
                <a:latin typeface="+mj-lt"/>
              </a:rPr>
              <a:t>Question: </a:t>
            </a:r>
            <a:r>
              <a:rPr lang="en-US" altLang="zh-TW" sz="3200" dirty="0" smtClean="0">
                <a:latin typeface="+mj-lt"/>
                <a:ea typeface="Times New Roman"/>
                <a:cs typeface="Times New Roman"/>
                <a:sym typeface="Times New Roman"/>
              </a:rPr>
              <a:t>given </a:t>
            </a:r>
            <a:r>
              <a:rPr lang="en-US" altLang="zh-TW" sz="3200" dirty="0">
                <a:latin typeface="+mj-lt"/>
                <a:ea typeface="Times New Roman"/>
                <a:cs typeface="Times New Roman"/>
                <a:sym typeface="Times New Roman"/>
              </a:rPr>
              <a:t>a pixel in one image, how to compute its correspondence in the other image?</a:t>
            </a:r>
          </a:p>
          <a:p>
            <a:pPr marL="342900" lvl="0" indent="-342900">
              <a:spcBef>
                <a:spcPts val="0"/>
              </a:spcBef>
              <a:buSzPts val="2100"/>
            </a:pPr>
            <a:endParaRPr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340" y="3559300"/>
            <a:ext cx="5527445" cy="23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7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 Multi-view stereo (</a:t>
            </a:r>
            <a:r>
              <a:rPr lang="en-US" altLang="zh-TW" dirty="0" err="1"/>
              <a:t>cont</a:t>
            </a:r>
            <a:r>
              <a:rPr lang="en-US" altLang="zh-TW" dirty="0"/>
              <a:t>’)</a:t>
            </a:r>
            <a:endParaRPr lang="en-US" altLang="zh-TW" sz="3200" dirty="0"/>
          </a:p>
        </p:txBody>
      </p: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9" y="2127538"/>
            <a:ext cx="7777213" cy="363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8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Google Shape;108;p5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11188" y="2041525"/>
                <a:ext cx="8302625" cy="4411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TW" sz="2400" dirty="0" smtClean="0">
                    <a:latin typeface="+mn-lt"/>
                  </a:rPr>
                  <a:t>Taking </a:t>
                </a:r>
                <a:r>
                  <a:rPr lang="en-US" altLang="zh-TW" sz="2400" dirty="0">
                    <a:latin typeface="+mn-lt"/>
                  </a:rPr>
                  <a:t>advantage of these additional images is to </a:t>
                </a:r>
                <a:r>
                  <a:rPr lang="en-US" altLang="zh-TW" sz="2400" dirty="0" smtClean="0">
                    <a:latin typeface="+mn-lt"/>
                  </a:rPr>
                  <a:t>sum up </a:t>
                </a:r>
                <a:r>
                  <a:rPr lang="en-US" altLang="zh-TW" sz="2400" dirty="0">
                    <a:latin typeface="+mn-lt"/>
                  </a:rPr>
                  <a:t>their differences from the reference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altLang="zh-TW" sz="2400" b="0" dirty="0" smtClean="0">
                  <a:latin typeface="+mn-lt"/>
                </a:endParaRPr>
              </a:p>
              <a:p>
                <a:endParaRPr lang="en-US" altLang="zh-TW" sz="2400" dirty="0" smtClean="0">
                  <a:latin typeface="+mn-lt"/>
                  <a:ea typeface="Times New Roman"/>
                  <a:cs typeface="Times New Roman"/>
                  <a:sym typeface="Times New Roman"/>
                </a:endParaRPr>
              </a:p>
              <a:p>
                <a:pPr lvl="0"/>
                <a:endParaRPr lang="en-US" altLang="zh-TW" sz="3200" dirty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endParaRPr lang="en-US" altLang="zh-TW" sz="2400" dirty="0" smtClean="0">
                  <a:latin typeface="+mn-lt"/>
                </a:endParaRPr>
              </a:p>
              <a:p>
                <a:r>
                  <a:rPr lang="en-US" altLang="zh-TW" sz="2400" dirty="0" smtClean="0">
                    <a:latin typeface="+mn-lt"/>
                  </a:rPr>
                  <a:t>This </a:t>
                </a:r>
                <a:r>
                  <a:rPr lang="en-US" altLang="zh-TW" sz="2400" dirty="0">
                    <a:latin typeface="+mn-lt"/>
                  </a:rPr>
                  <a:t>is the basis of the well-known sum of summed-squared-difference (</a:t>
                </a:r>
                <a:r>
                  <a:rPr lang="en-US" altLang="zh-TW" sz="2400" dirty="0" smtClean="0">
                    <a:latin typeface="+mn-lt"/>
                  </a:rPr>
                  <a:t>SSSD) approaches</a:t>
                </a:r>
              </a:p>
              <a:p>
                <a:pPr marL="148590" indent="0"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108" name="Google Shape;108;p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188" y="2041525"/>
                <a:ext cx="8302625" cy="4411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 Multi-view stereo (</a:t>
            </a:r>
            <a:r>
              <a:rPr lang="en-US" altLang="zh-TW" dirty="0" err="1"/>
              <a:t>cont</a:t>
            </a:r>
            <a:r>
              <a:rPr lang="en-US" altLang="zh-TW" dirty="0"/>
              <a:t>’)</a:t>
            </a:r>
            <a:endParaRPr lang="en-US" altLang="zh-TW" sz="3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96" y="2972672"/>
            <a:ext cx="5340333" cy="669391"/>
          </a:xfrm>
          <a:prstGeom prst="rect">
            <a:avLst/>
          </a:prstGeom>
        </p:spPr>
      </p:pic>
      <p:cxnSp>
        <p:nvCxnSpPr>
          <p:cNvPr id="6" name="直線單箭頭接點 5"/>
          <p:cNvCxnSpPr/>
          <p:nvPr/>
        </p:nvCxnSpPr>
        <p:spPr>
          <a:xfrm>
            <a:off x="3855347" y="3599977"/>
            <a:ext cx="341268" cy="241231"/>
          </a:xfrm>
          <a:prstGeom prst="straightConnector1">
            <a:avLst/>
          </a:prstGeom>
          <a:ln w="1905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192689" y="3715370"/>
                <a:ext cx="249071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6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𝒌</m:t>
                    </m:r>
                  </m:oMath>
                </a14:m>
                <a:r>
                  <a:rPr lang="en-US" altLang="zh-TW" sz="1600" b="1" dirty="0" smtClean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 different view images</a:t>
                </a:r>
                <a:endParaRPr lang="en-US" altLang="zh-TW" sz="1600" b="1" dirty="0">
                  <a:solidFill>
                    <a:srgbClr val="0070C0"/>
                  </a:solidFill>
                  <a:latin typeface="+mj-lt"/>
                  <a:cs typeface="Times New Roman" panose="02020603050405020304" pitchFamily="18" charset="0"/>
                </a:endParaRPr>
              </a:p>
              <a:p>
                <a:endParaRPr lang="en-US" altLang="zh-TW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689" y="3715370"/>
                <a:ext cx="2490714" cy="553998"/>
              </a:xfrm>
              <a:prstGeom prst="rect">
                <a:avLst/>
              </a:prstGeom>
              <a:blipFill>
                <a:blip r:embed="rId5"/>
                <a:stretch>
                  <a:fillRect t="-32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841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 smtClean="0">
              <a:latin typeface="+mn-lt"/>
            </a:endParaRPr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 Multi-view stereo (</a:t>
            </a:r>
            <a:r>
              <a:rPr lang="en-US" altLang="zh-TW" dirty="0" err="1"/>
              <a:t>cont</a:t>
            </a:r>
            <a:r>
              <a:rPr lang="en-US" altLang="zh-TW" dirty="0"/>
              <a:t>’)</a:t>
            </a:r>
            <a:endParaRPr lang="en-US" altLang="zh-TW" sz="3200" dirty="0"/>
          </a:p>
        </p:txBody>
      </p:sp>
      <p:pic>
        <p:nvPicPr>
          <p:cNvPr id="8" name="Google Shape;85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6550" y="2041525"/>
            <a:ext cx="5915025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57;p115"/>
          <p:cNvSpPr txBox="1"/>
          <p:nvPr/>
        </p:nvSpPr>
        <p:spPr>
          <a:xfrm>
            <a:off x="1294321" y="5157972"/>
            <a:ext cx="6936355" cy="708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800"/>
            </a:pPr>
            <a:r>
              <a:rPr lang="en-US" sz="1800" dirty="0" smtClean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a) stable windows which center on the white pixel straddling 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 depth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discontinuities.</a:t>
            </a:r>
            <a:endParaRPr sz="1800" i="0" u="none" strike="noStrike" cap="none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560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 smtClean="0">
              <a:latin typeface="+mn-lt"/>
            </a:endParaRPr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 Multi-view stereo (</a:t>
            </a:r>
            <a:r>
              <a:rPr lang="en-US" altLang="zh-TW" dirty="0" err="1"/>
              <a:t>cont</a:t>
            </a:r>
            <a:r>
              <a:rPr lang="en-US" altLang="zh-TW" dirty="0"/>
              <a:t>’)</a:t>
            </a:r>
            <a:endParaRPr lang="en-US" altLang="zh-TW" sz="3200" dirty="0"/>
          </a:p>
        </p:txBody>
      </p:sp>
      <p:sp>
        <p:nvSpPr>
          <p:cNvPr id="9" name="Google Shape;857;p115"/>
          <p:cNvSpPr txBox="1"/>
          <p:nvPr/>
        </p:nvSpPr>
        <p:spPr>
          <a:xfrm>
            <a:off x="1294321" y="5157972"/>
            <a:ext cx="6936355" cy="708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800"/>
            </a:pPr>
            <a:r>
              <a:rPr lang="en-US" altLang="zh-TW" sz="1800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(b) </a:t>
            </a:r>
            <a:r>
              <a:rPr lang="en-US" altLang="zh-TW" sz="1800" dirty="0" err="1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shiftable</a:t>
            </a:r>
            <a:r>
              <a:rPr lang="en-US" altLang="zh-TW" sz="1800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windows decrease the problems in partially occluded regions.</a:t>
            </a:r>
          </a:p>
        </p:txBody>
      </p:sp>
      <p:pic>
        <p:nvPicPr>
          <p:cNvPr id="7" name="Google Shape;86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4163" y="1962151"/>
            <a:ext cx="6019800" cy="300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32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400" dirty="0">
                <a:latin typeface="+mn-lt"/>
              </a:rPr>
              <a:t>The results of applying these techniques to the multi-frame flower garden image </a:t>
            </a:r>
            <a:r>
              <a:rPr lang="en-US" altLang="zh-TW" sz="2400" dirty="0" smtClean="0">
                <a:latin typeface="+mn-lt"/>
              </a:rPr>
              <a:t>sequence.</a:t>
            </a:r>
          </a:p>
          <a:p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 Multi-view </a:t>
            </a:r>
            <a:r>
              <a:rPr lang="en-US" altLang="zh-TW" dirty="0" smtClean="0"/>
              <a:t>stereo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lang="en-US" altLang="zh-TW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3" y="3105875"/>
            <a:ext cx="2064000" cy="144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90" y="3105875"/>
            <a:ext cx="2064000" cy="144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07" y="3105875"/>
            <a:ext cx="2064000" cy="144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624" y="3105875"/>
            <a:ext cx="2064000" cy="1440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297280" y="5415642"/>
            <a:ext cx="493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latin typeface="+mn-lt"/>
              </a:rPr>
              <a:t>(a) window </a:t>
            </a:r>
            <a:r>
              <a:rPr lang="en-US" altLang="zh-TW" sz="1600" dirty="0">
                <a:latin typeface="+mn-lt"/>
              </a:rPr>
              <a:t>that is not spatially perturbed (centered); </a:t>
            </a:r>
            <a:endParaRPr lang="en-US" altLang="zh-TW" sz="1600" dirty="0" smtClean="0">
              <a:latin typeface="+mn-lt"/>
            </a:endParaRPr>
          </a:p>
          <a:p>
            <a:r>
              <a:rPr lang="en-US" altLang="zh-TW" sz="1600" dirty="0" smtClean="0">
                <a:latin typeface="+mn-lt"/>
              </a:rPr>
              <a:t>(</a:t>
            </a:r>
            <a:r>
              <a:rPr lang="en-US" altLang="zh-TW" sz="1600" dirty="0">
                <a:latin typeface="+mn-lt"/>
              </a:rPr>
              <a:t>b) </a:t>
            </a:r>
            <a:r>
              <a:rPr lang="en-US" altLang="zh-TW" sz="1600" dirty="0" smtClean="0">
                <a:latin typeface="+mn-lt"/>
              </a:rPr>
              <a:t>Spatially perturbed </a:t>
            </a:r>
            <a:r>
              <a:rPr lang="en-US" altLang="zh-TW" sz="1600" dirty="0">
                <a:latin typeface="+mn-lt"/>
              </a:rPr>
              <a:t>window; </a:t>
            </a:r>
            <a:endParaRPr lang="en-US" altLang="zh-TW" sz="1600" dirty="0" smtClean="0">
              <a:latin typeface="+mn-lt"/>
            </a:endParaRPr>
          </a:p>
          <a:p>
            <a:r>
              <a:rPr lang="en-US" altLang="zh-TW" sz="1600" dirty="0" smtClean="0">
                <a:latin typeface="+mn-lt"/>
              </a:rPr>
              <a:t>(</a:t>
            </a:r>
            <a:r>
              <a:rPr lang="en-US" altLang="zh-TW" sz="1600" dirty="0">
                <a:latin typeface="+mn-lt"/>
              </a:rPr>
              <a:t>c) </a:t>
            </a:r>
            <a:r>
              <a:rPr lang="en-US" altLang="zh-TW" sz="1600" dirty="0" smtClean="0">
                <a:latin typeface="+mn-lt"/>
              </a:rPr>
              <a:t>Using </a:t>
            </a:r>
            <a:r>
              <a:rPr lang="en-US" altLang="zh-TW" sz="1600" dirty="0">
                <a:latin typeface="+mn-lt"/>
              </a:rPr>
              <a:t>the best five of 10 neighboring frames; </a:t>
            </a:r>
            <a:endParaRPr lang="en-US" altLang="zh-TW" sz="1600" dirty="0" smtClean="0">
              <a:latin typeface="+mn-lt"/>
            </a:endParaRPr>
          </a:p>
          <a:p>
            <a:r>
              <a:rPr lang="en-US" altLang="zh-TW" sz="1600" dirty="0" smtClean="0">
                <a:latin typeface="+mn-lt"/>
              </a:rPr>
              <a:t>(</a:t>
            </a:r>
            <a:r>
              <a:rPr lang="en-US" altLang="zh-TW" sz="1600" dirty="0">
                <a:latin typeface="+mn-lt"/>
              </a:rPr>
              <a:t>d) </a:t>
            </a:r>
            <a:r>
              <a:rPr lang="en-US" altLang="zh-TW" sz="1600" dirty="0" smtClean="0">
                <a:latin typeface="+mn-lt"/>
              </a:rPr>
              <a:t>Using </a:t>
            </a:r>
            <a:r>
              <a:rPr lang="en-US" altLang="zh-TW" sz="1600" dirty="0">
                <a:latin typeface="+mn-lt"/>
              </a:rPr>
              <a:t>the better </a:t>
            </a:r>
            <a:r>
              <a:rPr lang="en-US" altLang="zh-TW" sz="1600" dirty="0" smtClean="0">
                <a:latin typeface="+mn-lt"/>
              </a:rPr>
              <a:t>half sequence</a:t>
            </a:r>
            <a:r>
              <a:rPr lang="en-US" altLang="zh-TW" sz="1600" dirty="0">
                <a:latin typeface="+mn-lt"/>
              </a:rPr>
              <a:t>.</a:t>
            </a:r>
            <a:endParaRPr lang="zh-TW" altLang="en-US" sz="1600" dirty="0">
              <a:latin typeface="+mn-lt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100757" y="4591590"/>
            <a:ext cx="42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/>
              <a:t>(a)</a:t>
            </a:r>
            <a:endParaRPr lang="zh-TW" altLang="en-US" sz="18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226430" y="4591590"/>
            <a:ext cx="49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/>
              <a:t>(b)</a:t>
            </a:r>
            <a:endParaRPr lang="zh-TW" altLang="en-US" sz="18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5432921" y="4591590"/>
            <a:ext cx="40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/>
              <a:t>(c)</a:t>
            </a:r>
            <a:endParaRPr lang="zh-TW" altLang="en-US" sz="18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7583171" y="4589293"/>
            <a:ext cx="42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/>
              <a:t>(d)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49578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dirty="0" smtClean="0"/>
              <a:t>Multiple cameras are </a:t>
            </a:r>
            <a:r>
              <a:rPr lang="en-US" altLang="zh-TW" dirty="0"/>
              <a:t>used to capture a dynamic scene</a:t>
            </a:r>
            <a:r>
              <a:rPr lang="en-US" altLang="zh-TW" dirty="0" smtClean="0"/>
              <a:t>.</a:t>
            </a:r>
          </a:p>
          <a:p>
            <a:r>
              <a:rPr lang="en-US" altLang="zh-TW" dirty="0"/>
              <a:t>Scene </a:t>
            </a:r>
            <a:r>
              <a:rPr lang="en-US" altLang="zh-TW" dirty="0" smtClean="0"/>
              <a:t>flow simultaneously recover,</a:t>
            </a:r>
          </a:p>
          <a:p>
            <a:pPr lvl="1"/>
            <a:r>
              <a:rPr lang="en-US" altLang="zh-TW" dirty="0" smtClean="0"/>
              <a:t>Shape </a:t>
            </a:r>
            <a:r>
              <a:rPr lang="en-US" altLang="zh-TW" dirty="0"/>
              <a:t>of the object at every instant in </a:t>
            </a:r>
            <a:r>
              <a:rPr lang="en-US" altLang="zh-TW" dirty="0" smtClean="0"/>
              <a:t>time.</a:t>
            </a:r>
          </a:p>
          <a:p>
            <a:pPr lvl="1"/>
            <a:r>
              <a:rPr lang="en-US" altLang="zh-TW" dirty="0"/>
              <a:t>3D motion of every </a:t>
            </a:r>
            <a:r>
              <a:rPr lang="en-US" altLang="zh-TW" dirty="0" smtClean="0"/>
              <a:t>surface point </a:t>
            </a:r>
            <a:r>
              <a:rPr lang="en-US" altLang="zh-TW" dirty="0"/>
              <a:t>between </a:t>
            </a:r>
            <a:r>
              <a:rPr lang="en-US" altLang="zh-TW" dirty="0" smtClean="0"/>
              <a:t>frames.</a:t>
            </a:r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12.7.1 Scene flow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107491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sz="2000" dirty="0"/>
              <a:t>(a) 3D scene flow be computed from a multi-camera dome </a:t>
            </a:r>
            <a:r>
              <a:rPr lang="en-US" altLang="zh-TW" sz="2000" dirty="0" smtClean="0"/>
              <a:t>surrounding the </a:t>
            </a:r>
            <a:r>
              <a:rPr lang="en-US" altLang="zh-TW" sz="2000" dirty="0"/>
              <a:t>dancer.</a:t>
            </a: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12.7.1 Scene </a:t>
            </a:r>
            <a:r>
              <a:rPr lang="en-US" altLang="zh-TW" dirty="0" smtClean="0"/>
              <a:t>flow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lang="en-US" altLang="zh-TW" sz="3200" dirty="0"/>
          </a:p>
        </p:txBody>
      </p:sp>
      <p:grpSp>
        <p:nvGrpSpPr>
          <p:cNvPr id="7" name="群組 6"/>
          <p:cNvGrpSpPr/>
          <p:nvPr/>
        </p:nvGrpSpPr>
        <p:grpSpPr>
          <a:xfrm>
            <a:off x="1877696" y="2284412"/>
            <a:ext cx="4851103" cy="2160000"/>
            <a:chOff x="1877696" y="2284412"/>
            <a:chExt cx="4851103" cy="216000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4927" y="2284412"/>
              <a:ext cx="1433872" cy="2160000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696" y="2284412"/>
              <a:ext cx="2880000" cy="2160000"/>
            </a:xfrm>
            <a:prstGeom prst="rect">
              <a:avLst/>
            </a:prstGeom>
          </p:spPr>
        </p:pic>
      </p:grpSp>
      <p:sp>
        <p:nvSpPr>
          <p:cNvPr id="10" name="文字方塊 9"/>
          <p:cNvSpPr txBox="1"/>
          <p:nvPr/>
        </p:nvSpPr>
        <p:spPr>
          <a:xfrm>
            <a:off x="3762590" y="4570430"/>
            <a:ext cx="42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/>
              <a:t>(a)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988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TW" dirty="0" smtClean="0"/>
          </a:p>
          <a:p>
            <a:pPr marL="148590" indent="0">
              <a:buNone/>
            </a:pPr>
            <a:endParaRPr lang="en-US" dirty="0"/>
          </a:p>
          <a:p>
            <a:pPr marL="148590" indent="0">
              <a:buNone/>
            </a:pPr>
            <a:endParaRPr lang="en-US" dirty="0" smtClean="0"/>
          </a:p>
          <a:p>
            <a:pPr marL="148590" indent="0">
              <a:buNone/>
            </a:pPr>
            <a:endParaRPr lang="en-US" dirty="0" smtClean="0"/>
          </a:p>
          <a:p>
            <a:pPr marL="148590" indent="0">
              <a:buNone/>
            </a:pPr>
            <a:endParaRPr lang="en-US" dirty="0" smtClean="0"/>
          </a:p>
          <a:p>
            <a:r>
              <a:rPr lang="en-US" altLang="zh-TW" sz="2000" dirty="0" smtClean="0"/>
              <a:t>(b) </a:t>
            </a:r>
            <a:r>
              <a:rPr lang="en-US" altLang="zh-TW" sz="2000" dirty="0"/>
              <a:t>3D scene flow be </a:t>
            </a:r>
            <a:r>
              <a:rPr lang="en-US" altLang="zh-TW" sz="2000" dirty="0" smtClean="0"/>
              <a:t>computed </a:t>
            </a:r>
            <a:r>
              <a:rPr lang="en-US" altLang="zh-TW" sz="2000" dirty="0"/>
              <a:t>from stereo cameras mounted on a moving </a:t>
            </a:r>
            <a:r>
              <a:rPr lang="en-US" altLang="zh-TW" sz="2000" dirty="0" smtClean="0"/>
              <a:t>vehicle.</a:t>
            </a:r>
            <a:endParaRPr sz="2000"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12.7.1 Scene </a:t>
            </a:r>
            <a:r>
              <a:rPr lang="en-US" altLang="zh-TW" dirty="0" smtClean="0"/>
              <a:t>flow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lang="en-US" altLang="zh-TW" sz="3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97" y="2041525"/>
            <a:ext cx="8803331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8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dirty="0"/>
              <a:t>The most </a:t>
            </a:r>
            <a:r>
              <a:rPr lang="en-US" altLang="zh-TW" dirty="0" smtClean="0"/>
              <a:t>challenging but </a:t>
            </a:r>
            <a:r>
              <a:rPr lang="en-US" altLang="zh-TW" dirty="0"/>
              <a:t>also most useful variant of multi-view stereo reconstruction the creation of </a:t>
            </a:r>
            <a:r>
              <a:rPr lang="en-US" altLang="zh-TW" dirty="0" smtClean="0"/>
              <a:t>globally consistent 3D models. </a:t>
            </a:r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12.7.2 Volumetric and 3D surface reconstruction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17273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8590" indent="0">
              <a:buNone/>
            </a:pPr>
            <a:endParaRPr lang="en-US" dirty="0" smtClean="0"/>
          </a:p>
          <a:p>
            <a:pPr marL="148590" indent="0">
              <a:buNone/>
            </a:pPr>
            <a:endParaRPr lang="en-US" dirty="0"/>
          </a:p>
          <a:p>
            <a:pPr marL="148590" indent="0">
              <a:buNone/>
            </a:pPr>
            <a:endParaRPr lang="en-US" dirty="0" smtClean="0"/>
          </a:p>
          <a:p>
            <a:pPr marL="148590" indent="0">
              <a:buNone/>
            </a:pPr>
            <a:endParaRPr lang="en-US" dirty="0"/>
          </a:p>
          <a:p>
            <a:pPr marL="148590" indent="0">
              <a:buNone/>
            </a:pPr>
            <a:endParaRPr lang="en-US" dirty="0" smtClean="0"/>
          </a:p>
          <a:p>
            <a:pPr marL="148590" indent="0">
              <a:buNone/>
            </a:pPr>
            <a:endParaRPr lang="en-US" dirty="0"/>
          </a:p>
          <a:p>
            <a:r>
              <a:rPr lang="en-US" altLang="zh-TW" sz="2400" b="1" dirty="0"/>
              <a:t>Figure 12.24 </a:t>
            </a:r>
            <a:r>
              <a:rPr lang="en-US" altLang="zh-TW" sz="2400" dirty="0" smtClean="0"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Multi-view </a:t>
            </a:r>
            <a:r>
              <a:rPr lang="en-US" altLang="zh-TW" sz="2400" dirty="0"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stereo algorithms. (a) surface based stereo. (b) voxel coloring (c) merging depth map (d) level set method.</a:t>
            </a:r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12.7.2 Volumetric and 3D surface </a:t>
            </a:r>
            <a:r>
              <a:rPr lang="en-US" altLang="zh-TW" dirty="0" smtClean="0"/>
              <a:t>reconstruction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lang="en-US" altLang="zh-TW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525"/>
            <a:ext cx="9144000" cy="27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1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DC &amp; CV Lab.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 dirty="0"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 smtClean="0"/>
              <a:t>12.1 </a:t>
            </a:r>
            <a:r>
              <a:rPr lang="en-US" dirty="0" err="1" smtClean="0"/>
              <a:t>Epipolar</a:t>
            </a:r>
            <a:r>
              <a:rPr lang="en-US" dirty="0" smtClean="0"/>
              <a:t> Geometry </a:t>
            </a:r>
            <a:r>
              <a:rPr lang="en-US" altLang="zh-TW" dirty="0">
                <a:latin typeface="+mj-lt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latin typeface="+mj-lt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+mj-lt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+mj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553" y="2054137"/>
            <a:ext cx="5023019" cy="396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1879600"/>
            <a:ext cx="9144000" cy="3768494"/>
          </a:xfrm>
          <a:prstGeom prst="rect">
            <a:avLst/>
          </a:prstGeom>
        </p:spPr>
      </p:pic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8590" indent="0">
              <a:buNone/>
            </a:pPr>
            <a:endParaRPr lang="en-US" dirty="0" smtClean="0"/>
          </a:p>
          <a:p>
            <a:pPr marL="148590" indent="0">
              <a:buNone/>
            </a:pPr>
            <a:endParaRPr lang="en-US" dirty="0"/>
          </a:p>
          <a:p>
            <a:pPr marL="148590" indent="0">
              <a:buNone/>
            </a:pPr>
            <a:endParaRPr lang="en-US" dirty="0" smtClean="0"/>
          </a:p>
          <a:p>
            <a:pPr marL="148590" indent="0">
              <a:buNone/>
            </a:pPr>
            <a:endParaRPr lang="en-US" dirty="0"/>
          </a:p>
          <a:p>
            <a:pPr marL="148590" indent="0">
              <a:buNone/>
            </a:pPr>
            <a:endParaRPr lang="en-US" dirty="0" smtClean="0"/>
          </a:p>
          <a:p>
            <a:pPr marL="148590" indent="0">
              <a:buNone/>
            </a:pPr>
            <a:endParaRPr lang="en-US" dirty="0" smtClean="0"/>
          </a:p>
          <a:p>
            <a:pPr marL="148590" lvl="0" indent="0">
              <a:buSzPts val="1800"/>
              <a:buNone/>
            </a:pPr>
            <a:endParaRPr lang="en-US" altLang="zh-TW" sz="2400" b="1" dirty="0" smtClean="0"/>
          </a:p>
          <a:p>
            <a:pPr marL="148590" lvl="0" indent="0">
              <a:buSzPts val="1800"/>
              <a:buNone/>
            </a:pPr>
            <a:r>
              <a:rPr lang="en-US" altLang="zh-TW" sz="2400" b="1" dirty="0" smtClean="0"/>
              <a:t>Figure </a:t>
            </a:r>
            <a:r>
              <a:rPr lang="en-US" altLang="zh-TW" sz="2400" b="1" dirty="0">
                <a:latin typeface="+mn-lt"/>
              </a:rPr>
              <a:t>12.24 </a:t>
            </a:r>
            <a:r>
              <a:rPr lang="en-US" altLang="zh-TW" sz="2400" dirty="0">
                <a:latin typeface="+mn-lt"/>
                <a:ea typeface="Times New Roman"/>
                <a:cs typeface="Times New Roman"/>
                <a:sym typeface="Times New Roman"/>
              </a:rPr>
              <a:t>Multi-view stereo algorithms. (e) stereo fusion (f) multi-view image matching (g) graph cut (h) visual hulls.</a:t>
            </a:r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12.7.2 Volumetric and 3D surface </a:t>
            </a:r>
            <a:r>
              <a:rPr lang="en-US" altLang="zh-TW" dirty="0" smtClean="0"/>
              <a:t>reconstruction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8363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3200" dirty="0" smtClean="0"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In </a:t>
            </a:r>
            <a:r>
              <a:rPr lang="en-US" altLang="zh-TW" sz="3200" dirty="0"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order to compare all these techniques, there is a six point taxonomy that can help classify algorithms in this section.</a:t>
            </a: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12.7.2 Volumetric and 3D surface </a:t>
            </a:r>
            <a:r>
              <a:rPr lang="en-US" altLang="zh-TW" dirty="0" smtClean="0"/>
              <a:t>reconstruction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275919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8640" lvl="0" indent="-514350">
              <a:spcBef>
                <a:spcPts val="560"/>
              </a:spcBef>
              <a:buSzPts val="2800"/>
              <a:buFont typeface="+mj-lt"/>
              <a:buAutoNum type="arabicPeriod"/>
            </a:pPr>
            <a:r>
              <a:rPr lang="en-US" altLang="zh-TW" sz="3200" dirty="0" smtClean="0">
                <a:latin typeface="+mn-lt"/>
                <a:ea typeface="+mn-ea"/>
                <a:cs typeface="Times New Roman"/>
                <a:sym typeface="Times New Roman"/>
              </a:rPr>
              <a:t>The most popular representations is uniform grid of voxels in 3D scene.</a:t>
            </a:r>
          </a:p>
          <a:p>
            <a:pPr marL="548640" lvl="0" indent="-514350">
              <a:spcBef>
                <a:spcPts val="560"/>
              </a:spcBef>
              <a:buSzPts val="2800"/>
              <a:buFont typeface="+mj-lt"/>
              <a:buAutoNum type="arabicPeriod"/>
            </a:pPr>
            <a:r>
              <a:rPr lang="en-US" altLang="zh-TW" sz="3200" dirty="0" smtClean="0">
                <a:latin typeface="+mn-lt"/>
                <a:ea typeface="+mn-ea"/>
                <a:cs typeface="Times New Roman"/>
                <a:sym typeface="Times New Roman"/>
              </a:rPr>
              <a:t>Photo consistency measure is a choice that computes directly on the surface.</a:t>
            </a:r>
          </a:p>
          <a:p>
            <a:pPr marL="548640" lvl="0" indent="-514350">
              <a:spcBef>
                <a:spcPts val="560"/>
              </a:spcBef>
              <a:buSzPts val="2800"/>
              <a:buFont typeface="+mj-lt"/>
              <a:buAutoNum type="arabicPeriod"/>
            </a:pPr>
            <a:r>
              <a:rPr lang="en-US" altLang="zh-TW" sz="3200" dirty="0" smtClean="0">
                <a:latin typeface="+mn-lt"/>
                <a:ea typeface="+mn-ea"/>
                <a:cs typeface="Times New Roman"/>
                <a:sym typeface="Times New Roman"/>
              </a:rPr>
              <a:t>Single depth map is the ability to distinguish visibility and occlusions.</a:t>
            </a:r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12.7.2 Volumetric and 3D surface </a:t>
            </a:r>
            <a:r>
              <a:rPr lang="en-US" altLang="zh-TW" dirty="0" smtClean="0"/>
              <a:t>reconstruction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303716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8640" lvl="0" indent="-514350">
              <a:spcBef>
                <a:spcPts val="560"/>
              </a:spcBef>
              <a:buSzPts val="2800"/>
              <a:buFont typeface="+mj-lt"/>
              <a:buAutoNum type="arabicPeriod" startAt="4"/>
            </a:pPr>
            <a:r>
              <a:rPr lang="en-US" altLang="zh-TW" sz="3200" dirty="0" smtClean="0">
                <a:latin typeface="+mn-lt"/>
                <a:ea typeface="+mn-ea"/>
                <a:cs typeface="Times New Roman"/>
                <a:sym typeface="Times New Roman"/>
              </a:rPr>
              <a:t>Most </a:t>
            </a:r>
            <a:r>
              <a:rPr lang="en-US" altLang="zh-TW" sz="3200" dirty="0">
                <a:latin typeface="+mn-lt"/>
                <a:ea typeface="+mn-ea"/>
                <a:cs typeface="Times New Roman"/>
                <a:sym typeface="Times New Roman"/>
              </a:rPr>
              <a:t>matching algorithms adopt some form of prior model for the expected shape.</a:t>
            </a:r>
          </a:p>
          <a:p>
            <a:pPr marL="548640" lvl="0" indent="-514350">
              <a:spcBef>
                <a:spcPts val="560"/>
              </a:spcBef>
              <a:buSzPts val="2800"/>
              <a:buFont typeface="+mj-lt"/>
              <a:buAutoNum type="arabicPeriod" startAt="4"/>
            </a:pPr>
            <a:r>
              <a:rPr lang="en-US" altLang="zh-TW" sz="3200" dirty="0">
                <a:latin typeface="+mn-lt"/>
                <a:ea typeface="+mn-ea"/>
                <a:cs typeface="Times New Roman"/>
                <a:sym typeface="Times New Roman"/>
              </a:rPr>
              <a:t>Some approaches define over consistency volume to recover a complete surface by global optimization</a:t>
            </a:r>
            <a:r>
              <a:rPr lang="en-US" altLang="zh-TW" sz="3200" dirty="0" smtClean="0">
                <a:latin typeface="+mn-lt"/>
                <a:ea typeface="+mn-ea"/>
                <a:cs typeface="Times New Roman"/>
                <a:sym typeface="Times New Roman"/>
              </a:rPr>
              <a:t>.</a:t>
            </a:r>
          </a:p>
          <a:p>
            <a:pPr marL="548640" lvl="0" indent="-514350">
              <a:spcBef>
                <a:spcPts val="560"/>
              </a:spcBef>
              <a:buSzPts val="2800"/>
              <a:buFont typeface="+mj-lt"/>
              <a:buAutoNum type="arabicPeriod" startAt="4"/>
            </a:pPr>
            <a:r>
              <a:rPr lang="en-US" altLang="zh-TW" sz="3200" dirty="0">
                <a:latin typeface="+mn-lt"/>
                <a:ea typeface="+mn-ea"/>
                <a:cs typeface="Times New Roman"/>
                <a:sym typeface="Times New Roman"/>
              </a:rPr>
              <a:t>To refine or evolve a rough model, it usually requires an accurate initialization.</a:t>
            </a: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12.7.2 Volumetric and 3D surface </a:t>
            </a:r>
            <a:r>
              <a:rPr lang="en-US" altLang="zh-TW" dirty="0" smtClean="0"/>
              <a:t>reconstruction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359397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8640" lvl="0" indent="-514350">
              <a:spcBef>
                <a:spcPts val="560"/>
              </a:spcBef>
              <a:buSzPts val="2800"/>
              <a:buFont typeface="+mj-lt"/>
              <a:buAutoNum type="arabicPeriod" startAt="4"/>
            </a:pPr>
            <a:r>
              <a:rPr lang="en-US" altLang="zh-TW" sz="3200" dirty="0">
                <a:latin typeface="+mn-lt"/>
                <a:ea typeface="+mn-ea"/>
                <a:cs typeface="Times New Roman"/>
                <a:sym typeface="Times New Roman"/>
              </a:rPr>
              <a:t>https://vision.middlebury.edu/mview/eval/.</a:t>
            </a: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12.7.2 Volumetric and 3D surface </a:t>
            </a:r>
            <a:r>
              <a:rPr lang="en-US" altLang="zh-TW" dirty="0" smtClean="0"/>
              <a:t>reconstruction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343705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dirty="0"/>
              <a:t>In many situations, performing a foreground–background segmentation of the object of interest is a good way to initialize or fit a 3D model</a:t>
            </a:r>
            <a:r>
              <a:rPr lang="en-US" altLang="zh-TW" dirty="0" smtClean="0"/>
              <a:t>.</a:t>
            </a:r>
          </a:p>
          <a:p>
            <a:r>
              <a:rPr lang="en-US" dirty="0"/>
              <a:t>Over the years, a number of techniques have been developed </a:t>
            </a:r>
            <a:r>
              <a:rPr lang="en-US" dirty="0" smtClean="0"/>
              <a:t>to reconstruct </a:t>
            </a:r>
            <a:r>
              <a:rPr lang="en-US" dirty="0"/>
              <a:t>a 3D </a:t>
            </a:r>
            <a:r>
              <a:rPr lang="en-US" dirty="0" smtClean="0"/>
              <a:t>volumetric </a:t>
            </a:r>
            <a:r>
              <a:rPr lang="en-US" dirty="0"/>
              <a:t>model from the intersection of the binary silhouettes projected into 3D.</a:t>
            </a: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12.7.3 Shape from silhouettes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410013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dirty="0"/>
              <a:t>Visual hull is based on follows observation</a:t>
            </a:r>
            <a:r>
              <a:rPr lang="en-US" altLang="zh-TW" dirty="0" smtClean="0"/>
              <a:t>:</a:t>
            </a:r>
          </a:p>
          <a:p>
            <a:pPr lvl="1"/>
            <a:r>
              <a:rPr lang="en-US" altLang="zh-TW" dirty="0" smtClean="0"/>
              <a:t>The volume is maximal with respect to the visual silhouettes.</a:t>
            </a:r>
          </a:p>
          <a:p>
            <a:pPr lvl="1"/>
            <a:r>
              <a:rPr lang="en-US" altLang="zh-TW" dirty="0" smtClean="0"/>
              <a:t>Surface </a:t>
            </a:r>
            <a:r>
              <a:rPr lang="en-US" altLang="zh-TW" dirty="0"/>
              <a:t>elements are tangent to the viewing rays </a:t>
            </a:r>
            <a:r>
              <a:rPr lang="en-US" altLang="zh-TW" dirty="0" smtClean="0"/>
              <a:t>along </a:t>
            </a:r>
            <a:r>
              <a:rPr lang="en-US" altLang="zh-TW" dirty="0"/>
              <a:t>the </a:t>
            </a:r>
            <a:r>
              <a:rPr lang="en-US" altLang="zh-TW" dirty="0" smtClean="0"/>
              <a:t>silhouette boundaries.</a:t>
            </a: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visual hull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358055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visual </a:t>
            </a:r>
            <a:r>
              <a:rPr lang="en-US" altLang="zh-TW" dirty="0" smtClean="0"/>
              <a:t>hull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lang="en-US" altLang="zh-TW" sz="3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63" y="3071813"/>
            <a:ext cx="2880000" cy="216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3071813"/>
            <a:ext cx="2880000" cy="2160000"/>
          </a:xfrm>
          <a:prstGeom prst="rect">
            <a:avLst/>
          </a:prstGeom>
        </p:spPr>
      </p:pic>
      <p:sp>
        <p:nvSpPr>
          <p:cNvPr id="4" name="向右箭號 3"/>
          <p:cNvSpPr/>
          <p:nvPr/>
        </p:nvSpPr>
        <p:spPr>
          <a:xfrm>
            <a:off x="4182872" y="3929563"/>
            <a:ext cx="818219" cy="444500"/>
          </a:xfrm>
          <a:prstGeom prst="rightArrow">
            <a:avLst>
              <a:gd name="adj1" fmla="val 30392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036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dirty="0"/>
              <a:t>Other approaches use voxel-based representations, usually encoded as octrees, because of the resulting space–time efficiency.</a:t>
            </a: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12.7.3 Shape from </a:t>
            </a:r>
            <a:r>
              <a:rPr lang="en-US" altLang="zh-TW" dirty="0" smtClean="0"/>
              <a:t>silhouettes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16356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30" y="3749840"/>
            <a:ext cx="5181866" cy="2979573"/>
          </a:xfrm>
          <a:prstGeom prst="rect">
            <a:avLst/>
          </a:prstGeom>
        </p:spPr>
      </p:pic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400" dirty="0"/>
              <a:t>An octree is a tree data structure in which each internal node has exactly eight children. Octrees are most often used to partition a three-dimensional space by recursively subdividing it into eight octants.</a:t>
            </a:r>
            <a:endParaRPr sz="2400"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 smtClean="0"/>
              <a:t>Octree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422970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DC &amp; CV Lab.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 dirty="0"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 smtClean="0"/>
              <a:t>12.1 </a:t>
            </a:r>
            <a:r>
              <a:rPr lang="en-US" dirty="0" err="1" smtClean="0"/>
              <a:t>Epipolar</a:t>
            </a:r>
            <a:r>
              <a:rPr lang="en-US" dirty="0" smtClean="0"/>
              <a:t> Geometry </a:t>
            </a:r>
            <a:r>
              <a:rPr lang="en-US" altLang="zh-TW" dirty="0">
                <a:latin typeface="+mj-lt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latin typeface="+mj-lt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+mj-lt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+mj-lt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79" y="2245447"/>
            <a:ext cx="6328605" cy="327248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97" y="4972412"/>
            <a:ext cx="213840" cy="162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779" y="4965526"/>
            <a:ext cx="21159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9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12.7.3 Shape from </a:t>
            </a:r>
            <a:r>
              <a:rPr lang="en-US" altLang="zh-TW" dirty="0" smtClean="0"/>
              <a:t>silhouettes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lang="en-US" altLang="zh-TW" sz="3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23" y="1867778"/>
            <a:ext cx="1731123" cy="180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01" y="1879246"/>
            <a:ext cx="3324555" cy="180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67" y="4160483"/>
            <a:ext cx="1918033" cy="180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878" y="4153666"/>
            <a:ext cx="1739799" cy="18000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507667" y="3695957"/>
            <a:ext cx="42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/>
              <a:t>(a)</a:t>
            </a:r>
            <a:endParaRPr lang="zh-TW" altLang="en-US" sz="18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511213" y="5970394"/>
            <a:ext cx="49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/>
              <a:t>(b)</a:t>
            </a:r>
            <a:endParaRPr lang="zh-TW" altLang="en-US" sz="18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690791" y="3679246"/>
            <a:ext cx="40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/>
              <a:t>(c)</a:t>
            </a:r>
            <a:endParaRPr lang="zh-TW" altLang="en-US" sz="18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690791" y="5919594"/>
            <a:ext cx="42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/>
              <a:t>(d)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12868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j-lt"/>
                <a:cs typeface="Times New Roman" panose="02020603050405020304" pitchFamily="18" charset="0"/>
              </a:rPr>
              <a:t>10  </a:t>
            </a:r>
            <a:r>
              <a:rPr lang="en-US" altLang="zh-TW" dirty="0" smtClean="0">
                <a:latin typeface="+mj-lt"/>
                <a:cs typeface="Times New Roman" panose="02020603050405020304" pitchFamily="18" charset="0"/>
              </a:rPr>
              <a:t>Questions</a:t>
            </a:r>
            <a:endParaRPr lang="zh-TW" alt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8CC77B8-318A-43EC-9D2C-609823CF40D2}"/>
              </a:ext>
            </a:extLst>
          </p:cNvPr>
          <p:cNvSpPr/>
          <p:nvPr/>
        </p:nvSpPr>
        <p:spPr>
          <a:xfrm>
            <a:off x="929462" y="2050381"/>
            <a:ext cx="7954407" cy="422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2250"/>
              </a:lnSpc>
              <a:buFont typeface="+mj-lt"/>
              <a:buAutoNum type="arabicPeriod"/>
            </a:pPr>
            <a:r>
              <a:rPr lang="en-US" altLang="zh-TW" dirty="0"/>
              <a:t>The reason why fundamental matrix only has 7 degree of freedom</a:t>
            </a:r>
            <a:r>
              <a:rPr lang="en-US" altLang="zh-TW" dirty="0" smtClean="0"/>
              <a:t>.</a:t>
            </a:r>
            <a:r>
              <a:rPr lang="en-US" altLang="zh-CN" sz="1500" dirty="0" smtClean="0">
                <a:cs typeface="Times New Roman" panose="02020603050405020304" pitchFamily="18" charset="0"/>
              </a:rPr>
              <a:t> </a:t>
            </a:r>
            <a:r>
              <a:rPr lang="en-US" altLang="zh-CN" sz="1500" dirty="0">
                <a:solidFill>
                  <a:srgbClr val="FF0000"/>
                </a:solidFill>
                <a:cs typeface="Times New Roman" panose="02020603050405020304" pitchFamily="18" charset="0"/>
              </a:rPr>
              <a:t>(1, The constraint of fundamental matrix is </a:t>
            </a:r>
            <a:r>
              <a:rPr lang="en-US" altLang="zh-CN" sz="15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homogenous. </a:t>
            </a:r>
            <a:r>
              <a:rPr lang="en-US" altLang="zh-CN" sz="1500" dirty="0">
                <a:solidFill>
                  <a:srgbClr val="FF0000"/>
                </a:solidFill>
                <a:cs typeface="Times New Roman" panose="02020603050405020304" pitchFamily="18" charset="0"/>
              </a:rPr>
              <a:t>2, Fundamental matrix is rank </a:t>
            </a:r>
            <a:r>
              <a:rPr lang="en-US" altLang="zh-CN" sz="15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2.)</a:t>
            </a:r>
            <a:endParaRPr lang="en-US" altLang="zh-CN" sz="1500" dirty="0" smtClean="0">
              <a:cs typeface="Times New Roman" panose="02020603050405020304" pitchFamily="18" charset="0"/>
            </a:endParaRPr>
          </a:p>
          <a:p>
            <a:pPr marL="342900" indent="-342900">
              <a:lnSpc>
                <a:spcPts val="2250"/>
              </a:lnSpc>
              <a:buFont typeface="+mj-lt"/>
              <a:buAutoNum type="arabicPeriod"/>
            </a:pPr>
            <a:r>
              <a:rPr lang="en-US" altLang="zh-CN" sz="1500" dirty="0" smtClean="0">
                <a:cs typeface="Times New Roman" panose="02020603050405020304" pitchFamily="18" charset="0"/>
              </a:rPr>
              <a:t>Give </a:t>
            </a:r>
            <a:r>
              <a:rPr lang="en-US" altLang="zh-CN" sz="1500" dirty="0">
                <a:cs typeface="Times New Roman" panose="02020603050405020304" pitchFamily="18" charset="0"/>
              </a:rPr>
              <a:t>three applications of stereo vision? </a:t>
            </a:r>
            <a:r>
              <a:rPr lang="en-US" altLang="zh-CN" sz="15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(1, View </a:t>
            </a:r>
            <a:r>
              <a:rPr lang="en-US" altLang="zh-CN" sz="1500" dirty="0">
                <a:solidFill>
                  <a:srgbClr val="FF0000"/>
                </a:solidFill>
                <a:cs typeface="Times New Roman" panose="02020603050405020304" pitchFamily="18" charset="0"/>
              </a:rPr>
              <a:t>morphing between two images, </a:t>
            </a:r>
            <a:r>
              <a:rPr lang="en-US" altLang="zh-CN" sz="15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2, Autonomous </a:t>
            </a:r>
            <a:r>
              <a:rPr lang="en-US" altLang="zh-CN" sz="1500" dirty="0">
                <a:solidFill>
                  <a:srgbClr val="FF0000"/>
                </a:solidFill>
                <a:cs typeface="Times New Roman" panose="02020603050405020304" pitchFamily="18" charset="0"/>
              </a:rPr>
              <a:t>navigation, </a:t>
            </a:r>
            <a:r>
              <a:rPr lang="en-US" altLang="zh-CN" sz="15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3, Building </a:t>
            </a:r>
            <a:r>
              <a:rPr lang="en-US" altLang="zh-CN" sz="1500" dirty="0">
                <a:solidFill>
                  <a:srgbClr val="FF0000"/>
                </a:solidFill>
                <a:cs typeface="Times New Roman" panose="02020603050405020304" pitchFamily="18" charset="0"/>
              </a:rPr>
              <a:t>3D surface models from multiple video streams in Virtualized Reality</a:t>
            </a:r>
            <a:r>
              <a:rPr lang="en-US" altLang="zh-CN" sz="15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endParaRPr lang="en-US" altLang="zh-CN" sz="15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250"/>
              </a:lnSpc>
              <a:buFont typeface="+mj-lt"/>
              <a:buAutoNum type="arabicPeriod"/>
            </a:pPr>
            <a:r>
              <a:rPr lang="en-US" altLang="zh-CN" sz="1500" dirty="0" smtClean="0">
                <a:latin typeface="+mn-lt"/>
                <a:cs typeface="Times New Roman" panose="02020603050405020304" pitchFamily="18" charset="0"/>
              </a:rPr>
              <a:t>Describe the step of </a:t>
            </a:r>
            <a:r>
              <a:rPr lang="en-US" altLang="zh-TW" sz="1500" dirty="0" smtClean="0">
                <a:latin typeface="+mn-lt"/>
              </a:rPr>
              <a:t>stereo rectification</a:t>
            </a:r>
            <a:r>
              <a:rPr lang="en-US" altLang="zh-CN" sz="1500" dirty="0" smtClean="0">
                <a:latin typeface="+mn-lt"/>
                <a:cs typeface="Times New Roman" panose="02020603050405020304" pitchFamily="18" charset="0"/>
              </a:rPr>
              <a:t>?  </a:t>
            </a:r>
            <a:r>
              <a:rPr lang="en-US" altLang="zh-CN" sz="15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(1, Images transformed so that </a:t>
            </a:r>
            <a:r>
              <a:rPr lang="en-US" altLang="zh-CN" sz="1500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epipolar</a:t>
            </a:r>
            <a:r>
              <a:rPr lang="en-US" altLang="zh-CN" sz="15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lines are parallel; 2, Images rectified so that </a:t>
            </a:r>
            <a:r>
              <a:rPr lang="en-US" altLang="zh-CN" sz="1500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epipolar</a:t>
            </a:r>
            <a:r>
              <a:rPr lang="en-US" altLang="zh-CN" sz="15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lines are horizontal and in vertical correspondence; 3, Final rectification that minimizes horizontal distortions.)    </a:t>
            </a:r>
          </a:p>
          <a:p>
            <a:pPr marL="342900" indent="-342900">
              <a:lnSpc>
                <a:spcPts val="2250"/>
              </a:lnSpc>
              <a:buFont typeface="+mj-lt"/>
              <a:buAutoNum type="arabicPeriod"/>
            </a:pPr>
            <a:r>
              <a:rPr lang="en-US" altLang="zh-CN" sz="1500" dirty="0">
                <a:latin typeface="+mn-lt"/>
                <a:cs typeface="Times New Roman" panose="02020603050405020304" pitchFamily="18" charset="0"/>
              </a:rPr>
              <a:t>Describe four steps of general stereo algorithms? </a:t>
            </a:r>
            <a:r>
              <a:rPr lang="en-US" altLang="zh-CN" sz="15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(1</a:t>
            </a:r>
            <a:r>
              <a:rPr lang="en-US" altLang="zh-CN" sz="15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zh-CN" sz="15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Matching </a:t>
            </a:r>
            <a:r>
              <a:rPr lang="en-US" altLang="zh-CN" sz="15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cost computation, 2, Cost aggregation, 3, </a:t>
            </a:r>
            <a:r>
              <a:rPr lang="en-US" altLang="zh-CN" sz="15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Disparity </a:t>
            </a:r>
            <a:r>
              <a:rPr lang="en-US" altLang="zh-CN" sz="15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computation and optimization, 4, </a:t>
            </a:r>
            <a:r>
              <a:rPr lang="en-US" altLang="zh-CN" sz="15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Disparity refinement.)</a:t>
            </a:r>
            <a:endParaRPr lang="en-US" altLang="zh-CN" sz="15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250"/>
              </a:lnSpc>
              <a:buFont typeface="+mj-lt"/>
              <a:buAutoNum type="arabicPeriod"/>
            </a:pPr>
            <a:r>
              <a:rPr lang="en-US" altLang="zh-CN" sz="1500" dirty="0" smtClean="0">
                <a:latin typeface="+mn-lt"/>
                <a:cs typeface="Times New Roman" panose="02020603050405020304" pitchFamily="18" charset="0"/>
              </a:rPr>
              <a:t>Enumerate </a:t>
            </a:r>
            <a:r>
              <a:rPr lang="en-US" altLang="zh-CN" sz="1500" dirty="0">
                <a:latin typeface="+mn-lt"/>
                <a:cs typeface="Times New Roman" panose="02020603050405020304" pitchFamily="18" charset="0"/>
              </a:rPr>
              <a:t>three transformations that can be applied to images in order to improve their similarity across illumination variations. </a:t>
            </a:r>
            <a:r>
              <a:rPr lang="en-US" altLang="zh-CN" sz="15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(1, Mean filter, 2, LOG filter, 3</a:t>
            </a:r>
            <a:r>
              <a:rPr lang="en-US" altLang="zh-CN" sz="15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zh-CN" sz="15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BilSub</a:t>
            </a:r>
            <a:r>
              <a:rPr lang="en-US" altLang="zh-CN" sz="15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filter)</a:t>
            </a:r>
            <a:endParaRPr lang="en-US" altLang="zh-CN" sz="15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250"/>
              </a:lnSpc>
              <a:buFont typeface="+mj-lt"/>
              <a:buAutoNum type="arabicPeriod"/>
            </a:pPr>
            <a:r>
              <a:rPr lang="en-US" altLang="zh-CN" sz="1500" dirty="0" smtClean="0">
                <a:latin typeface="+mn-lt"/>
                <a:cs typeface="Times New Roman" panose="02020603050405020304" pitchFamily="18" charset="0"/>
              </a:rPr>
              <a:t>Enumerate three </a:t>
            </a:r>
            <a:r>
              <a:rPr lang="en-US" altLang="zh-TW" sz="1600" dirty="0"/>
              <a:t>window-based methods</a:t>
            </a:r>
            <a:r>
              <a:rPr lang="en-US" altLang="zh-CN" sz="1500" dirty="0" smtClean="0">
                <a:latin typeface="+mn-lt"/>
                <a:cs typeface="Times New Roman" panose="02020603050405020304" pitchFamily="18" charset="0"/>
              </a:rPr>
              <a:t>? </a:t>
            </a:r>
            <a:r>
              <a:rPr lang="en-US" altLang="zh-CN" sz="15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(1</a:t>
            </a:r>
            <a:r>
              <a:rPr lang="en-US" altLang="zh-CN" sz="15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zh-CN" sz="15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Fixed windows, 2</a:t>
            </a:r>
            <a:r>
              <a:rPr lang="en-US" altLang="zh-CN" sz="15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zh-CN" sz="15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Shiftable</a:t>
            </a:r>
            <a:r>
              <a:rPr lang="en-US" altLang="zh-CN" sz="15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zh-CN" sz="15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windows,  3, </a:t>
            </a:r>
            <a:r>
              <a:rPr lang="en-US" altLang="zh-CN" sz="15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Variable windows</a:t>
            </a:r>
            <a:r>
              <a:rPr lang="en-US" altLang="zh-CN" sz="15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zh-CN" alt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0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j-lt"/>
                <a:cs typeface="Times New Roman" panose="02020603050405020304" pitchFamily="18" charset="0"/>
              </a:rPr>
              <a:t>10  </a:t>
            </a:r>
            <a:r>
              <a:rPr lang="en-US" altLang="zh-TW" dirty="0" smtClean="0">
                <a:latin typeface="+mj-lt"/>
                <a:cs typeface="Times New Roman" panose="02020603050405020304" pitchFamily="18" charset="0"/>
              </a:rPr>
              <a:t>Questions (</a:t>
            </a:r>
            <a:r>
              <a:rPr lang="en-US" altLang="zh-TW" dirty="0" err="1" smtClean="0">
                <a:latin typeface="+mj-lt"/>
                <a:cs typeface="Times New Roman" panose="02020603050405020304" pitchFamily="18" charset="0"/>
              </a:rPr>
              <a:t>cont</a:t>
            </a:r>
            <a:r>
              <a:rPr lang="en-US" altLang="zh-TW" dirty="0" smtClean="0">
                <a:latin typeface="+mj-lt"/>
                <a:cs typeface="Times New Roman" panose="02020603050405020304" pitchFamily="18" charset="0"/>
              </a:rPr>
              <a:t>’)</a:t>
            </a:r>
            <a:endParaRPr lang="zh-TW" alt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8CC77B8-318A-43EC-9D2C-609823CF40D2}"/>
              </a:ext>
            </a:extLst>
          </p:cNvPr>
          <p:cNvSpPr/>
          <p:nvPr/>
        </p:nvSpPr>
        <p:spPr>
          <a:xfrm>
            <a:off x="929462" y="2050381"/>
            <a:ext cx="7954407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250"/>
              </a:lnSpc>
              <a:buFont typeface="+mj-lt"/>
              <a:buAutoNum type="arabicPeriod" startAt="7"/>
            </a:pPr>
            <a:r>
              <a:rPr lang="en-US" altLang="zh-TW" sz="1500" dirty="0"/>
              <a:t>What are the three categories of DNNs based stereo correspondence algorithms.</a:t>
            </a:r>
            <a:r>
              <a:rPr lang="en-US" altLang="zh-CN" sz="1500" dirty="0" smtClean="0">
                <a:cs typeface="Times New Roman" panose="02020603050405020304" pitchFamily="18" charset="0"/>
              </a:rPr>
              <a:t>? </a:t>
            </a:r>
            <a:r>
              <a:rPr lang="en-US" altLang="zh-CN" sz="1500" dirty="0">
                <a:solidFill>
                  <a:srgbClr val="FF0000"/>
                </a:solidFill>
                <a:cs typeface="Times New Roman" panose="02020603050405020304" pitchFamily="18" charset="0"/>
              </a:rPr>
              <a:t>(1, Learning in the stereo pipeline, 2, End-to-end learning with 2D architectures, 3, End-to-end learning with 3D </a:t>
            </a:r>
            <a:r>
              <a:rPr lang="en-US" altLang="zh-CN" sz="15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architectures.)</a:t>
            </a:r>
            <a:endParaRPr lang="en-US" altLang="zh-CN" sz="1500" dirty="0" smtClean="0">
              <a:cs typeface="Times New Roman" panose="02020603050405020304" pitchFamily="18" charset="0"/>
            </a:endParaRPr>
          </a:p>
          <a:p>
            <a:pPr marL="342900" indent="-342900">
              <a:lnSpc>
                <a:spcPts val="2250"/>
              </a:lnSpc>
              <a:buFont typeface="+mj-lt"/>
              <a:buAutoNum type="arabicPeriod" startAt="7"/>
            </a:pPr>
            <a:r>
              <a:rPr lang="en-US" altLang="zh-CN" sz="1500" dirty="0" smtClean="0">
                <a:cs typeface="Times New Roman" panose="02020603050405020304" pitchFamily="18" charset="0"/>
              </a:rPr>
              <a:t>List three Multi-view </a:t>
            </a:r>
            <a:r>
              <a:rPr lang="en-US" altLang="zh-CN" sz="1500" dirty="0">
                <a:cs typeface="Times New Roman" panose="02020603050405020304" pitchFamily="18" charset="0"/>
              </a:rPr>
              <a:t>stereo </a:t>
            </a:r>
            <a:r>
              <a:rPr lang="en-US" altLang="zh-CN" sz="1500" dirty="0" smtClean="0">
                <a:cs typeface="Times New Roman" panose="02020603050405020304" pitchFamily="18" charset="0"/>
              </a:rPr>
              <a:t>algorithms. </a:t>
            </a:r>
            <a:r>
              <a:rPr lang="en-US" altLang="zh-CN" sz="15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(1</a:t>
            </a:r>
            <a:r>
              <a:rPr lang="en-US" altLang="zh-CN" sz="15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zh-CN" sz="15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Surface </a:t>
            </a:r>
            <a:r>
              <a:rPr lang="en-US" altLang="zh-CN" sz="1500" dirty="0">
                <a:solidFill>
                  <a:srgbClr val="FF0000"/>
                </a:solidFill>
                <a:cs typeface="Times New Roman" panose="02020603050405020304" pitchFamily="18" charset="0"/>
              </a:rPr>
              <a:t>based stereo, </a:t>
            </a:r>
            <a:r>
              <a:rPr lang="en-US" altLang="zh-CN" sz="15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n-US" altLang="zh-CN" sz="15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zh-CN" sz="15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Voxel coloring, 3</a:t>
            </a:r>
            <a:r>
              <a:rPr lang="en-US" altLang="zh-CN" sz="15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zh-CN" sz="15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Merging </a:t>
            </a:r>
            <a:r>
              <a:rPr lang="en-US" altLang="zh-CN" sz="1500" dirty="0">
                <a:solidFill>
                  <a:srgbClr val="FF0000"/>
                </a:solidFill>
                <a:cs typeface="Times New Roman" panose="02020603050405020304" pitchFamily="18" charset="0"/>
              </a:rPr>
              <a:t>depth map)</a:t>
            </a:r>
            <a:endParaRPr lang="en-US" altLang="zh-CN" sz="15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250"/>
              </a:lnSpc>
              <a:buFont typeface="+mj-lt"/>
              <a:buAutoNum type="arabicPeriod" startAt="7"/>
            </a:pPr>
            <a:r>
              <a:rPr lang="en-US" altLang="zh-CN" sz="1500" dirty="0" smtClean="0">
                <a:latin typeface="+mn-lt"/>
                <a:cs typeface="Times New Roman" panose="02020603050405020304" pitchFamily="18" charset="0"/>
              </a:rPr>
              <a:t>List </a:t>
            </a:r>
            <a:r>
              <a:rPr lang="en-US" altLang="zh-CN" sz="1500" dirty="0">
                <a:latin typeface="+mn-lt"/>
                <a:cs typeface="Times New Roman" panose="02020603050405020304" pitchFamily="18" charset="0"/>
              </a:rPr>
              <a:t>two methods of shape from silhouettes</a:t>
            </a:r>
            <a:r>
              <a:rPr lang="en-US" altLang="zh-CN" sz="1500" dirty="0" smtClean="0">
                <a:latin typeface="+mn-lt"/>
                <a:cs typeface="Times New Roman" panose="02020603050405020304" pitchFamily="18" charset="0"/>
              </a:rPr>
              <a:t>?  </a:t>
            </a:r>
            <a:r>
              <a:rPr lang="en-US" altLang="zh-CN" sz="15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(1 </a:t>
            </a:r>
            <a:r>
              <a:rPr lang="en-US" altLang="zh-CN" sz="150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Visual hull. </a:t>
            </a:r>
            <a:r>
              <a:rPr lang="en-US" altLang="zh-CN" sz="15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  <a:r>
              <a:rPr lang="en-US" altLang="zh-CN" sz="15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zh-CN" sz="15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Octree.)    </a:t>
            </a:r>
          </a:p>
          <a:p>
            <a:pPr marL="342900" indent="-342900">
              <a:lnSpc>
                <a:spcPts val="2250"/>
              </a:lnSpc>
              <a:buFont typeface="+mj-lt"/>
              <a:buAutoNum type="arabicPeriod" startAt="7"/>
            </a:pPr>
            <a:r>
              <a:rPr lang="en-US" altLang="zh-CN" sz="1500" dirty="0">
                <a:latin typeface="+mn-lt"/>
                <a:cs typeface="Times New Roman" panose="02020603050405020304" pitchFamily="18" charset="0"/>
              </a:rPr>
              <a:t>What is the smoothness term measures differences between neighboring pixels in global </a:t>
            </a:r>
            <a:r>
              <a:rPr lang="en-US" altLang="zh-CN" sz="1500" dirty="0" smtClean="0">
                <a:latin typeface="+mn-lt"/>
                <a:cs typeface="Times New Roman" panose="02020603050405020304" pitchFamily="18" charset="0"/>
              </a:rPr>
              <a:t>optimization? </a:t>
            </a:r>
            <a:r>
              <a:rPr lang="en-US" altLang="zh-CN" sz="1500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Ans</a:t>
            </a:r>
            <a:r>
              <a:rPr lang="en-US" altLang="zh-CN" sz="15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ts val="2250"/>
              </a:lnSpc>
              <a:buFont typeface="+mj-lt"/>
              <a:buAutoNum type="arabicPeriod" startAt="7"/>
            </a:pPr>
            <a:endParaRPr lang="en-US" altLang="zh-CN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4" y="4174668"/>
            <a:ext cx="485454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 smtClean="0"/>
              <a:t>12.1 </a:t>
            </a:r>
            <a:r>
              <a:rPr lang="en-US" dirty="0" err="1" smtClean="0"/>
              <a:t>Epipolar</a:t>
            </a:r>
            <a:r>
              <a:rPr lang="en-US" dirty="0" smtClean="0"/>
              <a:t> Geometry </a:t>
            </a:r>
            <a:r>
              <a:rPr lang="en-US" altLang="zh-TW" dirty="0" smtClean="0"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ea typeface="Times New Roman"/>
                <a:cs typeface="Times New Roman"/>
                <a:sym typeface="Times New Roman"/>
              </a:rPr>
              <a:t>’)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994" y="1928235"/>
            <a:ext cx="5164135" cy="3660374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3397412" y="5571332"/>
            <a:ext cx="2333296" cy="912736"/>
            <a:chOff x="3397412" y="5571332"/>
            <a:chExt cx="2333296" cy="912736"/>
          </a:xfrm>
        </p:grpSpPr>
        <p:sp>
          <p:nvSpPr>
            <p:cNvPr id="3" name="文字方塊 2"/>
            <p:cNvSpPr txBox="1"/>
            <p:nvPr/>
          </p:nvSpPr>
          <p:spPr>
            <a:xfrm>
              <a:off x="3397412" y="5571332"/>
              <a:ext cx="23332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 err="1"/>
                <a:t>e</a:t>
              </a:r>
              <a:r>
                <a:rPr lang="en-US" altLang="zh-TW" sz="2000" dirty="0" err="1" smtClean="0"/>
                <a:t>pipolar</a:t>
              </a:r>
              <a:r>
                <a:rPr lang="en-US" altLang="zh-TW" sz="2000" dirty="0" smtClean="0"/>
                <a:t> constraint</a:t>
              </a:r>
              <a:endParaRPr lang="zh-TW" altLang="en-US" sz="2000" dirty="0"/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2131" y="5948700"/>
              <a:ext cx="2283859" cy="535368"/>
            </a:xfrm>
            <a:prstGeom prst="rect">
              <a:avLst/>
            </a:prstGeom>
          </p:spPr>
        </p:pic>
      </p:grpSp>
      <p:grpSp>
        <p:nvGrpSpPr>
          <p:cNvPr id="18" name="群組 17"/>
          <p:cNvGrpSpPr/>
          <p:nvPr/>
        </p:nvGrpSpPr>
        <p:grpSpPr>
          <a:xfrm>
            <a:off x="2377440" y="3651294"/>
            <a:ext cx="4376508" cy="996381"/>
            <a:chOff x="2377440" y="3651294"/>
            <a:chExt cx="4376508" cy="996381"/>
          </a:xfrm>
        </p:grpSpPr>
        <p:grpSp>
          <p:nvGrpSpPr>
            <p:cNvPr id="14" name="群組 13"/>
            <p:cNvGrpSpPr/>
            <p:nvPr/>
          </p:nvGrpSpPr>
          <p:grpSpPr>
            <a:xfrm>
              <a:off x="2377440" y="3815255"/>
              <a:ext cx="821652" cy="832419"/>
              <a:chOff x="2377440" y="3815255"/>
              <a:chExt cx="821652" cy="832419"/>
            </a:xfrm>
          </p:grpSpPr>
          <p:cxnSp>
            <p:nvCxnSpPr>
              <p:cNvPr id="7" name="直線單箭頭接點 6"/>
              <p:cNvCxnSpPr/>
              <p:nvPr/>
            </p:nvCxnSpPr>
            <p:spPr>
              <a:xfrm flipV="1">
                <a:off x="2377440" y="3815255"/>
                <a:ext cx="821652" cy="83241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128" y="3871851"/>
                <a:ext cx="316000" cy="288000"/>
              </a:xfrm>
              <a:prstGeom prst="rect">
                <a:avLst/>
              </a:prstGeom>
            </p:spPr>
          </p:pic>
        </p:grpSp>
        <p:grpSp>
          <p:nvGrpSpPr>
            <p:cNvPr id="16" name="群組 15"/>
            <p:cNvGrpSpPr/>
            <p:nvPr/>
          </p:nvGrpSpPr>
          <p:grpSpPr>
            <a:xfrm>
              <a:off x="5953059" y="3651294"/>
              <a:ext cx="800889" cy="996381"/>
              <a:chOff x="5953059" y="3651294"/>
              <a:chExt cx="800889" cy="996381"/>
            </a:xfrm>
          </p:grpSpPr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3503" y="3815255"/>
                <a:ext cx="312338" cy="288000"/>
              </a:xfrm>
              <a:prstGeom prst="rect">
                <a:avLst/>
              </a:prstGeom>
            </p:spPr>
          </p:pic>
          <p:cxnSp>
            <p:nvCxnSpPr>
              <p:cNvPr id="15" name="直線單箭頭接點 14"/>
              <p:cNvCxnSpPr/>
              <p:nvPr/>
            </p:nvCxnSpPr>
            <p:spPr>
              <a:xfrm flipH="1" flipV="1">
                <a:off x="5953059" y="3651294"/>
                <a:ext cx="800889" cy="99638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5778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altLang="zh-TW" sz="4000" dirty="0" err="1" smtClean="0"/>
              <a:t>Epipolar</a:t>
            </a:r>
            <a:r>
              <a:rPr lang="en-US" altLang="zh-TW" sz="4000" dirty="0" smtClean="0"/>
              <a:t> Constraint</a:t>
            </a:r>
            <a:endParaRPr lang="zh-TW" altLang="en-US" sz="40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053" y="1993900"/>
            <a:ext cx="3427698" cy="2429576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6219825" y="3184433"/>
            <a:ext cx="87088" cy="870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7991475" y="3067752"/>
            <a:ext cx="87088" cy="870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753" y="3139846"/>
            <a:ext cx="266667" cy="18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104" y="2931296"/>
            <a:ext cx="260000" cy="18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23" y="2096058"/>
            <a:ext cx="2403243" cy="3600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40" y="3208688"/>
            <a:ext cx="3232776" cy="1080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2589296"/>
            <a:ext cx="4304386" cy="432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4521242"/>
            <a:ext cx="4715566" cy="432000"/>
          </a:xfrm>
          <a:prstGeom prst="rect">
            <a:avLst/>
          </a:prstGeom>
        </p:spPr>
      </p:pic>
      <p:grpSp>
        <p:nvGrpSpPr>
          <p:cNvPr id="33" name="群組 32"/>
          <p:cNvGrpSpPr/>
          <p:nvPr/>
        </p:nvGrpSpPr>
        <p:grpSpPr>
          <a:xfrm>
            <a:off x="4432256" y="4411504"/>
            <a:ext cx="1741323" cy="684552"/>
            <a:chOff x="4432256" y="4411504"/>
            <a:chExt cx="1741323" cy="684552"/>
          </a:xfrm>
        </p:grpSpPr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4211" y="4611242"/>
              <a:ext cx="539368" cy="252000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4432256" y="4411504"/>
              <a:ext cx="1040239" cy="6845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937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altLang="zh-TW" sz="4000" dirty="0" err="1" smtClean="0"/>
              <a:t>Epipolar</a:t>
            </a:r>
            <a:r>
              <a:rPr lang="en-US" altLang="zh-TW" sz="4000" dirty="0" smtClean="0"/>
              <a:t> Constraint </a:t>
            </a:r>
            <a:r>
              <a:rPr lang="en-US" altLang="zh-TW" sz="4000" dirty="0"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sz="4000" dirty="0" err="1"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sz="4000" dirty="0">
                <a:ea typeface="Times New Roman"/>
                <a:cs typeface="Times New Roman"/>
                <a:sym typeface="Times New Roman"/>
              </a:rPr>
              <a:t>’)</a:t>
            </a:r>
            <a:endParaRPr lang="zh-TW" altLang="en-US" sz="4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4" y="2809109"/>
            <a:ext cx="5517112" cy="432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4" y="3789953"/>
            <a:ext cx="3450795" cy="432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4" y="4527591"/>
            <a:ext cx="3156442" cy="486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30" y="5387950"/>
            <a:ext cx="2016383" cy="468000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712718" y="2744486"/>
            <a:ext cx="2433392" cy="890693"/>
            <a:chOff x="735194" y="2266522"/>
            <a:chExt cx="2433392" cy="890693"/>
          </a:xfrm>
        </p:grpSpPr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206" y="2905215"/>
              <a:ext cx="539368" cy="252000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735194" y="2266522"/>
              <a:ext cx="2433392" cy="56124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540608" y="5486517"/>
            <a:ext cx="7310822" cy="882277"/>
            <a:chOff x="529832" y="4943931"/>
            <a:chExt cx="7310822" cy="882277"/>
          </a:xfrm>
        </p:grpSpPr>
        <p:cxnSp>
          <p:nvCxnSpPr>
            <p:cNvPr id="29" name="直線單箭頭接點 28"/>
            <p:cNvCxnSpPr/>
            <p:nvPr/>
          </p:nvCxnSpPr>
          <p:spPr>
            <a:xfrm flipH="1" flipV="1">
              <a:off x="1836197" y="5372494"/>
              <a:ext cx="162871" cy="1657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9068" y="5476999"/>
              <a:ext cx="316000" cy="288000"/>
            </a:xfrm>
            <a:prstGeom prst="rect">
              <a:avLst/>
            </a:prstGeom>
          </p:spPr>
        </p:pic>
        <p:pic>
          <p:nvPicPr>
            <p:cNvPr id="34" name="圖片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832" y="5538208"/>
              <a:ext cx="312338" cy="288000"/>
            </a:xfrm>
            <a:prstGeom prst="rect">
              <a:avLst/>
            </a:prstGeom>
          </p:spPr>
        </p:pic>
        <p:cxnSp>
          <p:nvCxnSpPr>
            <p:cNvPr id="35" name="直線單箭頭接點 34"/>
            <p:cNvCxnSpPr/>
            <p:nvPr/>
          </p:nvCxnSpPr>
          <p:spPr>
            <a:xfrm flipV="1">
              <a:off x="735194" y="5372493"/>
              <a:ext cx="92812" cy="1657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2" name="群組 41"/>
            <p:cNvGrpSpPr/>
            <p:nvPr/>
          </p:nvGrpSpPr>
          <p:grpSpPr>
            <a:xfrm>
              <a:off x="3998612" y="4943931"/>
              <a:ext cx="3842042" cy="400110"/>
              <a:chOff x="4292965" y="4918055"/>
              <a:chExt cx="3842042" cy="400110"/>
            </a:xfrm>
          </p:grpSpPr>
          <p:sp>
            <p:nvSpPr>
              <p:cNvPr id="39" name="文字方塊 38"/>
              <p:cNvSpPr txBox="1"/>
              <p:nvPr/>
            </p:nvSpPr>
            <p:spPr>
              <a:xfrm>
                <a:off x="4721787" y="4918055"/>
                <a:ext cx="34132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i</a:t>
                </a:r>
                <a:r>
                  <a:rPr lang="en-US" altLang="zh-TW" sz="2000" dirty="0" smtClean="0"/>
                  <a:t>s called the essential matrix</a:t>
                </a:r>
                <a:endParaRPr lang="zh-TW" altLang="en-US" sz="2000" dirty="0"/>
              </a:p>
            </p:txBody>
          </p:sp>
          <p:pic>
            <p:nvPicPr>
              <p:cNvPr id="41" name="圖片 4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2965" y="4926637"/>
                <a:ext cx="378000" cy="378000"/>
              </a:xfrm>
              <a:prstGeom prst="rect">
                <a:avLst/>
              </a:prstGeom>
            </p:spPr>
          </p:pic>
        </p:grp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4" y="2110942"/>
            <a:ext cx="325821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7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altLang="zh-TW" sz="4000" dirty="0" err="1" smtClean="0"/>
              <a:t>Epipolar</a:t>
            </a:r>
            <a:r>
              <a:rPr lang="en-US" altLang="zh-TW" sz="4000" dirty="0" smtClean="0"/>
              <a:t> Constraint </a:t>
            </a:r>
            <a:r>
              <a:rPr lang="en-US" altLang="zh-TW" sz="4000" dirty="0"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sz="4000" dirty="0" err="1"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sz="4000" dirty="0">
                <a:ea typeface="Times New Roman"/>
                <a:cs typeface="Times New Roman"/>
                <a:sym typeface="Times New Roman"/>
              </a:rPr>
              <a:t>’)</a:t>
            </a:r>
            <a:endParaRPr lang="zh-TW" altLang="en-US" sz="40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971155" y="2671789"/>
            <a:ext cx="5364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If we know intrinsic matrices of </a:t>
            </a:r>
            <a:r>
              <a:rPr lang="en-US" altLang="zh-TW" sz="2000" dirty="0" smtClean="0"/>
              <a:t>cameras, than</a:t>
            </a:r>
            <a:endParaRPr lang="en-US" altLang="zh-TW" sz="2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2079537"/>
            <a:ext cx="1996468" cy="468000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1042988" y="3108191"/>
            <a:ext cx="1957183" cy="884362"/>
            <a:chOff x="1042988" y="3108191"/>
            <a:chExt cx="1957183" cy="884362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88" y="3108191"/>
              <a:ext cx="1940000" cy="360000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88" y="3632553"/>
              <a:ext cx="1957183" cy="360000"/>
            </a:xfrm>
            <a:prstGeom prst="rect">
              <a:avLst/>
            </a:prstGeom>
          </p:spPr>
        </p:pic>
      </p:grpSp>
      <p:grpSp>
        <p:nvGrpSpPr>
          <p:cNvPr id="11" name="群組 10"/>
          <p:cNvGrpSpPr/>
          <p:nvPr/>
        </p:nvGrpSpPr>
        <p:grpSpPr>
          <a:xfrm>
            <a:off x="4606635" y="3086857"/>
            <a:ext cx="2122887" cy="956292"/>
            <a:chOff x="4557919" y="3071899"/>
            <a:chExt cx="2122887" cy="956292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919" y="3560191"/>
              <a:ext cx="2122887" cy="46800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030" y="3071899"/>
              <a:ext cx="2110776" cy="468000"/>
            </a:xfrm>
            <a:prstGeom prst="rect">
              <a:avLst/>
            </a:prstGeom>
          </p:spPr>
        </p:pic>
      </p:grpSp>
      <p:grpSp>
        <p:nvGrpSpPr>
          <p:cNvPr id="10" name="群組 9"/>
          <p:cNvGrpSpPr/>
          <p:nvPr/>
        </p:nvGrpSpPr>
        <p:grpSpPr>
          <a:xfrm>
            <a:off x="3129973" y="3269802"/>
            <a:ext cx="2331385" cy="707886"/>
            <a:chOff x="3105670" y="3264200"/>
            <a:chExt cx="2331385" cy="707886"/>
          </a:xfrm>
        </p:grpSpPr>
        <p:cxnSp>
          <p:nvCxnSpPr>
            <p:cNvPr id="19" name="直線單箭頭接點 18"/>
            <p:cNvCxnSpPr/>
            <p:nvPr/>
          </p:nvCxnSpPr>
          <p:spPr>
            <a:xfrm flipH="1" flipV="1">
              <a:off x="3105670" y="3322710"/>
              <a:ext cx="346977" cy="22724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線單箭頭接點 21"/>
            <p:cNvCxnSpPr/>
            <p:nvPr/>
          </p:nvCxnSpPr>
          <p:spPr>
            <a:xfrm flipH="1">
              <a:off x="3122854" y="3651471"/>
              <a:ext cx="329793" cy="2331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文字方塊 3"/>
            <p:cNvSpPr txBox="1"/>
            <p:nvPr/>
          </p:nvSpPr>
          <p:spPr>
            <a:xfrm>
              <a:off x="3452647" y="3264200"/>
              <a:ext cx="19844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 smtClean="0">
                  <a:solidFill>
                    <a:srgbClr val="FF0000"/>
                  </a:solidFill>
                </a:rPr>
                <a:t>2D points in camera plane</a:t>
              </a:r>
              <a:endParaRPr lang="zh-TW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4244701"/>
            <a:ext cx="4250204" cy="468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4904757"/>
            <a:ext cx="3796531" cy="4680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5651503"/>
            <a:ext cx="1986511" cy="468000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3992232" y="5684176"/>
            <a:ext cx="4459618" cy="400110"/>
            <a:chOff x="4099437" y="5690582"/>
            <a:chExt cx="3758634" cy="400110"/>
          </a:xfrm>
        </p:grpSpPr>
        <p:sp>
          <p:nvSpPr>
            <p:cNvPr id="23" name="文字方塊 22"/>
            <p:cNvSpPr txBox="1"/>
            <p:nvPr/>
          </p:nvSpPr>
          <p:spPr>
            <a:xfrm>
              <a:off x="4444851" y="5690582"/>
              <a:ext cx="34132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/>
                <a:t>i</a:t>
              </a:r>
              <a:r>
                <a:rPr lang="en-US" altLang="zh-TW" sz="2000" dirty="0" smtClean="0"/>
                <a:t>s called the fundamenta</a:t>
              </a:r>
              <a:r>
                <a:rPr lang="en-US" altLang="zh-TW" sz="2000" dirty="0"/>
                <a:t>l</a:t>
              </a:r>
              <a:r>
                <a:rPr lang="en-US" altLang="zh-TW" sz="2000" dirty="0" smtClean="0"/>
                <a:t> matrix</a:t>
              </a:r>
              <a:endParaRPr lang="zh-TW" altLang="en-US" sz="2000" dirty="0"/>
            </a:p>
          </p:txBody>
        </p:sp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437" y="5696503"/>
              <a:ext cx="345414" cy="378000"/>
            </a:xfrm>
            <a:prstGeom prst="rect">
              <a:avLst/>
            </a:prstGeom>
          </p:spPr>
        </p:pic>
      </p:grpSp>
      <p:grpSp>
        <p:nvGrpSpPr>
          <p:cNvPr id="49" name="群組 48"/>
          <p:cNvGrpSpPr/>
          <p:nvPr/>
        </p:nvGrpSpPr>
        <p:grpSpPr>
          <a:xfrm>
            <a:off x="5185807" y="3046337"/>
            <a:ext cx="3427698" cy="2429576"/>
            <a:chOff x="5640169" y="2189941"/>
            <a:chExt cx="3427698" cy="2429576"/>
          </a:xfrm>
        </p:grpSpPr>
        <p:pic>
          <p:nvPicPr>
            <p:cNvPr id="26" name="圖片 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40169" y="2189941"/>
              <a:ext cx="3427698" cy="2429576"/>
            </a:xfrm>
            <a:prstGeom prst="rect">
              <a:avLst/>
            </a:prstGeom>
          </p:spPr>
        </p:pic>
        <p:sp>
          <p:nvSpPr>
            <p:cNvPr id="27" name="橢圓 26"/>
            <p:cNvSpPr/>
            <p:nvPr/>
          </p:nvSpPr>
          <p:spPr>
            <a:xfrm>
              <a:off x="6439428" y="3377779"/>
              <a:ext cx="87088" cy="8708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橢圓 27"/>
            <p:cNvSpPr/>
            <p:nvPr/>
          </p:nvSpPr>
          <p:spPr>
            <a:xfrm>
              <a:off x="8211078" y="3265291"/>
              <a:ext cx="87088" cy="8708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5018" y="3221335"/>
              <a:ext cx="455040" cy="288000"/>
            </a:xfrm>
            <a:prstGeom prst="rect">
              <a:avLst/>
            </a:prstGeom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9789" y="3221335"/>
              <a:ext cx="396000" cy="252000"/>
            </a:xfrm>
            <a:prstGeom prst="rect">
              <a:avLst/>
            </a:prstGeom>
          </p:spPr>
        </p:pic>
        <p:cxnSp>
          <p:nvCxnSpPr>
            <p:cNvPr id="32" name="直線單箭頭接點 31"/>
            <p:cNvCxnSpPr/>
            <p:nvPr/>
          </p:nvCxnSpPr>
          <p:spPr>
            <a:xfrm flipH="1">
              <a:off x="6269920" y="2990776"/>
              <a:ext cx="0" cy="501571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線單箭頭接點 36"/>
            <p:cNvCxnSpPr/>
            <p:nvPr/>
          </p:nvCxnSpPr>
          <p:spPr>
            <a:xfrm>
              <a:off x="6269920" y="3004055"/>
              <a:ext cx="355514" cy="17175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線單箭頭接點 39"/>
            <p:cNvCxnSpPr/>
            <p:nvPr/>
          </p:nvCxnSpPr>
          <p:spPr>
            <a:xfrm>
              <a:off x="7682254" y="3385647"/>
              <a:ext cx="0" cy="355657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直線單箭頭接點 40"/>
            <p:cNvCxnSpPr/>
            <p:nvPr/>
          </p:nvCxnSpPr>
          <p:spPr>
            <a:xfrm flipV="1">
              <a:off x="7682254" y="3264200"/>
              <a:ext cx="268484" cy="134726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177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2152617" y="2464777"/>
            <a:ext cx="5452669" cy="2050717"/>
            <a:chOff x="2152617" y="2464777"/>
            <a:chExt cx="5452669" cy="2050717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2617" y="3104534"/>
              <a:ext cx="3723236" cy="1410960"/>
            </a:xfrm>
            <a:prstGeom prst="rect">
              <a:avLst/>
            </a:prstGeom>
          </p:spPr>
        </p:pic>
        <p:sp>
          <p:nvSpPr>
            <p:cNvPr id="2" name="文字方塊 1"/>
            <p:cNvSpPr txBox="1"/>
            <p:nvPr/>
          </p:nvSpPr>
          <p:spPr>
            <a:xfrm>
              <a:off x="6293595" y="2464777"/>
              <a:ext cx="13116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dirty="0" smtClean="0">
                  <a:solidFill>
                    <a:srgbClr val="FF0000"/>
                  </a:solidFill>
                </a:rPr>
                <a:t>Why?</a:t>
              </a:r>
              <a:endParaRPr lang="zh-TW" altLang="en-US" sz="3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sz="3600" dirty="0" smtClean="0"/>
              <a:t>Fundamental Matrix</a:t>
            </a:r>
            <a:endParaRPr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2" y="4988653"/>
            <a:ext cx="1986511" cy="46800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1118136" y="5635403"/>
            <a:ext cx="5436992" cy="468000"/>
            <a:chOff x="1221219" y="5775001"/>
            <a:chExt cx="5436992" cy="46800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234" y="5775001"/>
              <a:ext cx="2245404" cy="468000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1219" y="5929812"/>
              <a:ext cx="549649" cy="205028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4376901" y="5835100"/>
              <a:ext cx="1532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 smtClean="0"/>
                <a:t>for some</a:t>
              </a:r>
              <a:endParaRPr lang="zh-TW" altLang="en-US" sz="2000" dirty="0"/>
            </a:p>
          </p:txBody>
        </p:sp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749" y="5811001"/>
              <a:ext cx="1020462" cy="396000"/>
            </a:xfrm>
            <a:prstGeom prst="rect">
              <a:avLst/>
            </a:prstGeom>
          </p:spPr>
        </p:pic>
      </p:grpSp>
      <p:sp>
        <p:nvSpPr>
          <p:cNvPr id="14" name="文字方塊 13"/>
          <p:cNvSpPr txBox="1"/>
          <p:nvPr/>
        </p:nvSpPr>
        <p:spPr>
          <a:xfrm>
            <a:off x="2702544" y="3392843"/>
            <a:ext cx="1311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</a:rPr>
              <a:t>Why?</a:t>
            </a:r>
            <a:endParaRPr lang="zh-TW" altLang="en-US" sz="3000" dirty="0">
              <a:solidFill>
                <a:srgbClr val="FF0000"/>
              </a:solidFill>
            </a:endParaRPr>
          </a:p>
        </p:txBody>
      </p:sp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buSzPts val="2100"/>
            </a:pPr>
            <a:r>
              <a:rPr lang="en-US" dirty="0" smtClean="0"/>
              <a:t>Fundamental </a:t>
            </a:r>
            <a:r>
              <a:rPr lang="en-US" dirty="0"/>
              <a:t>matrix can be computed from seven or more point matches</a:t>
            </a:r>
            <a:r>
              <a:rPr lang="en-US" dirty="0" smtClean="0"/>
              <a:t>.</a:t>
            </a:r>
          </a:p>
          <a:p>
            <a:pPr marL="342900" indent="-342900">
              <a:spcBef>
                <a:spcPts val="0"/>
              </a:spcBef>
              <a:buSzPts val="2100"/>
            </a:pPr>
            <a:r>
              <a:rPr lang="en-US" altLang="zh-TW" dirty="0"/>
              <a:t>Fundamental matrix </a:t>
            </a:r>
            <a:r>
              <a:rPr lang="en-US" altLang="zh-TW" dirty="0" smtClean="0"/>
              <a:t>only has 7 degree of freedom.</a:t>
            </a:r>
          </a:p>
          <a:p>
            <a:pPr marL="342900" indent="-342900">
              <a:spcBef>
                <a:spcPts val="0"/>
              </a:spcBef>
              <a:buSzPts val="2100"/>
            </a:pPr>
            <a:r>
              <a:rPr lang="en-US" altLang="zh-TW" dirty="0" smtClean="0"/>
              <a:t>The constraint of fundamental matrix is homogenous</a:t>
            </a:r>
            <a:endParaRPr lang="en-US" altLang="zh-TW" dirty="0"/>
          </a:p>
          <a:p>
            <a:pPr marL="342900" lvl="0" indent="-342900">
              <a:spcBef>
                <a:spcPts val="0"/>
              </a:spcBef>
              <a:buSzPts val="21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0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sz="3600" dirty="0" smtClean="0"/>
              <a:t>Fundamental Matrix </a:t>
            </a:r>
            <a:r>
              <a:rPr lang="en-US" altLang="zh-TW" sz="3600" dirty="0"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sz="3600" dirty="0" err="1"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sz="3600" dirty="0">
                <a:ea typeface="Times New Roman"/>
                <a:cs typeface="Times New Roman"/>
                <a:sym typeface="Times New Roman"/>
              </a:rPr>
              <a:t>’)</a:t>
            </a:r>
            <a:endParaRPr dirty="0"/>
          </a:p>
        </p:txBody>
      </p:sp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buSzPts val="2100"/>
            </a:pPr>
            <a:r>
              <a:rPr lang="en-US" dirty="0" smtClean="0"/>
              <a:t>Fundamental </a:t>
            </a:r>
            <a:r>
              <a:rPr lang="en-US" altLang="zh-TW" dirty="0"/>
              <a:t>matrix</a:t>
            </a:r>
            <a:r>
              <a:rPr lang="en-US" dirty="0" smtClean="0"/>
              <a:t> is rank 2</a:t>
            </a:r>
          </a:p>
          <a:p>
            <a:pPr marL="342900" lvl="0" indent="-342900">
              <a:spcBef>
                <a:spcPts val="0"/>
              </a:spcBef>
              <a:buSzPts val="2100"/>
            </a:pPr>
            <a:endParaRPr lang="en-US" dirty="0"/>
          </a:p>
          <a:p>
            <a:pPr marL="342900" lvl="0" indent="-342900">
              <a:spcBef>
                <a:spcPts val="0"/>
              </a:spcBef>
              <a:buSzPts val="2100"/>
            </a:pPr>
            <a:endParaRPr lang="en-US" dirty="0" smtClean="0"/>
          </a:p>
          <a:p>
            <a:pPr marL="342900" lvl="0" indent="-342900">
              <a:spcBef>
                <a:spcPts val="0"/>
              </a:spcBef>
              <a:buSzPts val="2100"/>
            </a:pPr>
            <a:endParaRPr lang="en-US" dirty="0"/>
          </a:p>
          <a:p>
            <a:pPr marL="0" lvl="0" indent="0">
              <a:spcBef>
                <a:spcPts val="0"/>
              </a:spcBef>
              <a:buSzPts val="2100"/>
              <a:buNone/>
            </a:pPr>
            <a:endParaRPr lang="en-US" dirty="0" smtClean="0"/>
          </a:p>
          <a:p>
            <a:pPr marL="342900" lvl="0" indent="-342900">
              <a:spcBef>
                <a:spcPts val="0"/>
              </a:spcBef>
              <a:buSzPts val="2100"/>
            </a:pPr>
            <a:r>
              <a:rPr lang="en-US" altLang="zh-TW" dirty="0" smtClean="0"/>
              <a:t>Recall:</a:t>
            </a:r>
          </a:p>
          <a:p>
            <a:pPr marL="342900" lvl="0" indent="-342900">
              <a:spcBef>
                <a:spcPts val="0"/>
              </a:spcBef>
              <a:buSzPts val="2100"/>
            </a:pPr>
            <a:r>
              <a:rPr lang="en-US" altLang="zh-TW" dirty="0"/>
              <a:t>Therefore</a:t>
            </a:r>
            <a:r>
              <a:rPr lang="en-US" altLang="zh-TW" dirty="0" smtClean="0"/>
              <a:t>, the fundamental </a:t>
            </a:r>
            <a:r>
              <a:rPr lang="en-US" altLang="zh-TW" dirty="0"/>
              <a:t>matrix only has 7 degree of </a:t>
            </a:r>
            <a:r>
              <a:rPr lang="en-US" altLang="zh-TW" dirty="0" smtClean="0"/>
              <a:t>freedom</a:t>
            </a:r>
            <a:r>
              <a:rPr lang="en-US" altLang="zh-TW" dirty="0"/>
              <a:t>.</a:t>
            </a:r>
            <a:endParaRPr 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2715100"/>
            <a:ext cx="6618854" cy="504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99011" y="2702487"/>
            <a:ext cx="718909" cy="5767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977644" y="3289615"/>
            <a:ext cx="5240276" cy="1080000"/>
            <a:chOff x="977644" y="3352675"/>
            <a:chExt cx="5240276" cy="1080000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644" y="3352675"/>
              <a:ext cx="3232776" cy="108000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488274" y="3615676"/>
              <a:ext cx="172964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>
                <a:buSzPts val="2100"/>
              </a:pPr>
              <a:r>
                <a:rPr lang="en-US" altLang="zh-TW" sz="3000" dirty="0"/>
                <a:t>is rank 2</a:t>
              </a:r>
            </a:p>
          </p:txBody>
        </p:sp>
      </p:grpSp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10" y="4404144"/>
            <a:ext cx="389841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0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sz="3600" dirty="0"/>
              <a:t>12.1 </a:t>
            </a:r>
            <a:r>
              <a:rPr lang="en-US" altLang="zh-TW" sz="3600" dirty="0" err="1"/>
              <a:t>Epipolar</a:t>
            </a:r>
            <a:r>
              <a:rPr lang="en-US" altLang="zh-TW" sz="3600" dirty="0"/>
              <a:t> Geometry </a:t>
            </a:r>
            <a:r>
              <a:rPr lang="en-US" altLang="zh-TW" sz="3600" dirty="0"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sz="3600" dirty="0" err="1"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sz="3600" dirty="0">
                <a:ea typeface="Times New Roman"/>
                <a:cs typeface="Times New Roman"/>
                <a:sym typeface="Times New Roman"/>
              </a:rPr>
              <a:t>’)</a:t>
            </a:r>
            <a:endParaRPr dirty="0"/>
          </a:p>
        </p:txBody>
      </p:sp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buSzPts val="2100"/>
            </a:pPr>
            <a:r>
              <a:rPr lang="en-US" dirty="0"/>
              <a:t>If the fundamental matrix is known, </a:t>
            </a:r>
            <a:r>
              <a:rPr lang="en-US" dirty="0" smtClean="0"/>
              <a:t>than</a:t>
            </a:r>
          </a:p>
          <a:p>
            <a:pPr marL="342900" lvl="0" indent="-342900">
              <a:spcBef>
                <a:spcPts val="0"/>
              </a:spcBef>
              <a:buSzPts val="2100"/>
            </a:pPr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2682135"/>
            <a:ext cx="1680894" cy="396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6" y="3285244"/>
            <a:ext cx="4195249" cy="396000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3999990" y="3778386"/>
            <a:ext cx="4441283" cy="1910590"/>
            <a:chOff x="3994589" y="3799648"/>
            <a:chExt cx="3601598" cy="1549367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4589" y="3799648"/>
              <a:ext cx="3601598" cy="1549367"/>
            </a:xfrm>
            <a:prstGeom prst="rect">
              <a:avLst/>
            </a:prstGeom>
          </p:spPr>
        </p:pic>
        <p:sp>
          <p:nvSpPr>
            <p:cNvPr id="14" name="橢圓 13"/>
            <p:cNvSpPr/>
            <p:nvPr/>
          </p:nvSpPr>
          <p:spPr>
            <a:xfrm>
              <a:off x="4684161" y="4380614"/>
              <a:ext cx="87088" cy="8708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307" y="4467702"/>
              <a:ext cx="226286" cy="144000"/>
            </a:xfrm>
            <a:prstGeom prst="rect">
              <a:avLst/>
            </a:prstGeom>
          </p:spPr>
        </p:pic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6" y="5058948"/>
            <a:ext cx="2138880" cy="28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6" y="3796485"/>
            <a:ext cx="2527465" cy="1152000"/>
          </a:xfrm>
          <a:prstGeom prst="rect">
            <a:avLst/>
          </a:prstGeom>
        </p:spPr>
      </p:pic>
      <p:grpSp>
        <p:nvGrpSpPr>
          <p:cNvPr id="18" name="群組 17"/>
          <p:cNvGrpSpPr/>
          <p:nvPr/>
        </p:nvGrpSpPr>
        <p:grpSpPr>
          <a:xfrm>
            <a:off x="6605588" y="4165322"/>
            <a:ext cx="1666875" cy="478116"/>
            <a:chOff x="6605588" y="4165322"/>
            <a:chExt cx="1666875" cy="478116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213" y="4165322"/>
              <a:ext cx="1336802" cy="180000"/>
            </a:xfrm>
            <a:prstGeom prst="rect">
              <a:avLst/>
            </a:prstGeom>
          </p:spPr>
        </p:pic>
        <p:cxnSp>
          <p:nvCxnSpPr>
            <p:cNvPr id="17" name="直線接點 16"/>
            <p:cNvCxnSpPr/>
            <p:nvPr/>
          </p:nvCxnSpPr>
          <p:spPr>
            <a:xfrm>
              <a:off x="6605588" y="4372485"/>
              <a:ext cx="1666875" cy="2709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字方塊 18"/>
          <p:cNvSpPr txBox="1"/>
          <p:nvPr/>
        </p:nvSpPr>
        <p:spPr>
          <a:xfrm>
            <a:off x="853827" y="5488921"/>
            <a:ext cx="3185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The </a:t>
            </a:r>
            <a:r>
              <a:rPr lang="en-US" altLang="zh-TW" sz="2000" dirty="0" err="1" smtClean="0">
                <a:solidFill>
                  <a:srgbClr val="FF0000"/>
                </a:solidFill>
              </a:rPr>
              <a:t>epipolar</a:t>
            </a:r>
            <a:r>
              <a:rPr lang="en-US" altLang="zh-TW" sz="2000" dirty="0" smtClean="0">
                <a:solidFill>
                  <a:srgbClr val="FF0000"/>
                </a:solidFill>
              </a:rPr>
              <a:t> line equation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149162" y="6346924"/>
            <a:ext cx="254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>
                <a:hlinkClick r:id="rId10"/>
              </a:rPr>
              <a:t>Epipolar</a:t>
            </a:r>
            <a:r>
              <a:rPr lang="en-US" altLang="zh-TW" dirty="0" smtClean="0">
                <a:hlinkClick r:id="rId10"/>
              </a:rPr>
              <a:t> Geometry example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914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body" idx="1"/>
          </p:nvPr>
        </p:nvSpPr>
        <p:spPr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40"/>
              <a:buChar char="●"/>
            </a:pPr>
            <a:r>
              <a:rPr lang="en-US" sz="2200" b="1" dirty="0" smtClean="0">
                <a:solidFill>
                  <a:srgbClr val="0070C0"/>
                </a:solidFill>
              </a:rPr>
              <a:t>12.0 Introduction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40"/>
              <a:buChar char="●"/>
            </a:pPr>
            <a:r>
              <a:rPr lang="en-US" sz="2200" b="1" dirty="0" smtClean="0">
                <a:solidFill>
                  <a:srgbClr val="0070C0"/>
                </a:solidFill>
              </a:rPr>
              <a:t>12.1 </a:t>
            </a:r>
            <a:r>
              <a:rPr lang="en-US" sz="2200" b="1" dirty="0" err="1" smtClean="0">
                <a:solidFill>
                  <a:srgbClr val="0070C0"/>
                </a:solidFill>
              </a:rPr>
              <a:t>Epipolar</a:t>
            </a:r>
            <a:r>
              <a:rPr lang="en-US" sz="2200" b="1" dirty="0" smtClean="0">
                <a:solidFill>
                  <a:srgbClr val="0070C0"/>
                </a:solidFill>
              </a:rPr>
              <a:t> Geometry</a:t>
            </a:r>
            <a:endParaRPr dirty="0" smtClean="0"/>
          </a:p>
          <a:p>
            <a:pPr marL="692150" lvl="1" indent="-347663" algn="l" rtl="0">
              <a:spcBef>
                <a:spcPts val="600"/>
              </a:spcBef>
              <a:spcAft>
                <a:spcPts val="0"/>
              </a:spcAft>
              <a:buSzPts val="1120"/>
              <a:buChar char="●"/>
            </a:pPr>
            <a:r>
              <a:rPr lang="en-US" sz="1600" dirty="0" smtClean="0"/>
              <a:t>Rectification</a:t>
            </a:r>
          </a:p>
          <a:p>
            <a:pPr marL="692150" lvl="1" indent="-347663" algn="l" rtl="0">
              <a:spcBef>
                <a:spcPts val="600"/>
              </a:spcBef>
              <a:spcAft>
                <a:spcPts val="0"/>
              </a:spcAft>
              <a:buSzPts val="1120"/>
              <a:buChar char="●"/>
            </a:pPr>
            <a:r>
              <a:rPr lang="en-US" sz="1600" dirty="0" smtClean="0"/>
              <a:t>Plane sweep</a:t>
            </a:r>
            <a:endParaRPr dirty="0" smtClean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1540"/>
              <a:buChar char="●"/>
            </a:pPr>
            <a:r>
              <a:rPr lang="en-US" sz="2200" b="1" dirty="0" smtClean="0">
                <a:solidFill>
                  <a:srgbClr val="0070C0"/>
                </a:solidFill>
              </a:rPr>
              <a:t>12.2 Sparse Correspondence</a:t>
            </a:r>
            <a:endParaRPr dirty="0"/>
          </a:p>
          <a:p>
            <a:pPr marL="692150" lvl="1" indent="-347663" algn="l" rtl="0">
              <a:spcBef>
                <a:spcPts val="600"/>
              </a:spcBef>
              <a:spcAft>
                <a:spcPts val="0"/>
              </a:spcAft>
              <a:buSzPts val="1120"/>
              <a:buChar char="●"/>
            </a:pPr>
            <a:r>
              <a:rPr lang="en-US" sz="1600" dirty="0" smtClean="0"/>
              <a:t>3D curves and profiles</a:t>
            </a:r>
            <a:endParaRPr dirty="0"/>
          </a:p>
          <a:p>
            <a:pPr marL="342900" lvl="0" indent="-342900">
              <a:spcBef>
                <a:spcPts val="600"/>
              </a:spcBef>
              <a:buSzPts val="1540"/>
            </a:pPr>
            <a:r>
              <a:rPr lang="en-US" altLang="zh-TW" sz="2200" b="1" dirty="0">
                <a:solidFill>
                  <a:srgbClr val="0070C0"/>
                </a:solidFill>
              </a:rPr>
              <a:t>12.3 Dense Correspondence</a:t>
            </a:r>
          </a:p>
          <a:p>
            <a:pPr marL="692150" lvl="1" indent="-347663">
              <a:spcBef>
                <a:spcPts val="600"/>
              </a:spcBef>
              <a:buSzPts val="1120"/>
            </a:pPr>
            <a:r>
              <a:rPr lang="en-US" altLang="zh-TW" sz="1600" dirty="0" smtClean="0"/>
              <a:t>Similarity measures</a:t>
            </a:r>
            <a:endParaRPr dirty="0" smtClean="0"/>
          </a:p>
          <a:p>
            <a:pPr marL="342900" lvl="0" indent="-342900">
              <a:spcBef>
                <a:spcPts val="600"/>
              </a:spcBef>
              <a:buSzPts val="1540"/>
            </a:pPr>
            <a:r>
              <a:rPr lang="en-US" altLang="zh-TW" sz="2200" b="1" dirty="0" smtClean="0">
                <a:solidFill>
                  <a:srgbClr val="0070C0"/>
                </a:solidFill>
              </a:rPr>
              <a:t>12.4 Local Methods</a:t>
            </a:r>
            <a:endParaRPr lang="en-US" altLang="zh-TW" sz="2200" b="1" dirty="0">
              <a:solidFill>
                <a:srgbClr val="0070C0"/>
              </a:solidFill>
            </a:endParaRPr>
          </a:p>
          <a:p>
            <a:pPr marL="692150" lvl="1" indent="-347663">
              <a:spcBef>
                <a:spcPts val="600"/>
              </a:spcBef>
              <a:buSzPts val="1120"/>
            </a:pPr>
            <a:r>
              <a:rPr lang="en-US" altLang="zh-TW" sz="1600" dirty="0" smtClean="0"/>
              <a:t>Sub-pixel estimation and uncertainty</a:t>
            </a:r>
            <a:endParaRPr lang="en-US" altLang="zh-TW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540"/>
              <a:buFont typeface="Noto Sans Symbols"/>
              <a:buNone/>
            </a:pPr>
            <a:endParaRPr sz="2200" b="1" dirty="0">
              <a:solidFill>
                <a:srgbClr val="0070C0"/>
              </a:solidFill>
            </a:endParaRPr>
          </a:p>
          <a:p>
            <a:pPr marL="342900" lvl="0" indent="-280670" algn="l" rtl="0">
              <a:spcBef>
                <a:spcPts val="600"/>
              </a:spcBef>
              <a:spcAft>
                <a:spcPts val="0"/>
              </a:spcAft>
              <a:buSzPts val="980"/>
              <a:buNone/>
            </a:pPr>
            <a:endParaRPr sz="1400" b="1" dirty="0">
              <a:solidFill>
                <a:srgbClr val="0070C0"/>
              </a:solidFill>
            </a:endParaRPr>
          </a:p>
          <a:p>
            <a:pPr marL="342900" lvl="0" indent="-209550" algn="l" rtl="0">
              <a:spcBef>
                <a:spcPts val="600"/>
              </a:spcBef>
              <a:spcAft>
                <a:spcPts val="0"/>
              </a:spcAft>
              <a:buSzPts val="21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dirty="0"/>
              <a:t>Once fundamental matrix </a:t>
            </a:r>
            <a:r>
              <a:rPr lang="en-US" altLang="zh-TW" dirty="0" smtClean="0"/>
              <a:t>has </a:t>
            </a:r>
            <a:r>
              <a:rPr lang="en-US" altLang="zh-TW" dirty="0"/>
              <a:t>been computed, we can use the </a:t>
            </a:r>
            <a:r>
              <a:rPr lang="en-US" altLang="zh-TW" dirty="0" err="1"/>
              <a:t>epipolar</a:t>
            </a:r>
            <a:r>
              <a:rPr lang="en-US" altLang="zh-TW" dirty="0"/>
              <a:t> line corresponding to a pixel in </a:t>
            </a:r>
            <a:r>
              <a:rPr lang="en-US" altLang="zh-TW" dirty="0" smtClean="0"/>
              <a:t>one image </a:t>
            </a:r>
            <a:r>
              <a:rPr lang="en-US" altLang="zh-TW" dirty="0"/>
              <a:t>to constrain the search for corresponding pixels in the other image.</a:t>
            </a: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 smtClean="0"/>
              <a:t>12.1.1 </a:t>
            </a:r>
            <a:r>
              <a:rPr lang="en-US" altLang="zh-TW" dirty="0"/>
              <a:t>Rectification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064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 smtClean="0"/>
              <a:t>12.1.1 </a:t>
            </a:r>
            <a:r>
              <a:rPr lang="en-US" altLang="zh-TW" dirty="0" smtClean="0"/>
              <a:t>Rectification </a:t>
            </a:r>
            <a:r>
              <a:rPr lang="en-US" altLang="zh-TW" sz="4000" dirty="0"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sz="4000" dirty="0" err="1"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sz="4000" dirty="0">
                <a:ea typeface="Times New Roman"/>
                <a:cs typeface="Times New Roman"/>
                <a:sym typeface="Times New Roman"/>
              </a:rPr>
              <a:t>’)</a:t>
            </a:r>
            <a:endParaRPr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0" y="2041525"/>
            <a:ext cx="8119820" cy="380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5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dirty="0"/>
              <a:t>A more efficient algorithm can be obtained by first rectifying </a:t>
            </a:r>
            <a:r>
              <a:rPr lang="en-US" altLang="zh-TW" dirty="0" smtClean="0"/>
              <a:t>the input images </a:t>
            </a:r>
            <a:r>
              <a:rPr lang="en-US" altLang="zh-TW" dirty="0"/>
              <a:t>so that </a:t>
            </a:r>
            <a:r>
              <a:rPr lang="en-US" altLang="zh-TW" dirty="0" smtClean="0"/>
              <a:t>corresponding </a:t>
            </a:r>
            <a:r>
              <a:rPr lang="en-US" altLang="zh-TW" dirty="0"/>
              <a:t>horizontal scanlines are </a:t>
            </a:r>
            <a:r>
              <a:rPr lang="en-US" altLang="zh-TW" dirty="0" err="1"/>
              <a:t>epipolar</a:t>
            </a:r>
            <a:r>
              <a:rPr lang="en-US" altLang="zh-TW" dirty="0"/>
              <a:t> </a:t>
            </a:r>
            <a:r>
              <a:rPr lang="en-US" altLang="zh-TW" dirty="0" smtClean="0"/>
              <a:t>lines.</a:t>
            </a: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 smtClean="0"/>
              <a:t>12.1.1 </a:t>
            </a:r>
            <a:r>
              <a:rPr lang="en-US" altLang="zh-TW" dirty="0" smtClean="0"/>
              <a:t>Rectifying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35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Google Shape;108;p5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11188" y="2041525"/>
                <a:ext cx="8302625" cy="4411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TW" dirty="0" smtClean="0"/>
                  <a:t>A simple way to rectify the two images is to first rotate both cameras so that they are</a:t>
                </a:r>
                <a:r>
                  <a:rPr lang="zh-TW" altLang="en-US" dirty="0" smtClean="0"/>
                  <a:t> </a:t>
                </a:r>
                <a:r>
                  <a:rPr lang="en-US" altLang="zh-TW" dirty="0" smtClean="0"/>
                  <a:t>looking </a:t>
                </a:r>
                <a:r>
                  <a:rPr lang="en-US" altLang="zh-TW" dirty="0"/>
                  <a:t>perpendicular to the line joining the camera centers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dirty="0"/>
                  <a:t>.</a:t>
                </a:r>
                <a:endParaRPr dirty="0"/>
              </a:p>
            </p:txBody>
          </p:sp>
        </mc:Choice>
        <mc:Fallback xmlns="">
          <p:sp>
            <p:nvSpPr>
              <p:cNvPr id="108" name="Google Shape;108;p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188" y="2041525"/>
                <a:ext cx="8302625" cy="4411663"/>
              </a:xfrm>
              <a:prstGeom prst="rect">
                <a:avLst/>
              </a:prstGeom>
              <a:blipFill>
                <a:blip r:embed="rId3"/>
                <a:stretch>
                  <a:fillRect t="-6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 smtClean="0"/>
              <a:t>12.1.1 </a:t>
            </a:r>
            <a:r>
              <a:rPr lang="en-US" altLang="zh-TW" dirty="0" smtClean="0"/>
              <a:t>Rectifying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741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 smtClean="0"/>
              <a:t>12.1.1 </a:t>
            </a:r>
            <a:r>
              <a:rPr lang="en-US" altLang="zh-TW" dirty="0" smtClean="0"/>
              <a:t>Rectifying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86" y="1895585"/>
            <a:ext cx="6360953" cy="461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8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 smtClean="0"/>
              <a:t>12.1.1 </a:t>
            </a:r>
            <a:r>
              <a:rPr lang="en-US" altLang="zh-TW" dirty="0" smtClean="0"/>
              <a:t>Rectifying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043" y="2056946"/>
            <a:ext cx="7336917" cy="40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7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dirty="0" smtClean="0"/>
              <a:t>In general</a:t>
            </a:r>
            <a:r>
              <a:rPr lang="en-US" altLang="zh-TW" dirty="0"/>
              <a:t>, it is not possible to rectify an arbitrary collection of images simultaneously unless their optical centers are </a:t>
            </a:r>
            <a:r>
              <a:rPr lang="en-US" altLang="zh-TW" dirty="0" smtClean="0"/>
              <a:t>collinear.</a:t>
            </a:r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 smtClean="0"/>
              <a:t>12.1.1 </a:t>
            </a:r>
            <a:r>
              <a:rPr lang="en-US" altLang="zh-TW" dirty="0" smtClean="0"/>
              <a:t>Rectifying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22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/>
              <a:t>Stereo </a:t>
            </a:r>
            <a:r>
              <a:rPr lang="en-US" altLang="zh-TW" dirty="0"/>
              <a:t>Disparity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2935373"/>
            <a:ext cx="8472404" cy="262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8590" indent="0">
              <a:buNone/>
            </a:pPr>
            <a:endParaRPr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30" y="2121795"/>
            <a:ext cx="5311141" cy="4251121"/>
          </a:xfrm>
          <a:prstGeom prst="rect">
            <a:avLst/>
          </a:prstGeom>
        </p:spPr>
      </p:pic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/>
              <a:t>Standard Rectified Geometry</a:t>
            </a:r>
            <a:endParaRPr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13" y="5908145"/>
            <a:ext cx="226800" cy="18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32" y="5927329"/>
            <a:ext cx="224081" cy="18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44" y="5095761"/>
            <a:ext cx="315005" cy="247504"/>
          </a:xfrm>
          <a:prstGeom prst="rect">
            <a:avLst/>
          </a:prstGeom>
        </p:spPr>
      </p:pic>
      <p:grpSp>
        <p:nvGrpSpPr>
          <p:cNvPr id="15" name="群組 14"/>
          <p:cNvGrpSpPr/>
          <p:nvPr/>
        </p:nvGrpSpPr>
        <p:grpSpPr>
          <a:xfrm>
            <a:off x="1295400" y="4524749"/>
            <a:ext cx="1085851" cy="233405"/>
            <a:chOff x="1281112" y="5005761"/>
            <a:chExt cx="1085851" cy="233405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310" y="5005761"/>
              <a:ext cx="122034" cy="180000"/>
            </a:xfrm>
            <a:prstGeom prst="rect">
              <a:avLst/>
            </a:prstGeom>
          </p:spPr>
        </p:pic>
        <p:cxnSp>
          <p:nvCxnSpPr>
            <p:cNvPr id="13" name="直線單箭頭接點 12"/>
            <p:cNvCxnSpPr/>
            <p:nvPr/>
          </p:nvCxnSpPr>
          <p:spPr>
            <a:xfrm>
              <a:off x="1281112" y="5239166"/>
              <a:ext cx="1085851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圖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9" y="2165930"/>
            <a:ext cx="712340" cy="540000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>
            <a:off x="6166338" y="2830335"/>
            <a:ext cx="1267722" cy="540000"/>
            <a:chOff x="6166338" y="2830335"/>
            <a:chExt cx="1267722" cy="540000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001" y="2830335"/>
              <a:ext cx="883059" cy="540000"/>
            </a:xfrm>
            <a:prstGeom prst="rect">
              <a:avLst/>
            </a:prstGeom>
          </p:spPr>
        </p:pic>
        <p:sp>
          <p:nvSpPr>
            <p:cNvPr id="23" name="向右箭號 22"/>
            <p:cNvSpPr/>
            <p:nvPr/>
          </p:nvSpPr>
          <p:spPr>
            <a:xfrm>
              <a:off x="6166338" y="2986088"/>
              <a:ext cx="285296" cy="261530"/>
            </a:xfrm>
            <a:prstGeom prst="rightArrow">
              <a:avLst>
                <a:gd name="adj1" fmla="val 27956"/>
                <a:gd name="adj2" fmla="val 40553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2381251" y="3527355"/>
            <a:ext cx="5553407" cy="1601383"/>
            <a:chOff x="2381251" y="3527355"/>
            <a:chExt cx="5553407" cy="1601383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6338" y="3527355"/>
              <a:ext cx="1768320" cy="720000"/>
            </a:xfrm>
            <a:prstGeom prst="rect">
              <a:avLst/>
            </a:prstGeom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251" y="4912738"/>
              <a:ext cx="547364" cy="216000"/>
            </a:xfrm>
            <a:prstGeom prst="rect">
              <a:avLst/>
            </a:prstGeom>
          </p:spPr>
        </p:pic>
        <p:pic>
          <p:nvPicPr>
            <p:cNvPr id="26" name="圖片 2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6514" y="4912738"/>
              <a:ext cx="458024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094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0.3397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dirty="0" smtClean="0"/>
              <a:t>The disparity space image                 , can be obtained by stereo matching.</a:t>
            </a: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/>
              <a:t>Disparity Space Image (DSI)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190399"/>
            <a:ext cx="1628774" cy="41468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59" y="3084941"/>
            <a:ext cx="5701682" cy="341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1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body" idx="1"/>
          </p:nvPr>
        </p:nvSpPr>
        <p:spPr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40"/>
              <a:buChar char="●"/>
            </a:pPr>
            <a:r>
              <a:rPr lang="en-US" sz="2200" b="1" dirty="0" smtClean="0">
                <a:solidFill>
                  <a:srgbClr val="0070C0"/>
                </a:solidFill>
              </a:rPr>
              <a:t>12.5 Global Optimization</a:t>
            </a:r>
            <a:endParaRPr dirty="0" smtClean="0"/>
          </a:p>
          <a:p>
            <a:pPr marL="692150" lvl="1" indent="-347663" algn="l" rtl="0">
              <a:spcBef>
                <a:spcPts val="600"/>
              </a:spcBef>
              <a:spcAft>
                <a:spcPts val="0"/>
              </a:spcAft>
              <a:buSzPts val="1120"/>
              <a:buChar char="●"/>
            </a:pPr>
            <a:r>
              <a:rPr lang="en-US" sz="1600" dirty="0" smtClean="0"/>
              <a:t>Dynamic programming</a:t>
            </a:r>
          </a:p>
          <a:p>
            <a:pPr marL="692150" lvl="1" indent="-347663" algn="l" rtl="0">
              <a:spcBef>
                <a:spcPts val="600"/>
              </a:spcBef>
              <a:spcAft>
                <a:spcPts val="0"/>
              </a:spcAft>
              <a:buSzPts val="1120"/>
              <a:buChar char="●"/>
            </a:pPr>
            <a:r>
              <a:rPr lang="en-US" sz="1600" dirty="0" smtClean="0"/>
              <a:t>Segmentation-based techniques</a:t>
            </a:r>
          </a:p>
          <a:p>
            <a:pPr marL="692150" lvl="1" indent="-347663">
              <a:spcBef>
                <a:spcPts val="600"/>
              </a:spcBef>
              <a:buSzPts val="1120"/>
            </a:pPr>
            <a:r>
              <a:rPr lang="en-US" altLang="zh-TW" sz="1600" i="1" dirty="0"/>
              <a:t>Application</a:t>
            </a:r>
            <a:r>
              <a:rPr lang="en-US" altLang="zh-TW" sz="1600" dirty="0"/>
              <a:t>: </a:t>
            </a:r>
            <a:r>
              <a:rPr lang="en-US" altLang="zh-TW" sz="1600" dirty="0" smtClean="0"/>
              <a:t>Z-keying and background replacement</a:t>
            </a:r>
            <a:endParaRPr dirty="0" smtClean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1540"/>
              <a:buChar char="●"/>
            </a:pPr>
            <a:r>
              <a:rPr lang="en-US" sz="2200" b="1" dirty="0" smtClean="0">
                <a:solidFill>
                  <a:srgbClr val="0070C0"/>
                </a:solidFill>
              </a:rPr>
              <a:t>12.6 Deep neural networks</a:t>
            </a:r>
            <a:endParaRPr dirty="0"/>
          </a:p>
          <a:p>
            <a:pPr marL="342900" lvl="0" indent="-342900">
              <a:spcBef>
                <a:spcPts val="600"/>
              </a:spcBef>
              <a:buSzPts val="1540"/>
            </a:pPr>
            <a:r>
              <a:rPr lang="en-US" altLang="zh-TW" sz="2200" b="1" dirty="0" smtClean="0">
                <a:solidFill>
                  <a:srgbClr val="0070C0"/>
                </a:solidFill>
              </a:rPr>
              <a:t>12.7 Multi-view Stereo</a:t>
            </a:r>
          </a:p>
          <a:p>
            <a:pPr marL="692150" lvl="1" indent="-347663">
              <a:spcBef>
                <a:spcPts val="600"/>
              </a:spcBef>
              <a:buSzPts val="1120"/>
            </a:pPr>
            <a:r>
              <a:rPr lang="en-US" sz="1600" dirty="0" smtClean="0"/>
              <a:t>Scene flow</a:t>
            </a:r>
          </a:p>
          <a:p>
            <a:pPr marL="692150" lvl="1" indent="-347663">
              <a:spcBef>
                <a:spcPts val="600"/>
              </a:spcBef>
              <a:buSzPts val="1120"/>
            </a:pPr>
            <a:r>
              <a:rPr lang="en-US" sz="1600" dirty="0" smtClean="0"/>
              <a:t>Volumetric and 3D surface reconstruction</a:t>
            </a:r>
          </a:p>
          <a:p>
            <a:pPr marL="692150" lvl="1" indent="-347663">
              <a:spcBef>
                <a:spcPts val="600"/>
              </a:spcBef>
              <a:buSzPts val="1120"/>
            </a:pPr>
            <a:r>
              <a:rPr lang="en-US" sz="1600" dirty="0"/>
              <a:t>Shape </a:t>
            </a:r>
            <a:r>
              <a:rPr lang="en-US" sz="1600"/>
              <a:t>from </a:t>
            </a:r>
            <a:r>
              <a:rPr lang="en-US" sz="1600" smtClean="0"/>
              <a:t>silhouettes</a:t>
            </a:r>
            <a:endParaRPr dirty="0" smtClean="0"/>
          </a:p>
        </p:txBody>
      </p:sp>
    </p:spTree>
    <p:extLst>
      <p:ext uri="{BB962C8B-B14F-4D97-AF65-F5344CB8AC3E}">
        <p14:creationId xmlns:p14="http://schemas.microsoft.com/office/powerpoint/2010/main" val="338846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90" y="3734651"/>
            <a:ext cx="2113510" cy="1618639"/>
          </a:xfrm>
          <a:prstGeom prst="rect">
            <a:avLst/>
          </a:prstGeom>
        </p:spPr>
      </p:pic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/>
              <a:t>Disparity Space Image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7" name="Google Shape;474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3338" y="5530678"/>
            <a:ext cx="9151937" cy="8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90" y="1914458"/>
            <a:ext cx="4510637" cy="1732562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5422900" y="1953260"/>
            <a:ext cx="2110155" cy="1557484"/>
            <a:chOff x="5093494" y="1956822"/>
            <a:chExt cx="2186249" cy="1613649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3494" y="1956822"/>
              <a:ext cx="2151532" cy="1613649"/>
            </a:xfrm>
            <a:prstGeom prst="rect">
              <a:avLst/>
            </a:prstGeom>
          </p:spPr>
        </p:pic>
        <p:cxnSp>
          <p:nvCxnSpPr>
            <p:cNvPr id="4" name="直線接點 3"/>
            <p:cNvCxnSpPr/>
            <p:nvPr/>
          </p:nvCxnSpPr>
          <p:spPr>
            <a:xfrm>
              <a:off x="5096085" y="2808096"/>
              <a:ext cx="2183658" cy="1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圖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8558" y="3729364"/>
            <a:ext cx="2168726" cy="162392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2900" y="3703141"/>
            <a:ext cx="2146300" cy="165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dirty="0"/>
              <a:t>Plane sweep is the technique to sweep a set of planes through the scene and to measure the photo-consistency of different images as they are re-projected onto these planes.</a:t>
            </a: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/>
              <a:t>12.1.2 Plane Sweep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464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 smtClean="0"/>
              <a:t>Recall the </a:t>
            </a:r>
            <a:r>
              <a:rPr lang="en-US" altLang="zh-TW" sz="2400" dirty="0"/>
              <a:t>camera </a:t>
            </a:r>
            <a:r>
              <a:rPr lang="en-US" altLang="zh-TW" sz="2400" dirty="0" smtClean="0"/>
              <a:t>matrix </a:t>
            </a:r>
          </a:p>
          <a:p>
            <a:endParaRPr dirty="0"/>
          </a:p>
        </p:txBody>
      </p:sp>
      <p:grpSp>
        <p:nvGrpSpPr>
          <p:cNvPr id="59" name="群組 58"/>
          <p:cNvGrpSpPr/>
          <p:nvPr/>
        </p:nvGrpSpPr>
        <p:grpSpPr>
          <a:xfrm>
            <a:off x="1146751" y="4441424"/>
            <a:ext cx="4146857" cy="1476000"/>
            <a:chOff x="4944162" y="2320133"/>
            <a:chExt cx="4146857" cy="1476000"/>
          </a:xfrm>
        </p:grpSpPr>
        <p:pic>
          <p:nvPicPr>
            <p:cNvPr id="56" name="圖片 5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4162" y="2320133"/>
              <a:ext cx="4146857" cy="1476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/>
                <p:cNvSpPr txBox="1"/>
                <p:nvPr/>
              </p:nvSpPr>
              <p:spPr>
                <a:xfrm>
                  <a:off x="7320297" y="3360924"/>
                  <a:ext cx="87973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4×4</m:t>
                        </m:r>
                      </m:oMath>
                    </m:oMathPara>
                  </a14:m>
                  <a:endParaRPr lang="zh-TW" altLang="en-US" sz="12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文字方塊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0297" y="3360924"/>
                  <a:ext cx="879732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/>
                <p:cNvSpPr txBox="1"/>
                <p:nvPr/>
              </p:nvSpPr>
              <p:spPr>
                <a:xfrm>
                  <a:off x="6131911" y="3360924"/>
                  <a:ext cx="87973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4×4</m:t>
                        </m:r>
                      </m:oMath>
                    </m:oMathPara>
                  </a14:m>
                  <a:endParaRPr lang="zh-TW" altLang="en-US" sz="12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文字方塊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1911" y="3360924"/>
                  <a:ext cx="879732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群組 8"/>
          <p:cNvGrpSpPr/>
          <p:nvPr/>
        </p:nvGrpSpPr>
        <p:grpSpPr>
          <a:xfrm>
            <a:off x="2196687" y="4686207"/>
            <a:ext cx="2425566" cy="1116530"/>
            <a:chOff x="6131293" y="4610361"/>
            <a:chExt cx="2425566" cy="1116530"/>
          </a:xfrm>
        </p:grpSpPr>
        <p:sp>
          <p:nvSpPr>
            <p:cNvPr id="8" name="矩形 7"/>
            <p:cNvSpPr/>
            <p:nvPr/>
          </p:nvSpPr>
          <p:spPr>
            <a:xfrm>
              <a:off x="6131293" y="4653745"/>
              <a:ext cx="2425566" cy="107314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14" y="4610361"/>
              <a:ext cx="1955520" cy="1008000"/>
            </a:xfrm>
            <a:prstGeom prst="rect">
              <a:avLst/>
            </a:prstGeom>
          </p:spPr>
        </p:pic>
      </p:grp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/>
              <a:t>Plane Plus Parallax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85" y="2172396"/>
            <a:ext cx="1807128" cy="360000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1220300" y="4516267"/>
            <a:ext cx="3976116" cy="1338309"/>
            <a:chOff x="1220300" y="4516267"/>
            <a:chExt cx="3976116" cy="1338309"/>
          </a:xfrm>
        </p:grpSpPr>
        <p:sp>
          <p:nvSpPr>
            <p:cNvPr id="10" name="矩形 9"/>
            <p:cNvSpPr/>
            <p:nvPr/>
          </p:nvSpPr>
          <p:spPr>
            <a:xfrm>
              <a:off x="1220300" y="4516267"/>
              <a:ext cx="341799" cy="965948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2466195" y="4702546"/>
              <a:ext cx="1756556" cy="393576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4801621" y="4525838"/>
              <a:ext cx="394795" cy="1328738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2270956" y="2911855"/>
            <a:ext cx="1886552" cy="557804"/>
            <a:chOff x="2146508" y="2929981"/>
            <a:chExt cx="1886552" cy="557804"/>
          </a:xfrm>
        </p:grpSpPr>
        <p:cxnSp>
          <p:nvCxnSpPr>
            <p:cNvPr id="13" name="直線單箭頭接點 12"/>
            <p:cNvCxnSpPr/>
            <p:nvPr/>
          </p:nvCxnSpPr>
          <p:spPr>
            <a:xfrm flipH="1" flipV="1">
              <a:off x="2146508" y="2929981"/>
              <a:ext cx="135715" cy="257113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字方塊 21"/>
            <p:cNvSpPr txBox="1"/>
            <p:nvPr/>
          </p:nvSpPr>
          <p:spPr>
            <a:xfrm>
              <a:off x="2146508" y="3180008"/>
              <a:ext cx="18865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rgbClr val="0070C0"/>
                  </a:solidFill>
                </a:rPr>
                <a:t>3D world coordinates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74661" y="2855688"/>
            <a:ext cx="1316538" cy="771573"/>
            <a:chOff x="109405" y="2933957"/>
            <a:chExt cx="1306137" cy="771573"/>
          </a:xfrm>
        </p:grpSpPr>
        <p:sp>
          <p:nvSpPr>
            <p:cNvPr id="27" name="文字方塊 26"/>
            <p:cNvSpPr txBox="1"/>
            <p:nvPr/>
          </p:nvSpPr>
          <p:spPr>
            <a:xfrm>
              <a:off x="109405" y="3182310"/>
              <a:ext cx="13061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0070C0"/>
                  </a:solidFill>
                </a:rPr>
                <a:t>camera plane coordinates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28" name="直線單箭頭接點 27"/>
            <p:cNvCxnSpPr/>
            <p:nvPr/>
          </p:nvCxnSpPr>
          <p:spPr>
            <a:xfrm flipV="1">
              <a:off x="1045253" y="2933957"/>
              <a:ext cx="226794" cy="248353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群組 42"/>
          <p:cNvGrpSpPr/>
          <p:nvPr/>
        </p:nvGrpSpPr>
        <p:grpSpPr>
          <a:xfrm>
            <a:off x="-72772" y="3505009"/>
            <a:ext cx="1219523" cy="307777"/>
            <a:chOff x="-199468" y="3008807"/>
            <a:chExt cx="1250167" cy="307777"/>
          </a:xfrm>
        </p:grpSpPr>
        <p:sp>
          <p:nvSpPr>
            <p:cNvPr id="44" name="文字方塊 43"/>
            <p:cNvSpPr txBox="1"/>
            <p:nvPr/>
          </p:nvSpPr>
          <p:spPr>
            <a:xfrm>
              <a:off x="-199468" y="3008807"/>
              <a:ext cx="12501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n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o disparity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45" name="直線單箭頭接點 44"/>
            <p:cNvCxnSpPr>
              <a:endCxn id="44" idx="3"/>
            </p:cNvCxnSpPr>
            <p:nvPr/>
          </p:nvCxnSpPr>
          <p:spPr>
            <a:xfrm flipV="1">
              <a:off x="825915" y="3162696"/>
              <a:ext cx="224784" cy="330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群組 5"/>
          <p:cNvGrpSpPr/>
          <p:nvPr/>
        </p:nvGrpSpPr>
        <p:grpSpPr>
          <a:xfrm>
            <a:off x="1156152" y="2959766"/>
            <a:ext cx="2984662" cy="1440000"/>
            <a:chOff x="4099412" y="2684200"/>
            <a:chExt cx="2984662" cy="144000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412" y="2684200"/>
              <a:ext cx="2984662" cy="144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字方塊 31"/>
                <p:cNvSpPr txBox="1"/>
                <p:nvPr/>
              </p:nvSpPr>
              <p:spPr>
                <a:xfrm>
                  <a:off x="5348314" y="3505745"/>
                  <a:ext cx="67376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9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TW" sz="9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×3</m:t>
                        </m:r>
                      </m:oMath>
                    </m:oMathPara>
                  </a14:m>
                  <a:endParaRPr lang="zh-TW" altLang="en-US" sz="9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文字方塊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8314" y="3505745"/>
                  <a:ext cx="673768" cy="2308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/>
                <p:cNvSpPr txBox="1"/>
                <p:nvPr/>
              </p:nvSpPr>
              <p:spPr>
                <a:xfrm>
                  <a:off x="4877178" y="3487698"/>
                  <a:ext cx="67376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9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TW" sz="9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×3</m:t>
                        </m:r>
                      </m:oMath>
                    </m:oMathPara>
                  </a14:m>
                  <a:endParaRPr lang="zh-TW" altLang="en-US" sz="9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文字方塊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7178" y="3487698"/>
                  <a:ext cx="673768" cy="2308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/>
                <p:cNvSpPr txBox="1"/>
                <p:nvPr/>
              </p:nvSpPr>
              <p:spPr>
                <a:xfrm>
                  <a:off x="5932638" y="3503677"/>
                  <a:ext cx="67376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TW" sz="9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TW" sz="9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altLang="zh-TW" sz="900" dirty="0" smtClean="0">
                      <a:solidFill>
                        <a:srgbClr val="0070C0"/>
                      </a:solidFill>
                    </a:rPr>
                    <a:t>1</a:t>
                  </a:r>
                  <a:endParaRPr lang="zh-TW" altLang="en-US" sz="9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文字方塊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2638" y="3503677"/>
                  <a:ext cx="673768" cy="230832"/>
                </a:xfrm>
                <a:prstGeom prst="rect">
                  <a:avLst/>
                </a:prstGeom>
                <a:blipFill>
                  <a:blip r:embed="rId10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群組 28"/>
          <p:cNvGrpSpPr/>
          <p:nvPr/>
        </p:nvGrpSpPr>
        <p:grpSpPr>
          <a:xfrm>
            <a:off x="2473767" y="5152389"/>
            <a:ext cx="1748984" cy="712045"/>
            <a:chOff x="2473767" y="5152389"/>
            <a:chExt cx="1748984" cy="712045"/>
          </a:xfrm>
        </p:grpSpPr>
        <p:sp>
          <p:nvSpPr>
            <p:cNvPr id="46" name="矩形 45"/>
            <p:cNvSpPr/>
            <p:nvPr/>
          </p:nvSpPr>
          <p:spPr>
            <a:xfrm>
              <a:off x="2473767" y="5152389"/>
              <a:ext cx="1748984" cy="43460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2607686" y="5556657"/>
              <a:ext cx="1553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can </a:t>
              </a:r>
              <a:r>
                <a:rPr lang="en-US" altLang="zh-TW" dirty="0">
                  <a:solidFill>
                    <a:srgbClr val="FF0000"/>
                  </a:solidFill>
                </a:rPr>
                <a:t>be changed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62" y="2592785"/>
            <a:ext cx="1312405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7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Google Shape;108;p5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11188" y="2041525"/>
                <a:ext cx="8302625" cy="4411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2400" dirty="0" smtClean="0"/>
                  <a:t>Define </a:t>
                </a:r>
                <a:r>
                  <a:rPr lang="en-US" sz="2400" dirty="0"/>
                  <a:t>the invertible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4 </m:t>
                    </m:r>
                  </m:oMath>
                </a14:m>
                <a:r>
                  <a:rPr lang="en-US" sz="2400" dirty="0" smtClean="0"/>
                  <a:t>camera matrix by</a:t>
                </a:r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r>
                  <a:rPr lang="en-US" sz="2400" dirty="0" smtClean="0"/>
                  <a:t>Setting the last row of      as</a:t>
                </a:r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pPr marL="148590" indent="0">
                  <a:buNone/>
                </a:pPr>
                <a:endParaRPr lang="en-US" sz="2000" dirty="0" smtClean="0"/>
              </a:p>
              <a:p>
                <a:endParaRPr lang="en-US" sz="2400" dirty="0" smtClean="0"/>
              </a:p>
            </p:txBody>
          </p:sp>
        </mc:Choice>
        <mc:Fallback xmlns="">
          <p:sp>
            <p:nvSpPr>
              <p:cNvPr id="108" name="Google Shape;108;p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188" y="2041525"/>
                <a:ext cx="8302625" cy="4411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/>
              <a:t>Plane Plus Parallax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93" y="2585924"/>
            <a:ext cx="3137400" cy="108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78" y="3749241"/>
            <a:ext cx="293143" cy="396000"/>
          </a:xfrm>
          <a:prstGeom prst="rect">
            <a:avLst/>
          </a:prstGeom>
        </p:spPr>
      </p:pic>
      <p:grpSp>
        <p:nvGrpSpPr>
          <p:cNvPr id="19" name="群組 18"/>
          <p:cNvGrpSpPr/>
          <p:nvPr/>
        </p:nvGrpSpPr>
        <p:grpSpPr>
          <a:xfrm>
            <a:off x="1042988" y="4247900"/>
            <a:ext cx="5803205" cy="1695570"/>
            <a:chOff x="1042988" y="4247900"/>
            <a:chExt cx="5803205" cy="1695570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193" y="4247900"/>
              <a:ext cx="4077000" cy="1080000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3922836" y="4757905"/>
              <a:ext cx="2820863" cy="52529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1042988" y="5481805"/>
              <a:ext cx="5199062" cy="461665"/>
              <a:chOff x="1042988" y="5481805"/>
              <a:chExt cx="5199062" cy="461665"/>
            </a:xfrm>
          </p:grpSpPr>
          <p:sp>
            <p:nvSpPr>
              <p:cNvPr id="5" name="文字方塊 4"/>
              <p:cNvSpPr txBox="1"/>
              <p:nvPr/>
            </p:nvSpPr>
            <p:spPr>
              <a:xfrm>
                <a:off x="1042988" y="5481805"/>
                <a:ext cx="5199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 smtClean="0"/>
                  <a:t>where                        and                . </a:t>
                </a:r>
                <a:endParaRPr lang="zh-TW" altLang="en-US" sz="2400" dirty="0"/>
              </a:p>
            </p:txBody>
          </p:sp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4214" y="5494755"/>
                <a:ext cx="1779429" cy="432000"/>
              </a:xfrm>
              <a:prstGeom prst="rect">
                <a:avLst/>
              </a:prstGeom>
            </p:spPr>
          </p:pic>
          <p:pic>
            <p:nvPicPr>
              <p:cNvPr id="9" name="圖片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4343" y="5494755"/>
                <a:ext cx="1229538" cy="432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728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400" dirty="0" smtClean="0"/>
              <a:t>Note that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 marL="148590" indent="0">
              <a:buNone/>
            </a:pP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148590" indent="0">
              <a:buNone/>
            </a:pPr>
            <a:endParaRPr lang="en-US" sz="2000" dirty="0" smtClean="0"/>
          </a:p>
          <a:p>
            <a:endParaRPr lang="en-US" sz="2400" dirty="0" smtClean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/>
              <a:t>Plane Plus Parallax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sp>
        <p:nvSpPr>
          <p:cNvPr id="16" name="向右箭號 15"/>
          <p:cNvSpPr/>
          <p:nvPr/>
        </p:nvSpPr>
        <p:spPr>
          <a:xfrm>
            <a:off x="3567444" y="3266606"/>
            <a:ext cx="285296" cy="261530"/>
          </a:xfrm>
          <a:prstGeom prst="rightArrow">
            <a:avLst>
              <a:gd name="adj1" fmla="val 27956"/>
              <a:gd name="adj2" fmla="val 40553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3592990" y="2188897"/>
            <a:ext cx="1483546" cy="1028474"/>
            <a:chOff x="329009" y="1529339"/>
            <a:chExt cx="943053" cy="1028474"/>
          </a:xfrm>
        </p:grpSpPr>
        <p:sp>
          <p:nvSpPr>
            <p:cNvPr id="19" name="文字方塊 18"/>
            <p:cNvSpPr txBox="1"/>
            <p:nvPr/>
          </p:nvSpPr>
          <p:spPr>
            <a:xfrm>
              <a:off x="329009" y="1529339"/>
              <a:ext cx="94305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0070C0"/>
                  </a:solidFill>
                </a:rPr>
                <a:t>camera plane  coordinates with disparity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20" name="直線單箭頭接點 19"/>
            <p:cNvCxnSpPr>
              <a:stCxn id="19" idx="2"/>
            </p:cNvCxnSpPr>
            <p:nvPr/>
          </p:nvCxnSpPr>
          <p:spPr>
            <a:xfrm>
              <a:off x="800535" y="2268003"/>
              <a:ext cx="2371" cy="28981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圖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01" y="4409471"/>
            <a:ext cx="3901353" cy="1440000"/>
          </a:xfrm>
          <a:prstGeom prst="rect">
            <a:avLst/>
          </a:prstGeom>
        </p:spPr>
      </p:pic>
      <p:grpSp>
        <p:nvGrpSpPr>
          <p:cNvPr id="30" name="群組 29"/>
          <p:cNvGrpSpPr/>
          <p:nvPr/>
        </p:nvGrpSpPr>
        <p:grpSpPr>
          <a:xfrm>
            <a:off x="1187538" y="4440251"/>
            <a:ext cx="4314608" cy="1334739"/>
            <a:chOff x="1187538" y="4440251"/>
            <a:chExt cx="4314608" cy="1334739"/>
          </a:xfrm>
        </p:grpSpPr>
        <p:sp>
          <p:nvSpPr>
            <p:cNvPr id="33" name="矩形 32"/>
            <p:cNvSpPr/>
            <p:nvPr/>
          </p:nvSpPr>
          <p:spPr>
            <a:xfrm>
              <a:off x="2219412" y="5094398"/>
              <a:ext cx="1857287" cy="372952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4469606" y="4440251"/>
              <a:ext cx="367508" cy="1334739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1187538" y="5485583"/>
              <a:ext cx="218987" cy="267211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向右箭號 35"/>
            <p:cNvSpPr/>
            <p:nvPr/>
          </p:nvSpPr>
          <p:spPr>
            <a:xfrm>
              <a:off x="5216850" y="4998908"/>
              <a:ext cx="285296" cy="261530"/>
            </a:xfrm>
            <a:prstGeom prst="rightArrow">
              <a:avLst>
                <a:gd name="adj1" fmla="val 27956"/>
                <a:gd name="adj2" fmla="val 40553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8" name="圖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613" y="3157371"/>
            <a:ext cx="1336082" cy="360000"/>
          </a:xfrm>
          <a:prstGeom prst="rect">
            <a:avLst/>
          </a:prstGeom>
        </p:spPr>
      </p:pic>
      <p:sp>
        <p:nvSpPr>
          <p:cNvPr id="43" name="向右箭號 42"/>
          <p:cNvSpPr/>
          <p:nvPr/>
        </p:nvSpPr>
        <p:spPr>
          <a:xfrm>
            <a:off x="5223298" y="5542423"/>
            <a:ext cx="285296" cy="261530"/>
          </a:xfrm>
          <a:prstGeom prst="rightArrow">
            <a:avLst>
              <a:gd name="adj1" fmla="val 27956"/>
              <a:gd name="adj2" fmla="val 40553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9" name="圖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29" y="3716394"/>
            <a:ext cx="1444816" cy="1080000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2617371"/>
            <a:ext cx="1956090" cy="144000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11" y="5405354"/>
            <a:ext cx="2803709" cy="576000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11" y="4920874"/>
            <a:ext cx="2974737" cy="360000"/>
          </a:xfrm>
          <a:prstGeom prst="rect">
            <a:avLst/>
          </a:prstGeom>
        </p:spPr>
      </p:pic>
      <p:pic>
        <p:nvPicPr>
          <p:cNvPr id="50" name="圖片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243" y="6157180"/>
            <a:ext cx="1529072" cy="360000"/>
          </a:xfrm>
          <a:prstGeom prst="rect">
            <a:avLst/>
          </a:prstGeom>
        </p:spPr>
      </p:pic>
      <p:grpSp>
        <p:nvGrpSpPr>
          <p:cNvPr id="61" name="群組 60"/>
          <p:cNvGrpSpPr/>
          <p:nvPr/>
        </p:nvGrpSpPr>
        <p:grpSpPr>
          <a:xfrm>
            <a:off x="6705599" y="5527632"/>
            <a:ext cx="1665158" cy="626440"/>
            <a:chOff x="2473767" y="5152390"/>
            <a:chExt cx="1656439" cy="626440"/>
          </a:xfrm>
        </p:grpSpPr>
        <p:sp>
          <p:nvSpPr>
            <p:cNvPr id="62" name="矩形 61"/>
            <p:cNvSpPr/>
            <p:nvPr/>
          </p:nvSpPr>
          <p:spPr>
            <a:xfrm>
              <a:off x="2473767" y="5152390"/>
              <a:ext cx="1656439" cy="32184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2692180" y="5471053"/>
              <a:ext cx="13355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3D</a:t>
              </a:r>
              <a:r>
                <a:rPr lang="zh-TW" altLang="en-US" dirty="0" smtClean="0">
                  <a:solidFill>
                    <a:srgbClr val="FF0000"/>
                  </a:solidFill>
                </a:rPr>
                <a:t> </a:t>
              </a:r>
              <a:r>
                <a:rPr lang="en-US" altLang="zh-TW" dirty="0">
                  <a:solidFill>
                    <a:srgbClr val="FF0000"/>
                  </a:solidFill>
                </a:rPr>
                <a:t>h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yperplane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435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Google Shape;108;p5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11188" y="2041525"/>
                <a:ext cx="8302625" cy="4411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TW" sz="2400" dirty="0" smtClean="0"/>
                  <a:t>We </a:t>
                </a:r>
                <a:r>
                  <a:rPr lang="en-US" altLang="zh-TW" sz="2400" dirty="0"/>
                  <a:t>can interpret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TW" sz="2400" dirty="0" smtClean="0"/>
                  <a:t> as </a:t>
                </a:r>
                <a:r>
                  <a:rPr lang="en-US" altLang="zh-TW" sz="2400" dirty="0"/>
                  <a:t>the projective </a:t>
                </a:r>
                <a:r>
                  <a:rPr lang="en-US" altLang="zh-TW" sz="2400" dirty="0" smtClean="0"/>
                  <a:t>disparity or </a:t>
                </a:r>
                <a:r>
                  <a:rPr lang="en-US" altLang="zh-TW" sz="2400" dirty="0"/>
                  <a:t>projective depth of a 3D scene </a:t>
                </a:r>
                <a:r>
                  <a:rPr lang="en-US" altLang="zh-TW" sz="2400" dirty="0" smtClean="0"/>
                  <a:t>point       from </a:t>
                </a:r>
                <a:r>
                  <a:rPr lang="en-US" altLang="zh-TW" sz="2400" dirty="0"/>
                  <a:t>the reference </a:t>
                </a:r>
                <a:r>
                  <a:rPr lang="en-US" altLang="zh-TW" sz="2400" dirty="0" smtClean="0"/>
                  <a:t>plane                     .</a:t>
                </a:r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pPr marL="148590" indent="0">
                  <a:buNone/>
                </a:pPr>
                <a:endParaRPr lang="en-US" sz="2400" dirty="0" smtClean="0"/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pPr marL="148590" indent="0">
                  <a:buNone/>
                </a:pPr>
                <a:endParaRPr lang="en-US" sz="2000" dirty="0" smtClean="0"/>
              </a:p>
              <a:p>
                <a:endParaRPr lang="en-US" sz="2400" dirty="0" smtClean="0"/>
              </a:p>
            </p:txBody>
          </p:sp>
        </mc:Choice>
        <mc:Fallback xmlns="">
          <p:sp>
            <p:nvSpPr>
              <p:cNvPr id="108" name="Google Shape;108;p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188" y="2041525"/>
                <a:ext cx="8302625" cy="4411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P</a:t>
            </a:r>
            <a:r>
              <a:rPr lang="en-US" altLang="zh-TW" dirty="0" smtClean="0"/>
              <a:t>rojective Depth</a:t>
            </a:r>
            <a:endParaRPr dirty="0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78" y="3288493"/>
            <a:ext cx="2803709" cy="576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135" y="2588467"/>
            <a:ext cx="384000" cy="216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36" y="2925520"/>
            <a:ext cx="1620480" cy="288000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4338353" y="3184769"/>
            <a:ext cx="3868583" cy="1075216"/>
            <a:chOff x="4338353" y="3184769"/>
            <a:chExt cx="3868583" cy="1075216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716" y="3225426"/>
              <a:ext cx="3218220" cy="684000"/>
            </a:xfrm>
            <a:prstGeom prst="rect">
              <a:avLst/>
            </a:prstGeom>
          </p:spPr>
        </p:pic>
        <p:sp>
          <p:nvSpPr>
            <p:cNvPr id="44" name="矩形 43"/>
            <p:cNvSpPr/>
            <p:nvPr/>
          </p:nvSpPr>
          <p:spPr>
            <a:xfrm>
              <a:off x="6831806" y="3184769"/>
              <a:ext cx="828781" cy="80554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6975785" y="3952208"/>
              <a:ext cx="5408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shift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46" name="向右箭號 45"/>
            <p:cNvSpPr/>
            <p:nvPr/>
          </p:nvSpPr>
          <p:spPr>
            <a:xfrm>
              <a:off x="4338353" y="3443011"/>
              <a:ext cx="285296" cy="261530"/>
            </a:xfrm>
            <a:prstGeom prst="rightArrow">
              <a:avLst>
                <a:gd name="adj1" fmla="val 27956"/>
                <a:gd name="adj2" fmla="val 40553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975" y="3859536"/>
            <a:ext cx="3931160" cy="267720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4369741" y="6029009"/>
            <a:ext cx="1447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B050"/>
                </a:solidFill>
              </a:rPr>
              <a:t>reference plane</a:t>
            </a:r>
            <a:endParaRPr lang="zh-TW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1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 smtClean="0"/>
              <a:t>Let 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altLang="zh-TW" sz="2400" dirty="0"/>
              <a:t>The reference plane at </a:t>
            </a:r>
            <a:r>
              <a:rPr lang="en-US" altLang="zh-TW" sz="2400" dirty="0" smtClean="0"/>
              <a:t>infinity.</a:t>
            </a:r>
            <a:endParaRPr lang="zh-TW" alt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148590" indent="0">
              <a:buNone/>
            </a:pPr>
            <a:endParaRPr lang="en-US" sz="2000" dirty="0" smtClean="0"/>
          </a:p>
          <a:p>
            <a:endParaRPr lang="en-US" sz="2400" dirty="0" smtClean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/>
              <a:t>Inverse Depth</a:t>
            </a:r>
            <a:endParaRPr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07" y="2643995"/>
            <a:ext cx="5291363" cy="648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" y="2087245"/>
            <a:ext cx="5311798" cy="468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061" y="3752369"/>
            <a:ext cx="4022923" cy="2748443"/>
          </a:xfrm>
          <a:prstGeom prst="rect">
            <a:avLst/>
          </a:prstGeom>
        </p:spPr>
      </p:pic>
      <p:cxnSp>
        <p:nvCxnSpPr>
          <p:cNvPr id="16" name="直線接點 15"/>
          <p:cNvCxnSpPr/>
          <p:nvPr/>
        </p:nvCxnSpPr>
        <p:spPr>
          <a:xfrm>
            <a:off x="8420100" y="3889326"/>
            <a:ext cx="0" cy="227334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7669190" y="6169223"/>
            <a:ext cx="1447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B050"/>
                </a:solidFill>
              </a:rPr>
              <a:t>reference plane</a:t>
            </a:r>
            <a:endParaRPr lang="zh-TW" altLang="en-US" dirty="0">
              <a:solidFill>
                <a:srgbClr val="00B05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204699" y="4664925"/>
            <a:ext cx="92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00B050"/>
                </a:solidFill>
              </a:rPr>
              <a:t>……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83" y="981075"/>
            <a:ext cx="2227670" cy="76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7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Google Shape;108;p5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11188" y="2041525"/>
                <a:ext cx="8302625" cy="4411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TW" sz="2400" dirty="0" smtClean="0"/>
                  <a:t>Since     is full rank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4×4</m:t>
                    </m:r>
                  </m:oMath>
                </a14:m>
                <a:r>
                  <a:rPr lang="en-US" altLang="zh-TW" sz="2400" dirty="0" smtClean="0"/>
                  <a:t> camera matrix</a:t>
                </a:r>
              </a:p>
              <a:p>
                <a:pPr marL="148590" indent="0">
                  <a:buNone/>
                </a:pPr>
                <a:endParaRPr lang="en-US" sz="2400" dirty="0"/>
              </a:p>
              <a:p>
                <a:r>
                  <a:rPr lang="en-US" altLang="zh-TW" sz="2400" dirty="0"/>
                  <a:t>P</a:t>
                </a:r>
                <a:r>
                  <a:rPr lang="en-US" altLang="zh-TW" sz="2400" dirty="0" smtClean="0"/>
                  <a:t>roject       into </a:t>
                </a:r>
                <a:r>
                  <a:rPr lang="en-US" altLang="zh-TW" sz="2400" dirty="0"/>
                  <a:t>another </a:t>
                </a:r>
                <a:r>
                  <a:rPr lang="en-US" altLang="zh-TW" sz="2400" dirty="0" smtClean="0"/>
                  <a:t>camera (camera matrix is      )</a:t>
                </a:r>
                <a:endParaRPr lang="en-US" sz="2400" dirty="0" smtClean="0"/>
              </a:p>
              <a:p>
                <a:pPr lvl="2"/>
                <a:endParaRPr lang="en-US" sz="1700" dirty="0"/>
              </a:p>
              <a:p>
                <a:pPr lvl="4"/>
                <a:endParaRPr lang="en-US" sz="1400" dirty="0" smtClean="0"/>
              </a:p>
              <a:p>
                <a:endParaRPr lang="en-US" sz="2400" dirty="0"/>
              </a:p>
              <a:p>
                <a:pPr marL="148590" indent="0">
                  <a:buNone/>
                </a:pPr>
                <a:endParaRPr lang="en-US" sz="2400" dirty="0" smtClean="0"/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pPr marL="148590" indent="0">
                  <a:buNone/>
                </a:pPr>
                <a:endParaRPr lang="en-US" sz="2000" dirty="0" smtClean="0"/>
              </a:p>
              <a:p>
                <a:endParaRPr lang="en-US" sz="2400" dirty="0" smtClean="0"/>
              </a:p>
            </p:txBody>
          </p:sp>
        </mc:Choice>
        <mc:Fallback xmlns="">
          <p:sp>
            <p:nvSpPr>
              <p:cNvPr id="108" name="Google Shape;108;p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188" y="2041525"/>
                <a:ext cx="8302625" cy="4411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Mapping from </a:t>
            </a:r>
            <a:r>
              <a:rPr lang="en-US" altLang="zh-TW" dirty="0" smtClean="0"/>
              <a:t>One Camera </a:t>
            </a:r>
            <a:r>
              <a:rPr lang="en-US" altLang="zh-TW" dirty="0"/>
              <a:t>to </a:t>
            </a:r>
            <a:r>
              <a:rPr lang="en-US" altLang="zh-TW" dirty="0" smtClean="0"/>
              <a:t>Another</a:t>
            </a:r>
            <a:endParaRPr dirty="0"/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93" y="2533700"/>
            <a:ext cx="1336082" cy="360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3" y="2146300"/>
            <a:ext cx="213194" cy="288000"/>
          </a:xfrm>
          <a:prstGeom prst="rect">
            <a:avLst/>
          </a:prstGeom>
        </p:spPr>
      </p:pic>
      <p:sp>
        <p:nvSpPr>
          <p:cNvPr id="26" name="向右箭號 25"/>
          <p:cNvSpPr/>
          <p:nvPr/>
        </p:nvSpPr>
        <p:spPr>
          <a:xfrm>
            <a:off x="2904818" y="2632170"/>
            <a:ext cx="285296" cy="261530"/>
          </a:xfrm>
          <a:prstGeom prst="rightArrow">
            <a:avLst>
              <a:gd name="adj1" fmla="val 27956"/>
              <a:gd name="adj2" fmla="val 4055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04" y="2533700"/>
            <a:ext cx="1670103" cy="360000"/>
          </a:xfrm>
          <a:prstGeom prst="rect">
            <a:avLst/>
          </a:prstGeom>
        </p:spPr>
      </p:pic>
      <p:grpSp>
        <p:nvGrpSpPr>
          <p:cNvPr id="42" name="群組 41"/>
          <p:cNvGrpSpPr/>
          <p:nvPr/>
        </p:nvGrpSpPr>
        <p:grpSpPr>
          <a:xfrm>
            <a:off x="3200948" y="2939713"/>
            <a:ext cx="1122800" cy="762958"/>
            <a:chOff x="1469301" y="1111802"/>
            <a:chExt cx="713736" cy="762958"/>
          </a:xfrm>
        </p:grpSpPr>
        <p:sp>
          <p:nvSpPr>
            <p:cNvPr id="44" name="文字方塊 43"/>
            <p:cNvSpPr txBox="1"/>
            <p:nvPr/>
          </p:nvSpPr>
          <p:spPr>
            <a:xfrm>
              <a:off x="1469301" y="1351540"/>
              <a:ext cx="7137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0070C0"/>
                  </a:solidFill>
                </a:rPr>
                <a:t>3D world coordinates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45" name="直線單箭頭接點 44"/>
            <p:cNvCxnSpPr/>
            <p:nvPr/>
          </p:nvCxnSpPr>
          <p:spPr>
            <a:xfrm flipV="1">
              <a:off x="1826168" y="1111802"/>
              <a:ext cx="0" cy="21277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群組 45"/>
          <p:cNvGrpSpPr/>
          <p:nvPr/>
        </p:nvGrpSpPr>
        <p:grpSpPr>
          <a:xfrm>
            <a:off x="4351721" y="2922275"/>
            <a:ext cx="1483546" cy="978402"/>
            <a:chOff x="1354642" y="1111802"/>
            <a:chExt cx="943053" cy="978402"/>
          </a:xfrm>
        </p:grpSpPr>
        <p:sp>
          <p:nvSpPr>
            <p:cNvPr id="47" name="文字方塊 46"/>
            <p:cNvSpPr txBox="1"/>
            <p:nvPr/>
          </p:nvSpPr>
          <p:spPr>
            <a:xfrm>
              <a:off x="1354642" y="1351540"/>
              <a:ext cx="94305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0070C0"/>
                  </a:solidFill>
                </a:rPr>
                <a:t>camera plane  coordinates with disparity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48" name="直線單箭頭接點 47"/>
            <p:cNvCxnSpPr/>
            <p:nvPr/>
          </p:nvCxnSpPr>
          <p:spPr>
            <a:xfrm flipV="1">
              <a:off x="1826168" y="1111802"/>
              <a:ext cx="0" cy="21277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4372" y="4087310"/>
            <a:ext cx="4079382" cy="233789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66" y="2953438"/>
            <a:ext cx="384270" cy="36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18" y="2993785"/>
            <a:ext cx="396000" cy="288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93" y="3464030"/>
            <a:ext cx="2184270" cy="360000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 flipH="1">
            <a:off x="3215236" y="5614986"/>
            <a:ext cx="85726" cy="8572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38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212 -0.177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" y="-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12 -0.17708 L 0.22639 -0.0208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5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2400" b="1"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/>
              <a:t>12.1.2 Plane Sweep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698" y="2225884"/>
            <a:ext cx="4535781" cy="404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66" y="3163404"/>
            <a:ext cx="2486617" cy="1440000"/>
          </a:xfrm>
          <a:prstGeom prst="rect">
            <a:avLst/>
          </a:prstGeom>
        </p:spPr>
      </p:pic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dirty="0" smtClean="0"/>
              <a:t>The </a:t>
            </a:r>
            <a:r>
              <a:rPr lang="en-US" altLang="zh-TW" dirty="0"/>
              <a:t>virtual camera </a:t>
            </a:r>
            <a:r>
              <a:rPr lang="en-US" altLang="zh-TW" dirty="0" smtClean="0"/>
              <a:t>    </a:t>
            </a:r>
            <a:r>
              <a:rPr lang="en-US" altLang="zh-TW" dirty="0"/>
              <a:t>defining the disparity </a:t>
            </a:r>
            <a:r>
              <a:rPr lang="en-US" altLang="zh-TW" dirty="0" smtClean="0"/>
              <a:t>space through </a:t>
            </a:r>
            <a:r>
              <a:rPr lang="en-US" altLang="zh-TW" dirty="0"/>
              <a:t>a series of </a:t>
            </a:r>
            <a:r>
              <a:rPr lang="en-US" altLang="zh-TW" dirty="0" err="1" smtClean="0"/>
              <a:t>homographies</a:t>
            </a:r>
            <a:r>
              <a:rPr lang="en-US" altLang="zh-TW" dirty="0" smtClean="0"/>
              <a:t>.</a:t>
            </a:r>
            <a:endParaRPr sz="2400"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/>
              <a:t>12.1.2 Plane Sweep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16" y="2132190"/>
            <a:ext cx="266494" cy="360000"/>
          </a:xfrm>
          <a:prstGeom prst="rect">
            <a:avLst/>
          </a:prstGeom>
        </p:spPr>
      </p:pic>
      <p:sp>
        <p:nvSpPr>
          <p:cNvPr id="25" name="向右箭號 24"/>
          <p:cNvSpPr/>
          <p:nvPr/>
        </p:nvSpPr>
        <p:spPr>
          <a:xfrm>
            <a:off x="3595085" y="3468549"/>
            <a:ext cx="285296" cy="261530"/>
          </a:xfrm>
          <a:prstGeom prst="rightArrow">
            <a:avLst>
              <a:gd name="adj1" fmla="val 27956"/>
              <a:gd name="adj2" fmla="val 4055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54" y="3381214"/>
            <a:ext cx="2062921" cy="360000"/>
          </a:xfrm>
          <a:prstGeom prst="rect">
            <a:avLst/>
          </a:prstGeom>
        </p:spPr>
      </p:pic>
      <p:grpSp>
        <p:nvGrpSpPr>
          <p:cNvPr id="29" name="群組 28"/>
          <p:cNvGrpSpPr/>
          <p:nvPr/>
        </p:nvGrpSpPr>
        <p:grpSpPr>
          <a:xfrm>
            <a:off x="2342609" y="3726764"/>
            <a:ext cx="1659932" cy="974094"/>
            <a:chOff x="1326127" y="1074492"/>
            <a:chExt cx="1055177" cy="974094"/>
          </a:xfrm>
        </p:grpSpPr>
        <p:sp>
          <p:nvSpPr>
            <p:cNvPr id="30" name="文字方塊 29"/>
            <p:cNvSpPr txBox="1"/>
            <p:nvPr/>
          </p:nvSpPr>
          <p:spPr>
            <a:xfrm>
              <a:off x="1326127" y="1309922"/>
              <a:ext cx="10551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0070C0"/>
                  </a:solidFill>
                </a:rPr>
                <a:t>virtual camera plane  coordinates with disparity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31" name="直線單箭頭接點 30"/>
            <p:cNvCxnSpPr/>
            <p:nvPr/>
          </p:nvCxnSpPr>
          <p:spPr>
            <a:xfrm flipV="1">
              <a:off x="1849862" y="1074492"/>
              <a:ext cx="0" cy="21277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群組 31"/>
          <p:cNvGrpSpPr/>
          <p:nvPr/>
        </p:nvGrpSpPr>
        <p:grpSpPr>
          <a:xfrm>
            <a:off x="519652" y="3720347"/>
            <a:ext cx="1659932" cy="974094"/>
            <a:chOff x="1326127" y="1074492"/>
            <a:chExt cx="1055177" cy="974094"/>
          </a:xfrm>
        </p:grpSpPr>
        <p:sp>
          <p:nvSpPr>
            <p:cNvPr id="33" name="文字方塊 32"/>
            <p:cNvSpPr txBox="1"/>
            <p:nvPr/>
          </p:nvSpPr>
          <p:spPr>
            <a:xfrm>
              <a:off x="1326127" y="1309922"/>
              <a:ext cx="10551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i="1" dirty="0">
                  <a:solidFill>
                    <a:srgbClr val="0070C0"/>
                  </a:solidFill>
                </a:rPr>
                <a:t>k</a:t>
              </a:r>
              <a:r>
                <a:rPr lang="en-US" altLang="zh-TW" i="1" dirty="0" smtClean="0">
                  <a:solidFill>
                    <a:srgbClr val="0070C0"/>
                  </a:solidFill>
                </a:rPr>
                <a:t>-</a:t>
              </a:r>
              <a:r>
                <a:rPr lang="en-US" altLang="zh-TW" i="1" dirty="0" err="1" smtClean="0">
                  <a:solidFill>
                    <a:srgbClr val="0070C0"/>
                  </a:solidFill>
                </a:rPr>
                <a:t>th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 camera plane  coordinates with disparity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34" name="直線單箭頭接點 33"/>
            <p:cNvCxnSpPr/>
            <p:nvPr/>
          </p:nvCxnSpPr>
          <p:spPr>
            <a:xfrm flipV="1">
              <a:off x="1849862" y="1074492"/>
              <a:ext cx="0" cy="21277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字方塊 25"/>
          <p:cNvSpPr txBox="1"/>
          <p:nvPr/>
        </p:nvSpPr>
        <p:spPr>
          <a:xfrm>
            <a:off x="7368540" y="1915259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28" name="群組 27"/>
          <p:cNvGrpSpPr/>
          <p:nvPr/>
        </p:nvGrpSpPr>
        <p:grpSpPr>
          <a:xfrm>
            <a:off x="6011863" y="4249954"/>
            <a:ext cx="1487908" cy="586998"/>
            <a:chOff x="6011863" y="4249954"/>
            <a:chExt cx="1487908" cy="586998"/>
          </a:xfrm>
        </p:grpSpPr>
        <p:sp>
          <p:nvSpPr>
            <p:cNvPr id="35" name="矩形 34"/>
            <p:cNvSpPr/>
            <p:nvPr/>
          </p:nvSpPr>
          <p:spPr>
            <a:xfrm>
              <a:off x="6562922" y="4249954"/>
              <a:ext cx="230159" cy="3017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11863" y="4529175"/>
              <a:ext cx="1487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want </a:t>
              </a:r>
              <a:r>
                <a:rPr lang="en-US" altLang="zh-TW" dirty="0">
                  <a:solidFill>
                    <a:srgbClr val="FF0000"/>
                  </a:solidFill>
                </a:rPr>
                <a:t>to estimate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4308951" y="3081389"/>
            <a:ext cx="4537488" cy="1680893"/>
            <a:chOff x="4308951" y="3081389"/>
            <a:chExt cx="4537488" cy="1680893"/>
          </a:xfrm>
        </p:grpSpPr>
        <p:sp>
          <p:nvSpPr>
            <p:cNvPr id="20" name="矩形 19"/>
            <p:cNvSpPr/>
            <p:nvPr/>
          </p:nvSpPr>
          <p:spPr>
            <a:xfrm>
              <a:off x="4308951" y="3081389"/>
              <a:ext cx="4537488" cy="1680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6704" y="3163442"/>
              <a:ext cx="4464361" cy="1440000"/>
            </a:xfrm>
            <a:prstGeom prst="rect">
              <a:avLst/>
            </a:prstGeom>
          </p:spPr>
        </p:pic>
      </p:grpSp>
      <p:grpSp>
        <p:nvGrpSpPr>
          <p:cNvPr id="44" name="群組 43"/>
          <p:cNvGrpSpPr/>
          <p:nvPr/>
        </p:nvGrpSpPr>
        <p:grpSpPr>
          <a:xfrm>
            <a:off x="4430816" y="4433092"/>
            <a:ext cx="3711305" cy="0"/>
            <a:chOff x="4430816" y="4433092"/>
            <a:chExt cx="3711305" cy="0"/>
          </a:xfrm>
        </p:grpSpPr>
        <p:cxnSp>
          <p:nvCxnSpPr>
            <p:cNvPr id="39" name="直線接點 38"/>
            <p:cNvCxnSpPr/>
            <p:nvPr/>
          </p:nvCxnSpPr>
          <p:spPr>
            <a:xfrm>
              <a:off x="5566244" y="4433092"/>
              <a:ext cx="25758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/>
            <p:cNvCxnSpPr/>
            <p:nvPr/>
          </p:nvCxnSpPr>
          <p:spPr>
            <a:xfrm>
              <a:off x="4430816" y="4433092"/>
              <a:ext cx="38981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群組 48"/>
          <p:cNvGrpSpPr/>
          <p:nvPr/>
        </p:nvGrpSpPr>
        <p:grpSpPr>
          <a:xfrm>
            <a:off x="741475" y="4857023"/>
            <a:ext cx="3248171" cy="1440000"/>
            <a:chOff x="741475" y="4857023"/>
            <a:chExt cx="3248171" cy="1440000"/>
          </a:xfrm>
        </p:grpSpPr>
        <p:pic>
          <p:nvPicPr>
            <p:cNvPr id="48" name="圖片 4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654" y="4857023"/>
              <a:ext cx="2796992" cy="1440000"/>
            </a:xfrm>
            <a:prstGeom prst="rect">
              <a:avLst/>
            </a:prstGeom>
          </p:spPr>
        </p:pic>
        <p:sp>
          <p:nvSpPr>
            <p:cNvPr id="52" name="向右箭號 51"/>
            <p:cNvSpPr/>
            <p:nvPr/>
          </p:nvSpPr>
          <p:spPr>
            <a:xfrm>
              <a:off x="741475" y="5441233"/>
              <a:ext cx="285296" cy="261530"/>
            </a:xfrm>
            <a:prstGeom prst="rightArrow">
              <a:avLst>
                <a:gd name="adj1" fmla="val 27956"/>
                <a:gd name="adj2" fmla="val 4055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0" name="群組 49"/>
          <p:cNvGrpSpPr/>
          <p:nvPr/>
        </p:nvGrpSpPr>
        <p:grpSpPr>
          <a:xfrm>
            <a:off x="4446053" y="4979214"/>
            <a:ext cx="2826061" cy="360000"/>
            <a:chOff x="4446053" y="4979214"/>
            <a:chExt cx="2826061" cy="360000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642" y="4979214"/>
              <a:ext cx="2382472" cy="360000"/>
            </a:xfrm>
            <a:prstGeom prst="rect">
              <a:avLst/>
            </a:prstGeom>
          </p:spPr>
        </p:pic>
        <p:sp>
          <p:nvSpPr>
            <p:cNvPr id="53" name="向右箭號 52"/>
            <p:cNvSpPr/>
            <p:nvPr/>
          </p:nvSpPr>
          <p:spPr>
            <a:xfrm>
              <a:off x="4446053" y="5056125"/>
              <a:ext cx="285296" cy="261530"/>
            </a:xfrm>
            <a:prstGeom prst="rightArrow">
              <a:avLst>
                <a:gd name="adj1" fmla="val 27956"/>
                <a:gd name="adj2" fmla="val 4055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4446053" y="5678204"/>
            <a:ext cx="3785477" cy="360000"/>
            <a:chOff x="4446053" y="5678204"/>
            <a:chExt cx="3785477" cy="360000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642" y="5678204"/>
              <a:ext cx="3341888" cy="360000"/>
            </a:xfrm>
            <a:prstGeom prst="rect">
              <a:avLst/>
            </a:prstGeom>
          </p:spPr>
        </p:pic>
        <p:sp>
          <p:nvSpPr>
            <p:cNvPr id="54" name="向右箭號 53"/>
            <p:cNvSpPr/>
            <p:nvPr/>
          </p:nvSpPr>
          <p:spPr>
            <a:xfrm>
              <a:off x="4446053" y="5730405"/>
              <a:ext cx="285296" cy="261530"/>
            </a:xfrm>
            <a:prstGeom prst="rightArrow">
              <a:avLst>
                <a:gd name="adj1" fmla="val 27956"/>
                <a:gd name="adj2" fmla="val 4055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5566243" y="3230321"/>
            <a:ext cx="3195668" cy="1321417"/>
            <a:chOff x="5566243" y="3230321"/>
            <a:chExt cx="3195668" cy="1321417"/>
          </a:xfrm>
        </p:grpSpPr>
        <p:sp>
          <p:nvSpPr>
            <p:cNvPr id="58" name="矩形 57"/>
            <p:cNvSpPr/>
            <p:nvPr/>
          </p:nvSpPr>
          <p:spPr>
            <a:xfrm>
              <a:off x="5566243" y="3230321"/>
              <a:ext cx="1848015" cy="1005011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8513688" y="3230321"/>
              <a:ext cx="248223" cy="944963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7659336" y="3235745"/>
              <a:ext cx="482785" cy="1014209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8513688" y="4226269"/>
              <a:ext cx="248223" cy="325469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7" name="文字方塊 56"/>
          <p:cNvSpPr txBox="1"/>
          <p:nvPr/>
        </p:nvSpPr>
        <p:spPr>
          <a:xfrm>
            <a:off x="5093494" y="6030069"/>
            <a:ext cx="2898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>
                <a:solidFill>
                  <a:srgbClr val="FF0000"/>
                </a:solidFill>
              </a:rPr>
              <a:t>parametererized</a:t>
            </a:r>
            <a:r>
              <a:rPr lang="en-US" altLang="zh-TW" dirty="0">
                <a:solidFill>
                  <a:srgbClr val="FF0000"/>
                </a:solidFill>
              </a:rPr>
              <a:t> by the addition of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a rank-1 matrix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12.0 Introduction</a:t>
            </a:r>
            <a:endParaRPr dirty="0"/>
          </a:p>
        </p:txBody>
      </p:sp>
      <p:sp>
        <p:nvSpPr>
          <p:cNvPr id="101" name="Google Shape;101;p4"/>
          <p:cNvSpPr txBox="1">
            <a:spLocks noGrp="1"/>
          </p:cNvSpPr>
          <p:nvPr>
            <p:ph type="body" idx="1"/>
          </p:nvPr>
        </p:nvSpPr>
        <p:spPr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buSzPts val="2100"/>
            </a:pPr>
            <a:r>
              <a:rPr lang="en-US" dirty="0"/>
              <a:t>Stereo matching is the process of taking two or more images and building a 3D model </a:t>
            </a:r>
            <a:r>
              <a:rPr lang="en-US" dirty="0" smtClean="0"/>
              <a:t>of the </a:t>
            </a:r>
            <a:r>
              <a:rPr lang="en-US" dirty="0"/>
              <a:t>scene by finding matching pixels in the images and converting their 2D positions into </a:t>
            </a:r>
            <a:r>
              <a:rPr lang="en-US" dirty="0" smtClean="0"/>
              <a:t>3D depths</a:t>
            </a:r>
            <a:r>
              <a:rPr lang="en-US" dirty="0"/>
              <a:t>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2400" b="1"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/>
              <a:t>12.1.2 Plane Sweep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794476"/>
            <a:ext cx="5019779" cy="44743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997" y="2099884"/>
            <a:ext cx="2339322" cy="252000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4013404" y="2682703"/>
            <a:ext cx="307777" cy="1516610"/>
            <a:chOff x="3910183" y="3403231"/>
            <a:chExt cx="307777" cy="1516610"/>
          </a:xfrm>
        </p:grpSpPr>
        <p:sp>
          <p:nvSpPr>
            <p:cNvPr id="14" name="向右箭號 13"/>
            <p:cNvSpPr/>
            <p:nvPr/>
          </p:nvSpPr>
          <p:spPr>
            <a:xfrm rot="3188783">
              <a:off x="3409124" y="4138676"/>
              <a:ext cx="1516610" cy="45719"/>
            </a:xfrm>
            <a:prstGeom prst="rightArrow">
              <a:avLst>
                <a:gd name="adj1" fmla="val 27956"/>
                <a:gd name="adj2" fmla="val 119729"/>
              </a:avLst>
            </a:prstGeom>
            <a:solidFill>
              <a:srgbClr val="00B0F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字方塊 14"/>
                <p:cNvSpPr txBox="1"/>
                <p:nvPr/>
              </p:nvSpPr>
              <p:spPr>
                <a:xfrm rot="2700000">
                  <a:off x="3624825" y="4114713"/>
                  <a:ext cx="87849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=3</m:t>
                        </m:r>
                      </m:oMath>
                    </m:oMathPara>
                  </a14:m>
                  <a:endParaRPr lang="zh-TW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文字方塊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700000">
                  <a:off x="3624825" y="4114713"/>
                  <a:ext cx="878493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群組 7"/>
          <p:cNvGrpSpPr/>
          <p:nvPr/>
        </p:nvGrpSpPr>
        <p:grpSpPr>
          <a:xfrm>
            <a:off x="4536163" y="2363373"/>
            <a:ext cx="307777" cy="1559049"/>
            <a:chOff x="4536163" y="2363373"/>
            <a:chExt cx="307777" cy="15590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字方塊 3"/>
                <p:cNvSpPr txBox="1"/>
                <p:nvPr/>
              </p:nvSpPr>
              <p:spPr>
                <a:xfrm rot="3094449">
                  <a:off x="4288832" y="2929786"/>
                  <a:ext cx="80243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zh-TW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文字方塊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094449">
                  <a:off x="4288832" y="2929786"/>
                  <a:ext cx="802439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向右箭號 16"/>
            <p:cNvSpPr/>
            <p:nvPr/>
          </p:nvSpPr>
          <p:spPr>
            <a:xfrm rot="3188783">
              <a:off x="3806679" y="3119399"/>
              <a:ext cx="1559049" cy="46998"/>
            </a:xfrm>
            <a:prstGeom prst="rightArrow">
              <a:avLst>
                <a:gd name="adj1" fmla="val 27956"/>
                <a:gd name="adj2" fmla="val 119729"/>
              </a:avLst>
            </a:prstGeom>
            <a:solidFill>
              <a:srgbClr val="00B0F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3537103" y="3415308"/>
            <a:ext cx="878493" cy="1232687"/>
            <a:chOff x="3537103" y="3415308"/>
            <a:chExt cx="878493" cy="1232687"/>
          </a:xfrm>
        </p:grpSpPr>
        <p:sp>
          <p:nvSpPr>
            <p:cNvPr id="6" name="向右箭號 5"/>
            <p:cNvSpPr/>
            <p:nvPr/>
          </p:nvSpPr>
          <p:spPr>
            <a:xfrm rot="2700000">
              <a:off x="3487955" y="3997788"/>
              <a:ext cx="1232687" cy="67727"/>
            </a:xfrm>
            <a:prstGeom prst="rightArrow">
              <a:avLst>
                <a:gd name="adj1" fmla="val 27956"/>
                <a:gd name="adj2" fmla="val 119729"/>
              </a:avLst>
            </a:prstGeom>
            <a:solidFill>
              <a:srgbClr val="00B0F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字方塊 17"/>
                <p:cNvSpPr txBox="1"/>
                <p:nvPr/>
              </p:nvSpPr>
              <p:spPr>
                <a:xfrm rot="2604450">
                  <a:off x="3537103" y="3907603"/>
                  <a:ext cx="87849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=5</m:t>
                        </m:r>
                      </m:oMath>
                    </m:oMathPara>
                  </a14:m>
                  <a:endParaRPr lang="zh-TW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文字方塊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604450">
                  <a:off x="3537103" y="3907603"/>
                  <a:ext cx="878493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/>
          <p:cNvGrpSpPr/>
          <p:nvPr/>
        </p:nvGrpSpPr>
        <p:grpSpPr>
          <a:xfrm>
            <a:off x="7711738" y="2327711"/>
            <a:ext cx="1132161" cy="468639"/>
            <a:chOff x="1466324" y="1111802"/>
            <a:chExt cx="719687" cy="468639"/>
          </a:xfrm>
        </p:grpSpPr>
        <p:sp>
          <p:nvSpPr>
            <p:cNvPr id="21" name="文字方塊 20"/>
            <p:cNvSpPr txBox="1"/>
            <p:nvPr/>
          </p:nvSpPr>
          <p:spPr>
            <a:xfrm>
              <a:off x="1466324" y="1272664"/>
              <a:ext cx="7196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0070C0"/>
                  </a:solidFill>
                </a:rPr>
                <a:t>changeable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22" name="直線單箭頭接點 21"/>
            <p:cNvCxnSpPr/>
            <p:nvPr/>
          </p:nvCxnSpPr>
          <p:spPr>
            <a:xfrm flipV="1">
              <a:off x="1826168" y="1111802"/>
              <a:ext cx="0" cy="21277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/>
          <p:cNvSpPr/>
          <p:nvPr/>
        </p:nvSpPr>
        <p:spPr>
          <a:xfrm>
            <a:off x="5664575" y="4470880"/>
            <a:ext cx="26709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n-lt"/>
              </a:rPr>
              <a:t>measure the </a:t>
            </a:r>
            <a:r>
              <a:rPr lang="en-US" altLang="zh-TW" dirty="0" smtClean="0">
                <a:solidFill>
                  <a:srgbClr val="FF0000"/>
                </a:solidFill>
                <a:latin typeface="+mn-lt"/>
              </a:rPr>
              <a:t>photo-consistency</a:t>
            </a:r>
            <a:endParaRPr lang="zh-TW" alt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208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altLang="zh-TW" sz="4000" dirty="0" smtClean="0"/>
              <a:t>Generalized Disparity Space Volume</a:t>
            </a:r>
            <a:endParaRPr lang="zh-TW" altLang="en-US" sz="4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078" y="2449150"/>
            <a:ext cx="4242844" cy="375817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99" y="2041525"/>
            <a:ext cx="144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1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dirty="0"/>
              <a:t>The choice of virtual camera and </a:t>
            </a:r>
            <a:r>
              <a:rPr lang="en-US" altLang="zh-TW" dirty="0" smtClean="0"/>
              <a:t>parameterization </a:t>
            </a:r>
            <a:r>
              <a:rPr lang="en-US" altLang="zh-TW" dirty="0"/>
              <a:t>is application </a:t>
            </a:r>
            <a:r>
              <a:rPr lang="en-US" altLang="zh-TW" dirty="0" smtClean="0"/>
              <a:t>dependent.</a:t>
            </a: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/>
              <a:t>12.1.2 Plane Sweep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640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/>
              <a:t>12.1.2 Plane Sweep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359" y="2041525"/>
            <a:ext cx="3540192" cy="441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0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3200" dirty="0" smtClean="0">
                <a:latin typeface="+mj-lt"/>
                <a:ea typeface="Times New Roman"/>
                <a:cs typeface="Times New Roman"/>
                <a:sym typeface="Times New Roman"/>
              </a:rPr>
              <a:t>Feature-based matching algorithms searched for corresponding location in the other images by </a:t>
            </a:r>
            <a:r>
              <a:rPr lang="en-US" altLang="zh-TW" dirty="0" smtClean="0"/>
              <a:t>using </a:t>
            </a:r>
            <a:r>
              <a:rPr lang="en-US" altLang="zh-TW" dirty="0"/>
              <a:t>either interest operators or edge detectors</a:t>
            </a:r>
            <a:r>
              <a:rPr lang="en-US" altLang="zh-TW" sz="3200" dirty="0" smtClean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lang="en-US" altLang="zh-TW" dirty="0">
              <a:ea typeface="Times New Roman"/>
            </a:endParaRPr>
          </a:p>
          <a:p>
            <a:r>
              <a:rPr lang="en-US" altLang="zh-TW" sz="3200" dirty="0">
                <a:latin typeface="+mj-lt"/>
                <a:ea typeface="Times New Roman"/>
                <a:cs typeface="Times New Roman"/>
                <a:sym typeface="Times New Roman"/>
              </a:rPr>
              <a:t>There is also a desire to match scenes with different illumination in some application.</a:t>
            </a:r>
          </a:p>
          <a:p>
            <a:pPr lvl="0"/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 smtClean="0">
                <a:latin typeface="+mj-lt"/>
              </a:rPr>
              <a:t>12.2 </a:t>
            </a:r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Sparse Correspondence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3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8590" lvl="0" indent="0">
              <a:buNone/>
            </a:pPr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 smtClean="0">
                <a:latin typeface="+mj-lt"/>
              </a:rPr>
              <a:t>12.2 </a:t>
            </a:r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Sparse Correspondence (</a:t>
            </a:r>
            <a:r>
              <a:rPr lang="en-US" altLang="zh-TW" dirty="0" err="1" smtClean="0">
                <a:latin typeface="+mj-lt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+mj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" y="1993900"/>
            <a:ext cx="9002894" cy="42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0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8590" lvl="0" indent="0">
              <a:buNone/>
            </a:pPr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 smtClean="0">
                <a:latin typeface="+mj-lt"/>
              </a:rPr>
              <a:t>12.2 </a:t>
            </a:r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Sparse Correspondence (</a:t>
            </a:r>
            <a:r>
              <a:rPr lang="en-US" altLang="zh-TW" dirty="0" err="1" smtClean="0">
                <a:latin typeface="+mj-lt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+mj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81" y="1993900"/>
            <a:ext cx="7683764" cy="388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8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3200" dirty="0" smtClean="0">
                <a:latin typeface="+mj-lt"/>
                <a:ea typeface="Times New Roman"/>
                <a:cs typeface="Times New Roman"/>
                <a:sym typeface="Times New Roman"/>
              </a:rPr>
              <a:t>Another </a:t>
            </a:r>
            <a:r>
              <a:rPr lang="en-US" altLang="zh-TW" sz="3200" dirty="0">
                <a:latin typeface="+mj-lt"/>
                <a:ea typeface="Times New Roman"/>
                <a:cs typeface="Times New Roman"/>
                <a:sym typeface="Times New Roman"/>
              </a:rPr>
              <a:t>example of sparse correspondence is the matching of profile curves which occur at boundary of object</a:t>
            </a:r>
            <a:r>
              <a:rPr lang="en-US" altLang="zh-TW" sz="3200" dirty="0" smtClean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</a:p>
          <a:p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12.2.1 </a:t>
            </a:r>
            <a:r>
              <a:rPr lang="en-US" altLang="zh-TW" dirty="0">
                <a:ea typeface="Times New Roman"/>
                <a:cs typeface="Times New Roman" panose="02020603050405020304" pitchFamily="18" charset="0"/>
                <a:sym typeface="Times New Roman"/>
              </a:rPr>
              <a:t>3D Curves and Profiles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660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501" y="3428290"/>
            <a:ext cx="3301123" cy="3301123"/>
          </a:xfrm>
          <a:prstGeom prst="rect">
            <a:avLst/>
          </a:prstGeom>
        </p:spPr>
      </p:pic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1860550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3200" dirty="0" smtClean="0">
                <a:latin typeface="+mj-lt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altLang="zh-TW" sz="3200" dirty="0">
                <a:latin typeface="+mj-lt"/>
                <a:ea typeface="Times New Roman"/>
                <a:cs typeface="Times New Roman"/>
                <a:sym typeface="Times New Roman"/>
              </a:rPr>
              <a:t>difficulty in matching profile curves is that in general, the locations of profile </a:t>
            </a:r>
            <a:r>
              <a:rPr lang="en-US" altLang="zh-TW" sz="3200" dirty="0" smtClean="0">
                <a:latin typeface="+mj-lt"/>
                <a:ea typeface="Times New Roman"/>
                <a:cs typeface="Times New Roman"/>
                <a:sym typeface="Times New Roman"/>
              </a:rPr>
              <a:t>curves vary </a:t>
            </a:r>
            <a:r>
              <a:rPr lang="en-US" altLang="zh-TW" sz="3200" dirty="0">
                <a:latin typeface="+mj-lt"/>
                <a:ea typeface="Times New Roman"/>
                <a:cs typeface="Times New Roman"/>
                <a:sym typeface="Times New Roman"/>
              </a:rPr>
              <a:t>as a function of camera viewpoint.</a:t>
            </a:r>
          </a:p>
          <a:p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12.2.1 </a:t>
            </a:r>
            <a:r>
              <a:rPr lang="en-US" altLang="zh-TW" dirty="0">
                <a:ea typeface="Times New Roman"/>
                <a:cs typeface="Times New Roman" panose="02020603050405020304" pitchFamily="18" charset="0"/>
                <a:sym typeface="Times New Roman"/>
              </a:rPr>
              <a:t>3D Curves and </a:t>
            </a:r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Profiles (</a:t>
            </a:r>
            <a:r>
              <a:rPr lang="en-US" altLang="zh-TW" dirty="0" err="1" smtClean="0">
                <a:ea typeface="Times New Roman"/>
                <a:cs typeface="Times New Roman" panose="02020603050405020304" pitchFamily="18" charset="0"/>
                <a:sym typeface="Times New Roman"/>
              </a:rPr>
              <a:t>cont</a:t>
            </a:r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’)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10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12.2.1 </a:t>
            </a:r>
            <a:r>
              <a:rPr lang="en-US" altLang="zh-TW" dirty="0">
                <a:ea typeface="Times New Roman"/>
                <a:cs typeface="Times New Roman" panose="02020603050405020304" pitchFamily="18" charset="0"/>
                <a:sym typeface="Times New Roman"/>
              </a:rPr>
              <a:t>3D Curves and </a:t>
            </a:r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Profiles (</a:t>
            </a:r>
            <a:r>
              <a:rPr lang="en-US" altLang="zh-TW" dirty="0" err="1" smtClean="0">
                <a:ea typeface="Times New Roman"/>
                <a:cs typeface="Times New Roman" panose="02020603050405020304" pitchFamily="18" charset="0"/>
                <a:sym typeface="Times New Roman"/>
              </a:rPr>
              <a:t>cont</a:t>
            </a:r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’)</a:t>
            </a:r>
            <a:endParaRPr dirty="0">
              <a:latin typeface="+mj-lt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B5CB67DE-D7B1-1B4E-A917-B7A1447549AF}"/>
              </a:ext>
            </a:extLst>
          </p:cNvPr>
          <p:cNvGrpSpPr/>
          <p:nvPr/>
        </p:nvGrpSpPr>
        <p:grpSpPr>
          <a:xfrm>
            <a:off x="2211087" y="4493538"/>
            <a:ext cx="4342814" cy="1871564"/>
            <a:chOff x="2611020" y="2236268"/>
            <a:chExt cx="4049752" cy="2385464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787" y="2236268"/>
              <a:ext cx="1413985" cy="2385464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1020" y="2285518"/>
              <a:ext cx="1516134" cy="2286964"/>
            </a:xfrm>
            <a:prstGeom prst="rect">
              <a:avLst/>
            </a:prstGeom>
          </p:spPr>
        </p:pic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22" y="2054870"/>
            <a:ext cx="2534248" cy="23832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40" y="2041525"/>
            <a:ext cx="2578544" cy="23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dirty="0" smtClean="0"/>
              <a:t>12.0 </a:t>
            </a:r>
            <a:r>
              <a:rPr lang="en-US" altLang="zh-TW" dirty="0"/>
              <a:t>Introduction</a:t>
            </a:r>
            <a:r>
              <a:rPr lang="zh-TW" altLang="en-US" dirty="0"/>
              <a:t> </a:t>
            </a:r>
            <a:r>
              <a:rPr lang="en-US" altLang="zh-TW" dirty="0"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ea typeface="Times New Roman"/>
                <a:cs typeface="Times New Roman"/>
                <a:sym typeface="Times New Roman"/>
              </a:rPr>
              <a:t>’)</a:t>
            </a:r>
            <a:endParaRPr dirty="0"/>
          </a:p>
        </p:txBody>
      </p:sp>
      <p:sp>
        <p:nvSpPr>
          <p:cNvPr id="101" name="Google Shape;101;p4"/>
          <p:cNvSpPr txBox="1">
            <a:spLocks noGrp="1"/>
          </p:cNvSpPr>
          <p:nvPr>
            <p:ph type="body" idx="1"/>
          </p:nvPr>
        </p:nvSpPr>
        <p:spPr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2100"/>
            </a:pPr>
            <a:r>
              <a:rPr lang="en-US" altLang="zh-TW" dirty="0" smtClean="0"/>
              <a:t>Binocular Vision</a:t>
            </a:r>
          </a:p>
          <a:p>
            <a:pPr marL="342900" lvl="0" indent="-342900">
              <a:spcBef>
                <a:spcPts val="0"/>
              </a:spcBef>
              <a:buSzPts val="2100"/>
            </a:pP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77" y="2659723"/>
            <a:ext cx="4328371" cy="31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1860550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3200" dirty="0" smtClean="0">
                <a:latin typeface="+mj-lt"/>
                <a:ea typeface="Times New Roman"/>
                <a:cs typeface="Times New Roman"/>
                <a:sym typeface="Times New Roman"/>
              </a:rPr>
              <a:t>If closely frames are available, it is possible to fit a local circular arc for corresponding edges.</a:t>
            </a:r>
          </a:p>
          <a:p>
            <a:pPr lvl="0"/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12.2.1 </a:t>
            </a:r>
            <a:r>
              <a:rPr lang="en-US" altLang="zh-TW" dirty="0">
                <a:ea typeface="Times New Roman"/>
                <a:cs typeface="Times New Roman" panose="02020603050405020304" pitchFamily="18" charset="0"/>
                <a:sym typeface="Times New Roman"/>
              </a:rPr>
              <a:t>3D Curves and </a:t>
            </a:r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Profiles (</a:t>
            </a:r>
            <a:r>
              <a:rPr lang="en-US" altLang="zh-TW" dirty="0" err="1" smtClean="0">
                <a:ea typeface="Times New Roman"/>
                <a:cs typeface="Times New Roman" panose="02020603050405020304" pitchFamily="18" charset="0"/>
                <a:sym typeface="Times New Roman"/>
              </a:rPr>
              <a:t>cont</a:t>
            </a:r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’)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203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69" y="2486278"/>
            <a:ext cx="4932106" cy="41962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Google Shape;108;p5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11188" y="1860550"/>
                <a:ext cx="8302625" cy="4411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TW" sz="2800" dirty="0" smtClean="0">
                    <a:latin typeface="Times New Roman"/>
                    <a:cs typeface="Times New Roman"/>
                    <a:sym typeface="Times New Roman"/>
                  </a:rPr>
                  <a:t>                                     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2800" dirty="0">
                    <a:latin typeface="Cambria Math" panose="02040503050406030204" pitchFamily="18" charset="0"/>
                  </a:rPr>
                  <a:t>,</a:t>
                </a:r>
                <a:r>
                  <a:rPr lang="en-US" altLang="zh-TW" sz="28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 are cos</a:t>
                </a:r>
                <a:r>
                  <a:rPr lang="el-GR" altLang="zh-TW" sz="2800" i="1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θ</a:t>
                </a:r>
                <a:r>
                  <a:rPr lang="el-GR" altLang="zh-TW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altLang="zh-TW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and sin</a:t>
                </a:r>
                <a:r>
                  <a:rPr lang="el-GR" altLang="zh-TW" sz="2800" i="1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θ</a:t>
                </a:r>
                <a:endParaRPr lang="en-US" altLang="zh-TW" sz="2800" i="1" dirty="0"/>
              </a:p>
              <a:p>
                <a:pPr lvl="0"/>
                <a:endParaRPr lang="en-US" altLang="zh-TW" sz="3200" dirty="0" smtClean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endParaRPr lang="en-US" altLang="zh-TW" sz="3200" dirty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pPr lvl="0"/>
                <a:endParaRPr lang="en-US" altLang="zh-TW" sz="3200" dirty="0" smtClean="0">
                  <a:latin typeface="+mj-lt"/>
                  <a:ea typeface="Times New Roman"/>
                  <a:cs typeface="Times New Roman"/>
                  <a:sym typeface="Times New Roman"/>
                </a:endParaRPr>
              </a:p>
            </p:txBody>
          </p:sp>
        </mc:Choice>
        <mc:Fallback xmlns="">
          <p:sp>
            <p:nvSpPr>
              <p:cNvPr id="108" name="Google Shape;108;p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188" y="1860550"/>
                <a:ext cx="8302625" cy="4411663"/>
              </a:xfrm>
              <a:prstGeom prst="rect">
                <a:avLst/>
              </a:prstGeom>
              <a:blipFill>
                <a:blip r:embed="rId4"/>
                <a:stretch>
                  <a:fillRect t="-276" r="-11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12.2.1 </a:t>
            </a:r>
            <a:r>
              <a:rPr lang="en-US" altLang="zh-TW" dirty="0">
                <a:ea typeface="Times New Roman"/>
                <a:cs typeface="Times New Roman" panose="02020603050405020304" pitchFamily="18" charset="0"/>
                <a:sym typeface="Times New Roman"/>
              </a:rPr>
              <a:t>3D Curves and </a:t>
            </a:r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Profiles (</a:t>
            </a:r>
            <a:r>
              <a:rPr lang="en-US" altLang="zh-TW" dirty="0" err="1" smtClean="0">
                <a:ea typeface="Times New Roman"/>
                <a:cs typeface="Times New Roman" panose="02020603050405020304" pitchFamily="18" charset="0"/>
                <a:sym typeface="Times New Roman"/>
              </a:rPr>
              <a:t>cont</a:t>
            </a:r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’)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-372247" y="1911804"/>
                <a:ext cx="611032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0" indent="0">
                  <a:spcBef>
                    <a:spcPts val="560"/>
                  </a:spcBef>
                  <a:buSzPts val="2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zh-TW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zh-TW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TW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zh-TW" sz="2800" dirty="0">
                  <a:latin typeface="Times New Roman"/>
                  <a:cs typeface="Times New Roman"/>
                  <a:sym typeface="Times New Roman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2247" y="1911804"/>
                <a:ext cx="611032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47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1860550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3200" dirty="0" smtClean="0">
                <a:ea typeface="Times New Roman"/>
                <a:cs typeface="Times New Roman"/>
                <a:sym typeface="Times New Roman"/>
              </a:rPr>
              <a:t>Assume </a:t>
            </a:r>
            <a:r>
              <a:rPr lang="en-US" altLang="zh-TW" sz="3200" dirty="0">
                <a:ea typeface="Times New Roman"/>
                <a:cs typeface="Times New Roman"/>
                <a:sym typeface="Times New Roman"/>
              </a:rPr>
              <a:t>that the camera moves smoothly, so the local </a:t>
            </a:r>
            <a:r>
              <a:rPr lang="en-US" altLang="zh-TW" sz="3200" dirty="0" err="1">
                <a:ea typeface="Times New Roman"/>
                <a:cs typeface="Times New Roman"/>
                <a:sym typeface="Times New Roman"/>
              </a:rPr>
              <a:t>epipolar</a:t>
            </a:r>
            <a:r>
              <a:rPr lang="en-US" altLang="zh-TW" sz="3200" dirty="0">
                <a:ea typeface="Times New Roman"/>
                <a:cs typeface="Times New Roman"/>
                <a:sym typeface="Times New Roman"/>
              </a:rPr>
              <a:t> geometry varies </a:t>
            </a:r>
            <a:r>
              <a:rPr lang="en-US" altLang="zh-TW" sz="3200" dirty="0" smtClean="0">
                <a:ea typeface="Times New Roman"/>
                <a:cs typeface="Times New Roman"/>
                <a:sym typeface="Times New Roman"/>
              </a:rPr>
              <a:t>slowly.</a:t>
            </a:r>
          </a:p>
          <a:p>
            <a:pPr lvl="0"/>
            <a:r>
              <a:rPr lang="en-US" altLang="zh-TW" sz="3200" dirty="0">
                <a:latin typeface="+mj-lt"/>
                <a:ea typeface="Times New Roman"/>
                <a:cs typeface="Times New Roman"/>
                <a:sym typeface="Times New Roman"/>
              </a:rPr>
              <a:t>Then edges are extracted and matched by pairwise </a:t>
            </a:r>
            <a:r>
              <a:rPr lang="en-US" altLang="zh-TW" sz="3200" dirty="0" err="1">
                <a:latin typeface="+mj-lt"/>
                <a:ea typeface="Times New Roman"/>
                <a:cs typeface="Times New Roman"/>
                <a:sym typeface="Times New Roman"/>
              </a:rPr>
              <a:t>epipolar</a:t>
            </a:r>
            <a:r>
              <a:rPr lang="en-US" altLang="zh-TW" sz="3200" dirty="0">
                <a:latin typeface="+mj-lt"/>
                <a:ea typeface="Times New Roman"/>
                <a:cs typeface="Times New Roman"/>
                <a:sym typeface="Times New Roman"/>
              </a:rPr>
              <a:t> geometry.</a:t>
            </a:r>
          </a:p>
          <a:p>
            <a:endParaRPr lang="en-US" altLang="zh-TW" sz="3200" dirty="0" smtClean="0"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12.2.1 </a:t>
            </a:r>
            <a:r>
              <a:rPr lang="en-US" altLang="zh-TW" dirty="0">
                <a:ea typeface="Times New Roman"/>
                <a:cs typeface="Times New Roman" panose="02020603050405020304" pitchFamily="18" charset="0"/>
                <a:sym typeface="Times New Roman"/>
              </a:rPr>
              <a:t>3D Curves and </a:t>
            </a:r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Profiles (</a:t>
            </a:r>
            <a:r>
              <a:rPr lang="en-US" altLang="zh-TW" dirty="0" err="1" smtClean="0">
                <a:ea typeface="Times New Roman"/>
                <a:cs typeface="Times New Roman" panose="02020603050405020304" pitchFamily="18" charset="0"/>
                <a:sym typeface="Times New Roman"/>
              </a:rPr>
              <a:t>cont</a:t>
            </a:r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’)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867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1860550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TW" sz="3200" dirty="0" smtClean="0"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12.2.1 </a:t>
            </a:r>
            <a:r>
              <a:rPr lang="en-US" altLang="zh-TW" dirty="0">
                <a:ea typeface="Times New Roman"/>
                <a:cs typeface="Times New Roman" panose="02020603050405020304" pitchFamily="18" charset="0"/>
                <a:sym typeface="Times New Roman"/>
              </a:rPr>
              <a:t>3D Curves and </a:t>
            </a:r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Profiles (</a:t>
            </a:r>
            <a:r>
              <a:rPr lang="en-US" altLang="zh-TW" dirty="0" err="1" smtClean="0">
                <a:ea typeface="Times New Roman"/>
                <a:cs typeface="Times New Roman" panose="02020603050405020304" pitchFamily="18" charset="0"/>
                <a:sym typeface="Times New Roman"/>
              </a:rPr>
              <a:t>cont</a:t>
            </a:r>
            <a:r>
              <a:rPr lang="en-US" altLang="zh-TW" dirty="0" smtClean="0">
                <a:ea typeface="Times New Roman"/>
                <a:cs typeface="Times New Roman" panose="02020603050405020304" pitchFamily="18" charset="0"/>
                <a:sym typeface="Times New Roman"/>
              </a:rPr>
              <a:t>’)</a:t>
            </a:r>
            <a:endParaRPr dirty="0">
              <a:latin typeface="+mj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29" y="2899679"/>
            <a:ext cx="1550790" cy="22677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270" y="2781927"/>
            <a:ext cx="1413985" cy="238546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28" y="2831177"/>
            <a:ext cx="1516134" cy="228696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4C95226-D19D-024F-BED9-EB07C66B8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990" y="2846899"/>
            <a:ext cx="2247584" cy="237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5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1860550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3200" dirty="0">
                <a:ea typeface="Times New Roman"/>
                <a:cs typeface="Times New Roman"/>
                <a:sym typeface="Times New Roman"/>
              </a:rPr>
              <a:t>While sparse matching algorithms are still occasionally used, more challenging problems focus on dense correspondence.</a:t>
            </a:r>
            <a:endParaRPr lang="en-US" altLang="zh-TW" sz="3200" dirty="0" smtClean="0"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12.3 </a:t>
            </a:r>
            <a:r>
              <a:rPr lang="en-US" altLang="zh-TW" dirty="0">
                <a:latin typeface="+mj-lt"/>
                <a:ea typeface="Times New Roman"/>
                <a:cs typeface="Times New Roman"/>
                <a:sym typeface="Times New Roman"/>
              </a:rPr>
              <a:t>Dense Correspondence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598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1860550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endParaRPr lang="en-US" altLang="zh-TW" sz="3200" dirty="0"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12.3 </a:t>
            </a:r>
            <a:r>
              <a:rPr lang="en-US" altLang="zh-TW" dirty="0">
                <a:latin typeface="+mj-lt"/>
                <a:ea typeface="Times New Roman"/>
                <a:cs typeface="Times New Roman"/>
                <a:sym typeface="Times New Roman"/>
              </a:rPr>
              <a:t>Dense </a:t>
            </a:r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Correspondence (</a:t>
            </a:r>
            <a:r>
              <a:rPr lang="en-US" altLang="zh-TW" dirty="0" err="1" smtClean="0">
                <a:latin typeface="+mj-lt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+mj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" y="2327784"/>
            <a:ext cx="7800271" cy="334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8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1860550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altLang="zh-TW" sz="2800" dirty="0">
                <a:latin typeface="+mj-lt"/>
                <a:ea typeface="Times New Roman"/>
                <a:cs typeface="Times New Roman"/>
                <a:sym typeface="Times New Roman"/>
              </a:rPr>
              <a:t>Stereo algorithms on dense correspondence generally perform the following four steps</a:t>
            </a:r>
            <a:r>
              <a:rPr lang="en-US" altLang="zh-TW" sz="2800" dirty="0" smtClean="0">
                <a:latin typeface="+mj-lt"/>
                <a:ea typeface="Times New Roman"/>
                <a:cs typeface="Times New Roman"/>
                <a:sym typeface="Times New Roman"/>
              </a:rPr>
              <a:t>:</a:t>
            </a:r>
          </a:p>
          <a:p>
            <a:pPr marL="834390" lvl="1" indent="-34290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Cost computation.</a:t>
            </a:r>
          </a:p>
          <a:p>
            <a:pPr marL="834390" lvl="1" indent="-34290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Aggregation.</a:t>
            </a:r>
          </a:p>
          <a:p>
            <a:pPr marL="834390" lvl="1" indent="-34290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altLang="zh-TW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Optimization.</a:t>
            </a:r>
          </a:p>
          <a:p>
            <a:pPr marL="834390" lvl="1" indent="-34290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Refinement</a:t>
            </a:r>
            <a:endParaRPr lang="en-US" altLang="zh-TW" sz="28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12.3 </a:t>
            </a:r>
            <a:r>
              <a:rPr lang="en-US" altLang="zh-TW" dirty="0">
                <a:latin typeface="+mj-lt"/>
                <a:ea typeface="Times New Roman"/>
                <a:cs typeface="Times New Roman"/>
                <a:sym typeface="Times New Roman"/>
              </a:rPr>
              <a:t>Dense </a:t>
            </a:r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Correspondence (</a:t>
            </a:r>
            <a:r>
              <a:rPr lang="en-US" altLang="zh-TW" dirty="0" err="1" smtClean="0">
                <a:latin typeface="+mj-lt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758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1860550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400" dirty="0"/>
              <a:t>the traditional </a:t>
            </a:r>
            <a:r>
              <a:rPr lang="en-US" altLang="zh-TW" sz="2400" dirty="0" smtClean="0"/>
              <a:t>sum-of-squared differences (</a:t>
            </a:r>
            <a:r>
              <a:rPr lang="en-US" altLang="zh-TW" sz="2400" dirty="0"/>
              <a:t>SSD) algorithm can be </a:t>
            </a:r>
            <a:r>
              <a:rPr lang="en-US" altLang="zh-TW" sz="2400" dirty="0" smtClean="0"/>
              <a:t>described as:</a:t>
            </a:r>
          </a:p>
          <a:p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12.3 </a:t>
            </a:r>
            <a:r>
              <a:rPr lang="en-US" altLang="zh-TW" dirty="0">
                <a:latin typeface="+mj-lt"/>
                <a:ea typeface="Times New Roman"/>
                <a:cs typeface="Times New Roman"/>
                <a:sym typeface="Times New Roman"/>
              </a:rPr>
              <a:t>Dense </a:t>
            </a:r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Correspondence (</a:t>
            </a:r>
            <a:r>
              <a:rPr lang="en-US" altLang="zh-TW" dirty="0" err="1" smtClean="0">
                <a:latin typeface="+mj-lt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+mj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7788" y="3223319"/>
            <a:ext cx="6839712" cy="5364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 the squared difference of intensity values at given disparity.</a:t>
            </a:r>
            <a:endParaRPr lang="zh-TW" altLang="en-US" sz="1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47788" y="4350761"/>
            <a:ext cx="6839712" cy="5364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 the matching cost over support regions.</a:t>
            </a:r>
            <a:endParaRPr lang="zh-TW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47788" y="5478203"/>
            <a:ext cx="6839712" cy="5364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the minimal value at each pixel.</a:t>
            </a:r>
            <a:endParaRPr lang="zh-TW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線單箭頭接點 12"/>
          <p:cNvCxnSpPr>
            <a:stCxn id="10" idx="2"/>
            <a:endCxn id="11" idx="0"/>
          </p:cNvCxnSpPr>
          <p:nvPr/>
        </p:nvCxnSpPr>
        <p:spPr>
          <a:xfrm>
            <a:off x="4667644" y="3759767"/>
            <a:ext cx="0" cy="59099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>
            <a:off x="4667644" y="4887209"/>
            <a:ext cx="0" cy="59099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7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884729"/>
            <a:ext cx="8180416" cy="4973271"/>
          </a:xfrm>
          <a:prstGeom prst="rect">
            <a:avLst/>
          </a:prstGeom>
        </p:spPr>
      </p:pic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12.3 </a:t>
            </a:r>
            <a:r>
              <a:rPr lang="en-US" altLang="zh-TW" dirty="0">
                <a:latin typeface="+mj-lt"/>
                <a:ea typeface="Times New Roman"/>
                <a:cs typeface="Times New Roman"/>
                <a:sym typeface="Times New Roman"/>
              </a:rPr>
              <a:t>Dense </a:t>
            </a:r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Correspondence (</a:t>
            </a:r>
            <a:r>
              <a:rPr lang="en-US" altLang="zh-TW" dirty="0" err="1" smtClean="0">
                <a:latin typeface="+mj-lt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+mj-lt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172226" y="6065059"/>
            <a:ext cx="2553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sum-of-squared differences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21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dirty="0" smtClean="0">
                <a:ea typeface="Times New Roman"/>
                <a:cs typeface="Times New Roman"/>
                <a:sym typeface="Times New Roman"/>
              </a:rPr>
              <a:t>To assess correspondence for dense stereo matching, some similarity measure is mentioned in this subsection.</a:t>
            </a: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>
                <a:ea typeface="Times New Roman"/>
                <a:cs typeface="Times New Roman"/>
                <a:sym typeface="Times New Roman"/>
              </a:rPr>
              <a:t>12.3.1 </a:t>
            </a:r>
            <a:r>
              <a:rPr lang="en-US" altLang="zh-TW" dirty="0"/>
              <a:t>Similarity </a:t>
            </a:r>
            <a:r>
              <a:rPr lang="en-US" altLang="zh-TW" dirty="0" smtClean="0"/>
              <a:t>measures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613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DC &amp; CV Lab.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 dirty="0"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dirty="0" smtClean="0"/>
              <a:t>12.0 </a:t>
            </a:r>
            <a:r>
              <a:rPr lang="en-US" altLang="zh-TW" dirty="0"/>
              <a:t>Introduction</a:t>
            </a:r>
            <a:r>
              <a:rPr lang="zh-TW" altLang="en-US" dirty="0"/>
              <a:t> </a:t>
            </a:r>
            <a:r>
              <a:rPr lang="en-US" altLang="zh-TW" dirty="0"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ea typeface="Times New Roman"/>
                <a:cs typeface="Times New Roman"/>
                <a:sym typeface="Times New Roman"/>
              </a:rPr>
              <a:t>’) </a:t>
            </a:r>
            <a:r>
              <a:rPr lang="en-US" altLang="zh-TW" b="0" dirty="0"/>
              <a:t> </a:t>
            </a:r>
          </a:p>
        </p:txBody>
      </p:sp>
      <p:sp>
        <p:nvSpPr>
          <p:cNvPr id="101" name="Google Shape;101;p4"/>
          <p:cNvSpPr txBox="1">
            <a:spLocks noGrp="1"/>
          </p:cNvSpPr>
          <p:nvPr>
            <p:ph type="body" idx="1"/>
          </p:nvPr>
        </p:nvSpPr>
        <p:spPr>
          <a:xfrm>
            <a:off x="684213" y="2017710"/>
            <a:ext cx="8229600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2100"/>
            </a:pPr>
            <a:r>
              <a:rPr lang="en-US" altLang="zh-TW" dirty="0" smtClean="0"/>
              <a:t>Triangulation</a:t>
            </a:r>
            <a:endParaRPr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42" y="2550698"/>
            <a:ext cx="4781491" cy="339331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02" y="1989652"/>
            <a:ext cx="2447235" cy="72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43" y="3749076"/>
            <a:ext cx="2367751" cy="792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43" y="4705132"/>
            <a:ext cx="2355482" cy="792000"/>
          </a:xfrm>
          <a:prstGeom prst="rect">
            <a:avLst/>
          </a:prstGeom>
        </p:spPr>
      </p:pic>
      <p:cxnSp>
        <p:nvCxnSpPr>
          <p:cNvPr id="12" name="直線接點 11"/>
          <p:cNvCxnSpPr/>
          <p:nvPr/>
        </p:nvCxnSpPr>
        <p:spPr>
          <a:xfrm>
            <a:off x="1081610" y="5318463"/>
            <a:ext cx="4217554" cy="3394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28" y="5535827"/>
            <a:ext cx="92745" cy="288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62" y="2833364"/>
            <a:ext cx="313632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800" dirty="0" smtClean="0">
                <a:latin typeface="+mj-lt"/>
                <a:ea typeface="Times New Roman"/>
                <a:cs typeface="Times New Roman"/>
                <a:sym typeface="Times New Roman"/>
              </a:rPr>
              <a:t>Entropy </a:t>
            </a:r>
            <a:r>
              <a:rPr lang="en-US" altLang="zh-TW" sz="2800" dirty="0">
                <a:latin typeface="+mj-lt"/>
                <a:ea typeface="Times New Roman"/>
                <a:cs typeface="Times New Roman"/>
                <a:sym typeface="Times New Roman"/>
              </a:rPr>
              <a:t>of the pixel values limits the influence of mismatch during aggregation</a:t>
            </a:r>
            <a:r>
              <a:rPr lang="en-US" altLang="zh-TW" sz="2800" dirty="0" smtClean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</a:p>
          <a:p>
            <a:pPr lvl="0"/>
            <a:r>
              <a:rPr lang="en-US" altLang="zh-TW" sz="2800" dirty="0">
                <a:latin typeface="+mj-lt"/>
                <a:ea typeface="Times New Roman"/>
                <a:cs typeface="Times New Roman"/>
                <a:sym typeface="Times New Roman"/>
              </a:rPr>
              <a:t>Sign of the Laplacian leads to poor discriminability in binary matching.</a:t>
            </a:r>
          </a:p>
          <a:p>
            <a:r>
              <a:rPr lang="en-US" altLang="zh-TW" sz="2800" dirty="0">
                <a:latin typeface="+mj-lt"/>
                <a:ea typeface="Times New Roman"/>
                <a:cs typeface="Times New Roman"/>
                <a:sym typeface="Times New Roman"/>
              </a:rPr>
              <a:t>Gradient-based methods are insensitive to depth discontinuities.</a:t>
            </a:r>
          </a:p>
          <a:p>
            <a:pPr lvl="0"/>
            <a:r>
              <a:rPr lang="en-US" altLang="zh-TW" sz="2800" dirty="0">
                <a:latin typeface="+mj-lt"/>
                <a:ea typeface="Times New Roman"/>
                <a:cs typeface="Times New Roman"/>
                <a:sym typeface="Times New Roman"/>
              </a:rPr>
              <a:t>Census transform converts pixel into a bit vector.</a:t>
            </a:r>
          </a:p>
          <a:p>
            <a:endParaRPr lang="en-US" altLang="zh-TW" sz="28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28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>
                <a:ea typeface="Times New Roman"/>
                <a:cs typeface="Times New Roman"/>
                <a:sym typeface="Times New Roman"/>
              </a:rPr>
              <a:t>12.3.1 </a:t>
            </a:r>
            <a:r>
              <a:rPr lang="en-US" altLang="zh-TW" dirty="0"/>
              <a:t>Similarity </a:t>
            </a:r>
            <a:r>
              <a:rPr lang="en-US" altLang="zh-TW" dirty="0" smtClean="0"/>
              <a:t>measures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547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TW" sz="28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28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sz="1800" dirty="0" smtClean="0">
              <a:latin typeface="+mn-lt"/>
            </a:endParaRPr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DC &amp; CV Lab.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 dirty="0"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>
                <a:ea typeface="Times New Roman"/>
                <a:cs typeface="Times New Roman"/>
                <a:sym typeface="Times New Roman"/>
              </a:rPr>
              <a:t>12.3.1 </a:t>
            </a:r>
            <a:r>
              <a:rPr lang="en-US" altLang="zh-TW" dirty="0"/>
              <a:t>Similarity </a:t>
            </a:r>
            <a:r>
              <a:rPr lang="en-US" altLang="zh-TW" dirty="0" smtClean="0"/>
              <a:t>measures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63" y="1941365"/>
            <a:ext cx="1728000" cy="144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38" y="1941365"/>
            <a:ext cx="1728000" cy="144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13" y="1923030"/>
            <a:ext cx="1728000" cy="144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63" y="4197276"/>
            <a:ext cx="1728000" cy="144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38" y="4197276"/>
            <a:ext cx="1728000" cy="144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13" y="4197276"/>
            <a:ext cx="1728000" cy="14400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194689" y="3414619"/>
            <a:ext cx="2115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>
                <a:latin typeface="+mn-lt"/>
              </a:rPr>
              <a:t>(a) Intensity image</a:t>
            </a:r>
          </a:p>
          <a:p>
            <a:endParaRPr lang="zh-TW" altLang="en-US" sz="1800" dirty="0">
              <a:latin typeface="+mn-lt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907552" y="3414619"/>
            <a:ext cx="169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>
                <a:latin typeface="+mn-lt"/>
              </a:rPr>
              <a:t>(b) </a:t>
            </a:r>
            <a:r>
              <a:rPr lang="en-US" altLang="zh-TW" sz="1800" dirty="0">
                <a:latin typeface="+mn-lt"/>
              </a:rPr>
              <a:t>Mean filter</a:t>
            </a:r>
          </a:p>
          <a:p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464162" y="3404767"/>
            <a:ext cx="159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>
                <a:latin typeface="+mn-lt"/>
              </a:rPr>
              <a:t>(c) </a:t>
            </a:r>
            <a:r>
              <a:rPr lang="en-US" altLang="zh-TW" sz="1800" dirty="0">
                <a:latin typeface="+mn-lt"/>
              </a:rPr>
              <a:t>LOG filter</a:t>
            </a:r>
            <a:endParaRPr lang="zh-TW" altLang="en-US" sz="1800" dirty="0">
              <a:latin typeface="+mn-lt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194689" y="5755771"/>
            <a:ext cx="211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>
                <a:latin typeface="+mn-lt"/>
              </a:rPr>
              <a:t>(d) </a:t>
            </a:r>
            <a:r>
              <a:rPr lang="en-US" altLang="zh-TW" sz="1800" dirty="0" err="1">
                <a:latin typeface="+mn-lt"/>
              </a:rPr>
              <a:t>BilSub</a:t>
            </a:r>
            <a:r>
              <a:rPr lang="en-US" altLang="zh-TW" sz="1800" dirty="0" smtClean="0">
                <a:latin typeface="+mn-lt"/>
              </a:rPr>
              <a:t> </a:t>
            </a:r>
            <a:r>
              <a:rPr lang="en-US" altLang="zh-TW" sz="1800" dirty="0">
                <a:latin typeface="+mn-lt"/>
              </a:rPr>
              <a:t>filter</a:t>
            </a:r>
            <a:endParaRPr lang="zh-TW" altLang="en-US" sz="1800" dirty="0">
              <a:latin typeface="+mn-lt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908346" y="5737436"/>
            <a:ext cx="169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>
                <a:latin typeface="+mn-lt"/>
              </a:rPr>
              <a:t>(e) </a:t>
            </a:r>
            <a:r>
              <a:rPr lang="en-US" altLang="zh-TW" sz="1800" dirty="0">
                <a:latin typeface="+mn-lt"/>
              </a:rPr>
              <a:t>Rank</a:t>
            </a:r>
            <a:r>
              <a:rPr lang="en-US" altLang="zh-TW" sz="1800" dirty="0" smtClean="0">
                <a:latin typeface="+mn-lt"/>
              </a:rPr>
              <a:t> </a:t>
            </a:r>
            <a:r>
              <a:rPr lang="en-US" altLang="zh-TW" sz="1800" dirty="0">
                <a:latin typeface="+mn-lt"/>
              </a:rPr>
              <a:t>filter</a:t>
            </a:r>
            <a:endParaRPr lang="zh-TW" altLang="en-US" sz="1800" dirty="0">
              <a:latin typeface="+mn-lt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398413" y="5755771"/>
            <a:ext cx="1996287" cy="37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>
                <a:latin typeface="+mn-lt"/>
              </a:rPr>
              <a:t>(f) </a:t>
            </a:r>
            <a:r>
              <a:rPr lang="en-US" altLang="zh-TW" sz="1800" dirty="0" err="1">
                <a:latin typeface="+mn-lt"/>
              </a:rPr>
              <a:t>SoftRank</a:t>
            </a:r>
            <a:r>
              <a:rPr lang="en-US" altLang="zh-TW" sz="1800" dirty="0">
                <a:latin typeface="+mn-lt"/>
              </a:rPr>
              <a:t> filter</a:t>
            </a:r>
            <a:endParaRPr lang="zh-TW" altLang="en-US" sz="1800" dirty="0">
              <a:latin typeface="+mn-lt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470125" y="6295174"/>
            <a:ext cx="3852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LOG: Laplacian of </a:t>
            </a:r>
            <a:r>
              <a:rPr lang="en-US" altLang="zh-TW" dirty="0" smtClean="0"/>
              <a:t>Gaussian</a:t>
            </a:r>
          </a:p>
          <a:p>
            <a:r>
              <a:rPr lang="en-US" altLang="zh-TW" dirty="0" err="1" smtClean="0">
                <a:latin typeface="+mn-lt"/>
              </a:rPr>
              <a:t>BilSub</a:t>
            </a:r>
            <a:r>
              <a:rPr lang="en-US" altLang="zh-TW" dirty="0">
                <a:latin typeface="+mn-lt"/>
              </a:rPr>
              <a:t>: background subtraction by bilateral</a:t>
            </a:r>
            <a:endParaRPr lang="zh-TW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754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dirty="0" smtClean="0"/>
              <a:t>Local and window-based methods aggregate the matching cost by summing or averaging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over </a:t>
            </a:r>
            <a:r>
              <a:rPr lang="en-US" altLang="zh-TW" dirty="0"/>
              <a:t>a support region in the </a:t>
            </a:r>
            <a:r>
              <a:rPr lang="en-US" altLang="zh-TW" dirty="0" smtClean="0"/>
              <a:t>DSI</a:t>
            </a:r>
          </a:p>
          <a:p>
            <a:pPr lvl="0"/>
            <a:r>
              <a:rPr lang="en-US" altLang="zh-TW" sz="3200" dirty="0">
                <a:latin typeface="+mj-lt"/>
                <a:ea typeface="Times New Roman"/>
                <a:cs typeface="Times New Roman"/>
                <a:sym typeface="Times New Roman"/>
              </a:rPr>
              <a:t>In local methods, the emphasis is aggregation step because of winner-takes-all strategy.</a:t>
            </a:r>
          </a:p>
          <a:p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12.4 Local methods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452" y="3167824"/>
            <a:ext cx="151373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dirty="0"/>
              <a:t>Aggregation with a fixed support region can be performed using 2D or 3D convolution,</a:t>
            </a: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12.4 Local </a:t>
            </a:r>
            <a:r>
              <a:rPr lang="en-US" altLang="zh-TW" dirty="0" smtClean="0"/>
              <a:t>methods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3263747"/>
            <a:ext cx="5811184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8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12.4 Local </a:t>
            </a:r>
            <a:r>
              <a:rPr lang="en-US" altLang="zh-TW" dirty="0" smtClean="0"/>
              <a:t>methods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51" y="2041525"/>
            <a:ext cx="4746698" cy="40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6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err="1" smtClean="0"/>
              <a:t>Shiftable</a:t>
            </a:r>
            <a:r>
              <a:rPr lang="en-US" altLang="zh-TW" dirty="0" smtClean="0"/>
              <a:t> </a:t>
            </a:r>
            <a:r>
              <a:rPr lang="en-US" altLang="zh-TW" dirty="0"/>
              <a:t>window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86" y="2398144"/>
            <a:ext cx="2805367" cy="271923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222118" y="5748102"/>
            <a:ext cx="25780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matching 9 windows</a:t>
            </a:r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116263" y="2489201"/>
            <a:ext cx="1487487" cy="149225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35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0.11337 7.40741E-7 L 0.11337 0.15046 L 1.38889E-6 0.15046 L 1.38889E-6 7.40741E-7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506413" y="1897057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800" dirty="0" smtClean="0">
                <a:ea typeface="Times New Roman"/>
                <a:cs typeface="Times New Roman"/>
                <a:sym typeface="Times New Roman"/>
              </a:rPr>
              <a:t>Fixed window:</a:t>
            </a:r>
          </a:p>
          <a:p>
            <a:endParaRPr lang="en-US" altLang="zh-TW" sz="1800" dirty="0">
              <a:ea typeface="Times New Roman"/>
              <a:cs typeface="Times New Roman"/>
              <a:sym typeface="Times New Roman"/>
            </a:endParaRPr>
          </a:p>
          <a:p>
            <a:endParaRPr lang="en-US" altLang="zh-TW" sz="1800" dirty="0" smtClean="0">
              <a:ea typeface="Times New Roman"/>
              <a:cs typeface="Times New Roman"/>
              <a:sym typeface="Times New Roman"/>
            </a:endParaRPr>
          </a:p>
          <a:p>
            <a:endParaRPr lang="en-US" altLang="zh-TW" sz="1800" dirty="0">
              <a:ea typeface="Times New Roman"/>
              <a:cs typeface="Times New Roman"/>
              <a:sym typeface="Times New Roman"/>
            </a:endParaRPr>
          </a:p>
          <a:p>
            <a:endParaRPr lang="en-US" altLang="zh-TW" sz="1800" dirty="0" smtClean="0">
              <a:ea typeface="Times New Roman"/>
              <a:cs typeface="Times New Roman"/>
              <a:sym typeface="Times New Roman"/>
            </a:endParaRPr>
          </a:p>
          <a:p>
            <a:pPr marL="148590" indent="0">
              <a:buNone/>
            </a:pPr>
            <a:endParaRPr lang="en-US" altLang="zh-TW" sz="1800" dirty="0" smtClean="0">
              <a:ea typeface="Times New Roman"/>
              <a:cs typeface="Times New Roman"/>
              <a:sym typeface="Times New Roman"/>
            </a:endParaRPr>
          </a:p>
          <a:p>
            <a:pPr marL="148590" indent="0">
              <a:buNone/>
            </a:pPr>
            <a:endParaRPr lang="en-US" altLang="zh-TW" sz="1800" dirty="0" smtClean="0">
              <a:ea typeface="Times New Roman"/>
              <a:cs typeface="Times New Roman"/>
              <a:sym typeface="Times New Roman"/>
            </a:endParaRPr>
          </a:p>
          <a:p>
            <a:r>
              <a:rPr lang="en-US" altLang="zh-TW" sz="1800" dirty="0" err="1">
                <a:ea typeface="Times New Roman"/>
                <a:cs typeface="Times New Roman"/>
                <a:sym typeface="Times New Roman"/>
              </a:rPr>
              <a:t>Shiftable</a:t>
            </a:r>
            <a:r>
              <a:rPr lang="en-US" altLang="zh-TW" sz="180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altLang="zh-TW" sz="1800" dirty="0" smtClean="0">
                <a:ea typeface="Times New Roman"/>
                <a:cs typeface="Times New Roman"/>
                <a:sym typeface="Times New Roman"/>
              </a:rPr>
              <a:t>window:</a:t>
            </a:r>
            <a:endParaRPr sz="1800"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sz="3600" dirty="0">
                <a:latin typeface="+mj-lt"/>
                <a:ea typeface="Times New Roman"/>
                <a:cs typeface="Times New Roman"/>
                <a:sym typeface="Times New Roman"/>
              </a:rPr>
              <a:t>Fixed </a:t>
            </a:r>
            <a:r>
              <a:rPr lang="en-US" altLang="zh-TW" sz="3600" dirty="0" smtClean="0">
                <a:latin typeface="+mj-lt"/>
                <a:ea typeface="Times New Roman"/>
                <a:cs typeface="Times New Roman"/>
                <a:sym typeface="Times New Roman"/>
              </a:rPr>
              <a:t>Window vs. </a:t>
            </a:r>
            <a:r>
              <a:rPr lang="en-US" altLang="zh-TW" sz="3600" dirty="0" err="1">
                <a:latin typeface="+mj-lt"/>
                <a:ea typeface="Times New Roman"/>
                <a:cs typeface="Times New Roman"/>
                <a:sym typeface="Times New Roman"/>
              </a:rPr>
              <a:t>Shiftable</a:t>
            </a:r>
            <a:r>
              <a:rPr lang="en-US" altLang="zh-TW" sz="3600" dirty="0">
                <a:latin typeface="+mj-lt"/>
                <a:ea typeface="Times New Roman"/>
                <a:cs typeface="Times New Roman"/>
                <a:sym typeface="Times New Roman"/>
              </a:rPr>
              <a:t> Window</a:t>
            </a:r>
            <a:endParaRPr sz="3600" dirty="0">
              <a:latin typeface="+mj-lt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91" y="2302888"/>
            <a:ext cx="2326844" cy="1944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85" y="2302888"/>
            <a:ext cx="2294348" cy="1944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383" y="4556813"/>
            <a:ext cx="2317352" cy="1944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360" y="4556813"/>
            <a:ext cx="228227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1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>
                <a:latin typeface="+mj-lt"/>
                <a:ea typeface="Times New Roman"/>
                <a:cs typeface="Times New Roman"/>
                <a:sym typeface="Times New Roman"/>
              </a:rPr>
              <a:t>Variable Window</a:t>
            </a:r>
            <a:endParaRPr dirty="0">
              <a:latin typeface="+mj-lt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18" y="1930400"/>
            <a:ext cx="2356114" cy="198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854" y="1930400"/>
            <a:ext cx="2344737" cy="198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85" y="4145142"/>
            <a:ext cx="4927356" cy="229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4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6" y="3898455"/>
            <a:ext cx="3374493" cy="2997646"/>
          </a:xfrm>
          <a:prstGeom prst="rect">
            <a:avLst/>
          </a:prstGeom>
        </p:spPr>
      </p:pic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DC &amp; CV Lab.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 dirty="0"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 smtClean="0">
                <a:latin typeface="+mj-lt"/>
                <a:ea typeface="Times New Roman"/>
                <a:cs typeface="Times New Roman"/>
                <a:sym typeface="Times New Roman"/>
              </a:rPr>
              <a:t>Adaptive Weight</a:t>
            </a:r>
            <a:endParaRPr dirty="0">
              <a:latin typeface="+mj-lt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81" y="1931155"/>
            <a:ext cx="2342354" cy="198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37" y="1918455"/>
            <a:ext cx="2350174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8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DC &amp; CV Lab.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 dirty="0"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>
                <a:latin typeface="+mj-lt"/>
                <a:ea typeface="Times New Roman"/>
                <a:cs typeface="Times New Roman"/>
                <a:sym typeface="Times New Roman"/>
              </a:rPr>
              <a:t>Segmentation-Based</a:t>
            </a:r>
            <a:endParaRPr dirty="0">
              <a:latin typeface="+mj-lt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80" y="4247356"/>
            <a:ext cx="2346667" cy="198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753" y="4223543"/>
            <a:ext cx="2332483" cy="198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36" y="2063882"/>
            <a:ext cx="2340000" cy="177072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80" y="2060981"/>
            <a:ext cx="2340000" cy="181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9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12.0 </a:t>
            </a:r>
            <a:r>
              <a:rPr lang="en-US" altLang="zh-TW" dirty="0" smtClean="0"/>
              <a:t>Introduction</a:t>
            </a:r>
            <a:r>
              <a:rPr lang="zh-TW" altLang="en-US" dirty="0" smtClean="0"/>
              <a:t> </a:t>
            </a:r>
            <a:r>
              <a:rPr lang="en-US" altLang="zh-TW" dirty="0" smtClean="0"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 smtClean="0"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ea typeface="Times New Roman"/>
                <a:cs typeface="Times New Roman"/>
                <a:sym typeface="Times New Roman"/>
              </a:rPr>
              <a:t>’)</a:t>
            </a:r>
            <a:endParaRPr dirty="0"/>
          </a:p>
        </p:txBody>
      </p:sp>
      <p:sp>
        <p:nvSpPr>
          <p:cNvPr id="101" name="Google Shape;101;p4"/>
          <p:cNvSpPr txBox="1">
            <a:spLocks noGrp="1"/>
          </p:cNvSpPr>
          <p:nvPr>
            <p:ph type="body" idx="1"/>
          </p:nvPr>
        </p:nvSpPr>
        <p:spPr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dirty="0" smtClean="0"/>
              <a:t>We </a:t>
            </a:r>
            <a:r>
              <a:rPr lang="en-US" altLang="zh-TW" dirty="0"/>
              <a:t>address the question of how to </a:t>
            </a:r>
            <a:r>
              <a:rPr lang="en-US" altLang="zh-TW" dirty="0" smtClean="0"/>
              <a:t>build a </a:t>
            </a:r>
            <a:r>
              <a:rPr lang="en-US" altLang="zh-TW" dirty="0"/>
              <a:t>more complete 3D model, e.g., a sparse or dense depth map that assigns relative depths </a:t>
            </a:r>
            <a:r>
              <a:rPr lang="en-US" altLang="zh-TW" dirty="0" smtClean="0"/>
              <a:t>to pixels </a:t>
            </a:r>
            <a:r>
              <a:rPr lang="en-US" altLang="zh-TW" dirty="0"/>
              <a:t>in the input images.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382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3200" dirty="0" smtClean="0">
                <a:latin typeface="+mj-lt"/>
                <a:ea typeface="Times New Roman"/>
                <a:cs typeface="Times New Roman"/>
                <a:sym typeface="Times New Roman"/>
              </a:rPr>
              <a:t>Selecting </a:t>
            </a:r>
            <a:r>
              <a:rPr lang="en-US" altLang="zh-TW" sz="3200" dirty="0">
                <a:latin typeface="+mj-lt"/>
                <a:ea typeface="Times New Roman"/>
                <a:cs typeface="Times New Roman"/>
                <a:sym typeface="Times New Roman"/>
              </a:rPr>
              <a:t>correct windows is important, since windows must be large enough to contain sufficient texture and small enough to avoid straddle depth discontinuities.</a:t>
            </a: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12.4 Local methods (</a:t>
            </a:r>
            <a:r>
              <a:rPr lang="en-US" altLang="zh-TW" dirty="0" err="1"/>
              <a:t>cont</a:t>
            </a:r>
            <a:r>
              <a:rPr lang="en-US" altLang="zh-TW" dirty="0"/>
              <a:t>’)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075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sz="4000" dirty="0" smtClean="0">
                <a:ea typeface="Times New Roman"/>
                <a:cs typeface="Times New Roman"/>
                <a:sym typeface="Times New Roman"/>
              </a:rPr>
              <a:t>Straddle Depth Discontinuities</a:t>
            </a:r>
            <a:endParaRPr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3" y="2498725"/>
            <a:ext cx="8711619" cy="301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3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74" y="3288506"/>
            <a:ext cx="3811377" cy="3164682"/>
          </a:xfrm>
          <a:prstGeom prst="rect">
            <a:avLst/>
          </a:prstGeom>
        </p:spPr>
      </p:pic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400" dirty="0" smtClean="0">
                <a:latin typeface="+mj-lt"/>
                <a:ea typeface="Times New Roman"/>
                <a:cs typeface="Times New Roman"/>
                <a:sym typeface="Times New Roman"/>
              </a:rPr>
              <a:t>Most </a:t>
            </a:r>
            <a:r>
              <a:rPr lang="en-US" altLang="zh-TW" sz="2400" dirty="0">
                <a:latin typeface="+mj-lt"/>
                <a:ea typeface="Times New Roman"/>
                <a:cs typeface="Times New Roman"/>
                <a:sym typeface="Times New Roman"/>
              </a:rPr>
              <a:t>stereo correspondence algorithms compute a set of integer disparity estimates in discretized space, but sometimes it requires more precision in robot navigation or people tracking.</a:t>
            </a: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12.4.1 Sub-pixel </a:t>
            </a:r>
            <a:r>
              <a:rPr lang="en-US" altLang="zh-TW" dirty="0" smtClean="0"/>
              <a:t>Estimation </a:t>
            </a:r>
            <a:r>
              <a:rPr lang="en-US" altLang="zh-TW" dirty="0"/>
              <a:t>and </a:t>
            </a:r>
            <a:r>
              <a:rPr lang="en-US" altLang="zh-TW" dirty="0" smtClean="0"/>
              <a:t>Uncertainty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086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400" dirty="0" smtClean="0">
                <a:latin typeface="+mj-lt"/>
                <a:ea typeface="Times New Roman"/>
                <a:cs typeface="Times New Roman"/>
                <a:sym typeface="Times New Roman"/>
              </a:rPr>
              <a:t>To </a:t>
            </a:r>
            <a:r>
              <a:rPr lang="en-US" altLang="zh-TW" sz="2400" dirty="0">
                <a:latin typeface="+mj-lt"/>
                <a:ea typeface="Times New Roman"/>
                <a:cs typeface="Times New Roman"/>
                <a:sym typeface="Times New Roman"/>
              </a:rPr>
              <a:t>remedy this situation, many algorithms apply  sub-pixel as refinement by interpolation</a:t>
            </a:r>
            <a:r>
              <a:rPr lang="en-US" altLang="zh-TW" sz="2400" dirty="0" smtClean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r>
              <a:rPr lang="en-US" altLang="zh-TW" sz="24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endParaRPr lang="en-US" altLang="zh-TW" sz="24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r>
              <a:rPr lang="en-US" altLang="zh-TW" sz="2400" dirty="0" smtClean="0">
                <a:latin typeface="+mj-lt"/>
                <a:ea typeface="Times New Roman"/>
                <a:cs typeface="Times New Roman"/>
                <a:sym typeface="Times New Roman"/>
              </a:rPr>
              <a:t>Sub-pixel </a:t>
            </a:r>
            <a:r>
              <a:rPr lang="en-US" altLang="zh-TW" sz="2400" dirty="0">
                <a:latin typeface="+mj-lt"/>
                <a:ea typeface="Times New Roman"/>
                <a:cs typeface="Times New Roman"/>
                <a:sym typeface="Times New Roman"/>
              </a:rPr>
              <a:t>disparity estimates are computed by fitting curve, but regions must be the same surface.</a:t>
            </a:r>
          </a:p>
          <a:p>
            <a:pPr lvl="0"/>
            <a:endParaRPr lang="en-US" altLang="zh-TW" sz="24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24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12.4.1 Sub-pixel </a:t>
            </a:r>
            <a:r>
              <a:rPr lang="en-US" altLang="zh-TW" dirty="0" smtClean="0"/>
              <a:t>Estimation </a:t>
            </a:r>
            <a:r>
              <a:rPr lang="en-US" altLang="zh-TW" dirty="0"/>
              <a:t>and </a:t>
            </a:r>
            <a:r>
              <a:rPr lang="en-US" altLang="zh-TW" dirty="0" smtClean="0"/>
              <a:t>Uncertainty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62" y="3693978"/>
            <a:ext cx="3327401" cy="2806835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4421506" y="4036695"/>
            <a:ext cx="3767138" cy="1240671"/>
            <a:chOff x="4421506" y="4036695"/>
            <a:chExt cx="3767138" cy="1240671"/>
          </a:xfrm>
        </p:grpSpPr>
        <p:cxnSp>
          <p:nvCxnSpPr>
            <p:cNvPr id="3" name="直線單箭頭接點 2"/>
            <p:cNvCxnSpPr/>
            <p:nvPr/>
          </p:nvCxnSpPr>
          <p:spPr>
            <a:xfrm flipV="1">
              <a:off x="4421506" y="4130040"/>
              <a:ext cx="1499234" cy="650247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單箭頭接點 8"/>
            <p:cNvCxnSpPr/>
            <p:nvPr/>
          </p:nvCxnSpPr>
          <p:spPr>
            <a:xfrm flipV="1">
              <a:off x="5023486" y="4344472"/>
              <a:ext cx="1042034" cy="932894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字方塊 10"/>
            <p:cNvSpPr txBox="1"/>
            <p:nvPr/>
          </p:nvSpPr>
          <p:spPr>
            <a:xfrm>
              <a:off x="5911058" y="4036695"/>
              <a:ext cx="22775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rgbClr val="0070C0"/>
                  </a:solidFill>
                </a:rPr>
                <a:t>Different object surface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2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400" dirty="0" smtClean="0">
                <a:latin typeface="+mj-lt"/>
                <a:ea typeface="Times New Roman"/>
                <a:cs typeface="Times New Roman"/>
                <a:sym typeface="Times New Roman"/>
              </a:rPr>
              <a:t>To </a:t>
            </a:r>
            <a:r>
              <a:rPr lang="en-US" altLang="zh-TW" sz="2400" dirty="0">
                <a:latin typeface="+mj-lt"/>
                <a:ea typeface="Times New Roman"/>
                <a:cs typeface="Times New Roman"/>
                <a:sym typeface="Times New Roman"/>
              </a:rPr>
              <a:t>work well, the intensities being matched must vary smoothly, and the regions over which these estimates are computed must be on the same (correct) </a:t>
            </a:r>
            <a:r>
              <a:rPr lang="en-US" altLang="zh-TW" sz="2400" dirty="0" smtClean="0">
                <a:latin typeface="+mj-lt"/>
                <a:ea typeface="Times New Roman"/>
                <a:cs typeface="Times New Roman"/>
                <a:sym typeface="Times New Roman"/>
              </a:rPr>
              <a:t>surface.</a:t>
            </a:r>
          </a:p>
          <a:p>
            <a:r>
              <a:rPr lang="en-US" altLang="zh-TW" sz="2400" dirty="0" smtClean="0">
                <a:latin typeface="+mj-lt"/>
                <a:ea typeface="Times New Roman"/>
                <a:cs typeface="Times New Roman"/>
                <a:sym typeface="Times New Roman"/>
              </a:rPr>
              <a:t>Besides </a:t>
            </a:r>
            <a:r>
              <a:rPr lang="en-US" altLang="zh-TW" sz="2400" dirty="0">
                <a:latin typeface="+mj-lt"/>
                <a:ea typeface="Times New Roman"/>
                <a:cs typeface="Times New Roman"/>
                <a:sym typeface="Times New Roman"/>
              </a:rPr>
              <a:t>sub-pixel computations, there are other ways of post-processing the computed disparities.</a:t>
            </a:r>
            <a:endParaRPr lang="en-US" altLang="zh-TW" sz="24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24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12.4.1 Sub-pixel </a:t>
            </a:r>
            <a:r>
              <a:rPr lang="en-US" altLang="zh-TW" dirty="0" smtClean="0"/>
              <a:t>Estimation </a:t>
            </a:r>
            <a:r>
              <a:rPr lang="en-US" altLang="zh-TW" dirty="0"/>
              <a:t>and </a:t>
            </a:r>
            <a:r>
              <a:rPr lang="en-US" altLang="zh-TW" dirty="0" smtClean="0"/>
              <a:t>Uncertainty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141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endParaRPr lang="en-US" altLang="zh-TW" sz="24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Uncertainty in stereo depth estimation</a:t>
            </a:r>
            <a:endParaRPr dirty="0"/>
          </a:p>
        </p:txBody>
      </p:sp>
      <p:pic>
        <p:nvPicPr>
          <p:cNvPr id="5" name="Google Shape;709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028" y="1912592"/>
            <a:ext cx="284191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10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7355" y="1895451"/>
            <a:ext cx="2860199" cy="268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11;p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3614" y="1895451"/>
            <a:ext cx="2860199" cy="26814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6463088" y="4686748"/>
            <a:ext cx="232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(c) estimated confidence</a:t>
            </a:r>
          </a:p>
          <a:p>
            <a:r>
              <a:rPr lang="en-US" altLang="zh-TW" dirty="0" smtClean="0"/>
              <a:t>     (red is higher).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907719" y="4681861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(a) input </a:t>
            </a:r>
            <a:r>
              <a:rPr lang="en-US" altLang="zh-TW" dirty="0" smtClean="0"/>
              <a:t>image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611188" y="5419725"/>
            <a:ext cx="43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3431382" y="4686748"/>
            <a:ext cx="226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(b) estimated </a:t>
            </a:r>
            <a:r>
              <a:rPr lang="en-US" altLang="zh-TW" dirty="0"/>
              <a:t>depth </a:t>
            </a:r>
            <a:r>
              <a:rPr lang="en-US" altLang="zh-TW" dirty="0" smtClean="0"/>
              <a:t>map</a:t>
            </a:r>
          </a:p>
          <a:p>
            <a:r>
              <a:rPr lang="en-US" altLang="zh-TW" dirty="0" smtClean="0"/>
              <a:t>     (</a:t>
            </a:r>
            <a:r>
              <a:rPr lang="en-US" altLang="zh-TW" dirty="0"/>
              <a:t>blue is closer</a:t>
            </a:r>
            <a:r>
              <a:rPr lang="en-US" altLang="zh-TW" dirty="0" smtClean="0"/>
              <a:t>)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884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Google Shape;108;p5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11188" y="2041525"/>
                <a:ext cx="8302625" cy="4411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lvl="0"/>
                <a:r>
                  <a:rPr lang="en-US" altLang="zh-TW" sz="2400" dirty="0" smtClean="0">
                    <a:latin typeface="+mj-lt"/>
                    <a:ea typeface="Times New Roman"/>
                    <a:cs typeface="Times New Roman"/>
                    <a:sym typeface="Times New Roman"/>
                  </a:rPr>
                  <a:t>Global </a:t>
                </a:r>
                <a:r>
                  <a:rPr lang="en-US" altLang="zh-TW" sz="2400" dirty="0">
                    <a:latin typeface="+mj-lt"/>
                    <a:ea typeface="Times New Roman"/>
                    <a:cs typeface="Times New Roman"/>
                    <a:sym typeface="Times New Roman"/>
                  </a:rPr>
                  <a:t>stereo matching are formulated in energy minimization by finding a </a:t>
                </a:r>
                <a:r>
                  <a:rPr lang="en-US" altLang="zh-TW" sz="2400" dirty="0" smtClean="0">
                    <a:latin typeface="+mj-lt"/>
                    <a:ea typeface="Times New Roman"/>
                    <a:cs typeface="Times New Roman"/>
                    <a:sym typeface="Times New Roman"/>
                  </a:rPr>
                  <a:t>solution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𝑑</m:t>
                    </m:r>
                  </m:oMath>
                </a14:m>
                <a:r>
                  <a:rPr lang="en-US" altLang="zh-TW" sz="2400" dirty="0" smtClean="0">
                    <a:latin typeface="+mj-lt"/>
                    <a:ea typeface="Times New Roman"/>
                    <a:cs typeface="Times New Roman"/>
                    <a:sym typeface="Times New Roman"/>
                  </a:rPr>
                  <a:t>.</a:t>
                </a:r>
                <a:endParaRPr lang="en-US" altLang="zh-TW" sz="2400" dirty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endParaRPr lang="en-US" altLang="zh-TW" sz="2400" dirty="0" smtClean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endParaRPr lang="en-US" altLang="zh-TW" sz="3200" i="1" dirty="0" smtClean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pPr lvl="0"/>
                <a:endParaRPr lang="en-US" altLang="zh-TW" sz="3200" dirty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endParaRPr lang="en-US" altLang="zh-TW" dirty="0" smtClean="0"/>
              </a:p>
              <a:p>
                <a:pPr marL="148590" indent="0"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108" name="Google Shape;108;p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188" y="2041525"/>
                <a:ext cx="8302625" cy="4411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12.5 Global optimization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19" y="3301590"/>
            <a:ext cx="3976687" cy="379821"/>
          </a:xfrm>
          <a:prstGeom prst="rect">
            <a:avLst/>
          </a:prstGeom>
        </p:spPr>
      </p:pic>
      <p:grpSp>
        <p:nvGrpSpPr>
          <p:cNvPr id="19" name="群組 18"/>
          <p:cNvGrpSpPr/>
          <p:nvPr/>
        </p:nvGrpSpPr>
        <p:grpSpPr>
          <a:xfrm>
            <a:off x="1234266" y="3681411"/>
            <a:ext cx="6041580" cy="1426964"/>
            <a:chOff x="1215216" y="3681411"/>
            <a:chExt cx="6041580" cy="1426964"/>
          </a:xfrm>
        </p:grpSpPr>
        <p:cxnSp>
          <p:nvCxnSpPr>
            <p:cNvPr id="7" name="直線單箭頭接點 6"/>
            <p:cNvCxnSpPr/>
            <p:nvPr/>
          </p:nvCxnSpPr>
          <p:spPr>
            <a:xfrm flipH="1">
              <a:off x="2354009" y="3681411"/>
              <a:ext cx="462083" cy="663061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單箭頭接點 7"/>
            <p:cNvCxnSpPr/>
            <p:nvPr/>
          </p:nvCxnSpPr>
          <p:spPr>
            <a:xfrm>
              <a:off x="5920597" y="3729036"/>
              <a:ext cx="223028" cy="615436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1215216" y="4308156"/>
              <a:ext cx="22775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 smtClean="0">
                  <a:solidFill>
                    <a:srgbClr val="0070C0"/>
                  </a:solidFill>
                  <a:latin typeface="+mj-lt"/>
                  <a:cs typeface="Times New Roman" panose="02020603050405020304" pitchFamily="18" charset="0"/>
                </a:rPr>
                <a:t>Total energy </a:t>
              </a:r>
              <a:r>
                <a:rPr lang="en-US" altLang="zh-TW" sz="1600" b="1" dirty="0">
                  <a:solidFill>
                    <a:srgbClr val="0070C0"/>
                  </a:solidFill>
                  <a:latin typeface="+mj-lt"/>
                  <a:cs typeface="Times New Roman" panose="02020603050405020304" pitchFamily="18" charset="0"/>
                </a:rPr>
                <a:t>(cost) function</a:t>
              </a:r>
            </a:p>
            <a:p>
              <a:endParaRPr lang="en-US" altLang="zh-TW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3163468" y="4075991"/>
              <a:ext cx="22775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 smtClean="0">
                  <a:solidFill>
                    <a:srgbClr val="0070C0"/>
                  </a:solidFill>
                  <a:latin typeface="+mj-lt"/>
                  <a:cs typeface="Times New Roman" panose="02020603050405020304" pitchFamily="18" charset="0"/>
                </a:rPr>
                <a:t>Data </a:t>
              </a:r>
              <a:r>
                <a:rPr lang="en-US" altLang="zh-TW" sz="1600" b="1" dirty="0">
                  <a:solidFill>
                    <a:srgbClr val="0070C0"/>
                  </a:solidFill>
                  <a:latin typeface="+mj-lt"/>
                  <a:cs typeface="Times New Roman" panose="02020603050405020304" pitchFamily="18" charset="0"/>
                </a:rPr>
                <a:t>energy function</a:t>
              </a:r>
            </a:p>
            <a:p>
              <a:endParaRPr lang="en-US" altLang="zh-TW" b="1" dirty="0">
                <a:solidFill>
                  <a:srgbClr val="0070C0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5534276" y="4308156"/>
              <a:ext cx="1722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 smtClean="0">
                  <a:solidFill>
                    <a:srgbClr val="0070C0"/>
                  </a:solidFill>
                  <a:latin typeface="+mj-lt"/>
                  <a:cs typeface="Times New Roman" panose="02020603050405020304" pitchFamily="18" charset="0"/>
                </a:rPr>
                <a:t>Smooth energy function</a:t>
              </a:r>
              <a:endParaRPr lang="en-US" altLang="zh-TW" sz="1600" b="1" dirty="0">
                <a:solidFill>
                  <a:srgbClr val="0070C0"/>
                </a:solidFill>
                <a:latin typeface="+mj-lt"/>
              </a:endParaRPr>
            </a:p>
          </p:txBody>
        </p:sp>
        <p:cxnSp>
          <p:nvCxnSpPr>
            <p:cNvPr id="14" name="直線單箭頭接點 13"/>
            <p:cNvCxnSpPr/>
            <p:nvPr/>
          </p:nvCxnSpPr>
          <p:spPr>
            <a:xfrm>
              <a:off x="4200536" y="3729036"/>
              <a:ext cx="0" cy="376239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532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3200" dirty="0" smtClean="0">
                <a:latin typeface="+mj-lt"/>
                <a:ea typeface="Times New Roman"/>
                <a:cs typeface="Times New Roman"/>
                <a:sym typeface="Times New Roman"/>
              </a:rPr>
              <a:t>Global </a:t>
            </a:r>
            <a:r>
              <a:rPr lang="en-US" altLang="zh-TW" sz="3200" dirty="0">
                <a:latin typeface="+mj-lt"/>
                <a:ea typeface="Times New Roman"/>
                <a:cs typeface="Times New Roman"/>
                <a:sym typeface="Times New Roman"/>
              </a:rPr>
              <a:t>method performs iterative optimization which consists of data terms and smoothness terms for replacing aggregation step</a:t>
            </a:r>
            <a:r>
              <a:rPr lang="en-US" altLang="zh-TW" sz="2400" dirty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</a:p>
          <a:p>
            <a:pPr lvl="0"/>
            <a:endParaRPr lang="en-US" altLang="zh-TW" sz="24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sz="3200" i="1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12.5 Global </a:t>
            </a:r>
            <a:r>
              <a:rPr lang="en-US" altLang="zh-TW" dirty="0" smtClean="0"/>
              <a:t>optimization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854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56235">
              <a:lnSpc>
                <a:spcPct val="90000"/>
              </a:lnSpc>
              <a:spcBef>
                <a:spcPts val="518"/>
              </a:spcBef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altLang="zh-TW" sz="2400" dirty="0" smtClean="0">
                <a:latin typeface="+mj-lt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altLang="zh-TW" sz="2400" dirty="0">
                <a:latin typeface="+mj-lt"/>
                <a:ea typeface="Times New Roman"/>
                <a:cs typeface="Times New Roman"/>
                <a:sym typeface="Times New Roman"/>
              </a:rPr>
              <a:t>data term measures how well the disparity function agrees with input image pair</a:t>
            </a:r>
            <a:r>
              <a:rPr lang="en-US" altLang="zh-TW" sz="2400" dirty="0" smtClean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r>
              <a:rPr lang="en-US" altLang="zh-TW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en-US" altLang="zh-TW" sz="24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56235">
              <a:lnSpc>
                <a:spcPct val="90000"/>
              </a:lnSpc>
              <a:spcBef>
                <a:spcPts val="518"/>
              </a:spcBef>
              <a:buClr>
                <a:schemeClr val="dk1"/>
              </a:buClr>
              <a:buSzPts val="2800"/>
              <a:buFont typeface="Times New Roman"/>
              <a:buChar char="•"/>
            </a:pPr>
            <a:endParaRPr lang="en-US" altLang="zh-TW"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56235">
              <a:lnSpc>
                <a:spcPct val="90000"/>
              </a:lnSpc>
              <a:spcBef>
                <a:spcPts val="518"/>
              </a:spcBef>
              <a:buClr>
                <a:schemeClr val="dk1"/>
              </a:buClr>
              <a:buSzPts val="2800"/>
              <a:buFont typeface="Times New Roman"/>
              <a:buChar char="•"/>
            </a:pPr>
            <a:endParaRPr lang="en-US" altLang="zh-TW" sz="24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56235">
              <a:lnSpc>
                <a:spcPct val="90000"/>
              </a:lnSpc>
              <a:spcBef>
                <a:spcPts val="518"/>
              </a:spcBef>
              <a:buClr>
                <a:schemeClr val="dk1"/>
              </a:buClr>
              <a:buSzPts val="2800"/>
              <a:buFont typeface="Times New Roman"/>
              <a:buChar char="•"/>
            </a:pPr>
            <a:endParaRPr lang="en-US" altLang="zh-TW"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56235">
              <a:lnSpc>
                <a:spcPct val="90000"/>
              </a:lnSpc>
              <a:spcBef>
                <a:spcPts val="518"/>
              </a:spcBef>
              <a:buClr>
                <a:schemeClr val="dk1"/>
              </a:buClr>
              <a:buSzPts val="2800"/>
              <a:buFont typeface="Times New Roman"/>
              <a:buChar char="•"/>
            </a:pPr>
            <a:endParaRPr lang="en-US" altLang="zh-TW" sz="24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56235">
              <a:lnSpc>
                <a:spcPct val="90000"/>
              </a:lnSpc>
              <a:spcBef>
                <a:spcPts val="518"/>
              </a:spcBef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altLang="zh-TW" sz="2400" dirty="0" smtClean="0">
                <a:latin typeface="+mj-lt"/>
                <a:ea typeface="Times New Roman"/>
                <a:cs typeface="Times New Roman"/>
                <a:sym typeface="Times New Roman"/>
              </a:rPr>
              <a:t>where </a:t>
            </a:r>
            <a:r>
              <a:rPr lang="en-US" altLang="zh-TW" sz="2400" i="1" dirty="0">
                <a:latin typeface="+mj-lt"/>
                <a:ea typeface="Times New Roman"/>
                <a:cs typeface="Times New Roman"/>
                <a:sym typeface="Times New Roman"/>
              </a:rPr>
              <a:t>C</a:t>
            </a:r>
            <a:r>
              <a:rPr lang="en-US" altLang="zh-TW" sz="2400" dirty="0">
                <a:latin typeface="+mj-lt"/>
                <a:ea typeface="Times New Roman"/>
                <a:cs typeface="Times New Roman"/>
                <a:sym typeface="Times New Roman"/>
              </a:rPr>
              <a:t> is aggregated matching cost.</a:t>
            </a:r>
          </a:p>
          <a:p>
            <a:pPr marL="342900" lvl="0" indent="-356235">
              <a:lnSpc>
                <a:spcPct val="90000"/>
              </a:lnSpc>
              <a:spcBef>
                <a:spcPts val="518"/>
              </a:spcBef>
              <a:buClr>
                <a:schemeClr val="dk1"/>
              </a:buClr>
              <a:buSzPts val="2800"/>
              <a:buFont typeface="Times New Roman"/>
              <a:buChar char="•"/>
            </a:pPr>
            <a:endParaRPr lang="en-US" altLang="zh-TW" sz="24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342900" lvl="0" indent="-356235">
              <a:lnSpc>
                <a:spcPct val="90000"/>
              </a:lnSpc>
              <a:spcBef>
                <a:spcPts val="518"/>
              </a:spcBef>
              <a:buClr>
                <a:schemeClr val="dk1"/>
              </a:buClr>
              <a:buSzPts val="2800"/>
              <a:buFont typeface="Times New Roman"/>
              <a:buChar char="•"/>
            </a:pPr>
            <a:endParaRPr lang="en-US" altLang="zh-TW" sz="24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24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sz="24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sz="3200" i="1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12.5 Global </a:t>
            </a:r>
            <a:r>
              <a:rPr lang="en-US" altLang="zh-TW" dirty="0" smtClean="0"/>
              <a:t>optimization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334694"/>
            <a:ext cx="3733800" cy="72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6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Google Shape;108;p5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11188" y="2041525"/>
                <a:ext cx="8302625" cy="4411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342900" indent="-356235">
                  <a:lnSpc>
                    <a:spcPct val="90000"/>
                  </a:lnSpc>
                  <a:spcBef>
                    <a:spcPts val="518"/>
                  </a:spcBef>
                  <a:buClr>
                    <a:schemeClr val="dk1"/>
                  </a:buClr>
                  <a:buSzPts val="2800"/>
                  <a:buFont typeface="Times New Roman"/>
                  <a:buChar char="•"/>
                </a:pPr>
                <a:r>
                  <a:rPr lang="en-US" altLang="zh-TW" sz="2400" dirty="0" smtClean="0">
                    <a:latin typeface="+mj-lt"/>
                    <a:ea typeface="Times New Roman"/>
                    <a:cs typeface="Times New Roman"/>
                    <a:sym typeface="Times New Roman"/>
                  </a:rPr>
                  <a:t>The </a:t>
                </a:r>
                <a:r>
                  <a:rPr lang="en-US" altLang="zh-TW" sz="2400" dirty="0">
                    <a:latin typeface="+mj-lt"/>
                    <a:ea typeface="Times New Roman"/>
                    <a:cs typeface="Times New Roman"/>
                    <a:sym typeface="Times New Roman"/>
                  </a:rPr>
                  <a:t>smoothness term measures differences between neighboring pixels</a:t>
                </a:r>
                <a:r>
                  <a:rPr lang="en-US" altLang="zh-TW" sz="2400" dirty="0" smtClean="0">
                    <a:latin typeface="+mj-lt"/>
                    <a:ea typeface="Times New Roman"/>
                    <a:cs typeface="Times New Roman"/>
                    <a:sym typeface="Times New Roman"/>
                  </a:rPr>
                  <a:t>. </a:t>
                </a:r>
              </a:p>
              <a:p>
                <a:pPr marL="342900" indent="-356235">
                  <a:lnSpc>
                    <a:spcPct val="90000"/>
                  </a:lnSpc>
                  <a:spcBef>
                    <a:spcPts val="518"/>
                  </a:spcBef>
                  <a:buClr>
                    <a:schemeClr val="dk1"/>
                  </a:buClr>
                  <a:buSzPts val="2800"/>
                  <a:buFont typeface="Times New Roman"/>
                  <a:buChar char="•"/>
                </a:pPr>
                <a:endParaRPr lang="en-US" altLang="zh-TW" sz="2400" dirty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pPr marL="342900" indent="-356235">
                  <a:lnSpc>
                    <a:spcPct val="90000"/>
                  </a:lnSpc>
                  <a:spcBef>
                    <a:spcPts val="518"/>
                  </a:spcBef>
                  <a:buClr>
                    <a:schemeClr val="dk1"/>
                  </a:buClr>
                  <a:buSzPts val="2800"/>
                  <a:buFont typeface="Times New Roman"/>
                  <a:buChar char="•"/>
                </a:pPr>
                <a:endParaRPr lang="en-US" altLang="zh-TW" sz="2400" dirty="0" smtClean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pPr marL="342900" indent="-356235">
                  <a:lnSpc>
                    <a:spcPct val="90000"/>
                  </a:lnSpc>
                  <a:spcBef>
                    <a:spcPts val="518"/>
                  </a:spcBef>
                  <a:buClr>
                    <a:schemeClr val="dk1"/>
                  </a:buClr>
                  <a:buSzPts val="2800"/>
                  <a:buFont typeface="Times New Roman"/>
                  <a:buChar char="•"/>
                </a:pPr>
                <a:endParaRPr lang="en-US" altLang="zh-TW" sz="2400" dirty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pPr marL="342900" indent="-356235">
                  <a:lnSpc>
                    <a:spcPct val="90000"/>
                  </a:lnSpc>
                  <a:spcBef>
                    <a:spcPts val="518"/>
                  </a:spcBef>
                  <a:buClr>
                    <a:schemeClr val="dk1"/>
                  </a:buClr>
                  <a:buSzPts val="2800"/>
                  <a:buFont typeface="Times New Roman"/>
                  <a:buChar char="•"/>
                </a:pPr>
                <a:endParaRPr lang="en-US" altLang="zh-TW" sz="2400" dirty="0" smtClean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pPr marL="342900" indent="-356235">
                  <a:lnSpc>
                    <a:spcPct val="90000"/>
                  </a:lnSpc>
                  <a:spcBef>
                    <a:spcPts val="518"/>
                  </a:spcBef>
                  <a:buClr>
                    <a:schemeClr val="dk1"/>
                  </a:buClr>
                  <a:buSzPts val="2800"/>
                  <a:buFont typeface="Times New Roman"/>
                  <a:buChar char="•"/>
                </a:pPr>
                <a:r>
                  <a:rPr lang="en-US" altLang="zh-TW" sz="2400" dirty="0" smtClean="0">
                    <a:latin typeface="+mj-lt"/>
                    <a:ea typeface="Times New Roman"/>
                    <a:cs typeface="Times New Roman"/>
                    <a:sym typeface="Times New Roman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𝜌</m:t>
                    </m:r>
                  </m:oMath>
                </a14:m>
                <a:r>
                  <a:rPr lang="en-US" altLang="zh-TW" sz="2400" dirty="0" smtClean="0">
                    <a:latin typeface="+mj-lt"/>
                    <a:ea typeface="Times New Roman"/>
                    <a:cs typeface="Times New Roman"/>
                    <a:sym typeface="Times New Roman"/>
                  </a:rPr>
                  <a:t> is </a:t>
                </a:r>
                <a:r>
                  <a:rPr lang="en-US" altLang="zh-TW" sz="2400" dirty="0">
                    <a:latin typeface="+mj-lt"/>
                    <a:ea typeface="Times New Roman"/>
                    <a:cs typeface="Times New Roman"/>
                    <a:sym typeface="Times New Roman"/>
                  </a:rPr>
                  <a:t>some monotonically increasing function. </a:t>
                </a:r>
              </a:p>
              <a:p>
                <a:pPr marL="342900" lvl="0" indent="-356235">
                  <a:lnSpc>
                    <a:spcPct val="90000"/>
                  </a:lnSpc>
                  <a:spcBef>
                    <a:spcPts val="518"/>
                  </a:spcBef>
                  <a:buClr>
                    <a:schemeClr val="dk1"/>
                  </a:buClr>
                  <a:buSzPts val="2800"/>
                  <a:buFont typeface="Times New Roman"/>
                  <a:buChar char="•"/>
                </a:pPr>
                <a:endParaRPr lang="en-US" altLang="zh-TW" sz="2400" dirty="0" smtClean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pPr marL="0" lvl="0" indent="0">
                  <a:lnSpc>
                    <a:spcPct val="90000"/>
                  </a:lnSpc>
                  <a:spcBef>
                    <a:spcPts val="518"/>
                  </a:spcBef>
                  <a:buClr>
                    <a:schemeClr val="dk1"/>
                  </a:buClr>
                  <a:buSzPts val="2800"/>
                  <a:buNone/>
                </a:pPr>
                <a:endParaRPr lang="en-US" altLang="zh-TW" sz="2400" dirty="0" smtClean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pPr marL="342900" lvl="0" indent="-356235">
                  <a:lnSpc>
                    <a:spcPct val="90000"/>
                  </a:lnSpc>
                  <a:spcBef>
                    <a:spcPts val="518"/>
                  </a:spcBef>
                  <a:buClr>
                    <a:schemeClr val="dk1"/>
                  </a:buClr>
                  <a:buSzPts val="2800"/>
                  <a:buFont typeface="Times New Roman"/>
                  <a:buChar char="•"/>
                </a:pPr>
                <a:endParaRPr lang="en-US" altLang="zh-TW" sz="2400" dirty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pPr lvl="0"/>
                <a:endParaRPr lang="en-US" altLang="zh-TW" sz="2400" dirty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endParaRPr lang="en-US" altLang="zh-TW" sz="2400" dirty="0" smtClean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endParaRPr lang="en-US" altLang="zh-TW" sz="3200" i="1" dirty="0" smtClean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pPr lvl="0"/>
                <a:endParaRPr lang="en-US" altLang="zh-TW" sz="3200" dirty="0">
                  <a:latin typeface="+mj-lt"/>
                  <a:ea typeface="Times New Roman"/>
                  <a:cs typeface="Times New Roman"/>
                  <a:sym typeface="Times New Roman"/>
                </a:endParaRPr>
              </a:p>
              <a:p>
                <a:endParaRPr lang="en-US" altLang="zh-TW" dirty="0" smtClean="0"/>
              </a:p>
              <a:p>
                <a:pPr marL="148590" indent="0"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108" name="Google Shape;108;p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188" y="2041525"/>
                <a:ext cx="8302625" cy="4411663"/>
              </a:xfrm>
              <a:prstGeom prst="rect">
                <a:avLst/>
              </a:prstGeom>
              <a:blipFill>
                <a:blip r:embed="rId3"/>
                <a:stretch>
                  <a:fillRect l="-1322" t="-1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DC &amp; CV Lab.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 dirty="0"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12.5 Global </a:t>
            </a:r>
            <a:r>
              <a:rPr lang="en-US" altLang="zh-TW" dirty="0" smtClean="0"/>
              <a:t>optimization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44" y="3279318"/>
            <a:ext cx="809091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12.0 </a:t>
            </a:r>
            <a:r>
              <a:rPr lang="en-US" altLang="zh-TW" dirty="0" smtClean="0"/>
              <a:t>Introduction</a:t>
            </a:r>
            <a:r>
              <a:rPr lang="zh-TW" altLang="en-US" dirty="0" smtClean="0"/>
              <a:t> </a:t>
            </a:r>
            <a:r>
              <a:rPr lang="en-US" altLang="zh-TW" dirty="0" smtClean="0"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 smtClean="0"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ea typeface="Times New Roman"/>
                <a:cs typeface="Times New Roman"/>
                <a:sym typeface="Times New Roman"/>
              </a:rPr>
              <a:t>’)</a:t>
            </a:r>
            <a:endParaRPr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3" y="1876229"/>
            <a:ext cx="5192885" cy="4689392"/>
          </a:xfrm>
          <a:prstGeom prst="rect">
            <a:avLst/>
          </a:prstGeom>
        </p:spPr>
      </p:pic>
      <p:sp>
        <p:nvSpPr>
          <p:cNvPr id="101" name="Google Shape;101;p4"/>
          <p:cNvSpPr txBox="1">
            <a:spLocks noGrp="1"/>
          </p:cNvSpPr>
          <p:nvPr>
            <p:ph type="body" idx="1"/>
          </p:nvPr>
        </p:nvSpPr>
        <p:spPr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2100"/>
              <a:buNone/>
            </a:pPr>
            <a:endParaRPr dirty="0"/>
          </a:p>
        </p:txBody>
      </p:sp>
      <p:sp>
        <p:nvSpPr>
          <p:cNvPr id="5" name="文字方塊 4"/>
          <p:cNvSpPr txBox="1"/>
          <p:nvPr/>
        </p:nvSpPr>
        <p:spPr>
          <a:xfrm>
            <a:off x="5877098" y="2124968"/>
            <a:ext cx="27099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Figure 12.1 Depth estimation algorithms can convert a pair of color images (a–b) into </a:t>
            </a:r>
            <a:r>
              <a:rPr lang="en-US" altLang="zh-TW" dirty="0" smtClean="0"/>
              <a:t>a depth </a:t>
            </a:r>
            <a:r>
              <a:rPr lang="en-US" altLang="zh-TW" dirty="0"/>
              <a:t>map (c) (</a:t>
            </a:r>
            <a:r>
              <a:rPr lang="en-US" altLang="zh-TW" dirty="0" err="1"/>
              <a:t>Scharstein</a:t>
            </a:r>
            <a:r>
              <a:rPr lang="en-US" altLang="zh-TW" dirty="0" smtClean="0"/>
              <a:t>,  </a:t>
            </a:r>
            <a:r>
              <a:rPr lang="en-US" altLang="zh-TW" dirty="0" err="1" smtClean="0"/>
              <a:t>Hirschm¨uller</a:t>
            </a:r>
            <a:r>
              <a:rPr lang="en-US" altLang="zh-TW" dirty="0" smtClean="0"/>
              <a:t> </a:t>
            </a:r>
            <a:r>
              <a:rPr lang="en-US" altLang="zh-TW" dirty="0"/>
              <a:t>et al. 2014) © 2014 Springer, a sequence of </a:t>
            </a:r>
            <a:r>
              <a:rPr lang="en-US" altLang="zh-TW" dirty="0" smtClean="0"/>
              <a:t>images (</a:t>
            </a:r>
            <a:r>
              <a:rPr lang="en-US" altLang="zh-TW" dirty="0"/>
              <a:t>d) into a 3D model (e) (</a:t>
            </a:r>
            <a:r>
              <a:rPr lang="en-US" altLang="zh-TW" dirty="0" err="1"/>
              <a:t>Knapitsch</a:t>
            </a:r>
            <a:r>
              <a:rPr lang="en-US" altLang="zh-TW" dirty="0"/>
              <a:t>, Park et al. 2017) © 2017 ACM, or a single image (f) </a:t>
            </a:r>
            <a:r>
              <a:rPr lang="en-US" altLang="zh-TW" dirty="0" smtClean="0"/>
              <a:t>into </a:t>
            </a:r>
            <a:r>
              <a:rPr lang="it-IT" altLang="zh-TW" dirty="0" smtClean="0"/>
              <a:t>a </a:t>
            </a:r>
            <a:r>
              <a:rPr lang="it-IT" altLang="zh-TW" dirty="0"/>
              <a:t>depth map (g) (Li, Dekel et al. 2019) © 2019 IEEE.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23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3200" dirty="0" smtClean="0">
                <a:latin typeface="+mj-lt"/>
                <a:ea typeface="Times New Roman"/>
                <a:cs typeface="Times New Roman"/>
                <a:sym typeface="Times New Roman"/>
              </a:rPr>
              <a:t>Once </a:t>
            </a:r>
            <a:r>
              <a:rPr lang="en-US" altLang="zh-TW" sz="3200" dirty="0">
                <a:latin typeface="+mj-lt"/>
                <a:ea typeface="Times New Roman"/>
                <a:cs typeface="Times New Roman"/>
                <a:sym typeface="Times New Roman"/>
              </a:rPr>
              <a:t>the energy function has been defined, a variety of algorithms are used to find minimum.</a:t>
            </a:r>
          </a:p>
          <a:p>
            <a:pPr lvl="0"/>
            <a:r>
              <a:rPr lang="en-US" altLang="zh-TW" sz="3200" dirty="0">
                <a:latin typeface="+mj-lt"/>
                <a:ea typeface="Times New Roman"/>
                <a:cs typeface="Times New Roman"/>
                <a:sym typeface="Times New Roman"/>
              </a:rPr>
              <a:t>Traditional approaches are associated with Markov random fields and regularization.</a:t>
            </a:r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sz="3200" i="1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12.5 Global optimization (</a:t>
            </a:r>
            <a:r>
              <a:rPr lang="en-US" altLang="zh-TW" dirty="0" err="1"/>
              <a:t>cont</a:t>
            </a:r>
            <a:r>
              <a:rPr lang="en-US" altLang="zh-TW" dirty="0"/>
              <a:t>’)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82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438151" y="1771275"/>
            <a:ext cx="8466136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000" dirty="0">
                <a:latin typeface="+mn-lt"/>
                <a:ea typeface="Times New Roman"/>
                <a:cs typeface="Times New Roman"/>
                <a:sym typeface="Times New Roman"/>
              </a:rPr>
              <a:t>Instead of sweeping planes perpendicular to the viewing direction, it is also possible to model the scene using a collection of slanted </a:t>
            </a:r>
            <a:r>
              <a:rPr lang="en-US" altLang="zh-TW" sz="2000" dirty="0" smtClean="0">
                <a:latin typeface="+mn-lt"/>
                <a:ea typeface="Times New Roman"/>
                <a:cs typeface="Times New Roman"/>
                <a:sym typeface="Times New Roman"/>
              </a:rPr>
              <a:t>planes.</a:t>
            </a:r>
            <a:endParaRPr lang="en-US" altLang="zh-TW" sz="20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DC &amp; CV Lab.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 dirty="0"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altLang="zh-TW" dirty="0" smtClean="0"/>
              <a:t>Local plane sweeps </a:t>
            </a:r>
            <a:br>
              <a:rPr lang="en-US" altLang="zh-TW" dirty="0" smtClean="0"/>
            </a:br>
            <a:r>
              <a:rPr lang="en-US" altLang="zh-TW" sz="1800" dirty="0" smtClean="0"/>
              <a:t>(</a:t>
            </a:r>
            <a:r>
              <a:rPr lang="en-US" altLang="zh-TW" sz="1800" b="0" dirty="0" smtClean="0"/>
              <a:t>Sinha</a:t>
            </a:r>
            <a:r>
              <a:rPr lang="en-US" altLang="zh-TW" sz="1800" b="0" dirty="0"/>
              <a:t>, </a:t>
            </a:r>
            <a:r>
              <a:rPr lang="en-US" altLang="zh-TW" sz="1800" b="0" dirty="0" err="1"/>
              <a:t>Scharstein</a:t>
            </a:r>
            <a:r>
              <a:rPr lang="en-US" altLang="zh-TW" sz="1800" b="0" dirty="0"/>
              <a:t>, and </a:t>
            </a:r>
            <a:r>
              <a:rPr lang="en-US" altLang="zh-TW" sz="1800" b="0" dirty="0" err="1" smtClean="0"/>
              <a:t>Szeliski</a:t>
            </a:r>
            <a:r>
              <a:rPr lang="en-US" altLang="zh-TW" sz="1800" b="0" dirty="0"/>
              <a:t> </a:t>
            </a:r>
            <a:r>
              <a:rPr lang="en-US" altLang="zh-TW" sz="1800" b="0" dirty="0" smtClean="0"/>
              <a:t>2014</a:t>
            </a:r>
            <a:r>
              <a:rPr lang="en-US" altLang="zh-TW" sz="1800" dirty="0" smtClean="0"/>
              <a:t>)</a:t>
            </a:r>
            <a:endParaRPr sz="18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39" y="2670264"/>
            <a:ext cx="2030870" cy="162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41" y="2670264"/>
            <a:ext cx="2030870" cy="162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39" y="4632788"/>
            <a:ext cx="2030870" cy="162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94" y="4621388"/>
            <a:ext cx="2033617" cy="1620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256174" y="4307823"/>
            <a:ext cx="1447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(a) input image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015586" y="4310348"/>
            <a:ext cx="2189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(b) initial sparse matches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001015" y="6266701"/>
            <a:ext cx="209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</a:t>
            </a:r>
            <a:r>
              <a:rPr lang="en-US" altLang="zh-TW" dirty="0"/>
              <a:t>c) matches grouped by</a:t>
            </a:r>
          </a:p>
          <a:p>
            <a:r>
              <a:rPr lang="en-US" altLang="zh-TW" dirty="0"/>
              <a:t> </a:t>
            </a:r>
            <a:r>
              <a:rPr lang="en-US" altLang="zh-TW" dirty="0" smtClean="0"/>
              <a:t>   slanted </a:t>
            </a:r>
            <a:r>
              <a:rPr lang="en-US" altLang="zh-TW" dirty="0"/>
              <a:t>planes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792895" y="6241388"/>
            <a:ext cx="2634812" cy="539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TW" dirty="0"/>
              <a:t>(d) 3D visualization of planes </a:t>
            </a:r>
            <a:r>
              <a:rPr lang="en-US" altLang="zh-TW" dirty="0" smtClean="0"/>
              <a:t>          </a:t>
            </a:r>
            <a:r>
              <a:rPr lang="en-US" altLang="zh-TW" dirty="0"/>
              <a:t> </a:t>
            </a:r>
            <a:r>
              <a:rPr lang="en-US" altLang="zh-TW" dirty="0" smtClean="0"/>
              <a:t>  </a:t>
            </a:r>
            <a:r>
              <a:rPr lang="zh-TW" altLang="en-US" dirty="0"/>
              <a:t> </a:t>
            </a:r>
            <a:r>
              <a:rPr lang="zh-TW" altLang="en-US" dirty="0" smtClean="0"/>
              <a:t> </a:t>
            </a:r>
            <a:r>
              <a:rPr lang="en-US" altLang="zh-TW" dirty="0">
                <a:solidFill>
                  <a:schemeClr val="bg1"/>
                </a:solidFill>
              </a:rPr>
              <a:t> </a:t>
            </a:r>
            <a:r>
              <a:rPr lang="en-US" altLang="zh-TW" dirty="0" smtClean="0">
                <a:solidFill>
                  <a:schemeClr val="bg1"/>
                </a:solidFill>
              </a:rPr>
              <a:t>  </a:t>
            </a:r>
            <a:r>
              <a:rPr lang="en-US" altLang="zh-TW" dirty="0" smtClean="0"/>
              <a:t>and </a:t>
            </a:r>
            <a:r>
              <a:rPr lang="en-US" altLang="zh-TW" dirty="0"/>
              <a:t>grouped </a:t>
            </a:r>
            <a:r>
              <a:rPr lang="en-US" altLang="zh-TW" dirty="0" smtClean="0"/>
              <a:t>features  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670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3200" dirty="0">
                <a:latin typeface="+mj-lt"/>
                <a:ea typeface="Times New Roman"/>
                <a:cs typeface="Times New Roman"/>
                <a:sym typeface="Times New Roman"/>
              </a:rPr>
              <a:t>A different class of global optimization algorithm is based on dynamic programming.</a:t>
            </a:r>
          </a:p>
          <a:p>
            <a:pPr lvl="0"/>
            <a:r>
              <a:rPr lang="en-US" altLang="zh-TW" sz="3200" dirty="0" smtClean="0">
                <a:latin typeface="+mj-lt"/>
                <a:ea typeface="Times New Roman"/>
                <a:cs typeface="Times New Roman"/>
                <a:sym typeface="Times New Roman"/>
              </a:rPr>
              <a:t>Dynamic </a:t>
            </a:r>
            <a:r>
              <a:rPr lang="en-US" altLang="zh-TW" sz="3200" dirty="0">
                <a:latin typeface="+mj-lt"/>
                <a:ea typeface="Times New Roman"/>
                <a:cs typeface="Times New Roman"/>
                <a:sym typeface="Times New Roman"/>
              </a:rPr>
              <a:t>programming can find the global minimum for independent scanlines in polynomial time.</a:t>
            </a:r>
            <a:endParaRPr lang="en-US" altLang="zh-TW" sz="3200" i="1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12.5.1 Dynamic programming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2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12.5.1 Dynamic </a:t>
            </a:r>
            <a:r>
              <a:rPr lang="en-US" altLang="zh-TW" dirty="0" smtClean="0"/>
              <a:t>programming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93" y="2236967"/>
            <a:ext cx="7842340" cy="3237857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>
            <a:off x="642893" y="3460830"/>
            <a:ext cx="390595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4771965" y="3449255"/>
            <a:ext cx="357338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611188" y="2578673"/>
            <a:ext cx="1805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0070C0"/>
                </a:solidFill>
              </a:rPr>
              <a:t>Left scanline</a:t>
            </a:r>
            <a:endParaRPr lang="zh-TW" altLang="en-US" sz="2000" b="1" dirty="0">
              <a:solidFill>
                <a:srgbClr val="0070C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367698" y="2578673"/>
            <a:ext cx="2117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C000"/>
                </a:solidFill>
              </a:rPr>
              <a:t>Right scanline</a:t>
            </a:r>
            <a:endParaRPr lang="zh-TW" altLang="en-US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12.5.1 Dynamic </a:t>
            </a:r>
            <a:r>
              <a:rPr lang="en-US" altLang="zh-TW" dirty="0" smtClean="0"/>
              <a:t>programming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05" y="2382211"/>
            <a:ext cx="3543795" cy="350568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0" y="2382211"/>
            <a:ext cx="3870280" cy="35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altLang="zh-TW" sz="2800" dirty="0" smtClean="0">
                <a:latin typeface="+mj-lt"/>
                <a:ea typeface="Times New Roman"/>
                <a:cs typeface="Times New Roman"/>
                <a:sym typeface="Times New Roman"/>
              </a:rPr>
              <a:t>While </a:t>
            </a:r>
            <a:r>
              <a:rPr lang="en-US" altLang="zh-TW" sz="2800" dirty="0">
                <a:latin typeface="+mj-lt"/>
                <a:ea typeface="Times New Roman"/>
                <a:cs typeface="Times New Roman"/>
                <a:sym typeface="Times New Roman"/>
              </a:rPr>
              <a:t>most stereo matching algorithms perform their computations on pixels, some of the techniques segment the images into regions for trying to label with disparities.</a:t>
            </a: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12.5.2 Segmentation-based techniques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48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12.5.2 Segmentation-based </a:t>
            </a:r>
            <a:r>
              <a:rPr lang="en-US" altLang="zh-TW" dirty="0" smtClean="0"/>
              <a:t>techniques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39" y="2212874"/>
            <a:ext cx="8027921" cy="24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0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12.5.2 Segmentation-based </a:t>
            </a:r>
            <a:r>
              <a:rPr lang="en-US" altLang="zh-TW" dirty="0" smtClean="0"/>
              <a:t>techniques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87" y="1993900"/>
            <a:ext cx="5713551" cy="317539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543069" y="5303410"/>
            <a:ext cx="6041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Stereo matching with adaptive over-segmentation and matting (Taguchi</a:t>
            </a:r>
            <a:r>
              <a:rPr lang="en-US" altLang="zh-TW" sz="2000" dirty="0" smtClean="0"/>
              <a:t>, Wilburn</a:t>
            </a:r>
            <a:r>
              <a:rPr lang="en-US" altLang="zh-TW" sz="2000" dirty="0"/>
              <a:t>, and </a:t>
            </a:r>
            <a:r>
              <a:rPr lang="en-US" altLang="zh-TW" sz="2000" dirty="0" err="1"/>
              <a:t>Zitnick</a:t>
            </a:r>
            <a:r>
              <a:rPr lang="en-US" altLang="zh-TW" sz="2000" dirty="0"/>
              <a:t> 2008) © 2008 IEEE: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0136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12.5.2 Segmentation-based </a:t>
            </a:r>
            <a:r>
              <a:rPr lang="en-US" altLang="zh-TW" dirty="0" smtClean="0"/>
              <a:t>techniques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8" y="2267865"/>
            <a:ext cx="8599990" cy="235829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238028" y="5038905"/>
            <a:ext cx="7048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err="1" smtClean="0"/>
              <a:t>Multiframe</a:t>
            </a:r>
            <a:r>
              <a:rPr lang="en-US" altLang="zh-TW" sz="2000" dirty="0" smtClean="0"/>
              <a:t> matching using edges, planes, and </a:t>
            </a:r>
            <a:r>
              <a:rPr lang="en-US" altLang="zh-TW" sz="2000" dirty="0" err="1" smtClean="0"/>
              <a:t>superpixels</a:t>
            </a:r>
            <a:r>
              <a:rPr lang="en-US" altLang="zh-TW" sz="2000" dirty="0" smtClean="0"/>
              <a:t> (</a:t>
            </a:r>
            <a:r>
              <a:rPr lang="en-US" altLang="zh-TW" sz="2000" dirty="0" err="1" smtClean="0"/>
              <a:t>Xue</a:t>
            </a:r>
            <a:r>
              <a:rPr lang="en-US" altLang="zh-TW" sz="2000" dirty="0" smtClean="0"/>
              <a:t>, Owens et al. 2019) © 2019 Elsevier.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9276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altLang="zh-TW" sz="2800" dirty="0" smtClean="0">
                <a:latin typeface="+mj-lt"/>
                <a:ea typeface="Times New Roman"/>
                <a:cs typeface="Times New Roman"/>
                <a:sym typeface="Times New Roman"/>
              </a:rPr>
              <a:t>Z-keying </a:t>
            </a:r>
            <a:r>
              <a:rPr lang="en-US" altLang="zh-TW" sz="2800" dirty="0">
                <a:latin typeface="+mj-lt"/>
                <a:ea typeface="Times New Roman"/>
                <a:cs typeface="Times New Roman"/>
                <a:sym typeface="Times New Roman"/>
              </a:rPr>
              <a:t>systems required expensive custom-built hardware to produce the desired depth maps in real time and were, therefore, restricted to broadcast studio applications.</a:t>
            </a:r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12.5.3 </a:t>
            </a:r>
            <a:r>
              <a:rPr lang="en-US" altLang="zh-TW" dirty="0" smtClean="0"/>
              <a:t>Z-keying </a:t>
            </a:r>
            <a:r>
              <a:rPr lang="en-US" altLang="zh-TW" dirty="0"/>
              <a:t>and background replacement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723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12.0 Introduction</a:t>
            </a:r>
            <a:r>
              <a:rPr lang="en-US" dirty="0" smtClean="0"/>
              <a:t> </a:t>
            </a:r>
            <a:r>
              <a:rPr lang="en-US" altLang="zh-TW" dirty="0"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ea typeface="Times New Roman"/>
                <a:cs typeface="Times New Roman"/>
                <a:sym typeface="Times New Roman"/>
              </a:rPr>
              <a:t>’)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3" y="1870364"/>
            <a:ext cx="5163271" cy="4153480"/>
          </a:xfrm>
          <a:prstGeom prst="rect">
            <a:avLst/>
          </a:prstGeom>
        </p:spPr>
      </p:pic>
      <p:sp>
        <p:nvSpPr>
          <p:cNvPr id="101" name="Google Shape;101;p4"/>
          <p:cNvSpPr txBox="1">
            <a:spLocks noGrp="1"/>
          </p:cNvSpPr>
          <p:nvPr>
            <p:ph type="body" idx="1"/>
          </p:nvPr>
        </p:nvSpPr>
        <p:spPr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2100"/>
              <a:buNone/>
            </a:pPr>
            <a:endParaRPr dirty="0"/>
          </a:p>
        </p:txBody>
      </p:sp>
      <p:sp>
        <p:nvSpPr>
          <p:cNvPr id="5" name="文字方塊 4"/>
          <p:cNvSpPr txBox="1"/>
          <p:nvPr/>
        </p:nvSpPr>
        <p:spPr>
          <a:xfrm>
            <a:off x="5877098" y="2124968"/>
            <a:ext cx="316715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Figure 12.2 Applications of stereo vision: (a) input image, (b) computed depth map, </a:t>
            </a:r>
            <a:r>
              <a:rPr lang="en-US" altLang="zh-TW" dirty="0" smtClean="0"/>
              <a:t>and (</a:t>
            </a:r>
            <a:r>
              <a:rPr lang="en-US" altLang="zh-TW" dirty="0"/>
              <a:t>c) new </a:t>
            </a:r>
            <a:r>
              <a:rPr lang="en-US" altLang="zh-TW" dirty="0" smtClean="0"/>
              <a:t>view  generation </a:t>
            </a:r>
            <a:r>
              <a:rPr lang="en-US" altLang="zh-TW" dirty="0"/>
              <a:t>from multi-view stereo (</a:t>
            </a:r>
            <a:r>
              <a:rPr lang="en-US" altLang="zh-TW" dirty="0" err="1"/>
              <a:t>Matthies</a:t>
            </a:r>
            <a:r>
              <a:rPr lang="en-US" altLang="zh-TW" dirty="0"/>
              <a:t>, </a:t>
            </a:r>
            <a:r>
              <a:rPr lang="en-US" altLang="zh-TW" dirty="0" err="1"/>
              <a:t>Kanade</a:t>
            </a:r>
            <a:r>
              <a:rPr lang="en-US" altLang="zh-TW" dirty="0"/>
              <a:t>, and </a:t>
            </a:r>
            <a:r>
              <a:rPr lang="en-US" altLang="zh-TW" dirty="0" err="1"/>
              <a:t>Szeliski</a:t>
            </a:r>
            <a:r>
              <a:rPr lang="en-US" altLang="zh-TW" dirty="0"/>
              <a:t> 1989) © </a:t>
            </a:r>
            <a:r>
              <a:rPr lang="en-US" altLang="zh-TW" dirty="0" smtClean="0"/>
              <a:t>1989 Springer</a:t>
            </a:r>
            <a:r>
              <a:rPr lang="en-US" altLang="zh-TW" dirty="0"/>
              <a:t>; (d) view morphing between two images (Seitz and Dyer 1996) © 1996 ACM; (e–f</a:t>
            </a:r>
            <a:r>
              <a:rPr lang="en-US" altLang="zh-TW" dirty="0" smtClean="0"/>
              <a:t>) 3D </a:t>
            </a:r>
            <a:r>
              <a:rPr lang="en-US" altLang="zh-TW" dirty="0"/>
              <a:t>face modeling (images courtesy of </a:t>
            </a:r>
            <a:r>
              <a:rPr lang="en-US" altLang="zh-TW" dirty="0" err="1"/>
              <a:t>Fr´ed´eric</a:t>
            </a:r>
            <a:r>
              <a:rPr lang="en-US" altLang="zh-TW" dirty="0"/>
              <a:t> </a:t>
            </a:r>
            <a:r>
              <a:rPr lang="en-US" altLang="zh-TW" dirty="0" err="1"/>
              <a:t>Devernay</a:t>
            </a:r>
            <a:r>
              <a:rPr lang="en-US" altLang="zh-TW" dirty="0"/>
              <a:t>); (g) z-keying live and </a:t>
            </a:r>
            <a:r>
              <a:rPr lang="en-US" altLang="zh-TW" dirty="0" err="1" smtClean="0"/>
              <a:t>computergenerated</a:t>
            </a:r>
            <a:r>
              <a:rPr lang="en-US" altLang="zh-TW" dirty="0" smtClean="0"/>
              <a:t> imagery </a:t>
            </a:r>
            <a:r>
              <a:rPr lang="en-US" altLang="zh-TW" dirty="0"/>
              <a:t>(</a:t>
            </a:r>
            <a:r>
              <a:rPr lang="en-US" altLang="zh-TW" dirty="0" err="1"/>
              <a:t>Kanade</a:t>
            </a:r>
            <a:r>
              <a:rPr lang="en-US" altLang="zh-TW" dirty="0"/>
              <a:t>, Yoshida et al. 1996) © 1996 IEEE; (h–</a:t>
            </a:r>
            <a:r>
              <a:rPr lang="en-US" altLang="zh-TW" dirty="0" err="1"/>
              <a:t>i</a:t>
            </a:r>
            <a:r>
              <a:rPr lang="en-US" altLang="zh-TW" dirty="0"/>
              <a:t>) building 3D surface</a:t>
            </a:r>
          </a:p>
          <a:p>
            <a:r>
              <a:rPr lang="en-US" altLang="zh-TW" dirty="0"/>
              <a:t>models from multiple video streams in Virtualized Reality (</a:t>
            </a:r>
            <a:r>
              <a:rPr lang="en-US" altLang="zh-TW" dirty="0" err="1"/>
              <a:t>Kanade</a:t>
            </a:r>
            <a:r>
              <a:rPr lang="en-US" altLang="zh-TW" dirty="0"/>
              <a:t>, </a:t>
            </a:r>
            <a:r>
              <a:rPr lang="en-US" altLang="zh-TW" dirty="0" err="1"/>
              <a:t>Rander</a:t>
            </a:r>
            <a:r>
              <a:rPr lang="en-US" altLang="zh-TW" dirty="0"/>
              <a:t>, and </a:t>
            </a:r>
            <a:r>
              <a:rPr lang="en-US" altLang="zh-TW" dirty="0" smtClean="0"/>
              <a:t>Narayanan 1997</a:t>
            </a:r>
            <a:r>
              <a:rPr lang="en-US" altLang="zh-TW" dirty="0"/>
              <a:t>); (j) computing depth maps for autonomous navigation (Geiger, Lenz, and </a:t>
            </a:r>
            <a:r>
              <a:rPr lang="en-US" altLang="zh-TW" dirty="0" err="1" smtClean="0"/>
              <a:t>Urtasun</a:t>
            </a:r>
            <a:r>
              <a:rPr lang="en-US" altLang="zh-TW" dirty="0" smtClean="0"/>
              <a:t> 2012</a:t>
            </a:r>
            <a:r>
              <a:rPr lang="en-US" altLang="zh-TW" dirty="0"/>
              <a:t>).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945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12.5.3 </a:t>
            </a:r>
            <a:r>
              <a:rPr lang="en-US" altLang="zh-TW" dirty="0" smtClean="0"/>
              <a:t>Z-keying </a:t>
            </a:r>
            <a:r>
              <a:rPr lang="en-US" altLang="zh-TW" dirty="0"/>
              <a:t>and background </a:t>
            </a:r>
            <a:r>
              <a:rPr lang="en-US" altLang="zh-TW" dirty="0" smtClean="0"/>
              <a:t>replacement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2" y="1967369"/>
            <a:ext cx="8482942" cy="300642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722478" y="5094246"/>
            <a:ext cx="568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Background replacement using z-keying with a bi-layer segmentation </a:t>
            </a:r>
            <a:r>
              <a:rPr lang="en-US" altLang="zh-TW" sz="2000" dirty="0" smtClean="0"/>
              <a:t>algorithm </a:t>
            </a:r>
            <a:r>
              <a:rPr lang="it-IT" altLang="zh-TW" sz="2000" dirty="0" smtClean="0"/>
              <a:t>(</a:t>
            </a:r>
            <a:r>
              <a:rPr lang="it-IT" altLang="zh-TW" sz="2000" dirty="0"/>
              <a:t>Kolmogorov, Criminisi et al. 2006) © 2006 IEEE.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9650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400" dirty="0"/>
              <a:t>DNNs used in stereo correspondence algorithms can be classified in three </a:t>
            </a:r>
            <a:r>
              <a:rPr lang="en-US" altLang="zh-TW" sz="2400" dirty="0" smtClean="0"/>
              <a:t>categories:</a:t>
            </a:r>
          </a:p>
          <a:p>
            <a:pPr lvl="1"/>
            <a:r>
              <a:rPr lang="en-US" altLang="zh-TW" dirty="0" smtClean="0"/>
              <a:t>Learning </a:t>
            </a:r>
            <a:r>
              <a:rPr lang="en-US" altLang="zh-TW" dirty="0"/>
              <a:t>in the stereo </a:t>
            </a:r>
            <a:r>
              <a:rPr lang="en-US" altLang="zh-TW" dirty="0" smtClean="0"/>
              <a:t>pipeline</a:t>
            </a:r>
          </a:p>
          <a:p>
            <a:pPr lvl="1"/>
            <a:r>
              <a:rPr lang="en-US" altLang="zh-TW" dirty="0" smtClean="0"/>
              <a:t>End-to-end </a:t>
            </a:r>
            <a:r>
              <a:rPr lang="en-US" altLang="zh-TW" dirty="0"/>
              <a:t>learning with 2D </a:t>
            </a:r>
            <a:r>
              <a:rPr lang="en-US" altLang="zh-TW" dirty="0" smtClean="0"/>
              <a:t>architectures</a:t>
            </a:r>
          </a:p>
          <a:p>
            <a:pPr lvl="1"/>
            <a:r>
              <a:rPr lang="en-US" altLang="zh-TW" dirty="0" smtClean="0"/>
              <a:t>End-to-end </a:t>
            </a:r>
            <a:r>
              <a:rPr lang="en-US" altLang="zh-TW" dirty="0"/>
              <a:t>learning with 3D architectures</a:t>
            </a:r>
            <a:endParaRPr lang="en-US" altLang="zh-TW" sz="2000" dirty="0" smtClean="0"/>
          </a:p>
          <a:p>
            <a:endParaRPr lang="en-US" altLang="zh-TW" sz="24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altLang="zh-TW" dirty="0"/>
              <a:t>12.6 Deep neural networks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504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400" dirty="0"/>
              <a:t>The first successful application of deep learning to stereo was the seminal work by </a:t>
            </a:r>
            <a:r>
              <a:rPr lang="en-US" altLang="zh-TW" sz="2400" dirty="0" err="1"/>
              <a:t>Zbontar</a:t>
            </a:r>
            <a:r>
              <a:rPr lang="en-US" altLang="zh-TW" sz="2400" dirty="0"/>
              <a:t> and </a:t>
            </a:r>
            <a:r>
              <a:rPr lang="en-US" altLang="zh-TW" sz="2400" dirty="0" err="1"/>
              <a:t>LeCun</a:t>
            </a:r>
            <a:r>
              <a:rPr lang="en-US" altLang="zh-TW" sz="2400" dirty="0"/>
              <a:t> (2016), who trained a CNN </a:t>
            </a:r>
            <a:r>
              <a:rPr lang="en-US" altLang="zh-TW" sz="2400" dirty="0" smtClean="0"/>
              <a:t>to compare </a:t>
            </a:r>
            <a:r>
              <a:rPr lang="en-US" altLang="zh-TW" sz="2400" dirty="0"/>
              <a:t>image patches</a:t>
            </a:r>
            <a:r>
              <a:rPr lang="en-US" altLang="zh-TW" sz="2400" dirty="0" smtClean="0"/>
              <a:t>.</a:t>
            </a:r>
          </a:p>
          <a:p>
            <a:r>
              <a:rPr lang="en-US" altLang="zh-TW" sz="2400" dirty="0"/>
              <a:t>These learned matching costs are still widely used in </a:t>
            </a:r>
            <a:r>
              <a:rPr lang="en-US" altLang="zh-TW" sz="2400" dirty="0" smtClean="0"/>
              <a:t>top-performing methods </a:t>
            </a:r>
            <a:r>
              <a:rPr lang="en-US" altLang="zh-TW" sz="2400" dirty="0"/>
              <a:t>on the Middlebury stereo evaluation.</a:t>
            </a:r>
            <a:endParaRPr lang="en-US" altLang="zh-TW" sz="2400" dirty="0" smtClean="0"/>
          </a:p>
          <a:p>
            <a:endParaRPr lang="en-US" altLang="zh-TW" sz="24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Learning in the stereo pipeline</a:t>
            </a:r>
          </a:p>
        </p:txBody>
      </p:sp>
    </p:spTree>
    <p:extLst>
      <p:ext uri="{BB962C8B-B14F-4D97-AF65-F5344CB8AC3E}">
        <p14:creationId xmlns:p14="http://schemas.microsoft.com/office/powerpoint/2010/main" val="374108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400" dirty="0"/>
              <a:t>The availability of large synthetic datasets with ground truth disparities, in particular the </a:t>
            </a:r>
            <a:r>
              <a:rPr lang="en-US" altLang="zh-TW" sz="2400" dirty="0" err="1"/>
              <a:t>SceneFlow</a:t>
            </a:r>
            <a:r>
              <a:rPr lang="en-US" altLang="zh-TW" sz="2400" dirty="0"/>
              <a:t> dataset enabled the end-to-end training of stereo </a:t>
            </a:r>
            <a:r>
              <a:rPr lang="en-US" altLang="zh-TW" sz="2400" dirty="0" smtClean="0"/>
              <a:t>networks.</a:t>
            </a:r>
            <a:endParaRPr lang="en-US" altLang="zh-TW" sz="2400" dirty="0"/>
          </a:p>
          <a:p>
            <a:r>
              <a:rPr lang="en-US" altLang="zh-TW" sz="2400" dirty="0" err="1" smtClean="0">
                <a:latin typeface="+mn-lt"/>
                <a:ea typeface="Times New Roman"/>
                <a:cs typeface="Times New Roman"/>
                <a:sym typeface="Times New Roman"/>
              </a:rPr>
              <a:t>SceneFlow</a:t>
            </a:r>
            <a:r>
              <a:rPr lang="en-US" altLang="zh-TW" sz="2400" dirty="0" smtClean="0">
                <a:latin typeface="+mn-lt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altLang="zh-TW" sz="2400" dirty="0">
                <a:latin typeface="+mn-lt"/>
              </a:rPr>
              <a:t>The collection contains more than </a:t>
            </a:r>
            <a:r>
              <a:rPr lang="en-US" altLang="zh-TW" sz="2400" i="1" dirty="0">
                <a:latin typeface="+mn-lt"/>
              </a:rPr>
              <a:t>39000</a:t>
            </a:r>
            <a:r>
              <a:rPr lang="en-US" altLang="zh-TW" sz="2400" dirty="0">
                <a:latin typeface="+mn-lt"/>
              </a:rPr>
              <a:t> stereo frames in </a:t>
            </a:r>
            <a:r>
              <a:rPr lang="en-US" altLang="zh-TW" sz="2400" i="1" dirty="0">
                <a:latin typeface="+mn-lt"/>
              </a:rPr>
              <a:t>960x540</a:t>
            </a:r>
            <a:r>
              <a:rPr lang="en-US" altLang="zh-TW" sz="2400" dirty="0">
                <a:latin typeface="+mn-lt"/>
              </a:rPr>
              <a:t> pixel </a:t>
            </a:r>
            <a:r>
              <a:rPr lang="en-US" altLang="zh-TW" sz="2400" dirty="0" smtClean="0">
                <a:latin typeface="+mn-lt"/>
              </a:rPr>
              <a:t>resolution.</a:t>
            </a:r>
          </a:p>
          <a:p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End-to-end learning with 2D </a:t>
            </a:r>
            <a:r>
              <a:rPr lang="en-US" altLang="zh-TW" dirty="0" smtClean="0"/>
              <a:t>architectures</a:t>
            </a:r>
            <a:endParaRPr lang="en-US" altLang="zh-TW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00" y="4090614"/>
            <a:ext cx="3324689" cy="221963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940" y="4443088"/>
            <a:ext cx="3334215" cy="186716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96252" y="5746283"/>
            <a:ext cx="1376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Segmentations</a:t>
            </a:r>
            <a:endParaRPr lang="zh-TW" altLang="en-US" sz="1200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7666494" y="6275508"/>
            <a:ext cx="1578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Disparity maps</a:t>
            </a:r>
            <a:endParaRPr lang="zh-TW" altLang="en-US" sz="1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7593067" y="4455830"/>
            <a:ext cx="1550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Optical flow maps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359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60" y="4535908"/>
            <a:ext cx="4139537" cy="2193505"/>
          </a:xfrm>
          <a:prstGeom prst="rect">
            <a:avLst/>
          </a:prstGeom>
        </p:spPr>
      </p:pic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400" dirty="0" smtClean="0">
                <a:latin typeface="+mj-lt"/>
              </a:rPr>
              <a:t>The first deep learning architectures for stereo were similar to those designed for dense</a:t>
            </a:r>
            <a:r>
              <a:rPr lang="zh-TW" altLang="en-US" sz="2400" dirty="0" smtClean="0">
                <a:latin typeface="+mj-lt"/>
              </a:rPr>
              <a:t> </a:t>
            </a:r>
            <a:r>
              <a:rPr lang="en-US" altLang="zh-TW" sz="2400" dirty="0" smtClean="0">
                <a:latin typeface="+mj-lt"/>
              </a:rPr>
              <a:t>regression tasks such as semantic segmentation (Chen, Zhu et al. 2018).</a:t>
            </a:r>
            <a:endParaRPr lang="en-US" altLang="zh-TW" sz="24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r>
              <a:rPr lang="en-US" altLang="zh-TW" sz="2400" dirty="0">
                <a:latin typeface="+mj-lt"/>
                <a:ea typeface="Times New Roman"/>
                <a:cs typeface="Times New Roman"/>
                <a:sym typeface="Times New Roman"/>
              </a:rPr>
              <a:t>They </a:t>
            </a:r>
            <a:r>
              <a:rPr lang="en-US" altLang="zh-TW" sz="2400" dirty="0" smtClean="0">
                <a:latin typeface="+mj-lt"/>
                <a:ea typeface="Times New Roman"/>
                <a:cs typeface="Times New Roman"/>
                <a:sym typeface="Times New Roman"/>
              </a:rPr>
              <a:t>proposed </a:t>
            </a:r>
            <a:r>
              <a:rPr lang="en-US" altLang="zh-TW" sz="2400" dirty="0">
                <a:latin typeface="+mj-lt"/>
                <a:ea typeface="Times New Roman"/>
                <a:cs typeface="Times New Roman"/>
                <a:sym typeface="Times New Roman"/>
              </a:rPr>
              <a:t>framework of a two-stage learning method for semantic segmentation based on estimated depth information.</a:t>
            </a:r>
            <a:endParaRPr lang="en-US" altLang="zh-TW" sz="24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End-to-end learning with 2D architectures (</a:t>
            </a:r>
            <a:r>
              <a:rPr lang="en-US" altLang="zh-TW" dirty="0" err="1"/>
              <a:t>cont</a:t>
            </a:r>
            <a:r>
              <a:rPr lang="en-US" altLang="zh-TW" dirty="0"/>
              <a:t>’)</a:t>
            </a:r>
          </a:p>
        </p:txBody>
      </p:sp>
    </p:spTree>
    <p:extLst>
      <p:ext uri="{BB962C8B-B14F-4D97-AF65-F5344CB8AC3E}">
        <p14:creationId xmlns:p14="http://schemas.microsoft.com/office/powerpoint/2010/main" val="14992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400" dirty="0" smtClean="0"/>
              <a:t>The End-to-end learning 3D architectures explicitly </a:t>
            </a:r>
            <a:r>
              <a:rPr lang="en-US" altLang="zh-TW" sz="2400" dirty="0"/>
              <a:t>encode geometry by processing features over a 3D volume.</a:t>
            </a:r>
            <a:endParaRPr lang="en-US" altLang="zh-TW" sz="2400" dirty="0" smtClean="0"/>
          </a:p>
          <a:p>
            <a:r>
              <a:rPr lang="en-US" altLang="zh-TW" sz="2400" dirty="0">
                <a:latin typeface="+mn-lt"/>
              </a:rPr>
              <a:t>The first examples of such architectures include GC-Net (Kendall, </a:t>
            </a:r>
            <a:r>
              <a:rPr lang="en-US" altLang="zh-TW" sz="2400" dirty="0" err="1">
                <a:latin typeface="+mn-lt"/>
              </a:rPr>
              <a:t>Martirosyan</a:t>
            </a:r>
            <a:r>
              <a:rPr lang="en-US" altLang="zh-TW" sz="2400" dirty="0">
                <a:latin typeface="+mn-lt"/>
              </a:rPr>
              <a:t> et al</a:t>
            </a:r>
            <a:r>
              <a:rPr lang="en-US" altLang="zh-TW" sz="2400" dirty="0" smtClean="0">
                <a:latin typeface="+mn-lt"/>
              </a:rPr>
              <a:t>. 2017</a:t>
            </a:r>
            <a:r>
              <a:rPr lang="en-US" altLang="zh-TW" sz="2400" dirty="0">
                <a:latin typeface="+mn-lt"/>
              </a:rPr>
              <a:t>) and </a:t>
            </a:r>
            <a:r>
              <a:rPr lang="en-US" altLang="zh-TW" sz="2400" dirty="0" err="1">
                <a:latin typeface="+mn-lt"/>
              </a:rPr>
              <a:t>PSMNet</a:t>
            </a:r>
            <a:r>
              <a:rPr lang="en-US" altLang="zh-TW" sz="2400" dirty="0">
                <a:latin typeface="+mn-lt"/>
              </a:rPr>
              <a:t> (Chang and Chen 2018</a:t>
            </a:r>
            <a:r>
              <a:rPr lang="en-US" altLang="zh-TW" sz="2400" dirty="0" smtClean="0">
                <a:latin typeface="+mn-lt"/>
              </a:rPr>
              <a:t>).</a:t>
            </a:r>
          </a:p>
          <a:p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End-to-end learning with 3D </a:t>
            </a:r>
            <a:r>
              <a:rPr lang="en-US" altLang="zh-TW" dirty="0" smtClean="0"/>
              <a:t>architectures</a:t>
            </a:r>
            <a:endParaRPr lang="en-US" altLang="zh-TW" sz="32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5521124" y="5990749"/>
            <a:ext cx="39238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GC-Net:</a:t>
            </a:r>
            <a:r>
              <a:rPr lang="zh-TW" altLang="en-US" dirty="0" smtClean="0"/>
              <a:t> </a:t>
            </a:r>
            <a:r>
              <a:rPr lang="en-US" altLang="zh-TW" dirty="0" smtClean="0"/>
              <a:t>Geometry </a:t>
            </a:r>
            <a:r>
              <a:rPr lang="en-US" altLang="zh-TW" dirty="0"/>
              <a:t>and Context </a:t>
            </a:r>
            <a:r>
              <a:rPr lang="en-US" altLang="zh-TW" dirty="0" smtClean="0"/>
              <a:t>Network</a:t>
            </a:r>
          </a:p>
          <a:p>
            <a:r>
              <a:rPr lang="en-US" altLang="zh-TW" dirty="0" err="1" smtClean="0"/>
              <a:t>PSMNet</a:t>
            </a:r>
            <a:r>
              <a:rPr lang="en-US" altLang="zh-TW" dirty="0" smtClean="0"/>
              <a:t>: </a:t>
            </a:r>
            <a:r>
              <a:rPr lang="en-US" altLang="zh-TW" dirty="0"/>
              <a:t>Pyramid Stereo Matching Network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006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400" dirty="0">
                <a:latin typeface="+mn-lt"/>
              </a:rPr>
              <a:t>A recent example of domain </a:t>
            </a:r>
            <a:r>
              <a:rPr lang="en-US" altLang="zh-TW" sz="2400" dirty="0" smtClean="0">
                <a:latin typeface="+mn-lt"/>
              </a:rPr>
              <a:t>generalization is </a:t>
            </a:r>
            <a:r>
              <a:rPr lang="en-US" altLang="zh-TW" sz="2400" dirty="0">
                <a:latin typeface="+mn-lt"/>
              </a:rPr>
              <a:t>the </a:t>
            </a:r>
            <a:r>
              <a:rPr lang="en-US" altLang="zh-TW" sz="2400" dirty="0" smtClean="0">
                <a:latin typeface="+mn-lt"/>
              </a:rPr>
              <a:t>domain-invariant </a:t>
            </a:r>
            <a:r>
              <a:rPr lang="en-US" altLang="zh-TW" sz="2400" dirty="0">
                <a:latin typeface="+mn-lt"/>
              </a:rPr>
              <a:t>stereo matching network (</a:t>
            </a:r>
            <a:r>
              <a:rPr lang="en-US" altLang="zh-TW" sz="2400" dirty="0" err="1">
                <a:latin typeface="+mn-lt"/>
              </a:rPr>
              <a:t>DSMNet</a:t>
            </a:r>
            <a:r>
              <a:rPr lang="en-US" altLang="zh-TW" sz="2400" dirty="0" smtClean="0">
                <a:latin typeface="+mn-lt"/>
              </a:rPr>
              <a:t>) </a:t>
            </a:r>
            <a:r>
              <a:rPr lang="nl-NL" altLang="zh-TW" sz="2400" dirty="0">
                <a:latin typeface="+mn-lt"/>
              </a:rPr>
              <a:t>of Zhang, Qi et al. (2020</a:t>
            </a:r>
            <a:r>
              <a:rPr lang="nl-NL" altLang="zh-TW" sz="2400" dirty="0" smtClean="0">
                <a:latin typeface="+mn-lt"/>
              </a:rPr>
              <a:t>).</a:t>
            </a:r>
          </a:p>
          <a:p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End-to-end learning with 3D </a:t>
            </a:r>
            <a:r>
              <a:rPr lang="en-US" altLang="zh-TW" dirty="0" smtClean="0"/>
              <a:t>architectures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lang="en-US" altLang="zh-TW" sz="32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144395" y="6199610"/>
            <a:ext cx="6839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HD</a:t>
            </a:r>
            <a:r>
              <a:rPr lang="en-US" altLang="zh-TW" baseline="30000" dirty="0" smtClean="0"/>
              <a:t>3</a:t>
            </a:r>
            <a:r>
              <a:rPr lang="en-US" altLang="zh-TW" dirty="0" smtClean="0"/>
              <a:t>: Hierarchical </a:t>
            </a:r>
            <a:r>
              <a:rPr lang="en-US" altLang="zh-TW" dirty="0"/>
              <a:t>Discrete Distribution Decomposition for Match Density Estimation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780125" y="5712861"/>
            <a:ext cx="1353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Input</a:t>
            </a:r>
            <a:r>
              <a:rPr lang="en-US" altLang="zh-TW" sz="1600" dirty="0"/>
              <a:t> </a:t>
            </a:r>
            <a:r>
              <a:rPr lang="en-US" altLang="zh-TW" sz="2000" dirty="0" smtClean="0"/>
              <a:t>view</a:t>
            </a:r>
            <a:endParaRPr lang="zh-TW" altLang="en-US" sz="2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217580" y="5712861"/>
            <a:ext cx="693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HD</a:t>
            </a:r>
            <a:r>
              <a:rPr lang="en-US" altLang="zh-TW" sz="2000" baseline="30000" dirty="0" smtClean="0"/>
              <a:t>3</a:t>
            </a:r>
            <a:endParaRPr lang="zh-TW" altLang="en-US" sz="2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080218" y="5712861"/>
            <a:ext cx="1187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err="1" smtClean="0"/>
              <a:t>PSMNet</a:t>
            </a:r>
            <a:endParaRPr lang="zh-TW" altLang="en-US" sz="2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7106002" y="5712861"/>
            <a:ext cx="1296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err="1" smtClean="0"/>
              <a:t>DSMNet</a:t>
            </a:r>
            <a:endParaRPr lang="zh-TW" altLang="en-US" sz="20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0" y="3367374"/>
            <a:ext cx="8463243" cy="229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400" dirty="0"/>
              <a:t>While matching pairs of images is a useful way of obtaining depth information, matching more images lead to better results</a:t>
            </a:r>
            <a:r>
              <a:rPr lang="en-US" altLang="zh-TW" sz="2400" dirty="0" smtClean="0"/>
              <a:t>.</a:t>
            </a:r>
          </a:p>
          <a:p>
            <a:r>
              <a:rPr lang="en-US" altLang="zh-TW" sz="2400" dirty="0">
                <a:latin typeface="+mn-lt"/>
              </a:rPr>
              <a:t>Examining all the </a:t>
            </a:r>
            <a:r>
              <a:rPr lang="en-US" altLang="zh-TW" sz="2400" dirty="0" err="1">
                <a:latin typeface="+mn-lt"/>
              </a:rPr>
              <a:t>epipolar</a:t>
            </a:r>
            <a:r>
              <a:rPr lang="en-US" altLang="zh-TW" sz="2400" dirty="0">
                <a:latin typeface="+mn-lt"/>
              </a:rPr>
              <a:t> plane image can visualize the multi-frame stereo estimation.</a:t>
            </a:r>
          </a:p>
          <a:p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 Multi-view stereo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384184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 Multi-view </a:t>
            </a:r>
            <a:r>
              <a:rPr lang="en-US" altLang="zh-TW" dirty="0" smtClean="0"/>
              <a:t>stereo (</a:t>
            </a:r>
            <a:r>
              <a:rPr lang="en-US" altLang="zh-TW" dirty="0" err="1" smtClean="0"/>
              <a:t>cont</a:t>
            </a:r>
            <a:r>
              <a:rPr lang="en-US" altLang="zh-TW" dirty="0" smtClean="0"/>
              <a:t>’)</a:t>
            </a:r>
            <a:endParaRPr lang="en-US" altLang="zh-TW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41" y="2186218"/>
            <a:ext cx="6945518" cy="369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611188" y="2041525"/>
            <a:ext cx="8302625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400" dirty="0" smtClean="0"/>
              <a:t>The </a:t>
            </a:r>
            <a:r>
              <a:rPr lang="en-US" altLang="zh-TW" sz="2400" dirty="0"/>
              <a:t>condition of occluded object is seen as strip of regions which explain their relationships in the </a:t>
            </a:r>
            <a:r>
              <a:rPr lang="en-US" altLang="zh-TW" sz="2400" dirty="0" err="1"/>
              <a:t>epipolar</a:t>
            </a:r>
            <a:r>
              <a:rPr lang="en-US" altLang="zh-TW" sz="2400" dirty="0"/>
              <a:t> plane images.</a:t>
            </a:r>
            <a:endParaRPr lang="en-US" altLang="zh-TW" sz="2400" dirty="0" smtClean="0">
              <a:latin typeface="+mn-lt"/>
              <a:ea typeface="Times New Roman"/>
              <a:cs typeface="Times New Roman"/>
              <a:sym typeface="Times New Roman"/>
            </a:endParaRPr>
          </a:p>
          <a:p>
            <a:endParaRPr lang="en-US" altLang="zh-TW" sz="3200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altLang="zh-TW" sz="3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en-US" altLang="zh-TW" dirty="0" smtClean="0"/>
          </a:p>
          <a:p>
            <a:pPr marL="148590" indent="0">
              <a:buNone/>
            </a:pPr>
            <a:endParaRPr dirty="0"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DC &amp; CV Lab.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CSIE NTU</a:t>
            </a:r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1"/>
            <a:r>
              <a:rPr lang="en-US" altLang="zh-TW" dirty="0"/>
              <a:t>12.7 Multi-view stereo (</a:t>
            </a:r>
            <a:r>
              <a:rPr lang="en-US" altLang="zh-TW" dirty="0" err="1"/>
              <a:t>cont</a:t>
            </a:r>
            <a:r>
              <a:rPr lang="en-US" altLang="zh-TW" dirty="0"/>
              <a:t>’)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334250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3079</TotalTime>
  <Words>4299</Words>
  <Application>Microsoft Office PowerPoint</Application>
  <PresentationFormat>如螢幕大小 (4:3)</PresentationFormat>
  <Paragraphs>819</Paragraphs>
  <Slides>122</Slides>
  <Notes>122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122</vt:i4>
      </vt:variant>
    </vt:vector>
  </HeadingPairs>
  <TitlesOfParts>
    <vt:vector size="129" baseType="lpstr">
      <vt:lpstr>新細明體</vt:lpstr>
      <vt:lpstr>Cambria Math</vt:lpstr>
      <vt:lpstr>Arial</vt:lpstr>
      <vt:lpstr>Times New Roman</vt:lpstr>
      <vt:lpstr>Comic Sans MS</vt:lpstr>
      <vt:lpstr>Noto Sans Symbols</vt:lpstr>
      <vt:lpstr>Network</vt:lpstr>
      <vt:lpstr>PowerPoint 簡報</vt:lpstr>
      <vt:lpstr>Outline</vt:lpstr>
      <vt:lpstr>Outline</vt:lpstr>
      <vt:lpstr>12.0 Introduction</vt:lpstr>
      <vt:lpstr>12.0 Introduction (cont’)</vt:lpstr>
      <vt:lpstr>12.0 Introduction (cont’)  </vt:lpstr>
      <vt:lpstr>12.0 Introduction (cont’)</vt:lpstr>
      <vt:lpstr>12.0 Introduction (cont’)</vt:lpstr>
      <vt:lpstr>12.0 Introduction (cont’)</vt:lpstr>
      <vt:lpstr>12.1 Epipolar Geometry</vt:lpstr>
      <vt:lpstr>12.1 Epipolar Geometry (cont’)</vt:lpstr>
      <vt:lpstr>12.1 Epipolar Geometry (cont’)</vt:lpstr>
      <vt:lpstr>12.1 Epipolar Geometry (cont’)</vt:lpstr>
      <vt:lpstr>Epipolar Constraint</vt:lpstr>
      <vt:lpstr>Epipolar Constraint (cont’)</vt:lpstr>
      <vt:lpstr>Epipolar Constraint (cont’)</vt:lpstr>
      <vt:lpstr>Fundamental Matrix</vt:lpstr>
      <vt:lpstr>Fundamental Matrix (cont’)</vt:lpstr>
      <vt:lpstr>12.1 Epipolar Geometry (cont’)</vt:lpstr>
      <vt:lpstr>12.1.1 Rectification</vt:lpstr>
      <vt:lpstr>12.1.1 Rectification (cont’)</vt:lpstr>
      <vt:lpstr>12.1.1 Rectifying</vt:lpstr>
      <vt:lpstr>12.1.1 Rectifying (cont’)</vt:lpstr>
      <vt:lpstr>12.1.1 Rectifying (cont’)</vt:lpstr>
      <vt:lpstr>12.1.1 Rectifying (cont’)</vt:lpstr>
      <vt:lpstr>12.1.1 Rectifying (cont’)</vt:lpstr>
      <vt:lpstr>Stereo Disparity</vt:lpstr>
      <vt:lpstr>Standard Rectified Geometry</vt:lpstr>
      <vt:lpstr>Disparity Space Image (DSI)</vt:lpstr>
      <vt:lpstr>Disparity Space Image (cont’)</vt:lpstr>
      <vt:lpstr>12.1.2 Plane Sweep</vt:lpstr>
      <vt:lpstr>Plane Plus Parallax</vt:lpstr>
      <vt:lpstr>Plane Plus Parallax (cont’)</vt:lpstr>
      <vt:lpstr>Plane Plus Parallax (cont’)</vt:lpstr>
      <vt:lpstr>Projective Depth</vt:lpstr>
      <vt:lpstr>Inverse Depth</vt:lpstr>
      <vt:lpstr>Mapping from One Camera to Another</vt:lpstr>
      <vt:lpstr>12.1.2 Plane Sweep (cont’)</vt:lpstr>
      <vt:lpstr>12.1.2 Plane Sweep (cont’)</vt:lpstr>
      <vt:lpstr>12.1.2 Plane Sweep (cont’)</vt:lpstr>
      <vt:lpstr>Generalized Disparity Space Volume</vt:lpstr>
      <vt:lpstr>12.1.2 Plane Sweep (cont’)</vt:lpstr>
      <vt:lpstr>12.1.2 Plane Sweep (cont’)</vt:lpstr>
      <vt:lpstr>12.2 Sparse Correspondence</vt:lpstr>
      <vt:lpstr>12.2 Sparse Correspondence (cont’)</vt:lpstr>
      <vt:lpstr>12.2 Sparse Correspondence (cont’)</vt:lpstr>
      <vt:lpstr>12.2.1 3D Curves and Profiles</vt:lpstr>
      <vt:lpstr>12.2.1 3D Curves and Profiles (cont’)</vt:lpstr>
      <vt:lpstr>12.2.1 3D Curves and Profiles (cont’)</vt:lpstr>
      <vt:lpstr>12.2.1 3D Curves and Profiles (cont’)</vt:lpstr>
      <vt:lpstr>12.2.1 3D Curves and Profiles (cont’)</vt:lpstr>
      <vt:lpstr>12.2.1 3D Curves and Profiles (cont’)</vt:lpstr>
      <vt:lpstr>12.2.1 3D Curves and Profiles (cont’)</vt:lpstr>
      <vt:lpstr>12.3 Dense Correspondence</vt:lpstr>
      <vt:lpstr>12.3 Dense Correspondence (cont’)</vt:lpstr>
      <vt:lpstr>12.3 Dense Correspondence (cont’)</vt:lpstr>
      <vt:lpstr>12.3 Dense Correspondence (cont’)</vt:lpstr>
      <vt:lpstr>12.3 Dense Correspondence (cont’)</vt:lpstr>
      <vt:lpstr>12.3.1 Similarity measures</vt:lpstr>
      <vt:lpstr>12.3.1 Similarity measures (cont’)</vt:lpstr>
      <vt:lpstr>12.3.1 Similarity measures (cont’)</vt:lpstr>
      <vt:lpstr>12.4 Local methods</vt:lpstr>
      <vt:lpstr>12.4 Local methods (cont’)</vt:lpstr>
      <vt:lpstr>12.4 Local methods (cont’)</vt:lpstr>
      <vt:lpstr>Shiftable window</vt:lpstr>
      <vt:lpstr>Fixed Window vs. Shiftable Window</vt:lpstr>
      <vt:lpstr>Variable Window</vt:lpstr>
      <vt:lpstr>Adaptive Weight</vt:lpstr>
      <vt:lpstr>Segmentation-Based</vt:lpstr>
      <vt:lpstr>12.4 Local methods (cont’)</vt:lpstr>
      <vt:lpstr>Straddle Depth Discontinuities</vt:lpstr>
      <vt:lpstr>12.4.1 Sub-pixel Estimation and Uncertainty</vt:lpstr>
      <vt:lpstr>12.4.1 Sub-pixel Estimation and Uncertainty (cont’)</vt:lpstr>
      <vt:lpstr>12.4.1 Sub-pixel Estimation and Uncertainty (cont’)</vt:lpstr>
      <vt:lpstr>Uncertainty in stereo depth estimation</vt:lpstr>
      <vt:lpstr>12.5 Global optimization</vt:lpstr>
      <vt:lpstr>12.5 Global optimization (cont’)</vt:lpstr>
      <vt:lpstr>12.5 Global optimization (cont’)</vt:lpstr>
      <vt:lpstr>12.5 Global optimization (cont’)</vt:lpstr>
      <vt:lpstr>12.5 Global optimization (cont’)</vt:lpstr>
      <vt:lpstr>Local plane sweeps  (Sinha, Scharstein, and Szeliski 2014)</vt:lpstr>
      <vt:lpstr>12.5.1 Dynamic programming</vt:lpstr>
      <vt:lpstr>12.5.1 Dynamic programming (cont’)</vt:lpstr>
      <vt:lpstr>12.5.1 Dynamic programming (cont’)</vt:lpstr>
      <vt:lpstr>12.5.2 Segmentation-based techniques</vt:lpstr>
      <vt:lpstr>12.5.2 Segmentation-based techniques (cont’)</vt:lpstr>
      <vt:lpstr>12.5.2 Segmentation-based techniques (cont’)</vt:lpstr>
      <vt:lpstr>12.5.2 Segmentation-based techniques (cont’)</vt:lpstr>
      <vt:lpstr>12.5.3 Z-keying and background replacement</vt:lpstr>
      <vt:lpstr>12.5.3 Z-keying and background replacement (cont’)</vt:lpstr>
      <vt:lpstr>12.6 Deep neural networks</vt:lpstr>
      <vt:lpstr>Learning in the stereo pipeline</vt:lpstr>
      <vt:lpstr>End-to-end learning with 2D architectures</vt:lpstr>
      <vt:lpstr>End-to-end learning with 2D architectures (cont’)</vt:lpstr>
      <vt:lpstr>End-to-end learning with 3D architectures</vt:lpstr>
      <vt:lpstr>End-to-end learning with 3D architectures (cont’)</vt:lpstr>
      <vt:lpstr>12.7 Multi-view stereo</vt:lpstr>
      <vt:lpstr>12.7 Multi-view stereo (cont’)</vt:lpstr>
      <vt:lpstr>12.7 Multi-view stereo (cont’)</vt:lpstr>
      <vt:lpstr>12.7 Multi-view stereo (cont’)</vt:lpstr>
      <vt:lpstr>12.7 Multi-view stereo (cont’)</vt:lpstr>
      <vt:lpstr>12.7 Multi-view stereo (cont’)</vt:lpstr>
      <vt:lpstr>12.7 Multi-view stereo (cont’)</vt:lpstr>
      <vt:lpstr>12.7 Multi-view stereo (cont’)</vt:lpstr>
      <vt:lpstr>12.7.1 Scene flow</vt:lpstr>
      <vt:lpstr>12.7.1 Scene flow (cont’)</vt:lpstr>
      <vt:lpstr>12.7.1 Scene flow (cont’)</vt:lpstr>
      <vt:lpstr>12.7.2 Volumetric and 3D surface reconstruction</vt:lpstr>
      <vt:lpstr>12.7.2 Volumetric and 3D surface reconstruction (cont’)</vt:lpstr>
      <vt:lpstr>12.7.2 Volumetric and 3D surface reconstruction (cont’)</vt:lpstr>
      <vt:lpstr>12.7.2 Volumetric and 3D surface reconstruction (cont’)</vt:lpstr>
      <vt:lpstr>12.7.2 Volumetric and 3D surface reconstruction (cont’)</vt:lpstr>
      <vt:lpstr>12.7.2 Volumetric and 3D surface reconstruction (cont’)</vt:lpstr>
      <vt:lpstr>12.7.2 Volumetric and 3D surface reconstruction (cont’)</vt:lpstr>
      <vt:lpstr>12.7.3 Shape from silhouettes</vt:lpstr>
      <vt:lpstr>visual hull</vt:lpstr>
      <vt:lpstr>visual hull (cont’)</vt:lpstr>
      <vt:lpstr>12.7.3 Shape from silhouettes (cont’)</vt:lpstr>
      <vt:lpstr>Octree</vt:lpstr>
      <vt:lpstr>12.7.3 Shape from silhouettes (cont’)</vt:lpstr>
      <vt:lpstr>10  Questions</vt:lpstr>
      <vt:lpstr>10  Questions (cont’)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Chargo</dc:creator>
  <cp:lastModifiedBy>RaoBlack</cp:lastModifiedBy>
  <cp:revision>468</cp:revision>
  <dcterms:created xsi:type="dcterms:W3CDTF">2005-10-02T02:49:41Z</dcterms:created>
  <dcterms:modified xsi:type="dcterms:W3CDTF">2021-06-09T14:27:06Z</dcterms:modified>
</cp:coreProperties>
</file>