
<file path=[Content_Types].xml><?xml version="1.0" encoding="utf-8"?>
<Types xmlns="http://schemas.openxmlformats.org/package/2006/content-types">
  <Default Extension="png" ContentType="image/pn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03"/>
  </p:notesMasterIdLst>
  <p:sldIdLst>
    <p:sldId id="258" r:id="rId3"/>
    <p:sldId id="259" r:id="rId4"/>
    <p:sldId id="260" r:id="rId5"/>
    <p:sldId id="261" r:id="rId6"/>
    <p:sldId id="262" r:id="rId7"/>
    <p:sldId id="263" r:id="rId8"/>
    <p:sldId id="264" r:id="rId9"/>
    <p:sldId id="265" r:id="rId10"/>
    <p:sldId id="266" r:id="rId11"/>
    <p:sldId id="267" r:id="rId12"/>
    <p:sldId id="270" r:id="rId13"/>
    <p:sldId id="354" r:id="rId14"/>
    <p:sldId id="360" r:id="rId15"/>
    <p:sldId id="361" r:id="rId16"/>
    <p:sldId id="268" r:id="rId17"/>
    <p:sldId id="362" r:id="rId18"/>
    <p:sldId id="271" r:id="rId19"/>
    <p:sldId id="272" r:id="rId20"/>
    <p:sldId id="269" r:id="rId21"/>
    <p:sldId id="273" r:id="rId22"/>
    <p:sldId id="274" r:id="rId23"/>
    <p:sldId id="275" r:id="rId24"/>
    <p:sldId id="276" r:id="rId25"/>
    <p:sldId id="359" r:id="rId26"/>
    <p:sldId id="277" r:id="rId27"/>
    <p:sldId id="355" r:id="rId28"/>
    <p:sldId id="278" r:id="rId29"/>
    <p:sldId id="279" r:id="rId30"/>
    <p:sldId id="280" r:id="rId31"/>
    <p:sldId id="281" r:id="rId32"/>
    <p:sldId id="282" r:id="rId33"/>
    <p:sldId id="283" r:id="rId34"/>
    <p:sldId id="285" r:id="rId35"/>
    <p:sldId id="357" r:id="rId36"/>
    <p:sldId id="288" r:id="rId37"/>
    <p:sldId id="289" r:id="rId38"/>
    <p:sldId id="286" r:id="rId39"/>
    <p:sldId id="287" r:id="rId40"/>
    <p:sldId id="290" r:id="rId41"/>
    <p:sldId id="291" r:id="rId42"/>
    <p:sldId id="293" r:id="rId43"/>
    <p:sldId id="292" r:id="rId44"/>
    <p:sldId id="294" r:id="rId45"/>
    <p:sldId id="295" r:id="rId46"/>
    <p:sldId id="296" r:id="rId47"/>
    <p:sldId id="297" r:id="rId48"/>
    <p:sldId id="299" r:id="rId49"/>
    <p:sldId id="298" r:id="rId50"/>
    <p:sldId id="353" r:id="rId51"/>
    <p:sldId id="300" r:id="rId52"/>
    <p:sldId id="303" r:id="rId53"/>
    <p:sldId id="363" r:id="rId54"/>
    <p:sldId id="301" r:id="rId55"/>
    <p:sldId id="302" r:id="rId56"/>
    <p:sldId id="304" r:id="rId57"/>
    <p:sldId id="305" r:id="rId58"/>
    <p:sldId id="306" r:id="rId59"/>
    <p:sldId id="307" r:id="rId60"/>
    <p:sldId id="308" r:id="rId61"/>
    <p:sldId id="309" r:id="rId62"/>
    <p:sldId id="310" r:id="rId63"/>
    <p:sldId id="311"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oBlack" initials="R" lastIdx="1" clrIdx="0">
    <p:extLst>
      <p:ext uri="{19B8F6BF-5375-455C-9EA6-DF929625EA0E}">
        <p15:presenceInfo xmlns:p15="http://schemas.microsoft.com/office/powerpoint/2012/main" userId="RaoBlac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207821-00DD-4155-889F-88807EE2B2C3}" v="1040" dt="2019-05-21T03:57:49.7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309" autoAdjust="0"/>
    <p:restoredTop sz="74499" autoAdjust="0"/>
  </p:normalViewPr>
  <p:slideViewPr>
    <p:cSldViewPr snapToGrid="0">
      <p:cViewPr varScale="1">
        <p:scale>
          <a:sx n="54" d="100"/>
          <a:sy n="54" d="100"/>
        </p:scale>
        <p:origin x="1344" y="78"/>
      </p:cViewPr>
      <p:guideLst>
        <p:guide orient="horz" pos="2160"/>
        <p:guide pos="2880"/>
      </p:guideLst>
    </p:cSldViewPr>
  </p:slideViewPr>
  <p:outlineViewPr>
    <p:cViewPr>
      <p:scale>
        <a:sx n="33" d="100"/>
        <a:sy n="33" d="100"/>
      </p:scale>
      <p:origin x="0" y="7062"/>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theme" Target="theme/theme1.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notesMaster" Target="notesMasters/notesMaster1.xml"/><Relationship Id="rId108" Type="http://schemas.openxmlformats.org/officeDocument/2006/relationships/tableStyles" Target="tableStyle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microsoft.com/office/2015/10/relationships/revisionInfo" Target="revisionInfo.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microsoft.com/office/2016/11/relationships/changesInfo" Target="changesInfos/changesInfo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展銘 許" userId="d86df5fd994357fe" providerId="LiveId" clId="{4C207821-00DD-4155-889F-88807EE2B2C3}"/>
    <pc:docChg chg="undo custSel addSld modSld">
      <pc:chgData name="展銘 許" userId="d86df5fd994357fe" providerId="LiveId" clId="{4C207821-00DD-4155-889F-88807EE2B2C3}" dt="2019-05-21T03:57:49.788" v="933"/>
      <pc:docMkLst>
        <pc:docMk/>
      </pc:docMkLst>
      <pc:sldChg chg="modNotesTx">
        <pc:chgData name="展銘 許" userId="d86df5fd994357fe" providerId="LiveId" clId="{4C207821-00DD-4155-889F-88807EE2B2C3}" dt="2019-05-21T00:26:46.662" v="25" actId="20577"/>
        <pc:sldMkLst>
          <pc:docMk/>
          <pc:sldMk cId="1119488214" sldId="314"/>
        </pc:sldMkLst>
      </pc:sldChg>
      <pc:sldChg chg="modSp add">
        <pc:chgData name="展銘 許" userId="d86df5fd994357fe" providerId="LiveId" clId="{4C207821-00DD-4155-889F-88807EE2B2C3}" dt="2019-05-21T01:28:40.589" v="42" actId="113"/>
        <pc:sldMkLst>
          <pc:docMk/>
          <pc:sldMk cId="215532731" sldId="315"/>
        </pc:sldMkLst>
        <pc:spChg chg="mod">
          <ac:chgData name="展銘 許" userId="d86df5fd994357fe" providerId="LiveId" clId="{4C207821-00DD-4155-889F-88807EE2B2C3}" dt="2019-05-21T01:27:39.214" v="27"/>
          <ac:spMkLst>
            <pc:docMk/>
            <pc:sldMk cId="215532731" sldId="315"/>
            <ac:spMk id="2" creationId="{E8E99EB2-C807-49A1-863E-045A9514BAA5}"/>
          </ac:spMkLst>
        </pc:spChg>
        <pc:spChg chg="mod">
          <ac:chgData name="展銘 許" userId="d86df5fd994357fe" providerId="LiveId" clId="{4C207821-00DD-4155-889F-88807EE2B2C3}" dt="2019-05-21T01:28:40.589" v="42" actId="113"/>
          <ac:spMkLst>
            <pc:docMk/>
            <pc:sldMk cId="215532731" sldId="315"/>
            <ac:spMk id="3" creationId="{DBA9892C-187D-4A17-9E48-853F3DD23305}"/>
          </ac:spMkLst>
        </pc:spChg>
      </pc:sldChg>
      <pc:sldChg chg="addSp delSp modSp add modNotesTx">
        <pc:chgData name="展銘 許" userId="d86df5fd994357fe" providerId="LiveId" clId="{4C207821-00DD-4155-889F-88807EE2B2C3}" dt="2019-05-21T01:31:48.652" v="81" actId="20577"/>
        <pc:sldMkLst>
          <pc:docMk/>
          <pc:sldMk cId="2462845326" sldId="316"/>
        </pc:sldMkLst>
        <pc:spChg chg="mod">
          <ac:chgData name="展銘 許" userId="d86df5fd994357fe" providerId="LiveId" clId="{4C207821-00DD-4155-889F-88807EE2B2C3}" dt="2019-05-21T01:29:07.177" v="44"/>
          <ac:spMkLst>
            <pc:docMk/>
            <pc:sldMk cId="2462845326" sldId="316"/>
            <ac:spMk id="2" creationId="{71E8C420-61A0-46D6-8808-87FF3AC96372}"/>
          </ac:spMkLst>
        </pc:spChg>
        <pc:spChg chg="del">
          <ac:chgData name="展銘 許" userId="d86df5fd994357fe" providerId="LiveId" clId="{4C207821-00DD-4155-889F-88807EE2B2C3}" dt="2019-05-21T01:29:12.805" v="45"/>
          <ac:spMkLst>
            <pc:docMk/>
            <pc:sldMk cId="2462845326" sldId="316"/>
            <ac:spMk id="3" creationId="{9CE54CFA-F307-4E8C-968B-60966F042CAF}"/>
          </ac:spMkLst>
        </pc:spChg>
        <pc:picChg chg="add mod">
          <ac:chgData name="展銘 許" userId="d86df5fd994357fe" providerId="LiveId" clId="{4C207821-00DD-4155-889F-88807EE2B2C3}" dt="2019-05-21T01:29:12.805" v="45"/>
          <ac:picMkLst>
            <pc:docMk/>
            <pc:sldMk cId="2462845326" sldId="316"/>
            <ac:picMk id="4" creationId="{A1A223F3-57DB-4FDB-AB40-89A51D2D72FD}"/>
          </ac:picMkLst>
        </pc:picChg>
      </pc:sldChg>
      <pc:sldChg chg="modSp add modNotesTx">
        <pc:chgData name="展銘 許" userId="d86df5fd994357fe" providerId="LiveId" clId="{4C207821-00DD-4155-889F-88807EE2B2C3}" dt="2019-05-21T01:34:53.091" v="138" actId="20577"/>
        <pc:sldMkLst>
          <pc:docMk/>
          <pc:sldMk cId="4164430793" sldId="317"/>
        </pc:sldMkLst>
        <pc:spChg chg="mod">
          <ac:chgData name="展銘 許" userId="d86df5fd994357fe" providerId="LiveId" clId="{4C207821-00DD-4155-889F-88807EE2B2C3}" dt="2019-05-21T01:33:09.252" v="83"/>
          <ac:spMkLst>
            <pc:docMk/>
            <pc:sldMk cId="4164430793" sldId="317"/>
            <ac:spMk id="2" creationId="{D8090BB3-0F79-4FB7-911E-021D0A4E7DC0}"/>
          </ac:spMkLst>
        </pc:spChg>
        <pc:spChg chg="mod">
          <ac:chgData name="展銘 許" userId="d86df5fd994357fe" providerId="LiveId" clId="{4C207821-00DD-4155-889F-88807EE2B2C3}" dt="2019-05-21T01:33:18.402" v="84"/>
          <ac:spMkLst>
            <pc:docMk/>
            <pc:sldMk cId="4164430793" sldId="317"/>
            <ac:spMk id="3" creationId="{4CEC5785-7A12-4E7B-87F9-B13CAF577F9F}"/>
          </ac:spMkLst>
        </pc:spChg>
      </pc:sldChg>
      <pc:sldChg chg="modSp add">
        <pc:chgData name="展銘 許" userId="d86df5fd994357fe" providerId="LiveId" clId="{4C207821-00DD-4155-889F-88807EE2B2C3}" dt="2019-05-21T01:36:15.740" v="149" actId="113"/>
        <pc:sldMkLst>
          <pc:docMk/>
          <pc:sldMk cId="1549533874" sldId="318"/>
        </pc:sldMkLst>
        <pc:spChg chg="mod">
          <ac:chgData name="展銘 許" userId="d86df5fd994357fe" providerId="LiveId" clId="{4C207821-00DD-4155-889F-88807EE2B2C3}" dt="2019-05-21T01:35:40.813" v="144" actId="14100"/>
          <ac:spMkLst>
            <pc:docMk/>
            <pc:sldMk cId="1549533874" sldId="318"/>
            <ac:spMk id="2" creationId="{405C9FBA-619D-44B4-9E68-7C07C00466EE}"/>
          </ac:spMkLst>
        </pc:spChg>
        <pc:spChg chg="mod">
          <ac:chgData name="展銘 許" userId="d86df5fd994357fe" providerId="LiveId" clId="{4C207821-00DD-4155-889F-88807EE2B2C3}" dt="2019-05-21T01:36:15.740" v="149" actId="113"/>
          <ac:spMkLst>
            <pc:docMk/>
            <pc:sldMk cId="1549533874" sldId="318"/>
            <ac:spMk id="3" creationId="{43E8A62D-C07E-4F2E-BB73-5C732924B793}"/>
          </ac:spMkLst>
        </pc:spChg>
      </pc:sldChg>
      <pc:sldChg chg="addSp modSp add modNotesTx">
        <pc:chgData name="展銘 許" userId="d86df5fd994357fe" providerId="LiveId" clId="{4C207821-00DD-4155-889F-88807EE2B2C3}" dt="2019-05-21T01:40:22.855" v="201" actId="20577"/>
        <pc:sldMkLst>
          <pc:docMk/>
          <pc:sldMk cId="3368836937" sldId="319"/>
        </pc:sldMkLst>
        <pc:spChg chg="mod">
          <ac:chgData name="展銘 許" userId="d86df5fd994357fe" providerId="LiveId" clId="{4C207821-00DD-4155-889F-88807EE2B2C3}" dt="2019-05-21T01:36:39.570" v="151"/>
          <ac:spMkLst>
            <pc:docMk/>
            <pc:sldMk cId="3368836937" sldId="319"/>
            <ac:spMk id="2" creationId="{D9B7D30D-0254-4F50-816F-9E3E18506669}"/>
          </ac:spMkLst>
        </pc:spChg>
        <pc:spChg chg="mod">
          <ac:chgData name="展銘 許" userId="d86df5fd994357fe" providerId="LiveId" clId="{4C207821-00DD-4155-889F-88807EE2B2C3}" dt="2019-05-21T01:37:43.080" v="159" actId="313"/>
          <ac:spMkLst>
            <pc:docMk/>
            <pc:sldMk cId="3368836937" sldId="319"/>
            <ac:spMk id="3" creationId="{C2FE584D-543E-436B-AF0C-9B97507A630A}"/>
          </ac:spMkLst>
        </pc:spChg>
        <pc:spChg chg="add">
          <ac:chgData name="展銘 許" userId="d86df5fd994357fe" providerId="LiveId" clId="{4C207821-00DD-4155-889F-88807EE2B2C3}" dt="2019-05-21T01:37:32.728" v="157"/>
          <ac:spMkLst>
            <pc:docMk/>
            <pc:sldMk cId="3368836937" sldId="319"/>
            <ac:spMk id="5" creationId="{3092EF1A-BD07-48D1-B2E8-1F003E84330E}"/>
          </ac:spMkLst>
        </pc:spChg>
        <pc:picChg chg="add mod modCrop">
          <ac:chgData name="展銘 許" userId="d86df5fd994357fe" providerId="LiveId" clId="{4C207821-00DD-4155-889F-88807EE2B2C3}" dt="2019-05-21T01:37:20.254" v="156" actId="1076"/>
          <ac:picMkLst>
            <pc:docMk/>
            <pc:sldMk cId="3368836937" sldId="319"/>
            <ac:picMk id="4" creationId="{7A16EDCE-B32B-4971-8CD8-B9AB3F356EB2}"/>
          </ac:picMkLst>
        </pc:picChg>
        <pc:picChg chg="add mod">
          <ac:chgData name="展銘 許" userId="d86df5fd994357fe" providerId="LiveId" clId="{4C207821-00DD-4155-889F-88807EE2B2C3}" dt="2019-05-21T01:39:25.390" v="179" actId="1076"/>
          <ac:picMkLst>
            <pc:docMk/>
            <pc:sldMk cId="3368836937" sldId="319"/>
            <ac:picMk id="6" creationId="{598EC6D2-F6AE-4B10-95DB-D99B49F1724C}"/>
          </ac:picMkLst>
        </pc:picChg>
        <pc:picChg chg="add mod">
          <ac:chgData name="展銘 許" userId="d86df5fd994357fe" providerId="LiveId" clId="{4C207821-00DD-4155-889F-88807EE2B2C3}" dt="2019-05-21T01:39:34.670" v="181" actId="1076"/>
          <ac:picMkLst>
            <pc:docMk/>
            <pc:sldMk cId="3368836937" sldId="319"/>
            <ac:picMk id="7" creationId="{02196FEA-C090-4986-96E5-6B72EAA37BD9}"/>
          </ac:picMkLst>
        </pc:picChg>
      </pc:sldChg>
      <pc:sldChg chg="addSp delSp modSp add modNotesTx">
        <pc:chgData name="展銘 許" userId="d86df5fd994357fe" providerId="LiveId" clId="{4C207821-00DD-4155-889F-88807EE2B2C3}" dt="2019-05-21T01:43:30.555" v="377" actId="20577"/>
        <pc:sldMkLst>
          <pc:docMk/>
          <pc:sldMk cId="2367245103" sldId="320"/>
        </pc:sldMkLst>
        <pc:spChg chg="mod">
          <ac:chgData name="展銘 許" userId="d86df5fd994357fe" providerId="LiveId" clId="{4C207821-00DD-4155-889F-88807EE2B2C3}" dt="2019-05-21T01:40:56.761" v="203"/>
          <ac:spMkLst>
            <pc:docMk/>
            <pc:sldMk cId="2367245103" sldId="320"/>
            <ac:spMk id="2" creationId="{7788FE4C-D853-4207-B2C6-27E0EC136C1F}"/>
          </ac:spMkLst>
        </pc:spChg>
        <pc:spChg chg="del">
          <ac:chgData name="展銘 許" userId="d86df5fd994357fe" providerId="LiveId" clId="{4C207821-00DD-4155-889F-88807EE2B2C3}" dt="2019-05-21T01:41:02.206" v="204"/>
          <ac:spMkLst>
            <pc:docMk/>
            <pc:sldMk cId="2367245103" sldId="320"/>
            <ac:spMk id="3" creationId="{DD95EBB3-104D-4127-9652-C70F18AA49C0}"/>
          </ac:spMkLst>
        </pc:spChg>
        <pc:picChg chg="add mod">
          <ac:chgData name="展銘 許" userId="d86df5fd994357fe" providerId="LiveId" clId="{4C207821-00DD-4155-889F-88807EE2B2C3}" dt="2019-05-21T01:41:09.078" v="205" actId="1076"/>
          <ac:picMkLst>
            <pc:docMk/>
            <pc:sldMk cId="2367245103" sldId="320"/>
            <ac:picMk id="4" creationId="{7777D9C3-E271-4FB6-810D-B397756C3985}"/>
          </ac:picMkLst>
        </pc:picChg>
        <pc:picChg chg="add mod">
          <ac:chgData name="展銘 許" userId="d86df5fd994357fe" providerId="LiveId" clId="{4C207821-00DD-4155-889F-88807EE2B2C3}" dt="2019-05-21T01:41:20.088" v="207" actId="1076"/>
          <ac:picMkLst>
            <pc:docMk/>
            <pc:sldMk cId="2367245103" sldId="320"/>
            <ac:picMk id="5" creationId="{759F7FB7-4751-420D-86CF-26AD05211F91}"/>
          </ac:picMkLst>
        </pc:picChg>
      </pc:sldChg>
      <pc:sldChg chg="addSp delSp modSp add modNotesTx">
        <pc:chgData name="展銘 許" userId="d86df5fd994357fe" providerId="LiveId" clId="{4C207821-00DD-4155-889F-88807EE2B2C3}" dt="2019-05-21T01:45:13.449" v="395" actId="20577"/>
        <pc:sldMkLst>
          <pc:docMk/>
          <pc:sldMk cId="3395327642" sldId="321"/>
        </pc:sldMkLst>
        <pc:spChg chg="mod">
          <ac:chgData name="展銘 許" userId="d86df5fd994357fe" providerId="LiveId" clId="{4C207821-00DD-4155-889F-88807EE2B2C3}" dt="2019-05-21T01:44:01.171" v="379"/>
          <ac:spMkLst>
            <pc:docMk/>
            <pc:sldMk cId="3395327642" sldId="321"/>
            <ac:spMk id="2" creationId="{69D34138-96E2-4540-9768-24BD7A20677A}"/>
          </ac:spMkLst>
        </pc:spChg>
        <pc:spChg chg="del">
          <ac:chgData name="展銘 許" userId="d86df5fd994357fe" providerId="LiveId" clId="{4C207821-00DD-4155-889F-88807EE2B2C3}" dt="2019-05-21T01:44:09.881" v="380"/>
          <ac:spMkLst>
            <pc:docMk/>
            <pc:sldMk cId="3395327642" sldId="321"/>
            <ac:spMk id="3" creationId="{1B98A181-AA7A-404F-A50F-FD04D9BA1561}"/>
          </ac:spMkLst>
        </pc:spChg>
        <pc:picChg chg="add mod">
          <ac:chgData name="展銘 許" userId="d86df5fd994357fe" providerId="LiveId" clId="{4C207821-00DD-4155-889F-88807EE2B2C3}" dt="2019-05-21T01:44:14.302" v="382" actId="1076"/>
          <ac:picMkLst>
            <pc:docMk/>
            <pc:sldMk cId="3395327642" sldId="321"/>
            <ac:picMk id="4" creationId="{EBDD8DE9-97C3-4F17-B992-01E7F48EBD5C}"/>
          </ac:picMkLst>
        </pc:picChg>
        <pc:picChg chg="add mod">
          <ac:chgData name="展銘 許" userId="d86df5fd994357fe" providerId="LiveId" clId="{4C207821-00DD-4155-889F-88807EE2B2C3}" dt="2019-05-21T01:44:22.404" v="384" actId="1076"/>
          <ac:picMkLst>
            <pc:docMk/>
            <pc:sldMk cId="3395327642" sldId="321"/>
            <ac:picMk id="5" creationId="{C139CBD4-B5FB-43F5-94BE-8BEFBD09D2F1}"/>
          </ac:picMkLst>
        </pc:picChg>
      </pc:sldChg>
      <pc:sldChg chg="addSp delSp modSp add modNotesTx">
        <pc:chgData name="展銘 許" userId="d86df5fd994357fe" providerId="LiveId" clId="{4C207821-00DD-4155-889F-88807EE2B2C3}" dt="2019-05-21T01:47:11.769" v="454" actId="20577"/>
        <pc:sldMkLst>
          <pc:docMk/>
          <pc:sldMk cId="3249307774" sldId="322"/>
        </pc:sldMkLst>
        <pc:spChg chg="mod">
          <ac:chgData name="展銘 許" userId="d86df5fd994357fe" providerId="LiveId" clId="{4C207821-00DD-4155-889F-88807EE2B2C3}" dt="2019-05-21T01:46:20.866" v="415" actId="20577"/>
          <ac:spMkLst>
            <pc:docMk/>
            <pc:sldMk cId="3249307774" sldId="322"/>
            <ac:spMk id="2" creationId="{1C818C81-B070-4B39-BDAC-39257C09D488}"/>
          </ac:spMkLst>
        </pc:spChg>
        <pc:spChg chg="del">
          <ac:chgData name="展銘 許" userId="d86df5fd994357fe" providerId="LiveId" clId="{4C207821-00DD-4155-889F-88807EE2B2C3}" dt="2019-05-21T01:46:07.654" v="397"/>
          <ac:spMkLst>
            <pc:docMk/>
            <pc:sldMk cId="3249307774" sldId="322"/>
            <ac:spMk id="3" creationId="{59FFA5D2-65E8-4D0B-B644-D7BCBDE40830}"/>
          </ac:spMkLst>
        </pc:spChg>
        <pc:picChg chg="add mod modCrop">
          <ac:chgData name="展銘 許" userId="d86df5fd994357fe" providerId="LiveId" clId="{4C207821-00DD-4155-889F-88807EE2B2C3}" dt="2019-05-21T01:46:32.686" v="417" actId="1076"/>
          <ac:picMkLst>
            <pc:docMk/>
            <pc:sldMk cId="3249307774" sldId="322"/>
            <ac:picMk id="4" creationId="{E78C5A13-702C-4312-93A1-D4D171044750}"/>
          </ac:picMkLst>
        </pc:picChg>
      </pc:sldChg>
      <pc:sldChg chg="modSp add">
        <pc:chgData name="展銘 許" userId="d86df5fd994357fe" providerId="LiveId" clId="{4C207821-00DD-4155-889F-88807EE2B2C3}" dt="2019-05-21T01:47:40.846" v="458" actId="20577"/>
        <pc:sldMkLst>
          <pc:docMk/>
          <pc:sldMk cId="3604844755" sldId="323"/>
        </pc:sldMkLst>
        <pc:spChg chg="mod">
          <ac:chgData name="展銘 許" userId="d86df5fd994357fe" providerId="LiveId" clId="{4C207821-00DD-4155-889F-88807EE2B2C3}" dt="2019-05-21T01:47:24.350" v="456"/>
          <ac:spMkLst>
            <pc:docMk/>
            <pc:sldMk cId="3604844755" sldId="323"/>
            <ac:spMk id="2" creationId="{AA8FBE73-9179-4AC9-95CE-46111CD7222A}"/>
          </ac:spMkLst>
        </pc:spChg>
        <pc:spChg chg="mod">
          <ac:chgData name="展銘 許" userId="d86df5fd994357fe" providerId="LiveId" clId="{4C207821-00DD-4155-889F-88807EE2B2C3}" dt="2019-05-21T01:47:40.846" v="458" actId="20577"/>
          <ac:spMkLst>
            <pc:docMk/>
            <pc:sldMk cId="3604844755" sldId="323"/>
            <ac:spMk id="3" creationId="{C0F88708-5377-42EC-A644-7B166FC55C3F}"/>
          </ac:spMkLst>
        </pc:spChg>
      </pc:sldChg>
      <pc:sldChg chg="modSp add">
        <pc:chgData name="展銘 許" userId="d86df5fd994357fe" providerId="LiveId" clId="{4C207821-00DD-4155-889F-88807EE2B2C3}" dt="2019-05-21T01:51:21.368" v="473"/>
        <pc:sldMkLst>
          <pc:docMk/>
          <pc:sldMk cId="1718597049" sldId="324"/>
        </pc:sldMkLst>
        <pc:spChg chg="mod">
          <ac:chgData name="展銘 許" userId="d86df5fd994357fe" providerId="LiveId" clId="{4C207821-00DD-4155-889F-88807EE2B2C3}" dt="2019-05-21T01:50:05.852" v="460"/>
          <ac:spMkLst>
            <pc:docMk/>
            <pc:sldMk cId="1718597049" sldId="324"/>
            <ac:spMk id="2" creationId="{2C8C219D-09F8-4CE6-8F60-BA622B01DE1C}"/>
          </ac:spMkLst>
        </pc:spChg>
        <pc:spChg chg="mod">
          <ac:chgData name="展銘 許" userId="d86df5fd994357fe" providerId="LiveId" clId="{4C207821-00DD-4155-889F-88807EE2B2C3}" dt="2019-05-21T01:51:21.368" v="473"/>
          <ac:spMkLst>
            <pc:docMk/>
            <pc:sldMk cId="1718597049" sldId="324"/>
            <ac:spMk id="3" creationId="{FE6696DA-28D7-4E92-9345-06FDF18FE83C}"/>
          </ac:spMkLst>
        </pc:spChg>
      </pc:sldChg>
      <pc:sldChg chg="modSp add">
        <pc:chgData name="展銘 許" userId="d86df5fd994357fe" providerId="LiveId" clId="{4C207821-00DD-4155-889F-88807EE2B2C3}" dt="2019-05-21T01:53:51.127" v="477" actId="255"/>
        <pc:sldMkLst>
          <pc:docMk/>
          <pc:sldMk cId="2823288265" sldId="325"/>
        </pc:sldMkLst>
        <pc:spChg chg="mod">
          <ac:chgData name="展銘 許" userId="d86df5fd994357fe" providerId="LiveId" clId="{4C207821-00DD-4155-889F-88807EE2B2C3}" dt="2019-05-21T01:52:58.761" v="475"/>
          <ac:spMkLst>
            <pc:docMk/>
            <pc:sldMk cId="2823288265" sldId="325"/>
            <ac:spMk id="2" creationId="{C4FA6261-16AF-4BB9-BACB-6F4EF86E63FE}"/>
          </ac:spMkLst>
        </pc:spChg>
        <pc:spChg chg="mod">
          <ac:chgData name="展銘 許" userId="d86df5fd994357fe" providerId="LiveId" clId="{4C207821-00DD-4155-889F-88807EE2B2C3}" dt="2019-05-21T01:53:51.127" v="477" actId="255"/>
          <ac:spMkLst>
            <pc:docMk/>
            <pc:sldMk cId="2823288265" sldId="325"/>
            <ac:spMk id="3" creationId="{B2D0AA7A-408E-467E-87DB-7022FE306A37}"/>
          </ac:spMkLst>
        </pc:spChg>
      </pc:sldChg>
      <pc:sldChg chg="addSp delSp modSp add modNotesTx">
        <pc:chgData name="展銘 許" userId="d86df5fd994357fe" providerId="LiveId" clId="{4C207821-00DD-4155-889F-88807EE2B2C3}" dt="2019-05-21T02:23:40.587" v="515" actId="20577"/>
        <pc:sldMkLst>
          <pc:docMk/>
          <pc:sldMk cId="2026100495" sldId="326"/>
        </pc:sldMkLst>
        <pc:spChg chg="mod">
          <ac:chgData name="展銘 許" userId="d86df5fd994357fe" providerId="LiveId" clId="{4C207821-00DD-4155-889F-88807EE2B2C3}" dt="2019-05-21T02:21:59.568" v="479"/>
          <ac:spMkLst>
            <pc:docMk/>
            <pc:sldMk cId="2026100495" sldId="326"/>
            <ac:spMk id="2" creationId="{B585CF78-1BE5-4C8E-80D6-73111F5E5664}"/>
          </ac:spMkLst>
        </pc:spChg>
        <pc:spChg chg="del">
          <ac:chgData name="展銘 許" userId="d86df5fd994357fe" providerId="LiveId" clId="{4C207821-00DD-4155-889F-88807EE2B2C3}" dt="2019-05-21T02:22:04.307" v="480"/>
          <ac:spMkLst>
            <pc:docMk/>
            <pc:sldMk cId="2026100495" sldId="326"/>
            <ac:spMk id="3" creationId="{1B6F6128-9171-47D5-BA09-55F80066980A}"/>
          </ac:spMkLst>
        </pc:spChg>
        <pc:picChg chg="add mod">
          <ac:chgData name="展銘 許" userId="d86df5fd994357fe" providerId="LiveId" clId="{4C207821-00DD-4155-889F-88807EE2B2C3}" dt="2019-05-21T02:22:11.455" v="482" actId="1076"/>
          <ac:picMkLst>
            <pc:docMk/>
            <pc:sldMk cId="2026100495" sldId="326"/>
            <ac:picMk id="4" creationId="{0103D50A-17F2-4ECE-A8FF-8B08F55C2454}"/>
          </ac:picMkLst>
        </pc:picChg>
      </pc:sldChg>
      <pc:sldChg chg="addSp modSp add modNotesTx">
        <pc:chgData name="展銘 許" userId="d86df5fd994357fe" providerId="LiveId" clId="{4C207821-00DD-4155-889F-88807EE2B2C3}" dt="2019-05-21T02:32:32.033" v="551" actId="20577"/>
        <pc:sldMkLst>
          <pc:docMk/>
          <pc:sldMk cId="2083264246" sldId="327"/>
        </pc:sldMkLst>
        <pc:spChg chg="mod">
          <ac:chgData name="展銘 許" userId="d86df5fd994357fe" providerId="LiveId" clId="{4C207821-00DD-4155-889F-88807EE2B2C3}" dt="2019-05-21T02:24:31.150" v="517"/>
          <ac:spMkLst>
            <pc:docMk/>
            <pc:sldMk cId="2083264246" sldId="327"/>
            <ac:spMk id="2" creationId="{CABFCC47-DBE2-47CA-9BC3-0B0401953027}"/>
          </ac:spMkLst>
        </pc:spChg>
        <pc:spChg chg="mod">
          <ac:chgData name="展銘 許" userId="d86df5fd994357fe" providerId="LiveId" clId="{4C207821-00DD-4155-889F-88807EE2B2C3}" dt="2019-05-21T02:24:42.056" v="518"/>
          <ac:spMkLst>
            <pc:docMk/>
            <pc:sldMk cId="2083264246" sldId="327"/>
            <ac:spMk id="3" creationId="{56C1EBF9-1572-4EC8-BE40-63FF23B92367}"/>
          </ac:spMkLst>
        </pc:spChg>
        <pc:picChg chg="add mod">
          <ac:chgData name="展銘 許" userId="d86df5fd994357fe" providerId="LiveId" clId="{4C207821-00DD-4155-889F-88807EE2B2C3}" dt="2019-05-21T02:25:27.220" v="537" actId="1076"/>
          <ac:picMkLst>
            <pc:docMk/>
            <pc:sldMk cId="2083264246" sldId="327"/>
            <ac:picMk id="4" creationId="{E734285D-6FF1-444E-B901-8545AE6B0E3E}"/>
          </ac:picMkLst>
        </pc:picChg>
        <pc:picChg chg="add mod">
          <ac:chgData name="展銘 許" userId="d86df5fd994357fe" providerId="LiveId" clId="{4C207821-00DD-4155-889F-88807EE2B2C3}" dt="2019-05-21T02:25:43.520" v="540" actId="14100"/>
          <ac:picMkLst>
            <pc:docMk/>
            <pc:sldMk cId="2083264246" sldId="327"/>
            <ac:picMk id="5" creationId="{671B00C2-ED13-4C6D-B6F2-8C64466BA1E0}"/>
          </ac:picMkLst>
        </pc:picChg>
      </pc:sldChg>
      <pc:sldChg chg="addSp modSp add modNotesTx">
        <pc:chgData name="展銘 許" userId="d86df5fd994357fe" providerId="LiveId" clId="{4C207821-00DD-4155-889F-88807EE2B2C3}" dt="2019-05-21T02:41:35.900" v="609" actId="20577"/>
        <pc:sldMkLst>
          <pc:docMk/>
          <pc:sldMk cId="1340525183" sldId="328"/>
        </pc:sldMkLst>
        <pc:spChg chg="mod">
          <ac:chgData name="展銘 許" userId="d86df5fd994357fe" providerId="LiveId" clId="{4C207821-00DD-4155-889F-88807EE2B2C3}" dt="2019-05-21T02:37:41.593" v="553"/>
          <ac:spMkLst>
            <pc:docMk/>
            <pc:sldMk cId="1340525183" sldId="328"/>
            <ac:spMk id="2" creationId="{184A58F6-DEA0-4F44-9644-C9F828298134}"/>
          </ac:spMkLst>
        </pc:spChg>
        <pc:spChg chg="mod">
          <ac:chgData name="展銘 許" userId="d86df5fd994357fe" providerId="LiveId" clId="{4C207821-00DD-4155-889F-88807EE2B2C3}" dt="2019-05-21T02:37:52.555" v="554"/>
          <ac:spMkLst>
            <pc:docMk/>
            <pc:sldMk cId="1340525183" sldId="328"/>
            <ac:spMk id="3" creationId="{64A07680-6E8C-467F-A213-34722E096496}"/>
          </ac:spMkLst>
        </pc:spChg>
        <pc:picChg chg="add mod">
          <ac:chgData name="展銘 許" userId="d86df5fd994357fe" providerId="LiveId" clId="{4C207821-00DD-4155-889F-88807EE2B2C3}" dt="2019-05-21T02:38:04.406" v="556" actId="1076"/>
          <ac:picMkLst>
            <pc:docMk/>
            <pc:sldMk cId="1340525183" sldId="328"/>
            <ac:picMk id="4" creationId="{D26462A0-F482-425B-AF77-6039728BF026}"/>
          </ac:picMkLst>
        </pc:picChg>
      </pc:sldChg>
      <pc:sldChg chg="addSp delSp modSp add">
        <pc:chgData name="展銘 許" userId="d86df5fd994357fe" providerId="LiveId" clId="{4C207821-00DD-4155-889F-88807EE2B2C3}" dt="2019-05-21T02:42:43.213" v="614" actId="1076"/>
        <pc:sldMkLst>
          <pc:docMk/>
          <pc:sldMk cId="2116439186" sldId="329"/>
        </pc:sldMkLst>
        <pc:spChg chg="mod">
          <ac:chgData name="展銘 許" userId="d86df5fd994357fe" providerId="LiveId" clId="{4C207821-00DD-4155-889F-88807EE2B2C3}" dt="2019-05-21T02:42:14.120" v="611"/>
          <ac:spMkLst>
            <pc:docMk/>
            <pc:sldMk cId="2116439186" sldId="329"/>
            <ac:spMk id="2" creationId="{C1747033-1B1E-4493-9152-926CFDAAEEA6}"/>
          </ac:spMkLst>
        </pc:spChg>
        <pc:spChg chg="del">
          <ac:chgData name="展銘 許" userId="d86df5fd994357fe" providerId="LiveId" clId="{4C207821-00DD-4155-889F-88807EE2B2C3}" dt="2019-05-21T02:42:33.339" v="612"/>
          <ac:spMkLst>
            <pc:docMk/>
            <pc:sldMk cId="2116439186" sldId="329"/>
            <ac:spMk id="3" creationId="{7521885E-9077-48AE-BF6A-506F6F09F5DD}"/>
          </ac:spMkLst>
        </pc:spChg>
        <pc:picChg chg="add mod">
          <ac:chgData name="展銘 許" userId="d86df5fd994357fe" providerId="LiveId" clId="{4C207821-00DD-4155-889F-88807EE2B2C3}" dt="2019-05-21T02:42:43.213" v="614" actId="1076"/>
          <ac:picMkLst>
            <pc:docMk/>
            <pc:sldMk cId="2116439186" sldId="329"/>
            <ac:picMk id="4" creationId="{D93AC66E-79BE-46D9-BB07-2F0E2169B22E}"/>
          </ac:picMkLst>
        </pc:picChg>
      </pc:sldChg>
      <pc:sldChg chg="addSp delSp modSp add">
        <pc:chgData name="展銘 許" userId="d86df5fd994357fe" providerId="LiveId" clId="{4C207821-00DD-4155-889F-88807EE2B2C3}" dt="2019-05-21T02:43:43.744" v="620" actId="1076"/>
        <pc:sldMkLst>
          <pc:docMk/>
          <pc:sldMk cId="4014366497" sldId="330"/>
        </pc:sldMkLst>
        <pc:spChg chg="mod">
          <ac:chgData name="展銘 許" userId="d86df5fd994357fe" providerId="LiveId" clId="{4C207821-00DD-4155-889F-88807EE2B2C3}" dt="2019-05-21T02:43:28.901" v="616"/>
          <ac:spMkLst>
            <pc:docMk/>
            <pc:sldMk cId="4014366497" sldId="330"/>
            <ac:spMk id="2" creationId="{A0E1941F-3C1B-4041-8B44-D4623464436A}"/>
          </ac:spMkLst>
        </pc:spChg>
        <pc:spChg chg="del">
          <ac:chgData name="展銘 許" userId="d86df5fd994357fe" providerId="LiveId" clId="{4C207821-00DD-4155-889F-88807EE2B2C3}" dt="2019-05-21T02:43:34.402" v="617"/>
          <ac:spMkLst>
            <pc:docMk/>
            <pc:sldMk cId="4014366497" sldId="330"/>
            <ac:spMk id="3" creationId="{0BF5B9DF-35F2-43EC-8C16-603BECB5214B}"/>
          </ac:spMkLst>
        </pc:spChg>
        <pc:picChg chg="add mod">
          <ac:chgData name="展銘 許" userId="d86df5fd994357fe" providerId="LiveId" clId="{4C207821-00DD-4155-889F-88807EE2B2C3}" dt="2019-05-21T02:43:43.744" v="620" actId="1076"/>
          <ac:picMkLst>
            <pc:docMk/>
            <pc:sldMk cId="4014366497" sldId="330"/>
            <ac:picMk id="4" creationId="{6094FCB8-40F3-41E1-A8B9-5A7040D356CF}"/>
          </ac:picMkLst>
        </pc:picChg>
      </pc:sldChg>
      <pc:sldChg chg="modSp add modNotesTx">
        <pc:chgData name="展銘 許" userId="d86df5fd994357fe" providerId="LiveId" clId="{4C207821-00DD-4155-889F-88807EE2B2C3}" dt="2019-05-21T03:01:46.277" v="674" actId="20577"/>
        <pc:sldMkLst>
          <pc:docMk/>
          <pc:sldMk cId="3852517966" sldId="331"/>
        </pc:sldMkLst>
        <pc:spChg chg="mod">
          <ac:chgData name="展銘 許" userId="d86df5fd994357fe" providerId="LiveId" clId="{4C207821-00DD-4155-889F-88807EE2B2C3}" dt="2019-05-21T02:49:20.832" v="654" actId="14100"/>
          <ac:spMkLst>
            <pc:docMk/>
            <pc:sldMk cId="3852517966" sldId="331"/>
            <ac:spMk id="2" creationId="{9E8EC91B-2291-404E-843F-687F5DC29D96}"/>
          </ac:spMkLst>
        </pc:spChg>
        <pc:spChg chg="mod">
          <ac:chgData name="展銘 許" userId="d86df5fd994357fe" providerId="LiveId" clId="{4C207821-00DD-4155-889F-88807EE2B2C3}" dt="2019-05-21T02:48:28.033" v="646"/>
          <ac:spMkLst>
            <pc:docMk/>
            <pc:sldMk cId="3852517966" sldId="331"/>
            <ac:spMk id="3" creationId="{973DA8AF-9C9C-4B58-AF43-552B28795C10}"/>
          </ac:spMkLst>
        </pc:spChg>
      </pc:sldChg>
      <pc:sldChg chg="modSp add">
        <pc:chgData name="展銘 許" userId="d86df5fd994357fe" providerId="LiveId" clId="{4C207821-00DD-4155-889F-88807EE2B2C3}" dt="2019-05-21T03:14:01.412" v="679"/>
        <pc:sldMkLst>
          <pc:docMk/>
          <pc:sldMk cId="4254457688" sldId="332"/>
        </pc:sldMkLst>
        <pc:spChg chg="mod">
          <ac:chgData name="展銘 許" userId="d86df5fd994357fe" providerId="LiveId" clId="{4C207821-00DD-4155-889F-88807EE2B2C3}" dt="2019-05-21T02:58:17.853" v="657" actId="20577"/>
          <ac:spMkLst>
            <pc:docMk/>
            <pc:sldMk cId="4254457688" sldId="332"/>
            <ac:spMk id="2" creationId="{D85BDE3B-0925-4707-B1F0-8B570C1446A1}"/>
          </ac:spMkLst>
        </pc:spChg>
        <pc:spChg chg="mod">
          <ac:chgData name="展銘 許" userId="d86df5fd994357fe" providerId="LiveId" clId="{4C207821-00DD-4155-889F-88807EE2B2C3}" dt="2019-05-21T03:14:01.412" v="679"/>
          <ac:spMkLst>
            <pc:docMk/>
            <pc:sldMk cId="4254457688" sldId="332"/>
            <ac:spMk id="3" creationId="{02BD9DBE-AE6A-4E02-A22E-B7A33AB0387D}"/>
          </ac:spMkLst>
        </pc:spChg>
      </pc:sldChg>
      <pc:sldChg chg="addSp delSp modSp add modNotesTx">
        <pc:chgData name="展銘 許" userId="d86df5fd994357fe" providerId="LiveId" clId="{4C207821-00DD-4155-889F-88807EE2B2C3}" dt="2019-05-21T03:17:33.787" v="734" actId="20577"/>
        <pc:sldMkLst>
          <pc:docMk/>
          <pc:sldMk cId="3833865659" sldId="333"/>
        </pc:sldMkLst>
        <pc:spChg chg="mod">
          <ac:chgData name="展銘 許" userId="d86df5fd994357fe" providerId="LiveId" clId="{4C207821-00DD-4155-889F-88807EE2B2C3}" dt="2019-05-21T03:15:12.475" v="682" actId="14100"/>
          <ac:spMkLst>
            <pc:docMk/>
            <pc:sldMk cId="3833865659" sldId="333"/>
            <ac:spMk id="2" creationId="{A3DE67D6-FCA2-41E1-A26F-810FD87C3C42}"/>
          </ac:spMkLst>
        </pc:spChg>
        <pc:spChg chg="del">
          <ac:chgData name="展銘 許" userId="d86df5fd994357fe" providerId="LiveId" clId="{4C207821-00DD-4155-889F-88807EE2B2C3}" dt="2019-05-21T03:15:18.987" v="683"/>
          <ac:spMkLst>
            <pc:docMk/>
            <pc:sldMk cId="3833865659" sldId="333"/>
            <ac:spMk id="3" creationId="{92FB0434-A819-464F-8946-833AE124D1B8}"/>
          </ac:spMkLst>
        </pc:spChg>
        <pc:spChg chg="add mod">
          <ac:chgData name="展銘 許" userId="d86df5fd994357fe" providerId="LiveId" clId="{4C207821-00DD-4155-889F-88807EE2B2C3}" dt="2019-05-21T03:16:38.358" v="696" actId="20577"/>
          <ac:spMkLst>
            <pc:docMk/>
            <pc:sldMk cId="3833865659" sldId="333"/>
            <ac:spMk id="6" creationId="{B5DA5EEB-8AF7-428C-976F-37BE9CB9C2E5}"/>
          </ac:spMkLst>
        </pc:spChg>
        <pc:picChg chg="add mod">
          <ac:chgData name="展銘 許" userId="d86df5fd994357fe" providerId="LiveId" clId="{4C207821-00DD-4155-889F-88807EE2B2C3}" dt="2019-05-21T03:15:42.854" v="689" actId="1076"/>
          <ac:picMkLst>
            <pc:docMk/>
            <pc:sldMk cId="3833865659" sldId="333"/>
            <ac:picMk id="4" creationId="{02C7445C-6C72-4175-89F2-4BBACF7E13D2}"/>
          </ac:picMkLst>
        </pc:picChg>
        <pc:picChg chg="add del mod">
          <ac:chgData name="展銘 許" userId="d86df5fd994357fe" providerId="LiveId" clId="{4C207821-00DD-4155-889F-88807EE2B2C3}" dt="2019-05-21T03:16:01.359" v="692" actId="478"/>
          <ac:picMkLst>
            <pc:docMk/>
            <pc:sldMk cId="3833865659" sldId="333"/>
            <ac:picMk id="5" creationId="{FACA74F9-0E23-448C-A45E-A1799DAB1E60}"/>
          </ac:picMkLst>
        </pc:picChg>
      </pc:sldChg>
      <pc:sldChg chg="addSp delSp modSp add modNotesTx">
        <pc:chgData name="展銘 許" userId="d86df5fd994357fe" providerId="LiveId" clId="{4C207821-00DD-4155-889F-88807EE2B2C3}" dt="2019-05-21T03:19:04.903" v="769" actId="20577"/>
        <pc:sldMkLst>
          <pc:docMk/>
          <pc:sldMk cId="2348876388" sldId="334"/>
        </pc:sldMkLst>
        <pc:spChg chg="mod">
          <ac:chgData name="展銘 許" userId="d86df5fd994357fe" providerId="LiveId" clId="{4C207821-00DD-4155-889F-88807EE2B2C3}" dt="2019-05-21T03:18:11.211" v="737" actId="14100"/>
          <ac:spMkLst>
            <pc:docMk/>
            <pc:sldMk cId="2348876388" sldId="334"/>
            <ac:spMk id="2" creationId="{C9D31805-86BC-4D24-814B-D717E1653FC8}"/>
          </ac:spMkLst>
        </pc:spChg>
        <pc:spChg chg="del">
          <ac:chgData name="展銘 許" userId="d86df5fd994357fe" providerId="LiveId" clId="{4C207821-00DD-4155-889F-88807EE2B2C3}" dt="2019-05-21T03:18:16.245" v="738"/>
          <ac:spMkLst>
            <pc:docMk/>
            <pc:sldMk cId="2348876388" sldId="334"/>
            <ac:spMk id="3" creationId="{9C158FBB-48DC-4832-9D89-6A10A1FF7E96}"/>
          </ac:spMkLst>
        </pc:spChg>
        <pc:picChg chg="add mod">
          <ac:chgData name="展銘 許" userId="d86df5fd994357fe" providerId="LiveId" clId="{4C207821-00DD-4155-889F-88807EE2B2C3}" dt="2019-05-21T03:18:19.290" v="739" actId="1076"/>
          <ac:picMkLst>
            <pc:docMk/>
            <pc:sldMk cId="2348876388" sldId="334"/>
            <ac:picMk id="4" creationId="{E5FE6FDC-8ACE-4A43-AFD6-A3AAD2C5D713}"/>
          </ac:picMkLst>
        </pc:picChg>
        <pc:picChg chg="add mod">
          <ac:chgData name="展銘 許" userId="d86df5fd994357fe" providerId="LiveId" clId="{4C207821-00DD-4155-889F-88807EE2B2C3}" dt="2019-05-21T03:18:33.310" v="741" actId="1076"/>
          <ac:picMkLst>
            <pc:docMk/>
            <pc:sldMk cId="2348876388" sldId="334"/>
            <ac:picMk id="5" creationId="{1534E13B-1845-4064-9C25-3296196F19BF}"/>
          </ac:picMkLst>
        </pc:picChg>
      </pc:sldChg>
      <pc:sldChg chg="addSp delSp modSp add">
        <pc:chgData name="展銘 許" userId="d86df5fd994357fe" providerId="LiveId" clId="{4C207821-00DD-4155-889F-88807EE2B2C3}" dt="2019-05-21T03:20:46.098" v="776" actId="1076"/>
        <pc:sldMkLst>
          <pc:docMk/>
          <pc:sldMk cId="3496166476" sldId="335"/>
        </pc:sldMkLst>
        <pc:spChg chg="mod">
          <ac:chgData name="展銘 許" userId="d86df5fd994357fe" providerId="LiveId" clId="{4C207821-00DD-4155-889F-88807EE2B2C3}" dt="2019-05-21T03:20:23.654" v="772" actId="14100"/>
          <ac:spMkLst>
            <pc:docMk/>
            <pc:sldMk cId="3496166476" sldId="335"/>
            <ac:spMk id="2" creationId="{1D3D5F87-3822-49AC-B49B-D982363841B8}"/>
          </ac:spMkLst>
        </pc:spChg>
        <pc:spChg chg="del">
          <ac:chgData name="展銘 許" userId="d86df5fd994357fe" providerId="LiveId" clId="{4C207821-00DD-4155-889F-88807EE2B2C3}" dt="2019-05-21T03:20:27.905" v="773"/>
          <ac:spMkLst>
            <pc:docMk/>
            <pc:sldMk cId="3496166476" sldId="335"/>
            <ac:spMk id="3" creationId="{20033D72-F0B2-40AE-BD60-4AECF8D7EB9D}"/>
          </ac:spMkLst>
        </pc:spChg>
        <pc:spChg chg="add mod">
          <ac:chgData name="展銘 許" userId="d86df5fd994357fe" providerId="LiveId" clId="{4C207821-00DD-4155-889F-88807EE2B2C3}" dt="2019-05-21T03:20:46.098" v="776" actId="1076"/>
          <ac:spMkLst>
            <pc:docMk/>
            <pc:sldMk cId="3496166476" sldId="335"/>
            <ac:spMk id="5" creationId="{48E16AC4-9276-41C3-A58A-7A8360B2BA9D}"/>
          </ac:spMkLst>
        </pc:spChg>
        <pc:picChg chg="add mod">
          <ac:chgData name="展銘 許" userId="d86df5fd994357fe" providerId="LiveId" clId="{4C207821-00DD-4155-889F-88807EE2B2C3}" dt="2019-05-21T03:20:30.268" v="774" actId="1076"/>
          <ac:picMkLst>
            <pc:docMk/>
            <pc:sldMk cId="3496166476" sldId="335"/>
            <ac:picMk id="4" creationId="{F457106E-4FE5-4B38-AC02-98FDD11B7624}"/>
          </ac:picMkLst>
        </pc:picChg>
      </pc:sldChg>
      <pc:sldChg chg="modSp add">
        <pc:chgData name="展銘 許" userId="d86df5fd994357fe" providerId="LiveId" clId="{4C207821-00DD-4155-889F-88807EE2B2C3}" dt="2019-05-21T03:23:59.388" v="792" actId="5793"/>
        <pc:sldMkLst>
          <pc:docMk/>
          <pc:sldMk cId="1759349346" sldId="336"/>
        </pc:sldMkLst>
        <pc:spChg chg="mod">
          <ac:chgData name="展銘 許" userId="d86df5fd994357fe" providerId="LiveId" clId="{4C207821-00DD-4155-889F-88807EE2B2C3}" dt="2019-05-21T03:21:28.102" v="779" actId="14100"/>
          <ac:spMkLst>
            <pc:docMk/>
            <pc:sldMk cId="1759349346" sldId="336"/>
            <ac:spMk id="2" creationId="{8631D81B-5218-485D-88D6-84A9DEEFA53E}"/>
          </ac:spMkLst>
        </pc:spChg>
        <pc:spChg chg="mod">
          <ac:chgData name="展銘 許" userId="d86df5fd994357fe" providerId="LiveId" clId="{4C207821-00DD-4155-889F-88807EE2B2C3}" dt="2019-05-21T03:23:59.388" v="792" actId="5793"/>
          <ac:spMkLst>
            <pc:docMk/>
            <pc:sldMk cId="1759349346" sldId="336"/>
            <ac:spMk id="3" creationId="{63C717D7-3DFE-45C2-B4C1-D1DE67CB0E84}"/>
          </ac:spMkLst>
        </pc:spChg>
      </pc:sldChg>
      <pc:sldChg chg="modSp add">
        <pc:chgData name="展銘 許" userId="d86df5fd994357fe" providerId="LiveId" clId="{4C207821-00DD-4155-889F-88807EE2B2C3}" dt="2019-05-21T03:38:50.564" v="799"/>
        <pc:sldMkLst>
          <pc:docMk/>
          <pc:sldMk cId="2500098640" sldId="337"/>
        </pc:sldMkLst>
        <pc:spChg chg="mod">
          <ac:chgData name="展銘 許" userId="d86df5fd994357fe" providerId="LiveId" clId="{4C207821-00DD-4155-889F-88807EE2B2C3}" dt="2019-05-21T03:27:05.476" v="795" actId="14100"/>
          <ac:spMkLst>
            <pc:docMk/>
            <pc:sldMk cId="2500098640" sldId="337"/>
            <ac:spMk id="2" creationId="{1BF54B43-BD22-40F0-8A3E-CDA6B05BD039}"/>
          </ac:spMkLst>
        </pc:spChg>
        <pc:spChg chg="mod">
          <ac:chgData name="展銘 許" userId="d86df5fd994357fe" providerId="LiveId" clId="{4C207821-00DD-4155-889F-88807EE2B2C3}" dt="2019-05-21T03:38:50.564" v="799"/>
          <ac:spMkLst>
            <pc:docMk/>
            <pc:sldMk cId="2500098640" sldId="337"/>
            <ac:spMk id="3" creationId="{E6881B10-B482-4F7F-BC03-C288BF0F2B0B}"/>
          </ac:spMkLst>
        </pc:spChg>
      </pc:sldChg>
      <pc:sldChg chg="modSp add">
        <pc:chgData name="展銘 許" userId="d86df5fd994357fe" providerId="LiveId" clId="{4C207821-00DD-4155-889F-88807EE2B2C3}" dt="2019-05-21T03:39:52.303" v="802"/>
        <pc:sldMkLst>
          <pc:docMk/>
          <pc:sldMk cId="3995743226" sldId="338"/>
        </pc:sldMkLst>
        <pc:spChg chg="mod">
          <ac:chgData name="展銘 許" userId="d86df5fd994357fe" providerId="LiveId" clId="{4C207821-00DD-4155-889F-88807EE2B2C3}" dt="2019-05-21T03:39:43.742" v="801"/>
          <ac:spMkLst>
            <pc:docMk/>
            <pc:sldMk cId="3995743226" sldId="338"/>
            <ac:spMk id="2" creationId="{C15D4CF9-AF79-4DD0-8687-C3B8E80076D5}"/>
          </ac:spMkLst>
        </pc:spChg>
        <pc:spChg chg="mod">
          <ac:chgData name="展銘 許" userId="d86df5fd994357fe" providerId="LiveId" clId="{4C207821-00DD-4155-889F-88807EE2B2C3}" dt="2019-05-21T03:39:52.303" v="802"/>
          <ac:spMkLst>
            <pc:docMk/>
            <pc:sldMk cId="3995743226" sldId="338"/>
            <ac:spMk id="3" creationId="{90258934-E874-4AE1-B351-8951BCE1A4E2}"/>
          </ac:spMkLst>
        </pc:spChg>
      </pc:sldChg>
      <pc:sldChg chg="modSp add modNotesTx">
        <pc:chgData name="展銘 許" userId="d86df5fd994357fe" providerId="LiveId" clId="{4C207821-00DD-4155-889F-88807EE2B2C3}" dt="2019-05-21T03:41:08.385" v="815" actId="20577"/>
        <pc:sldMkLst>
          <pc:docMk/>
          <pc:sldMk cId="3877889798" sldId="339"/>
        </pc:sldMkLst>
        <pc:spChg chg="mod">
          <ac:chgData name="展銘 許" userId="d86df5fd994357fe" providerId="LiveId" clId="{4C207821-00DD-4155-889F-88807EE2B2C3}" dt="2019-05-21T03:40:12.582" v="804"/>
          <ac:spMkLst>
            <pc:docMk/>
            <pc:sldMk cId="3877889798" sldId="339"/>
            <ac:spMk id="2" creationId="{5E6C9A40-BCA0-4FEF-A50C-A3B18F255899}"/>
          </ac:spMkLst>
        </pc:spChg>
        <pc:spChg chg="mod">
          <ac:chgData name="展銘 許" userId="d86df5fd994357fe" providerId="LiveId" clId="{4C207821-00DD-4155-889F-88807EE2B2C3}" dt="2019-05-21T03:40:29.077" v="806" actId="113"/>
          <ac:spMkLst>
            <pc:docMk/>
            <pc:sldMk cId="3877889798" sldId="339"/>
            <ac:spMk id="3" creationId="{8C6ACC91-A400-48C3-A0CA-C1DE93A683AA}"/>
          </ac:spMkLst>
        </pc:spChg>
      </pc:sldChg>
      <pc:sldChg chg="modSp add">
        <pc:chgData name="展銘 許" userId="d86df5fd994357fe" providerId="LiveId" clId="{4C207821-00DD-4155-889F-88807EE2B2C3}" dt="2019-05-21T03:41:37.777" v="820"/>
        <pc:sldMkLst>
          <pc:docMk/>
          <pc:sldMk cId="2841408499" sldId="340"/>
        </pc:sldMkLst>
        <pc:spChg chg="mod">
          <ac:chgData name="展銘 許" userId="d86df5fd994357fe" providerId="LiveId" clId="{4C207821-00DD-4155-889F-88807EE2B2C3}" dt="2019-05-21T03:41:37.777" v="820"/>
          <ac:spMkLst>
            <pc:docMk/>
            <pc:sldMk cId="2841408499" sldId="340"/>
            <ac:spMk id="2" creationId="{6BA2B848-6CBB-453B-8867-6D310DDEA6E0}"/>
          </ac:spMkLst>
        </pc:spChg>
        <pc:spChg chg="mod">
          <ac:chgData name="展銘 許" userId="d86df5fd994357fe" providerId="LiveId" clId="{4C207821-00DD-4155-889F-88807EE2B2C3}" dt="2019-05-21T03:41:31.376" v="819" actId="20577"/>
          <ac:spMkLst>
            <pc:docMk/>
            <pc:sldMk cId="2841408499" sldId="340"/>
            <ac:spMk id="3" creationId="{4BDA6F24-1910-47AB-9605-1544773BB1A0}"/>
          </ac:spMkLst>
        </pc:spChg>
      </pc:sldChg>
      <pc:sldChg chg="modSp add modNotesTx">
        <pc:chgData name="展銘 許" userId="d86df5fd994357fe" providerId="LiveId" clId="{4C207821-00DD-4155-889F-88807EE2B2C3}" dt="2019-05-21T03:44:45.660" v="843" actId="20577"/>
        <pc:sldMkLst>
          <pc:docMk/>
          <pc:sldMk cId="4093932716" sldId="341"/>
        </pc:sldMkLst>
        <pc:spChg chg="mod">
          <ac:chgData name="展銘 許" userId="d86df5fd994357fe" providerId="LiveId" clId="{4C207821-00DD-4155-889F-88807EE2B2C3}" dt="2019-05-21T03:43:23.536" v="822"/>
          <ac:spMkLst>
            <pc:docMk/>
            <pc:sldMk cId="4093932716" sldId="341"/>
            <ac:spMk id="2" creationId="{99C95F4F-5871-454D-83F9-6B6D0DA87468}"/>
          </ac:spMkLst>
        </pc:spChg>
        <pc:spChg chg="mod">
          <ac:chgData name="展銘 許" userId="d86df5fd994357fe" providerId="LiveId" clId="{4C207821-00DD-4155-889F-88807EE2B2C3}" dt="2019-05-21T03:43:52.317" v="825" actId="20577"/>
          <ac:spMkLst>
            <pc:docMk/>
            <pc:sldMk cId="4093932716" sldId="341"/>
            <ac:spMk id="3" creationId="{2558A5F3-903C-434C-B8E9-5D3EF4B2F828}"/>
          </ac:spMkLst>
        </pc:spChg>
      </pc:sldChg>
      <pc:sldChg chg="addSp delSp modSp add">
        <pc:chgData name="展銘 許" userId="d86df5fd994357fe" providerId="LiveId" clId="{4C207821-00DD-4155-889F-88807EE2B2C3}" dt="2019-05-21T03:45:27.542" v="846"/>
        <pc:sldMkLst>
          <pc:docMk/>
          <pc:sldMk cId="3668450389" sldId="342"/>
        </pc:sldMkLst>
        <pc:spChg chg="mod">
          <ac:chgData name="展銘 許" userId="d86df5fd994357fe" providerId="LiveId" clId="{4C207821-00DD-4155-889F-88807EE2B2C3}" dt="2019-05-21T03:45:27.542" v="846"/>
          <ac:spMkLst>
            <pc:docMk/>
            <pc:sldMk cId="3668450389" sldId="342"/>
            <ac:spMk id="2" creationId="{6D1B71B0-E012-410B-92A7-453B8FD56730}"/>
          </ac:spMkLst>
        </pc:spChg>
        <pc:spChg chg="del">
          <ac:chgData name="展銘 許" userId="d86df5fd994357fe" providerId="LiveId" clId="{4C207821-00DD-4155-889F-88807EE2B2C3}" dt="2019-05-21T03:45:13.134" v="845"/>
          <ac:spMkLst>
            <pc:docMk/>
            <pc:sldMk cId="3668450389" sldId="342"/>
            <ac:spMk id="3" creationId="{558E2716-6DDC-430B-A24E-734D80FAAD68}"/>
          </ac:spMkLst>
        </pc:spChg>
        <pc:picChg chg="add mod">
          <ac:chgData name="展銘 許" userId="d86df5fd994357fe" providerId="LiveId" clId="{4C207821-00DD-4155-889F-88807EE2B2C3}" dt="2019-05-21T03:45:13.134" v="845"/>
          <ac:picMkLst>
            <pc:docMk/>
            <pc:sldMk cId="3668450389" sldId="342"/>
            <ac:picMk id="4" creationId="{FABECE74-9246-4529-8B94-5160255E5AAB}"/>
          </ac:picMkLst>
        </pc:picChg>
      </pc:sldChg>
      <pc:sldChg chg="modSp add modNotesTx">
        <pc:chgData name="展銘 許" userId="d86df5fd994357fe" providerId="LiveId" clId="{4C207821-00DD-4155-889F-88807EE2B2C3}" dt="2019-05-21T03:47:36.352" v="885" actId="20577"/>
        <pc:sldMkLst>
          <pc:docMk/>
          <pc:sldMk cId="2422343635" sldId="343"/>
        </pc:sldMkLst>
        <pc:spChg chg="mod">
          <ac:chgData name="展銘 許" userId="d86df5fd994357fe" providerId="LiveId" clId="{4C207821-00DD-4155-889F-88807EE2B2C3}" dt="2019-05-21T03:46:11.134" v="848"/>
          <ac:spMkLst>
            <pc:docMk/>
            <pc:sldMk cId="2422343635" sldId="343"/>
            <ac:spMk id="2" creationId="{7526FAF2-FAE1-4C65-8813-4E0710531AB5}"/>
          </ac:spMkLst>
        </pc:spChg>
        <pc:spChg chg="mod">
          <ac:chgData name="展銘 許" userId="d86df5fd994357fe" providerId="LiveId" clId="{4C207821-00DD-4155-889F-88807EE2B2C3}" dt="2019-05-21T03:47:16.729" v="868" actId="20577"/>
          <ac:spMkLst>
            <pc:docMk/>
            <pc:sldMk cId="2422343635" sldId="343"/>
            <ac:spMk id="3" creationId="{F0B42F6C-CB95-454C-8602-64DB893F6A09}"/>
          </ac:spMkLst>
        </pc:spChg>
      </pc:sldChg>
      <pc:sldChg chg="modSp add">
        <pc:chgData name="展銘 許" userId="d86df5fd994357fe" providerId="LiveId" clId="{4C207821-00DD-4155-889F-88807EE2B2C3}" dt="2019-05-21T03:47:58.261" v="890" actId="113"/>
        <pc:sldMkLst>
          <pc:docMk/>
          <pc:sldMk cId="2228556473" sldId="344"/>
        </pc:sldMkLst>
        <pc:spChg chg="mod">
          <ac:chgData name="展銘 許" userId="d86df5fd994357fe" providerId="LiveId" clId="{4C207821-00DD-4155-889F-88807EE2B2C3}" dt="2019-05-21T03:47:47.478" v="887"/>
          <ac:spMkLst>
            <pc:docMk/>
            <pc:sldMk cId="2228556473" sldId="344"/>
            <ac:spMk id="2" creationId="{7716CBBB-EEBF-45B7-81FE-A3444C8FEC37}"/>
          </ac:spMkLst>
        </pc:spChg>
        <pc:spChg chg="mod">
          <ac:chgData name="展銘 許" userId="d86df5fd994357fe" providerId="LiveId" clId="{4C207821-00DD-4155-889F-88807EE2B2C3}" dt="2019-05-21T03:47:58.261" v="890" actId="113"/>
          <ac:spMkLst>
            <pc:docMk/>
            <pc:sldMk cId="2228556473" sldId="344"/>
            <ac:spMk id="3" creationId="{E2C69652-CF42-4131-B147-3A0FB97D5D6E}"/>
          </ac:spMkLst>
        </pc:spChg>
      </pc:sldChg>
      <pc:sldChg chg="addSp delSp modSp add">
        <pc:chgData name="展銘 許" userId="d86df5fd994357fe" providerId="LiveId" clId="{4C207821-00DD-4155-889F-88807EE2B2C3}" dt="2019-05-21T03:48:42.949" v="895" actId="1076"/>
        <pc:sldMkLst>
          <pc:docMk/>
          <pc:sldMk cId="3718278447" sldId="345"/>
        </pc:sldMkLst>
        <pc:spChg chg="mod">
          <ac:chgData name="展銘 許" userId="d86df5fd994357fe" providerId="LiveId" clId="{4C207821-00DD-4155-889F-88807EE2B2C3}" dt="2019-05-21T03:48:32.207" v="892"/>
          <ac:spMkLst>
            <pc:docMk/>
            <pc:sldMk cId="3718278447" sldId="345"/>
            <ac:spMk id="2" creationId="{5B87B00B-9A1B-4346-8D94-C3323D82F0ED}"/>
          </ac:spMkLst>
        </pc:spChg>
        <pc:spChg chg="del">
          <ac:chgData name="展銘 許" userId="d86df5fd994357fe" providerId="LiveId" clId="{4C207821-00DD-4155-889F-88807EE2B2C3}" dt="2019-05-21T03:48:36.966" v="893"/>
          <ac:spMkLst>
            <pc:docMk/>
            <pc:sldMk cId="3718278447" sldId="345"/>
            <ac:spMk id="3" creationId="{762934CF-DA9E-4E25-AC33-C1CC5E523C7E}"/>
          </ac:spMkLst>
        </pc:spChg>
        <pc:picChg chg="add mod">
          <ac:chgData name="展銘 許" userId="d86df5fd994357fe" providerId="LiveId" clId="{4C207821-00DD-4155-889F-88807EE2B2C3}" dt="2019-05-21T03:48:42.949" v="895" actId="1076"/>
          <ac:picMkLst>
            <pc:docMk/>
            <pc:sldMk cId="3718278447" sldId="345"/>
            <ac:picMk id="4" creationId="{5A5D1F23-4965-4631-9A4B-80EE8950B070}"/>
          </ac:picMkLst>
        </pc:picChg>
      </pc:sldChg>
      <pc:sldChg chg="modSp add">
        <pc:chgData name="展銘 許" userId="d86df5fd994357fe" providerId="LiveId" clId="{4C207821-00DD-4155-889F-88807EE2B2C3}" dt="2019-05-21T03:52:11.079" v="899"/>
        <pc:sldMkLst>
          <pc:docMk/>
          <pc:sldMk cId="4076093051" sldId="346"/>
        </pc:sldMkLst>
        <pc:spChg chg="mod">
          <ac:chgData name="展銘 許" userId="d86df5fd994357fe" providerId="LiveId" clId="{4C207821-00DD-4155-889F-88807EE2B2C3}" dt="2019-05-21T03:49:48.652" v="897"/>
          <ac:spMkLst>
            <pc:docMk/>
            <pc:sldMk cId="4076093051" sldId="346"/>
            <ac:spMk id="2" creationId="{920C92B6-63BD-41EE-9D7A-DB552DEBC32F}"/>
          </ac:spMkLst>
        </pc:spChg>
        <pc:spChg chg="mod">
          <ac:chgData name="展銘 許" userId="d86df5fd994357fe" providerId="LiveId" clId="{4C207821-00DD-4155-889F-88807EE2B2C3}" dt="2019-05-21T03:52:11.079" v="899"/>
          <ac:spMkLst>
            <pc:docMk/>
            <pc:sldMk cId="4076093051" sldId="346"/>
            <ac:spMk id="3" creationId="{31A44635-ACDD-41A7-ABDD-C44B94A658A4}"/>
          </ac:spMkLst>
        </pc:spChg>
      </pc:sldChg>
      <pc:sldChg chg="modSp add">
        <pc:chgData name="展銘 許" userId="d86df5fd994357fe" providerId="LiveId" clId="{4C207821-00DD-4155-889F-88807EE2B2C3}" dt="2019-05-21T03:53:31.151" v="909"/>
        <pc:sldMkLst>
          <pc:docMk/>
          <pc:sldMk cId="1409736516" sldId="347"/>
        </pc:sldMkLst>
        <pc:spChg chg="mod">
          <ac:chgData name="展銘 許" userId="d86df5fd994357fe" providerId="LiveId" clId="{4C207821-00DD-4155-889F-88807EE2B2C3}" dt="2019-05-21T03:53:31.151" v="909"/>
          <ac:spMkLst>
            <pc:docMk/>
            <pc:sldMk cId="1409736516" sldId="347"/>
            <ac:spMk id="2" creationId="{6C75E0C2-011D-417A-8B56-42C1B31B1DF6}"/>
          </ac:spMkLst>
        </pc:spChg>
        <pc:spChg chg="mod">
          <ac:chgData name="展銘 許" userId="d86df5fd994357fe" providerId="LiveId" clId="{4C207821-00DD-4155-889F-88807EE2B2C3}" dt="2019-05-21T03:53:26.402" v="908" actId="113"/>
          <ac:spMkLst>
            <pc:docMk/>
            <pc:sldMk cId="1409736516" sldId="347"/>
            <ac:spMk id="3" creationId="{B3AEF685-04BB-438E-8E68-DECDA3199DEE}"/>
          </ac:spMkLst>
        </pc:spChg>
      </pc:sldChg>
      <pc:sldChg chg="addSp modSp add">
        <pc:chgData name="展銘 許" userId="d86df5fd994357fe" providerId="LiveId" clId="{4C207821-00DD-4155-889F-88807EE2B2C3}" dt="2019-05-21T03:54:40.268" v="917" actId="1076"/>
        <pc:sldMkLst>
          <pc:docMk/>
          <pc:sldMk cId="1896739937" sldId="348"/>
        </pc:sldMkLst>
        <pc:spChg chg="mod">
          <ac:chgData name="展銘 許" userId="d86df5fd994357fe" providerId="LiveId" clId="{4C207821-00DD-4155-889F-88807EE2B2C3}" dt="2019-05-21T03:53:48.941" v="911"/>
          <ac:spMkLst>
            <pc:docMk/>
            <pc:sldMk cId="1896739937" sldId="348"/>
            <ac:spMk id="2" creationId="{6510CEB2-1914-4CA9-A053-C2055030AF58}"/>
          </ac:spMkLst>
        </pc:spChg>
        <pc:spChg chg="mod">
          <ac:chgData name="展銘 許" userId="d86df5fd994357fe" providerId="LiveId" clId="{4C207821-00DD-4155-889F-88807EE2B2C3}" dt="2019-05-21T03:54:36.801" v="915" actId="14100"/>
          <ac:spMkLst>
            <pc:docMk/>
            <pc:sldMk cId="1896739937" sldId="348"/>
            <ac:spMk id="3" creationId="{EF35DBC9-AB54-4A4D-B109-CA1C90B15AD1}"/>
          </ac:spMkLst>
        </pc:spChg>
        <pc:picChg chg="add mod">
          <ac:chgData name="展銘 許" userId="d86df5fd994357fe" providerId="LiveId" clId="{4C207821-00DD-4155-889F-88807EE2B2C3}" dt="2019-05-21T03:54:40.268" v="917" actId="1076"/>
          <ac:picMkLst>
            <pc:docMk/>
            <pc:sldMk cId="1896739937" sldId="348"/>
            <ac:picMk id="4" creationId="{30812423-5B55-48BB-83FC-777101437088}"/>
          </ac:picMkLst>
        </pc:picChg>
      </pc:sldChg>
      <pc:sldChg chg="addSp delSp modSp add">
        <pc:chgData name="展銘 許" userId="d86df5fd994357fe" providerId="LiveId" clId="{4C207821-00DD-4155-889F-88807EE2B2C3}" dt="2019-05-21T03:55:05.232" v="921" actId="1076"/>
        <pc:sldMkLst>
          <pc:docMk/>
          <pc:sldMk cId="3177990561" sldId="349"/>
        </pc:sldMkLst>
        <pc:spChg chg="mod">
          <ac:chgData name="展銘 許" userId="d86df5fd994357fe" providerId="LiveId" clId="{4C207821-00DD-4155-889F-88807EE2B2C3}" dt="2019-05-21T03:54:58.274" v="919"/>
          <ac:spMkLst>
            <pc:docMk/>
            <pc:sldMk cId="3177990561" sldId="349"/>
            <ac:spMk id="2" creationId="{B5242E0C-9421-4D29-BC89-282EEEA4FA35}"/>
          </ac:spMkLst>
        </pc:spChg>
        <pc:spChg chg="del">
          <ac:chgData name="展銘 許" userId="d86df5fd994357fe" providerId="LiveId" clId="{4C207821-00DD-4155-889F-88807EE2B2C3}" dt="2019-05-21T03:55:03.881" v="920"/>
          <ac:spMkLst>
            <pc:docMk/>
            <pc:sldMk cId="3177990561" sldId="349"/>
            <ac:spMk id="3" creationId="{22475F1A-2231-485C-8C21-BF16C09898E9}"/>
          </ac:spMkLst>
        </pc:spChg>
        <pc:picChg chg="add mod">
          <ac:chgData name="展銘 許" userId="d86df5fd994357fe" providerId="LiveId" clId="{4C207821-00DD-4155-889F-88807EE2B2C3}" dt="2019-05-21T03:55:05.232" v="921" actId="1076"/>
          <ac:picMkLst>
            <pc:docMk/>
            <pc:sldMk cId="3177990561" sldId="349"/>
            <ac:picMk id="4" creationId="{BCE80A34-9835-439D-B271-F1DEE92D88AA}"/>
          </ac:picMkLst>
        </pc:picChg>
      </pc:sldChg>
      <pc:sldChg chg="addSp delSp modSp add">
        <pc:chgData name="展銘 許" userId="d86df5fd994357fe" providerId="LiveId" clId="{4C207821-00DD-4155-889F-88807EE2B2C3}" dt="2019-05-21T03:56:28.863" v="926" actId="1076"/>
        <pc:sldMkLst>
          <pc:docMk/>
          <pc:sldMk cId="3208025816" sldId="350"/>
        </pc:sldMkLst>
        <pc:spChg chg="mod">
          <ac:chgData name="展銘 許" userId="d86df5fd994357fe" providerId="LiveId" clId="{4C207821-00DD-4155-889F-88807EE2B2C3}" dt="2019-05-21T03:56:23.256" v="924"/>
          <ac:spMkLst>
            <pc:docMk/>
            <pc:sldMk cId="3208025816" sldId="350"/>
            <ac:spMk id="2" creationId="{80803265-61AA-42D7-8C58-ADFAAD727333}"/>
          </ac:spMkLst>
        </pc:spChg>
        <pc:spChg chg="del">
          <ac:chgData name="展銘 許" userId="d86df5fd994357fe" providerId="LiveId" clId="{4C207821-00DD-4155-889F-88807EE2B2C3}" dt="2019-05-21T03:56:12.238" v="923"/>
          <ac:spMkLst>
            <pc:docMk/>
            <pc:sldMk cId="3208025816" sldId="350"/>
            <ac:spMk id="3" creationId="{D978BA50-783C-4B7F-8248-8A2060EE0E5F}"/>
          </ac:spMkLst>
        </pc:spChg>
        <pc:picChg chg="add mod">
          <ac:chgData name="展銘 許" userId="d86df5fd994357fe" providerId="LiveId" clId="{4C207821-00DD-4155-889F-88807EE2B2C3}" dt="2019-05-21T03:56:28.863" v="926" actId="1076"/>
          <ac:picMkLst>
            <pc:docMk/>
            <pc:sldMk cId="3208025816" sldId="350"/>
            <ac:picMk id="4" creationId="{4E7C65D1-B39D-4D55-AFDC-524A59717BED}"/>
          </ac:picMkLst>
        </pc:picChg>
      </pc:sldChg>
      <pc:sldChg chg="addSp delSp modSp add">
        <pc:chgData name="展銘 許" userId="d86df5fd994357fe" providerId="LiveId" clId="{4C207821-00DD-4155-889F-88807EE2B2C3}" dt="2019-05-21T03:56:48.109" v="931" actId="1076"/>
        <pc:sldMkLst>
          <pc:docMk/>
          <pc:sldMk cId="548650894" sldId="351"/>
        </pc:sldMkLst>
        <pc:spChg chg="mod">
          <ac:chgData name="展銘 許" userId="d86df5fd994357fe" providerId="LiveId" clId="{4C207821-00DD-4155-889F-88807EE2B2C3}" dt="2019-05-21T03:56:37.186" v="928"/>
          <ac:spMkLst>
            <pc:docMk/>
            <pc:sldMk cId="548650894" sldId="351"/>
            <ac:spMk id="2" creationId="{EF0DC788-67B7-4B91-AB06-54D63471A881}"/>
          </ac:spMkLst>
        </pc:spChg>
        <pc:spChg chg="del">
          <ac:chgData name="展銘 許" userId="d86df5fd994357fe" providerId="LiveId" clId="{4C207821-00DD-4155-889F-88807EE2B2C3}" dt="2019-05-21T03:56:41.909" v="929"/>
          <ac:spMkLst>
            <pc:docMk/>
            <pc:sldMk cId="548650894" sldId="351"/>
            <ac:spMk id="3" creationId="{8EC87620-E041-4E4C-BF28-BBB3F33C2A5A}"/>
          </ac:spMkLst>
        </pc:spChg>
        <pc:picChg chg="add mod">
          <ac:chgData name="展銘 許" userId="d86df5fd994357fe" providerId="LiveId" clId="{4C207821-00DD-4155-889F-88807EE2B2C3}" dt="2019-05-21T03:56:48.109" v="931" actId="1076"/>
          <ac:picMkLst>
            <pc:docMk/>
            <pc:sldMk cId="548650894" sldId="351"/>
            <ac:picMk id="4" creationId="{5EF5188F-83A6-490E-A9C4-CB2CEDE4FDCA}"/>
          </ac:picMkLst>
        </pc:picChg>
      </pc:sldChg>
      <pc:sldChg chg="modSp add">
        <pc:chgData name="展銘 許" userId="d86df5fd994357fe" providerId="LiveId" clId="{4C207821-00DD-4155-889F-88807EE2B2C3}" dt="2019-05-21T03:57:49.788" v="933"/>
        <pc:sldMkLst>
          <pc:docMk/>
          <pc:sldMk cId="3875334567" sldId="352"/>
        </pc:sldMkLst>
        <pc:spChg chg="mod">
          <ac:chgData name="展銘 許" userId="d86df5fd994357fe" providerId="LiveId" clId="{4C207821-00DD-4155-889F-88807EE2B2C3}" dt="2019-05-21T03:57:49.788" v="933"/>
          <ac:spMkLst>
            <pc:docMk/>
            <pc:sldMk cId="3875334567" sldId="352"/>
            <ac:spMk id="2" creationId="{5CB72727-D6A0-43E0-86BF-67C38543B81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F1C1FB-8E92-4206-88F7-72A10E3633A0}"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E13C4C37-EE8C-4BC0-A6EF-856358150566}">
      <dgm:prSet/>
      <dgm:spPr/>
      <dgm:t>
        <a:bodyPr/>
        <a:lstStyle/>
        <a:p>
          <a:r>
            <a:rPr lang="en-US" dirty="0"/>
            <a:t>12.1 Shape from X</a:t>
          </a:r>
        </a:p>
      </dgm:t>
    </dgm:pt>
    <dgm:pt modelId="{FEB3518D-8D72-4F2D-8C1E-24A33CD02E5E}" type="parTrans" cxnId="{3D3EEE7B-67AD-4576-9133-A8DFF7AE8B85}">
      <dgm:prSet/>
      <dgm:spPr/>
      <dgm:t>
        <a:bodyPr/>
        <a:lstStyle/>
        <a:p>
          <a:endParaRPr lang="en-US"/>
        </a:p>
      </dgm:t>
    </dgm:pt>
    <dgm:pt modelId="{6C2938F4-74BA-4E83-95CF-ABBB36E9DAB8}" type="sibTrans" cxnId="{3D3EEE7B-67AD-4576-9133-A8DFF7AE8B85}">
      <dgm:prSet/>
      <dgm:spPr/>
      <dgm:t>
        <a:bodyPr/>
        <a:lstStyle/>
        <a:p>
          <a:endParaRPr lang="en-US"/>
        </a:p>
      </dgm:t>
    </dgm:pt>
    <dgm:pt modelId="{CD946274-7A4D-4E51-A1F7-DB181DBA01FC}">
      <dgm:prSet/>
      <dgm:spPr/>
      <dgm:t>
        <a:bodyPr/>
        <a:lstStyle/>
        <a:p>
          <a:r>
            <a:rPr lang="en-US" dirty="0" smtClean="0"/>
            <a:t>12.2</a:t>
          </a:r>
          <a:r>
            <a:rPr lang="en-US" altLang="zh-TW" dirty="0" smtClean="0"/>
            <a:t> Active Range</a:t>
          </a:r>
          <a:r>
            <a:rPr lang="zh-TW" altLang="en-US" dirty="0" smtClean="0"/>
            <a:t> </a:t>
          </a:r>
          <a:r>
            <a:rPr lang="en-US" altLang="zh-TW" dirty="0" smtClean="0"/>
            <a:t>Finding</a:t>
          </a:r>
          <a:endParaRPr lang="en-US" dirty="0"/>
        </a:p>
      </dgm:t>
    </dgm:pt>
    <dgm:pt modelId="{F66BAC15-5143-46FB-92AD-598558E4C78A}" type="parTrans" cxnId="{77718E78-6B4C-4E89-808B-255E647C1DC8}">
      <dgm:prSet/>
      <dgm:spPr/>
      <dgm:t>
        <a:bodyPr/>
        <a:lstStyle/>
        <a:p>
          <a:endParaRPr lang="en-US"/>
        </a:p>
      </dgm:t>
    </dgm:pt>
    <dgm:pt modelId="{0B6E2D97-768B-4C5C-BC26-F155FCA839D9}" type="sibTrans" cxnId="{77718E78-6B4C-4E89-808B-255E647C1DC8}">
      <dgm:prSet/>
      <dgm:spPr/>
      <dgm:t>
        <a:bodyPr/>
        <a:lstStyle/>
        <a:p>
          <a:endParaRPr lang="en-US"/>
        </a:p>
      </dgm:t>
    </dgm:pt>
    <dgm:pt modelId="{E51AF3CF-2D0E-4D50-A85A-E4FB5086B1D2}">
      <dgm:prSet/>
      <dgm:spPr/>
      <dgm:t>
        <a:bodyPr/>
        <a:lstStyle/>
        <a:p>
          <a:r>
            <a:rPr lang="en-US" dirty="0"/>
            <a:t>12.3 Surface </a:t>
          </a:r>
          <a:r>
            <a:rPr lang="en-US" altLang="zh-TW" dirty="0" smtClean="0"/>
            <a:t>R</a:t>
          </a:r>
          <a:r>
            <a:rPr lang="en-US" dirty="0" smtClean="0"/>
            <a:t>epresentations</a:t>
          </a:r>
          <a:endParaRPr lang="en-US" dirty="0"/>
        </a:p>
      </dgm:t>
    </dgm:pt>
    <dgm:pt modelId="{E4C3BB3C-EB75-4602-80E3-4FDF3788E165}" type="parTrans" cxnId="{20DB08E0-D1DB-4AD4-9BB5-BDAC25F90EFD}">
      <dgm:prSet/>
      <dgm:spPr/>
      <dgm:t>
        <a:bodyPr/>
        <a:lstStyle/>
        <a:p>
          <a:endParaRPr lang="en-US"/>
        </a:p>
      </dgm:t>
    </dgm:pt>
    <dgm:pt modelId="{91619B9E-1A10-4B2B-9238-F9DE95141D31}" type="sibTrans" cxnId="{20DB08E0-D1DB-4AD4-9BB5-BDAC25F90EFD}">
      <dgm:prSet/>
      <dgm:spPr/>
      <dgm:t>
        <a:bodyPr/>
        <a:lstStyle/>
        <a:p>
          <a:endParaRPr lang="en-US"/>
        </a:p>
      </dgm:t>
    </dgm:pt>
    <dgm:pt modelId="{B2600918-EB5C-48A9-8A34-9D0E4C256738}">
      <dgm:prSet/>
      <dgm:spPr/>
      <dgm:t>
        <a:bodyPr/>
        <a:lstStyle/>
        <a:p>
          <a:r>
            <a:rPr lang="en-US" dirty="0"/>
            <a:t>12.4 </a:t>
          </a:r>
          <a:r>
            <a:rPr lang="en-US" dirty="0" smtClean="0"/>
            <a:t>Point-</a:t>
          </a:r>
          <a:r>
            <a:rPr lang="en-US" altLang="zh-TW" dirty="0" smtClean="0"/>
            <a:t>B</a:t>
          </a:r>
          <a:r>
            <a:rPr lang="en-US" dirty="0" smtClean="0"/>
            <a:t>ased </a:t>
          </a:r>
          <a:r>
            <a:rPr lang="en-US" altLang="zh-TW" dirty="0" smtClean="0"/>
            <a:t>R</a:t>
          </a:r>
          <a:r>
            <a:rPr lang="en-US" dirty="0" smtClean="0"/>
            <a:t>epresentations</a:t>
          </a:r>
          <a:endParaRPr lang="en-US" dirty="0"/>
        </a:p>
      </dgm:t>
    </dgm:pt>
    <dgm:pt modelId="{772CDE66-4AFC-47D9-B4E0-07A6906C3411}" type="parTrans" cxnId="{B6A8C5A7-C29C-484B-8F93-646C9A37512D}">
      <dgm:prSet/>
      <dgm:spPr/>
      <dgm:t>
        <a:bodyPr/>
        <a:lstStyle/>
        <a:p>
          <a:endParaRPr lang="en-US"/>
        </a:p>
      </dgm:t>
    </dgm:pt>
    <dgm:pt modelId="{3F274024-E107-4BDF-8C41-EABC5827D94A}" type="sibTrans" cxnId="{B6A8C5A7-C29C-484B-8F93-646C9A37512D}">
      <dgm:prSet/>
      <dgm:spPr/>
      <dgm:t>
        <a:bodyPr/>
        <a:lstStyle/>
        <a:p>
          <a:endParaRPr lang="en-US"/>
        </a:p>
      </dgm:t>
    </dgm:pt>
    <dgm:pt modelId="{FB75B18F-ADCD-46DC-9D04-CACB3C6C5927}">
      <dgm:prSet/>
      <dgm:spPr/>
      <dgm:t>
        <a:bodyPr/>
        <a:lstStyle/>
        <a:p>
          <a:r>
            <a:rPr lang="en-US" dirty="0"/>
            <a:t>12.5 Volumetric </a:t>
          </a:r>
          <a:r>
            <a:rPr lang="en-US" altLang="zh-TW" dirty="0" smtClean="0"/>
            <a:t>R</a:t>
          </a:r>
          <a:r>
            <a:rPr lang="en-US" dirty="0" smtClean="0"/>
            <a:t>epresentations</a:t>
          </a:r>
          <a:endParaRPr lang="en-US" dirty="0"/>
        </a:p>
      </dgm:t>
    </dgm:pt>
    <dgm:pt modelId="{91890C9C-543A-4992-A768-0655B343F51E}" type="parTrans" cxnId="{F4527201-5A95-4E10-957F-249316849B0D}">
      <dgm:prSet/>
      <dgm:spPr/>
      <dgm:t>
        <a:bodyPr/>
        <a:lstStyle/>
        <a:p>
          <a:endParaRPr lang="en-US"/>
        </a:p>
      </dgm:t>
    </dgm:pt>
    <dgm:pt modelId="{06964935-8F23-4683-9510-AD97A97181DA}" type="sibTrans" cxnId="{F4527201-5A95-4E10-957F-249316849B0D}">
      <dgm:prSet/>
      <dgm:spPr/>
      <dgm:t>
        <a:bodyPr/>
        <a:lstStyle/>
        <a:p>
          <a:endParaRPr lang="en-US"/>
        </a:p>
      </dgm:t>
    </dgm:pt>
    <dgm:pt modelId="{E4B4E87D-82EA-4B2F-A5D9-F931BE3D0301}">
      <dgm:prSet/>
      <dgm:spPr/>
      <dgm:t>
        <a:bodyPr/>
        <a:lstStyle/>
        <a:p>
          <a:r>
            <a:rPr lang="en-US" dirty="0"/>
            <a:t>12.6 Model-based </a:t>
          </a:r>
          <a:r>
            <a:rPr lang="en-US" altLang="zh-TW" dirty="0" smtClean="0"/>
            <a:t>R</a:t>
          </a:r>
          <a:r>
            <a:rPr lang="en-US" dirty="0" smtClean="0"/>
            <a:t>econstruction</a:t>
          </a:r>
          <a:endParaRPr lang="en-US" dirty="0"/>
        </a:p>
      </dgm:t>
    </dgm:pt>
    <dgm:pt modelId="{28B92FE1-809D-4A16-84C7-8377BA4BF3E2}" type="parTrans" cxnId="{516E77BC-99FE-4A5D-BCC9-EF702A233F82}">
      <dgm:prSet/>
      <dgm:spPr/>
      <dgm:t>
        <a:bodyPr/>
        <a:lstStyle/>
        <a:p>
          <a:endParaRPr lang="en-US"/>
        </a:p>
      </dgm:t>
    </dgm:pt>
    <dgm:pt modelId="{24A98B10-A3F3-4B71-97F0-2EE50255C574}" type="sibTrans" cxnId="{516E77BC-99FE-4A5D-BCC9-EF702A233F82}">
      <dgm:prSet/>
      <dgm:spPr/>
      <dgm:t>
        <a:bodyPr/>
        <a:lstStyle/>
        <a:p>
          <a:endParaRPr lang="en-US"/>
        </a:p>
      </dgm:t>
    </dgm:pt>
    <dgm:pt modelId="{F2E49859-1C25-4823-ADAB-530E7BCC6214}">
      <dgm:prSet/>
      <dgm:spPr/>
      <dgm:t>
        <a:bodyPr/>
        <a:lstStyle/>
        <a:p>
          <a:r>
            <a:rPr lang="en-US" dirty="0"/>
            <a:t>12.7 Recovering </a:t>
          </a:r>
          <a:r>
            <a:rPr lang="en-US" altLang="zh-TW" dirty="0" smtClean="0"/>
            <a:t>T</a:t>
          </a:r>
          <a:r>
            <a:rPr lang="en-US" dirty="0" smtClean="0"/>
            <a:t>exture </a:t>
          </a:r>
          <a:r>
            <a:rPr lang="en-US" altLang="zh-TW" dirty="0" smtClean="0"/>
            <a:t>M</a:t>
          </a:r>
          <a:r>
            <a:rPr lang="en-US" dirty="0" smtClean="0"/>
            <a:t>aps </a:t>
          </a:r>
          <a:r>
            <a:rPr lang="en-US" dirty="0"/>
            <a:t>and </a:t>
          </a:r>
          <a:r>
            <a:rPr lang="en-US" altLang="zh-TW" dirty="0" smtClean="0"/>
            <a:t>A</a:t>
          </a:r>
          <a:r>
            <a:rPr lang="en-US" dirty="0" smtClean="0"/>
            <a:t>lbedos</a:t>
          </a:r>
          <a:endParaRPr lang="en-US" dirty="0"/>
        </a:p>
      </dgm:t>
    </dgm:pt>
    <dgm:pt modelId="{1623B236-CC2D-4987-838B-F6A3215E1F24}" type="parTrans" cxnId="{FC168EA3-4C26-4969-BAB9-02CA66A26DD7}">
      <dgm:prSet/>
      <dgm:spPr/>
      <dgm:t>
        <a:bodyPr/>
        <a:lstStyle/>
        <a:p>
          <a:endParaRPr lang="en-US"/>
        </a:p>
      </dgm:t>
    </dgm:pt>
    <dgm:pt modelId="{BB5F1E93-EF7C-408D-A995-064AC7CA0463}" type="sibTrans" cxnId="{FC168EA3-4C26-4969-BAB9-02CA66A26DD7}">
      <dgm:prSet/>
      <dgm:spPr/>
      <dgm:t>
        <a:bodyPr/>
        <a:lstStyle/>
        <a:p>
          <a:endParaRPr lang="en-US"/>
        </a:p>
      </dgm:t>
    </dgm:pt>
    <dgm:pt modelId="{FAE8264F-91D8-4B55-B8BF-7D0A92797EE2}" type="pres">
      <dgm:prSet presAssocID="{8EF1C1FB-8E92-4206-88F7-72A10E3633A0}" presName="vert0" presStyleCnt="0">
        <dgm:presLayoutVars>
          <dgm:dir/>
          <dgm:animOne val="branch"/>
          <dgm:animLvl val="lvl"/>
        </dgm:presLayoutVars>
      </dgm:prSet>
      <dgm:spPr/>
      <dgm:t>
        <a:bodyPr/>
        <a:lstStyle/>
        <a:p>
          <a:endParaRPr lang="zh-TW" altLang="en-US"/>
        </a:p>
      </dgm:t>
    </dgm:pt>
    <dgm:pt modelId="{977EBB71-B7F0-4D26-BD87-9DDA2F9F2A97}" type="pres">
      <dgm:prSet presAssocID="{E13C4C37-EE8C-4BC0-A6EF-856358150566}" presName="thickLine" presStyleLbl="alignNode1" presStyleIdx="0" presStyleCnt="7"/>
      <dgm:spPr/>
    </dgm:pt>
    <dgm:pt modelId="{4E0223A4-18AA-4A9B-8733-32ACE5B64DBF}" type="pres">
      <dgm:prSet presAssocID="{E13C4C37-EE8C-4BC0-A6EF-856358150566}" presName="horz1" presStyleCnt="0"/>
      <dgm:spPr/>
    </dgm:pt>
    <dgm:pt modelId="{A23A61B0-FEC2-4B48-B655-314942B73219}" type="pres">
      <dgm:prSet presAssocID="{E13C4C37-EE8C-4BC0-A6EF-856358150566}" presName="tx1" presStyleLbl="revTx" presStyleIdx="0" presStyleCnt="7"/>
      <dgm:spPr/>
      <dgm:t>
        <a:bodyPr/>
        <a:lstStyle/>
        <a:p>
          <a:endParaRPr lang="zh-TW" altLang="en-US"/>
        </a:p>
      </dgm:t>
    </dgm:pt>
    <dgm:pt modelId="{FFDA33B1-0B94-49F3-B560-B23D5025D835}" type="pres">
      <dgm:prSet presAssocID="{E13C4C37-EE8C-4BC0-A6EF-856358150566}" presName="vert1" presStyleCnt="0"/>
      <dgm:spPr/>
    </dgm:pt>
    <dgm:pt modelId="{F2D1CAB1-FB58-4220-BD9C-094F582BB825}" type="pres">
      <dgm:prSet presAssocID="{CD946274-7A4D-4E51-A1F7-DB181DBA01FC}" presName="thickLine" presStyleLbl="alignNode1" presStyleIdx="1" presStyleCnt="7"/>
      <dgm:spPr/>
    </dgm:pt>
    <dgm:pt modelId="{42CA497E-2C87-4867-8AC3-AC32EE6C2146}" type="pres">
      <dgm:prSet presAssocID="{CD946274-7A4D-4E51-A1F7-DB181DBA01FC}" presName="horz1" presStyleCnt="0"/>
      <dgm:spPr/>
    </dgm:pt>
    <dgm:pt modelId="{75255E18-0AF0-497E-9580-6863E5CEB7F3}" type="pres">
      <dgm:prSet presAssocID="{CD946274-7A4D-4E51-A1F7-DB181DBA01FC}" presName="tx1" presStyleLbl="revTx" presStyleIdx="1" presStyleCnt="7"/>
      <dgm:spPr/>
      <dgm:t>
        <a:bodyPr/>
        <a:lstStyle/>
        <a:p>
          <a:endParaRPr lang="zh-TW" altLang="en-US"/>
        </a:p>
      </dgm:t>
    </dgm:pt>
    <dgm:pt modelId="{6F3D8DED-FC36-4B65-BFAA-6033F9F1D044}" type="pres">
      <dgm:prSet presAssocID="{CD946274-7A4D-4E51-A1F7-DB181DBA01FC}" presName="vert1" presStyleCnt="0"/>
      <dgm:spPr/>
    </dgm:pt>
    <dgm:pt modelId="{7B4E4724-F9DC-4BF3-B333-14EF5802F182}" type="pres">
      <dgm:prSet presAssocID="{E51AF3CF-2D0E-4D50-A85A-E4FB5086B1D2}" presName="thickLine" presStyleLbl="alignNode1" presStyleIdx="2" presStyleCnt="7"/>
      <dgm:spPr/>
    </dgm:pt>
    <dgm:pt modelId="{EE49BB45-26AC-46FD-A76B-C6343935D9E1}" type="pres">
      <dgm:prSet presAssocID="{E51AF3CF-2D0E-4D50-A85A-E4FB5086B1D2}" presName="horz1" presStyleCnt="0"/>
      <dgm:spPr/>
    </dgm:pt>
    <dgm:pt modelId="{49D995F6-E18B-4D53-8A39-65FA99EB541B}" type="pres">
      <dgm:prSet presAssocID="{E51AF3CF-2D0E-4D50-A85A-E4FB5086B1D2}" presName="tx1" presStyleLbl="revTx" presStyleIdx="2" presStyleCnt="7"/>
      <dgm:spPr/>
      <dgm:t>
        <a:bodyPr/>
        <a:lstStyle/>
        <a:p>
          <a:endParaRPr lang="zh-TW" altLang="en-US"/>
        </a:p>
      </dgm:t>
    </dgm:pt>
    <dgm:pt modelId="{F86E52A4-FACD-4D71-AF24-7FDF48DAAF10}" type="pres">
      <dgm:prSet presAssocID="{E51AF3CF-2D0E-4D50-A85A-E4FB5086B1D2}" presName="vert1" presStyleCnt="0"/>
      <dgm:spPr/>
    </dgm:pt>
    <dgm:pt modelId="{D1482983-F100-421A-9FEA-E546C901B349}" type="pres">
      <dgm:prSet presAssocID="{B2600918-EB5C-48A9-8A34-9D0E4C256738}" presName="thickLine" presStyleLbl="alignNode1" presStyleIdx="3" presStyleCnt="7"/>
      <dgm:spPr/>
    </dgm:pt>
    <dgm:pt modelId="{C5DCF99A-742D-4B90-AF6C-2098D7108B3A}" type="pres">
      <dgm:prSet presAssocID="{B2600918-EB5C-48A9-8A34-9D0E4C256738}" presName="horz1" presStyleCnt="0"/>
      <dgm:spPr/>
    </dgm:pt>
    <dgm:pt modelId="{D3D52437-FE4D-4161-9D35-EDE21CAAF1A0}" type="pres">
      <dgm:prSet presAssocID="{B2600918-EB5C-48A9-8A34-9D0E4C256738}" presName="tx1" presStyleLbl="revTx" presStyleIdx="3" presStyleCnt="7"/>
      <dgm:spPr/>
      <dgm:t>
        <a:bodyPr/>
        <a:lstStyle/>
        <a:p>
          <a:endParaRPr lang="zh-TW" altLang="en-US"/>
        </a:p>
      </dgm:t>
    </dgm:pt>
    <dgm:pt modelId="{F081AC3A-1924-4FA7-ABE8-19399BC5DFA1}" type="pres">
      <dgm:prSet presAssocID="{B2600918-EB5C-48A9-8A34-9D0E4C256738}" presName="vert1" presStyleCnt="0"/>
      <dgm:spPr/>
    </dgm:pt>
    <dgm:pt modelId="{C09BCA00-6A0A-4C64-A539-483B417B5521}" type="pres">
      <dgm:prSet presAssocID="{FB75B18F-ADCD-46DC-9D04-CACB3C6C5927}" presName="thickLine" presStyleLbl="alignNode1" presStyleIdx="4" presStyleCnt="7"/>
      <dgm:spPr/>
    </dgm:pt>
    <dgm:pt modelId="{BAA7F2CB-2E79-4A71-AAC3-D674D562235A}" type="pres">
      <dgm:prSet presAssocID="{FB75B18F-ADCD-46DC-9D04-CACB3C6C5927}" presName="horz1" presStyleCnt="0"/>
      <dgm:spPr/>
    </dgm:pt>
    <dgm:pt modelId="{DDA403D8-F1B4-4D58-8D55-7C27DE31CE25}" type="pres">
      <dgm:prSet presAssocID="{FB75B18F-ADCD-46DC-9D04-CACB3C6C5927}" presName="tx1" presStyleLbl="revTx" presStyleIdx="4" presStyleCnt="7"/>
      <dgm:spPr/>
      <dgm:t>
        <a:bodyPr/>
        <a:lstStyle/>
        <a:p>
          <a:endParaRPr lang="zh-TW" altLang="en-US"/>
        </a:p>
      </dgm:t>
    </dgm:pt>
    <dgm:pt modelId="{D93ECD74-6BDB-4D26-B469-D3D751B2838C}" type="pres">
      <dgm:prSet presAssocID="{FB75B18F-ADCD-46DC-9D04-CACB3C6C5927}" presName="vert1" presStyleCnt="0"/>
      <dgm:spPr/>
    </dgm:pt>
    <dgm:pt modelId="{C353037A-FF7C-4EFE-988E-902629099601}" type="pres">
      <dgm:prSet presAssocID="{E4B4E87D-82EA-4B2F-A5D9-F931BE3D0301}" presName="thickLine" presStyleLbl="alignNode1" presStyleIdx="5" presStyleCnt="7"/>
      <dgm:spPr/>
    </dgm:pt>
    <dgm:pt modelId="{6EFBB841-6C86-4AA4-BD5C-8D49DF06BAD9}" type="pres">
      <dgm:prSet presAssocID="{E4B4E87D-82EA-4B2F-A5D9-F931BE3D0301}" presName="horz1" presStyleCnt="0"/>
      <dgm:spPr/>
    </dgm:pt>
    <dgm:pt modelId="{7C875F4C-F32C-46C8-9248-2DB2DBFB2D8E}" type="pres">
      <dgm:prSet presAssocID="{E4B4E87D-82EA-4B2F-A5D9-F931BE3D0301}" presName="tx1" presStyleLbl="revTx" presStyleIdx="5" presStyleCnt="7"/>
      <dgm:spPr/>
      <dgm:t>
        <a:bodyPr/>
        <a:lstStyle/>
        <a:p>
          <a:endParaRPr lang="zh-TW" altLang="en-US"/>
        </a:p>
      </dgm:t>
    </dgm:pt>
    <dgm:pt modelId="{003AE10F-A5D5-49E4-BF8D-51149936F806}" type="pres">
      <dgm:prSet presAssocID="{E4B4E87D-82EA-4B2F-A5D9-F931BE3D0301}" presName="vert1" presStyleCnt="0"/>
      <dgm:spPr/>
    </dgm:pt>
    <dgm:pt modelId="{C1BD132F-5369-43A8-9E46-595B8000E403}" type="pres">
      <dgm:prSet presAssocID="{F2E49859-1C25-4823-ADAB-530E7BCC6214}" presName="thickLine" presStyleLbl="alignNode1" presStyleIdx="6" presStyleCnt="7"/>
      <dgm:spPr/>
    </dgm:pt>
    <dgm:pt modelId="{2C069098-4C2E-4E3F-B0CF-5405960323AC}" type="pres">
      <dgm:prSet presAssocID="{F2E49859-1C25-4823-ADAB-530E7BCC6214}" presName="horz1" presStyleCnt="0"/>
      <dgm:spPr/>
    </dgm:pt>
    <dgm:pt modelId="{A7579C36-883D-48A3-A208-4D0C02389B99}" type="pres">
      <dgm:prSet presAssocID="{F2E49859-1C25-4823-ADAB-530E7BCC6214}" presName="tx1" presStyleLbl="revTx" presStyleIdx="6" presStyleCnt="7"/>
      <dgm:spPr/>
      <dgm:t>
        <a:bodyPr/>
        <a:lstStyle/>
        <a:p>
          <a:endParaRPr lang="zh-TW" altLang="en-US"/>
        </a:p>
      </dgm:t>
    </dgm:pt>
    <dgm:pt modelId="{F87744EC-E4FD-4475-A300-E3636370FB6D}" type="pres">
      <dgm:prSet presAssocID="{F2E49859-1C25-4823-ADAB-530E7BCC6214}" presName="vert1" presStyleCnt="0"/>
      <dgm:spPr/>
    </dgm:pt>
  </dgm:ptLst>
  <dgm:cxnLst>
    <dgm:cxn modelId="{516E77BC-99FE-4A5D-BCC9-EF702A233F82}" srcId="{8EF1C1FB-8E92-4206-88F7-72A10E3633A0}" destId="{E4B4E87D-82EA-4B2F-A5D9-F931BE3D0301}" srcOrd="5" destOrd="0" parTransId="{28B92FE1-809D-4A16-84C7-8377BA4BF3E2}" sibTransId="{24A98B10-A3F3-4B71-97F0-2EE50255C574}"/>
    <dgm:cxn modelId="{F4824747-2B22-4588-AF3A-A8B61238E820}" type="presOf" srcId="{E51AF3CF-2D0E-4D50-A85A-E4FB5086B1D2}" destId="{49D995F6-E18B-4D53-8A39-65FA99EB541B}" srcOrd="0" destOrd="0" presId="urn:microsoft.com/office/officeart/2008/layout/LinedList"/>
    <dgm:cxn modelId="{3D3EEE7B-67AD-4576-9133-A8DFF7AE8B85}" srcId="{8EF1C1FB-8E92-4206-88F7-72A10E3633A0}" destId="{E13C4C37-EE8C-4BC0-A6EF-856358150566}" srcOrd="0" destOrd="0" parTransId="{FEB3518D-8D72-4F2D-8C1E-24A33CD02E5E}" sibTransId="{6C2938F4-74BA-4E83-95CF-ABBB36E9DAB8}"/>
    <dgm:cxn modelId="{20DB08E0-D1DB-4AD4-9BB5-BDAC25F90EFD}" srcId="{8EF1C1FB-8E92-4206-88F7-72A10E3633A0}" destId="{E51AF3CF-2D0E-4D50-A85A-E4FB5086B1D2}" srcOrd="2" destOrd="0" parTransId="{E4C3BB3C-EB75-4602-80E3-4FDF3788E165}" sibTransId="{91619B9E-1A10-4B2B-9238-F9DE95141D31}"/>
    <dgm:cxn modelId="{1E6228F1-2B11-4C20-8591-DCADE80CF866}" type="presOf" srcId="{E13C4C37-EE8C-4BC0-A6EF-856358150566}" destId="{A23A61B0-FEC2-4B48-B655-314942B73219}" srcOrd="0" destOrd="0" presId="urn:microsoft.com/office/officeart/2008/layout/LinedList"/>
    <dgm:cxn modelId="{FC168EA3-4C26-4969-BAB9-02CA66A26DD7}" srcId="{8EF1C1FB-8E92-4206-88F7-72A10E3633A0}" destId="{F2E49859-1C25-4823-ADAB-530E7BCC6214}" srcOrd="6" destOrd="0" parTransId="{1623B236-CC2D-4987-838B-F6A3215E1F24}" sibTransId="{BB5F1E93-EF7C-408D-A995-064AC7CA0463}"/>
    <dgm:cxn modelId="{7DA84B16-6572-4C07-9AF6-099087EC193B}" type="presOf" srcId="{CD946274-7A4D-4E51-A1F7-DB181DBA01FC}" destId="{75255E18-0AF0-497E-9580-6863E5CEB7F3}" srcOrd="0" destOrd="0" presId="urn:microsoft.com/office/officeart/2008/layout/LinedList"/>
    <dgm:cxn modelId="{DD1FD295-51EC-4778-8679-AB9EC0D47CA6}" type="presOf" srcId="{8EF1C1FB-8E92-4206-88F7-72A10E3633A0}" destId="{FAE8264F-91D8-4B55-B8BF-7D0A92797EE2}" srcOrd="0" destOrd="0" presId="urn:microsoft.com/office/officeart/2008/layout/LinedList"/>
    <dgm:cxn modelId="{B6A8C5A7-C29C-484B-8F93-646C9A37512D}" srcId="{8EF1C1FB-8E92-4206-88F7-72A10E3633A0}" destId="{B2600918-EB5C-48A9-8A34-9D0E4C256738}" srcOrd="3" destOrd="0" parTransId="{772CDE66-4AFC-47D9-B4E0-07A6906C3411}" sibTransId="{3F274024-E107-4BDF-8C41-EABC5827D94A}"/>
    <dgm:cxn modelId="{77718E78-6B4C-4E89-808B-255E647C1DC8}" srcId="{8EF1C1FB-8E92-4206-88F7-72A10E3633A0}" destId="{CD946274-7A4D-4E51-A1F7-DB181DBA01FC}" srcOrd="1" destOrd="0" parTransId="{F66BAC15-5143-46FB-92AD-598558E4C78A}" sibTransId="{0B6E2D97-768B-4C5C-BC26-F155FCA839D9}"/>
    <dgm:cxn modelId="{E42F1821-3BB5-4FD9-A447-945E7410027F}" type="presOf" srcId="{F2E49859-1C25-4823-ADAB-530E7BCC6214}" destId="{A7579C36-883D-48A3-A208-4D0C02389B99}" srcOrd="0" destOrd="0" presId="urn:microsoft.com/office/officeart/2008/layout/LinedList"/>
    <dgm:cxn modelId="{E5F33A3B-5C3E-4A0B-9E26-199A2C5EDF71}" type="presOf" srcId="{B2600918-EB5C-48A9-8A34-9D0E4C256738}" destId="{D3D52437-FE4D-4161-9D35-EDE21CAAF1A0}" srcOrd="0" destOrd="0" presId="urn:microsoft.com/office/officeart/2008/layout/LinedList"/>
    <dgm:cxn modelId="{B9024083-4884-4121-9D16-1EEF84B7B51B}" type="presOf" srcId="{E4B4E87D-82EA-4B2F-A5D9-F931BE3D0301}" destId="{7C875F4C-F32C-46C8-9248-2DB2DBFB2D8E}" srcOrd="0" destOrd="0" presId="urn:microsoft.com/office/officeart/2008/layout/LinedList"/>
    <dgm:cxn modelId="{D49C3FF5-D420-4BEC-81FA-E7578CB1AD03}" type="presOf" srcId="{FB75B18F-ADCD-46DC-9D04-CACB3C6C5927}" destId="{DDA403D8-F1B4-4D58-8D55-7C27DE31CE25}" srcOrd="0" destOrd="0" presId="urn:microsoft.com/office/officeart/2008/layout/LinedList"/>
    <dgm:cxn modelId="{F4527201-5A95-4E10-957F-249316849B0D}" srcId="{8EF1C1FB-8E92-4206-88F7-72A10E3633A0}" destId="{FB75B18F-ADCD-46DC-9D04-CACB3C6C5927}" srcOrd="4" destOrd="0" parTransId="{91890C9C-543A-4992-A768-0655B343F51E}" sibTransId="{06964935-8F23-4683-9510-AD97A97181DA}"/>
    <dgm:cxn modelId="{E07D61BB-B309-4297-BBB9-D943B72ACE29}" type="presParOf" srcId="{FAE8264F-91D8-4B55-B8BF-7D0A92797EE2}" destId="{977EBB71-B7F0-4D26-BD87-9DDA2F9F2A97}" srcOrd="0" destOrd="0" presId="urn:microsoft.com/office/officeart/2008/layout/LinedList"/>
    <dgm:cxn modelId="{9C3FC609-7969-4BD9-A563-C22F4ED0C96A}" type="presParOf" srcId="{FAE8264F-91D8-4B55-B8BF-7D0A92797EE2}" destId="{4E0223A4-18AA-4A9B-8733-32ACE5B64DBF}" srcOrd="1" destOrd="0" presId="urn:microsoft.com/office/officeart/2008/layout/LinedList"/>
    <dgm:cxn modelId="{28EDE981-DDF3-4BC1-BEEB-EFE35FB8EC39}" type="presParOf" srcId="{4E0223A4-18AA-4A9B-8733-32ACE5B64DBF}" destId="{A23A61B0-FEC2-4B48-B655-314942B73219}" srcOrd="0" destOrd="0" presId="urn:microsoft.com/office/officeart/2008/layout/LinedList"/>
    <dgm:cxn modelId="{690E3234-A39E-4D1B-89E8-2B215CEE594D}" type="presParOf" srcId="{4E0223A4-18AA-4A9B-8733-32ACE5B64DBF}" destId="{FFDA33B1-0B94-49F3-B560-B23D5025D835}" srcOrd="1" destOrd="0" presId="urn:microsoft.com/office/officeart/2008/layout/LinedList"/>
    <dgm:cxn modelId="{9ADA54BB-29B6-4F45-B225-4CE2885D6B44}" type="presParOf" srcId="{FAE8264F-91D8-4B55-B8BF-7D0A92797EE2}" destId="{F2D1CAB1-FB58-4220-BD9C-094F582BB825}" srcOrd="2" destOrd="0" presId="urn:microsoft.com/office/officeart/2008/layout/LinedList"/>
    <dgm:cxn modelId="{ED3F6118-32EC-4DF4-80DE-E93F28468A4B}" type="presParOf" srcId="{FAE8264F-91D8-4B55-B8BF-7D0A92797EE2}" destId="{42CA497E-2C87-4867-8AC3-AC32EE6C2146}" srcOrd="3" destOrd="0" presId="urn:microsoft.com/office/officeart/2008/layout/LinedList"/>
    <dgm:cxn modelId="{6C61C801-A8F5-41EC-A64B-7161CC4DDD56}" type="presParOf" srcId="{42CA497E-2C87-4867-8AC3-AC32EE6C2146}" destId="{75255E18-0AF0-497E-9580-6863E5CEB7F3}" srcOrd="0" destOrd="0" presId="urn:microsoft.com/office/officeart/2008/layout/LinedList"/>
    <dgm:cxn modelId="{17B425A4-694A-4108-A587-A5B0217CCE7A}" type="presParOf" srcId="{42CA497E-2C87-4867-8AC3-AC32EE6C2146}" destId="{6F3D8DED-FC36-4B65-BFAA-6033F9F1D044}" srcOrd="1" destOrd="0" presId="urn:microsoft.com/office/officeart/2008/layout/LinedList"/>
    <dgm:cxn modelId="{88F0C52B-C77A-40D5-AC95-70B9BB6B25F3}" type="presParOf" srcId="{FAE8264F-91D8-4B55-B8BF-7D0A92797EE2}" destId="{7B4E4724-F9DC-4BF3-B333-14EF5802F182}" srcOrd="4" destOrd="0" presId="urn:microsoft.com/office/officeart/2008/layout/LinedList"/>
    <dgm:cxn modelId="{C6CC6E7F-3336-438C-9B1B-D5A311F55DA8}" type="presParOf" srcId="{FAE8264F-91D8-4B55-B8BF-7D0A92797EE2}" destId="{EE49BB45-26AC-46FD-A76B-C6343935D9E1}" srcOrd="5" destOrd="0" presId="urn:microsoft.com/office/officeart/2008/layout/LinedList"/>
    <dgm:cxn modelId="{94D0EC11-086E-4F2E-8E3C-B9D836E8B50B}" type="presParOf" srcId="{EE49BB45-26AC-46FD-A76B-C6343935D9E1}" destId="{49D995F6-E18B-4D53-8A39-65FA99EB541B}" srcOrd="0" destOrd="0" presId="urn:microsoft.com/office/officeart/2008/layout/LinedList"/>
    <dgm:cxn modelId="{66C3CF2B-D08A-4DA5-8E65-F927755FED0C}" type="presParOf" srcId="{EE49BB45-26AC-46FD-A76B-C6343935D9E1}" destId="{F86E52A4-FACD-4D71-AF24-7FDF48DAAF10}" srcOrd="1" destOrd="0" presId="urn:microsoft.com/office/officeart/2008/layout/LinedList"/>
    <dgm:cxn modelId="{5DED593F-173E-4394-A65C-A40176C75ECC}" type="presParOf" srcId="{FAE8264F-91D8-4B55-B8BF-7D0A92797EE2}" destId="{D1482983-F100-421A-9FEA-E546C901B349}" srcOrd="6" destOrd="0" presId="urn:microsoft.com/office/officeart/2008/layout/LinedList"/>
    <dgm:cxn modelId="{7B1A309F-9BE7-4DAE-B473-480E0740804F}" type="presParOf" srcId="{FAE8264F-91D8-4B55-B8BF-7D0A92797EE2}" destId="{C5DCF99A-742D-4B90-AF6C-2098D7108B3A}" srcOrd="7" destOrd="0" presId="urn:microsoft.com/office/officeart/2008/layout/LinedList"/>
    <dgm:cxn modelId="{D928EC07-C78F-403A-BC7A-16EA168DD49A}" type="presParOf" srcId="{C5DCF99A-742D-4B90-AF6C-2098D7108B3A}" destId="{D3D52437-FE4D-4161-9D35-EDE21CAAF1A0}" srcOrd="0" destOrd="0" presId="urn:microsoft.com/office/officeart/2008/layout/LinedList"/>
    <dgm:cxn modelId="{40B46B7B-4C3F-479F-B9B3-34C54FDA39B3}" type="presParOf" srcId="{C5DCF99A-742D-4B90-AF6C-2098D7108B3A}" destId="{F081AC3A-1924-4FA7-ABE8-19399BC5DFA1}" srcOrd="1" destOrd="0" presId="urn:microsoft.com/office/officeart/2008/layout/LinedList"/>
    <dgm:cxn modelId="{F9D6FF04-2B7D-48DD-8AAA-D2E85B68AEFE}" type="presParOf" srcId="{FAE8264F-91D8-4B55-B8BF-7D0A92797EE2}" destId="{C09BCA00-6A0A-4C64-A539-483B417B5521}" srcOrd="8" destOrd="0" presId="urn:microsoft.com/office/officeart/2008/layout/LinedList"/>
    <dgm:cxn modelId="{762C0C2B-4914-4B7C-88BC-782321286208}" type="presParOf" srcId="{FAE8264F-91D8-4B55-B8BF-7D0A92797EE2}" destId="{BAA7F2CB-2E79-4A71-AAC3-D674D562235A}" srcOrd="9" destOrd="0" presId="urn:microsoft.com/office/officeart/2008/layout/LinedList"/>
    <dgm:cxn modelId="{8FF4F991-9972-4623-B1D3-014D0C3B1A44}" type="presParOf" srcId="{BAA7F2CB-2E79-4A71-AAC3-D674D562235A}" destId="{DDA403D8-F1B4-4D58-8D55-7C27DE31CE25}" srcOrd="0" destOrd="0" presId="urn:microsoft.com/office/officeart/2008/layout/LinedList"/>
    <dgm:cxn modelId="{4A18777F-1A8E-487B-A24E-FC878464AA87}" type="presParOf" srcId="{BAA7F2CB-2E79-4A71-AAC3-D674D562235A}" destId="{D93ECD74-6BDB-4D26-B469-D3D751B2838C}" srcOrd="1" destOrd="0" presId="urn:microsoft.com/office/officeart/2008/layout/LinedList"/>
    <dgm:cxn modelId="{99A87F2C-B48D-4BA8-8B9E-4F8DC5F34D2D}" type="presParOf" srcId="{FAE8264F-91D8-4B55-B8BF-7D0A92797EE2}" destId="{C353037A-FF7C-4EFE-988E-902629099601}" srcOrd="10" destOrd="0" presId="urn:microsoft.com/office/officeart/2008/layout/LinedList"/>
    <dgm:cxn modelId="{D311A269-C6CC-4B0D-A9F1-8EAAF29991AA}" type="presParOf" srcId="{FAE8264F-91D8-4B55-B8BF-7D0A92797EE2}" destId="{6EFBB841-6C86-4AA4-BD5C-8D49DF06BAD9}" srcOrd="11" destOrd="0" presId="urn:microsoft.com/office/officeart/2008/layout/LinedList"/>
    <dgm:cxn modelId="{52F6E941-E552-4AD6-890E-DF221B4EC378}" type="presParOf" srcId="{6EFBB841-6C86-4AA4-BD5C-8D49DF06BAD9}" destId="{7C875F4C-F32C-46C8-9248-2DB2DBFB2D8E}" srcOrd="0" destOrd="0" presId="urn:microsoft.com/office/officeart/2008/layout/LinedList"/>
    <dgm:cxn modelId="{4D0F05D0-FA8E-44E9-A1CC-D0CC06895018}" type="presParOf" srcId="{6EFBB841-6C86-4AA4-BD5C-8D49DF06BAD9}" destId="{003AE10F-A5D5-49E4-BF8D-51149936F806}" srcOrd="1" destOrd="0" presId="urn:microsoft.com/office/officeart/2008/layout/LinedList"/>
    <dgm:cxn modelId="{64DF39B7-418C-4413-8EAD-57F78EA9C2B3}" type="presParOf" srcId="{FAE8264F-91D8-4B55-B8BF-7D0A92797EE2}" destId="{C1BD132F-5369-43A8-9E46-595B8000E403}" srcOrd="12" destOrd="0" presId="urn:microsoft.com/office/officeart/2008/layout/LinedList"/>
    <dgm:cxn modelId="{268C8203-35C7-4ABE-A345-BF61685EB305}" type="presParOf" srcId="{FAE8264F-91D8-4B55-B8BF-7D0A92797EE2}" destId="{2C069098-4C2E-4E3F-B0CF-5405960323AC}" srcOrd="13" destOrd="0" presId="urn:microsoft.com/office/officeart/2008/layout/LinedList"/>
    <dgm:cxn modelId="{DD39F5AD-3114-408D-88AA-558CD51053CB}" type="presParOf" srcId="{2C069098-4C2E-4E3F-B0CF-5405960323AC}" destId="{A7579C36-883D-48A3-A208-4D0C02389B99}" srcOrd="0" destOrd="0" presId="urn:microsoft.com/office/officeart/2008/layout/LinedList"/>
    <dgm:cxn modelId="{9AEF05FE-4497-4B8A-94A7-0179B66B6128}" type="presParOf" srcId="{2C069098-4C2E-4E3F-B0CF-5405960323AC}" destId="{F87744EC-E4FD-4475-A300-E3636370FB6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7EBB71-B7F0-4D26-BD87-9DDA2F9F2A97}">
      <dsp:nvSpPr>
        <dsp:cNvPr id="0" name=""/>
        <dsp:cNvSpPr/>
      </dsp:nvSpPr>
      <dsp:spPr>
        <a:xfrm>
          <a:off x="0" y="531"/>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3A61B0-FEC2-4B48-B655-314942B73219}">
      <dsp:nvSpPr>
        <dsp:cNvPr id="0" name=""/>
        <dsp:cNvSpPr/>
      </dsp:nvSpPr>
      <dsp:spPr>
        <a:xfrm>
          <a:off x="0" y="531"/>
          <a:ext cx="78867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a:t>12.1 Shape from X</a:t>
          </a:r>
        </a:p>
      </dsp:txBody>
      <dsp:txXfrm>
        <a:off x="0" y="531"/>
        <a:ext cx="7886700" cy="621467"/>
      </dsp:txXfrm>
    </dsp:sp>
    <dsp:sp modelId="{F2D1CAB1-FB58-4220-BD9C-094F582BB825}">
      <dsp:nvSpPr>
        <dsp:cNvPr id="0" name=""/>
        <dsp:cNvSpPr/>
      </dsp:nvSpPr>
      <dsp:spPr>
        <a:xfrm>
          <a:off x="0" y="621999"/>
          <a:ext cx="78867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255E18-0AF0-497E-9580-6863E5CEB7F3}">
      <dsp:nvSpPr>
        <dsp:cNvPr id="0" name=""/>
        <dsp:cNvSpPr/>
      </dsp:nvSpPr>
      <dsp:spPr>
        <a:xfrm>
          <a:off x="0" y="621999"/>
          <a:ext cx="78867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smtClean="0"/>
            <a:t>12.2</a:t>
          </a:r>
          <a:r>
            <a:rPr lang="en-US" altLang="zh-TW" sz="2800" kern="1200" dirty="0" smtClean="0"/>
            <a:t> Active Range</a:t>
          </a:r>
          <a:r>
            <a:rPr lang="zh-TW" altLang="en-US" sz="2800" kern="1200" dirty="0" smtClean="0"/>
            <a:t> </a:t>
          </a:r>
          <a:r>
            <a:rPr lang="en-US" altLang="zh-TW" sz="2800" kern="1200" dirty="0" smtClean="0"/>
            <a:t>Finding</a:t>
          </a:r>
          <a:endParaRPr lang="en-US" sz="2800" kern="1200" dirty="0"/>
        </a:p>
      </dsp:txBody>
      <dsp:txXfrm>
        <a:off x="0" y="621999"/>
        <a:ext cx="7886700" cy="621467"/>
      </dsp:txXfrm>
    </dsp:sp>
    <dsp:sp modelId="{7B4E4724-F9DC-4BF3-B333-14EF5802F182}">
      <dsp:nvSpPr>
        <dsp:cNvPr id="0" name=""/>
        <dsp:cNvSpPr/>
      </dsp:nvSpPr>
      <dsp:spPr>
        <a:xfrm>
          <a:off x="0" y="1243467"/>
          <a:ext cx="78867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D995F6-E18B-4D53-8A39-65FA99EB541B}">
      <dsp:nvSpPr>
        <dsp:cNvPr id="0" name=""/>
        <dsp:cNvSpPr/>
      </dsp:nvSpPr>
      <dsp:spPr>
        <a:xfrm>
          <a:off x="0" y="1243467"/>
          <a:ext cx="78867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a:t>12.3 Surface </a:t>
          </a:r>
          <a:r>
            <a:rPr lang="en-US" altLang="zh-TW" sz="2800" kern="1200" dirty="0" smtClean="0"/>
            <a:t>R</a:t>
          </a:r>
          <a:r>
            <a:rPr lang="en-US" sz="2800" kern="1200" dirty="0" smtClean="0"/>
            <a:t>epresentations</a:t>
          </a:r>
          <a:endParaRPr lang="en-US" sz="2800" kern="1200" dirty="0"/>
        </a:p>
      </dsp:txBody>
      <dsp:txXfrm>
        <a:off x="0" y="1243467"/>
        <a:ext cx="7886700" cy="621467"/>
      </dsp:txXfrm>
    </dsp:sp>
    <dsp:sp modelId="{D1482983-F100-421A-9FEA-E546C901B349}">
      <dsp:nvSpPr>
        <dsp:cNvPr id="0" name=""/>
        <dsp:cNvSpPr/>
      </dsp:nvSpPr>
      <dsp:spPr>
        <a:xfrm>
          <a:off x="0" y="1864935"/>
          <a:ext cx="78867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D52437-FE4D-4161-9D35-EDE21CAAF1A0}">
      <dsp:nvSpPr>
        <dsp:cNvPr id="0" name=""/>
        <dsp:cNvSpPr/>
      </dsp:nvSpPr>
      <dsp:spPr>
        <a:xfrm>
          <a:off x="0" y="1864935"/>
          <a:ext cx="78867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a:t>12.4 </a:t>
          </a:r>
          <a:r>
            <a:rPr lang="en-US" sz="2800" kern="1200" dirty="0" smtClean="0"/>
            <a:t>Point-</a:t>
          </a:r>
          <a:r>
            <a:rPr lang="en-US" altLang="zh-TW" sz="2800" kern="1200" dirty="0" smtClean="0"/>
            <a:t>B</a:t>
          </a:r>
          <a:r>
            <a:rPr lang="en-US" sz="2800" kern="1200" dirty="0" smtClean="0"/>
            <a:t>ased </a:t>
          </a:r>
          <a:r>
            <a:rPr lang="en-US" altLang="zh-TW" sz="2800" kern="1200" dirty="0" smtClean="0"/>
            <a:t>R</a:t>
          </a:r>
          <a:r>
            <a:rPr lang="en-US" sz="2800" kern="1200" dirty="0" smtClean="0"/>
            <a:t>epresentations</a:t>
          </a:r>
          <a:endParaRPr lang="en-US" sz="2800" kern="1200" dirty="0"/>
        </a:p>
      </dsp:txBody>
      <dsp:txXfrm>
        <a:off x="0" y="1864935"/>
        <a:ext cx="7886700" cy="621467"/>
      </dsp:txXfrm>
    </dsp:sp>
    <dsp:sp modelId="{C09BCA00-6A0A-4C64-A539-483B417B5521}">
      <dsp:nvSpPr>
        <dsp:cNvPr id="0" name=""/>
        <dsp:cNvSpPr/>
      </dsp:nvSpPr>
      <dsp:spPr>
        <a:xfrm>
          <a:off x="0" y="2486402"/>
          <a:ext cx="78867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A403D8-F1B4-4D58-8D55-7C27DE31CE25}">
      <dsp:nvSpPr>
        <dsp:cNvPr id="0" name=""/>
        <dsp:cNvSpPr/>
      </dsp:nvSpPr>
      <dsp:spPr>
        <a:xfrm>
          <a:off x="0" y="2486402"/>
          <a:ext cx="78867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a:t>12.5 Volumetric </a:t>
          </a:r>
          <a:r>
            <a:rPr lang="en-US" altLang="zh-TW" sz="2800" kern="1200" dirty="0" smtClean="0"/>
            <a:t>R</a:t>
          </a:r>
          <a:r>
            <a:rPr lang="en-US" sz="2800" kern="1200" dirty="0" smtClean="0"/>
            <a:t>epresentations</a:t>
          </a:r>
          <a:endParaRPr lang="en-US" sz="2800" kern="1200" dirty="0"/>
        </a:p>
      </dsp:txBody>
      <dsp:txXfrm>
        <a:off x="0" y="2486402"/>
        <a:ext cx="7886700" cy="621467"/>
      </dsp:txXfrm>
    </dsp:sp>
    <dsp:sp modelId="{C353037A-FF7C-4EFE-988E-902629099601}">
      <dsp:nvSpPr>
        <dsp:cNvPr id="0" name=""/>
        <dsp:cNvSpPr/>
      </dsp:nvSpPr>
      <dsp:spPr>
        <a:xfrm>
          <a:off x="0" y="3107870"/>
          <a:ext cx="78867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875F4C-F32C-46C8-9248-2DB2DBFB2D8E}">
      <dsp:nvSpPr>
        <dsp:cNvPr id="0" name=""/>
        <dsp:cNvSpPr/>
      </dsp:nvSpPr>
      <dsp:spPr>
        <a:xfrm>
          <a:off x="0" y="3107870"/>
          <a:ext cx="78867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a:t>12.6 Model-based </a:t>
          </a:r>
          <a:r>
            <a:rPr lang="en-US" altLang="zh-TW" sz="2800" kern="1200" dirty="0" smtClean="0"/>
            <a:t>R</a:t>
          </a:r>
          <a:r>
            <a:rPr lang="en-US" sz="2800" kern="1200" dirty="0" smtClean="0"/>
            <a:t>econstruction</a:t>
          </a:r>
          <a:endParaRPr lang="en-US" sz="2800" kern="1200" dirty="0"/>
        </a:p>
      </dsp:txBody>
      <dsp:txXfrm>
        <a:off x="0" y="3107870"/>
        <a:ext cx="7886700" cy="621467"/>
      </dsp:txXfrm>
    </dsp:sp>
    <dsp:sp modelId="{C1BD132F-5369-43A8-9E46-595B8000E403}">
      <dsp:nvSpPr>
        <dsp:cNvPr id="0" name=""/>
        <dsp:cNvSpPr/>
      </dsp:nvSpPr>
      <dsp:spPr>
        <a:xfrm>
          <a:off x="0" y="3729338"/>
          <a:ext cx="78867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7579C36-883D-48A3-A208-4D0C02389B99}">
      <dsp:nvSpPr>
        <dsp:cNvPr id="0" name=""/>
        <dsp:cNvSpPr/>
      </dsp:nvSpPr>
      <dsp:spPr>
        <a:xfrm>
          <a:off x="0" y="3729338"/>
          <a:ext cx="78867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en-US" sz="2800" kern="1200" dirty="0"/>
            <a:t>12.7 Recovering </a:t>
          </a:r>
          <a:r>
            <a:rPr lang="en-US" altLang="zh-TW" sz="2800" kern="1200" dirty="0" smtClean="0"/>
            <a:t>T</a:t>
          </a:r>
          <a:r>
            <a:rPr lang="en-US" sz="2800" kern="1200" dirty="0" smtClean="0"/>
            <a:t>exture </a:t>
          </a:r>
          <a:r>
            <a:rPr lang="en-US" altLang="zh-TW" sz="2800" kern="1200" dirty="0" smtClean="0"/>
            <a:t>M</a:t>
          </a:r>
          <a:r>
            <a:rPr lang="en-US" sz="2800" kern="1200" dirty="0" smtClean="0"/>
            <a:t>aps </a:t>
          </a:r>
          <a:r>
            <a:rPr lang="en-US" sz="2800" kern="1200" dirty="0"/>
            <a:t>and </a:t>
          </a:r>
          <a:r>
            <a:rPr lang="en-US" altLang="zh-TW" sz="2800" kern="1200" dirty="0" smtClean="0"/>
            <a:t>A</a:t>
          </a:r>
          <a:r>
            <a:rPr lang="en-US" sz="2800" kern="1200" dirty="0" smtClean="0"/>
            <a:t>lbedos</a:t>
          </a:r>
          <a:endParaRPr lang="en-US" sz="2800" kern="1200" dirty="0"/>
        </a:p>
      </dsp:txBody>
      <dsp:txXfrm>
        <a:off x="0" y="3729338"/>
        <a:ext cx="7886700" cy="62146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40F128-66F7-479C-82F5-05DA1631DFD1}" type="datetimeFigureOut">
              <a:rPr lang="zh-TW" altLang="en-US" smtClean="0"/>
              <a:t>2020/6/9</a:t>
            </a:fld>
            <a:endParaRPr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A85A79-F49A-4642-A7F0-B8184226F445}" type="slidenum">
              <a:rPr lang="zh-TW" altLang="en-US" smtClean="0"/>
              <a:t>‹#›</a:t>
            </a:fld>
            <a:endParaRPr lang="zh-TW" altLang="en-US"/>
          </a:p>
        </p:txBody>
      </p:sp>
    </p:spTree>
    <p:extLst>
      <p:ext uri="{BB962C8B-B14F-4D97-AF65-F5344CB8AC3E}">
        <p14:creationId xmlns:p14="http://schemas.microsoft.com/office/powerpoint/2010/main" val="2577230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zh.wikipedia.org/wiki/%E6%AC%A7%E5%87%A0%E9%87%8C%E5%BE%97%E8%B7%9D%E7%A6%BB#%E5%B9%B3%E6%96%B9%E6%AC%A7%E5%87%A0%E9%87%8C%E5%BE%97%E8%B7%9D%E7%A6%BB"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9BCCB4DC-FA1F-4FD8-BA96-04EE5483F01A}"/>
              </a:ext>
            </a:extLst>
          </p:cNvPr>
          <p:cNvSpPr>
            <a:spLocks noGrp="1" noRot="1" noChangeAspect="1" noChangeArrowheads="1" noTextEdit="1"/>
          </p:cNvSpPr>
          <p:nvPr>
            <p:ph type="sldImg"/>
          </p:nvPr>
        </p:nvSpPr>
        <p:spPr>
          <a:xfrm>
            <a:off x="1371600" y="1143000"/>
            <a:ext cx="4114800" cy="3086100"/>
          </a:xfrm>
          <a:ln/>
        </p:spPr>
      </p:sp>
      <p:sp>
        <p:nvSpPr>
          <p:cNvPr id="17410" name="Rectangle 3">
            <a:extLst>
              <a:ext uri="{FF2B5EF4-FFF2-40B4-BE49-F238E27FC236}">
                <a16:creationId xmlns:a16="http://schemas.microsoft.com/office/drawing/2014/main" id="{3F281309-6FFB-4EAA-A5FB-D4F404DECC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對於一張影像中第 </a:t>
            </a:r>
            <a:r>
              <a:rPr lang="en-US" altLang="zh-TW" dirty="0" smtClean="0">
                <a:latin typeface="Arial" panose="020B0604020202020204" pitchFamily="34" charset="0"/>
              </a:rPr>
              <a:t>(x, y) pixel</a:t>
            </a:r>
            <a:r>
              <a:rPr lang="en-US" altLang="zh-TW" baseline="0" dirty="0" smtClean="0">
                <a:latin typeface="Arial" panose="020B0604020202020204" pitchFamily="34" charset="0"/>
              </a:rPr>
              <a:t> </a:t>
            </a:r>
            <a:r>
              <a:rPr lang="zh-TW" altLang="en-US" baseline="0" dirty="0" smtClean="0">
                <a:latin typeface="Arial" panose="020B0604020202020204" pitchFamily="34" charset="0"/>
              </a:rPr>
              <a:t>的強度值 </a:t>
            </a:r>
            <a:r>
              <a:rPr lang="en-US" altLang="zh-TW" baseline="0" dirty="0" smtClean="0">
                <a:latin typeface="Arial" panose="020B0604020202020204" pitchFamily="34" charset="0"/>
              </a:rPr>
              <a:t>(intensity)</a:t>
            </a:r>
            <a:r>
              <a:rPr lang="zh-TW" altLang="en-US" baseline="0" dirty="0" smtClean="0">
                <a:latin typeface="Arial" panose="020B0604020202020204" pitchFamily="34" charset="0"/>
              </a:rPr>
              <a:t>，可以透過 照度方程</a:t>
            </a:r>
            <a:r>
              <a:rPr lang="en-US" altLang="zh-TW" baseline="0" dirty="0" smtClean="0">
                <a:latin typeface="Arial" panose="020B0604020202020204" pitchFamily="34" charset="0"/>
              </a:rPr>
              <a:t>(irradiance equation</a:t>
            </a:r>
          </a:p>
          <a:p>
            <a:r>
              <a:rPr lang="en-US" altLang="zh-TW" dirty="0" smtClean="0">
                <a:latin typeface="Arial" panose="020B0604020202020204" pitchFamily="34" charset="0"/>
              </a:rPr>
              <a:t>)</a:t>
            </a:r>
            <a:r>
              <a:rPr lang="zh-TW" altLang="en-US" dirty="0" smtClean="0">
                <a:latin typeface="Arial" panose="020B0604020202020204" pitchFamily="34" charset="0"/>
              </a:rPr>
              <a:t>得到</a:t>
            </a:r>
            <a:endParaRPr lang="en-US" altLang="zh-TW" dirty="0" smtClean="0">
              <a:latin typeface="Arial" panose="020B0604020202020204" pitchFamily="34" charset="0"/>
            </a:endParaRPr>
          </a:p>
          <a:p>
            <a:endParaRPr lang="en-US" altLang="zh-TW" dirty="0" smtClean="0">
              <a:latin typeface="Arial" panose="020B0604020202020204" pitchFamily="34" charset="0"/>
            </a:endParaRPr>
          </a:p>
          <a:p>
            <a:r>
              <a:rPr lang="en-US" altLang="zh-TW" dirty="0" smtClean="0">
                <a:latin typeface="Arial" panose="020B0604020202020204" pitchFamily="34" charset="0"/>
              </a:rPr>
              <a:t>Albedos </a:t>
            </a:r>
            <a:r>
              <a:rPr lang="zh-TW" altLang="en-US" dirty="0">
                <a:latin typeface="Arial" panose="020B0604020202020204" pitchFamily="34" charset="0"/>
              </a:rPr>
              <a:t>反照率  漫反射或是表面反射的能力</a:t>
            </a:r>
            <a:endParaRPr lang="en-US" altLang="zh-TW" dirty="0">
              <a:latin typeface="Arial" panose="020B0604020202020204" pitchFamily="34" charset="0"/>
            </a:endParaRPr>
          </a:p>
          <a:p>
            <a:r>
              <a:rPr lang="en-US" altLang="zh-TW" dirty="0">
                <a:latin typeface="Arial" panose="020B0604020202020204" pitchFamily="34" charset="0"/>
              </a:rPr>
              <a:t>calibrate</a:t>
            </a:r>
            <a:r>
              <a:rPr lang="zh-TW" altLang="en-US" dirty="0">
                <a:latin typeface="Arial" panose="020B0604020202020204" pitchFamily="34" charset="0"/>
              </a:rPr>
              <a:t> 測量</a:t>
            </a:r>
            <a:endParaRPr lang="en-US" altLang="zh-TW" dirty="0">
              <a:latin typeface="Arial" panose="020B0604020202020204" pitchFamily="34" charset="0"/>
            </a:endParaRPr>
          </a:p>
          <a:p>
            <a:endParaRPr lang="en-US" altLang="zh-TW" dirty="0">
              <a:latin typeface="Arial" panose="020B0604020202020204" pitchFamily="34" charset="0"/>
            </a:endParaRPr>
          </a:p>
          <a:p>
            <a:r>
              <a:rPr lang="en-US" altLang="zh-TW" sz="1200" dirty="0"/>
              <a:t>irradiance equation</a:t>
            </a:r>
            <a:r>
              <a:rPr lang="zh-TW" altLang="en-US" sz="1200" dirty="0"/>
              <a:t> 輻照度 落光</a:t>
            </a:r>
            <a:endParaRPr lang="en-US" altLang="zh-TW" sz="1200" dirty="0"/>
          </a:p>
          <a:p>
            <a:r>
              <a:rPr kumimoji="1" lang="zh-TW" altLang="en-US" sz="1200" b="0" i="0" kern="1200" dirty="0">
                <a:solidFill>
                  <a:schemeClr val="tx1"/>
                </a:solidFill>
                <a:effectLst/>
                <a:latin typeface="Arial" charset="0"/>
                <a:ea typeface="+mn-ea"/>
                <a:cs typeface="+mn-cs"/>
              </a:rPr>
              <a:t>「直接輻照度」與「漫輻照度」的代數和</a:t>
            </a:r>
            <a:endParaRPr kumimoji="1" lang="en-US" altLang="zh-TW" sz="1200" b="0" i="0" kern="1200" dirty="0">
              <a:solidFill>
                <a:schemeClr val="tx1"/>
              </a:solidFill>
              <a:effectLst/>
              <a:latin typeface="Arial" charset="0"/>
              <a:ea typeface="+mn-ea"/>
              <a:cs typeface="+mn-cs"/>
            </a:endParaRPr>
          </a:p>
          <a:p>
            <a:r>
              <a:rPr kumimoji="1" lang="zh-TW" altLang="en-US" sz="1200" b="0" i="0" kern="1200" dirty="0">
                <a:solidFill>
                  <a:schemeClr val="tx1"/>
                </a:solidFill>
                <a:effectLst/>
                <a:latin typeface="Arial" charset="0"/>
                <a:ea typeface="+mn-ea"/>
                <a:cs typeface="+mn-cs"/>
              </a:rPr>
              <a:t>傾斜平面，還必需添加「反射輻照度」，即從地面反射出的輻照</a:t>
            </a:r>
            <a:endParaRPr lang="zh-TW" altLang="en-US" dirty="0">
              <a:latin typeface="Arial" panose="020B0604020202020204" pitchFamily="34" charset="0"/>
            </a:endParaRPr>
          </a:p>
          <a:p>
            <a:endParaRPr lang="en-US" altLang="zh-TW" dirty="0" smtClean="0"/>
          </a:p>
          <a:p>
            <a:r>
              <a:rPr lang="en-US" altLang="zh-TW" dirty="0" smtClean="0"/>
              <a:t>(p, q) </a:t>
            </a:r>
            <a:r>
              <a:rPr lang="zh-TW" altLang="en-US" dirty="0" smtClean="0"/>
              <a:t>也可以說是 </a:t>
            </a:r>
            <a:r>
              <a:rPr lang="en-US" altLang="zh-TW" dirty="0" smtClean="0"/>
              <a:t>depth map </a:t>
            </a:r>
            <a:r>
              <a:rPr lang="zh-TW" altLang="en-US" dirty="0" smtClean="0"/>
              <a:t>的法向量的方向</a:t>
            </a:r>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12</a:t>
            </a:fld>
            <a:endParaRPr lang="zh-TW" altLang="en-US"/>
          </a:p>
        </p:txBody>
      </p:sp>
    </p:spTree>
    <p:extLst>
      <p:ext uri="{BB962C8B-B14F-4D97-AF65-F5344CB8AC3E}">
        <p14:creationId xmlns:p14="http://schemas.microsoft.com/office/powerpoint/2010/main" val="1382301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15</a:t>
            </a:fld>
            <a:endParaRPr lang="zh-TW" altLang="en-US"/>
          </a:p>
        </p:txBody>
      </p:sp>
    </p:spTree>
    <p:extLst>
      <p:ext uri="{BB962C8B-B14F-4D97-AF65-F5344CB8AC3E}">
        <p14:creationId xmlns:p14="http://schemas.microsoft.com/office/powerpoint/2010/main" val="2822993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eaLnBrk="1" hangingPunct="1"/>
            <a:r>
              <a:rPr kumimoji="1" lang="zh-TW" altLang="en-US" sz="1200" b="0" i="0" kern="1200" baseline="0" dirty="0" smtClean="0">
                <a:solidFill>
                  <a:schemeClr val="tx1"/>
                </a:solidFill>
                <a:effectLst/>
                <a:latin typeface="Arial" charset="0"/>
                <a:ea typeface="+mn-ea"/>
                <a:cs typeface="+mn-cs"/>
              </a:rPr>
              <a:t>可整合性限制，加入</a:t>
            </a:r>
            <a:r>
              <a:rPr kumimoji="1" lang="en-US" altLang="zh-TW" sz="1200" b="0" i="0" kern="1200" dirty="0" smtClean="0">
                <a:solidFill>
                  <a:schemeClr val="tx1"/>
                </a:solidFill>
                <a:effectLst/>
                <a:latin typeface="Arial" charset="0"/>
                <a:ea typeface="+mn-ea"/>
                <a:cs typeface="+mn-cs"/>
              </a:rPr>
              <a:t>(12.4)</a:t>
            </a:r>
            <a:r>
              <a:rPr kumimoji="1" lang="zh-TW" altLang="en-US" sz="1200" b="0" i="0" kern="1200" baseline="0" dirty="0" smtClean="0">
                <a:solidFill>
                  <a:schemeClr val="tx1"/>
                </a:solidFill>
                <a:effectLst/>
                <a:latin typeface="Arial" charset="0"/>
                <a:ea typeface="+mn-ea"/>
                <a:cs typeface="+mn-cs"/>
              </a:rPr>
              <a:t>這個項，可以測量 </a:t>
            </a:r>
            <a:r>
              <a:rPr lang="en-US" altLang="zh-TW" sz="1200" b="0" i="0" u="none" strike="noStrike" kern="1200" baseline="0" dirty="0" smtClean="0">
                <a:solidFill>
                  <a:schemeClr val="tx1"/>
                </a:solidFill>
                <a:latin typeface="+mn-lt"/>
                <a:ea typeface="+mn-ea"/>
                <a:cs typeface="+mn-cs"/>
              </a:rPr>
              <a:t>rotationally invariant</a:t>
            </a:r>
            <a:endParaRPr lang="en-US" altLang="zh-TW" dirty="0">
              <a:latin typeface="Arial" panose="020B0604020202020204" pitchFamily="34" charset="0"/>
            </a:endParaRP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17</a:t>
            </a:fld>
            <a:endParaRPr lang="zh-TW" altLang="en-US"/>
          </a:p>
        </p:txBody>
      </p:sp>
    </p:spTree>
    <p:extLst>
      <p:ext uri="{BB962C8B-B14F-4D97-AF65-F5344CB8AC3E}">
        <p14:creationId xmlns:p14="http://schemas.microsoft.com/office/powerpoint/2010/main" val="4120182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EA85A79-F49A-4642-A7F0-B8184226F445}" type="slidenum">
              <a:rPr lang="zh-TW" altLang="en-US" smtClean="0"/>
              <a:t>19</a:t>
            </a:fld>
            <a:endParaRPr lang="zh-TW" altLang="en-US"/>
          </a:p>
        </p:txBody>
      </p:sp>
    </p:spTree>
    <p:extLst>
      <p:ext uri="{BB962C8B-B14F-4D97-AF65-F5344CB8AC3E}">
        <p14:creationId xmlns:p14="http://schemas.microsoft.com/office/powerpoint/2010/main" val="1747566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20</a:t>
            </a:fld>
            <a:endParaRPr lang="zh-TW" altLang="en-US"/>
          </a:p>
        </p:txBody>
      </p:sp>
    </p:spTree>
    <p:extLst>
      <p:ext uri="{BB962C8B-B14F-4D97-AF65-F5344CB8AC3E}">
        <p14:creationId xmlns:p14="http://schemas.microsoft.com/office/powerpoint/2010/main" val="4159406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EA85A79-F49A-4642-A7F0-B8184226F445}" type="slidenum">
              <a:rPr lang="zh-TW" altLang="en-US" smtClean="0"/>
              <a:t>21</a:t>
            </a:fld>
            <a:endParaRPr lang="zh-TW" altLang="en-US"/>
          </a:p>
        </p:txBody>
      </p:sp>
    </p:spTree>
    <p:extLst>
      <p:ext uri="{BB962C8B-B14F-4D97-AF65-F5344CB8AC3E}">
        <p14:creationId xmlns:p14="http://schemas.microsoft.com/office/powerpoint/2010/main" val="44255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Arial" panose="020B0604020202020204" pitchFamily="34" charset="0"/>
              </a:rPr>
              <a:t>透視法縮短 拿筆來示範 傾斜彎曲</a:t>
            </a:r>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22</a:t>
            </a:fld>
            <a:endParaRPr lang="zh-TW" altLang="en-US"/>
          </a:p>
        </p:txBody>
      </p:sp>
    </p:spTree>
    <p:extLst>
      <p:ext uri="{BB962C8B-B14F-4D97-AF65-F5344CB8AC3E}">
        <p14:creationId xmlns:p14="http://schemas.microsoft.com/office/powerpoint/2010/main" val="3346127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Shape</a:t>
            </a:r>
            <a:r>
              <a:rPr lang="en-US" altLang="zh-TW" baseline="0" dirty="0" smtClean="0"/>
              <a:t> from Texture </a:t>
            </a:r>
            <a:r>
              <a:rPr lang="zh-TW" altLang="en-US" baseline="0" dirty="0" smtClean="0"/>
              <a:t>反著做，為了讓圓柱反射得到想要的圖案，故意將圖片畫成圓柱反射後會產生想要的圖案的樣子。</a:t>
            </a:r>
            <a:endParaRPr lang="zh-TW" altLang="en-US" dirty="0"/>
          </a:p>
        </p:txBody>
      </p:sp>
      <p:sp>
        <p:nvSpPr>
          <p:cNvPr id="4" name="投影片編號版面配置區 3"/>
          <p:cNvSpPr>
            <a:spLocks noGrp="1"/>
          </p:cNvSpPr>
          <p:nvPr>
            <p:ph type="sldNum" sz="quarter" idx="10"/>
          </p:nvPr>
        </p:nvSpPr>
        <p:spPr/>
        <p:txBody>
          <a:bodyPr/>
          <a:lstStyle/>
          <a:p>
            <a:fld id="{CEA85A79-F49A-4642-A7F0-B8184226F445}" type="slidenum">
              <a:rPr lang="zh-TW" altLang="en-US" smtClean="0"/>
              <a:t>25</a:t>
            </a:fld>
            <a:endParaRPr lang="zh-TW" altLang="en-US"/>
          </a:p>
        </p:txBody>
      </p:sp>
    </p:spTree>
    <p:extLst>
      <p:ext uri="{BB962C8B-B14F-4D97-AF65-F5344CB8AC3E}">
        <p14:creationId xmlns:p14="http://schemas.microsoft.com/office/powerpoint/2010/main" val="521148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物體深度的一個重要提示是模糊量，隨著物體表面遠離相機的對焦距離而增加。</a:t>
            </a:r>
            <a:endParaRPr lang="en-US" altLang="zh-TW" dirty="0" smtClean="0"/>
          </a:p>
          <a:p>
            <a:endParaRPr lang="en-US" altLang="zh-TW" dirty="0" smtClean="0"/>
          </a:p>
          <a:p>
            <a:endParaRPr lang="en-US" altLang="zh-TW" dirty="0" smtClean="0"/>
          </a:p>
        </p:txBody>
      </p:sp>
      <p:sp>
        <p:nvSpPr>
          <p:cNvPr id="4" name="投影片編號版面配置區 3"/>
          <p:cNvSpPr>
            <a:spLocks noGrp="1"/>
          </p:cNvSpPr>
          <p:nvPr>
            <p:ph type="sldNum" sz="quarter" idx="10"/>
          </p:nvPr>
        </p:nvSpPr>
        <p:spPr/>
        <p:txBody>
          <a:bodyPr/>
          <a:lstStyle/>
          <a:p>
            <a:fld id="{CEA85A79-F49A-4642-A7F0-B8184226F445}" type="slidenum">
              <a:rPr lang="zh-TW" altLang="en-US" smtClean="0"/>
              <a:t>27</a:t>
            </a:fld>
            <a:endParaRPr lang="zh-TW" altLang="en-US"/>
          </a:p>
        </p:txBody>
      </p:sp>
    </p:spTree>
    <p:extLst>
      <p:ext uri="{BB962C8B-B14F-4D97-AF65-F5344CB8AC3E}">
        <p14:creationId xmlns:p14="http://schemas.microsoft.com/office/powerpoint/2010/main" val="3178895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latin typeface="Arial" panose="020B0604020202020204" pitchFamily="34" charset="0"/>
              </a:rPr>
              <a:t>Telecentric </a:t>
            </a:r>
            <a:r>
              <a:rPr lang="zh-TW" altLang="en-US" dirty="0">
                <a:latin typeface="Arial" panose="020B0604020202020204" pitchFamily="34" charset="0"/>
              </a:rPr>
              <a:t>遠心鏡頭</a:t>
            </a:r>
            <a:endParaRPr lang="en-US" altLang="zh-TW" dirty="0">
              <a:latin typeface="Arial" panose="020B0604020202020204" pitchFamily="34" charset="0"/>
            </a:endParaRPr>
          </a:p>
          <a:p>
            <a:r>
              <a:rPr lang="en-US" altLang="zh-TW" sz="1200" b="0" dirty="0"/>
              <a:t>Orthographic</a:t>
            </a:r>
            <a:r>
              <a:rPr lang="zh-TW" altLang="en-US" sz="1200" b="0" dirty="0"/>
              <a:t> 直角的</a:t>
            </a:r>
            <a:endParaRPr lang="en-US" altLang="zh-TW" sz="1200" b="0" dirty="0"/>
          </a:p>
          <a:p>
            <a:r>
              <a:rPr lang="en-US" altLang="zh-TW" sz="1200" b="0" dirty="0">
                <a:latin typeface="Arial" panose="020B0604020202020204" pitchFamily="34" charset="0"/>
              </a:rPr>
              <a:t>Aperture </a:t>
            </a:r>
            <a:r>
              <a:rPr lang="zh-TW" altLang="en-US" sz="1200" b="0" dirty="0" smtClean="0">
                <a:latin typeface="Arial" panose="020B0604020202020204" pitchFamily="34" charset="0"/>
              </a:rPr>
              <a:t>光圈</a:t>
            </a:r>
            <a:endParaRPr lang="zh-TW" altLang="en-US" dirty="0">
              <a:latin typeface="Arial" panose="020B0604020202020204" pitchFamily="34" charset="0"/>
            </a:endParaRP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29</a:t>
            </a:fld>
            <a:endParaRPr lang="zh-TW" altLang="en-US"/>
          </a:p>
        </p:txBody>
      </p:sp>
    </p:spTree>
    <p:extLst>
      <p:ext uri="{BB962C8B-B14F-4D97-AF65-F5344CB8AC3E}">
        <p14:creationId xmlns:p14="http://schemas.microsoft.com/office/powerpoint/2010/main" val="33812877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1371600" y="1143000"/>
            <a:ext cx="4114800" cy="30861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2</a:t>
            </a:fld>
            <a:endParaRPr lang="zh-TW" altLang="en-US"/>
          </a:p>
        </p:txBody>
      </p:sp>
    </p:spTree>
    <p:extLst>
      <p:ext uri="{BB962C8B-B14F-4D97-AF65-F5344CB8AC3E}">
        <p14:creationId xmlns:p14="http://schemas.microsoft.com/office/powerpoint/2010/main" val="14000329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Arial" panose="020B0604020202020204" pitchFamily="34" charset="0"/>
              </a:rPr>
              <a:t>Rational </a:t>
            </a:r>
            <a:r>
              <a:rPr lang="zh-TW" altLang="en-US" dirty="0">
                <a:latin typeface="Arial" panose="020B0604020202020204" pitchFamily="34" charset="0"/>
              </a:rPr>
              <a:t>合理</a:t>
            </a:r>
            <a:r>
              <a:rPr lang="zh-TW" altLang="en-US" dirty="0" smtClean="0">
                <a:latin typeface="Arial" panose="020B0604020202020204" pitchFamily="34" charset="0"/>
              </a:rPr>
              <a:t>的</a:t>
            </a:r>
            <a:endParaRPr lang="zh-TW" altLang="en-US" dirty="0">
              <a:latin typeface="Arial" panose="020B0604020202020204" pitchFamily="34" charset="0"/>
            </a:endParaRP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31</a:t>
            </a:fld>
            <a:endParaRPr lang="zh-TW" altLang="en-US"/>
          </a:p>
        </p:txBody>
      </p:sp>
    </p:spTree>
    <p:extLst>
      <p:ext uri="{BB962C8B-B14F-4D97-AF65-F5344CB8AC3E}">
        <p14:creationId xmlns:p14="http://schemas.microsoft.com/office/powerpoint/2010/main" val="4277286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Defocus </a:t>
            </a:r>
            <a:r>
              <a:rPr lang="en-US" altLang="zh-TW" dirty="0"/>
              <a:t>: </a:t>
            </a:r>
            <a:r>
              <a:rPr lang="zh-TW" altLang="en-US" dirty="0"/>
              <a:t>散</a:t>
            </a:r>
            <a:r>
              <a:rPr lang="zh-TW" altLang="en-US" dirty="0" smtClean="0"/>
              <a:t>焦</a:t>
            </a:r>
            <a:endParaRPr lang="en-US" altLang="zh-TW" dirty="0" smtClean="0"/>
          </a:p>
          <a:p>
            <a:r>
              <a:rPr lang="en-US" altLang="zh-TW" dirty="0" smtClean="0"/>
              <a:t>Silvered:</a:t>
            </a:r>
            <a:r>
              <a:rPr lang="zh-TW" altLang="en-US" dirty="0" smtClean="0"/>
              <a:t> 鍍銀的</a:t>
            </a:r>
            <a:endParaRPr lang="en-US" altLang="zh-TW" dirty="0" smtClean="0"/>
          </a:p>
          <a:p>
            <a:r>
              <a:rPr lang="en-US" altLang="zh-TW" dirty="0" smtClean="0"/>
              <a:t>Lenses: </a:t>
            </a:r>
            <a:r>
              <a:rPr lang="zh-TW" altLang="en-US" dirty="0" smtClean="0"/>
              <a:t>鏡片</a:t>
            </a:r>
            <a:endParaRPr lang="zh-TW" altLang="en-US" dirty="0"/>
          </a:p>
          <a:p>
            <a:r>
              <a:rPr lang="en-US" altLang="zh-TW" dirty="0"/>
              <a:t>Prism </a:t>
            </a:r>
            <a:r>
              <a:rPr lang="zh-TW" altLang="en-US" dirty="0" smtClean="0"/>
              <a:t>稜鏡</a:t>
            </a:r>
            <a:endParaRPr lang="zh-TW" altLang="en-US" dirty="0"/>
          </a:p>
          <a:p>
            <a:r>
              <a:rPr lang="en-US" altLang="zh-TW" dirty="0"/>
              <a:t>Checkerboard </a:t>
            </a:r>
            <a:r>
              <a:rPr lang="zh-TW" altLang="en-US" dirty="0"/>
              <a:t>格子板</a:t>
            </a:r>
          </a:p>
          <a:p>
            <a:r>
              <a:rPr lang="en-US" altLang="zh-TW" dirty="0"/>
              <a:t>Xenon </a:t>
            </a:r>
            <a:r>
              <a:rPr lang="zh-TW" altLang="en-US" dirty="0"/>
              <a:t>氙氣</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CCD </a:t>
            </a:r>
            <a:r>
              <a:rPr lang="en-US" altLang="zh-TW" dirty="0" smtClean="0"/>
              <a:t>(</a:t>
            </a:r>
            <a:r>
              <a:rPr lang="en-US" altLang="zh-TW" sz="1200" b="0" i="0" kern="1200" dirty="0" smtClean="0">
                <a:solidFill>
                  <a:schemeClr val="tx1"/>
                </a:solidFill>
                <a:effectLst/>
                <a:latin typeface="+mn-lt"/>
                <a:ea typeface="+mn-ea"/>
                <a:cs typeface="+mn-cs"/>
              </a:rPr>
              <a:t>Charge-coupled Device</a:t>
            </a:r>
            <a:r>
              <a:rPr lang="en-US" altLang="zh-TW" dirty="0" smtClean="0"/>
              <a:t>)</a:t>
            </a:r>
            <a:r>
              <a:rPr lang="zh-TW" altLang="en-US" dirty="0" smtClean="0"/>
              <a:t> 電耦合</a:t>
            </a:r>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32</a:t>
            </a:fld>
            <a:endParaRPr lang="zh-TW" altLang="en-US"/>
          </a:p>
        </p:txBody>
      </p:sp>
    </p:spTree>
    <p:extLst>
      <p:ext uri="{BB962C8B-B14F-4D97-AF65-F5344CB8AC3E}">
        <p14:creationId xmlns:p14="http://schemas.microsoft.com/office/powerpoint/2010/main" val="1018491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latin typeface="Arial" panose="020B0604020202020204" pitchFamily="34" charset="0"/>
              </a:rPr>
              <a:t>Stripe </a:t>
            </a:r>
            <a:r>
              <a:rPr lang="zh-TW" altLang="en-US" dirty="0">
                <a:latin typeface="Arial" panose="020B0604020202020204" pitchFamily="34" charset="0"/>
              </a:rPr>
              <a:t>長條</a:t>
            </a:r>
            <a:endParaRPr lang="en-US" altLang="zh-TW" dirty="0">
              <a:latin typeface="Arial" panose="020B0604020202020204" pitchFamily="34" charset="0"/>
            </a:endParaRPr>
          </a:p>
          <a:p>
            <a:r>
              <a:rPr lang="en-US" altLang="zh-TW" dirty="0">
                <a:latin typeface="Arial" panose="020B0604020202020204" pitchFamily="34" charset="0"/>
              </a:rPr>
              <a:t>Deformation </a:t>
            </a:r>
            <a:r>
              <a:rPr lang="zh-TW" altLang="en-US" dirty="0">
                <a:latin typeface="Arial" panose="020B0604020202020204" pitchFamily="34" charset="0"/>
              </a:rPr>
              <a:t>變形</a:t>
            </a:r>
            <a:endParaRPr lang="en-US" altLang="zh-TW" dirty="0">
              <a:latin typeface="Arial" panose="020B0604020202020204" pitchFamily="34" charset="0"/>
            </a:endParaRPr>
          </a:p>
          <a:p>
            <a:r>
              <a:rPr lang="en-US" altLang="zh-TW" dirty="0">
                <a:latin typeface="Arial" panose="020B0604020202020204" pitchFamily="34" charset="0"/>
              </a:rPr>
              <a:t>Triangulated mesh</a:t>
            </a:r>
            <a:r>
              <a:rPr lang="zh-TW" altLang="en-US" dirty="0">
                <a:latin typeface="Arial" panose="020B0604020202020204" pitchFamily="34" charset="0"/>
              </a:rPr>
              <a:t> 三角測量網線</a:t>
            </a:r>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33</a:t>
            </a:fld>
            <a:endParaRPr lang="zh-TW" altLang="en-US"/>
          </a:p>
        </p:txBody>
      </p:sp>
    </p:spTree>
    <p:extLst>
      <p:ext uri="{BB962C8B-B14F-4D97-AF65-F5344CB8AC3E}">
        <p14:creationId xmlns:p14="http://schemas.microsoft.com/office/powerpoint/2010/main" val="4273650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34</a:t>
            </a:fld>
            <a:endParaRPr lang="zh-TW" altLang="en-US"/>
          </a:p>
        </p:txBody>
      </p:sp>
    </p:spTree>
    <p:extLst>
      <p:ext uri="{BB962C8B-B14F-4D97-AF65-F5344CB8AC3E}">
        <p14:creationId xmlns:p14="http://schemas.microsoft.com/office/powerpoint/2010/main" val="934909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點光源，與細棒子投射的陰影</a:t>
            </a:r>
            <a:endParaRPr lang="en-US" altLang="zh-TW" dirty="0" smtClean="0"/>
          </a:p>
          <a:p>
            <a:r>
              <a:rPr lang="en-US" altLang="zh-TW" dirty="0" smtClean="0"/>
              <a:t>©</a:t>
            </a:r>
            <a:r>
              <a:rPr lang="zh-TW" altLang="en-US" baseline="0" dirty="0" smtClean="0"/>
              <a:t>即時的深度估計，透過脈衝照明系統</a:t>
            </a:r>
            <a:endParaRPr lang="en-US" altLang="zh-TW" dirty="0" smtClean="0"/>
          </a:p>
          <a:p>
            <a:r>
              <a:rPr lang="en-US" altLang="zh-TW" dirty="0" smtClean="0"/>
              <a:t>Cast </a:t>
            </a:r>
            <a:r>
              <a:rPr lang="zh-TW" altLang="en-US" dirty="0"/>
              <a:t>投射</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35</a:t>
            </a:fld>
            <a:endParaRPr lang="zh-TW" altLang="en-US"/>
          </a:p>
        </p:txBody>
      </p:sp>
    </p:spTree>
    <p:extLst>
      <p:ext uri="{BB962C8B-B14F-4D97-AF65-F5344CB8AC3E}">
        <p14:creationId xmlns:p14="http://schemas.microsoft.com/office/powerpoint/2010/main" val="536634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sz="1200" b="0"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40</a:t>
            </a:fld>
            <a:endParaRPr lang="zh-TW" altLang="en-US"/>
          </a:p>
        </p:txBody>
      </p:sp>
    </p:spTree>
    <p:extLst>
      <p:ext uri="{BB962C8B-B14F-4D97-AF65-F5344CB8AC3E}">
        <p14:creationId xmlns:p14="http://schemas.microsoft.com/office/powerpoint/2010/main" val="1752853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EA85A79-F49A-4642-A7F0-B8184226F445}" type="slidenum">
              <a:rPr lang="zh-TW" altLang="en-US" smtClean="0"/>
              <a:t>41</a:t>
            </a:fld>
            <a:endParaRPr lang="zh-TW" altLang="en-US"/>
          </a:p>
        </p:txBody>
      </p:sp>
    </p:spTree>
    <p:extLst>
      <p:ext uri="{BB962C8B-B14F-4D97-AF65-F5344CB8AC3E}">
        <p14:creationId xmlns:p14="http://schemas.microsoft.com/office/powerpoint/2010/main" val="4580406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err="1"/>
              <a:t>Isosurface</a:t>
            </a:r>
            <a:r>
              <a:rPr lang="en-US" altLang="zh-TW" dirty="0"/>
              <a:t>: </a:t>
            </a:r>
            <a:r>
              <a:rPr lang="zh-TW" altLang="en-US" dirty="0"/>
              <a:t>等值曲面</a:t>
            </a:r>
          </a:p>
          <a:p>
            <a:pPr fontAlgn="t"/>
            <a:r>
              <a:rPr lang="zh-TW" altLang="en-US" sz="1200" b="0" i="0" kern="1200" dirty="0" smtClean="0">
                <a:solidFill>
                  <a:schemeClr val="tx1"/>
                </a:solidFill>
                <a:effectLst/>
                <a:latin typeface="+mn-lt"/>
                <a:ea typeface="+mn-ea"/>
                <a:cs typeface="+mn-cs"/>
              </a:rPr>
              <a:t/>
            </a:r>
            <a:br>
              <a:rPr lang="zh-TW" altLang="en-US" sz="1200" b="0" i="0" kern="1200" dirty="0" smtClean="0">
                <a:solidFill>
                  <a:schemeClr val="tx1"/>
                </a:solidFill>
                <a:effectLst/>
                <a:latin typeface="+mn-lt"/>
                <a:ea typeface="+mn-ea"/>
                <a:cs typeface="+mn-cs"/>
              </a:rPr>
            </a:br>
            <a:r>
              <a:rPr lang="zh-TW" altLang="en-US" sz="1200" b="0" i="0" kern="1200" dirty="0" smtClean="0">
                <a:solidFill>
                  <a:schemeClr val="tx1"/>
                </a:solidFill>
                <a:effectLst/>
                <a:latin typeface="+mn-lt"/>
                <a:ea typeface="+mn-ea"/>
                <a:cs typeface="+mn-cs"/>
              </a:rPr>
              <a:t>合併範圍數據（</a:t>
            </a:r>
            <a:r>
              <a:rPr lang="en-US" altLang="zh-TW" sz="1200" b="0" i="0" kern="1200" dirty="0" err="1" smtClean="0">
                <a:solidFill>
                  <a:schemeClr val="tx1"/>
                </a:solidFill>
                <a:effectLst/>
                <a:latin typeface="+mn-lt"/>
                <a:ea typeface="+mn-ea"/>
                <a:cs typeface="+mn-cs"/>
              </a:rPr>
              <a:t>Curless</a:t>
            </a:r>
            <a:r>
              <a:rPr lang="zh-TW" altLang="en-US" sz="1200" b="0" i="0" kern="1200" dirty="0" smtClean="0">
                <a:solidFill>
                  <a:schemeClr val="tx1"/>
                </a:solidFill>
                <a:effectLst/>
                <a:latin typeface="+mn-lt"/>
                <a:ea typeface="+mn-ea"/>
                <a:cs typeface="+mn-cs"/>
              </a:rPr>
              <a:t>和</a:t>
            </a:r>
            <a:r>
              <a:rPr lang="en-US" altLang="zh-TW" sz="1200" b="0" i="0" kern="1200" dirty="0" err="1" smtClean="0">
                <a:solidFill>
                  <a:schemeClr val="tx1"/>
                </a:solidFill>
                <a:effectLst/>
                <a:latin typeface="+mn-lt"/>
                <a:ea typeface="+mn-ea"/>
                <a:cs typeface="+mn-cs"/>
              </a:rPr>
              <a:t>Levoy</a:t>
            </a: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1996</a:t>
            </a:r>
            <a:r>
              <a:rPr lang="zh-TW" altLang="en-US" sz="1200" b="0" i="0" kern="1200" dirty="0" smtClean="0">
                <a:solidFill>
                  <a:schemeClr val="tx1"/>
                </a:solidFill>
                <a:effectLst/>
                <a:latin typeface="+mn-lt"/>
                <a:ea typeface="+mn-ea"/>
                <a:cs typeface="+mn-cs"/>
              </a:rPr>
              <a:t>年）</a:t>
            </a:r>
            <a:r>
              <a:rPr lang="en-US" altLang="zh-TW" sz="1200" b="0" i="0" kern="1200" dirty="0" smtClean="0">
                <a:solidFill>
                  <a:schemeClr val="tx1"/>
                </a:solidFill>
                <a:effectLst/>
                <a:latin typeface="+mn-lt"/>
                <a:ea typeface="+mn-ea"/>
                <a:cs typeface="+mn-cs"/>
              </a:rPr>
              <a:t/>
            </a:r>
            <a:br>
              <a:rPr lang="en-US" altLang="zh-TW" sz="1200" b="0" i="0" kern="1200" dirty="0" smtClean="0">
                <a:solidFill>
                  <a:schemeClr val="tx1"/>
                </a:solidFill>
                <a:effectLst/>
                <a:latin typeface="+mn-lt"/>
                <a:ea typeface="+mn-ea"/>
                <a:cs typeface="+mn-cs"/>
              </a:rPr>
            </a:b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a</a:t>
            </a:r>
            <a:r>
              <a:rPr lang="zh-TW" altLang="en-US" sz="1200" b="0" i="0" kern="1200" dirty="0" smtClean="0">
                <a:solidFill>
                  <a:schemeClr val="tx1"/>
                </a:solidFill>
                <a:effectLst/>
                <a:latin typeface="+mn-lt"/>
                <a:ea typeface="+mn-ea"/>
                <a:cs typeface="+mn-cs"/>
              </a:rPr>
              <a:t>）帶正負號的距離函數（左上）與它們的（權重）合併到第三個</a:t>
            </a:r>
            <a:r>
              <a:rPr lang="en-US" altLang="zh-TW" sz="1200" b="0" i="0" kern="1200" dirty="0" smtClean="0">
                <a:solidFill>
                  <a:schemeClr val="tx1"/>
                </a:solidFill>
                <a:effectLst/>
                <a:latin typeface="+mn-lt"/>
                <a:ea typeface="+mn-ea"/>
                <a:cs typeface="+mn-cs"/>
              </a:rPr>
              <a:t>column</a:t>
            </a:r>
            <a:r>
              <a:rPr lang="zh-TW" altLang="en-US" sz="1200" b="0" i="0" kern="1200" dirty="0" smtClean="0">
                <a:solidFill>
                  <a:schemeClr val="tx1"/>
                </a:solidFill>
                <a:effectLst/>
                <a:latin typeface="+mn-lt"/>
                <a:ea typeface="+mn-ea"/>
                <a:cs typeface="+mn-cs"/>
              </a:rPr>
              <a:t>下以產生一個組合</a:t>
            </a:r>
            <a:br>
              <a:rPr lang="zh-TW" altLang="en-US" sz="1200" b="0" i="0" kern="1200" dirty="0" smtClean="0">
                <a:solidFill>
                  <a:schemeClr val="tx1"/>
                </a:solidFill>
                <a:effectLst/>
                <a:latin typeface="+mn-lt"/>
                <a:ea typeface="+mn-ea"/>
                <a:cs typeface="+mn-cs"/>
              </a:rPr>
            </a:br>
            <a:r>
              <a:rPr lang="zh-TW" altLang="en-US" sz="1200" b="0" i="0" kern="1200" dirty="0" smtClean="0">
                <a:solidFill>
                  <a:schemeClr val="tx1"/>
                </a:solidFill>
                <a:effectLst/>
                <a:latin typeface="+mn-lt"/>
                <a:ea typeface="+mn-ea"/>
                <a:cs typeface="+mn-cs"/>
              </a:rPr>
              <a:t>可以從中提取等值面的一組函數（右列）（綠色虛線線）</a:t>
            </a:r>
            <a:r>
              <a:rPr lang="en-US" altLang="zh-TW" sz="1200" b="0" i="0" kern="1200" dirty="0" smtClean="0">
                <a:solidFill>
                  <a:schemeClr val="tx1"/>
                </a:solidFill>
                <a:effectLst/>
                <a:latin typeface="+mn-lt"/>
                <a:ea typeface="+mn-ea"/>
                <a:cs typeface="+mn-cs"/>
              </a:rPr>
              <a:t>; </a:t>
            </a:r>
            <a:br>
              <a:rPr lang="en-US" altLang="zh-TW" sz="1200" b="0" i="0" kern="1200" dirty="0" smtClean="0">
                <a:solidFill>
                  <a:schemeClr val="tx1"/>
                </a:solidFill>
                <a:effectLst/>
                <a:latin typeface="+mn-lt"/>
                <a:ea typeface="+mn-ea"/>
                <a:cs typeface="+mn-cs"/>
              </a:rPr>
            </a:br>
            <a:r>
              <a:rPr lang="zh-TW" altLang="en-US" sz="1200" b="0" i="0" kern="1200" dirty="0" smtClean="0">
                <a:solidFill>
                  <a:schemeClr val="tx1"/>
                </a:solidFill>
                <a:effectLst/>
                <a:latin typeface="+mn-lt"/>
                <a:ea typeface="+mn-ea"/>
                <a:cs typeface="+mn-cs"/>
              </a:rPr>
              <a:t>（</a:t>
            </a:r>
            <a:r>
              <a:rPr lang="en-US" altLang="zh-TW" sz="1200" b="0" i="0" kern="1200" dirty="0" smtClean="0">
                <a:solidFill>
                  <a:schemeClr val="tx1"/>
                </a:solidFill>
                <a:effectLst/>
                <a:latin typeface="+mn-lt"/>
                <a:ea typeface="+mn-ea"/>
                <a:cs typeface="+mn-cs"/>
              </a:rPr>
              <a:t>b</a:t>
            </a:r>
            <a:r>
              <a:rPr lang="zh-TW" altLang="en-US" sz="1200" b="0" i="0" kern="1200" dirty="0" smtClean="0">
                <a:solidFill>
                  <a:schemeClr val="tx1"/>
                </a:solidFill>
                <a:effectLst/>
                <a:latin typeface="+mn-lt"/>
                <a:ea typeface="+mn-ea"/>
                <a:cs typeface="+mn-cs"/>
              </a:rPr>
              <a:t>）帶符號的距離函數與空的</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看不見的部分</a:t>
            </a:r>
            <a:r>
              <a:rPr lang="en-US" altLang="zh-TW" sz="1200" b="0" i="0" kern="1200" dirty="0" smtClean="0">
                <a:solidFill>
                  <a:schemeClr val="tx1"/>
                </a:solidFill>
                <a:effectLst/>
                <a:latin typeface="+mn-lt"/>
                <a:ea typeface="+mn-ea"/>
                <a:cs typeface="+mn-cs"/>
              </a:rPr>
              <a:t>)</a:t>
            </a:r>
            <a:r>
              <a:rPr lang="zh-TW" altLang="en-US" sz="1200" b="0" i="0" kern="1200" dirty="0" smtClean="0">
                <a:solidFill>
                  <a:schemeClr val="tx1"/>
                </a:solidFill>
                <a:effectLst/>
                <a:latin typeface="+mn-lt"/>
                <a:ea typeface="+mn-ea"/>
                <a:cs typeface="+mn-cs"/>
              </a:rPr>
              <a:t>用連接等值面來連接</a:t>
            </a:r>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42</a:t>
            </a:fld>
            <a:endParaRPr lang="zh-TW" altLang="en-US"/>
          </a:p>
        </p:txBody>
      </p:sp>
    </p:spTree>
    <p:extLst>
      <p:ext uri="{BB962C8B-B14F-4D97-AF65-F5344CB8AC3E}">
        <p14:creationId xmlns:p14="http://schemas.microsoft.com/office/powerpoint/2010/main" val="4095740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Stereolithography:</a:t>
            </a:r>
            <a:r>
              <a:rPr lang="zh-TW" altLang="en-US" dirty="0"/>
              <a:t>光固化</a:t>
            </a:r>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43</a:t>
            </a:fld>
            <a:endParaRPr lang="zh-TW" altLang="en-US"/>
          </a:p>
        </p:txBody>
      </p:sp>
    </p:spTree>
    <p:extLst>
      <p:ext uri="{BB962C8B-B14F-4D97-AF65-F5344CB8AC3E}">
        <p14:creationId xmlns:p14="http://schemas.microsoft.com/office/powerpoint/2010/main" val="1064147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err="1" smtClean="0"/>
              <a:t>Stereolithography</a:t>
            </a:r>
            <a:r>
              <a:rPr lang="en-US" altLang="zh-TW" dirty="0" smtClean="0"/>
              <a:t>:</a:t>
            </a:r>
            <a:r>
              <a:rPr lang="zh-TW" altLang="en-US" dirty="0" smtClean="0"/>
              <a:t> 光固化</a:t>
            </a:r>
          </a:p>
          <a:p>
            <a:endParaRPr lang="zh-TW" altLang="en-US" dirty="0"/>
          </a:p>
        </p:txBody>
      </p:sp>
      <p:sp>
        <p:nvSpPr>
          <p:cNvPr id="4" name="投影片編號版面配置區 3"/>
          <p:cNvSpPr>
            <a:spLocks noGrp="1"/>
          </p:cNvSpPr>
          <p:nvPr>
            <p:ph type="sldNum" sz="quarter" idx="10"/>
          </p:nvPr>
        </p:nvSpPr>
        <p:spPr/>
        <p:txBody>
          <a:bodyPr/>
          <a:lstStyle/>
          <a:p>
            <a:fld id="{CEA85A79-F49A-4642-A7F0-B8184226F445}" type="slidenum">
              <a:rPr lang="zh-TW" altLang="en-US" smtClean="0"/>
              <a:t>44</a:t>
            </a:fld>
            <a:endParaRPr lang="zh-TW" altLang="en-US"/>
          </a:p>
        </p:txBody>
      </p:sp>
    </p:spTree>
    <p:extLst>
      <p:ext uri="{BB962C8B-B14F-4D97-AF65-F5344CB8AC3E}">
        <p14:creationId xmlns:p14="http://schemas.microsoft.com/office/powerpoint/2010/main" val="427248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sz="1200" b="0" i="0" u="none" strike="noStrike" kern="1200" baseline="0" dirty="0" smtClean="0">
              <a:solidFill>
                <a:schemeClr val="tx1"/>
              </a:solidFill>
              <a:latin typeface="+mn-lt"/>
              <a:ea typeface="+mn-ea"/>
              <a:cs typeface="+mn-cs"/>
            </a:endParaRPr>
          </a:p>
        </p:txBody>
      </p:sp>
      <p:sp>
        <p:nvSpPr>
          <p:cNvPr id="4" name="投影片編號版面配置區 3"/>
          <p:cNvSpPr>
            <a:spLocks noGrp="1"/>
          </p:cNvSpPr>
          <p:nvPr>
            <p:ph type="sldNum" sz="quarter" idx="10"/>
          </p:nvPr>
        </p:nvSpPr>
        <p:spPr/>
        <p:txBody>
          <a:bodyPr/>
          <a:lstStyle/>
          <a:p>
            <a:fld id="{CEA85A79-F49A-4642-A7F0-B8184226F445}" type="slidenum">
              <a:rPr lang="zh-TW" altLang="en-US" smtClean="0"/>
              <a:t>3</a:t>
            </a:fld>
            <a:endParaRPr lang="zh-TW" altLang="en-US"/>
          </a:p>
        </p:txBody>
      </p:sp>
    </p:spTree>
    <p:extLst>
      <p:ext uri="{BB962C8B-B14F-4D97-AF65-F5344CB8AC3E}">
        <p14:creationId xmlns:p14="http://schemas.microsoft.com/office/powerpoint/2010/main" val="1411721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45</a:t>
            </a:fld>
            <a:endParaRPr lang="zh-TW" altLang="en-US"/>
          </a:p>
        </p:txBody>
      </p:sp>
    </p:spTree>
    <p:extLst>
      <p:ext uri="{BB962C8B-B14F-4D97-AF65-F5344CB8AC3E}">
        <p14:creationId xmlns:p14="http://schemas.microsoft.com/office/powerpoint/2010/main" val="30980257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Gantry </a:t>
            </a:r>
            <a:r>
              <a:rPr lang="zh-TW" altLang="en-US" dirty="0"/>
              <a:t>起重機</a:t>
            </a:r>
            <a:endParaRPr lang="en-US" altLang="zh-TW" dirty="0"/>
          </a:p>
          <a:p>
            <a:r>
              <a:rPr lang="en-US" altLang="zh-TW" dirty="0"/>
              <a:t>Mounted </a:t>
            </a:r>
            <a:r>
              <a:rPr lang="zh-TW" altLang="en-US" dirty="0"/>
              <a:t>架設好</a:t>
            </a:r>
            <a:r>
              <a:rPr lang="zh-TW" altLang="en-US" dirty="0" smtClean="0"/>
              <a:t>的</a:t>
            </a:r>
            <a:endParaRPr lang="en-US" altLang="zh-TW"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smtClean="0"/>
              <a:t>SLR(</a:t>
            </a:r>
            <a:r>
              <a:rPr lang="en-US" altLang="zh-TW" sz="1200" b="1" i="0" kern="1200" dirty="0" smtClean="0">
                <a:solidFill>
                  <a:schemeClr val="tx1"/>
                </a:solidFill>
                <a:effectLst/>
                <a:latin typeface="+mn-lt"/>
                <a:ea typeface="+mn-ea"/>
                <a:cs typeface="+mn-cs"/>
              </a:rPr>
              <a:t>Single Lens Reflex) </a:t>
            </a:r>
            <a:r>
              <a:rPr lang="en-US" altLang="zh-TW" dirty="0" smtClean="0"/>
              <a:t>camera</a:t>
            </a:r>
            <a:r>
              <a:rPr lang="zh-TW" altLang="en-US" sz="1200" b="1" i="0" kern="1200" dirty="0" smtClean="0">
                <a:solidFill>
                  <a:schemeClr val="tx1"/>
                </a:solidFill>
                <a:effectLst/>
                <a:latin typeface="+mn-lt"/>
                <a:ea typeface="+mn-ea"/>
                <a:cs typeface="+mn-cs"/>
              </a:rPr>
              <a:t>單眼相機</a:t>
            </a:r>
            <a:endParaRPr lang="zh-TW" altLang="en-US" dirty="0" smtClean="0"/>
          </a:p>
          <a:p>
            <a:endParaRPr lang="en-US" altLang="zh-TW" dirty="0" smtClean="0"/>
          </a:p>
          <a:p>
            <a:r>
              <a:rPr lang="zh-TW" altLang="en-US" dirty="0" smtClean="0"/>
              <a:t>透過微波雷射條文掃描機，與架設在龍門架上的高解析度單眼相機掃描得到。</a:t>
            </a:r>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46</a:t>
            </a:fld>
            <a:endParaRPr lang="zh-TW" altLang="en-US"/>
          </a:p>
        </p:txBody>
      </p:sp>
    </p:spTree>
    <p:extLst>
      <p:ext uri="{BB962C8B-B14F-4D97-AF65-F5344CB8AC3E}">
        <p14:creationId xmlns:p14="http://schemas.microsoft.com/office/powerpoint/2010/main" val="4200172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巴戎廟是吳哥城</a:t>
            </a:r>
            <a:r>
              <a:rPr lang="en-US" altLang="zh-TW" dirty="0"/>
              <a:t>(Angkor Thom)</a:t>
            </a:r>
            <a:r>
              <a:rPr lang="zh-TW" altLang="en-US" dirty="0"/>
              <a:t>中最著名最莊觀的一座廟，構造以大尊佛像頭部主，形成一群又一群的塔，遠看似聳起的山頭。原本有</a:t>
            </a:r>
            <a:r>
              <a:rPr lang="en-US" altLang="zh-TW" dirty="0"/>
              <a:t>49</a:t>
            </a:r>
            <a:r>
              <a:rPr lang="zh-TW" altLang="en-US" dirty="0"/>
              <a:t>座塔， 現在只剩下只</a:t>
            </a:r>
            <a:r>
              <a:rPr lang="en-US" altLang="zh-TW" dirty="0"/>
              <a:t>37</a:t>
            </a:r>
            <a:r>
              <a:rPr lang="zh-TW" altLang="en-US" dirty="0"/>
              <a:t>座塔，大部份塔頂都雕刻有佛像頭。</a:t>
            </a:r>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47</a:t>
            </a:fld>
            <a:endParaRPr lang="zh-TW" altLang="en-US"/>
          </a:p>
        </p:txBody>
      </p:sp>
    </p:spTree>
    <p:extLst>
      <p:ext uri="{BB962C8B-B14F-4D97-AF65-F5344CB8AC3E}">
        <p14:creationId xmlns:p14="http://schemas.microsoft.com/office/powerpoint/2010/main" val="175799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49</a:t>
            </a:fld>
            <a:endParaRPr lang="zh-TW" altLang="en-US"/>
          </a:p>
        </p:txBody>
      </p:sp>
    </p:spTree>
    <p:extLst>
      <p:ext uri="{BB962C8B-B14F-4D97-AF65-F5344CB8AC3E}">
        <p14:creationId xmlns:p14="http://schemas.microsoft.com/office/powerpoint/2010/main" val="275325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三角網格是多邊形網格的一種，多邊形網格又被稱為“</a:t>
            </a:r>
            <a:r>
              <a:rPr lang="en-US" altLang="zh-TW" dirty="0"/>
              <a:t>Mesh”</a:t>
            </a:r>
            <a:r>
              <a:rPr lang="zh-TW" altLang="en-US" dirty="0"/>
              <a:t>，是計算機圖形學中用於為各種不規則物體建立模型的一種資料結構</a:t>
            </a:r>
            <a:endParaRPr lang="en-US" altLang="zh-TW" dirty="0"/>
          </a:p>
          <a:p>
            <a:r>
              <a:rPr lang="en-US" altLang="zh-TW" dirty="0"/>
              <a:t>Subdivision surfaces</a:t>
            </a:r>
            <a:r>
              <a:rPr lang="zh-TW" altLang="en-US" dirty="0"/>
              <a:t>細分曲面</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Splines</a:t>
            </a:r>
            <a:r>
              <a:rPr lang="zh-TW" altLang="en-US" sz="1200" b="0" i="0" kern="1200" dirty="0">
                <a:solidFill>
                  <a:schemeClr val="tx1"/>
                </a:solidFill>
                <a:effectLst/>
                <a:latin typeface="+mn-lt"/>
                <a:ea typeface="+mn-ea"/>
                <a:cs typeface="+mn-cs"/>
              </a:rPr>
              <a:t>樣條函數</a:t>
            </a:r>
            <a:endParaRPr lang="en-US" altLang="zh-TW"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樣條通常是指分段定義的多項式參數曲線</a:t>
            </a:r>
          </a:p>
          <a:p>
            <a:endParaRPr lang="en-US" altLang="zh-TW" sz="1200" b="0" i="0" kern="1200" dirty="0">
              <a:solidFill>
                <a:schemeClr val="tx1"/>
              </a:solidFill>
              <a:effectLst/>
              <a:latin typeface="+mn-lt"/>
              <a:ea typeface="+mn-ea"/>
              <a:cs typeface="+mn-cs"/>
            </a:endParaRPr>
          </a:p>
          <a:p>
            <a:endParaRPr lang="zh-TW" altLang="en-US" sz="1200" b="0" i="0" kern="1200" dirty="0">
              <a:solidFill>
                <a:schemeClr val="tx1"/>
              </a:solidFill>
              <a:effectLst/>
              <a:latin typeface="+mn-lt"/>
              <a:ea typeface="+mn-ea"/>
              <a:cs typeface="+mn-cs"/>
            </a:endParaRPr>
          </a:p>
          <a:p>
            <a:r>
              <a:rPr lang="zh-TW" altLang="en-US" dirty="0"/>
              <a:t/>
            </a:r>
            <a:br>
              <a:rPr lang="zh-TW" altLang="en-US" dirty="0"/>
            </a:b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50</a:t>
            </a:fld>
            <a:endParaRPr lang="zh-TW" altLang="en-US"/>
          </a:p>
        </p:txBody>
      </p:sp>
    </p:spTree>
    <p:extLst>
      <p:ext uri="{BB962C8B-B14F-4D97-AF65-F5344CB8AC3E}">
        <p14:creationId xmlns:p14="http://schemas.microsoft.com/office/powerpoint/2010/main" val="40272746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200" b="0" i="0" kern="1200" dirty="0" smtClean="0">
                <a:solidFill>
                  <a:schemeClr val="tx1"/>
                </a:solidFill>
                <a:effectLst/>
                <a:latin typeface="+mn-lt"/>
                <a:ea typeface="+mn-ea"/>
                <a:cs typeface="+mn-cs"/>
              </a:rPr>
              <a:t>樣條</a:t>
            </a:r>
            <a:r>
              <a:rPr lang="zh-TW" altLang="en-US" sz="1200" b="0" i="0" kern="1200" dirty="0" smtClean="0">
                <a:solidFill>
                  <a:schemeClr val="tx1"/>
                </a:solidFill>
                <a:effectLst/>
                <a:latin typeface="+mn-lt"/>
                <a:ea typeface="+mn-ea"/>
                <a:cs typeface="+mn-cs"/>
              </a:rPr>
              <a:t>網格</a:t>
            </a:r>
            <a:endParaRPr lang="zh-TW" altLang="zh-TW" sz="1200" b="0" i="0" kern="1200" dirty="0" smtClean="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CEA85A79-F49A-4642-A7F0-B8184226F445}" type="slidenum">
              <a:rPr lang="zh-TW" altLang="en-US" smtClean="0"/>
              <a:t>52</a:t>
            </a:fld>
            <a:endParaRPr lang="zh-TW" altLang="en-US"/>
          </a:p>
        </p:txBody>
      </p:sp>
    </p:spTree>
    <p:extLst>
      <p:ext uri="{BB962C8B-B14F-4D97-AF65-F5344CB8AC3E}">
        <p14:creationId xmlns:p14="http://schemas.microsoft.com/office/powerpoint/2010/main" val="2604028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Decimation</a:t>
            </a:r>
            <a:r>
              <a:rPr lang="en-US" altLang="zh-TW" baseline="0" dirty="0" smtClean="0"/>
              <a:t> </a:t>
            </a:r>
            <a:r>
              <a:rPr lang="zh-TW" altLang="en-US" baseline="0" dirty="0" smtClean="0"/>
              <a:t>抽取</a:t>
            </a:r>
            <a:endParaRPr lang="en-US" altLang="zh-TW" baseline="0" dirty="0" smtClean="0"/>
          </a:p>
          <a:p>
            <a:r>
              <a:rPr lang="en-US" altLang="zh-TW" dirty="0" smtClean="0"/>
              <a:t>fair</a:t>
            </a:r>
            <a:r>
              <a:rPr lang="zh-TW" altLang="en-US" dirty="0" smtClean="0"/>
              <a:t> </a:t>
            </a:r>
            <a:r>
              <a:rPr lang="zh-TW" altLang="en-US" dirty="0"/>
              <a:t>光順 </a:t>
            </a:r>
            <a:r>
              <a:rPr lang="zh-TW" altLang="en-US" dirty="0" smtClean="0"/>
              <a:t>整流</a:t>
            </a:r>
            <a:endParaRPr lang="en-US" altLang="zh-TW" dirty="0" smtClean="0"/>
          </a:p>
          <a:p>
            <a:endParaRPr lang="en-US" altLang="zh-TW" dirty="0" smtClean="0"/>
          </a:p>
          <a:p>
            <a:r>
              <a:rPr lang="zh-TW" altLang="en-US" dirty="0" smtClean="0"/>
              <a:t>這些曲面表示法，不僅可以創建高度詳細的模型，還可以進行處理數學操作，例如插值，光順或平滑以及抽取和簡化。</a:t>
            </a:r>
            <a:endParaRPr lang="en-US" altLang="zh-TW" dirty="0" smtClean="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54</a:t>
            </a:fld>
            <a:endParaRPr lang="zh-TW" altLang="en-US"/>
          </a:p>
        </p:txBody>
      </p:sp>
    </p:spTree>
    <p:extLst>
      <p:ext uri="{BB962C8B-B14F-4D97-AF65-F5344CB8AC3E}">
        <p14:creationId xmlns:p14="http://schemas.microsoft.com/office/powerpoint/2010/main" val="10230186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Sparse data constraints </a:t>
            </a:r>
            <a:r>
              <a:rPr lang="zh-TW" altLang="en-US" dirty="0"/>
              <a:t>稀疏資料限制</a:t>
            </a:r>
            <a:endParaRPr lang="en-US" altLang="zh-TW" dirty="0"/>
          </a:p>
          <a:p>
            <a:r>
              <a:rPr lang="zh-TW" altLang="en-US" sz="1200" b="0" i="0" kern="1200" dirty="0">
                <a:solidFill>
                  <a:schemeClr val="tx1"/>
                </a:solidFill>
                <a:effectLst/>
                <a:latin typeface="+mn-lt"/>
                <a:ea typeface="+mn-ea"/>
                <a:cs typeface="+mn-cs"/>
              </a:rPr>
              <a:t>在資料庫中，稀疏資料是指在二維表中含有大量空值的資料；即稀疏資料是指，在資料集中絕大多數數值缺失或者為零的資料。稀疏資料絕對不是無用資料，只不過是資訊不完全，通過適當的手段是可以挖掘出大量有用資訊</a:t>
            </a:r>
            <a:endParaRPr lang="zh-TW" altLang="en-US" b="0"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55</a:t>
            </a:fld>
            <a:endParaRPr lang="zh-TW" altLang="en-US"/>
          </a:p>
        </p:txBody>
      </p:sp>
    </p:spTree>
    <p:extLst>
      <p:ext uri="{BB962C8B-B14F-4D97-AF65-F5344CB8AC3E}">
        <p14:creationId xmlns:p14="http://schemas.microsoft.com/office/powerpoint/2010/main" val="39392253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徑向基函數核</a:t>
            </a:r>
            <a:endParaRPr lang="en-US" altLang="zh-TW" dirty="0"/>
          </a:p>
          <a:p>
            <a:r>
              <a:rPr lang="en-US" altLang="zh-TW" sz="1200" b="0" i="0" u="none" kern="1200" dirty="0">
                <a:solidFill>
                  <a:schemeClr val="tx1"/>
                </a:solidFill>
                <a:effectLst/>
                <a:latin typeface="+mn-lt"/>
                <a:ea typeface="+mn-ea"/>
                <a:cs typeface="+mn-cs"/>
              </a:rPr>
              <a:t>K</a:t>
            </a:r>
            <a:r>
              <a:rPr lang="zh-TW" altLang="en-US" sz="1200" b="0" i="0" u="none" kern="1200" dirty="0">
                <a:solidFill>
                  <a:schemeClr val="tx1"/>
                </a:solidFill>
                <a:effectLst/>
                <a:latin typeface="+mn-lt"/>
                <a:ea typeface="+mn-ea"/>
                <a:cs typeface="+mn-cs"/>
              </a:rPr>
              <a:t> 兩個特徵向量之間的</a:t>
            </a:r>
            <a:r>
              <a:rPr lang="zh-TW" altLang="en-US" sz="1200" b="0" i="0" u="none" strike="noStrike" kern="1200" dirty="0">
                <a:solidFill>
                  <a:schemeClr val="tx1"/>
                </a:solidFill>
                <a:effectLst/>
                <a:latin typeface="+mn-lt"/>
                <a:ea typeface="+mn-ea"/>
                <a:cs typeface="+mn-cs"/>
                <a:hlinkClick r:id="rId3" tooltip="歐幾里得距離">
                  <a:extLst>
                    <a:ext uri="{A12FA001-AC4F-418D-AE19-62706E023703}">
                      <ahyp:hlinkClr xmlns:ahyp="http://schemas.microsoft.com/office/drawing/2018/hyperlinkcolor" xmlns="" val="tx"/>
                    </a:ext>
                  </a:extLst>
                </a:hlinkClick>
              </a:rPr>
              <a:t>平方歐幾里得距離</a:t>
            </a:r>
            <a:endParaRPr lang="zh-TW" altLang="en-US" b="0" u="none" dirty="0">
              <a:solidFill>
                <a:schemeClr val="tx1"/>
              </a:solidFill>
            </a:endParaRP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57</a:t>
            </a:fld>
            <a:endParaRPr lang="zh-TW" altLang="en-US"/>
          </a:p>
        </p:txBody>
      </p:sp>
    </p:spTree>
    <p:extLst>
      <p:ext uri="{BB962C8B-B14F-4D97-AF65-F5344CB8AC3E}">
        <p14:creationId xmlns:p14="http://schemas.microsoft.com/office/powerpoint/2010/main" val="4552170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Hierarchy </a:t>
            </a:r>
            <a:r>
              <a:rPr lang="zh-TW" altLang="en-US" dirty="0"/>
              <a:t>階層</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Lod</a:t>
            </a:r>
            <a:r>
              <a:rPr lang="zh-TW" altLang="zh-TW" sz="1200" b="0" i="0" kern="1200" dirty="0">
                <a:solidFill>
                  <a:schemeClr val="tx1"/>
                </a:solidFill>
                <a:effectLst/>
                <a:latin typeface="+mn-lt"/>
                <a:ea typeface="+mn-ea"/>
                <a:cs typeface="+mn-cs"/>
              </a:rPr>
              <a:t>細節層次</a:t>
            </a:r>
          </a:p>
          <a:p>
            <a:r>
              <a:rPr lang="zh-TW" altLang="en-US" dirty="0"/>
              <a:t>隨著物體或者模型遠離觀察者而逐步降低。由於它能夠通過減少多邊形的數目從而提升渲染效率，所以在計算機與視頻遊戲中使用了這項技術。由於物體距離很遠，所以理論上並不會察覺到模型或者物體的視覺質量會有所下降</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58</a:t>
            </a:fld>
            <a:endParaRPr lang="zh-TW" altLang="en-US"/>
          </a:p>
        </p:txBody>
      </p:sp>
    </p:spTree>
    <p:extLst>
      <p:ext uri="{BB962C8B-B14F-4D97-AF65-F5344CB8AC3E}">
        <p14:creationId xmlns:p14="http://schemas.microsoft.com/office/powerpoint/2010/main" val="2003388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mtClean="0"/>
              <a:t>Photometric Stereo: </a:t>
            </a:r>
            <a:r>
              <a:rPr lang="zh-TW" altLang="en-US" smtClean="0"/>
              <a:t>光度</a:t>
            </a:r>
            <a:r>
              <a:rPr lang="zh-TW" altLang="en-US" dirty="0" smtClean="0"/>
              <a:t>立體</a:t>
            </a:r>
            <a:endParaRPr lang="zh-TW" altLang="en-US" dirty="0"/>
          </a:p>
        </p:txBody>
      </p:sp>
      <p:sp>
        <p:nvSpPr>
          <p:cNvPr id="4" name="投影片編號版面配置區 3"/>
          <p:cNvSpPr>
            <a:spLocks noGrp="1"/>
          </p:cNvSpPr>
          <p:nvPr>
            <p:ph type="sldNum" sz="quarter" idx="10"/>
          </p:nvPr>
        </p:nvSpPr>
        <p:spPr/>
        <p:txBody>
          <a:bodyPr/>
          <a:lstStyle/>
          <a:p>
            <a:fld id="{CEA85A79-F49A-4642-A7F0-B8184226F445}" type="slidenum">
              <a:rPr lang="zh-TW" altLang="en-US" smtClean="0"/>
              <a:t>6</a:t>
            </a:fld>
            <a:endParaRPr lang="zh-TW" altLang="en-US"/>
          </a:p>
        </p:txBody>
      </p:sp>
    </p:spTree>
    <p:extLst>
      <p:ext uri="{BB962C8B-B14F-4D97-AF65-F5344CB8AC3E}">
        <p14:creationId xmlns:p14="http://schemas.microsoft.com/office/powerpoint/2010/main" val="18103682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Coarse </a:t>
            </a:r>
            <a:r>
              <a:rPr lang="zh-TW" altLang="en-US" dirty="0"/>
              <a:t>粗糙的</a:t>
            </a:r>
            <a:endParaRPr lang="en-US" altLang="zh-TW" dirty="0"/>
          </a:p>
          <a:p>
            <a:pPr eaLnBrk="1" hangingPunct="1"/>
            <a:r>
              <a:rPr lang="en-US" altLang="zh-TW" dirty="0">
                <a:latin typeface="Arial" panose="020B0604020202020204" pitchFamily="34" charset="0"/>
              </a:rPr>
              <a:t>edge </a:t>
            </a:r>
            <a:r>
              <a:rPr lang="en-US" altLang="zh-TW" dirty="0" smtClean="0">
                <a:latin typeface="Arial" panose="020B0604020202020204" pitchFamily="34" charset="0"/>
              </a:rPr>
              <a:t>collapse</a:t>
            </a:r>
            <a:endParaRPr lang="en-US" altLang="zh-TW" b="1" dirty="0">
              <a:latin typeface="Arial" panose="020B0604020202020204" pitchFamily="34" charset="0"/>
            </a:endParaRP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59</a:t>
            </a:fld>
            <a:endParaRPr lang="zh-TW" altLang="en-US"/>
          </a:p>
        </p:txBody>
      </p:sp>
    </p:spTree>
    <p:extLst>
      <p:ext uri="{BB962C8B-B14F-4D97-AF65-F5344CB8AC3E}">
        <p14:creationId xmlns:p14="http://schemas.microsoft.com/office/powerpoint/2010/main" val="11875461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Geometry </a:t>
            </a:r>
            <a:r>
              <a:rPr lang="zh-TW" altLang="en-US" dirty="0"/>
              <a:t>幾何學</a:t>
            </a:r>
            <a:endParaRPr lang="en-US" altLang="zh-TW" dirty="0"/>
          </a:p>
          <a:p>
            <a:r>
              <a:rPr lang="en-US" altLang="zh-TW" dirty="0"/>
              <a:t>Cache</a:t>
            </a:r>
            <a:r>
              <a:rPr lang="zh-TW" altLang="en-US" sz="1200" b="0" i="0" kern="1200" dirty="0">
                <a:solidFill>
                  <a:schemeClr val="tx1"/>
                </a:solidFill>
                <a:effectLst/>
                <a:latin typeface="+mn-lt"/>
                <a:ea typeface="+mn-ea"/>
                <a:cs typeface="+mn-cs"/>
              </a:rPr>
              <a:t>快取</a:t>
            </a:r>
            <a:r>
              <a:rPr lang="zh-TW" altLang="en-US" sz="1200" b="0" i="0" kern="1200" dirty="0" smtClean="0">
                <a:solidFill>
                  <a:schemeClr val="tx1"/>
                </a:solidFill>
                <a:effectLst/>
                <a:latin typeface="+mn-lt"/>
                <a:ea typeface="+mn-ea"/>
                <a:cs typeface="+mn-cs"/>
              </a:rPr>
              <a:t>記憶體</a:t>
            </a:r>
            <a:endParaRPr lang="en-US" altLang="zh-TW" sz="1200" b="0" i="0" kern="1200" dirty="0" smtClean="0">
              <a:solidFill>
                <a:schemeClr val="tx1"/>
              </a:solidFill>
              <a:effectLst/>
              <a:latin typeface="+mn-lt"/>
              <a:ea typeface="+mn-ea"/>
              <a:cs typeface="+mn-cs"/>
            </a:endParaRPr>
          </a:p>
          <a:p>
            <a:endParaRPr lang="en-US" altLang="zh-TW"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smtClean="0">
                <a:solidFill>
                  <a:schemeClr val="tx1"/>
                </a:solidFill>
                <a:effectLst/>
                <a:latin typeface="+mn-lt"/>
                <a:ea typeface="+mn-ea"/>
                <a:cs typeface="+mn-cs"/>
              </a:rPr>
              <a:t>為了使網格更易於壓縮和以緩存有效的方式存儲。</a:t>
            </a:r>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61</a:t>
            </a:fld>
            <a:endParaRPr lang="zh-TW" altLang="en-US"/>
          </a:p>
        </p:txBody>
      </p:sp>
    </p:spTree>
    <p:extLst>
      <p:ext uri="{BB962C8B-B14F-4D97-AF65-F5344CB8AC3E}">
        <p14:creationId xmlns:p14="http://schemas.microsoft.com/office/powerpoint/2010/main" val="34791384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EA85A79-F49A-4642-A7F0-B8184226F445}" type="slidenum">
              <a:rPr lang="zh-TW" altLang="en-US" smtClean="0"/>
              <a:t>62</a:t>
            </a:fld>
            <a:endParaRPr lang="zh-TW" altLang="en-US"/>
          </a:p>
        </p:txBody>
      </p:sp>
    </p:spTree>
    <p:extLst>
      <p:ext uri="{BB962C8B-B14F-4D97-AF65-F5344CB8AC3E}">
        <p14:creationId xmlns:p14="http://schemas.microsoft.com/office/powerpoint/2010/main" val="4648780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Dispense </a:t>
            </a:r>
            <a:r>
              <a:rPr lang="zh-TW" altLang="en-US" dirty="0"/>
              <a:t>免除</a:t>
            </a:r>
            <a:endParaRPr lang="en-US" altLang="zh-TW" dirty="0"/>
          </a:p>
          <a:p>
            <a:r>
              <a:rPr lang="zh-TW" altLang="en-US" dirty="0"/>
              <a:t>不用網格 用頂點</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63</a:t>
            </a:fld>
            <a:endParaRPr lang="zh-TW" altLang="en-US"/>
          </a:p>
        </p:txBody>
      </p:sp>
    </p:spTree>
    <p:extLst>
      <p:ext uri="{BB962C8B-B14F-4D97-AF65-F5344CB8AC3E}">
        <p14:creationId xmlns:p14="http://schemas.microsoft.com/office/powerpoint/2010/main" val="6815617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Render </a:t>
            </a:r>
            <a:r>
              <a:rPr lang="zh-TW" altLang="en-US" dirty="0" smtClean="0"/>
              <a:t>呈現 </a:t>
            </a:r>
            <a:r>
              <a:rPr lang="en-US" altLang="zh-TW" dirty="0" smtClean="0"/>
              <a:t>(</a:t>
            </a:r>
            <a:r>
              <a:rPr lang="zh-TW" altLang="en-US" dirty="0" smtClean="0"/>
              <a:t>渲染</a:t>
            </a:r>
            <a:r>
              <a:rPr lang="en-US" altLang="zh-TW" dirty="0" smtClean="0"/>
              <a:t>)</a:t>
            </a:r>
            <a:endParaRPr lang="en-US" altLang="zh-TW" dirty="0"/>
          </a:p>
          <a:p>
            <a:r>
              <a:rPr lang="en-US" altLang="zh-TW" dirty="0"/>
              <a:t>Heuristics </a:t>
            </a:r>
            <a:r>
              <a:rPr lang="zh-TW" altLang="en-US" dirty="0"/>
              <a:t>策略法</a:t>
            </a:r>
            <a:endParaRPr lang="en-US" altLang="zh-TW" dirty="0"/>
          </a:p>
          <a:p>
            <a:r>
              <a:rPr lang="en-US" altLang="zh-TW" dirty="0"/>
              <a:t>Splat </a:t>
            </a:r>
            <a:r>
              <a:rPr lang="zh-TW" altLang="en-US" dirty="0" smtClean="0"/>
              <a:t>點</a:t>
            </a:r>
            <a:endParaRPr lang="en-US" altLang="zh-TW" dirty="0" smtClean="0"/>
          </a:p>
          <a:p>
            <a:endParaRPr lang="en-US" altLang="zh-TW" dirty="0" smtClean="0"/>
          </a:p>
          <a:p>
            <a:pPr marL="228600" indent="-228600">
              <a:buAutoNum type="arabicPeriod"/>
            </a:pPr>
            <a:r>
              <a:rPr lang="zh-TW" altLang="en-US" dirty="0" smtClean="0"/>
              <a:t>局部動態三角剖分啟發法</a:t>
            </a:r>
            <a:endParaRPr lang="en-US" altLang="zh-TW" dirty="0" smtClean="0"/>
          </a:p>
          <a:p>
            <a:pPr marL="228600" indent="-228600">
              <a:buAutoNum type="arabicPeriod"/>
            </a:pPr>
            <a:r>
              <a:rPr lang="zh-TW" altLang="en-US" dirty="0" smtClean="0"/>
              <a:t>直接表面噴濺</a:t>
            </a:r>
            <a:endParaRPr lang="en-US" altLang="zh-TW" dirty="0" smtClean="0"/>
          </a:p>
          <a:p>
            <a:pPr marL="228600" indent="-228600">
              <a:buAutoNum type="arabicPeriod"/>
            </a:pPr>
            <a:r>
              <a:rPr lang="zh-TW" altLang="en-US" sz="1200" b="0" i="0" kern="1200" dirty="0" smtClean="0">
                <a:solidFill>
                  <a:schemeClr val="tx1"/>
                </a:solidFill>
                <a:effectLst/>
                <a:latin typeface="+mn-lt"/>
                <a:ea typeface="+mn-ea"/>
                <a:cs typeface="+mn-cs"/>
              </a:rPr>
              <a:t>移動最小二乘法</a:t>
            </a:r>
          </a:p>
          <a:p>
            <a:pPr marL="228600" indent="-228600">
              <a:buAutoNum type="arabicPeriod"/>
            </a:pPr>
            <a:endParaRPr lang="zh-TW" altLang="en-US" dirty="0" smtClean="0"/>
          </a:p>
          <a:p>
            <a:pPr marL="228600" indent="-228600">
              <a:buAutoNum type="arabicPeriod"/>
            </a:pPr>
            <a:endParaRPr lang="zh-TW" altLang="en-US" dirty="0" smtClean="0"/>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64</a:t>
            </a:fld>
            <a:endParaRPr lang="zh-TW" altLang="en-US"/>
          </a:p>
        </p:txBody>
      </p:sp>
    </p:spTree>
    <p:extLst>
      <p:ext uri="{BB962C8B-B14F-4D97-AF65-F5344CB8AC3E}">
        <p14:creationId xmlns:p14="http://schemas.microsoft.com/office/powerpoint/2010/main" val="167002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65</a:t>
            </a:fld>
            <a:endParaRPr lang="zh-TW" altLang="en-US"/>
          </a:p>
        </p:txBody>
      </p:sp>
    </p:spTree>
    <p:extLst>
      <p:ext uri="{BB962C8B-B14F-4D97-AF65-F5344CB8AC3E}">
        <p14:creationId xmlns:p14="http://schemas.microsoft.com/office/powerpoint/2010/main" val="39168963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體積的表示</a:t>
            </a:r>
            <a:r>
              <a:rPr lang="zh-TW" altLang="en-US" dirty="0" smtClean="0"/>
              <a:t>法</a:t>
            </a:r>
            <a:r>
              <a:rPr lang="en-US" altLang="zh-TW" dirty="0" smtClean="0"/>
              <a:t/>
            </a:r>
            <a:br>
              <a:rPr lang="en-US" altLang="zh-TW" dirty="0" smtClean="0"/>
            </a:br>
            <a:endParaRPr lang="en-US" altLang="zh-TW" dirty="0" smtClean="0"/>
          </a:p>
          <a:p>
            <a:r>
              <a:rPr lang="zh-TW" altLang="en-US" dirty="0" smtClean="0"/>
              <a:t>對</a:t>
            </a:r>
            <a:r>
              <a:rPr lang="en-US" altLang="zh-TW" dirty="0" smtClean="0"/>
              <a:t>3D</a:t>
            </a:r>
            <a:r>
              <a:rPr lang="zh-TW" altLang="en-US" dirty="0" smtClean="0"/>
              <a:t>曲面建模的第三個替代方法是構造</a:t>
            </a:r>
            <a:r>
              <a:rPr lang="en-US" altLang="zh-TW" dirty="0" smtClean="0"/>
              <a:t>3D</a:t>
            </a:r>
            <a:r>
              <a:rPr lang="zh-TW" altLang="en-US" dirty="0" smtClean="0"/>
              <a:t>體積內外函數</a:t>
            </a:r>
            <a:endParaRPr lang="en-US" altLang="zh-TW" dirty="0" smtClean="0"/>
          </a:p>
          <a:p>
            <a:endParaRPr lang="en-US" altLang="zh-TW" dirty="0"/>
          </a:p>
          <a:p>
            <a:r>
              <a:rPr lang="en-US" altLang="zh-TW" dirty="0"/>
              <a:t>Implicit </a:t>
            </a:r>
            <a:r>
              <a:rPr lang="zh-TW" altLang="en-US" dirty="0"/>
              <a:t>絕對的</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66</a:t>
            </a:fld>
            <a:endParaRPr lang="zh-TW" altLang="en-US"/>
          </a:p>
        </p:txBody>
      </p:sp>
    </p:spTree>
    <p:extLst>
      <p:ext uri="{BB962C8B-B14F-4D97-AF65-F5344CB8AC3E}">
        <p14:creationId xmlns:p14="http://schemas.microsoft.com/office/powerpoint/2010/main" val="18409872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隱式曲面</a:t>
            </a:r>
            <a:endParaRPr lang="zh-TW" altLang="en-US" dirty="0"/>
          </a:p>
        </p:txBody>
      </p:sp>
      <p:sp>
        <p:nvSpPr>
          <p:cNvPr id="4" name="投影片編號版面配置區 3"/>
          <p:cNvSpPr>
            <a:spLocks noGrp="1"/>
          </p:cNvSpPr>
          <p:nvPr>
            <p:ph type="sldNum" sz="quarter" idx="10"/>
          </p:nvPr>
        </p:nvSpPr>
        <p:spPr/>
        <p:txBody>
          <a:bodyPr/>
          <a:lstStyle/>
          <a:p>
            <a:fld id="{CEA85A79-F49A-4642-A7F0-B8184226F445}" type="slidenum">
              <a:rPr lang="zh-TW" altLang="en-US" smtClean="0"/>
              <a:t>67</a:t>
            </a:fld>
            <a:endParaRPr lang="zh-TW" altLang="en-US"/>
          </a:p>
        </p:txBody>
      </p:sp>
    </p:spTree>
    <p:extLst>
      <p:ext uri="{BB962C8B-B14F-4D97-AF65-F5344CB8AC3E}">
        <p14:creationId xmlns:p14="http://schemas.microsoft.com/office/powerpoint/2010/main" val="9857710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超二次曲面體 </a:t>
            </a:r>
            <a:r>
              <a:rPr lang="en-US" altLang="zh-TW" dirty="0" err="1"/>
              <a:t>superquadrics</a:t>
            </a:r>
            <a:endParaRPr lang="en-US" altLang="zh-TW" dirty="0"/>
          </a:p>
          <a:p>
            <a:r>
              <a:rPr lang="zh-TW" altLang="en-US" dirty="0"/>
              <a:t>是一類幾何體，其表面方程由橢球體或其他二次曲面體方程演化而來。將橢球體表面方程中的指數由</a:t>
            </a:r>
            <a:r>
              <a:rPr lang="en-US" altLang="zh-TW" dirty="0"/>
              <a:t>2</a:t>
            </a:r>
            <a:r>
              <a:rPr lang="zh-TW" altLang="en-US" dirty="0"/>
              <a:t>更改為其他任意正實數，即得到超二次曲面體</a:t>
            </a:r>
            <a:endParaRPr lang="en-US" altLang="zh-TW" dirty="0"/>
          </a:p>
          <a:p>
            <a:r>
              <a:rPr lang="zh-TW" altLang="en-US" sz="1200" b="0" i="0" kern="1200" dirty="0">
                <a:solidFill>
                  <a:schemeClr val="tx1"/>
                </a:solidFill>
                <a:effectLst/>
                <a:latin typeface="+mn-lt"/>
                <a:ea typeface="+mn-ea"/>
                <a:cs typeface="+mn-cs"/>
              </a:rPr>
              <a:t>可以表達圓角或近似方角的立方體、八面體、圓柱等諸多形狀，是一種很好的計算機三維圖形模型</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en-US" altLang="zh-TW" sz="1200" b="0" i="0" kern="1200" dirty="0">
                <a:solidFill>
                  <a:schemeClr val="tx1"/>
                </a:solidFill>
                <a:effectLst/>
                <a:latin typeface="+mn-lt"/>
                <a:ea typeface="+mn-ea"/>
                <a:cs typeface="+mn-cs"/>
              </a:rPr>
              <a:t>Extent </a:t>
            </a:r>
            <a:r>
              <a:rPr lang="zh-TW" altLang="en-US" sz="1200" b="0" i="0" kern="1200" dirty="0">
                <a:solidFill>
                  <a:schemeClr val="tx1"/>
                </a:solidFill>
                <a:effectLst/>
                <a:latin typeface="+mn-lt"/>
                <a:ea typeface="+mn-ea"/>
                <a:cs typeface="+mn-cs"/>
              </a:rPr>
              <a:t>長度</a:t>
            </a:r>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68</a:t>
            </a:fld>
            <a:endParaRPr lang="zh-TW" altLang="en-US"/>
          </a:p>
        </p:txBody>
      </p:sp>
    </p:spTree>
    <p:extLst>
      <p:ext uri="{BB962C8B-B14F-4D97-AF65-F5344CB8AC3E}">
        <p14:creationId xmlns:p14="http://schemas.microsoft.com/office/powerpoint/2010/main" val="2050603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Conics</a:t>
            </a:r>
            <a:r>
              <a:rPr lang="zh-TW" altLang="en-US" dirty="0"/>
              <a:t> 圓錐曲線 </a:t>
            </a:r>
            <a:r>
              <a:rPr lang="en-US" altLang="zh-TW" dirty="0"/>
              <a:t>two dimensional curve</a:t>
            </a:r>
          </a:p>
          <a:p>
            <a:r>
              <a:rPr lang="en-US" altLang="zh-TW" dirty="0"/>
              <a:t>Parabola </a:t>
            </a:r>
            <a:r>
              <a:rPr lang="zh-TW" altLang="en-US" dirty="0"/>
              <a:t>拋物線</a:t>
            </a:r>
            <a:endParaRPr lang="en-US" altLang="zh-TW" dirty="0"/>
          </a:p>
          <a:p>
            <a:r>
              <a:rPr lang="en-US" altLang="zh-TW" dirty="0"/>
              <a:t>Hyperbola</a:t>
            </a:r>
            <a:r>
              <a:rPr lang="zh-TW" altLang="en-US" dirty="0"/>
              <a:t> 雙曲線</a:t>
            </a:r>
            <a:endParaRPr lang="en-US" altLang="zh-TW" dirty="0"/>
          </a:p>
          <a:p>
            <a:endParaRPr lang="en-US" altLang="zh-TW" dirty="0"/>
          </a:p>
          <a:p>
            <a:r>
              <a:rPr lang="zh-TW" altLang="en-US" dirty="0"/>
              <a:t>不同切面會有不同圖形</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69</a:t>
            </a:fld>
            <a:endParaRPr lang="zh-TW" altLang="en-US"/>
          </a:p>
        </p:txBody>
      </p:sp>
    </p:spTree>
    <p:extLst>
      <p:ext uri="{BB962C8B-B14F-4D97-AF65-F5344CB8AC3E}">
        <p14:creationId xmlns:p14="http://schemas.microsoft.com/office/powerpoint/2010/main" val="463899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陰影 跟 立體光學法</a:t>
            </a:r>
          </a:p>
          <a:p>
            <a:endParaRPr lang="zh-TW" altLang="en-US" dirty="0"/>
          </a:p>
          <a:p>
            <a:r>
              <a:rPr lang="en-US" altLang="zh-TW" dirty="0"/>
              <a:t>Surface </a:t>
            </a:r>
            <a:r>
              <a:rPr lang="zh-TW" altLang="en-US" dirty="0"/>
              <a:t>曲面法向量</a:t>
            </a:r>
          </a:p>
          <a:p>
            <a:r>
              <a:rPr lang="en-US" altLang="zh-TW" dirty="0"/>
              <a:t>Incident </a:t>
            </a:r>
            <a:r>
              <a:rPr lang="zh-TW" altLang="en-US" dirty="0" smtClean="0"/>
              <a:t>入射光</a:t>
            </a:r>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7</a:t>
            </a:fld>
            <a:endParaRPr lang="zh-TW" altLang="en-US"/>
          </a:p>
        </p:txBody>
      </p:sp>
    </p:spTree>
    <p:extLst>
      <p:ext uri="{BB962C8B-B14F-4D97-AF65-F5344CB8AC3E}">
        <p14:creationId xmlns:p14="http://schemas.microsoft.com/office/powerpoint/2010/main" val="7881801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fontAlgn="t"/>
            <a:r>
              <a:rPr lang="en-US" altLang="zh-TW" dirty="0"/>
              <a:t>Quadric</a:t>
            </a:r>
            <a:r>
              <a:rPr lang="zh-TW" altLang="en-US" sz="1200" b="0" i="0" kern="1200" dirty="0">
                <a:solidFill>
                  <a:schemeClr val="tx1"/>
                </a:solidFill>
                <a:effectLst/>
                <a:latin typeface="+mn-lt"/>
                <a:ea typeface="+mn-ea"/>
                <a:cs typeface="+mn-cs"/>
              </a:rPr>
              <a:t>二次曲面</a:t>
            </a:r>
          </a:p>
          <a:p>
            <a:r>
              <a:rPr lang="en-US" altLang="zh-TW" dirty="0">
                <a:latin typeface="Arial" panose="020B0604020202020204" pitchFamily="34" charset="0"/>
              </a:rPr>
              <a:t>the three dimensional analogue(</a:t>
            </a:r>
            <a:r>
              <a:rPr lang="zh-TW" altLang="en-US" dirty="0">
                <a:latin typeface="Arial" panose="020B0604020202020204" pitchFamily="34" charset="0"/>
              </a:rPr>
              <a:t>類似</a:t>
            </a:r>
            <a:r>
              <a:rPr lang="en-US" altLang="zh-TW" dirty="0">
                <a:latin typeface="Arial" panose="020B0604020202020204" pitchFamily="34" charset="0"/>
              </a:rPr>
              <a:t>) of the conics</a:t>
            </a:r>
            <a:endParaRPr lang="en-US" altLang="zh-TW" sz="1200" b="0"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70</a:t>
            </a:fld>
            <a:endParaRPr lang="zh-TW" altLang="en-US"/>
          </a:p>
        </p:txBody>
      </p:sp>
    </p:spTree>
    <p:extLst>
      <p:ext uri="{BB962C8B-B14F-4D97-AF65-F5344CB8AC3E}">
        <p14:creationId xmlns:p14="http://schemas.microsoft.com/office/powerpoint/2010/main" val="20505043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These are an extension of quadrics, where the power on the coordinate does not have to be 2</a:t>
            </a:r>
          </a:p>
          <a:p>
            <a:r>
              <a:rPr lang="zh-TW" altLang="en-US" dirty="0"/>
              <a:t>各參數不侷限</a:t>
            </a:r>
            <a:r>
              <a:rPr lang="en-US" altLang="zh-TW" dirty="0"/>
              <a:t>2</a:t>
            </a:r>
            <a:r>
              <a:rPr lang="zh-TW" altLang="en-US" dirty="0"/>
              <a:t>次了</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71</a:t>
            </a:fld>
            <a:endParaRPr lang="zh-TW" altLang="en-US"/>
          </a:p>
        </p:txBody>
      </p:sp>
    </p:spTree>
    <p:extLst>
      <p:ext uri="{BB962C8B-B14F-4D97-AF65-F5344CB8AC3E}">
        <p14:creationId xmlns:p14="http://schemas.microsoft.com/office/powerpoint/2010/main" val="21417154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Signed distance function </a:t>
            </a:r>
            <a:r>
              <a:rPr lang="zh-TW" altLang="en-US" dirty="0"/>
              <a:t>正負號距離表示</a:t>
            </a:r>
            <a:r>
              <a:rPr lang="zh-TW" altLang="en-US" dirty="0" smtClean="0"/>
              <a:t>法</a:t>
            </a:r>
            <a:r>
              <a:rPr lang="en-US" altLang="zh-TW" dirty="0" smtClean="0"/>
              <a:t/>
            </a:r>
            <a:br>
              <a:rPr lang="en-US" altLang="zh-TW" dirty="0" smtClean="0"/>
            </a:br>
            <a:endParaRPr lang="en-US" altLang="zh-TW" dirty="0" smtClean="0"/>
          </a:p>
          <a:p>
            <a:r>
              <a:rPr lang="zh-TW" altLang="en-US" dirty="0" smtClean="0"/>
              <a:t>可以通過在規則的三維網格上定義帶符號的距離函數來構造另一種類型的隱式形狀模型，可以選擇使用八叉樹樣條曲線將該函數更粗糙地表示為遠離其表面（零集）</a:t>
            </a:r>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72</a:t>
            </a:fld>
            <a:endParaRPr lang="zh-TW" altLang="en-US"/>
          </a:p>
        </p:txBody>
      </p:sp>
    </p:spTree>
    <p:extLst>
      <p:ext uri="{BB962C8B-B14F-4D97-AF65-F5344CB8AC3E}">
        <p14:creationId xmlns:p14="http://schemas.microsoft.com/office/powerpoint/2010/main" val="16324435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Primitive </a:t>
            </a:r>
            <a:r>
              <a:rPr lang="zh-TW" altLang="en-US" dirty="0"/>
              <a:t>原始</a:t>
            </a:r>
            <a:endParaRPr lang="en-US" altLang="zh-TW" dirty="0"/>
          </a:p>
          <a:p>
            <a:r>
              <a:rPr lang="en-US" altLang="zh-TW" dirty="0"/>
              <a:t>Overlaid </a:t>
            </a:r>
            <a:r>
              <a:rPr lang="zh-TW" altLang="en-US" dirty="0"/>
              <a:t>覆蓋</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75</a:t>
            </a:fld>
            <a:endParaRPr lang="zh-TW" altLang="en-US"/>
          </a:p>
        </p:txBody>
      </p:sp>
    </p:spTree>
    <p:extLst>
      <p:ext uri="{BB962C8B-B14F-4D97-AF65-F5344CB8AC3E}">
        <p14:creationId xmlns:p14="http://schemas.microsoft.com/office/powerpoint/2010/main" val="1921914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Interior</a:t>
            </a:r>
            <a:r>
              <a:rPr lang="zh-TW" altLang="en-US" dirty="0"/>
              <a:t> 室內</a:t>
            </a:r>
            <a:endParaRPr lang="en-US" altLang="zh-TW" dirty="0"/>
          </a:p>
          <a:p>
            <a:r>
              <a:rPr lang="en-US" altLang="zh-TW" dirty="0"/>
              <a:t>Lumion 9</a:t>
            </a:r>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76</a:t>
            </a:fld>
            <a:endParaRPr lang="zh-TW" altLang="en-US"/>
          </a:p>
        </p:txBody>
      </p:sp>
    </p:spTree>
    <p:extLst>
      <p:ext uri="{BB962C8B-B14F-4D97-AF65-F5344CB8AC3E}">
        <p14:creationId xmlns:p14="http://schemas.microsoft.com/office/powerpoint/2010/main" val="30721493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Wire-frame </a:t>
            </a:r>
            <a:r>
              <a:rPr lang="zh-TW" altLang="en-US" dirty="0"/>
              <a:t>線框</a:t>
            </a:r>
            <a:endParaRPr lang="en-US" altLang="zh-TW" dirty="0"/>
          </a:p>
          <a:p>
            <a:r>
              <a:rPr lang="en-US" altLang="zh-TW" dirty="0"/>
              <a:t>Superimposed </a:t>
            </a:r>
            <a:r>
              <a:rPr lang="zh-TW" altLang="en-US" dirty="0"/>
              <a:t>疊加</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77</a:t>
            </a:fld>
            <a:endParaRPr lang="zh-TW" altLang="en-US"/>
          </a:p>
        </p:txBody>
      </p:sp>
    </p:spTree>
    <p:extLst>
      <p:ext uri="{BB962C8B-B14F-4D97-AF65-F5344CB8AC3E}">
        <p14:creationId xmlns:p14="http://schemas.microsoft.com/office/powerpoint/2010/main" val="7134212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(Toyama 1998; </a:t>
            </a:r>
            <a:r>
              <a:rPr lang="en-US" altLang="zh-TW" dirty="0" err="1"/>
              <a:t>Lepetit</a:t>
            </a:r>
            <a:r>
              <a:rPr lang="en-US" altLang="zh-TW" dirty="0"/>
              <a:t>, </a:t>
            </a:r>
            <a:r>
              <a:rPr lang="en-US" altLang="zh-TW" dirty="0" err="1"/>
              <a:t>Pilet</a:t>
            </a:r>
            <a:r>
              <a:rPr lang="en-US" altLang="zh-TW" dirty="0"/>
              <a:t>, and </a:t>
            </a:r>
            <a:r>
              <a:rPr lang="en-US" altLang="zh-TW" dirty="0" err="1"/>
              <a:t>Fua</a:t>
            </a:r>
            <a:r>
              <a:rPr lang="en-US" altLang="zh-TW" dirty="0"/>
              <a:t> 2004; Matthews, Xiao, and Baker</a:t>
            </a:r>
          </a:p>
          <a:p>
            <a:r>
              <a:rPr lang="en-US" altLang="zh-TW" dirty="0"/>
              <a:t>    2007), as shown in Figures 4.29 and 14.24</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t>
            </a:r>
            <a:r>
              <a:rPr lang="en-US" altLang="zh-TW" dirty="0" err="1"/>
              <a:t>Bregler</a:t>
            </a:r>
            <a:r>
              <a:rPr lang="en-US" altLang="zh-TW" dirty="0"/>
              <a:t>, Covell, and Slaney 1997; Vlasic, Brand, Pfister et al.2005)</a:t>
            </a:r>
          </a:p>
          <a:p>
            <a:endParaRPr lang="en-US" altLang="zh-TW" dirty="0"/>
          </a:p>
          <a:p>
            <a:r>
              <a:rPr lang="en-US" altLang="zh-TW" dirty="0"/>
              <a:t>(</a:t>
            </a:r>
            <a:r>
              <a:rPr lang="en-US" altLang="zh-TW" dirty="0" err="1"/>
              <a:t>Leyvand</a:t>
            </a:r>
            <a:r>
              <a:rPr lang="en-US" altLang="zh-TW" dirty="0"/>
              <a:t>, Cohen-Or, </a:t>
            </a:r>
            <a:r>
              <a:rPr lang="en-US" altLang="zh-TW" dirty="0" err="1"/>
              <a:t>Dror</a:t>
            </a:r>
            <a:r>
              <a:rPr lang="en-US" altLang="zh-TW" dirty="0"/>
              <a:t> et al. 2008)</a:t>
            </a:r>
          </a:p>
          <a:p>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dirty="0"/>
              <a:t>(Gross, Sweeney, De la Torre et al. 2008)</a:t>
            </a:r>
            <a:r>
              <a:rPr lang="zh-TW" altLang="en-US" sz="1200" b="0" dirty="0"/>
              <a:t> 去識別化</a:t>
            </a:r>
            <a:endParaRPr lang="en-US" altLang="zh-TW" sz="1200" b="0" dirty="0"/>
          </a:p>
          <a:p>
            <a:endParaRPr lang="en-US" altLang="zh-TW" dirty="0"/>
          </a:p>
          <a:p>
            <a:r>
              <a:rPr lang="en-US" altLang="zh-TW" sz="1200" b="0" dirty="0"/>
              <a:t>(</a:t>
            </a:r>
            <a:r>
              <a:rPr lang="en-US" altLang="zh-TW" sz="1200" b="0" dirty="0" err="1"/>
              <a:t>Bitouk,Kumar</a:t>
            </a:r>
            <a:r>
              <a:rPr lang="en-US" altLang="zh-TW" sz="1200" b="0" dirty="0"/>
              <a:t>, Dhillon et al. 2008)</a:t>
            </a:r>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80</a:t>
            </a:fld>
            <a:endParaRPr lang="zh-TW" altLang="en-US"/>
          </a:p>
        </p:txBody>
      </p:sp>
    </p:spTree>
    <p:extLst>
      <p:ext uri="{BB962C8B-B14F-4D97-AF65-F5344CB8AC3E}">
        <p14:creationId xmlns:p14="http://schemas.microsoft.com/office/powerpoint/2010/main" val="32407318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Caricature </a:t>
            </a:r>
            <a:r>
              <a:rPr lang="zh-TW" altLang="en-US" dirty="0"/>
              <a:t>諷刺</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82</a:t>
            </a:fld>
            <a:endParaRPr lang="zh-TW" altLang="en-US"/>
          </a:p>
        </p:txBody>
      </p:sp>
    </p:spTree>
    <p:extLst>
      <p:ext uri="{BB962C8B-B14F-4D97-AF65-F5344CB8AC3E}">
        <p14:creationId xmlns:p14="http://schemas.microsoft.com/office/powerpoint/2010/main" val="34062234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Morphable </a:t>
            </a:r>
            <a:r>
              <a:rPr lang="zh-TW" altLang="en-US" dirty="0"/>
              <a:t>型變</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83</a:t>
            </a:fld>
            <a:endParaRPr lang="zh-TW" altLang="en-US"/>
          </a:p>
        </p:txBody>
      </p:sp>
    </p:spTree>
    <p:extLst>
      <p:ext uri="{BB962C8B-B14F-4D97-AF65-F5344CB8AC3E}">
        <p14:creationId xmlns:p14="http://schemas.microsoft.com/office/powerpoint/2010/main" val="35211795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Facial Animation:</a:t>
            </a:r>
            <a:r>
              <a:rPr lang="zh-TW" altLang="en-US" dirty="0" smtClean="0"/>
              <a:t> 面部動畫</a:t>
            </a:r>
            <a:endParaRPr lang="zh-TW" altLang="en-US" dirty="0"/>
          </a:p>
        </p:txBody>
      </p:sp>
      <p:sp>
        <p:nvSpPr>
          <p:cNvPr id="4" name="投影片編號版面配置區 3"/>
          <p:cNvSpPr>
            <a:spLocks noGrp="1"/>
          </p:cNvSpPr>
          <p:nvPr>
            <p:ph type="sldNum" sz="quarter" idx="10"/>
          </p:nvPr>
        </p:nvSpPr>
        <p:spPr/>
        <p:txBody>
          <a:bodyPr/>
          <a:lstStyle/>
          <a:p>
            <a:fld id="{CEA85A79-F49A-4642-A7F0-B8184226F445}" type="slidenum">
              <a:rPr lang="zh-TW" altLang="en-US" smtClean="0"/>
              <a:t>86</a:t>
            </a:fld>
            <a:endParaRPr lang="zh-TW" altLang="en-US"/>
          </a:p>
        </p:txBody>
      </p:sp>
    </p:spTree>
    <p:extLst>
      <p:ext uri="{BB962C8B-B14F-4D97-AF65-F5344CB8AC3E}">
        <p14:creationId xmlns:p14="http://schemas.microsoft.com/office/powerpoint/2010/main" val="87772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CEA85A79-F49A-4642-A7F0-B8184226F445}" type="slidenum">
              <a:rPr lang="zh-TW" altLang="en-US" smtClean="0"/>
              <a:t>8</a:t>
            </a:fld>
            <a:endParaRPr lang="zh-TW" altLang="en-US"/>
          </a:p>
        </p:txBody>
      </p:sp>
    </p:spTree>
    <p:extLst>
      <p:ext uri="{BB962C8B-B14F-4D97-AF65-F5344CB8AC3E}">
        <p14:creationId xmlns:p14="http://schemas.microsoft.com/office/powerpoint/2010/main" val="31222467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Silhouettes</a:t>
            </a:r>
            <a:r>
              <a:rPr lang="zh-TW" altLang="en-US" dirty="0"/>
              <a:t> 剪影</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88</a:t>
            </a:fld>
            <a:endParaRPr lang="zh-TW" altLang="en-US"/>
          </a:p>
        </p:txBody>
      </p:sp>
    </p:spTree>
    <p:extLst>
      <p:ext uri="{BB962C8B-B14F-4D97-AF65-F5344CB8AC3E}">
        <p14:creationId xmlns:p14="http://schemas.microsoft.com/office/powerpoint/2010/main" val="28417872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行人偵測。早期做法是 </a:t>
            </a:r>
            <a:r>
              <a:rPr lang="en-US" altLang="zh-TW" dirty="0"/>
              <a:t>image feature description </a:t>
            </a:r>
            <a:r>
              <a:rPr lang="zh-TW" altLang="en-US" dirty="0"/>
              <a:t>。近期做法是 </a:t>
            </a:r>
            <a:r>
              <a:rPr lang="en-US" altLang="zh-TW" dirty="0"/>
              <a:t>neural network </a:t>
            </a:r>
          </a:p>
          <a:p>
            <a:r>
              <a:rPr lang="en-US" altLang="zh-TW" dirty="0"/>
              <a:t>treated in more depth in Section 14.1.2.</a:t>
            </a:r>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89</a:t>
            </a:fld>
            <a:endParaRPr lang="zh-TW" altLang="en-US"/>
          </a:p>
        </p:txBody>
      </p:sp>
    </p:spTree>
    <p:extLst>
      <p:ext uri="{BB962C8B-B14F-4D97-AF65-F5344CB8AC3E}">
        <p14:creationId xmlns:p14="http://schemas.microsoft.com/office/powerpoint/2010/main" val="3287712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Limb </a:t>
            </a:r>
            <a:r>
              <a:rPr lang="zh-TW" altLang="en-US" dirty="0"/>
              <a:t>肢</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90</a:t>
            </a:fld>
            <a:endParaRPr lang="zh-TW" altLang="en-US"/>
          </a:p>
        </p:txBody>
      </p:sp>
    </p:spTree>
    <p:extLst>
      <p:ext uri="{BB962C8B-B14F-4D97-AF65-F5344CB8AC3E}">
        <p14:creationId xmlns:p14="http://schemas.microsoft.com/office/powerpoint/2010/main" val="31148428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Sophisticated </a:t>
            </a:r>
            <a:r>
              <a:rPr lang="zh-TW" altLang="en-US" dirty="0"/>
              <a:t>老練的</a:t>
            </a:r>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92</a:t>
            </a:fld>
            <a:endParaRPr lang="zh-TW" altLang="en-US"/>
          </a:p>
        </p:txBody>
      </p:sp>
    </p:spTree>
    <p:extLst>
      <p:ext uri="{BB962C8B-B14F-4D97-AF65-F5344CB8AC3E}">
        <p14:creationId xmlns:p14="http://schemas.microsoft.com/office/powerpoint/2010/main" val="8381990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100</a:t>
            </a:fld>
            <a:endParaRPr lang="zh-TW" altLang="en-US"/>
          </a:p>
        </p:txBody>
      </p:sp>
    </p:spTree>
    <p:extLst>
      <p:ext uri="{BB962C8B-B14F-4D97-AF65-F5344CB8AC3E}">
        <p14:creationId xmlns:p14="http://schemas.microsoft.com/office/powerpoint/2010/main" val="3117155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雙向反射分布函數是一個定義光線在不透明表反射的四次元函數</a:t>
            </a:r>
          </a:p>
          <a:p>
            <a:r>
              <a:rPr lang="zh-TW" altLang="en-US" dirty="0"/>
              <a:t>這裡 是指光線反射的方向 跟 光線的反方向</a:t>
            </a:r>
          </a:p>
          <a:p>
            <a:r>
              <a:rPr lang="zh-TW" altLang="en-US" dirty="0"/>
              <a:t>可透過 方向角跟天頂角參數化</a:t>
            </a:r>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9</a:t>
            </a:fld>
            <a:endParaRPr lang="zh-TW" altLang="en-US"/>
          </a:p>
        </p:txBody>
      </p:sp>
    </p:spTree>
    <p:extLst>
      <p:ext uri="{BB962C8B-B14F-4D97-AF65-F5344CB8AC3E}">
        <p14:creationId xmlns:p14="http://schemas.microsoft.com/office/powerpoint/2010/main" val="278352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latin typeface="Arial" panose="020B0604020202020204" pitchFamily="34" charset="0"/>
              </a:rPr>
              <a:t>大部分的 </a:t>
            </a:r>
            <a:r>
              <a:rPr lang="en-US" altLang="zh-TW" dirty="0" smtClean="0">
                <a:latin typeface="Arial" panose="020B0604020202020204" pitchFamily="34" charset="0"/>
              </a:rPr>
              <a:t>shape</a:t>
            </a:r>
            <a:r>
              <a:rPr lang="en-US" altLang="zh-TW" baseline="0" dirty="0" smtClean="0">
                <a:latin typeface="Arial" panose="020B0604020202020204" pitchFamily="34" charset="0"/>
              </a:rPr>
              <a:t> form shading </a:t>
            </a:r>
            <a:r>
              <a:rPr lang="zh-TW" altLang="en-US" baseline="0" dirty="0" smtClean="0">
                <a:latin typeface="Arial" panose="020B0604020202020204" pitchFamily="34" charset="0"/>
              </a:rPr>
              <a:t>演算法， 假設物體表面的 </a:t>
            </a:r>
            <a:r>
              <a:rPr lang="en-US" altLang="zh-TW" dirty="0" smtClean="0">
                <a:latin typeface="Arial" panose="020B0604020202020204" pitchFamily="34" charset="0"/>
              </a:rPr>
              <a:t>Albedos (</a:t>
            </a:r>
            <a:r>
              <a:rPr lang="zh-TW" altLang="en-US" dirty="0" smtClean="0">
                <a:latin typeface="Arial" panose="020B0604020202020204" pitchFamily="34" charset="0"/>
              </a:rPr>
              <a:t>反照率</a:t>
            </a:r>
            <a:r>
              <a:rPr lang="en-US" altLang="zh-TW" dirty="0" smtClean="0">
                <a:latin typeface="Arial" panose="020B0604020202020204" pitchFamily="34" charset="0"/>
              </a:rPr>
              <a:t>)</a:t>
            </a:r>
            <a:r>
              <a:rPr lang="zh-TW" altLang="en-US" dirty="0" smtClean="0">
                <a:latin typeface="Arial" panose="020B0604020202020204" pitchFamily="34" charset="0"/>
              </a:rPr>
              <a:t> 與</a:t>
            </a:r>
            <a:endParaRPr lang="en-US" altLang="zh-TW" dirty="0" smtClean="0">
              <a:latin typeface="Arial" panose="020B0604020202020204" pitchFamily="34" charset="0"/>
            </a:endParaRPr>
          </a:p>
          <a:p>
            <a:r>
              <a:rPr lang="en-US" altLang="zh-TW" dirty="0" smtClean="0">
                <a:latin typeface="Arial" panose="020B0604020202020204" pitchFamily="34" charset="0"/>
              </a:rPr>
              <a:t>Reflectance</a:t>
            </a:r>
            <a:r>
              <a:rPr lang="en-US" altLang="zh-TW" baseline="0" dirty="0" smtClean="0">
                <a:latin typeface="Arial" panose="020B0604020202020204" pitchFamily="34" charset="0"/>
              </a:rPr>
              <a:t> </a:t>
            </a:r>
            <a:r>
              <a:rPr lang="zh-TW" altLang="en-US" baseline="0" dirty="0" smtClean="0">
                <a:latin typeface="Arial" panose="020B0604020202020204" pitchFamily="34" charset="0"/>
              </a:rPr>
              <a:t> </a:t>
            </a:r>
            <a:r>
              <a:rPr lang="en-US" altLang="zh-TW" baseline="0" dirty="0" smtClean="0">
                <a:latin typeface="Arial" panose="020B0604020202020204" pitchFamily="34" charset="0"/>
              </a:rPr>
              <a:t>(</a:t>
            </a:r>
            <a:r>
              <a:rPr lang="zh-TW" altLang="en-US" baseline="0" dirty="0" smtClean="0">
                <a:latin typeface="Arial" panose="020B0604020202020204" pitchFamily="34" charset="0"/>
              </a:rPr>
              <a:t>反射率</a:t>
            </a:r>
            <a:r>
              <a:rPr lang="en-US" altLang="zh-TW" baseline="0" dirty="0" smtClean="0">
                <a:latin typeface="Arial" panose="020B0604020202020204" pitchFamily="34" charset="0"/>
              </a:rPr>
              <a:t>)</a:t>
            </a:r>
            <a:r>
              <a:rPr lang="zh-TW" altLang="en-US" baseline="0" dirty="0" smtClean="0">
                <a:latin typeface="Arial" panose="020B0604020202020204" pitchFamily="34" charset="0"/>
              </a:rPr>
              <a:t> 都為固定的常數。</a:t>
            </a:r>
            <a:endParaRPr lang="en-US" altLang="zh-TW" baseline="0" dirty="0" smtClean="0">
              <a:latin typeface="Arial" panose="020B0604020202020204" pitchFamily="34" charset="0"/>
            </a:endParaRPr>
          </a:p>
          <a:p>
            <a:r>
              <a:rPr lang="zh-TW" altLang="en-US" baseline="0" dirty="0" smtClean="0">
                <a:latin typeface="Arial" panose="020B0604020202020204" pitchFamily="34" charset="0"/>
              </a:rPr>
              <a:t>而且也需要假設光源來自的方向已知，或是相機已經被校正過</a:t>
            </a:r>
            <a:r>
              <a:rPr lang="en-US" altLang="zh-TW" baseline="0" dirty="0" smtClean="0">
                <a:latin typeface="Arial" panose="020B0604020202020204" pitchFamily="34" charset="0"/>
              </a:rPr>
              <a:t>(</a:t>
            </a:r>
            <a:r>
              <a:rPr lang="zh-TW" altLang="en-US" baseline="0" dirty="0" smtClean="0">
                <a:latin typeface="Arial" panose="020B0604020202020204" pitchFamily="34" charset="0"/>
              </a:rPr>
              <a:t>透過參考的一些物件</a:t>
            </a:r>
            <a:r>
              <a:rPr lang="en-US" altLang="zh-TW" baseline="0" dirty="0" smtClean="0">
                <a:latin typeface="Arial" panose="020B0604020202020204" pitchFamily="34" charset="0"/>
              </a:rPr>
              <a:t>)</a:t>
            </a:r>
            <a:endParaRPr lang="zh-TW" altLang="en-US" dirty="0">
              <a:latin typeface="Arial" panose="020B0604020202020204" pitchFamily="34" charset="0"/>
            </a:endParaRPr>
          </a:p>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10</a:t>
            </a:fld>
            <a:endParaRPr lang="zh-TW" altLang="en-US"/>
          </a:p>
        </p:txBody>
      </p:sp>
    </p:spTree>
    <p:extLst>
      <p:ext uri="{BB962C8B-B14F-4D97-AF65-F5344CB8AC3E}">
        <p14:creationId xmlns:p14="http://schemas.microsoft.com/office/powerpoint/2010/main" val="2773912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CEA85A79-F49A-4642-A7F0-B8184226F445}" type="slidenum">
              <a:rPr lang="zh-TW" altLang="en-US" smtClean="0"/>
              <a:t>11</a:t>
            </a:fld>
            <a:endParaRPr lang="zh-TW" altLang="en-US"/>
          </a:p>
        </p:txBody>
      </p:sp>
    </p:spTree>
    <p:extLst>
      <p:ext uri="{BB962C8B-B14F-4D97-AF65-F5344CB8AC3E}">
        <p14:creationId xmlns:p14="http://schemas.microsoft.com/office/powerpoint/2010/main" val="36359868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4" name="Picture 44" descr="kilochart_900_">
            <a:extLst>
              <a:ext uri="{FF2B5EF4-FFF2-40B4-BE49-F238E27FC236}">
                <a16:creationId xmlns:a16="http://schemas.microsoft.com/office/drawing/2014/main" id="{EE60F1DF-034C-4D51-A091-FA8BFB67F87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23165" y="549275"/>
            <a:ext cx="162083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3" descr="bar2_">
            <a:extLst>
              <a:ext uri="{FF2B5EF4-FFF2-40B4-BE49-F238E27FC236}">
                <a16:creationId xmlns:a16="http://schemas.microsoft.com/office/drawing/2014/main" id="{8F9DC5B4-B0A2-40AC-8D5F-6411B180DA6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2708275"/>
            <a:ext cx="91440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ctrTitle"/>
          </p:nvPr>
        </p:nvSpPr>
        <p:spPr>
          <a:xfrm>
            <a:off x="827088" y="620713"/>
            <a:ext cx="6781800" cy="2133600"/>
          </a:xfrm>
        </p:spPr>
        <p:txBody>
          <a:bodyPr/>
          <a:lstStyle>
            <a:lvl1pPr algn="ctr">
              <a:defRPr sz="4800">
                <a:latin typeface="Comic Sans MS" pitchFamily="66" charset="0"/>
              </a:defRPr>
            </a:lvl1pPr>
          </a:lstStyle>
          <a:p>
            <a:r>
              <a:rPr lang="zh-TW" altLang="en-US"/>
              <a:t>按一下以編輯母片標題樣式</a:t>
            </a:r>
          </a:p>
        </p:txBody>
      </p:sp>
      <p:sp>
        <p:nvSpPr>
          <p:cNvPr id="11268" name="Rectangle 4"/>
          <p:cNvSpPr>
            <a:spLocks noGrp="1" noChangeArrowheads="1"/>
          </p:cNvSpPr>
          <p:nvPr>
            <p:ph type="subTitle" idx="1"/>
          </p:nvPr>
        </p:nvSpPr>
        <p:spPr>
          <a:xfrm>
            <a:off x="849313" y="3049588"/>
            <a:ext cx="6248400" cy="2362200"/>
          </a:xfrm>
        </p:spPr>
        <p:txBody>
          <a:bodyPr/>
          <a:lstStyle>
            <a:lvl1pPr marL="0" indent="0" algn="ctr">
              <a:buFont typeface="Wingdings" pitchFamily="2" charset="2"/>
              <a:buNone/>
              <a:defRPr sz="3200">
                <a:solidFill>
                  <a:srgbClr val="336600"/>
                </a:solidFill>
                <a:latin typeface="Comic Sans MS" pitchFamily="66" charset="0"/>
              </a:defRPr>
            </a:lvl1pPr>
          </a:lstStyle>
          <a:p>
            <a:r>
              <a:rPr lang="zh-TW" altLang="en-US"/>
              <a:t>按一下以編輯母片副標題樣式</a:t>
            </a:r>
          </a:p>
        </p:txBody>
      </p:sp>
      <p:sp>
        <p:nvSpPr>
          <p:cNvPr id="6" name="Rectangle 6">
            <a:extLst>
              <a:ext uri="{FF2B5EF4-FFF2-40B4-BE49-F238E27FC236}">
                <a16:creationId xmlns:a16="http://schemas.microsoft.com/office/drawing/2014/main" id="{E97823DF-A590-4F1A-A009-2268110F2D7A}"/>
              </a:ext>
            </a:extLst>
          </p:cNvPr>
          <p:cNvSpPr>
            <a:spLocks noGrp="1" noChangeArrowheads="1"/>
          </p:cNvSpPr>
          <p:nvPr>
            <p:ph type="ftr" sz="quarter" idx="10"/>
          </p:nvPr>
        </p:nvSpPr>
        <p:spPr>
          <a:xfrm>
            <a:off x="2124075" y="6165850"/>
            <a:ext cx="4679950" cy="692150"/>
          </a:xfrm>
        </p:spPr>
        <p:txBody>
          <a:bodyPr/>
          <a:lstStyle>
            <a:lvl1pPr>
              <a:defRPr b="1" i="1">
                <a:effectLst/>
                <a:latin typeface="Times New Roman" pitchFamily="18" charset="0"/>
              </a:defRPr>
            </a:lvl1pPr>
          </a:lstStyle>
          <a:p>
            <a:pPr>
              <a:defRPr/>
            </a:pPr>
            <a:r>
              <a:rPr lang="en-US" altLang="zh-TW"/>
              <a:t>Digital Camera and Computer Vision Laboratory</a:t>
            </a:r>
          </a:p>
          <a:p>
            <a:pPr>
              <a:defRPr/>
            </a:pPr>
            <a:r>
              <a:rPr lang="en-US" altLang="zh-TW"/>
              <a:t>Department of Computer Science and Information Engineering</a:t>
            </a:r>
          </a:p>
          <a:p>
            <a:pPr>
              <a:defRPr/>
            </a:pPr>
            <a:r>
              <a:rPr lang="en-US" altLang="zh-TW"/>
              <a:t>National Taiwan University, Taipei, Taiwan, R.O.C.</a:t>
            </a:r>
          </a:p>
        </p:txBody>
      </p:sp>
    </p:spTree>
    <p:extLst>
      <p:ext uri="{BB962C8B-B14F-4D97-AF65-F5344CB8AC3E}">
        <p14:creationId xmlns:p14="http://schemas.microsoft.com/office/powerpoint/2010/main" val="3258872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頁尾版面配置區 3">
            <a:extLst>
              <a:ext uri="{FF2B5EF4-FFF2-40B4-BE49-F238E27FC236}">
                <a16:creationId xmlns:a16="http://schemas.microsoft.com/office/drawing/2014/main" id="{D151CAE3-CB67-4B29-81E2-8363D6832C12}"/>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4097735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029450" y="333379"/>
            <a:ext cx="2114550" cy="6119813"/>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4215" y="333379"/>
            <a:ext cx="6192837" cy="6119813"/>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頁尾版面配置區 3">
            <a:extLst>
              <a:ext uri="{FF2B5EF4-FFF2-40B4-BE49-F238E27FC236}">
                <a16:creationId xmlns:a16="http://schemas.microsoft.com/office/drawing/2014/main" id="{1D1B9046-BDC2-4DB5-8EB0-A877CADCB088}"/>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562125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標題，文字及兩項物件">
    <p:spTree>
      <p:nvGrpSpPr>
        <p:cNvPr id="1" name=""/>
        <p:cNvGrpSpPr/>
        <p:nvPr/>
      </p:nvGrpSpPr>
      <p:grpSpPr>
        <a:xfrm>
          <a:off x="0" y="0"/>
          <a:ext cx="0" cy="0"/>
          <a:chOff x="0" y="0"/>
          <a:chExt cx="0" cy="0"/>
        </a:xfrm>
      </p:grpSpPr>
      <p:sp>
        <p:nvSpPr>
          <p:cNvPr id="2" name="標題 1"/>
          <p:cNvSpPr>
            <a:spLocks noGrp="1"/>
          </p:cNvSpPr>
          <p:nvPr>
            <p:ph type="title"/>
          </p:nvPr>
        </p:nvSpPr>
        <p:spPr>
          <a:xfrm>
            <a:off x="1042989" y="333375"/>
            <a:ext cx="8101012" cy="12954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84213" y="2041529"/>
            <a:ext cx="4038600" cy="44116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quarter" idx="2"/>
          </p:nvPr>
        </p:nvSpPr>
        <p:spPr>
          <a:xfrm>
            <a:off x="4875213" y="2041525"/>
            <a:ext cx="4038600" cy="21288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內容版面配置區 4"/>
          <p:cNvSpPr>
            <a:spLocks noGrp="1"/>
          </p:cNvSpPr>
          <p:nvPr>
            <p:ph sz="quarter" idx="3"/>
          </p:nvPr>
        </p:nvSpPr>
        <p:spPr>
          <a:xfrm>
            <a:off x="4875213" y="4322767"/>
            <a:ext cx="4038600" cy="213042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a:extLst>
              <a:ext uri="{FF2B5EF4-FFF2-40B4-BE49-F238E27FC236}">
                <a16:creationId xmlns:a16="http://schemas.microsoft.com/office/drawing/2014/main" id="{84D34991-D38B-4E1A-A045-89117A84674E}"/>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546971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348E84F8-81A3-4279-99E7-6F3F66C6A482}" type="datetimeFigureOut">
              <a:rPr lang="zh-TW" altLang="en-US" smtClean="0"/>
              <a:t>2020/6/9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41880518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48E84F8-81A3-4279-99E7-6F3F66C6A482}" type="datetimeFigureOut">
              <a:rPr lang="zh-TW" altLang="en-US" smtClean="0"/>
              <a:t>2020/6/9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3754328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TW" altLang="en-US"/>
              <a:t>按一下以編輯母片標題樣式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348E84F8-81A3-4279-99E7-6F3F66C6A482}" type="datetimeFigureOut">
              <a:rPr lang="zh-TW" altLang="en-US" smtClean="0"/>
              <a:t>2020/6/9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96625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348E84F8-81A3-4279-99E7-6F3F66C6A482}" type="datetimeFigureOut">
              <a:rPr lang="zh-TW" altLang="en-US" smtClean="0"/>
              <a:t>2020/6/9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1747649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TW" altLang="en-US"/>
              <a:t>按一下以編輯母片標題樣式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29842" y="2505075"/>
            <a:ext cx="3868340"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4629150" y="2505075"/>
            <a:ext cx="3887391"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348E84F8-81A3-4279-99E7-6F3F66C6A482}" type="datetimeFigureOut">
              <a:rPr lang="zh-TW" altLang="en-US" smtClean="0"/>
              <a:t>2020/6/9</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29389711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348E84F8-81A3-4279-99E7-6F3F66C6A482}" type="datetimeFigureOut">
              <a:rPr lang="zh-TW" altLang="en-US" smtClean="0"/>
              <a:t>2020/6/9</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3510133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8E84F8-81A3-4279-99E7-6F3F66C6A482}" type="datetimeFigureOut">
              <a:rPr lang="zh-TW" altLang="en-US" smtClean="0"/>
              <a:t>2020/6/9</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2972532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頁尾版面配置區 3">
            <a:extLst>
              <a:ext uri="{FF2B5EF4-FFF2-40B4-BE49-F238E27FC236}">
                <a16:creationId xmlns:a16="http://schemas.microsoft.com/office/drawing/2014/main" id="{2E4CF387-0D4E-4B1C-AB58-04E0358E9B2E}"/>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1221441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348E84F8-81A3-4279-99E7-6F3F66C6A482}" type="datetimeFigureOut">
              <a:rPr lang="zh-TW" altLang="en-US" smtClean="0"/>
              <a:t>2020/6/9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1739618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348E84F8-81A3-4279-99E7-6F3F66C6A482}" type="datetimeFigureOut">
              <a:rPr lang="zh-TW" altLang="en-US" smtClean="0"/>
              <a:t>2020/6/9</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10980910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48E84F8-81A3-4279-99E7-6F3F66C6A482}" type="datetimeFigureOut">
              <a:rPr lang="zh-TW" altLang="en-US" smtClean="0"/>
              <a:t>2020/6/9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35105303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348E84F8-81A3-4279-99E7-6F3F66C6A482}" type="datetimeFigureOut">
              <a:rPr lang="zh-TW" altLang="en-US" smtClean="0"/>
              <a:t>2020/6/9</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95491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4"/>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TW" altLang="en-US"/>
              <a:t>按一下以編輯母片文字樣式</a:t>
            </a:r>
          </a:p>
        </p:txBody>
      </p:sp>
      <p:sp>
        <p:nvSpPr>
          <p:cNvPr id="4" name="頁尾版面配置區 3">
            <a:extLst>
              <a:ext uri="{FF2B5EF4-FFF2-40B4-BE49-F238E27FC236}">
                <a16:creationId xmlns:a16="http://schemas.microsoft.com/office/drawing/2014/main" id="{AE181612-99BF-4C95-BED3-A008A4CC549B}"/>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394317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4213" y="2041529"/>
            <a:ext cx="4038600" cy="4411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75213" y="2041529"/>
            <a:ext cx="4038600" cy="4411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頁尾版面配置區 4">
            <a:extLst>
              <a:ext uri="{FF2B5EF4-FFF2-40B4-BE49-F238E27FC236}">
                <a16:creationId xmlns:a16="http://schemas.microsoft.com/office/drawing/2014/main" id="{CDC9E847-906A-44B3-B695-7BEC08D6009D}"/>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2413979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頁尾版面配置區 6">
            <a:extLst>
              <a:ext uri="{FF2B5EF4-FFF2-40B4-BE49-F238E27FC236}">
                <a16:creationId xmlns:a16="http://schemas.microsoft.com/office/drawing/2014/main" id="{5AABB7C5-8879-4388-9523-BFC7142F5746}"/>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70444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頁尾版面配置區 2">
            <a:extLst>
              <a:ext uri="{FF2B5EF4-FFF2-40B4-BE49-F238E27FC236}">
                <a16:creationId xmlns:a16="http://schemas.microsoft.com/office/drawing/2014/main" id="{B10C17FE-9699-4F3E-B4A5-403730C998DD}"/>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2529722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頁尾版面配置區 1">
            <a:extLst>
              <a:ext uri="{FF2B5EF4-FFF2-40B4-BE49-F238E27FC236}">
                <a16:creationId xmlns:a16="http://schemas.microsoft.com/office/drawing/2014/main" id="{0BA75FB1-7E3C-4AA8-9EFC-E52EA88E56C8}"/>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522934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2"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TW" altLang="en-US"/>
              <a:t>按一下以編輯母片文字樣式</a:t>
            </a:r>
          </a:p>
        </p:txBody>
      </p:sp>
      <p:sp>
        <p:nvSpPr>
          <p:cNvPr id="5" name="頁尾版面配置區 4">
            <a:extLst>
              <a:ext uri="{FF2B5EF4-FFF2-40B4-BE49-F238E27FC236}">
                <a16:creationId xmlns:a16="http://schemas.microsoft.com/office/drawing/2014/main" id="{60715B87-4B10-4DBE-86A9-CE4511EE8F60}"/>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3950126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TW" altLang="en-US"/>
              <a:t>按一下以編輯母片文字樣式</a:t>
            </a:r>
          </a:p>
        </p:txBody>
      </p:sp>
      <p:sp>
        <p:nvSpPr>
          <p:cNvPr id="5" name="頁尾版面配置區 4">
            <a:extLst>
              <a:ext uri="{FF2B5EF4-FFF2-40B4-BE49-F238E27FC236}">
                <a16:creationId xmlns:a16="http://schemas.microsoft.com/office/drawing/2014/main" id="{5765AC74-5B04-4505-82D7-ED422AD2FDC8}"/>
              </a:ext>
            </a:extLst>
          </p:cNvPr>
          <p:cNvSpPr>
            <a:spLocks noGrp="1"/>
          </p:cNvSpPr>
          <p:nvPr>
            <p:ph type="ftr" sz="quarter" idx="10"/>
          </p:nvPr>
        </p:nvSpPr>
        <p:spPr/>
        <p:txBody>
          <a:bodyPr/>
          <a:lstStyle>
            <a:lvl1pPr>
              <a:defRPr b="1">
                <a:effectLst/>
                <a:latin typeface="Times New Roman" pitchFamily="18" charset="0"/>
              </a:defRPr>
            </a:lvl1pPr>
          </a:lstStyle>
          <a:p>
            <a:pPr>
              <a:defRPr/>
            </a:pPr>
            <a:r>
              <a:rPr lang="en-US" altLang="zh-TW"/>
              <a:t>DC &amp; CV Lab.</a:t>
            </a:r>
          </a:p>
          <a:p>
            <a:pPr>
              <a:defRPr/>
            </a:pPr>
            <a:r>
              <a:rPr lang="en-US" altLang="zh-TW"/>
              <a:t>CSIE NTU</a:t>
            </a:r>
          </a:p>
        </p:txBody>
      </p:sp>
    </p:spTree>
    <p:extLst>
      <p:ext uri="{BB962C8B-B14F-4D97-AF65-F5344CB8AC3E}">
        <p14:creationId xmlns:p14="http://schemas.microsoft.com/office/powerpoint/2010/main" val="166989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0" name="Picture 40" descr="color_wheel">
            <a:extLst>
              <a:ext uri="{FF2B5EF4-FFF2-40B4-BE49-F238E27FC236}">
                <a16:creationId xmlns:a16="http://schemas.microsoft.com/office/drawing/2014/main" id="{E143D706-2283-4C29-B4D9-985159B73F8D}"/>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2" y="260354"/>
            <a:ext cx="1655763"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a:extLst>
              <a:ext uri="{FF2B5EF4-FFF2-40B4-BE49-F238E27FC236}">
                <a16:creationId xmlns:a16="http://schemas.microsoft.com/office/drawing/2014/main" id="{BF29A6DA-0E8E-4E66-AF87-411FB64C1C5B}"/>
              </a:ext>
            </a:extLst>
          </p:cNvPr>
          <p:cNvSpPr>
            <a:spLocks noGrp="1" noChangeArrowheads="1"/>
          </p:cNvSpPr>
          <p:nvPr>
            <p:ph type="title"/>
          </p:nvPr>
        </p:nvSpPr>
        <p:spPr bwMode="auto">
          <a:xfrm>
            <a:off x="1042989" y="333375"/>
            <a:ext cx="81010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TW" altLang="en-US"/>
              <a:t>按一下以編輯母片標題樣式</a:t>
            </a:r>
          </a:p>
        </p:txBody>
      </p:sp>
      <p:sp>
        <p:nvSpPr>
          <p:cNvPr id="1028" name="Rectangle 4">
            <a:extLst>
              <a:ext uri="{FF2B5EF4-FFF2-40B4-BE49-F238E27FC236}">
                <a16:creationId xmlns:a16="http://schemas.microsoft.com/office/drawing/2014/main" id="{9E48EF14-7032-4D01-9421-2EF498FA9102}"/>
              </a:ext>
            </a:extLst>
          </p:cNvPr>
          <p:cNvSpPr>
            <a:spLocks noGrp="1" noChangeArrowheads="1"/>
          </p:cNvSpPr>
          <p:nvPr>
            <p:ph type="body" idx="1"/>
          </p:nvPr>
        </p:nvSpPr>
        <p:spPr bwMode="auto">
          <a:xfrm>
            <a:off x="684213" y="2041529"/>
            <a:ext cx="8229600"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46" name="Rectangle 6">
            <a:extLst>
              <a:ext uri="{FF2B5EF4-FFF2-40B4-BE49-F238E27FC236}">
                <a16:creationId xmlns:a16="http://schemas.microsoft.com/office/drawing/2014/main" id="{8399C51A-B3BB-410F-AD70-ECB7A23D302F}"/>
              </a:ext>
            </a:extLst>
          </p:cNvPr>
          <p:cNvSpPr>
            <a:spLocks noGrp="1" noChangeArrowheads="1"/>
          </p:cNvSpPr>
          <p:nvPr>
            <p:ph type="ftr" sz="quarter" idx="3"/>
          </p:nvPr>
        </p:nvSpPr>
        <p:spPr bwMode="auto">
          <a:xfrm>
            <a:off x="3116263" y="65008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000" b="0">
                <a:effectLst>
                  <a:outerShdw blurRad="38100" dist="38100" dir="2700000" algn="tl">
                    <a:srgbClr val="C0C0C0"/>
                  </a:outerShdw>
                </a:effectLst>
                <a:latin typeface="Times New Roman" pitchFamily="18" charset="0"/>
                <a:ea typeface="新細明體" pitchFamily="18" charset="-120"/>
              </a:defRPr>
            </a:lvl1pPr>
          </a:lstStyle>
          <a:p>
            <a:pPr>
              <a:defRPr/>
            </a:pPr>
            <a:r>
              <a:rPr lang="en-US" altLang="zh-TW"/>
              <a:t>DC &amp; CV Lab.</a:t>
            </a:r>
          </a:p>
          <a:p>
            <a:pPr>
              <a:defRPr/>
            </a:pPr>
            <a:r>
              <a:rPr lang="en-US" altLang="zh-TW"/>
              <a:t>CSIE NTU</a:t>
            </a:r>
          </a:p>
        </p:txBody>
      </p:sp>
      <p:sp>
        <p:nvSpPr>
          <p:cNvPr id="1030" name="Line 43">
            <a:extLst>
              <a:ext uri="{FF2B5EF4-FFF2-40B4-BE49-F238E27FC236}">
                <a16:creationId xmlns:a16="http://schemas.microsoft.com/office/drawing/2014/main" id="{8B65D2E8-35A8-4C7F-A359-C22B94FE1028}"/>
              </a:ext>
            </a:extLst>
          </p:cNvPr>
          <p:cNvSpPr>
            <a:spLocks noChangeShapeType="1"/>
          </p:cNvSpPr>
          <p:nvPr userDrawn="1"/>
        </p:nvSpPr>
        <p:spPr bwMode="auto">
          <a:xfrm>
            <a:off x="971552" y="1844675"/>
            <a:ext cx="7667625"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z="1800"/>
          </a:p>
        </p:txBody>
      </p:sp>
    </p:spTree>
    <p:extLst>
      <p:ext uri="{BB962C8B-B14F-4D97-AF65-F5344CB8AC3E}">
        <p14:creationId xmlns:p14="http://schemas.microsoft.com/office/powerpoint/2010/main" val="470112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10280"/>
                                        </p:tgtEl>
                                        <p:attrNameLst>
                                          <p:attrName>style.visibility</p:attrName>
                                        </p:attrNameLst>
                                      </p:cBhvr>
                                      <p:to>
                                        <p:strVal val="visible"/>
                                      </p:to>
                                    </p:set>
                                    <p:anim calcmode="lin" valueType="num">
                                      <p:cBhvr additive="base">
                                        <p:cTn id="7" dur="500" fill="hold"/>
                                        <p:tgtEl>
                                          <p:spTgt spid="10280"/>
                                        </p:tgtEl>
                                        <p:attrNameLst>
                                          <p:attrName>ppt_x</p:attrName>
                                        </p:attrNameLst>
                                      </p:cBhvr>
                                      <p:tavLst>
                                        <p:tav tm="0">
                                          <p:val>
                                            <p:strVal val="1+#ppt_w/2"/>
                                          </p:val>
                                        </p:tav>
                                        <p:tav tm="100000">
                                          <p:val>
                                            <p:strVal val="#ppt_x"/>
                                          </p:val>
                                        </p:tav>
                                      </p:tavLst>
                                    </p:anim>
                                    <p:anim calcmode="lin" valueType="num">
                                      <p:cBhvr additive="base">
                                        <p:cTn id="8" dur="500" fill="hold"/>
                                        <p:tgtEl>
                                          <p:spTgt spid="1028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8" presetClass="emph" presetSubtype="0" fill="hold" nodeType="afterEffect">
                                  <p:stCondLst>
                                    <p:cond delay="0"/>
                                  </p:stCondLst>
                                  <p:childTnLst>
                                    <p:animRot by="21600000">
                                      <p:cBhvr>
                                        <p:cTn id="11" dur="2000" fill="hold"/>
                                        <p:tgtEl>
                                          <p:spTgt spid="102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dt="0"/>
  <p:txStyles>
    <p:title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新細明體" pitchFamily="18" charset="-120"/>
        </a:defRPr>
      </a:lvl2pPr>
      <a:lvl3pPr algn="l" rtl="0" eaLnBrk="0" fontAlgn="base" hangingPunct="0">
        <a:spcBef>
          <a:spcPct val="0"/>
        </a:spcBef>
        <a:spcAft>
          <a:spcPct val="0"/>
        </a:spcAft>
        <a:defRPr kumimoji="1" sz="3900" b="1">
          <a:solidFill>
            <a:schemeClr val="tx2"/>
          </a:solidFill>
          <a:latin typeface="Arial" charset="0"/>
          <a:ea typeface="新細明體" pitchFamily="18" charset="-120"/>
        </a:defRPr>
      </a:lvl3pPr>
      <a:lvl4pPr algn="l" rtl="0" eaLnBrk="0" fontAlgn="base" hangingPunct="0">
        <a:spcBef>
          <a:spcPct val="0"/>
        </a:spcBef>
        <a:spcAft>
          <a:spcPct val="0"/>
        </a:spcAft>
        <a:defRPr kumimoji="1" sz="3900" b="1">
          <a:solidFill>
            <a:schemeClr val="tx2"/>
          </a:solidFill>
          <a:latin typeface="Arial" charset="0"/>
          <a:ea typeface="新細明體" pitchFamily="18" charset="-120"/>
        </a:defRPr>
      </a:lvl4pPr>
      <a:lvl5pPr algn="l" rtl="0" eaLnBrk="0" fontAlgn="base" hangingPunct="0">
        <a:spcBef>
          <a:spcPct val="0"/>
        </a:spcBef>
        <a:spcAft>
          <a:spcPct val="0"/>
        </a:spcAft>
        <a:defRPr kumimoji="1" sz="3900" b="1">
          <a:solidFill>
            <a:schemeClr val="tx2"/>
          </a:solidFill>
          <a:latin typeface="Arial" charset="0"/>
          <a:ea typeface="新細明體" pitchFamily="18" charset="-120"/>
        </a:defRPr>
      </a:lvl5pPr>
      <a:lvl6pPr marL="457189" algn="l" rtl="0" fontAlgn="base">
        <a:spcBef>
          <a:spcPct val="0"/>
        </a:spcBef>
        <a:spcAft>
          <a:spcPct val="0"/>
        </a:spcAft>
        <a:defRPr kumimoji="1" sz="3900" b="1">
          <a:solidFill>
            <a:schemeClr val="tx2"/>
          </a:solidFill>
          <a:latin typeface="Arial" charset="0"/>
          <a:ea typeface="新細明體" pitchFamily="18" charset="-120"/>
        </a:defRPr>
      </a:lvl6pPr>
      <a:lvl7pPr marL="914377" algn="l" rtl="0" fontAlgn="base">
        <a:spcBef>
          <a:spcPct val="0"/>
        </a:spcBef>
        <a:spcAft>
          <a:spcPct val="0"/>
        </a:spcAft>
        <a:defRPr kumimoji="1" sz="3900" b="1">
          <a:solidFill>
            <a:schemeClr val="tx2"/>
          </a:solidFill>
          <a:latin typeface="Arial" charset="0"/>
          <a:ea typeface="新細明體" pitchFamily="18" charset="-120"/>
        </a:defRPr>
      </a:lvl7pPr>
      <a:lvl8pPr marL="1371566" algn="l" rtl="0" fontAlgn="base">
        <a:spcBef>
          <a:spcPct val="0"/>
        </a:spcBef>
        <a:spcAft>
          <a:spcPct val="0"/>
        </a:spcAft>
        <a:defRPr kumimoji="1" sz="3900" b="1">
          <a:solidFill>
            <a:schemeClr val="tx2"/>
          </a:solidFill>
          <a:latin typeface="Arial" charset="0"/>
          <a:ea typeface="新細明體" pitchFamily="18" charset="-120"/>
        </a:defRPr>
      </a:lvl8pPr>
      <a:lvl9pPr marL="1828754" algn="l" rtl="0" fontAlgn="base">
        <a:spcBef>
          <a:spcPct val="0"/>
        </a:spcBef>
        <a:spcAft>
          <a:spcPct val="0"/>
        </a:spcAft>
        <a:defRPr kumimoji="1" sz="3900" b="1">
          <a:solidFill>
            <a:schemeClr val="tx2"/>
          </a:solidFill>
          <a:latin typeface="Arial" charset="0"/>
          <a:ea typeface="新細明體" pitchFamily="18" charset="-120"/>
        </a:defRPr>
      </a:lvl9pPr>
    </p:titleStyle>
    <p:bodyStyle>
      <a:lvl1pPr marL="342891" indent="-342891" algn="l" rtl="0" eaLnBrk="0" fontAlgn="base" hangingPunct="0">
        <a:spcBef>
          <a:spcPct val="20000"/>
        </a:spcBef>
        <a:spcAft>
          <a:spcPct val="0"/>
        </a:spcAft>
        <a:buClr>
          <a:schemeClr val="tx2"/>
        </a:buClr>
        <a:buSzPct val="70000"/>
        <a:buFont typeface="Wingdings" panose="05000000000000000000" pitchFamily="2" charset="2"/>
        <a:buChar char="l"/>
        <a:defRPr kumimoji="1" sz="3000">
          <a:solidFill>
            <a:schemeClr val="tx1"/>
          </a:solidFill>
          <a:latin typeface="+mn-lt"/>
          <a:ea typeface="+mn-ea"/>
          <a:cs typeface="+mn-cs"/>
        </a:defRPr>
      </a:lvl1pPr>
      <a:lvl2pPr marL="692133" indent="-347654" algn="l" rtl="0" eaLnBrk="0" fontAlgn="base" hangingPunct="0">
        <a:spcBef>
          <a:spcPct val="20000"/>
        </a:spcBef>
        <a:spcAft>
          <a:spcPct val="0"/>
        </a:spcAft>
        <a:buClr>
          <a:schemeClr val="accent2"/>
        </a:buClr>
        <a:buSzPct val="70000"/>
        <a:buFont typeface="Wingdings" panose="05000000000000000000" pitchFamily="2" charset="2"/>
        <a:buChar char="l"/>
        <a:defRPr kumimoji="1" sz="2600">
          <a:solidFill>
            <a:schemeClr val="tx1"/>
          </a:solidFill>
          <a:latin typeface="+mn-lt"/>
          <a:ea typeface="+mn-ea"/>
        </a:defRPr>
      </a:lvl2pPr>
      <a:lvl3pPr marL="987401" indent="-293681" algn="l" rtl="0" eaLnBrk="0" fontAlgn="base" hangingPunct="0">
        <a:spcBef>
          <a:spcPct val="20000"/>
        </a:spcBef>
        <a:spcAft>
          <a:spcPct val="0"/>
        </a:spcAft>
        <a:buClr>
          <a:schemeClr val="accent1"/>
        </a:buClr>
        <a:buSzPct val="70000"/>
        <a:buFont typeface="Wingdings" panose="05000000000000000000" pitchFamily="2" charset="2"/>
        <a:buChar char="l"/>
        <a:defRPr kumimoji="1" sz="2300">
          <a:solidFill>
            <a:schemeClr val="tx1"/>
          </a:solidFill>
          <a:latin typeface="+mn-lt"/>
          <a:ea typeface="+mn-ea"/>
        </a:defRPr>
      </a:lvl3pPr>
      <a:lvl4pPr marL="1281081" indent="-292093" algn="l" rtl="0" eaLnBrk="0" fontAlgn="base" hangingPunct="0">
        <a:spcBef>
          <a:spcPct val="20000"/>
        </a:spcBef>
        <a:spcAft>
          <a:spcPct val="0"/>
        </a:spcAft>
        <a:buClr>
          <a:schemeClr val="tx2"/>
        </a:buClr>
        <a:buSzPct val="75000"/>
        <a:buFont typeface="Wingdings" panose="05000000000000000000" pitchFamily="2" charset="2"/>
        <a:buChar char="§"/>
        <a:defRPr kumimoji="1" sz="2000">
          <a:solidFill>
            <a:schemeClr val="tx1"/>
          </a:solidFill>
          <a:latin typeface="+mn-lt"/>
          <a:ea typeface="+mn-ea"/>
        </a:defRPr>
      </a:lvl4pPr>
      <a:lvl5pPr marL="1598573" indent="-315905" algn="l" rtl="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mn-lt"/>
          <a:ea typeface="+mn-ea"/>
        </a:defRPr>
      </a:lvl5pPr>
      <a:lvl6pPr marL="2055762" indent="-315905"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2951" indent="-315905"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139" indent="-315905"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328" indent="-315905"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p:bodyStyle>
    <p:otherStyle>
      <a:defPPr>
        <a:defRPr lang="zh-TW"/>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8E84F8-81A3-4279-99E7-6F3F66C6A482}" type="datetimeFigureOut">
              <a:rPr lang="zh-TW" altLang="en-US" smtClean="0"/>
              <a:t>2020/6/9</a:t>
            </a:fld>
            <a:endParaRPr lang="zh-TW"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E0AE50-F390-4894-9B8F-ACF504E45158}" type="slidenum">
              <a:rPr lang="zh-TW" altLang="en-US" smtClean="0"/>
              <a:t>‹#›</a:t>
            </a:fld>
            <a:endParaRPr lang="zh-TW" altLang="en-US"/>
          </a:p>
        </p:txBody>
      </p:sp>
    </p:spTree>
    <p:extLst>
      <p:ext uri="{BB962C8B-B14F-4D97-AF65-F5344CB8AC3E}">
        <p14:creationId xmlns:p14="http://schemas.microsoft.com/office/powerpoint/2010/main" val="59570525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3.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s://www.sciencedirect.com/science/article/abs/pii/0734189X83900956"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OxsmnDKO7D0"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openxmlformats.org/officeDocument/2006/relationships/hyperlink" Target="https://www.youtube.com/watch?v=7d59O6cfaM0" TargetMode="External"/><Relationship Id="rId4" Type="http://schemas.openxmlformats.org/officeDocument/2006/relationships/hyperlink" Target="https://www.youtube.com/watch?v=k2pkWMWbWTU"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7GEeCKfrkuw" TargetMode="External"/><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hyperlink" Target="http://www.cs.columbia.edu/CAVE/projects/depth_defocus/"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youtube.com/watch?v=jJglCYFiodI" TargetMode="Externa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NhJydpMkpug" TargetMode="External"/><Relationship Id="rId2" Type="http://schemas.openxmlformats.org/officeDocument/2006/relationships/hyperlink" Target="https://www.youtube.com/watch?v=Qe10ExwzCqk" TargetMode="Externa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1NYmZh-WFWw" TargetMode="External"/><Relationship Id="rId2" Type="http://schemas.openxmlformats.org/officeDocument/2006/relationships/hyperlink" Target="https://www.youtube.com/watch?v=5S0zH4Z57mY" TargetMode="External"/><Relationship Id="rId1" Type="http://schemas.openxmlformats.org/officeDocument/2006/relationships/slideLayout" Target="../slideLayouts/slideLayout14.xml"/><Relationship Id="rId4" Type="http://schemas.openxmlformats.org/officeDocument/2006/relationships/hyperlink" Target="https://www.youtube.com/watch?v=QULmthpnU9c"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ii2vHBwlmo8" TargetMode="External"/><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hyperlink" Target="http://lgg.epfl.ch/publications/2014/sparseicp/index.php"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NM55ct5KwiI"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VbnPT3jeWL4"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hyperlink" Target="https://www.youtube.com/watch?v=JKnZmue656k" TargetMode="External"/><Relationship Id="rId5" Type="http://schemas.openxmlformats.org/officeDocument/2006/relationships/hyperlink" Target="https://www.youtube.com/watch?v=nMGIU798UuE" TargetMode="External"/><Relationship Id="rId4" Type="http://schemas.openxmlformats.org/officeDocument/2006/relationships/hyperlink" Target="https://www.nationalgeographic.com/news/2015/06/150622-andrew-tallon-notre-dame-cathedral-laser-scan-art-history-medieval-gothic/"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hyperlink" Target="https://www.khanacademy.org/partner-content/pixar/modeling-character/modeling-subdivision/v/cm-start" TargetMode="Externa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hyperlink" Target="https://images.nvidia.com/geforce-com/international/comparisons/rise-of-the-tomb-raider/alt/rise-of-the-tomb-raider-level-of-detail-interactive-comparison-003-high-vs-low-alt.html" TargetMode="External"/><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hyperlink" Target="https://www.youtube.com/watch?time_continue=4&amp;v=XcvBqfS4Ea0&amp;feature=emb_title"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14.xml"/><Relationship Id="rId5" Type="http://schemas.openxmlformats.org/officeDocument/2006/relationships/image" Target="../media/image56.wmf"/><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Gu6z6kIukgg" TargetMode="External"/><Relationship Id="rId2" Type="http://schemas.openxmlformats.org/officeDocument/2006/relationships/notesSlide" Target="../notesSlides/notesSlide54.xml"/><Relationship Id="rId1" Type="http://schemas.openxmlformats.org/officeDocument/2006/relationships/slideLayout" Target="../slideLayouts/slideLayout14.xml"/><Relationship Id="rId4" Type="http://schemas.openxmlformats.org/officeDocument/2006/relationships/image" Target="../media/image63.png"/></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hyperlink" Target="https://www.youtube.com/watch?v=gLoI9hAX9dw" TargetMode="External"/><Relationship Id="rId2" Type="http://schemas.openxmlformats.org/officeDocument/2006/relationships/hyperlink" Target="https://www.youtube.com/watch?v=QRmoWBFfMtA" TargetMode="External"/><Relationship Id="rId1" Type="http://schemas.openxmlformats.org/officeDocument/2006/relationships/slideLayout" Target="../slideLayouts/slideLayout14.xml"/><Relationship Id="rId4" Type="http://schemas.openxmlformats.org/officeDocument/2006/relationships/hyperlink" Target="https://www.youtube.com/watch?v=o2DDU4g0PRo"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7.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14.xml"/><Relationship Id="rId4" Type="http://schemas.openxmlformats.org/officeDocument/2006/relationships/image" Target="../media/image69.png"/></Relationships>
</file>

<file path=ppt/slides/_rels/slide8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2" Type="http://schemas.openxmlformats.org/officeDocument/2006/relationships/hyperlink" Target="https://www.youtube.com/watch?v=fu7bTemvEKk" TargetMode="Externa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hyperlink" Target="https://www.youtube.com/watch?v=piJ4Zke7EUw" TargetMode="External"/><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openxmlformats.org/officeDocument/2006/relationships/hyperlink" Target="https://www.youtube.com/watch?v=8ZzOZ0NT2vo"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hyperlink" Target="https://www.youtube.com/watch?v=0hWW6FVcFAo" TargetMode="External"/><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pW6nZXeWlGM" TargetMode="External"/><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hyperlink" Target="https://www.youtube.com/watch?v=eUnZ2rjxGaE" TargetMode="External"/><Relationship Id="rId2" Type="http://schemas.openxmlformats.org/officeDocument/2006/relationships/hyperlink" Target="Original" TargetMode="Externa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AB087553-7118-4EEE-B54A-16569EB6EB5F}"/>
              </a:ext>
            </a:extLst>
          </p:cNvPr>
          <p:cNvSpPr>
            <a:spLocks noGrp="1" noChangeArrowheads="1"/>
          </p:cNvSpPr>
          <p:nvPr>
            <p:ph type="ctrTitle"/>
          </p:nvPr>
        </p:nvSpPr>
        <p:spPr>
          <a:xfrm>
            <a:off x="0" y="1871791"/>
            <a:ext cx="9144000" cy="627876"/>
          </a:xfrm>
        </p:spPr>
        <p:txBody>
          <a:bodyPr>
            <a:noAutofit/>
          </a:bodyPr>
          <a:lstStyle/>
          <a:p>
            <a:pPr eaLnBrk="1" hangingPunct="1"/>
            <a:r>
              <a:rPr lang="en-US" altLang="zh-TW" sz="4800" dirty="0"/>
              <a:t>Advanced Computer Vision</a:t>
            </a:r>
          </a:p>
        </p:txBody>
      </p:sp>
      <p:sp>
        <p:nvSpPr>
          <p:cNvPr id="16387" name="Rectangle 3">
            <a:extLst>
              <a:ext uri="{FF2B5EF4-FFF2-40B4-BE49-F238E27FC236}">
                <a16:creationId xmlns:a16="http://schemas.microsoft.com/office/drawing/2014/main" id="{18940542-CC70-416A-BEA8-E28E4A3268CC}"/>
              </a:ext>
            </a:extLst>
          </p:cNvPr>
          <p:cNvSpPr>
            <a:spLocks noGrp="1" noChangeArrowheads="1"/>
          </p:cNvSpPr>
          <p:nvPr>
            <p:ph type="subTitle" idx="1"/>
          </p:nvPr>
        </p:nvSpPr>
        <p:spPr>
          <a:xfrm>
            <a:off x="0" y="2499666"/>
            <a:ext cx="9144000" cy="1655763"/>
          </a:xfrm>
        </p:spPr>
        <p:txBody>
          <a:bodyPr>
            <a:normAutofit/>
          </a:bodyPr>
          <a:lstStyle/>
          <a:p>
            <a:pPr eaLnBrk="1" hangingPunct="1"/>
            <a:r>
              <a:rPr lang="en-US" altLang="zh-TW" sz="3600" dirty="0"/>
              <a:t>Chapter 12</a:t>
            </a:r>
          </a:p>
          <a:p>
            <a:pPr eaLnBrk="1" hangingPunct="1"/>
            <a:r>
              <a:rPr lang="en-US" altLang="zh-TW" sz="3600" dirty="0"/>
              <a:t>3D Reconstruction</a:t>
            </a:r>
          </a:p>
        </p:txBody>
      </p:sp>
      <p:sp>
        <p:nvSpPr>
          <p:cNvPr id="16385" name="Rectangle 6">
            <a:extLst>
              <a:ext uri="{FF2B5EF4-FFF2-40B4-BE49-F238E27FC236}">
                <a16:creationId xmlns:a16="http://schemas.microsoft.com/office/drawing/2014/main" id="{E30FDEEA-B35A-436B-829B-295F84238110}"/>
              </a:ext>
            </a:extLst>
          </p:cNvPr>
          <p:cNvSpPr>
            <a:spLocks noGrp="1" noChangeArrowheads="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32" indent="-285744">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2971" indent="-228594">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160" indent="-228594">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349" indent="-228594">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537" indent="-228594"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726" indent="-228594"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8914" indent="-228594"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103" indent="-228594"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fontAlgn="base">
              <a:spcBef>
                <a:spcPct val="0"/>
              </a:spcBef>
              <a:spcAft>
                <a:spcPct val="0"/>
              </a:spcAft>
              <a:buClrTx/>
              <a:buSzTx/>
              <a:buNone/>
            </a:pPr>
            <a:r>
              <a:rPr kumimoji="0" lang="en-US" altLang="zh-TW" sz="1000" dirty="0">
                <a:solidFill>
                  <a:srgbClr val="000000"/>
                </a:solidFill>
                <a:latin typeface="Comic Sans MS" panose="030F0702030302020204" pitchFamily="66" charset="0"/>
              </a:rPr>
              <a:t>Digital Camera and Computer Vision Laboratory</a:t>
            </a:r>
          </a:p>
          <a:p>
            <a:pPr fontAlgn="base">
              <a:spcBef>
                <a:spcPct val="0"/>
              </a:spcBef>
              <a:spcAft>
                <a:spcPct val="0"/>
              </a:spcAft>
              <a:buClrTx/>
              <a:buSzTx/>
              <a:buNone/>
            </a:pPr>
            <a:r>
              <a:rPr kumimoji="0" lang="en-US" altLang="zh-TW" sz="1000" dirty="0">
                <a:solidFill>
                  <a:srgbClr val="000000"/>
                </a:solidFill>
                <a:latin typeface="Times New Roman" panose="02020603050405020304" pitchFamily="18" charset="0"/>
              </a:rPr>
              <a:t>Department of Computer Science and Information Engineering</a:t>
            </a:r>
          </a:p>
          <a:p>
            <a:pPr fontAlgn="base">
              <a:spcBef>
                <a:spcPct val="0"/>
              </a:spcBef>
              <a:spcAft>
                <a:spcPct val="0"/>
              </a:spcAft>
              <a:buClrTx/>
              <a:buSzTx/>
              <a:buNone/>
            </a:pPr>
            <a:r>
              <a:rPr kumimoji="0" lang="en-US" altLang="zh-TW" sz="1000" dirty="0">
                <a:solidFill>
                  <a:srgbClr val="000000"/>
                </a:solidFill>
                <a:latin typeface="Times New Roman" panose="02020603050405020304" pitchFamily="18" charset="0"/>
              </a:rPr>
              <a:t>National Taiwan University, Taipei, Taiwan, R.O.C.</a:t>
            </a:r>
          </a:p>
        </p:txBody>
      </p:sp>
      <p:sp>
        <p:nvSpPr>
          <p:cNvPr id="16388" name="Text Box 4">
            <a:extLst>
              <a:ext uri="{FF2B5EF4-FFF2-40B4-BE49-F238E27FC236}">
                <a16:creationId xmlns:a16="http://schemas.microsoft.com/office/drawing/2014/main" id="{2AFF1504-671D-4D21-86D0-44C5A81442FB}"/>
              </a:ext>
            </a:extLst>
          </p:cNvPr>
          <p:cNvSpPr txBox="1">
            <a:spLocks noChangeArrowheads="1"/>
          </p:cNvSpPr>
          <p:nvPr/>
        </p:nvSpPr>
        <p:spPr bwMode="auto">
          <a:xfrm>
            <a:off x="1941063" y="4100424"/>
            <a:ext cx="526187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algn="ctr" fontAlgn="base">
              <a:spcBef>
                <a:spcPct val="0"/>
              </a:spcBef>
              <a:spcAft>
                <a:spcPct val="0"/>
              </a:spcAft>
              <a:buClrTx/>
              <a:buSzTx/>
              <a:buNone/>
            </a:pPr>
            <a:r>
              <a:rPr lang="en-US" altLang="zh-TW" sz="1800" dirty="0" smtClean="0">
                <a:solidFill>
                  <a:srgbClr val="000000"/>
                </a:solidFill>
              </a:rPr>
              <a:t>Presented: Bo-Chen Kung </a:t>
            </a:r>
            <a:r>
              <a:rPr lang="zh-TW" altLang="en-US" sz="1800" dirty="0" smtClean="0">
                <a:solidFill>
                  <a:srgbClr val="000000"/>
                </a:solidFill>
              </a:rPr>
              <a:t>龔柏丞</a:t>
            </a:r>
            <a:endParaRPr kumimoji="0" lang="en-US" altLang="zh-TW" sz="1800" dirty="0">
              <a:solidFill>
                <a:srgbClr val="000000"/>
              </a:solidFill>
            </a:endParaRPr>
          </a:p>
          <a:p>
            <a:pPr algn="ctr" fontAlgn="base">
              <a:spcBef>
                <a:spcPct val="0"/>
              </a:spcBef>
              <a:spcAft>
                <a:spcPct val="0"/>
              </a:spcAft>
              <a:buClrTx/>
              <a:buSzTx/>
              <a:buNone/>
            </a:pPr>
            <a:r>
              <a:rPr kumimoji="0" lang="en-US" altLang="zh-TW" sz="1800" dirty="0" smtClean="0">
                <a:solidFill>
                  <a:srgbClr val="000000"/>
                </a:solidFill>
              </a:rPr>
              <a:t>Advisor: </a:t>
            </a:r>
            <a:r>
              <a:rPr kumimoji="0" lang="en-US" altLang="zh-TW" sz="1800" dirty="0" err="1" smtClean="0">
                <a:solidFill>
                  <a:srgbClr val="000000"/>
                </a:solidFill>
              </a:rPr>
              <a:t>Chiou-Shann</a:t>
            </a:r>
            <a:r>
              <a:rPr kumimoji="0" lang="en-US" altLang="zh-TW" sz="1800" dirty="0" smtClean="0">
                <a:solidFill>
                  <a:srgbClr val="000000"/>
                </a:solidFill>
              </a:rPr>
              <a:t> </a:t>
            </a:r>
            <a:r>
              <a:rPr kumimoji="0" lang="en-US" altLang="zh-TW" sz="1800" dirty="0" err="1" smtClean="0">
                <a:solidFill>
                  <a:srgbClr val="000000"/>
                </a:solidFill>
              </a:rPr>
              <a:t>Fuh</a:t>
            </a:r>
            <a:r>
              <a:rPr kumimoji="0" lang="en-US" altLang="zh-TW" sz="1800" dirty="0" smtClean="0">
                <a:solidFill>
                  <a:srgbClr val="000000"/>
                </a:solidFill>
              </a:rPr>
              <a:t> </a:t>
            </a:r>
            <a:r>
              <a:rPr kumimoji="0" lang="zh-TW" altLang="en-US" sz="1800" dirty="0" smtClean="0">
                <a:solidFill>
                  <a:srgbClr val="000000"/>
                </a:solidFill>
              </a:rPr>
              <a:t>傅</a:t>
            </a:r>
            <a:r>
              <a:rPr kumimoji="0" lang="zh-TW" altLang="en-US" sz="1800" dirty="0">
                <a:solidFill>
                  <a:srgbClr val="000000"/>
                </a:solidFill>
              </a:rPr>
              <a:t>楸善</a:t>
            </a:r>
            <a:endParaRPr kumimoji="0" lang="en-US" altLang="zh-TW" sz="1800" dirty="0">
              <a:solidFill>
                <a:srgbClr val="000000"/>
              </a:solidFill>
            </a:endParaRPr>
          </a:p>
          <a:p>
            <a:pPr algn="ctr" fontAlgn="base">
              <a:spcBef>
                <a:spcPct val="0"/>
              </a:spcBef>
              <a:spcAft>
                <a:spcPct val="0"/>
              </a:spcAft>
              <a:buClrTx/>
              <a:buSzTx/>
              <a:buNone/>
            </a:pPr>
            <a:r>
              <a:rPr lang="en-US" altLang="zh-TW" sz="1800" dirty="0" smtClean="0">
                <a:solidFill>
                  <a:srgbClr val="000000"/>
                </a:solidFill>
              </a:rPr>
              <a:t>0978912582</a:t>
            </a:r>
            <a:endParaRPr lang="en-US" altLang="zh-TW" sz="1800" dirty="0">
              <a:solidFill>
                <a:srgbClr val="000000"/>
              </a:solidFill>
            </a:endParaRPr>
          </a:p>
          <a:p>
            <a:pPr algn="ctr" fontAlgn="base">
              <a:spcBef>
                <a:spcPct val="0"/>
              </a:spcBef>
              <a:spcAft>
                <a:spcPct val="0"/>
              </a:spcAft>
              <a:buClrTx/>
              <a:buSzTx/>
              <a:buNone/>
            </a:pPr>
            <a:r>
              <a:rPr kumimoji="0" lang="en-US" altLang="zh-TW" sz="1800" dirty="0" smtClean="0">
                <a:solidFill>
                  <a:srgbClr val="000000"/>
                </a:solidFill>
              </a:rPr>
              <a:t>r08922a25@ntu.edu.tw</a:t>
            </a:r>
            <a:endParaRPr kumimoji="0" lang="en-US" altLang="zh-TW" sz="1800" dirty="0">
              <a:solidFill>
                <a:srgbClr val="0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BC7E5A-BA1C-4AC6-B665-94018F030C24}"/>
              </a:ext>
            </a:extLst>
          </p:cNvPr>
          <p:cNvSpPr>
            <a:spLocks noGrp="1"/>
          </p:cNvSpPr>
          <p:nvPr>
            <p:ph type="title"/>
          </p:nvPr>
        </p:nvSpPr>
        <p:spPr/>
        <p:txBody>
          <a:bodyPr>
            <a:normAutofit/>
          </a:bodyPr>
          <a:lstStyle/>
          <a:p>
            <a:r>
              <a:rPr lang="en-US" altLang="zh-TW" dirty="0"/>
              <a:t>12.1.1 Shape from Shading and Photometric Stereo</a:t>
            </a:r>
            <a:endParaRPr lang="zh-TW" altLang="en-US" dirty="0"/>
          </a:p>
        </p:txBody>
      </p:sp>
      <p:sp>
        <p:nvSpPr>
          <p:cNvPr id="3" name="內容版面配置區 2">
            <a:extLst>
              <a:ext uri="{FF2B5EF4-FFF2-40B4-BE49-F238E27FC236}">
                <a16:creationId xmlns:a16="http://schemas.microsoft.com/office/drawing/2014/main" id="{10A47A53-82A8-4975-BBFD-E7FA3E0534D4}"/>
              </a:ext>
            </a:extLst>
          </p:cNvPr>
          <p:cNvSpPr>
            <a:spLocks noGrp="1"/>
          </p:cNvSpPr>
          <p:nvPr>
            <p:ph idx="1"/>
          </p:nvPr>
        </p:nvSpPr>
        <p:spPr/>
        <p:txBody>
          <a:bodyPr>
            <a:normAutofit/>
          </a:bodyPr>
          <a:lstStyle/>
          <a:p>
            <a:r>
              <a:rPr lang="en-US" altLang="zh-TW" sz="3200" dirty="0"/>
              <a:t>Most shape from shading algorithms assume that the surface under consideration is of a uniform albedo and reflectance, and that the light source directions are either known or can be calibrated by the use of a reference object.</a:t>
            </a:r>
            <a:endParaRPr lang="en-US" altLang="zh-TW" sz="3200" b="1" dirty="0"/>
          </a:p>
          <a:p>
            <a:endParaRPr lang="zh-TW" altLang="en-US" dirty="0"/>
          </a:p>
        </p:txBody>
      </p:sp>
    </p:spTree>
    <p:extLst>
      <p:ext uri="{BB962C8B-B14F-4D97-AF65-F5344CB8AC3E}">
        <p14:creationId xmlns:p14="http://schemas.microsoft.com/office/powerpoint/2010/main" val="330885659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F0DC788-67B7-4B91-AB06-54D63471A881}"/>
              </a:ext>
            </a:extLst>
          </p:cNvPr>
          <p:cNvSpPr>
            <a:spLocks noGrp="1"/>
          </p:cNvSpPr>
          <p:nvPr>
            <p:ph type="title"/>
          </p:nvPr>
        </p:nvSpPr>
        <p:spPr/>
        <p:txBody>
          <a:bodyPr/>
          <a:lstStyle/>
          <a:p>
            <a:r>
              <a:rPr lang="en-US" altLang="zh-TW" dirty="0"/>
              <a:t>12.7.1 Estimating BRDFs</a:t>
            </a:r>
            <a:endParaRPr lang="zh-TW" altLang="en-US" dirty="0"/>
          </a:p>
        </p:txBody>
      </p:sp>
      <p:pic>
        <p:nvPicPr>
          <p:cNvPr id="4" name="內容版面配置區 3">
            <a:extLst>
              <a:ext uri="{FF2B5EF4-FFF2-40B4-BE49-F238E27FC236}">
                <a16:creationId xmlns:a16="http://schemas.microsoft.com/office/drawing/2014/main" id="{5EF5188F-83A6-490E-A9C4-CB2CEDE4FDCA}"/>
              </a:ext>
            </a:extLst>
          </p:cNvPr>
          <p:cNvPicPr>
            <a:picLocks noGrp="1" noChangeAspect="1"/>
          </p:cNvPicPr>
          <p:nvPr>
            <p:ph idx="1"/>
          </p:nvPr>
        </p:nvPicPr>
        <p:blipFill>
          <a:blip r:embed="rId3"/>
          <a:stretch>
            <a:fillRect/>
          </a:stretch>
        </p:blipFill>
        <p:spPr>
          <a:xfrm>
            <a:off x="439393" y="2029215"/>
            <a:ext cx="8265213" cy="3553438"/>
          </a:xfrm>
          <a:prstGeom prst="rect">
            <a:avLst/>
          </a:prstGeom>
        </p:spPr>
      </p:pic>
    </p:spTree>
    <p:extLst>
      <p:ext uri="{BB962C8B-B14F-4D97-AF65-F5344CB8AC3E}">
        <p14:creationId xmlns:p14="http://schemas.microsoft.com/office/powerpoint/2010/main" val="5486508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3EE482-989A-4448-8649-83C1E54D5729}"/>
              </a:ext>
            </a:extLst>
          </p:cNvPr>
          <p:cNvSpPr>
            <a:spLocks noGrp="1"/>
          </p:cNvSpPr>
          <p:nvPr>
            <p:ph type="title"/>
          </p:nvPr>
        </p:nvSpPr>
        <p:spPr/>
        <p:txBody>
          <a:bodyPr>
            <a:normAutofit/>
          </a:bodyPr>
          <a:lstStyle/>
          <a:p>
            <a:r>
              <a:rPr lang="en-US" altLang="zh-TW" dirty="0"/>
              <a:t>12.1.1 Shape from </a:t>
            </a:r>
            <a:r>
              <a:rPr lang="en-US" altLang="zh-TW" dirty="0" smtClean="0"/>
              <a:t>Shading </a:t>
            </a:r>
            <a:r>
              <a:rPr lang="en-US" altLang="zh-TW" dirty="0"/>
              <a:t>and </a:t>
            </a:r>
            <a:r>
              <a:rPr lang="en-US" altLang="zh-TW" dirty="0" smtClean="0"/>
              <a:t>Photometric Stereo</a:t>
            </a:r>
            <a:endParaRPr lang="zh-TW" altLang="en-US" dirty="0"/>
          </a:p>
        </p:txBody>
      </p:sp>
      <p:sp>
        <p:nvSpPr>
          <p:cNvPr id="3" name="內容版面配置區 2">
            <a:extLst>
              <a:ext uri="{FF2B5EF4-FFF2-40B4-BE49-F238E27FC236}">
                <a16:creationId xmlns:a16="http://schemas.microsoft.com/office/drawing/2014/main" id="{D5407DA9-B230-4CFD-808F-1A4C271DE0B5}"/>
              </a:ext>
            </a:extLst>
          </p:cNvPr>
          <p:cNvSpPr>
            <a:spLocks noGrp="1"/>
          </p:cNvSpPr>
          <p:nvPr>
            <p:ph idx="1"/>
          </p:nvPr>
        </p:nvSpPr>
        <p:spPr/>
        <p:txBody>
          <a:bodyPr>
            <a:normAutofit fontScale="92500" lnSpcReduction="10000"/>
          </a:bodyPr>
          <a:lstStyle/>
          <a:p>
            <a:r>
              <a:rPr lang="en-US" altLang="zh-TW" b="1" dirty="0"/>
              <a:t>Lambertian Surface</a:t>
            </a:r>
          </a:p>
          <a:p>
            <a:pPr>
              <a:buFont typeface="Wingdings" panose="05000000000000000000" pitchFamily="2" charset="2"/>
              <a:buNone/>
            </a:pPr>
            <a:r>
              <a:rPr lang="en-US" altLang="zh-TW" dirty="0"/>
              <a:t> </a:t>
            </a:r>
            <a:r>
              <a:rPr lang="zh-TW" altLang="en-US" dirty="0"/>
              <a:t>  </a:t>
            </a:r>
            <a:r>
              <a:rPr lang="en-US" altLang="zh-TW" dirty="0" smtClean="0"/>
              <a:t>Light </a:t>
            </a:r>
            <a:r>
              <a:rPr lang="en-US" altLang="zh-TW" dirty="0"/>
              <a:t>falling on it is scattered such that the apparent brightness of the surface to an observer is the same regardless of the observer's angle of view.</a:t>
            </a:r>
          </a:p>
          <a:p>
            <a:pPr>
              <a:buFont typeface="Wingdings" panose="05000000000000000000" pitchFamily="2" charset="2"/>
              <a:buNone/>
            </a:pPr>
            <a:endParaRPr lang="en-US" altLang="zh-TW" dirty="0"/>
          </a:p>
          <a:p>
            <a:r>
              <a:rPr lang="en-US" altLang="zh-TW" b="1" dirty="0"/>
              <a:t>Perfect Reflecting Diffuser</a:t>
            </a:r>
            <a:r>
              <a:rPr lang="en-US" altLang="zh-TW" dirty="0"/>
              <a:t> </a:t>
            </a:r>
            <a:endParaRPr lang="en-US" altLang="zh-TW" dirty="0" smtClean="0"/>
          </a:p>
          <a:p>
            <a:pPr>
              <a:buFont typeface="Wingdings" panose="05000000000000000000" pitchFamily="2" charset="2"/>
              <a:buNone/>
            </a:pPr>
            <a:r>
              <a:rPr lang="en-US" altLang="zh-TW" dirty="0" smtClean="0"/>
              <a:t>   A Perfect (Reflecting) Diffuser (PRD) is a theoretical perfectly white surface with </a:t>
            </a:r>
            <a:r>
              <a:rPr lang="en-US" altLang="zh-TW" dirty="0" err="1" smtClean="0"/>
              <a:t>Lambertian</a:t>
            </a:r>
            <a:r>
              <a:rPr lang="en-US" altLang="zh-TW" dirty="0" smtClean="0"/>
              <a:t> Distance (its brightness appears the same from any angle of view). It does not absorb light, giving back 100% of the light it receives.</a:t>
            </a:r>
          </a:p>
          <a:p>
            <a:endParaRPr lang="zh-TW" altLang="en-US" dirty="0"/>
          </a:p>
        </p:txBody>
      </p:sp>
    </p:spTree>
    <p:extLst>
      <p:ext uri="{BB962C8B-B14F-4D97-AF65-F5344CB8AC3E}">
        <p14:creationId xmlns:p14="http://schemas.microsoft.com/office/powerpoint/2010/main" val="34103234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BC7E5A-BA1C-4AC6-B665-94018F030C24}"/>
              </a:ext>
            </a:extLst>
          </p:cNvPr>
          <p:cNvSpPr>
            <a:spLocks noGrp="1"/>
          </p:cNvSpPr>
          <p:nvPr>
            <p:ph type="title"/>
          </p:nvPr>
        </p:nvSpPr>
        <p:spPr/>
        <p:txBody>
          <a:bodyPr>
            <a:normAutofit/>
          </a:bodyPr>
          <a:lstStyle/>
          <a:p>
            <a:r>
              <a:rPr lang="en-US" altLang="zh-TW" dirty="0"/>
              <a:t>12.1.1 Shape from Shading and Photometric Stereo</a:t>
            </a:r>
            <a:endParaRPr lang="zh-TW" altLang="en-US" dirty="0"/>
          </a:p>
        </p:txBody>
      </p:sp>
      <p:sp>
        <p:nvSpPr>
          <p:cNvPr id="3" name="內容版面配置區 2">
            <a:extLst>
              <a:ext uri="{FF2B5EF4-FFF2-40B4-BE49-F238E27FC236}">
                <a16:creationId xmlns:a16="http://schemas.microsoft.com/office/drawing/2014/main" id="{10A47A53-82A8-4975-BBFD-E7FA3E0534D4}"/>
              </a:ext>
            </a:extLst>
          </p:cNvPr>
          <p:cNvSpPr>
            <a:spLocks noGrp="1"/>
          </p:cNvSpPr>
          <p:nvPr>
            <p:ph idx="1"/>
          </p:nvPr>
        </p:nvSpPr>
        <p:spPr/>
        <p:txBody>
          <a:bodyPr>
            <a:normAutofit/>
          </a:bodyPr>
          <a:lstStyle/>
          <a:p>
            <a:r>
              <a:rPr lang="en-US" altLang="zh-TW" sz="3200" dirty="0" smtClean="0"/>
              <a:t>The </a:t>
            </a:r>
            <a:r>
              <a:rPr lang="en-US" altLang="zh-TW" sz="3200" dirty="0"/>
              <a:t>variation in intensity (irradiance equation) become purely a function of the local surface </a:t>
            </a:r>
            <a:r>
              <a:rPr lang="en-US" altLang="zh-TW" sz="3200" dirty="0" smtClean="0"/>
              <a:t>orientation,</a:t>
            </a:r>
            <a:r>
              <a:rPr lang="zh-TW" altLang="en-US" sz="3200" dirty="0"/>
              <a:t> </a:t>
            </a:r>
            <a:r>
              <a:rPr lang="en-US" altLang="zh-TW" sz="3200" dirty="0"/>
              <a:t/>
            </a:r>
            <a:br>
              <a:rPr lang="en-US" altLang="zh-TW" sz="3200" dirty="0"/>
            </a:br>
            <a:r>
              <a:rPr lang="zh-TW" altLang="en-US" sz="3200" dirty="0" smtClean="0"/>
              <a:t>                                     </a:t>
            </a:r>
            <a:r>
              <a:rPr lang="en-US" altLang="zh-TW" sz="3200" dirty="0" smtClean="0"/>
              <a:t/>
            </a:r>
            <a:br>
              <a:rPr lang="en-US" altLang="zh-TW" sz="3200" dirty="0" smtClean="0"/>
            </a:br>
            <a:r>
              <a:rPr lang="en-US" altLang="zh-TW" sz="3200" dirty="0" smtClean="0"/>
              <a:t>where </a:t>
            </a:r>
            <a:r>
              <a:rPr lang="zh-TW" altLang="en-US" sz="3200" dirty="0" smtClean="0"/>
              <a:t>             </a:t>
            </a:r>
            <a:r>
              <a:rPr lang="en-US" altLang="zh-TW" sz="3200" dirty="0" smtClean="0"/>
              <a:t> </a:t>
            </a:r>
            <a:r>
              <a:rPr lang="zh-TW" altLang="en-US" sz="3200" dirty="0" smtClean="0"/>
              <a:t>             </a:t>
            </a:r>
            <a:r>
              <a:rPr lang="en-US" altLang="zh-TW" sz="3200" dirty="0" smtClean="0"/>
              <a:t>are </a:t>
            </a:r>
            <a:r>
              <a:rPr lang="en-US" altLang="zh-TW" sz="3200" dirty="0"/>
              <a:t>the depth map derivatives and </a:t>
            </a:r>
            <a:r>
              <a:rPr lang="zh-TW" altLang="en-US" sz="3200" dirty="0" smtClean="0"/>
              <a:t>            </a:t>
            </a:r>
            <a:r>
              <a:rPr lang="en-US" altLang="zh-TW" sz="3200" dirty="0" smtClean="0"/>
              <a:t>is </a:t>
            </a:r>
            <a:r>
              <a:rPr lang="en-US" altLang="zh-TW" sz="3200" dirty="0"/>
              <a:t>called the reflectance map.</a:t>
            </a:r>
          </a:p>
          <a:p>
            <a:endParaRPr lang="zh-TW" altLang="en-US" dirty="0"/>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43" y="3236686"/>
            <a:ext cx="4198556" cy="360000"/>
          </a:xfrm>
          <a:prstGeom prst="rect">
            <a:avLst/>
          </a:prstGeom>
        </p:spPr>
      </p:pic>
      <p:pic>
        <p:nvPicPr>
          <p:cNvPr id="5" name="圖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1376" y="3687354"/>
            <a:ext cx="2252093" cy="360000"/>
          </a:xfrm>
          <a:prstGeom prst="rect">
            <a:avLst/>
          </a:prstGeom>
        </p:spPr>
      </p:pic>
      <p:pic>
        <p:nvPicPr>
          <p:cNvPr id="6" name="圖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2723" y="4103394"/>
            <a:ext cx="1019277" cy="360000"/>
          </a:xfrm>
          <a:prstGeom prst="rect">
            <a:avLst/>
          </a:prstGeom>
        </p:spPr>
      </p:pic>
    </p:spTree>
    <p:extLst>
      <p:ext uri="{BB962C8B-B14F-4D97-AF65-F5344CB8AC3E}">
        <p14:creationId xmlns:p14="http://schemas.microsoft.com/office/powerpoint/2010/main" val="42708126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dirty="0"/>
          </a:p>
        </p:txBody>
      </p:sp>
    </p:spTree>
    <p:extLst>
      <p:ext uri="{BB962C8B-B14F-4D97-AF65-F5344CB8AC3E}">
        <p14:creationId xmlns:p14="http://schemas.microsoft.com/office/powerpoint/2010/main" val="5329018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Tree>
    <p:extLst>
      <p:ext uri="{BB962C8B-B14F-4D97-AF65-F5344CB8AC3E}">
        <p14:creationId xmlns:p14="http://schemas.microsoft.com/office/powerpoint/2010/main" val="9091462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8C439FD-AC8B-4C32-B0A3-7CC5717BBD77}"/>
              </a:ext>
            </a:extLst>
          </p:cNvPr>
          <p:cNvSpPr>
            <a:spLocks noGrp="1"/>
          </p:cNvSpPr>
          <p:nvPr>
            <p:ph type="title"/>
          </p:nvPr>
        </p:nvSpPr>
        <p:spPr/>
        <p:txBody>
          <a:bodyPr>
            <a:normAutofit/>
          </a:bodyPr>
          <a:lstStyle/>
          <a:p>
            <a:r>
              <a:rPr lang="en-US" altLang="zh-TW" dirty="0"/>
              <a:t>12.1.1 Shape from Shading and Photometric Stereo</a:t>
            </a:r>
            <a:endParaRPr lang="zh-TW" altLang="en-US" dirty="0"/>
          </a:p>
        </p:txBody>
      </p:sp>
      <p:sp>
        <p:nvSpPr>
          <p:cNvPr id="4" name="Rectangle 2">
            <a:extLst>
              <a:ext uri="{FF2B5EF4-FFF2-40B4-BE49-F238E27FC236}">
                <a16:creationId xmlns:a16="http://schemas.microsoft.com/office/drawing/2014/main" id="{3D8F5FF1-D32D-4EB7-BC3F-5ADC73AC1130}"/>
              </a:ext>
            </a:extLst>
          </p:cNvPr>
          <p:cNvSpPr>
            <a:spLocks noGrp="1" noChangeArrowheads="1"/>
          </p:cNvSpPr>
          <p:nvPr>
            <p:ph idx="1"/>
          </p:nvPr>
        </p:nvSpPr>
        <p:spPr>
          <a:xfrm>
            <a:off x="628650" y="1825625"/>
            <a:ext cx="7886700" cy="4351338"/>
          </a:xfrm>
        </p:spPr>
        <p:txBody>
          <a:bodyPr>
            <a:normAutofit fontScale="92500" lnSpcReduction="20000"/>
          </a:bodyPr>
          <a:lstStyle/>
          <a:p>
            <a:pPr eaLnBrk="1" hangingPunct="1"/>
            <a:r>
              <a:rPr lang="en-US" altLang="zh-TW" sz="2200" dirty="0"/>
              <a:t>For example, a diffuse (Lambertian) surface has a reflectance map that is the (non-negative) dot product between the </a:t>
            </a:r>
            <a:r>
              <a:rPr lang="en-US" altLang="zh-TW" sz="2200" b="1" dirty="0"/>
              <a:t>surface normal</a:t>
            </a:r>
            <a:r>
              <a:rPr lang="en-US" altLang="zh-TW" sz="2200" dirty="0"/>
              <a:t>:</a:t>
            </a:r>
          </a:p>
          <a:p>
            <a:pPr eaLnBrk="1" hangingPunct="1"/>
            <a:endParaRPr lang="en-US" altLang="zh-TW" sz="2200" dirty="0"/>
          </a:p>
          <a:p>
            <a:pPr marL="0" indent="0" eaLnBrk="1" hangingPunct="1">
              <a:buNone/>
            </a:pPr>
            <a:r>
              <a:rPr lang="en-US" altLang="zh-TW" sz="2200" dirty="0"/>
              <a:t>      </a:t>
            </a:r>
          </a:p>
          <a:p>
            <a:pPr eaLnBrk="1" hangingPunct="1">
              <a:buFont typeface="Wingdings" panose="05000000000000000000" pitchFamily="2" charset="2"/>
              <a:buNone/>
            </a:pPr>
            <a:r>
              <a:rPr lang="en-US" altLang="zh-TW" sz="2200" dirty="0"/>
              <a:t>    and the </a:t>
            </a:r>
            <a:r>
              <a:rPr lang="en-US" altLang="zh-TW" sz="2200" b="1" dirty="0"/>
              <a:t>light source direction</a:t>
            </a:r>
            <a:r>
              <a:rPr lang="en-US" altLang="zh-TW" sz="2200" dirty="0"/>
              <a:t>:</a:t>
            </a:r>
          </a:p>
          <a:p>
            <a:pPr eaLnBrk="1" hangingPunct="1">
              <a:buFont typeface="Wingdings" panose="05000000000000000000" pitchFamily="2" charset="2"/>
              <a:buNone/>
            </a:pPr>
            <a:r>
              <a:rPr lang="en-US" altLang="zh-TW" sz="2200" dirty="0"/>
              <a:t>    </a:t>
            </a:r>
          </a:p>
          <a:p>
            <a:pPr eaLnBrk="1" hangingPunct="1">
              <a:buFont typeface="Wingdings" panose="05000000000000000000" pitchFamily="2" charset="2"/>
              <a:buNone/>
            </a:pPr>
            <a:endParaRPr lang="en-US" altLang="zh-TW" sz="2200" dirty="0"/>
          </a:p>
          <a:p>
            <a:pPr eaLnBrk="1" hangingPunct="1">
              <a:buFont typeface="Wingdings" panose="05000000000000000000" pitchFamily="2" charset="2"/>
              <a:buNone/>
            </a:pPr>
            <a:r>
              <a:rPr lang="en-US" altLang="zh-TW" sz="2200" dirty="0"/>
              <a:t>    </a:t>
            </a:r>
          </a:p>
          <a:p>
            <a:pPr eaLnBrk="1" hangingPunct="1">
              <a:buFont typeface="Wingdings" panose="05000000000000000000" pitchFamily="2" charset="2"/>
              <a:buNone/>
            </a:pPr>
            <a:r>
              <a:rPr lang="en-US" altLang="zh-TW" sz="2200" dirty="0"/>
              <a:t>	</a:t>
            </a:r>
            <a:r>
              <a:rPr lang="en-US" altLang="zh-TW" sz="2200" b="1" dirty="0"/>
              <a:t>reflectance map</a:t>
            </a:r>
            <a:r>
              <a:rPr lang="en-US" altLang="zh-TW" sz="2200" dirty="0"/>
              <a:t>:</a:t>
            </a:r>
            <a:endParaRPr lang="en-US" altLang="zh-TW" sz="2200" b="1" dirty="0"/>
          </a:p>
          <a:p>
            <a:pPr eaLnBrk="1" hangingPunct="1">
              <a:buFont typeface="Wingdings" panose="05000000000000000000" pitchFamily="2" charset="2"/>
              <a:buNone/>
            </a:pPr>
            <a:r>
              <a:rPr lang="en-US" altLang="zh-TW" sz="2200" dirty="0"/>
              <a:t>     </a:t>
            </a:r>
            <a:endParaRPr lang="en-US" altLang="zh-TW" sz="2800" dirty="0"/>
          </a:p>
          <a:p>
            <a:pPr eaLnBrk="1" hangingPunct="1">
              <a:buFont typeface="Wingdings" panose="05000000000000000000" pitchFamily="2" charset="2"/>
              <a:buNone/>
            </a:pPr>
            <a:r>
              <a:rPr lang="en-US" altLang="zh-TW" sz="2200" dirty="0"/>
              <a:t>   </a:t>
            </a:r>
          </a:p>
          <a:p>
            <a:pPr eaLnBrk="1" hangingPunct="1">
              <a:buFont typeface="Wingdings" panose="05000000000000000000" pitchFamily="2" charset="2"/>
              <a:buNone/>
            </a:pPr>
            <a:r>
              <a:rPr lang="en-US" altLang="zh-TW" sz="2200" dirty="0"/>
              <a:t> where    is the surface reflectance factor (albedo)</a:t>
            </a:r>
          </a:p>
          <a:p>
            <a:pPr eaLnBrk="1" hangingPunct="1">
              <a:buFont typeface="Wingdings" panose="05000000000000000000" pitchFamily="2" charset="2"/>
              <a:buNone/>
            </a:pPr>
            <a:r>
              <a:rPr lang="en-US" altLang="zh-TW" sz="2200" dirty="0"/>
              <a:t> Albedo: Reflection Coefficient </a:t>
            </a:r>
          </a:p>
          <a:p>
            <a:pPr eaLnBrk="1" hangingPunct="1">
              <a:buFont typeface="Wingdings" panose="05000000000000000000" pitchFamily="2" charset="2"/>
              <a:buNone/>
            </a:pPr>
            <a:endParaRPr lang="en-US" altLang="zh-TW" sz="2800" dirty="0"/>
          </a:p>
        </p:txBody>
      </p:sp>
      <p:pic>
        <p:nvPicPr>
          <p:cNvPr id="5" name="Picture 9">
            <a:extLst>
              <a:ext uri="{FF2B5EF4-FFF2-40B4-BE49-F238E27FC236}">
                <a16:creationId xmlns:a16="http://schemas.microsoft.com/office/drawing/2014/main" id="{6186F373-8716-4008-BE91-1E27D616F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839" y="5452360"/>
            <a:ext cx="173455" cy="24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0A949B7F-B162-4F2F-907D-3DB3699B05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 r="969" b="2580"/>
          <a:stretch/>
        </p:blipFill>
        <p:spPr bwMode="auto">
          <a:xfrm>
            <a:off x="2968142" y="2573781"/>
            <a:ext cx="3207711" cy="3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8A7AEB21-86AD-4282-8F1C-237A12A6B5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4150" y="4632316"/>
            <a:ext cx="3835699" cy="800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8FB3C80-015F-47DC-AA15-353F7D2C9D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3146" y="3700425"/>
            <a:ext cx="19177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51872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內容版面配置區 2"/>
          <p:cNvSpPr>
            <a:spLocks noGrp="1"/>
          </p:cNvSpPr>
          <p:nvPr>
            <p:ph idx="1"/>
          </p:nvPr>
        </p:nvSpPr>
        <p:spPr/>
        <p:txBody>
          <a:bodyPr/>
          <a:lstStyle/>
          <a:p>
            <a:endParaRPr lang="zh-TW" altLang="en-US"/>
          </a:p>
        </p:txBody>
      </p:sp>
    </p:spTree>
    <p:extLst>
      <p:ext uri="{BB962C8B-B14F-4D97-AF65-F5344CB8AC3E}">
        <p14:creationId xmlns:p14="http://schemas.microsoft.com/office/powerpoint/2010/main" val="31453446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01C9BD-4BD1-48B8-981C-AA9EF2F51DB8}"/>
              </a:ext>
            </a:extLst>
          </p:cNvPr>
          <p:cNvSpPr>
            <a:spLocks noGrp="1"/>
          </p:cNvSpPr>
          <p:nvPr>
            <p:ph type="title"/>
          </p:nvPr>
        </p:nvSpPr>
        <p:spPr/>
        <p:txBody>
          <a:bodyPr>
            <a:normAutofit/>
          </a:bodyPr>
          <a:lstStyle/>
          <a:p>
            <a:r>
              <a:rPr lang="en-US" altLang="zh-TW" dirty="0"/>
              <a:t>12.1.1 Shape from shading and photometric stereo</a:t>
            </a:r>
            <a:endParaRPr lang="zh-TW" altLang="en-US" dirty="0"/>
          </a:p>
        </p:txBody>
      </p:sp>
      <p:sp>
        <p:nvSpPr>
          <p:cNvPr id="3" name="內容版面配置區 2">
            <a:extLst>
              <a:ext uri="{FF2B5EF4-FFF2-40B4-BE49-F238E27FC236}">
                <a16:creationId xmlns:a16="http://schemas.microsoft.com/office/drawing/2014/main" id="{EBD31A8E-9FAB-44DF-A7AF-CAE3B371E8AD}"/>
              </a:ext>
            </a:extLst>
          </p:cNvPr>
          <p:cNvSpPr>
            <a:spLocks noGrp="1"/>
          </p:cNvSpPr>
          <p:nvPr>
            <p:ph idx="1"/>
          </p:nvPr>
        </p:nvSpPr>
        <p:spPr/>
        <p:txBody>
          <a:bodyPr/>
          <a:lstStyle/>
          <a:p>
            <a:pPr>
              <a:lnSpc>
                <a:spcPct val="80000"/>
              </a:lnSpc>
            </a:pPr>
            <a:r>
              <a:rPr lang="en-US" altLang="zh-TW" b="1" dirty="0"/>
              <a:t>smoothness constraint:</a:t>
            </a:r>
          </a:p>
          <a:p>
            <a:pPr>
              <a:lnSpc>
                <a:spcPct val="80000"/>
              </a:lnSpc>
            </a:pPr>
            <a:endParaRPr lang="en-US" altLang="zh-TW" b="1" dirty="0"/>
          </a:p>
          <a:p>
            <a:pPr marL="0" indent="0">
              <a:lnSpc>
                <a:spcPct val="80000"/>
              </a:lnSpc>
              <a:buNone/>
            </a:pPr>
            <a:endParaRPr lang="en-US" altLang="zh-TW" sz="1100" dirty="0"/>
          </a:p>
          <a:p>
            <a:pPr marL="0" indent="0">
              <a:lnSpc>
                <a:spcPct val="80000"/>
              </a:lnSpc>
              <a:buNone/>
            </a:pPr>
            <a:endParaRPr lang="en-US" altLang="zh-TW" sz="1100" dirty="0"/>
          </a:p>
          <a:p>
            <a:pPr>
              <a:lnSpc>
                <a:spcPct val="80000"/>
              </a:lnSpc>
            </a:pPr>
            <a:endParaRPr lang="en-US" altLang="zh-TW" sz="1100" dirty="0"/>
          </a:p>
          <a:p>
            <a:pPr>
              <a:lnSpc>
                <a:spcPct val="80000"/>
              </a:lnSpc>
            </a:pPr>
            <a:endParaRPr lang="en-US" altLang="zh-TW" sz="1100" dirty="0"/>
          </a:p>
          <a:p>
            <a:pPr>
              <a:lnSpc>
                <a:spcPct val="80000"/>
              </a:lnSpc>
            </a:pPr>
            <a:endParaRPr lang="en-US" altLang="zh-TW" sz="1100" dirty="0"/>
          </a:p>
          <a:p>
            <a:pPr>
              <a:lnSpc>
                <a:spcPct val="80000"/>
              </a:lnSpc>
            </a:pPr>
            <a:endParaRPr lang="en-US" altLang="zh-TW" sz="1100" dirty="0"/>
          </a:p>
          <a:p>
            <a:pPr>
              <a:lnSpc>
                <a:spcPct val="80000"/>
              </a:lnSpc>
            </a:pPr>
            <a:r>
              <a:rPr lang="en-US" altLang="zh-TW" b="1" dirty="0">
                <a:hlinkClick r:id="rId3"/>
              </a:rPr>
              <a:t>integrability constraint</a:t>
            </a:r>
            <a:endParaRPr lang="en-US" altLang="zh-TW" b="1" dirty="0"/>
          </a:p>
          <a:p>
            <a:endParaRPr lang="zh-TW" altLang="en-US" dirty="0"/>
          </a:p>
        </p:txBody>
      </p:sp>
      <p:pic>
        <p:nvPicPr>
          <p:cNvPr id="4" name="Picture 8">
            <a:extLst>
              <a:ext uri="{FF2B5EF4-FFF2-40B4-BE49-F238E27FC236}">
                <a16:creationId xmlns:a16="http://schemas.microsoft.com/office/drawing/2014/main" id="{A998646F-4F51-467B-91BC-70D2C90B1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43" y="2769185"/>
            <a:ext cx="874871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672" y="4891332"/>
            <a:ext cx="7100127" cy="648000"/>
          </a:xfrm>
          <a:prstGeom prst="rect">
            <a:avLst/>
          </a:prstGeom>
        </p:spPr>
      </p:pic>
    </p:spTree>
    <p:extLst>
      <p:ext uri="{BB962C8B-B14F-4D97-AF65-F5344CB8AC3E}">
        <p14:creationId xmlns:p14="http://schemas.microsoft.com/office/powerpoint/2010/main" val="1966571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C0EC2AD-C227-40FE-885F-49B32235C473}"/>
              </a:ext>
            </a:extLst>
          </p:cNvPr>
          <p:cNvSpPr>
            <a:spLocks noGrp="1"/>
          </p:cNvSpPr>
          <p:nvPr>
            <p:ph type="title"/>
          </p:nvPr>
        </p:nvSpPr>
        <p:spPr/>
        <p:txBody>
          <a:bodyPr/>
          <a:lstStyle/>
          <a:p>
            <a:r>
              <a:rPr lang="en-US" altLang="en-US" dirty="0"/>
              <a:t>Smoothness Constraint</a:t>
            </a:r>
            <a:endParaRPr lang="zh-TW" altLang="en-US" dirty="0"/>
          </a:p>
        </p:txBody>
      </p:sp>
      <p:pic>
        <p:nvPicPr>
          <p:cNvPr id="4" name="內容版面配置區 3">
            <a:extLst>
              <a:ext uri="{FF2B5EF4-FFF2-40B4-BE49-F238E27FC236}">
                <a16:creationId xmlns:a16="http://schemas.microsoft.com/office/drawing/2014/main" id="{0288D46B-4280-4377-805A-FBFE394F4731}"/>
              </a:ext>
            </a:extLst>
          </p:cNvPr>
          <p:cNvPicPr>
            <a:picLocks noGrp="1" noChangeAspect="1"/>
          </p:cNvPicPr>
          <p:nvPr>
            <p:ph idx="1"/>
          </p:nvPr>
        </p:nvPicPr>
        <p:blipFill>
          <a:blip r:embed="rId2"/>
          <a:stretch>
            <a:fillRect/>
          </a:stretch>
        </p:blipFill>
        <p:spPr>
          <a:xfrm>
            <a:off x="628650" y="2142662"/>
            <a:ext cx="7886700" cy="3717264"/>
          </a:xfrm>
          <a:prstGeom prst="rect">
            <a:avLst/>
          </a:prstGeom>
        </p:spPr>
      </p:pic>
    </p:spTree>
    <p:extLst>
      <p:ext uri="{BB962C8B-B14F-4D97-AF65-F5344CB8AC3E}">
        <p14:creationId xmlns:p14="http://schemas.microsoft.com/office/powerpoint/2010/main" val="8585521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內容版面配置區 6">
            <a:extLst>
              <a:ext uri="{FF2B5EF4-FFF2-40B4-BE49-F238E27FC236}">
                <a16:creationId xmlns:a16="http://schemas.microsoft.com/office/drawing/2014/main" id="{11DD3561-9D36-4FF1-9CDA-E3C35EE17FBD}"/>
              </a:ext>
            </a:extLst>
          </p:cNvPr>
          <p:cNvPicPr>
            <a:picLocks noGrp="1" noChangeAspect="1"/>
          </p:cNvPicPr>
          <p:nvPr>
            <p:ph idx="1"/>
          </p:nvPr>
        </p:nvPicPr>
        <p:blipFill>
          <a:blip r:embed="rId3"/>
          <a:stretch>
            <a:fillRect/>
          </a:stretch>
        </p:blipFill>
        <p:spPr>
          <a:xfrm>
            <a:off x="482600" y="848127"/>
            <a:ext cx="8178799" cy="5479797"/>
          </a:xfrm>
          <a:prstGeom prst="rect">
            <a:avLst/>
          </a:prstGeom>
        </p:spPr>
      </p:pic>
    </p:spTree>
    <p:extLst>
      <p:ext uri="{BB962C8B-B14F-4D97-AF65-F5344CB8AC3E}">
        <p14:creationId xmlns:p14="http://schemas.microsoft.com/office/powerpoint/2010/main" val="36761232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217C24-5A66-4813-873F-A2A260F4A50F}"/>
              </a:ext>
            </a:extLst>
          </p:cNvPr>
          <p:cNvSpPr>
            <a:spLocks noGrp="1"/>
          </p:cNvSpPr>
          <p:nvPr>
            <p:ph type="title"/>
          </p:nvPr>
        </p:nvSpPr>
        <p:spPr/>
        <p:txBody>
          <a:bodyPr/>
          <a:lstStyle/>
          <a:p>
            <a:r>
              <a:rPr lang="en-US" altLang="zh-TW" dirty="0"/>
              <a:t>Before Start…</a:t>
            </a:r>
            <a:endParaRPr lang="zh-TW" altLang="en-US" dirty="0"/>
          </a:p>
        </p:txBody>
      </p:sp>
      <p:sp>
        <p:nvSpPr>
          <p:cNvPr id="3" name="內容版面配置區 2">
            <a:extLst>
              <a:ext uri="{FF2B5EF4-FFF2-40B4-BE49-F238E27FC236}">
                <a16:creationId xmlns:a16="http://schemas.microsoft.com/office/drawing/2014/main" id="{20697292-4B44-413B-9ECF-15C3B8372558}"/>
              </a:ext>
            </a:extLst>
          </p:cNvPr>
          <p:cNvSpPr>
            <a:spLocks noGrp="1"/>
          </p:cNvSpPr>
          <p:nvPr>
            <p:ph idx="1"/>
          </p:nvPr>
        </p:nvSpPr>
        <p:spPr/>
        <p:txBody>
          <a:bodyPr/>
          <a:lstStyle/>
          <a:p>
            <a:r>
              <a:rPr lang="en-US" altLang="en-US" dirty="0">
                <a:hlinkClick r:id="rId3"/>
              </a:rPr>
              <a:t>123D Catch for iOS 7</a:t>
            </a:r>
            <a:endParaRPr lang="en-US" altLang="en-US" dirty="0"/>
          </a:p>
          <a:p>
            <a:r>
              <a:rPr lang="en-US" altLang="zh-TW" dirty="0">
                <a:hlinkClick r:id="rId4"/>
              </a:rPr>
              <a:t>Capture: 3D Scan Anything</a:t>
            </a:r>
            <a:endParaRPr lang="en-US" altLang="en-US" dirty="0"/>
          </a:p>
          <a:p>
            <a:r>
              <a:rPr lang="en-US" altLang="en-US" dirty="0" err="1">
                <a:hlinkClick r:id="rId5"/>
              </a:rPr>
              <a:t>holoportation</a:t>
            </a:r>
            <a:r>
              <a:rPr lang="en-US" altLang="en-US" dirty="0">
                <a:hlinkClick r:id="rId5"/>
              </a:rPr>
              <a:t>: virtual 3D teleportation in real-time</a:t>
            </a:r>
            <a:endParaRPr lang="en-US" altLang="en-US" dirty="0"/>
          </a:p>
          <a:p>
            <a:endParaRPr lang="zh-TW" altLang="en-US" dirty="0"/>
          </a:p>
        </p:txBody>
      </p:sp>
    </p:spTree>
    <p:extLst>
      <p:ext uri="{BB962C8B-B14F-4D97-AF65-F5344CB8AC3E}">
        <p14:creationId xmlns:p14="http://schemas.microsoft.com/office/powerpoint/2010/main" val="14648367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78D2229-0348-49FB-A8AB-F2B19AD8102D}"/>
              </a:ext>
            </a:extLst>
          </p:cNvPr>
          <p:cNvSpPr>
            <a:spLocks noGrp="1"/>
          </p:cNvSpPr>
          <p:nvPr>
            <p:ph type="title"/>
          </p:nvPr>
        </p:nvSpPr>
        <p:spPr/>
        <p:txBody>
          <a:bodyPr/>
          <a:lstStyle/>
          <a:p>
            <a:r>
              <a:rPr lang="en-US" altLang="zh-TW" dirty="0"/>
              <a:t>12.1.1 Shape from Shading and Photometric Stereo</a:t>
            </a:r>
            <a:endParaRPr lang="zh-TW" altLang="en-US" dirty="0"/>
          </a:p>
        </p:txBody>
      </p:sp>
      <p:sp>
        <p:nvSpPr>
          <p:cNvPr id="3" name="內容版面配置區 2">
            <a:extLst>
              <a:ext uri="{FF2B5EF4-FFF2-40B4-BE49-F238E27FC236}">
                <a16:creationId xmlns:a16="http://schemas.microsoft.com/office/drawing/2014/main" id="{5894A08C-4E08-4401-A238-60531FC52B69}"/>
              </a:ext>
            </a:extLst>
          </p:cNvPr>
          <p:cNvSpPr>
            <a:spLocks noGrp="1"/>
          </p:cNvSpPr>
          <p:nvPr>
            <p:ph idx="1"/>
          </p:nvPr>
        </p:nvSpPr>
        <p:spPr/>
        <p:txBody>
          <a:bodyPr/>
          <a:lstStyle/>
          <a:p>
            <a:pPr>
              <a:lnSpc>
                <a:spcPct val="80000"/>
              </a:lnSpc>
            </a:pPr>
            <a:r>
              <a:rPr lang="en-US" altLang="zh-TW" sz="3600" b="1" dirty="0"/>
              <a:t>Photometric stereo</a:t>
            </a:r>
          </a:p>
          <a:p>
            <a:pPr>
              <a:lnSpc>
                <a:spcPct val="80000"/>
              </a:lnSpc>
              <a:buNone/>
            </a:pPr>
            <a:r>
              <a:rPr lang="en-US" altLang="zh-TW" b="1" dirty="0"/>
              <a:t>   </a:t>
            </a:r>
            <a:r>
              <a:rPr lang="en-US" altLang="zh-TW" dirty="0"/>
              <a:t>Another way to make shape from shading more reliable is to use </a:t>
            </a:r>
            <a:r>
              <a:rPr lang="en-US" altLang="zh-TW" b="1" dirty="0"/>
              <a:t>multiple light sources</a:t>
            </a:r>
            <a:r>
              <a:rPr lang="en-US" altLang="zh-TW" dirty="0"/>
              <a:t> that can be selectively turned on and off.</a:t>
            </a:r>
          </a:p>
          <a:p>
            <a:endParaRPr lang="zh-TW" altLang="en-US" dirty="0"/>
          </a:p>
        </p:txBody>
      </p:sp>
    </p:spTree>
    <p:extLst>
      <p:ext uri="{BB962C8B-B14F-4D97-AF65-F5344CB8AC3E}">
        <p14:creationId xmlns:p14="http://schemas.microsoft.com/office/powerpoint/2010/main" val="10388588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內容版面配置區 3" descr="一張含有 相片 的圖片&#10;&#10;描述是以非常高的可信度產生">
            <a:hlinkClick r:id="rId3"/>
            <a:extLst>
              <a:ext uri="{FF2B5EF4-FFF2-40B4-BE49-F238E27FC236}">
                <a16:creationId xmlns:a16="http://schemas.microsoft.com/office/drawing/2014/main" id="{E2A64B2D-8576-408A-8CFD-7DF58BED1AED}"/>
              </a:ext>
            </a:extLst>
          </p:cNvPr>
          <p:cNvPicPr>
            <a:picLocks noGrp="1" noChangeAspect="1"/>
          </p:cNvPicPr>
          <p:nvPr>
            <p:ph idx="1"/>
          </p:nvPr>
        </p:nvPicPr>
        <p:blipFill>
          <a:blip r:embed="rId4"/>
          <a:stretch>
            <a:fillRect/>
          </a:stretch>
        </p:blipFill>
        <p:spPr>
          <a:xfrm>
            <a:off x="857956" y="643466"/>
            <a:ext cx="7428086" cy="5571067"/>
          </a:xfrm>
          <a:prstGeom prst="rect">
            <a:avLst/>
          </a:prstGeom>
        </p:spPr>
      </p:pic>
      <p:sp>
        <p:nvSpPr>
          <p:cNvPr id="2" name="文字方塊 1"/>
          <p:cNvSpPr txBox="1"/>
          <p:nvPr/>
        </p:nvSpPr>
        <p:spPr>
          <a:xfrm>
            <a:off x="4334493" y="6119531"/>
            <a:ext cx="748146" cy="369332"/>
          </a:xfrm>
          <a:prstGeom prst="rect">
            <a:avLst/>
          </a:prstGeom>
          <a:noFill/>
        </p:spPr>
        <p:txBody>
          <a:bodyPr wrap="square" rtlCol="0">
            <a:spAutoFit/>
          </a:bodyPr>
          <a:lstStyle/>
          <a:p>
            <a:r>
              <a:rPr lang="en-US" altLang="zh-TW" dirty="0" smtClean="0">
                <a:hlinkClick r:id="rId3"/>
              </a:rPr>
              <a:t>Link</a:t>
            </a:r>
            <a:endParaRPr lang="zh-TW" altLang="en-US" dirty="0"/>
          </a:p>
        </p:txBody>
      </p:sp>
    </p:spTree>
    <p:extLst>
      <p:ext uri="{BB962C8B-B14F-4D97-AF65-F5344CB8AC3E}">
        <p14:creationId xmlns:p14="http://schemas.microsoft.com/office/powerpoint/2010/main" val="41841328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65CC9D6-776F-4880-80B7-4C1C435A660B}"/>
              </a:ext>
            </a:extLst>
          </p:cNvPr>
          <p:cNvSpPr>
            <a:spLocks noGrp="1"/>
          </p:cNvSpPr>
          <p:nvPr>
            <p:ph type="title"/>
          </p:nvPr>
        </p:nvSpPr>
        <p:spPr/>
        <p:txBody>
          <a:bodyPr/>
          <a:lstStyle/>
          <a:p>
            <a:r>
              <a:rPr lang="en-US" altLang="zh-TW" dirty="0"/>
              <a:t>12.1.2 Shape from </a:t>
            </a:r>
            <a:r>
              <a:rPr lang="en-US" altLang="zh-TW" dirty="0" smtClean="0"/>
              <a:t>Texture</a:t>
            </a:r>
            <a:endParaRPr lang="zh-TW" altLang="en-US" dirty="0"/>
          </a:p>
        </p:txBody>
      </p:sp>
      <p:sp>
        <p:nvSpPr>
          <p:cNvPr id="3" name="內容版面配置區 2">
            <a:extLst>
              <a:ext uri="{FF2B5EF4-FFF2-40B4-BE49-F238E27FC236}">
                <a16:creationId xmlns:a16="http://schemas.microsoft.com/office/drawing/2014/main" id="{99CE5015-CA1B-4E96-8D5A-19B9B92414E9}"/>
              </a:ext>
            </a:extLst>
          </p:cNvPr>
          <p:cNvSpPr>
            <a:spLocks noGrp="1"/>
          </p:cNvSpPr>
          <p:nvPr>
            <p:ph idx="1"/>
          </p:nvPr>
        </p:nvSpPr>
        <p:spPr/>
        <p:txBody>
          <a:bodyPr/>
          <a:lstStyle/>
          <a:p>
            <a:pPr>
              <a:spcBef>
                <a:spcPct val="0"/>
              </a:spcBef>
              <a:buFontTx/>
              <a:buChar char="•"/>
            </a:pPr>
            <a:r>
              <a:rPr lang="en-US" altLang="zh-TW" sz="3600" b="1" dirty="0"/>
              <a:t>Shape from texture</a:t>
            </a:r>
          </a:p>
          <a:p>
            <a:pPr>
              <a:spcBef>
                <a:spcPct val="0"/>
              </a:spcBef>
              <a:buNone/>
            </a:pPr>
            <a:r>
              <a:rPr lang="en-US" altLang="zh-TW" sz="3200" dirty="0"/>
              <a:t> 	</a:t>
            </a:r>
            <a:r>
              <a:rPr lang="en-US" altLang="zh-TW" dirty="0"/>
              <a:t>The foreshortening of regular patterns as the surface slants or bends away from the camera.</a:t>
            </a:r>
            <a:endParaRPr lang="zh-TW" altLang="en-US" dirty="0"/>
          </a:p>
        </p:txBody>
      </p:sp>
    </p:spTree>
    <p:extLst>
      <p:ext uri="{BB962C8B-B14F-4D97-AF65-F5344CB8AC3E}">
        <p14:creationId xmlns:p14="http://schemas.microsoft.com/office/powerpoint/2010/main" val="33238210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2F4B23-BA66-45AE-9F9A-553DCDAA2A77}"/>
              </a:ext>
            </a:extLst>
          </p:cNvPr>
          <p:cNvSpPr>
            <a:spLocks noGrp="1"/>
          </p:cNvSpPr>
          <p:nvPr>
            <p:ph type="title"/>
          </p:nvPr>
        </p:nvSpPr>
        <p:spPr/>
        <p:txBody>
          <a:bodyPr/>
          <a:lstStyle/>
          <a:p>
            <a:r>
              <a:rPr lang="en-US" altLang="zh-TW" dirty="0"/>
              <a:t>12.1.2 Shape from Texture</a:t>
            </a:r>
            <a:endParaRPr lang="zh-TW" altLang="en-US" dirty="0"/>
          </a:p>
        </p:txBody>
      </p:sp>
      <p:pic>
        <p:nvPicPr>
          <p:cNvPr id="4" name="內容版面配置區 3">
            <a:extLst>
              <a:ext uri="{FF2B5EF4-FFF2-40B4-BE49-F238E27FC236}">
                <a16:creationId xmlns:a16="http://schemas.microsoft.com/office/drawing/2014/main" id="{3E3A6A7B-9530-484D-843A-89D9741841D1}"/>
              </a:ext>
            </a:extLst>
          </p:cNvPr>
          <p:cNvPicPr>
            <a:picLocks noGrp="1" noChangeAspect="1"/>
          </p:cNvPicPr>
          <p:nvPr>
            <p:ph idx="1"/>
          </p:nvPr>
        </p:nvPicPr>
        <p:blipFill>
          <a:blip r:embed="rId2"/>
          <a:stretch>
            <a:fillRect/>
          </a:stretch>
        </p:blipFill>
        <p:spPr>
          <a:xfrm>
            <a:off x="628650" y="2019061"/>
            <a:ext cx="7886700" cy="3964465"/>
          </a:xfrm>
          <a:prstGeom prst="rect">
            <a:avLst/>
          </a:prstGeom>
        </p:spPr>
      </p:pic>
    </p:spTree>
    <p:extLst>
      <p:ext uri="{BB962C8B-B14F-4D97-AF65-F5344CB8AC3E}">
        <p14:creationId xmlns:p14="http://schemas.microsoft.com/office/powerpoint/2010/main" val="28651984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2F4B23-BA66-45AE-9F9A-553DCDAA2A77}"/>
              </a:ext>
            </a:extLst>
          </p:cNvPr>
          <p:cNvSpPr>
            <a:spLocks noGrp="1"/>
          </p:cNvSpPr>
          <p:nvPr>
            <p:ph type="title"/>
          </p:nvPr>
        </p:nvSpPr>
        <p:spPr/>
        <p:txBody>
          <a:bodyPr/>
          <a:lstStyle/>
          <a:p>
            <a:r>
              <a:rPr lang="en-US" altLang="zh-TW" dirty="0"/>
              <a:t>12.1.2 Shape from Texture</a:t>
            </a:r>
            <a:endParaRPr lang="zh-TW" altLang="en-US" dirty="0"/>
          </a:p>
        </p:txBody>
      </p:sp>
      <p:sp>
        <p:nvSpPr>
          <p:cNvPr id="3" name="矩形 2"/>
          <p:cNvSpPr/>
          <p:nvPr/>
        </p:nvSpPr>
        <p:spPr>
          <a:xfrm>
            <a:off x="3564929" y="3244334"/>
            <a:ext cx="2014141" cy="369332"/>
          </a:xfrm>
          <a:prstGeom prst="rect">
            <a:avLst/>
          </a:prstGeom>
        </p:spPr>
        <p:txBody>
          <a:bodyPr wrap="none">
            <a:spAutoFit/>
          </a:bodyPr>
          <a:lstStyle/>
          <a:p>
            <a:r>
              <a:rPr lang="en-US" altLang="zh-TW" dirty="0"/>
              <a:t>Shape from Texture</a:t>
            </a:r>
            <a:endParaRPr lang="zh-TW" altLang="en-US" dirty="0"/>
          </a:p>
        </p:txBody>
      </p:sp>
      <p:pic>
        <p:nvPicPr>
          <p:cNvPr id="6" name="內容版面配置區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59" y="1940767"/>
            <a:ext cx="8963341" cy="3782219"/>
          </a:xfrm>
          <a:prstGeom prst="rect">
            <a:avLst/>
          </a:prstGeom>
        </p:spPr>
      </p:pic>
    </p:spTree>
    <p:extLst>
      <p:ext uri="{BB962C8B-B14F-4D97-AF65-F5344CB8AC3E}">
        <p14:creationId xmlns:p14="http://schemas.microsoft.com/office/powerpoint/2010/main" val="23601109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id="{1B56EDBC-7294-4898-8F45-13A5C0C48795}"/>
              </a:ext>
            </a:extLst>
          </p:cNvPr>
          <p:cNvPicPr>
            <a:picLocks noGrp="1" noChangeAspect="1"/>
          </p:cNvPicPr>
          <p:nvPr>
            <p:ph idx="1"/>
          </p:nvPr>
        </p:nvPicPr>
        <p:blipFill>
          <a:blip r:embed="rId3"/>
          <a:stretch>
            <a:fillRect/>
          </a:stretch>
        </p:blipFill>
        <p:spPr>
          <a:xfrm>
            <a:off x="1409963" y="643466"/>
            <a:ext cx="6324073" cy="5571067"/>
          </a:xfrm>
          <a:prstGeom prst="rect">
            <a:avLst/>
          </a:prstGeom>
        </p:spPr>
      </p:pic>
    </p:spTree>
    <p:extLst>
      <p:ext uri="{BB962C8B-B14F-4D97-AF65-F5344CB8AC3E}">
        <p14:creationId xmlns:p14="http://schemas.microsoft.com/office/powerpoint/2010/main" val="13586859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6306" y="824459"/>
            <a:ext cx="7448275" cy="5400000"/>
          </a:xfrm>
        </p:spPr>
      </p:pic>
    </p:spTree>
    <p:extLst>
      <p:ext uri="{BB962C8B-B14F-4D97-AF65-F5344CB8AC3E}">
        <p14:creationId xmlns:p14="http://schemas.microsoft.com/office/powerpoint/2010/main" val="3167318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160BF13-B183-4BE4-8A94-6612E43B1891}"/>
              </a:ext>
            </a:extLst>
          </p:cNvPr>
          <p:cNvSpPr>
            <a:spLocks noGrp="1"/>
          </p:cNvSpPr>
          <p:nvPr>
            <p:ph type="title"/>
          </p:nvPr>
        </p:nvSpPr>
        <p:spPr/>
        <p:txBody>
          <a:bodyPr/>
          <a:lstStyle/>
          <a:p>
            <a:r>
              <a:rPr lang="en-US" altLang="zh-TW" dirty="0"/>
              <a:t>12.1.3 Shape from </a:t>
            </a:r>
            <a:r>
              <a:rPr lang="en-US" altLang="zh-TW" dirty="0" smtClean="0"/>
              <a:t>Focus</a:t>
            </a:r>
            <a:endParaRPr lang="zh-TW" altLang="en-US" dirty="0"/>
          </a:p>
        </p:txBody>
      </p:sp>
      <p:sp>
        <p:nvSpPr>
          <p:cNvPr id="3" name="內容版面配置區 2">
            <a:extLst>
              <a:ext uri="{FF2B5EF4-FFF2-40B4-BE49-F238E27FC236}">
                <a16:creationId xmlns:a16="http://schemas.microsoft.com/office/drawing/2014/main" id="{ABDE0FC8-01DB-4906-9C14-5ECAC1839CC2}"/>
              </a:ext>
            </a:extLst>
          </p:cNvPr>
          <p:cNvSpPr>
            <a:spLocks noGrp="1"/>
          </p:cNvSpPr>
          <p:nvPr>
            <p:ph idx="1"/>
          </p:nvPr>
        </p:nvSpPr>
        <p:spPr/>
        <p:txBody>
          <a:bodyPr>
            <a:normAutofit lnSpcReduction="10000"/>
          </a:bodyPr>
          <a:lstStyle/>
          <a:p>
            <a:r>
              <a:rPr lang="en-US" altLang="zh-TW" sz="3600" b="1" dirty="0"/>
              <a:t>Shape from focus</a:t>
            </a:r>
          </a:p>
          <a:p>
            <a:pPr>
              <a:buNone/>
            </a:pPr>
            <a:r>
              <a:rPr lang="en-US" altLang="zh-TW" dirty="0"/>
              <a:t>   A strong cue for object depth is the amount of blur, which increases as the object’s surface moves away from the camera’s focusing distance.</a:t>
            </a:r>
          </a:p>
          <a:p>
            <a:r>
              <a:rPr lang="en-US" altLang="zh-TW" dirty="0"/>
              <a:t>The amount of blur increases in both directions as you move away from the focus plane. Therefore, it is necessary to </a:t>
            </a:r>
          </a:p>
          <a:p>
            <a:pPr marL="914400" lvl="1" indent="-457200">
              <a:buFont typeface="+mj-lt"/>
              <a:buAutoNum type="arabicPeriod"/>
            </a:pPr>
            <a:r>
              <a:rPr lang="en-US" altLang="zh-TW" dirty="0"/>
              <a:t>use two or more images captured with different focus distance settings </a:t>
            </a:r>
          </a:p>
          <a:p>
            <a:pPr marL="914400" lvl="1" indent="-457200">
              <a:buFont typeface="+mj-lt"/>
              <a:buAutoNum type="arabicPeriod"/>
            </a:pPr>
            <a:r>
              <a:rPr lang="en-US" altLang="zh-TW" dirty="0"/>
              <a:t>or to translate the object in depth and look for the point of maximum sharpness.</a:t>
            </a:r>
          </a:p>
          <a:p>
            <a:endParaRPr lang="zh-TW" altLang="en-US" dirty="0"/>
          </a:p>
        </p:txBody>
      </p:sp>
    </p:spTree>
    <p:extLst>
      <p:ext uri="{BB962C8B-B14F-4D97-AF65-F5344CB8AC3E}">
        <p14:creationId xmlns:p14="http://schemas.microsoft.com/office/powerpoint/2010/main" val="27069338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內容版面配置區 3" descr="一張含有 瓶, 室內, 桌, 食物 的圖片&#10;&#10;描述是以非常高的可信度產生">
            <a:extLst>
              <a:ext uri="{FF2B5EF4-FFF2-40B4-BE49-F238E27FC236}">
                <a16:creationId xmlns:a16="http://schemas.microsoft.com/office/drawing/2014/main" id="{D9FC98C1-AAD7-4965-B8B4-EC02170CF4EA}"/>
              </a:ext>
            </a:extLst>
          </p:cNvPr>
          <p:cNvPicPr>
            <a:picLocks noGrp="1" noChangeAspect="1"/>
          </p:cNvPicPr>
          <p:nvPr>
            <p:ph idx="1"/>
          </p:nvPr>
        </p:nvPicPr>
        <p:blipFill>
          <a:blip r:embed="rId2"/>
          <a:stretch>
            <a:fillRect/>
          </a:stretch>
        </p:blipFill>
        <p:spPr>
          <a:xfrm>
            <a:off x="482600" y="1128712"/>
            <a:ext cx="8178799" cy="4600575"/>
          </a:xfrm>
          <a:prstGeom prst="rect">
            <a:avLst/>
          </a:prstGeom>
        </p:spPr>
      </p:pic>
    </p:spTree>
    <p:extLst>
      <p:ext uri="{BB962C8B-B14F-4D97-AF65-F5344CB8AC3E}">
        <p14:creationId xmlns:p14="http://schemas.microsoft.com/office/powerpoint/2010/main" val="19101506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F42C28F-F9B9-462B-B3B4-23C0841E4B1F}"/>
              </a:ext>
            </a:extLst>
          </p:cNvPr>
          <p:cNvSpPr>
            <a:spLocks noGrp="1"/>
          </p:cNvSpPr>
          <p:nvPr>
            <p:ph type="title"/>
          </p:nvPr>
        </p:nvSpPr>
        <p:spPr>
          <a:xfrm>
            <a:off x="628650" y="365126"/>
            <a:ext cx="7886700" cy="1325563"/>
          </a:xfrm>
        </p:spPr>
        <p:txBody>
          <a:bodyPr/>
          <a:lstStyle/>
          <a:p>
            <a:r>
              <a:rPr lang="en-US" altLang="zh-TW" dirty="0"/>
              <a:t>12.1.3 Shape from Focus</a:t>
            </a:r>
            <a:endParaRPr lang="zh-TW" altLang="en-US" dirty="0"/>
          </a:p>
        </p:txBody>
      </p:sp>
      <p:sp>
        <p:nvSpPr>
          <p:cNvPr id="3" name="內容版面配置區 2">
            <a:extLst>
              <a:ext uri="{FF2B5EF4-FFF2-40B4-BE49-F238E27FC236}">
                <a16:creationId xmlns:a16="http://schemas.microsoft.com/office/drawing/2014/main" id="{9272AE39-8EFD-4EEC-8C08-7B065E32CE33}"/>
              </a:ext>
            </a:extLst>
          </p:cNvPr>
          <p:cNvSpPr>
            <a:spLocks noGrp="1"/>
          </p:cNvSpPr>
          <p:nvPr>
            <p:ph idx="1"/>
          </p:nvPr>
        </p:nvSpPr>
        <p:spPr>
          <a:xfrm>
            <a:off x="509573" y="1520825"/>
            <a:ext cx="7886700" cy="2807781"/>
          </a:xfrm>
        </p:spPr>
        <p:txBody>
          <a:bodyPr/>
          <a:lstStyle/>
          <a:p>
            <a:r>
              <a:rPr lang="en-US" altLang="zh-TW" dirty="0"/>
              <a:t>The magnification of the object can vary as the focus distance is changed or the object is moved. This can be modeled either explicitly (making correspondence more difficult) or using </a:t>
            </a:r>
            <a:r>
              <a:rPr lang="en-US" altLang="zh-TW" dirty="0" err="1"/>
              <a:t>telecentric</a:t>
            </a:r>
            <a:r>
              <a:rPr lang="en-US" altLang="zh-TW" dirty="0"/>
              <a:t> optics, which approximate an orthographic camera and require an aperture in front of the lens.</a:t>
            </a:r>
          </a:p>
          <a:p>
            <a:endParaRPr lang="zh-TW" altLang="en-US" dirty="0"/>
          </a:p>
        </p:txBody>
      </p:sp>
      <p:pic>
        <p:nvPicPr>
          <p:cNvPr id="4" name="圖片 3">
            <a:extLst>
              <a:ext uri="{FF2B5EF4-FFF2-40B4-BE49-F238E27FC236}">
                <a16:creationId xmlns:a16="http://schemas.microsoft.com/office/drawing/2014/main" id="{4EFD951D-A4FA-40DD-A79B-731D1AA6040C}"/>
              </a:ext>
            </a:extLst>
          </p:cNvPr>
          <p:cNvPicPr>
            <a:picLocks noChangeAspect="1"/>
          </p:cNvPicPr>
          <p:nvPr/>
        </p:nvPicPr>
        <p:blipFill>
          <a:blip r:embed="rId3"/>
          <a:stretch>
            <a:fillRect/>
          </a:stretch>
        </p:blipFill>
        <p:spPr>
          <a:xfrm>
            <a:off x="479813" y="4328606"/>
            <a:ext cx="3853006" cy="2164268"/>
          </a:xfrm>
          <a:prstGeom prst="rect">
            <a:avLst/>
          </a:prstGeom>
        </p:spPr>
      </p:pic>
      <p:pic>
        <p:nvPicPr>
          <p:cNvPr id="5" name="圖片 4">
            <a:extLst>
              <a:ext uri="{FF2B5EF4-FFF2-40B4-BE49-F238E27FC236}">
                <a16:creationId xmlns:a16="http://schemas.microsoft.com/office/drawing/2014/main" id="{CC4D826D-6251-4CDB-BB5E-0E8EDFBF4679}"/>
              </a:ext>
            </a:extLst>
          </p:cNvPr>
          <p:cNvPicPr>
            <a:picLocks noChangeAspect="1"/>
          </p:cNvPicPr>
          <p:nvPr/>
        </p:nvPicPr>
        <p:blipFill>
          <a:blip r:embed="rId4"/>
          <a:stretch>
            <a:fillRect/>
          </a:stretch>
        </p:blipFill>
        <p:spPr>
          <a:xfrm>
            <a:off x="5680344" y="4328606"/>
            <a:ext cx="2578832" cy="2152075"/>
          </a:xfrm>
          <a:prstGeom prst="rect">
            <a:avLst/>
          </a:prstGeom>
        </p:spPr>
      </p:pic>
    </p:spTree>
    <p:extLst>
      <p:ext uri="{BB962C8B-B14F-4D97-AF65-F5344CB8AC3E}">
        <p14:creationId xmlns:p14="http://schemas.microsoft.com/office/powerpoint/2010/main" val="8802040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A79F527-2AA3-4064-AA69-3233A0B837F2}"/>
              </a:ext>
            </a:extLst>
          </p:cNvPr>
          <p:cNvSpPr>
            <a:spLocks noGrp="1"/>
          </p:cNvSpPr>
          <p:nvPr>
            <p:ph type="title"/>
          </p:nvPr>
        </p:nvSpPr>
        <p:spPr>
          <a:xfrm>
            <a:off x="628650" y="365125"/>
            <a:ext cx="7886700" cy="1325563"/>
          </a:xfrm>
        </p:spPr>
        <p:txBody>
          <a:bodyPr>
            <a:normAutofit/>
          </a:bodyPr>
          <a:lstStyle/>
          <a:p>
            <a:r>
              <a:rPr lang="en-US" altLang="zh-TW" dirty="0" smtClean="0"/>
              <a:t>Chapter 12  </a:t>
            </a:r>
            <a:r>
              <a:rPr lang="en-US" altLang="zh-TW" dirty="0"/>
              <a:t>3D </a:t>
            </a:r>
            <a:r>
              <a:rPr lang="en-US" altLang="zh-TW" dirty="0" smtClean="0"/>
              <a:t>Reconstruction</a:t>
            </a:r>
            <a:endParaRPr lang="zh-TW" altLang="en-US" dirty="0"/>
          </a:p>
        </p:txBody>
      </p:sp>
      <p:graphicFrame>
        <p:nvGraphicFramePr>
          <p:cNvPr id="5" name="內容版面配置區 2">
            <a:extLst>
              <a:ext uri="{FF2B5EF4-FFF2-40B4-BE49-F238E27FC236}">
                <a16:creationId xmlns:a16="http://schemas.microsoft.com/office/drawing/2014/main" id="{CA2ED8A0-F311-4E35-8538-6258EA60EB34}"/>
              </a:ext>
            </a:extLst>
          </p:cNvPr>
          <p:cNvGraphicFramePr>
            <a:graphicFrameLocks noGrp="1"/>
          </p:cNvGraphicFramePr>
          <p:nvPr>
            <p:ph idx="1"/>
            <p:extLst>
              <p:ext uri="{D42A27DB-BD31-4B8C-83A1-F6EECF244321}">
                <p14:modId xmlns:p14="http://schemas.microsoft.com/office/powerpoint/2010/main" val="665636802"/>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92344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id="{5236B787-4C3C-4448-98EE-86E0EB593085}"/>
              </a:ext>
            </a:extLst>
          </p:cNvPr>
          <p:cNvPicPr>
            <a:picLocks noGrp="1" noChangeAspect="1"/>
          </p:cNvPicPr>
          <p:nvPr>
            <p:ph idx="1"/>
          </p:nvPr>
        </p:nvPicPr>
        <p:blipFill>
          <a:blip r:embed="rId2"/>
          <a:stretch>
            <a:fillRect/>
          </a:stretch>
        </p:blipFill>
        <p:spPr>
          <a:xfrm>
            <a:off x="482600" y="1547876"/>
            <a:ext cx="8178799" cy="3762247"/>
          </a:xfrm>
          <a:prstGeom prst="rect">
            <a:avLst/>
          </a:prstGeom>
        </p:spPr>
      </p:pic>
    </p:spTree>
    <p:extLst>
      <p:ext uri="{BB962C8B-B14F-4D97-AF65-F5344CB8AC3E}">
        <p14:creationId xmlns:p14="http://schemas.microsoft.com/office/powerpoint/2010/main" val="11234277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63E04D-689C-4A26-B0AF-F71A8F09BE7B}"/>
              </a:ext>
            </a:extLst>
          </p:cNvPr>
          <p:cNvSpPr>
            <a:spLocks noGrp="1"/>
          </p:cNvSpPr>
          <p:nvPr>
            <p:ph type="title"/>
          </p:nvPr>
        </p:nvSpPr>
        <p:spPr/>
        <p:txBody>
          <a:bodyPr/>
          <a:lstStyle/>
          <a:p>
            <a:r>
              <a:rPr lang="en-US" altLang="zh-TW" dirty="0"/>
              <a:t>12.1.3 Shape from Focus</a:t>
            </a:r>
            <a:endParaRPr lang="zh-TW" altLang="en-US" dirty="0"/>
          </a:p>
        </p:txBody>
      </p:sp>
      <p:sp>
        <p:nvSpPr>
          <p:cNvPr id="3" name="內容版面配置區 2">
            <a:extLst>
              <a:ext uri="{FF2B5EF4-FFF2-40B4-BE49-F238E27FC236}">
                <a16:creationId xmlns:a16="http://schemas.microsoft.com/office/drawing/2014/main" id="{EFDC2C01-C032-4700-9D40-53510A55CC7A}"/>
              </a:ext>
            </a:extLst>
          </p:cNvPr>
          <p:cNvSpPr>
            <a:spLocks noGrp="1"/>
          </p:cNvSpPr>
          <p:nvPr>
            <p:ph idx="1"/>
          </p:nvPr>
        </p:nvSpPr>
        <p:spPr/>
        <p:txBody>
          <a:bodyPr/>
          <a:lstStyle/>
          <a:p>
            <a:r>
              <a:rPr lang="en-US" altLang="zh-TW" dirty="0"/>
              <a:t>The amount of defocus must be reliably estimated. A simple approach is to average the squared gradient in a region but this suffers from several problems, including the image magnification problem mentioned above. A better solution is to use carefully designed rational filters.</a:t>
            </a:r>
            <a:endParaRPr lang="en-US" altLang="zh-TW" sz="3600" dirty="0"/>
          </a:p>
          <a:p>
            <a:endParaRPr lang="zh-TW" altLang="en-US" dirty="0"/>
          </a:p>
        </p:txBody>
      </p:sp>
    </p:spTree>
    <p:extLst>
      <p:ext uri="{BB962C8B-B14F-4D97-AF65-F5344CB8AC3E}">
        <p14:creationId xmlns:p14="http://schemas.microsoft.com/office/powerpoint/2010/main" val="10902546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內容版面配置區 3">
            <a:hlinkClick r:id="rId3"/>
            <a:extLst>
              <a:ext uri="{FF2B5EF4-FFF2-40B4-BE49-F238E27FC236}">
                <a16:creationId xmlns:a16="http://schemas.microsoft.com/office/drawing/2014/main" id="{F0876C63-0342-4B13-A4DB-C367AC38220F}"/>
              </a:ext>
            </a:extLst>
          </p:cNvPr>
          <p:cNvPicPr>
            <a:picLocks noGrp="1" noChangeAspect="1"/>
          </p:cNvPicPr>
          <p:nvPr>
            <p:ph idx="1"/>
          </p:nvPr>
        </p:nvPicPr>
        <p:blipFill>
          <a:blip r:embed="rId4"/>
          <a:stretch>
            <a:fillRect/>
          </a:stretch>
        </p:blipFill>
        <p:spPr>
          <a:xfrm>
            <a:off x="482600" y="781113"/>
            <a:ext cx="8178799" cy="5295773"/>
          </a:xfrm>
          <a:prstGeom prst="rect">
            <a:avLst/>
          </a:prstGeom>
        </p:spPr>
      </p:pic>
      <p:sp>
        <p:nvSpPr>
          <p:cNvPr id="3" name="矩形 2">
            <a:extLst>
              <a:ext uri="{FF2B5EF4-FFF2-40B4-BE49-F238E27FC236}">
                <a16:creationId xmlns:a16="http://schemas.microsoft.com/office/drawing/2014/main" id="{9E99D402-C82C-4F2F-903C-BC2D059BB9DC}"/>
              </a:ext>
            </a:extLst>
          </p:cNvPr>
          <p:cNvSpPr/>
          <p:nvPr/>
        </p:nvSpPr>
        <p:spPr>
          <a:xfrm>
            <a:off x="602673" y="6295095"/>
            <a:ext cx="5922818" cy="369332"/>
          </a:xfrm>
          <a:prstGeom prst="rect">
            <a:avLst/>
          </a:prstGeom>
        </p:spPr>
        <p:txBody>
          <a:bodyPr wrap="square">
            <a:spAutoFit/>
          </a:bodyPr>
          <a:lstStyle/>
          <a:p>
            <a:endParaRPr lang="en-US" altLang="en-US" dirty="0"/>
          </a:p>
        </p:txBody>
      </p:sp>
    </p:spTree>
    <p:extLst>
      <p:ext uri="{BB962C8B-B14F-4D97-AF65-F5344CB8AC3E}">
        <p14:creationId xmlns:p14="http://schemas.microsoft.com/office/powerpoint/2010/main" val="27577086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8E4DB09-7DDD-42C8-A86D-D27FE16ACE87}"/>
              </a:ext>
            </a:extLst>
          </p:cNvPr>
          <p:cNvSpPr>
            <a:spLocks noGrp="1"/>
          </p:cNvSpPr>
          <p:nvPr>
            <p:ph type="title"/>
          </p:nvPr>
        </p:nvSpPr>
        <p:spPr/>
        <p:txBody>
          <a:bodyPr/>
          <a:lstStyle/>
          <a:p>
            <a:r>
              <a:rPr lang="en-US" altLang="zh-TW" dirty="0"/>
              <a:t>12.2 Active </a:t>
            </a:r>
            <a:r>
              <a:rPr lang="en-US" altLang="zh-TW" dirty="0" smtClean="0"/>
              <a:t>Range</a:t>
            </a:r>
            <a:r>
              <a:rPr lang="zh-TW" altLang="en-US" dirty="0" smtClean="0"/>
              <a:t> </a:t>
            </a:r>
            <a:r>
              <a:rPr lang="en-US" altLang="zh-TW" dirty="0"/>
              <a:t>F</a:t>
            </a:r>
            <a:r>
              <a:rPr lang="en-US" altLang="zh-TW" dirty="0" smtClean="0"/>
              <a:t>inding</a:t>
            </a:r>
            <a:endParaRPr lang="zh-TW" altLang="en-US" dirty="0"/>
          </a:p>
        </p:txBody>
      </p:sp>
      <p:pic>
        <p:nvPicPr>
          <p:cNvPr id="4" name="內容版面配置區 3">
            <a:extLst>
              <a:ext uri="{FF2B5EF4-FFF2-40B4-BE49-F238E27FC236}">
                <a16:creationId xmlns:a16="http://schemas.microsoft.com/office/drawing/2014/main" id="{0D48626B-E290-4BE8-AA3B-2BF21492676E}"/>
              </a:ext>
            </a:extLst>
          </p:cNvPr>
          <p:cNvPicPr>
            <a:picLocks noGrp="1" noChangeAspect="1"/>
          </p:cNvPicPr>
          <p:nvPr>
            <p:ph idx="1"/>
          </p:nvPr>
        </p:nvPicPr>
        <p:blipFill>
          <a:blip r:embed="rId3"/>
          <a:stretch>
            <a:fillRect/>
          </a:stretch>
        </p:blipFill>
        <p:spPr>
          <a:xfrm>
            <a:off x="628650" y="2160704"/>
            <a:ext cx="7886700" cy="3681180"/>
          </a:xfrm>
          <a:prstGeom prst="rect">
            <a:avLst/>
          </a:prstGeom>
        </p:spPr>
      </p:pic>
    </p:spTree>
    <p:extLst>
      <p:ext uri="{BB962C8B-B14F-4D97-AF65-F5344CB8AC3E}">
        <p14:creationId xmlns:p14="http://schemas.microsoft.com/office/powerpoint/2010/main" val="7814921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8E4DB09-7DDD-42C8-A86D-D27FE16ACE87}"/>
              </a:ext>
            </a:extLst>
          </p:cNvPr>
          <p:cNvSpPr>
            <a:spLocks noGrp="1"/>
          </p:cNvSpPr>
          <p:nvPr>
            <p:ph type="title"/>
          </p:nvPr>
        </p:nvSpPr>
        <p:spPr/>
        <p:txBody>
          <a:bodyPr/>
          <a:lstStyle/>
          <a:p>
            <a:r>
              <a:rPr lang="en-US" altLang="zh-TW" dirty="0"/>
              <a:t>12.2 Active </a:t>
            </a:r>
            <a:r>
              <a:rPr lang="en-US" altLang="zh-TW" dirty="0" smtClean="0"/>
              <a:t>Range</a:t>
            </a:r>
            <a:r>
              <a:rPr lang="zh-TW" altLang="en-US" dirty="0" smtClean="0"/>
              <a:t> </a:t>
            </a:r>
            <a:r>
              <a:rPr lang="en-US" altLang="zh-TW" dirty="0"/>
              <a:t>F</a:t>
            </a:r>
            <a:r>
              <a:rPr lang="en-US" altLang="zh-TW" dirty="0" smtClean="0"/>
              <a:t>inding</a:t>
            </a:r>
            <a:endParaRPr lang="zh-TW" altLang="en-US" dirty="0"/>
          </a:p>
        </p:txBody>
      </p:sp>
      <p:pic>
        <p:nvPicPr>
          <p:cNvPr id="5" name="內容版面配置區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59331" y="1576981"/>
            <a:ext cx="2347826" cy="1800000"/>
          </a:xfrm>
          <a:prstGeom prst="rect">
            <a:avLst/>
          </a:prstGeom>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461" y="1571515"/>
            <a:ext cx="2288136" cy="1800000"/>
          </a:xfrm>
          <a:prstGeom prst="rect">
            <a:avLst/>
          </a:prstGeom>
        </p:spPr>
      </p:pic>
      <p:pic>
        <p:nvPicPr>
          <p:cNvPr id="7" name="圖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7901" y="1571515"/>
            <a:ext cx="2288136" cy="1800000"/>
          </a:xfrm>
          <a:prstGeom prst="rect">
            <a:avLst/>
          </a:prstGeom>
        </p:spPr>
      </p:pic>
      <p:pic>
        <p:nvPicPr>
          <p:cNvPr id="8" name="圖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650" y="4361053"/>
            <a:ext cx="2442038" cy="1800000"/>
          </a:xfrm>
          <a:prstGeom prst="rect">
            <a:avLst/>
          </a:prstGeom>
        </p:spPr>
      </p:pic>
      <p:pic>
        <p:nvPicPr>
          <p:cNvPr id="9" name="圖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7426" y="4361053"/>
            <a:ext cx="2072093" cy="1800000"/>
          </a:xfrm>
          <a:prstGeom prst="rect">
            <a:avLst/>
          </a:prstGeom>
        </p:spPr>
      </p:pic>
      <p:pic>
        <p:nvPicPr>
          <p:cNvPr id="10" name="圖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68893" y="4361053"/>
            <a:ext cx="3146457" cy="1800000"/>
          </a:xfrm>
          <a:prstGeom prst="rect">
            <a:avLst/>
          </a:prstGeom>
        </p:spPr>
      </p:pic>
    </p:spTree>
    <p:extLst>
      <p:ext uri="{BB962C8B-B14F-4D97-AF65-F5344CB8AC3E}">
        <p14:creationId xmlns:p14="http://schemas.microsoft.com/office/powerpoint/2010/main" val="958084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9AE70BE-D196-4275-8951-064E7343448E}"/>
              </a:ext>
            </a:extLst>
          </p:cNvPr>
          <p:cNvSpPr>
            <a:spLocks noGrp="1"/>
          </p:cNvSpPr>
          <p:nvPr>
            <p:ph type="title"/>
          </p:nvPr>
        </p:nvSpPr>
        <p:spPr/>
        <p:txBody>
          <a:bodyPr/>
          <a:lstStyle/>
          <a:p>
            <a:r>
              <a:rPr lang="en-US" altLang="zh-TW" dirty="0"/>
              <a:t>12.2 Active Range</a:t>
            </a:r>
            <a:r>
              <a:rPr lang="zh-TW" altLang="en-US" dirty="0"/>
              <a:t> </a:t>
            </a:r>
            <a:r>
              <a:rPr lang="en-US" altLang="zh-TW" dirty="0"/>
              <a:t>Finding</a:t>
            </a:r>
            <a:endParaRPr lang="zh-TW" altLang="en-US" dirty="0"/>
          </a:p>
        </p:txBody>
      </p:sp>
      <p:pic>
        <p:nvPicPr>
          <p:cNvPr id="4" name="內容版面配置區 3">
            <a:extLst>
              <a:ext uri="{FF2B5EF4-FFF2-40B4-BE49-F238E27FC236}">
                <a16:creationId xmlns:a16="http://schemas.microsoft.com/office/drawing/2014/main" id="{F933AE6B-8F7D-400A-B491-139EDC1D586B}"/>
              </a:ext>
            </a:extLst>
          </p:cNvPr>
          <p:cNvPicPr>
            <a:picLocks noGrp="1" noChangeAspect="1"/>
          </p:cNvPicPr>
          <p:nvPr>
            <p:ph idx="1"/>
          </p:nvPr>
        </p:nvPicPr>
        <p:blipFill>
          <a:blip r:embed="rId3"/>
          <a:stretch>
            <a:fillRect/>
          </a:stretch>
        </p:blipFill>
        <p:spPr>
          <a:xfrm>
            <a:off x="479651" y="1980381"/>
            <a:ext cx="8184697" cy="4119630"/>
          </a:xfrm>
          <a:prstGeom prst="rect">
            <a:avLst/>
          </a:prstGeom>
        </p:spPr>
      </p:pic>
      <p:sp>
        <p:nvSpPr>
          <p:cNvPr id="5" name="文字方塊 4">
            <a:extLst>
              <a:ext uri="{FF2B5EF4-FFF2-40B4-BE49-F238E27FC236}">
                <a16:creationId xmlns:a16="http://schemas.microsoft.com/office/drawing/2014/main" id="{8EEB9E61-056B-42E9-9951-5D023C39609D}"/>
              </a:ext>
            </a:extLst>
          </p:cNvPr>
          <p:cNvSpPr txBox="1">
            <a:spLocks noChangeArrowheads="1"/>
          </p:cNvSpPr>
          <p:nvPr/>
        </p:nvSpPr>
        <p:spPr bwMode="auto">
          <a:xfrm>
            <a:off x="3723565" y="6500727"/>
            <a:ext cx="542043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1600" dirty="0"/>
              <a:t>SPIE: Society of Photo-Optical Instrumentation Engineers</a:t>
            </a:r>
          </a:p>
          <a:p>
            <a:pPr eaLnBrk="1" hangingPunct="1">
              <a:spcBef>
                <a:spcPct val="0"/>
              </a:spcBef>
              <a:buClrTx/>
              <a:buSzTx/>
              <a:buFontTx/>
              <a:buNone/>
            </a:pPr>
            <a:endParaRPr lang="en-US" altLang="zh-TW" sz="1800" dirty="0"/>
          </a:p>
          <a:p>
            <a:pPr eaLnBrk="1" hangingPunct="1">
              <a:spcBef>
                <a:spcPct val="0"/>
              </a:spcBef>
              <a:buClrTx/>
              <a:buSzTx/>
              <a:buFontTx/>
              <a:buNone/>
            </a:pPr>
            <a:endParaRPr lang="en-US" altLang="zh-TW" sz="1800" dirty="0"/>
          </a:p>
          <a:p>
            <a:pPr eaLnBrk="1" hangingPunct="1">
              <a:spcBef>
                <a:spcPct val="0"/>
              </a:spcBef>
              <a:buClrTx/>
              <a:buSzTx/>
              <a:buFontTx/>
              <a:buNone/>
            </a:pPr>
            <a:endParaRPr lang="zh-TW" altLang="en-US" sz="1800" dirty="0"/>
          </a:p>
        </p:txBody>
      </p:sp>
    </p:spTree>
    <p:extLst>
      <p:ext uri="{BB962C8B-B14F-4D97-AF65-F5344CB8AC3E}">
        <p14:creationId xmlns:p14="http://schemas.microsoft.com/office/powerpoint/2010/main" val="23347164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D3A7F9-6CA3-4FA3-B365-8C576A2E21C6}"/>
              </a:ext>
            </a:extLst>
          </p:cNvPr>
          <p:cNvSpPr>
            <a:spLocks noGrp="1"/>
          </p:cNvSpPr>
          <p:nvPr>
            <p:ph type="title"/>
          </p:nvPr>
        </p:nvSpPr>
        <p:spPr/>
        <p:txBody>
          <a:bodyPr/>
          <a:lstStyle/>
          <a:p>
            <a:r>
              <a:rPr lang="en-US" altLang="zh-TW" dirty="0"/>
              <a:t>12.2 Active Range</a:t>
            </a:r>
            <a:r>
              <a:rPr lang="zh-TW" altLang="en-US" dirty="0"/>
              <a:t> </a:t>
            </a:r>
            <a:r>
              <a:rPr lang="en-US" altLang="zh-TW" dirty="0"/>
              <a:t>Finding</a:t>
            </a:r>
            <a:endParaRPr lang="zh-TW" altLang="en-US" dirty="0"/>
          </a:p>
        </p:txBody>
      </p:sp>
      <p:pic>
        <p:nvPicPr>
          <p:cNvPr id="5" name="內容版面配置區 4">
            <a:extLst>
              <a:ext uri="{FF2B5EF4-FFF2-40B4-BE49-F238E27FC236}">
                <a16:creationId xmlns:a16="http://schemas.microsoft.com/office/drawing/2014/main" id="{1080D88C-55CA-45E4-81BC-FC7F3E9A1269}"/>
              </a:ext>
            </a:extLst>
          </p:cNvPr>
          <p:cNvPicPr>
            <a:picLocks noGrp="1" noChangeAspect="1"/>
          </p:cNvPicPr>
          <p:nvPr>
            <p:ph idx="1"/>
          </p:nvPr>
        </p:nvPicPr>
        <p:blipFill>
          <a:blip r:embed="rId2"/>
          <a:stretch>
            <a:fillRect/>
          </a:stretch>
        </p:blipFill>
        <p:spPr>
          <a:xfrm>
            <a:off x="275219" y="1930400"/>
            <a:ext cx="8593562" cy="3826999"/>
          </a:xfrm>
          <a:prstGeom prst="rect">
            <a:avLst/>
          </a:prstGeom>
        </p:spPr>
      </p:pic>
    </p:spTree>
    <p:extLst>
      <p:ext uri="{BB962C8B-B14F-4D97-AF65-F5344CB8AC3E}">
        <p14:creationId xmlns:p14="http://schemas.microsoft.com/office/powerpoint/2010/main" val="19001351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C2E708C-A071-4AEB-95CF-43BB4865A22B}"/>
              </a:ext>
            </a:extLst>
          </p:cNvPr>
          <p:cNvSpPr>
            <a:spLocks noGrp="1"/>
          </p:cNvSpPr>
          <p:nvPr>
            <p:ph type="title"/>
          </p:nvPr>
        </p:nvSpPr>
        <p:spPr/>
        <p:txBody>
          <a:bodyPr/>
          <a:lstStyle/>
          <a:p>
            <a:r>
              <a:rPr lang="en-US" altLang="zh-TW" dirty="0"/>
              <a:t>12.2 Active Range</a:t>
            </a:r>
            <a:r>
              <a:rPr lang="zh-TW" altLang="en-US" dirty="0"/>
              <a:t> </a:t>
            </a:r>
            <a:r>
              <a:rPr lang="en-US" altLang="zh-TW" dirty="0"/>
              <a:t>Finding</a:t>
            </a:r>
            <a:endParaRPr lang="zh-TW" altLang="en-US" dirty="0"/>
          </a:p>
        </p:txBody>
      </p:sp>
      <p:sp>
        <p:nvSpPr>
          <p:cNvPr id="3" name="內容版面配置區 2">
            <a:extLst>
              <a:ext uri="{FF2B5EF4-FFF2-40B4-BE49-F238E27FC236}">
                <a16:creationId xmlns:a16="http://schemas.microsoft.com/office/drawing/2014/main" id="{F9B9CB31-6F4E-4DDA-BC20-864A4A543F9F}"/>
              </a:ext>
            </a:extLst>
          </p:cNvPr>
          <p:cNvSpPr>
            <a:spLocks noGrp="1"/>
          </p:cNvSpPr>
          <p:nvPr>
            <p:ph idx="1"/>
          </p:nvPr>
        </p:nvSpPr>
        <p:spPr/>
        <p:txBody>
          <a:bodyPr/>
          <a:lstStyle/>
          <a:p>
            <a:r>
              <a:rPr lang="en-US" altLang="zh-TW" dirty="0"/>
              <a:t>Kinect</a:t>
            </a:r>
          </a:p>
          <a:p>
            <a:r>
              <a:rPr lang="en-US" altLang="zh-TW" dirty="0">
                <a:hlinkClick r:id="rId2"/>
              </a:rPr>
              <a:t>Azure Kinect DK</a:t>
            </a:r>
            <a:endParaRPr lang="zh-TW" altLang="en-US" dirty="0"/>
          </a:p>
          <a:p>
            <a:endParaRPr lang="en-US" altLang="zh-TW" dirty="0"/>
          </a:p>
          <a:p>
            <a:endParaRPr lang="zh-TW" altLang="en-US" dirty="0"/>
          </a:p>
        </p:txBody>
      </p:sp>
      <p:pic>
        <p:nvPicPr>
          <p:cNvPr id="4" name="圖片 3">
            <a:extLst>
              <a:ext uri="{FF2B5EF4-FFF2-40B4-BE49-F238E27FC236}">
                <a16:creationId xmlns:a16="http://schemas.microsoft.com/office/drawing/2014/main" id="{39E9DE4E-6AE8-4DE6-B61E-A87A2C81F977}"/>
              </a:ext>
            </a:extLst>
          </p:cNvPr>
          <p:cNvPicPr>
            <a:picLocks noChangeAspect="1"/>
          </p:cNvPicPr>
          <p:nvPr/>
        </p:nvPicPr>
        <p:blipFill>
          <a:blip r:embed="rId3"/>
          <a:stretch>
            <a:fillRect/>
          </a:stretch>
        </p:blipFill>
        <p:spPr>
          <a:xfrm>
            <a:off x="3561347" y="1559027"/>
            <a:ext cx="4954003" cy="4884534"/>
          </a:xfrm>
          <a:prstGeom prst="rect">
            <a:avLst/>
          </a:prstGeom>
        </p:spPr>
      </p:pic>
    </p:spTree>
    <p:extLst>
      <p:ext uri="{BB962C8B-B14F-4D97-AF65-F5344CB8AC3E}">
        <p14:creationId xmlns:p14="http://schemas.microsoft.com/office/powerpoint/2010/main" val="34620421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BD28139-1BC7-4F29-9F80-6A8270435F4F}"/>
              </a:ext>
            </a:extLst>
          </p:cNvPr>
          <p:cNvSpPr>
            <a:spLocks noGrp="1"/>
          </p:cNvSpPr>
          <p:nvPr>
            <p:ph type="title"/>
          </p:nvPr>
        </p:nvSpPr>
        <p:spPr/>
        <p:txBody>
          <a:bodyPr/>
          <a:lstStyle/>
          <a:p>
            <a:r>
              <a:rPr lang="en-US" altLang="zh-TW" dirty="0"/>
              <a:t>12.2 Active Range</a:t>
            </a:r>
            <a:r>
              <a:rPr lang="zh-TW" altLang="en-US" dirty="0"/>
              <a:t> </a:t>
            </a:r>
            <a:r>
              <a:rPr lang="en-US" altLang="zh-TW" dirty="0"/>
              <a:t>Finding</a:t>
            </a:r>
            <a:endParaRPr lang="zh-TW" altLang="en-US" dirty="0"/>
          </a:p>
        </p:txBody>
      </p:sp>
      <p:sp>
        <p:nvSpPr>
          <p:cNvPr id="3" name="內容版面配置區 2">
            <a:extLst>
              <a:ext uri="{FF2B5EF4-FFF2-40B4-BE49-F238E27FC236}">
                <a16:creationId xmlns:a16="http://schemas.microsoft.com/office/drawing/2014/main" id="{49C61DE2-011B-49B7-AF11-8987074135A3}"/>
              </a:ext>
            </a:extLst>
          </p:cNvPr>
          <p:cNvSpPr>
            <a:spLocks noGrp="1"/>
          </p:cNvSpPr>
          <p:nvPr>
            <p:ph idx="1"/>
          </p:nvPr>
        </p:nvSpPr>
        <p:spPr/>
        <p:txBody>
          <a:bodyPr/>
          <a:lstStyle/>
          <a:p>
            <a:r>
              <a:rPr lang="en-US" altLang="zh-TW" dirty="0">
                <a:hlinkClick r:id="rId2"/>
              </a:rPr>
              <a:t>Tango</a:t>
            </a:r>
            <a:endParaRPr lang="en-US" altLang="zh-TW" dirty="0"/>
          </a:p>
          <a:p>
            <a:r>
              <a:rPr lang="en-US" altLang="zh-TW" dirty="0" err="1">
                <a:hlinkClick r:id="rId3"/>
              </a:rPr>
              <a:t>ARCore</a:t>
            </a:r>
            <a:endParaRPr lang="en-US" altLang="zh-TW" dirty="0"/>
          </a:p>
          <a:p>
            <a:endParaRPr lang="zh-TW" altLang="en-US" dirty="0"/>
          </a:p>
        </p:txBody>
      </p:sp>
    </p:spTree>
    <p:extLst>
      <p:ext uri="{BB962C8B-B14F-4D97-AF65-F5344CB8AC3E}">
        <p14:creationId xmlns:p14="http://schemas.microsoft.com/office/powerpoint/2010/main" val="34440400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FE8D33-B614-41B2-AFAF-512A24DBD797}"/>
              </a:ext>
            </a:extLst>
          </p:cNvPr>
          <p:cNvSpPr>
            <a:spLocks noGrp="1"/>
          </p:cNvSpPr>
          <p:nvPr>
            <p:ph type="title"/>
          </p:nvPr>
        </p:nvSpPr>
        <p:spPr/>
        <p:txBody>
          <a:bodyPr/>
          <a:lstStyle/>
          <a:p>
            <a:r>
              <a:rPr lang="en-US" altLang="zh-TW" dirty="0"/>
              <a:t>12.2 Active Range</a:t>
            </a:r>
            <a:r>
              <a:rPr lang="zh-TW" altLang="en-US" dirty="0"/>
              <a:t> </a:t>
            </a:r>
            <a:r>
              <a:rPr lang="en-US" altLang="zh-TW" dirty="0"/>
              <a:t>Finding</a:t>
            </a:r>
            <a:endParaRPr lang="zh-TW" altLang="en-US" dirty="0"/>
          </a:p>
        </p:txBody>
      </p:sp>
      <p:sp>
        <p:nvSpPr>
          <p:cNvPr id="3" name="內容版面配置區 2">
            <a:extLst>
              <a:ext uri="{FF2B5EF4-FFF2-40B4-BE49-F238E27FC236}">
                <a16:creationId xmlns:a16="http://schemas.microsoft.com/office/drawing/2014/main" id="{DA7F773B-75CF-4FC3-9047-C33E693F9B23}"/>
              </a:ext>
            </a:extLst>
          </p:cNvPr>
          <p:cNvSpPr>
            <a:spLocks noGrp="1"/>
          </p:cNvSpPr>
          <p:nvPr>
            <p:ph idx="1"/>
          </p:nvPr>
        </p:nvSpPr>
        <p:spPr/>
        <p:txBody>
          <a:bodyPr/>
          <a:lstStyle/>
          <a:p>
            <a:r>
              <a:rPr lang="en-US" altLang="en-US" dirty="0">
                <a:hlinkClick r:id="rId2"/>
              </a:rPr>
              <a:t>NBA 2K15</a:t>
            </a:r>
            <a:endParaRPr lang="en-US" altLang="en-US" dirty="0"/>
          </a:p>
          <a:p>
            <a:r>
              <a:rPr lang="en-US" altLang="en-US" dirty="0">
                <a:hlinkClick r:id="rId3"/>
              </a:rPr>
              <a:t>Bad face scan</a:t>
            </a:r>
            <a:endParaRPr lang="en-US" altLang="en-US" dirty="0"/>
          </a:p>
          <a:p>
            <a:r>
              <a:rPr lang="en-US" altLang="zh-TW" dirty="0" smtClean="0">
                <a:hlinkClick r:id="rId4"/>
              </a:rPr>
              <a:t>NBA 2K20 face scan</a:t>
            </a:r>
            <a:endParaRPr lang="zh-TW" altLang="en-US" dirty="0"/>
          </a:p>
        </p:txBody>
      </p:sp>
    </p:spTree>
    <p:extLst>
      <p:ext uri="{BB962C8B-B14F-4D97-AF65-F5344CB8AC3E}">
        <p14:creationId xmlns:p14="http://schemas.microsoft.com/office/powerpoint/2010/main" val="9869855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id="{A0E738E2-DB55-412B-B09B-E690D4B59BC3}"/>
              </a:ext>
            </a:extLst>
          </p:cNvPr>
          <p:cNvPicPr>
            <a:picLocks noGrp="1" noChangeAspect="1"/>
          </p:cNvPicPr>
          <p:nvPr>
            <p:ph idx="1"/>
          </p:nvPr>
        </p:nvPicPr>
        <p:blipFill>
          <a:blip r:embed="rId2"/>
          <a:stretch>
            <a:fillRect/>
          </a:stretch>
        </p:blipFill>
        <p:spPr>
          <a:xfrm>
            <a:off x="1509232" y="27239"/>
            <a:ext cx="5864279" cy="5571067"/>
          </a:xfrm>
          <a:prstGeom prst="rect">
            <a:avLst/>
          </a:prstGeom>
        </p:spPr>
      </p:pic>
      <p:pic>
        <p:nvPicPr>
          <p:cNvPr id="5" name="圖片 4">
            <a:extLst>
              <a:ext uri="{FF2B5EF4-FFF2-40B4-BE49-F238E27FC236}">
                <a16:creationId xmlns:a16="http://schemas.microsoft.com/office/drawing/2014/main" id="{C9E8D7CA-60DD-465C-977E-F0B593C34F0C}"/>
              </a:ext>
            </a:extLst>
          </p:cNvPr>
          <p:cNvPicPr>
            <a:picLocks noChangeAspect="1"/>
          </p:cNvPicPr>
          <p:nvPr/>
        </p:nvPicPr>
        <p:blipFill>
          <a:blip r:embed="rId3"/>
          <a:stretch>
            <a:fillRect/>
          </a:stretch>
        </p:blipFill>
        <p:spPr>
          <a:xfrm>
            <a:off x="0" y="5598306"/>
            <a:ext cx="9144000" cy="1487424"/>
          </a:xfrm>
          <a:prstGeom prst="rect">
            <a:avLst/>
          </a:prstGeom>
        </p:spPr>
      </p:pic>
    </p:spTree>
    <p:extLst>
      <p:ext uri="{BB962C8B-B14F-4D97-AF65-F5344CB8AC3E}">
        <p14:creationId xmlns:p14="http://schemas.microsoft.com/office/powerpoint/2010/main" val="35405037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348D09-A84A-4AB0-9027-480842B5F4EF}"/>
              </a:ext>
            </a:extLst>
          </p:cNvPr>
          <p:cNvSpPr>
            <a:spLocks noGrp="1"/>
          </p:cNvSpPr>
          <p:nvPr>
            <p:ph type="title"/>
          </p:nvPr>
        </p:nvSpPr>
        <p:spPr/>
        <p:txBody>
          <a:bodyPr/>
          <a:lstStyle/>
          <a:p>
            <a:r>
              <a:rPr lang="en-US" altLang="zh-TW" dirty="0"/>
              <a:t>12.2.1 Range Data Merging</a:t>
            </a:r>
            <a:endParaRPr lang="zh-TW" altLang="en-US" dirty="0"/>
          </a:p>
        </p:txBody>
      </p:sp>
      <p:sp>
        <p:nvSpPr>
          <p:cNvPr id="3" name="內容版面配置區 2">
            <a:extLst>
              <a:ext uri="{FF2B5EF4-FFF2-40B4-BE49-F238E27FC236}">
                <a16:creationId xmlns:a16="http://schemas.microsoft.com/office/drawing/2014/main" id="{75790612-729D-4A4C-9D8C-385AEFF94CC5}"/>
              </a:ext>
            </a:extLst>
          </p:cNvPr>
          <p:cNvSpPr>
            <a:spLocks noGrp="1"/>
          </p:cNvSpPr>
          <p:nvPr>
            <p:ph idx="1"/>
          </p:nvPr>
        </p:nvSpPr>
        <p:spPr/>
        <p:txBody>
          <a:bodyPr/>
          <a:lstStyle/>
          <a:p>
            <a:r>
              <a:rPr lang="en-US" altLang="zh-TW" sz="3600" b="1" dirty="0"/>
              <a:t>Range data merging</a:t>
            </a:r>
          </a:p>
          <a:p>
            <a:pPr>
              <a:buNone/>
            </a:pPr>
            <a:r>
              <a:rPr lang="en-US" altLang="zh-TW" dirty="0"/>
              <a:t>   The registration (alignment) of partial 3D surface models and their integration into coherent 3D surfaces.</a:t>
            </a:r>
          </a:p>
          <a:p>
            <a:r>
              <a:rPr lang="en-US" altLang="zh-TW" sz="3600" b="1" dirty="0"/>
              <a:t>Iterated Closest Point (ICP)</a:t>
            </a:r>
          </a:p>
          <a:p>
            <a:pPr>
              <a:buNone/>
            </a:pPr>
            <a:r>
              <a:rPr lang="en-US" altLang="zh-TW" dirty="0"/>
              <a:t>   Which alternates between finding the closest point matches between the two surfaces being aligned and then solving a 3D absolute orientation problem</a:t>
            </a:r>
          </a:p>
          <a:p>
            <a:endParaRPr lang="zh-TW" altLang="en-US" dirty="0"/>
          </a:p>
        </p:txBody>
      </p:sp>
    </p:spTree>
    <p:extLst>
      <p:ext uri="{BB962C8B-B14F-4D97-AF65-F5344CB8AC3E}">
        <p14:creationId xmlns:p14="http://schemas.microsoft.com/office/powerpoint/2010/main" val="26163857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75BC52-3DF2-4E8D-8464-91818C28639F}"/>
              </a:ext>
            </a:extLst>
          </p:cNvPr>
          <p:cNvSpPr>
            <a:spLocks noGrp="1"/>
          </p:cNvSpPr>
          <p:nvPr>
            <p:ph type="title"/>
          </p:nvPr>
        </p:nvSpPr>
        <p:spPr/>
        <p:txBody>
          <a:bodyPr/>
          <a:lstStyle/>
          <a:p>
            <a:r>
              <a:rPr lang="en-US" altLang="zh-TW" dirty="0"/>
              <a:t>12.2.1 Range Data Merging</a:t>
            </a:r>
            <a:endParaRPr lang="zh-TW" altLang="en-US" dirty="0"/>
          </a:p>
        </p:txBody>
      </p:sp>
      <p:sp>
        <p:nvSpPr>
          <p:cNvPr id="3" name="內容版面配置區 2">
            <a:extLst>
              <a:ext uri="{FF2B5EF4-FFF2-40B4-BE49-F238E27FC236}">
                <a16:creationId xmlns:a16="http://schemas.microsoft.com/office/drawing/2014/main" id="{8B7CEE93-9A40-47D6-8C00-CF467700B65B}"/>
              </a:ext>
            </a:extLst>
          </p:cNvPr>
          <p:cNvSpPr>
            <a:spLocks noGrp="1"/>
          </p:cNvSpPr>
          <p:nvPr>
            <p:ph idx="1"/>
          </p:nvPr>
        </p:nvSpPr>
        <p:spPr/>
        <p:txBody>
          <a:bodyPr/>
          <a:lstStyle/>
          <a:p>
            <a:r>
              <a:rPr lang="en-US" altLang="en-US" dirty="0">
                <a:hlinkClick r:id="rId3"/>
              </a:rPr>
              <a:t>Sparse Iterative Closest Point(video)</a:t>
            </a:r>
            <a:endParaRPr lang="en-US" altLang="en-US" dirty="0"/>
          </a:p>
          <a:p>
            <a:r>
              <a:rPr lang="en-US" altLang="en-US" dirty="0">
                <a:hlinkClick r:id="rId4"/>
              </a:rPr>
              <a:t>Sparse Iterative Closest Point (introduction)</a:t>
            </a:r>
            <a:endParaRPr lang="en-US" altLang="en-US" dirty="0"/>
          </a:p>
          <a:p>
            <a:endParaRPr lang="en-US" altLang="en-US" dirty="0"/>
          </a:p>
          <a:p>
            <a:endParaRPr lang="zh-TW" altLang="en-US" dirty="0"/>
          </a:p>
        </p:txBody>
      </p:sp>
    </p:spTree>
    <p:extLst>
      <p:ext uri="{BB962C8B-B14F-4D97-AF65-F5344CB8AC3E}">
        <p14:creationId xmlns:p14="http://schemas.microsoft.com/office/powerpoint/2010/main" val="8844159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965AAD5-E637-4EFA-B9C3-EBB2ECFF7AD4}"/>
              </a:ext>
            </a:extLst>
          </p:cNvPr>
          <p:cNvSpPr>
            <a:spLocks noGrp="1"/>
          </p:cNvSpPr>
          <p:nvPr>
            <p:ph type="title"/>
          </p:nvPr>
        </p:nvSpPr>
        <p:spPr/>
        <p:txBody>
          <a:bodyPr/>
          <a:lstStyle/>
          <a:p>
            <a:r>
              <a:rPr lang="en-US" altLang="zh-TW" dirty="0"/>
              <a:t>12.2.1 Range Data Merging</a:t>
            </a:r>
            <a:endParaRPr lang="zh-TW" altLang="en-US" dirty="0"/>
          </a:p>
        </p:txBody>
      </p:sp>
      <p:pic>
        <p:nvPicPr>
          <p:cNvPr id="4" name="內容版面配置區 3">
            <a:extLst>
              <a:ext uri="{FF2B5EF4-FFF2-40B4-BE49-F238E27FC236}">
                <a16:creationId xmlns:a16="http://schemas.microsoft.com/office/drawing/2014/main" id="{4F882FA3-F447-47CD-8671-535CE8BE0700}"/>
              </a:ext>
            </a:extLst>
          </p:cNvPr>
          <p:cNvPicPr>
            <a:picLocks noGrp="1" noChangeAspect="1"/>
          </p:cNvPicPr>
          <p:nvPr>
            <p:ph idx="1"/>
          </p:nvPr>
        </p:nvPicPr>
        <p:blipFill>
          <a:blip r:embed="rId3"/>
          <a:stretch>
            <a:fillRect/>
          </a:stretch>
        </p:blipFill>
        <p:spPr>
          <a:xfrm>
            <a:off x="541421" y="1708618"/>
            <a:ext cx="7694723" cy="4583970"/>
          </a:xfrm>
          <a:prstGeom prst="rect">
            <a:avLst/>
          </a:prstGeom>
        </p:spPr>
      </p:pic>
    </p:spTree>
    <p:extLst>
      <p:ext uri="{BB962C8B-B14F-4D97-AF65-F5344CB8AC3E}">
        <p14:creationId xmlns:p14="http://schemas.microsoft.com/office/powerpoint/2010/main" val="26617020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3003E4-5951-4D9A-A159-3D717A09D703}"/>
              </a:ext>
            </a:extLst>
          </p:cNvPr>
          <p:cNvSpPr>
            <a:spLocks noGrp="1"/>
          </p:cNvSpPr>
          <p:nvPr>
            <p:ph type="title"/>
          </p:nvPr>
        </p:nvSpPr>
        <p:spPr/>
        <p:txBody>
          <a:bodyPr/>
          <a:lstStyle/>
          <a:p>
            <a:r>
              <a:rPr lang="en-US" altLang="zh-TW" dirty="0"/>
              <a:t>12.2.1 Range Data Merging</a:t>
            </a:r>
            <a:endParaRPr lang="zh-TW" altLang="en-US" dirty="0"/>
          </a:p>
        </p:txBody>
      </p:sp>
      <p:pic>
        <p:nvPicPr>
          <p:cNvPr id="4" name="內容版面配置區 3">
            <a:extLst>
              <a:ext uri="{FF2B5EF4-FFF2-40B4-BE49-F238E27FC236}">
                <a16:creationId xmlns:a16="http://schemas.microsoft.com/office/drawing/2014/main" id="{3484B7B5-FC99-43BE-9F59-B6223E22420D}"/>
              </a:ext>
            </a:extLst>
          </p:cNvPr>
          <p:cNvPicPr>
            <a:picLocks noGrp="1" noChangeAspect="1"/>
          </p:cNvPicPr>
          <p:nvPr>
            <p:ph idx="1"/>
          </p:nvPr>
        </p:nvPicPr>
        <p:blipFill>
          <a:blip r:embed="rId3"/>
          <a:stretch>
            <a:fillRect/>
          </a:stretch>
        </p:blipFill>
        <p:spPr>
          <a:xfrm>
            <a:off x="866159" y="1690689"/>
            <a:ext cx="7411682" cy="4667249"/>
          </a:xfrm>
          <a:prstGeom prst="rect">
            <a:avLst/>
          </a:prstGeom>
        </p:spPr>
      </p:pic>
    </p:spTree>
    <p:extLst>
      <p:ext uri="{BB962C8B-B14F-4D97-AF65-F5344CB8AC3E}">
        <p14:creationId xmlns:p14="http://schemas.microsoft.com/office/powerpoint/2010/main" val="351114833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C00CECA-6459-49D9-A6C6-FBFFAC8AD3B9}"/>
              </a:ext>
            </a:extLst>
          </p:cNvPr>
          <p:cNvSpPr>
            <a:spLocks noGrp="1"/>
          </p:cNvSpPr>
          <p:nvPr>
            <p:ph type="title"/>
          </p:nvPr>
        </p:nvSpPr>
        <p:spPr/>
        <p:txBody>
          <a:bodyPr>
            <a:normAutofit/>
          </a:bodyPr>
          <a:lstStyle/>
          <a:p>
            <a:r>
              <a:rPr lang="en-US" altLang="zh-TW" dirty="0"/>
              <a:t>Stereolithography (SLA) Technology</a:t>
            </a:r>
            <a:endParaRPr lang="zh-TW" altLang="en-US" dirty="0"/>
          </a:p>
        </p:txBody>
      </p:sp>
      <p:sp>
        <p:nvSpPr>
          <p:cNvPr id="3" name="內容版面配置區 2">
            <a:extLst>
              <a:ext uri="{FF2B5EF4-FFF2-40B4-BE49-F238E27FC236}">
                <a16:creationId xmlns:a16="http://schemas.microsoft.com/office/drawing/2014/main" id="{AC4371E5-232B-421C-ABB8-0DC5BB80C694}"/>
              </a:ext>
            </a:extLst>
          </p:cNvPr>
          <p:cNvSpPr>
            <a:spLocks noGrp="1"/>
          </p:cNvSpPr>
          <p:nvPr>
            <p:ph idx="1"/>
          </p:nvPr>
        </p:nvSpPr>
        <p:spPr/>
        <p:txBody>
          <a:bodyPr/>
          <a:lstStyle/>
          <a:p>
            <a:r>
              <a:rPr lang="en-US" altLang="en-US" dirty="0">
                <a:hlinkClick r:id="rId3"/>
              </a:rPr>
              <a:t>Stereolithography</a:t>
            </a:r>
            <a:endParaRPr lang="en-US" altLang="en-US" dirty="0"/>
          </a:p>
          <a:p>
            <a:endParaRPr lang="zh-TW" altLang="en-US" dirty="0"/>
          </a:p>
        </p:txBody>
      </p:sp>
    </p:spTree>
    <p:extLst>
      <p:ext uri="{BB962C8B-B14F-4D97-AF65-F5344CB8AC3E}">
        <p14:creationId xmlns:p14="http://schemas.microsoft.com/office/powerpoint/2010/main" val="26543470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179DAC-6386-4294-AB3B-D532F12C8561}"/>
              </a:ext>
            </a:extLst>
          </p:cNvPr>
          <p:cNvSpPr>
            <a:spLocks noGrp="1"/>
          </p:cNvSpPr>
          <p:nvPr>
            <p:ph type="title"/>
          </p:nvPr>
        </p:nvSpPr>
        <p:spPr>
          <a:xfrm>
            <a:off x="628649" y="365126"/>
            <a:ext cx="8034087" cy="1325563"/>
          </a:xfrm>
        </p:spPr>
        <p:txBody>
          <a:bodyPr>
            <a:normAutofit/>
          </a:bodyPr>
          <a:lstStyle/>
          <a:p>
            <a:r>
              <a:rPr lang="en-US" altLang="zh-TW" dirty="0"/>
              <a:t>12.2.2 Application: Digital Heritage</a:t>
            </a:r>
            <a:endParaRPr lang="zh-TW" altLang="en-US" dirty="0"/>
          </a:p>
        </p:txBody>
      </p:sp>
      <p:sp>
        <p:nvSpPr>
          <p:cNvPr id="3" name="內容版面配置區 2">
            <a:extLst>
              <a:ext uri="{FF2B5EF4-FFF2-40B4-BE49-F238E27FC236}">
                <a16:creationId xmlns:a16="http://schemas.microsoft.com/office/drawing/2014/main" id="{2C02B09B-CE67-4B34-B069-AEB8F4E2F58A}"/>
              </a:ext>
            </a:extLst>
          </p:cNvPr>
          <p:cNvSpPr>
            <a:spLocks noGrp="1"/>
          </p:cNvSpPr>
          <p:nvPr>
            <p:ph idx="1"/>
          </p:nvPr>
        </p:nvSpPr>
        <p:spPr/>
        <p:txBody>
          <a:bodyPr/>
          <a:lstStyle/>
          <a:p>
            <a:r>
              <a:rPr lang="en-US" altLang="zh-TW" dirty="0" smtClean="0"/>
              <a:t>Active range</a:t>
            </a:r>
            <a:r>
              <a:rPr lang="zh-TW" altLang="en-US" dirty="0" smtClean="0"/>
              <a:t> </a:t>
            </a:r>
            <a:r>
              <a:rPr lang="en-US" altLang="zh-TW" dirty="0" smtClean="0"/>
              <a:t>finding </a:t>
            </a:r>
            <a:r>
              <a:rPr lang="en-US" altLang="zh-TW" dirty="0"/>
              <a:t>technologies, combined with surface modeling and appearance modeling techniques (Section 12.7), are widely used in the fields of archeological and historical preservation, which often also goes under the name digital heritage (MacDonald 2006).</a:t>
            </a:r>
          </a:p>
          <a:p>
            <a:r>
              <a:rPr lang="en-US" altLang="zh-TW" dirty="0"/>
              <a:t>In such applications, detailed 3D models of cultural objects are acquired and later used for applications such as analysis, preservation, restoration, and the production of duplicate artwork</a:t>
            </a:r>
          </a:p>
          <a:p>
            <a:endParaRPr lang="zh-TW" altLang="en-US" dirty="0"/>
          </a:p>
        </p:txBody>
      </p:sp>
    </p:spTree>
    <p:extLst>
      <p:ext uri="{BB962C8B-B14F-4D97-AF65-F5344CB8AC3E}">
        <p14:creationId xmlns:p14="http://schemas.microsoft.com/office/powerpoint/2010/main" val="395022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D1181B-7689-41D7-A00E-91B4699D6B6F}"/>
              </a:ext>
            </a:extLst>
          </p:cNvPr>
          <p:cNvSpPr>
            <a:spLocks noGrp="1"/>
          </p:cNvSpPr>
          <p:nvPr>
            <p:ph type="title"/>
          </p:nvPr>
        </p:nvSpPr>
        <p:spPr>
          <a:xfrm>
            <a:off x="628649" y="365126"/>
            <a:ext cx="8022055" cy="1325563"/>
          </a:xfrm>
        </p:spPr>
        <p:txBody>
          <a:bodyPr/>
          <a:lstStyle/>
          <a:p>
            <a:r>
              <a:rPr lang="en-US" altLang="zh-TW" dirty="0"/>
              <a:t>12.2.2 Application: Digital</a:t>
            </a:r>
            <a:r>
              <a:rPr lang="zh-TW" altLang="en-US" dirty="0"/>
              <a:t> </a:t>
            </a:r>
            <a:r>
              <a:rPr lang="en-US" altLang="zh-TW" dirty="0"/>
              <a:t>Heritage</a:t>
            </a:r>
            <a:endParaRPr lang="zh-TW" altLang="en-US" dirty="0"/>
          </a:p>
        </p:txBody>
      </p:sp>
      <p:sp>
        <p:nvSpPr>
          <p:cNvPr id="3" name="內容版面配置區 2">
            <a:extLst>
              <a:ext uri="{FF2B5EF4-FFF2-40B4-BE49-F238E27FC236}">
                <a16:creationId xmlns:a16="http://schemas.microsoft.com/office/drawing/2014/main" id="{B4F36570-CCDB-4573-9EC1-F65F52F94FC8}"/>
              </a:ext>
            </a:extLst>
          </p:cNvPr>
          <p:cNvSpPr>
            <a:spLocks noGrp="1"/>
          </p:cNvSpPr>
          <p:nvPr>
            <p:ph idx="1"/>
          </p:nvPr>
        </p:nvSpPr>
        <p:spPr>
          <a:xfrm>
            <a:off x="628650" y="1825625"/>
            <a:ext cx="7886700" cy="4351338"/>
          </a:xfrm>
        </p:spPr>
        <p:txBody>
          <a:bodyPr/>
          <a:lstStyle/>
          <a:p>
            <a:r>
              <a:rPr lang="en-US" altLang="zh-TW" dirty="0"/>
              <a:t>The Digital Michelangelo project</a:t>
            </a:r>
            <a:r>
              <a:rPr lang="zh-TW" altLang="en-US" dirty="0"/>
              <a:t> </a:t>
            </a:r>
            <a:endParaRPr lang="en-US" altLang="zh-TW" dirty="0"/>
          </a:p>
          <a:p>
            <a:pPr marL="0" indent="0">
              <a:buNone/>
            </a:pPr>
            <a:r>
              <a:rPr lang="zh-TW" altLang="en-US" dirty="0"/>
              <a:t>   </a:t>
            </a:r>
            <a:r>
              <a:rPr lang="en-US" altLang="zh-TW" dirty="0"/>
              <a:t>laser scan of the David </a:t>
            </a:r>
            <a:br>
              <a:rPr lang="en-US" altLang="zh-TW" dirty="0"/>
            </a:br>
            <a:endParaRPr lang="en-US" altLang="zh-TW" dirty="0"/>
          </a:p>
          <a:p>
            <a:endParaRPr lang="zh-TW" altLang="en-US" dirty="0"/>
          </a:p>
        </p:txBody>
      </p:sp>
      <p:pic>
        <p:nvPicPr>
          <p:cNvPr id="4" name="圖片 3">
            <a:extLst>
              <a:ext uri="{FF2B5EF4-FFF2-40B4-BE49-F238E27FC236}">
                <a16:creationId xmlns:a16="http://schemas.microsoft.com/office/drawing/2014/main" id="{09F8300A-57E4-4060-A001-AFBEA72F2B9C}"/>
              </a:ext>
            </a:extLst>
          </p:cNvPr>
          <p:cNvPicPr>
            <a:picLocks noChangeAspect="1"/>
          </p:cNvPicPr>
          <p:nvPr/>
        </p:nvPicPr>
        <p:blipFill>
          <a:blip r:embed="rId3"/>
          <a:stretch>
            <a:fillRect/>
          </a:stretch>
        </p:blipFill>
        <p:spPr>
          <a:xfrm>
            <a:off x="4572000" y="2406945"/>
            <a:ext cx="3840813" cy="3993226"/>
          </a:xfrm>
          <a:prstGeom prst="rect">
            <a:avLst/>
          </a:prstGeom>
        </p:spPr>
      </p:pic>
      <p:pic>
        <p:nvPicPr>
          <p:cNvPr id="5" name="圖片 4">
            <a:extLst>
              <a:ext uri="{FF2B5EF4-FFF2-40B4-BE49-F238E27FC236}">
                <a16:creationId xmlns:a16="http://schemas.microsoft.com/office/drawing/2014/main" id="{5FF83D75-16D0-4E4A-8B6E-46E1683C7C76}"/>
              </a:ext>
            </a:extLst>
          </p:cNvPr>
          <p:cNvPicPr>
            <a:picLocks noChangeAspect="1"/>
          </p:cNvPicPr>
          <p:nvPr/>
        </p:nvPicPr>
        <p:blipFill>
          <a:blip r:embed="rId4"/>
          <a:stretch>
            <a:fillRect/>
          </a:stretch>
        </p:blipFill>
        <p:spPr>
          <a:xfrm>
            <a:off x="903561" y="4575527"/>
            <a:ext cx="3565902" cy="1824644"/>
          </a:xfrm>
          <a:prstGeom prst="rect">
            <a:avLst/>
          </a:prstGeom>
        </p:spPr>
      </p:pic>
    </p:spTree>
    <p:extLst>
      <p:ext uri="{BB962C8B-B14F-4D97-AF65-F5344CB8AC3E}">
        <p14:creationId xmlns:p14="http://schemas.microsoft.com/office/powerpoint/2010/main" val="24430951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F0E1EF-B7D0-4494-8592-661B71902E84}"/>
              </a:ext>
            </a:extLst>
          </p:cNvPr>
          <p:cNvSpPr>
            <a:spLocks noGrp="1"/>
          </p:cNvSpPr>
          <p:nvPr>
            <p:ph type="title"/>
          </p:nvPr>
        </p:nvSpPr>
        <p:spPr>
          <a:xfrm>
            <a:off x="628650" y="365126"/>
            <a:ext cx="8010024" cy="1325563"/>
          </a:xfrm>
        </p:spPr>
        <p:txBody>
          <a:bodyPr/>
          <a:lstStyle/>
          <a:p>
            <a:r>
              <a:rPr lang="en-US" altLang="zh-TW" dirty="0"/>
              <a:t>12.2.2 Application: Digital</a:t>
            </a:r>
            <a:r>
              <a:rPr lang="zh-TW" altLang="en-US" dirty="0"/>
              <a:t> </a:t>
            </a:r>
            <a:r>
              <a:rPr lang="en-US" altLang="zh-TW" dirty="0"/>
              <a:t>Heritage</a:t>
            </a:r>
            <a:endParaRPr lang="zh-TW" altLang="en-US" dirty="0"/>
          </a:p>
        </p:txBody>
      </p:sp>
      <p:pic>
        <p:nvPicPr>
          <p:cNvPr id="4" name="內容版面配置區 3">
            <a:extLst>
              <a:ext uri="{FF2B5EF4-FFF2-40B4-BE49-F238E27FC236}">
                <a16:creationId xmlns:a16="http://schemas.microsoft.com/office/drawing/2014/main" id="{0D21FFBC-895A-4FEC-8179-96FEBC79183D}"/>
              </a:ext>
            </a:extLst>
          </p:cNvPr>
          <p:cNvPicPr>
            <a:picLocks noGrp="1" noChangeAspect="1"/>
          </p:cNvPicPr>
          <p:nvPr>
            <p:ph idx="1"/>
          </p:nvPr>
        </p:nvPicPr>
        <p:blipFill>
          <a:blip r:embed="rId3"/>
          <a:stretch>
            <a:fillRect/>
          </a:stretch>
        </p:blipFill>
        <p:spPr>
          <a:xfrm>
            <a:off x="628650" y="2120863"/>
            <a:ext cx="7886700" cy="3760861"/>
          </a:xfrm>
          <a:prstGeom prst="rect">
            <a:avLst/>
          </a:prstGeom>
        </p:spPr>
      </p:pic>
    </p:spTree>
    <p:extLst>
      <p:ext uri="{BB962C8B-B14F-4D97-AF65-F5344CB8AC3E}">
        <p14:creationId xmlns:p14="http://schemas.microsoft.com/office/powerpoint/2010/main" val="33165529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內容版面配置區 3" descr="一張含有 樹, 植物 的圖片&#10;&#10;描述是以非常高的可信度產生">
            <a:extLst>
              <a:ext uri="{FF2B5EF4-FFF2-40B4-BE49-F238E27FC236}">
                <a16:creationId xmlns:a16="http://schemas.microsoft.com/office/drawing/2014/main" id="{BAE59394-026C-416E-88B1-13F523578830}"/>
              </a:ext>
            </a:extLst>
          </p:cNvPr>
          <p:cNvPicPr>
            <a:picLocks noGrp="1" noChangeAspect="1"/>
          </p:cNvPicPr>
          <p:nvPr>
            <p:ph idx="1"/>
          </p:nvPr>
        </p:nvPicPr>
        <p:blipFill>
          <a:blip r:embed="rId2"/>
          <a:stretch>
            <a:fillRect/>
          </a:stretch>
        </p:blipFill>
        <p:spPr>
          <a:xfrm>
            <a:off x="-253870" y="1226081"/>
            <a:ext cx="9651740" cy="4801740"/>
          </a:xfrm>
          <a:prstGeom prst="rect">
            <a:avLst/>
          </a:prstGeom>
        </p:spPr>
      </p:pic>
    </p:spTree>
    <p:extLst>
      <p:ext uri="{BB962C8B-B14F-4D97-AF65-F5344CB8AC3E}">
        <p14:creationId xmlns:p14="http://schemas.microsoft.com/office/powerpoint/2010/main" val="16831340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8D1181B-7689-41D7-A00E-91B4699D6B6F}"/>
              </a:ext>
            </a:extLst>
          </p:cNvPr>
          <p:cNvSpPr>
            <a:spLocks noGrp="1"/>
          </p:cNvSpPr>
          <p:nvPr>
            <p:ph type="title"/>
          </p:nvPr>
        </p:nvSpPr>
        <p:spPr>
          <a:xfrm>
            <a:off x="628649" y="365126"/>
            <a:ext cx="8022055" cy="1325563"/>
          </a:xfrm>
        </p:spPr>
        <p:txBody>
          <a:bodyPr/>
          <a:lstStyle/>
          <a:p>
            <a:r>
              <a:rPr lang="en-US" altLang="zh-TW" dirty="0"/>
              <a:t>12.2.2 Application: Digital</a:t>
            </a:r>
            <a:r>
              <a:rPr lang="zh-TW" altLang="en-US" dirty="0"/>
              <a:t> </a:t>
            </a:r>
            <a:r>
              <a:rPr lang="en-US" altLang="zh-TW" dirty="0"/>
              <a:t>Heritage</a:t>
            </a:r>
            <a:endParaRPr lang="zh-TW" altLang="en-US" dirty="0"/>
          </a:p>
        </p:txBody>
      </p:sp>
      <p:sp>
        <p:nvSpPr>
          <p:cNvPr id="6" name="內容版面配置區 5"/>
          <p:cNvSpPr>
            <a:spLocks noGrp="1"/>
          </p:cNvSpPr>
          <p:nvPr>
            <p:ph idx="1"/>
          </p:nvPr>
        </p:nvSpPr>
        <p:spPr>
          <a:xfrm>
            <a:off x="628649" y="1716662"/>
            <a:ext cx="7886700" cy="4351338"/>
          </a:xfrm>
        </p:spPr>
        <p:txBody>
          <a:bodyPr/>
          <a:lstStyle/>
          <a:p>
            <a:r>
              <a:rPr lang="en-US" altLang="zh-TW" dirty="0">
                <a:hlinkClick r:id="rId3"/>
              </a:rPr>
              <a:t>https://www.youtube.com/watch?v=VbnPT3jeWL4 </a:t>
            </a:r>
            <a:endParaRPr lang="en-US" altLang="zh-TW" dirty="0" smtClean="0"/>
          </a:p>
          <a:p>
            <a:r>
              <a:rPr lang="en-US" altLang="zh-TW" dirty="0">
                <a:hlinkClick r:id="rId4"/>
              </a:rPr>
              <a:t>https://www.nationalgeographic.com/news/2015/06/150622-andrew-tallon-notre-dame-cathedral-laser-scan-art-history-medieval-gothic/</a:t>
            </a:r>
            <a:endParaRPr lang="en-US" altLang="zh-TW" dirty="0" smtClean="0">
              <a:hlinkClick r:id="rId5"/>
            </a:endParaRPr>
          </a:p>
          <a:p>
            <a:r>
              <a:rPr lang="en-US" altLang="zh-TW" dirty="0" smtClean="0">
                <a:hlinkClick r:id="rId5"/>
              </a:rPr>
              <a:t>https</a:t>
            </a:r>
            <a:r>
              <a:rPr lang="en-US" altLang="zh-TW" dirty="0">
                <a:hlinkClick r:id="rId5"/>
              </a:rPr>
              <a:t>://</a:t>
            </a:r>
            <a:r>
              <a:rPr lang="en-US" altLang="zh-TW" dirty="0" smtClean="0">
                <a:hlinkClick r:id="rId5"/>
              </a:rPr>
              <a:t>www.youtube.com/watch?v=nMGIU798UuE</a:t>
            </a:r>
            <a:endParaRPr lang="en-US" altLang="zh-TW" dirty="0" smtClean="0"/>
          </a:p>
          <a:p>
            <a:r>
              <a:rPr lang="en-US" altLang="zh-TW" dirty="0">
                <a:hlinkClick r:id="rId6"/>
              </a:rPr>
              <a:t>https://www.youtube.com/watch?v=JKnZmue656k</a:t>
            </a:r>
            <a:endParaRPr lang="en-US" altLang="zh-TW" dirty="0" smtClean="0"/>
          </a:p>
          <a:p>
            <a:endParaRPr lang="zh-TW" altLang="en-US" dirty="0"/>
          </a:p>
        </p:txBody>
      </p:sp>
    </p:spTree>
    <p:extLst>
      <p:ext uri="{BB962C8B-B14F-4D97-AF65-F5344CB8AC3E}">
        <p14:creationId xmlns:p14="http://schemas.microsoft.com/office/powerpoint/2010/main" val="39070843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5C484E-DD05-4B2F-9311-71B366114027}"/>
              </a:ext>
            </a:extLst>
          </p:cNvPr>
          <p:cNvSpPr>
            <a:spLocks noGrp="1"/>
          </p:cNvSpPr>
          <p:nvPr>
            <p:ph type="title"/>
          </p:nvPr>
        </p:nvSpPr>
        <p:spPr/>
        <p:txBody>
          <a:bodyPr/>
          <a:lstStyle/>
          <a:p>
            <a:r>
              <a:rPr lang="en-US" altLang="zh-TW" dirty="0"/>
              <a:t>12.1 Shape from X</a:t>
            </a:r>
            <a:endParaRPr lang="zh-TW" altLang="en-US" dirty="0"/>
          </a:p>
        </p:txBody>
      </p:sp>
      <p:sp>
        <p:nvSpPr>
          <p:cNvPr id="3" name="內容版面配置區 2">
            <a:extLst>
              <a:ext uri="{FF2B5EF4-FFF2-40B4-BE49-F238E27FC236}">
                <a16:creationId xmlns:a16="http://schemas.microsoft.com/office/drawing/2014/main" id="{2B9CA74B-CBB5-4A9C-84F7-5F4319B274E9}"/>
              </a:ext>
            </a:extLst>
          </p:cNvPr>
          <p:cNvSpPr>
            <a:spLocks noGrp="1"/>
          </p:cNvSpPr>
          <p:nvPr>
            <p:ph idx="1"/>
          </p:nvPr>
        </p:nvSpPr>
        <p:spPr/>
        <p:txBody>
          <a:bodyPr>
            <a:normAutofit/>
          </a:bodyPr>
          <a:lstStyle/>
          <a:p>
            <a:r>
              <a:rPr lang="en-US" altLang="zh-TW" dirty="0"/>
              <a:t>The study of how shape can be inferred from such cues like shading, texture, focus is sometimes called shape from X</a:t>
            </a:r>
          </a:p>
          <a:p>
            <a:pPr lvl="1"/>
            <a:r>
              <a:rPr lang="en-US" altLang="zh-TW" sz="2800" dirty="0"/>
              <a:t>Shape from shading</a:t>
            </a:r>
          </a:p>
          <a:p>
            <a:pPr lvl="1"/>
            <a:r>
              <a:rPr lang="en-US" altLang="zh-TW" sz="2800" dirty="0"/>
              <a:t>Shape from texture</a:t>
            </a:r>
          </a:p>
          <a:p>
            <a:pPr lvl="1"/>
            <a:r>
              <a:rPr lang="en-US" altLang="zh-TW" sz="2800" dirty="0"/>
              <a:t>Shape from focus</a:t>
            </a:r>
          </a:p>
          <a:p>
            <a:pPr lvl="1"/>
            <a:endParaRPr lang="en-US" altLang="zh-TW" dirty="0"/>
          </a:p>
          <a:p>
            <a:endParaRPr lang="zh-TW" altLang="en-US" dirty="0"/>
          </a:p>
        </p:txBody>
      </p:sp>
    </p:spTree>
    <p:extLst>
      <p:ext uri="{BB962C8B-B14F-4D97-AF65-F5344CB8AC3E}">
        <p14:creationId xmlns:p14="http://schemas.microsoft.com/office/powerpoint/2010/main" val="26963195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49B07DC-6D0E-493D-A12B-9D465A77F026}"/>
              </a:ext>
            </a:extLst>
          </p:cNvPr>
          <p:cNvSpPr>
            <a:spLocks noGrp="1"/>
          </p:cNvSpPr>
          <p:nvPr>
            <p:ph type="title"/>
          </p:nvPr>
        </p:nvSpPr>
        <p:spPr/>
        <p:txBody>
          <a:bodyPr/>
          <a:lstStyle/>
          <a:p>
            <a:r>
              <a:rPr lang="en-US" altLang="zh-TW" dirty="0"/>
              <a:t>12.3 Surface Representations</a:t>
            </a:r>
            <a:endParaRPr lang="zh-TW" altLang="en-US" dirty="0"/>
          </a:p>
        </p:txBody>
      </p:sp>
      <p:sp>
        <p:nvSpPr>
          <p:cNvPr id="3" name="內容版面配置區 2">
            <a:extLst>
              <a:ext uri="{FF2B5EF4-FFF2-40B4-BE49-F238E27FC236}">
                <a16:creationId xmlns:a16="http://schemas.microsoft.com/office/drawing/2014/main" id="{E11E3FDA-5AC9-4418-AF1C-0471BCD90E94}"/>
              </a:ext>
            </a:extLst>
          </p:cNvPr>
          <p:cNvSpPr>
            <a:spLocks noGrp="1"/>
          </p:cNvSpPr>
          <p:nvPr>
            <p:ph idx="1"/>
          </p:nvPr>
        </p:nvSpPr>
        <p:spPr/>
        <p:txBody>
          <a:bodyPr/>
          <a:lstStyle/>
          <a:p>
            <a:r>
              <a:rPr lang="en-US" altLang="zh-TW" sz="3600" dirty="0"/>
              <a:t>Surface representations</a:t>
            </a:r>
          </a:p>
          <a:p>
            <a:pPr>
              <a:buNone/>
            </a:pPr>
            <a:r>
              <a:rPr lang="en-US" altLang="zh-TW" dirty="0"/>
              <a:t>    - </a:t>
            </a:r>
            <a:r>
              <a:rPr lang="en-US" altLang="zh-TW" sz="3200" b="1" dirty="0"/>
              <a:t>Triangle Meshes</a:t>
            </a:r>
          </a:p>
          <a:p>
            <a:pPr>
              <a:buNone/>
            </a:pPr>
            <a:r>
              <a:rPr lang="en-US" altLang="zh-TW" dirty="0"/>
              <a:t>    - </a:t>
            </a:r>
            <a:r>
              <a:rPr lang="en-US" altLang="zh-TW" sz="3200" b="1" dirty="0"/>
              <a:t>Splines</a:t>
            </a:r>
            <a:r>
              <a:rPr lang="en-US" altLang="zh-TW" sz="3200" dirty="0"/>
              <a:t> </a:t>
            </a:r>
            <a:r>
              <a:rPr lang="en-US" altLang="zh-TW" dirty="0"/>
              <a:t>(</a:t>
            </a:r>
            <a:r>
              <a:rPr lang="en-US" altLang="zh-TW" dirty="0" err="1"/>
              <a:t>Farin</a:t>
            </a:r>
            <a:r>
              <a:rPr lang="en-US" altLang="zh-TW" dirty="0"/>
              <a:t> 1992, 1996)</a:t>
            </a:r>
          </a:p>
          <a:p>
            <a:pPr>
              <a:buNone/>
            </a:pPr>
            <a:r>
              <a:rPr lang="en-US" altLang="zh-TW" dirty="0"/>
              <a:t>    - </a:t>
            </a:r>
            <a:r>
              <a:rPr lang="en-US" altLang="zh-TW" sz="3200" b="1" dirty="0"/>
              <a:t>Subdivision Surfaces </a:t>
            </a:r>
            <a:r>
              <a:rPr lang="en-US" altLang="zh-TW" dirty="0"/>
              <a:t>(</a:t>
            </a:r>
            <a:r>
              <a:rPr lang="en-US" altLang="zh-TW" dirty="0" err="1"/>
              <a:t>Stollnitz</a:t>
            </a:r>
            <a:r>
              <a:rPr lang="en-US" altLang="zh-TW" dirty="0"/>
              <a:t>, DeRose, and </a:t>
            </a:r>
            <a:r>
              <a:rPr lang="en-US" altLang="zh-TW" dirty="0" err="1"/>
              <a:t>Salesin</a:t>
            </a:r>
            <a:r>
              <a:rPr lang="en-US" altLang="zh-TW" dirty="0"/>
              <a:t> 1996; </a:t>
            </a:r>
            <a:r>
              <a:rPr lang="en-US" altLang="zh-TW" dirty="0" err="1"/>
              <a:t>Zorin</a:t>
            </a:r>
            <a:r>
              <a:rPr lang="en-US" altLang="zh-TW" dirty="0"/>
              <a:t>, </a:t>
            </a:r>
            <a:r>
              <a:rPr lang="en-US" altLang="zh-TW" dirty="0" err="1"/>
              <a:t>Schr¨oder</a:t>
            </a:r>
            <a:r>
              <a:rPr lang="en-US" altLang="zh-TW" dirty="0"/>
              <a:t>, and </a:t>
            </a:r>
            <a:r>
              <a:rPr lang="en-US" altLang="zh-TW" dirty="0" err="1"/>
              <a:t>Sweldens</a:t>
            </a:r>
            <a:r>
              <a:rPr lang="en-US" altLang="zh-TW" dirty="0"/>
              <a:t> 1996; Warren and Weimer 2001; Peters and </a:t>
            </a:r>
            <a:r>
              <a:rPr lang="en-US" altLang="zh-TW" dirty="0" err="1"/>
              <a:t>Reif</a:t>
            </a:r>
            <a:r>
              <a:rPr lang="en-US" altLang="zh-TW" dirty="0"/>
              <a:t> 2008)</a:t>
            </a:r>
          </a:p>
          <a:p>
            <a:endParaRPr lang="zh-TW" altLang="en-US" dirty="0"/>
          </a:p>
        </p:txBody>
      </p:sp>
    </p:spTree>
    <p:extLst>
      <p:ext uri="{BB962C8B-B14F-4D97-AF65-F5344CB8AC3E}">
        <p14:creationId xmlns:p14="http://schemas.microsoft.com/office/powerpoint/2010/main" val="41137237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610496-B429-4677-AD94-2319110A1749}"/>
              </a:ext>
            </a:extLst>
          </p:cNvPr>
          <p:cNvSpPr>
            <a:spLocks noGrp="1"/>
          </p:cNvSpPr>
          <p:nvPr>
            <p:ph type="title"/>
          </p:nvPr>
        </p:nvSpPr>
        <p:spPr/>
        <p:txBody>
          <a:bodyPr/>
          <a:lstStyle/>
          <a:p>
            <a:r>
              <a:rPr lang="en-US" altLang="zh-TW" dirty="0"/>
              <a:t>Triangle Meshes</a:t>
            </a:r>
          </a:p>
        </p:txBody>
      </p:sp>
      <p:pic>
        <p:nvPicPr>
          <p:cNvPr id="4" name="內容版面配置區 3">
            <a:extLst>
              <a:ext uri="{FF2B5EF4-FFF2-40B4-BE49-F238E27FC236}">
                <a16:creationId xmlns:a16="http://schemas.microsoft.com/office/drawing/2014/main" id="{A58B1A76-2465-4537-A6F3-30391C34FC8D}"/>
              </a:ext>
            </a:extLst>
          </p:cNvPr>
          <p:cNvPicPr>
            <a:picLocks noGrp="1" noChangeAspect="1"/>
          </p:cNvPicPr>
          <p:nvPr>
            <p:ph idx="1"/>
          </p:nvPr>
        </p:nvPicPr>
        <p:blipFill>
          <a:blip r:embed="rId2"/>
          <a:stretch>
            <a:fillRect/>
          </a:stretch>
        </p:blipFill>
        <p:spPr>
          <a:xfrm>
            <a:off x="1552575" y="2139156"/>
            <a:ext cx="6038850" cy="3724275"/>
          </a:xfrm>
          <a:prstGeom prst="rect">
            <a:avLst/>
          </a:prstGeom>
        </p:spPr>
      </p:pic>
    </p:spTree>
    <p:extLst>
      <p:ext uri="{BB962C8B-B14F-4D97-AF65-F5344CB8AC3E}">
        <p14:creationId xmlns:p14="http://schemas.microsoft.com/office/powerpoint/2010/main" val="24522823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610496-B429-4677-AD94-2319110A1749}"/>
              </a:ext>
            </a:extLst>
          </p:cNvPr>
          <p:cNvSpPr>
            <a:spLocks noGrp="1"/>
          </p:cNvSpPr>
          <p:nvPr>
            <p:ph type="title"/>
          </p:nvPr>
        </p:nvSpPr>
        <p:spPr/>
        <p:txBody>
          <a:bodyPr/>
          <a:lstStyle/>
          <a:p>
            <a:r>
              <a:rPr lang="en-US" altLang="zh-TW" dirty="0"/>
              <a:t>Splines</a:t>
            </a:r>
            <a:r>
              <a:rPr lang="en-US" altLang="zh-TW" dirty="0" smtClean="0"/>
              <a:t> </a:t>
            </a:r>
            <a:r>
              <a:rPr lang="en-US" altLang="zh-TW" dirty="0"/>
              <a:t>Meshes</a:t>
            </a:r>
          </a:p>
        </p:txBody>
      </p:sp>
      <p:pic>
        <p:nvPicPr>
          <p:cNvPr id="5" name="內容版面配置區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4144" y="1825625"/>
            <a:ext cx="7735712" cy="4351338"/>
          </a:xfrm>
        </p:spPr>
      </p:pic>
    </p:spTree>
    <p:extLst>
      <p:ext uri="{BB962C8B-B14F-4D97-AF65-F5344CB8AC3E}">
        <p14:creationId xmlns:p14="http://schemas.microsoft.com/office/powerpoint/2010/main" val="33163546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3BACEF2-7E42-4954-980D-2C0C5421AF95}"/>
              </a:ext>
            </a:extLst>
          </p:cNvPr>
          <p:cNvSpPr>
            <a:spLocks noGrp="1"/>
          </p:cNvSpPr>
          <p:nvPr>
            <p:ph type="title"/>
          </p:nvPr>
        </p:nvSpPr>
        <p:spPr/>
        <p:txBody>
          <a:bodyPr/>
          <a:lstStyle/>
          <a:p>
            <a:r>
              <a:rPr lang="en-US" altLang="zh-TW" dirty="0"/>
              <a:t>12.3 Surface Representations</a:t>
            </a:r>
            <a:endParaRPr lang="zh-TW" altLang="en-US" dirty="0"/>
          </a:p>
        </p:txBody>
      </p:sp>
      <p:sp>
        <p:nvSpPr>
          <p:cNvPr id="3" name="內容版面配置區 2">
            <a:extLst>
              <a:ext uri="{FF2B5EF4-FFF2-40B4-BE49-F238E27FC236}">
                <a16:creationId xmlns:a16="http://schemas.microsoft.com/office/drawing/2014/main" id="{CA32D2C1-D45E-4411-91EB-CDA1D5BE92BC}"/>
              </a:ext>
            </a:extLst>
          </p:cNvPr>
          <p:cNvSpPr>
            <a:spLocks noGrp="1"/>
          </p:cNvSpPr>
          <p:nvPr>
            <p:ph idx="1"/>
          </p:nvPr>
        </p:nvSpPr>
        <p:spPr/>
        <p:txBody>
          <a:bodyPr/>
          <a:lstStyle/>
          <a:p>
            <a:r>
              <a:rPr lang="en-US" altLang="zh-TW" dirty="0">
                <a:hlinkClick r:id="rId2"/>
              </a:rPr>
              <a:t>Introduction to subdivision surfaces</a:t>
            </a:r>
            <a:endParaRPr lang="zh-TW" altLang="en-US" dirty="0"/>
          </a:p>
        </p:txBody>
      </p:sp>
    </p:spTree>
    <p:extLst>
      <p:ext uri="{BB962C8B-B14F-4D97-AF65-F5344CB8AC3E}">
        <p14:creationId xmlns:p14="http://schemas.microsoft.com/office/powerpoint/2010/main" val="7921338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3A7F4D-927E-45AA-B5D0-DD672C3AD0B8}"/>
              </a:ext>
            </a:extLst>
          </p:cNvPr>
          <p:cNvSpPr>
            <a:spLocks noGrp="1"/>
          </p:cNvSpPr>
          <p:nvPr>
            <p:ph type="title"/>
          </p:nvPr>
        </p:nvSpPr>
        <p:spPr/>
        <p:txBody>
          <a:bodyPr/>
          <a:lstStyle/>
          <a:p>
            <a:r>
              <a:rPr lang="en-US" altLang="zh-TW" dirty="0"/>
              <a:t>12.3 Surface Representations</a:t>
            </a:r>
            <a:endParaRPr lang="zh-TW" altLang="en-US" dirty="0"/>
          </a:p>
        </p:txBody>
      </p:sp>
      <p:sp>
        <p:nvSpPr>
          <p:cNvPr id="3" name="內容版面配置區 2">
            <a:extLst>
              <a:ext uri="{FF2B5EF4-FFF2-40B4-BE49-F238E27FC236}">
                <a16:creationId xmlns:a16="http://schemas.microsoft.com/office/drawing/2014/main" id="{47164F83-8C22-47E7-90F7-0D64866C3ACC}"/>
              </a:ext>
            </a:extLst>
          </p:cNvPr>
          <p:cNvSpPr>
            <a:spLocks noGrp="1"/>
          </p:cNvSpPr>
          <p:nvPr>
            <p:ph idx="1"/>
          </p:nvPr>
        </p:nvSpPr>
        <p:spPr/>
        <p:txBody>
          <a:bodyPr/>
          <a:lstStyle/>
          <a:p>
            <a:r>
              <a:rPr lang="en-US" altLang="zh-TW" dirty="0"/>
              <a:t>It enables not only the creation of highly detailed models but also processing operations, such as interpolation (Section 12.3.1), fairing or smoothing, and decimation and simplification (Section 12.3.2).</a:t>
            </a:r>
          </a:p>
          <a:p>
            <a:endParaRPr lang="zh-TW" altLang="en-US" dirty="0"/>
          </a:p>
        </p:txBody>
      </p:sp>
    </p:spTree>
    <p:extLst>
      <p:ext uri="{BB962C8B-B14F-4D97-AF65-F5344CB8AC3E}">
        <p14:creationId xmlns:p14="http://schemas.microsoft.com/office/powerpoint/2010/main" val="25923043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5F4B0EF-1933-4B4F-9EDF-D08D9A9FB6FA}"/>
              </a:ext>
            </a:extLst>
          </p:cNvPr>
          <p:cNvSpPr>
            <a:spLocks noGrp="1"/>
          </p:cNvSpPr>
          <p:nvPr>
            <p:ph type="title"/>
          </p:nvPr>
        </p:nvSpPr>
        <p:spPr/>
        <p:txBody>
          <a:bodyPr/>
          <a:lstStyle/>
          <a:p>
            <a:r>
              <a:rPr lang="en-US" altLang="zh-TW" dirty="0"/>
              <a:t>12.3.1 Surface Representations</a:t>
            </a:r>
            <a:endParaRPr lang="zh-TW" altLang="en-US" dirty="0"/>
          </a:p>
        </p:txBody>
      </p:sp>
      <p:sp>
        <p:nvSpPr>
          <p:cNvPr id="3" name="內容版面配置區 2">
            <a:extLst>
              <a:ext uri="{FF2B5EF4-FFF2-40B4-BE49-F238E27FC236}">
                <a16:creationId xmlns:a16="http://schemas.microsoft.com/office/drawing/2014/main" id="{8755C217-50E4-4706-8C19-34AFA4D0BE22}"/>
              </a:ext>
            </a:extLst>
          </p:cNvPr>
          <p:cNvSpPr>
            <a:spLocks noGrp="1"/>
          </p:cNvSpPr>
          <p:nvPr>
            <p:ph idx="1"/>
          </p:nvPr>
        </p:nvSpPr>
        <p:spPr/>
        <p:txBody>
          <a:bodyPr/>
          <a:lstStyle/>
          <a:p>
            <a:r>
              <a:rPr lang="en-US" altLang="zh-TW" dirty="0"/>
              <a:t>One of the most common operations on surfaces is their reconstruction from a set of sparse data constraints, i.e. scattered data interpolation</a:t>
            </a:r>
          </a:p>
          <a:p>
            <a:pPr marL="0" indent="0">
              <a:buNone/>
            </a:pPr>
            <a:endParaRPr lang="zh-TW" altLang="en-US" dirty="0"/>
          </a:p>
        </p:txBody>
      </p:sp>
    </p:spTree>
    <p:extLst>
      <p:ext uri="{BB962C8B-B14F-4D97-AF65-F5344CB8AC3E}">
        <p14:creationId xmlns:p14="http://schemas.microsoft.com/office/powerpoint/2010/main" val="33274778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DA76C6-11CF-48D0-9959-895E0FBF110B}"/>
              </a:ext>
            </a:extLst>
          </p:cNvPr>
          <p:cNvSpPr>
            <a:spLocks noGrp="1"/>
          </p:cNvSpPr>
          <p:nvPr>
            <p:ph type="title"/>
          </p:nvPr>
        </p:nvSpPr>
        <p:spPr/>
        <p:txBody>
          <a:bodyPr/>
          <a:lstStyle/>
          <a:p>
            <a:r>
              <a:rPr lang="en-US" altLang="zh-TW" dirty="0"/>
              <a:t>12.3.1 Surface Representations</a:t>
            </a:r>
            <a:endParaRPr lang="zh-TW" altLang="en-US" dirty="0"/>
          </a:p>
        </p:txBody>
      </p:sp>
      <p:pic>
        <p:nvPicPr>
          <p:cNvPr id="4" name="內容版面配置區 3">
            <a:extLst>
              <a:ext uri="{FF2B5EF4-FFF2-40B4-BE49-F238E27FC236}">
                <a16:creationId xmlns:a16="http://schemas.microsoft.com/office/drawing/2014/main" id="{B4A9D0EA-DCD7-4101-A022-92B7EB968452}"/>
              </a:ext>
            </a:extLst>
          </p:cNvPr>
          <p:cNvPicPr>
            <a:picLocks noGrp="1" noChangeAspect="1"/>
          </p:cNvPicPr>
          <p:nvPr>
            <p:ph idx="1"/>
          </p:nvPr>
        </p:nvPicPr>
        <p:blipFill>
          <a:blip r:embed="rId2"/>
          <a:stretch>
            <a:fillRect/>
          </a:stretch>
        </p:blipFill>
        <p:spPr>
          <a:xfrm>
            <a:off x="1227409" y="1473119"/>
            <a:ext cx="6689181" cy="5019755"/>
          </a:xfrm>
          <a:prstGeom prst="rect">
            <a:avLst/>
          </a:prstGeom>
        </p:spPr>
      </p:pic>
    </p:spTree>
    <p:extLst>
      <p:ext uri="{BB962C8B-B14F-4D97-AF65-F5344CB8AC3E}">
        <p14:creationId xmlns:p14="http://schemas.microsoft.com/office/powerpoint/2010/main" val="34580317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368BF47-828E-4850-B26E-6FEF568C9BE9}"/>
              </a:ext>
            </a:extLst>
          </p:cNvPr>
          <p:cNvSpPr>
            <a:spLocks noGrp="1"/>
          </p:cNvSpPr>
          <p:nvPr>
            <p:ph type="title"/>
          </p:nvPr>
        </p:nvSpPr>
        <p:spPr/>
        <p:txBody>
          <a:bodyPr/>
          <a:lstStyle/>
          <a:p>
            <a:r>
              <a:rPr lang="en-US" altLang="zh-TW" dirty="0"/>
              <a:t>12.3.1 Surface Representations</a:t>
            </a:r>
            <a:endParaRPr lang="zh-TW" altLang="en-US" dirty="0"/>
          </a:p>
        </p:txBody>
      </p:sp>
      <p:sp>
        <p:nvSpPr>
          <p:cNvPr id="3" name="內容版面配置區 2">
            <a:extLst>
              <a:ext uri="{FF2B5EF4-FFF2-40B4-BE49-F238E27FC236}">
                <a16:creationId xmlns:a16="http://schemas.microsoft.com/office/drawing/2014/main" id="{017BD6F7-EFB7-4293-855D-B1CC97641AD7}"/>
              </a:ext>
            </a:extLst>
          </p:cNvPr>
          <p:cNvSpPr>
            <a:spLocks noGrp="1"/>
          </p:cNvSpPr>
          <p:nvPr>
            <p:ph idx="1"/>
          </p:nvPr>
        </p:nvSpPr>
        <p:spPr/>
        <p:txBody>
          <a:bodyPr>
            <a:normAutofit fontScale="92500" lnSpcReduction="10000"/>
          </a:bodyPr>
          <a:lstStyle/>
          <a:p>
            <a:r>
              <a:rPr lang="en-US" altLang="zh-TW" dirty="0"/>
              <a:t>Radial basis (or kernel) functions (Boult and </a:t>
            </a:r>
            <a:r>
              <a:rPr lang="en-US" altLang="zh-TW" dirty="0" err="1"/>
              <a:t>Kender</a:t>
            </a:r>
            <a:r>
              <a:rPr lang="en-US" altLang="zh-TW" dirty="0"/>
              <a:t> 1986; Nielson 1993)</a:t>
            </a:r>
          </a:p>
          <a:p>
            <a:r>
              <a:rPr lang="en-US" altLang="zh-TW" dirty="0"/>
              <a:t>To interpolate a field </a:t>
            </a:r>
            <a:r>
              <a:rPr lang="en-US" altLang="zh-TW" i="1" dirty="0"/>
              <a:t>f(x)</a:t>
            </a:r>
            <a:r>
              <a:rPr lang="en-US" altLang="zh-TW" dirty="0"/>
              <a:t> through (or near) a number of data values </a:t>
            </a:r>
            <a:r>
              <a:rPr lang="en-US" altLang="zh-TW" i="1" dirty="0"/>
              <a:t>d</a:t>
            </a:r>
            <a:r>
              <a:rPr lang="en-US" altLang="zh-TW" i="1" baseline="-25000" dirty="0"/>
              <a:t>i</a:t>
            </a:r>
            <a:r>
              <a:rPr lang="en-US" altLang="zh-TW" dirty="0"/>
              <a:t> located at </a:t>
            </a:r>
            <a:r>
              <a:rPr lang="en-US" altLang="zh-TW" i="1" dirty="0"/>
              <a:t>x</a:t>
            </a:r>
            <a:r>
              <a:rPr lang="en-US" altLang="zh-TW" i="1" baseline="-25000" dirty="0"/>
              <a:t>i</a:t>
            </a:r>
            <a:r>
              <a:rPr lang="en-US" altLang="zh-TW" dirty="0"/>
              <a:t>, the radial basis function approach uses</a:t>
            </a:r>
          </a:p>
          <a:p>
            <a:endParaRPr lang="en-US" altLang="zh-TW" dirty="0"/>
          </a:p>
          <a:p>
            <a:endParaRPr lang="en-US" altLang="zh-TW" dirty="0"/>
          </a:p>
          <a:p>
            <a:r>
              <a:rPr lang="en-US" altLang="zh-TW" dirty="0"/>
              <a:t>where the weights,</a:t>
            </a:r>
          </a:p>
          <a:p>
            <a:pPr>
              <a:buNone/>
            </a:pPr>
            <a:r>
              <a:rPr lang="en-US" altLang="zh-TW" dirty="0"/>
              <a:t>    </a:t>
            </a:r>
          </a:p>
          <a:p>
            <a:pPr>
              <a:buNone/>
            </a:pPr>
            <a:r>
              <a:rPr lang="en-US" altLang="zh-TW" dirty="0"/>
              <a:t>   are computed using a radial basis (spherically symmetrical) function </a:t>
            </a:r>
            <a:r>
              <a:rPr lang="en-US" altLang="zh-TW" i="1" dirty="0"/>
              <a:t>K(r)</a:t>
            </a:r>
            <a:r>
              <a:rPr lang="en-US" altLang="zh-TW" dirty="0"/>
              <a:t>.</a:t>
            </a:r>
          </a:p>
          <a:p>
            <a:endParaRPr lang="zh-TW" altLang="en-US" dirty="0"/>
          </a:p>
        </p:txBody>
      </p:sp>
      <p:pic>
        <p:nvPicPr>
          <p:cNvPr id="5" name="Picture 5">
            <a:extLst>
              <a:ext uri="{FF2B5EF4-FFF2-40B4-BE49-F238E27FC236}">
                <a16:creationId xmlns:a16="http://schemas.microsoft.com/office/drawing/2014/main" id="{A89796FD-3EC4-4A93-9A49-4C81018618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9785" b="-4681"/>
          <a:stretch/>
        </p:blipFill>
        <p:spPr bwMode="auto">
          <a:xfrm>
            <a:off x="3077077" y="4992572"/>
            <a:ext cx="2794334" cy="38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5120" y="3685469"/>
            <a:ext cx="2686594" cy="770869"/>
          </a:xfrm>
          <a:prstGeom prst="rect">
            <a:avLst/>
          </a:prstGeom>
        </p:spPr>
      </p:pic>
    </p:spTree>
    <p:extLst>
      <p:ext uri="{BB962C8B-B14F-4D97-AF65-F5344CB8AC3E}">
        <p14:creationId xmlns:p14="http://schemas.microsoft.com/office/powerpoint/2010/main" val="1145769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13A0C81-1520-49D3-BF6B-050615C1F1AC}"/>
              </a:ext>
            </a:extLst>
          </p:cNvPr>
          <p:cNvSpPr>
            <a:spLocks noGrp="1"/>
          </p:cNvSpPr>
          <p:nvPr>
            <p:ph type="title"/>
          </p:nvPr>
        </p:nvSpPr>
        <p:spPr/>
        <p:txBody>
          <a:bodyPr/>
          <a:lstStyle/>
          <a:p>
            <a:r>
              <a:rPr lang="en-US" altLang="zh-TW" dirty="0"/>
              <a:t>12.3.2 Surface Simplification</a:t>
            </a:r>
            <a:endParaRPr lang="zh-TW" altLang="en-US" dirty="0"/>
          </a:p>
        </p:txBody>
      </p:sp>
      <p:sp>
        <p:nvSpPr>
          <p:cNvPr id="3" name="內容版面配置區 2">
            <a:extLst>
              <a:ext uri="{FF2B5EF4-FFF2-40B4-BE49-F238E27FC236}">
                <a16:creationId xmlns:a16="http://schemas.microsoft.com/office/drawing/2014/main" id="{5FB625AE-A8E1-4B98-B130-655127DE9614}"/>
              </a:ext>
            </a:extLst>
          </p:cNvPr>
          <p:cNvSpPr>
            <a:spLocks noGrp="1"/>
          </p:cNvSpPr>
          <p:nvPr>
            <p:ph idx="1"/>
          </p:nvPr>
        </p:nvSpPr>
        <p:spPr/>
        <p:txBody>
          <a:bodyPr/>
          <a:lstStyle/>
          <a:p>
            <a:r>
              <a:rPr lang="en-US" altLang="zh-TW" dirty="0"/>
              <a:t>Once a triangle mesh has been created from 3D data, it is often desirable to create a hierarchy of mesh models, for example, to control the displayed Level Of Detail (LOD) in a computer graphics application</a:t>
            </a:r>
          </a:p>
          <a:p>
            <a:r>
              <a:rPr lang="en-US" altLang="zh-TW" dirty="0">
                <a:hlinkClick r:id="rId3"/>
              </a:rPr>
              <a:t>LOD</a:t>
            </a:r>
            <a:endParaRPr lang="zh-TW" altLang="en-US" dirty="0"/>
          </a:p>
        </p:txBody>
      </p:sp>
    </p:spTree>
    <p:extLst>
      <p:ext uri="{BB962C8B-B14F-4D97-AF65-F5344CB8AC3E}">
        <p14:creationId xmlns:p14="http://schemas.microsoft.com/office/powerpoint/2010/main" val="9179398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4DB197-9533-44A8-86A1-D016101E951A}"/>
              </a:ext>
            </a:extLst>
          </p:cNvPr>
          <p:cNvSpPr>
            <a:spLocks noGrp="1"/>
          </p:cNvSpPr>
          <p:nvPr>
            <p:ph type="title"/>
          </p:nvPr>
        </p:nvSpPr>
        <p:spPr/>
        <p:txBody>
          <a:bodyPr/>
          <a:lstStyle/>
          <a:p>
            <a:r>
              <a:rPr lang="en-US" altLang="zh-TW" dirty="0"/>
              <a:t>12.3.2 Surface Simplification</a:t>
            </a:r>
            <a:endParaRPr lang="zh-TW" altLang="en-US" dirty="0"/>
          </a:p>
        </p:txBody>
      </p:sp>
      <p:sp>
        <p:nvSpPr>
          <p:cNvPr id="3" name="內容版面配置區 2">
            <a:extLst>
              <a:ext uri="{FF2B5EF4-FFF2-40B4-BE49-F238E27FC236}">
                <a16:creationId xmlns:a16="http://schemas.microsoft.com/office/drawing/2014/main" id="{CEB93E42-730A-4903-B90C-703F1EE3E1E4}"/>
              </a:ext>
            </a:extLst>
          </p:cNvPr>
          <p:cNvSpPr>
            <a:spLocks noGrp="1"/>
          </p:cNvSpPr>
          <p:nvPr>
            <p:ph idx="1"/>
          </p:nvPr>
        </p:nvSpPr>
        <p:spPr/>
        <p:txBody>
          <a:bodyPr/>
          <a:lstStyle/>
          <a:p>
            <a:r>
              <a:rPr lang="en-US" altLang="zh-TW" dirty="0"/>
              <a:t>To approximate a given mesh with one that has subdivision connectivity, over which a set of triangular wavelet coefficients can then be computed. (Eck, DeRose, Duchamp et al. 1995)</a:t>
            </a:r>
          </a:p>
          <a:p>
            <a:r>
              <a:rPr lang="en-US" altLang="zh-TW" dirty="0"/>
              <a:t>To use sequential edge collapse operations to go from the original fine-resolution mesh to a coarse base-level mesh (Hoppe 1996)</a:t>
            </a:r>
          </a:p>
          <a:p>
            <a:endParaRPr lang="zh-TW" altLang="en-US" dirty="0"/>
          </a:p>
        </p:txBody>
      </p:sp>
    </p:spTree>
    <p:extLst>
      <p:ext uri="{BB962C8B-B14F-4D97-AF65-F5344CB8AC3E}">
        <p14:creationId xmlns:p14="http://schemas.microsoft.com/office/powerpoint/2010/main" val="21400690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21DCB4-9AD4-424C-8B70-C67EC1849FC6}"/>
              </a:ext>
            </a:extLst>
          </p:cNvPr>
          <p:cNvSpPr>
            <a:spLocks noGrp="1"/>
          </p:cNvSpPr>
          <p:nvPr>
            <p:ph type="title"/>
          </p:nvPr>
        </p:nvSpPr>
        <p:spPr>
          <a:xfrm>
            <a:off x="628649" y="565376"/>
            <a:ext cx="7886700" cy="1325563"/>
          </a:xfrm>
        </p:spPr>
        <p:txBody>
          <a:bodyPr>
            <a:noAutofit/>
          </a:bodyPr>
          <a:lstStyle/>
          <a:p>
            <a:r>
              <a:rPr lang="en-US" altLang="zh-TW" dirty="0"/>
              <a:t>12.1.1 Shape from </a:t>
            </a:r>
            <a:r>
              <a:rPr lang="en-US" altLang="zh-TW" dirty="0" smtClean="0"/>
              <a:t>Shading </a:t>
            </a:r>
            <a:r>
              <a:rPr lang="en-US" altLang="zh-TW" dirty="0"/>
              <a:t>and </a:t>
            </a:r>
            <a:r>
              <a:rPr lang="en-US" altLang="zh-TW" dirty="0" smtClean="0"/>
              <a:t>Photometric Stereo</a:t>
            </a:r>
            <a:endParaRPr lang="zh-TW" altLang="en-US" dirty="0"/>
          </a:p>
        </p:txBody>
      </p:sp>
      <p:pic>
        <p:nvPicPr>
          <p:cNvPr id="4" name="內容版面配置區 3">
            <a:extLst>
              <a:ext uri="{FF2B5EF4-FFF2-40B4-BE49-F238E27FC236}">
                <a16:creationId xmlns:a16="http://schemas.microsoft.com/office/drawing/2014/main" id="{C5582955-E0D5-4628-A3E0-7DE2A7756AB3}"/>
              </a:ext>
            </a:extLst>
          </p:cNvPr>
          <p:cNvPicPr>
            <a:picLocks noGrp="1" noChangeAspect="1"/>
          </p:cNvPicPr>
          <p:nvPr>
            <p:ph idx="1"/>
          </p:nvPr>
        </p:nvPicPr>
        <p:blipFill>
          <a:blip r:embed="rId3"/>
          <a:stretch>
            <a:fillRect/>
          </a:stretch>
        </p:blipFill>
        <p:spPr>
          <a:xfrm>
            <a:off x="1367733" y="1890939"/>
            <a:ext cx="6408533" cy="4836432"/>
          </a:xfrm>
          <a:prstGeom prst="rect">
            <a:avLst/>
          </a:prstGeom>
        </p:spPr>
      </p:pic>
    </p:spTree>
    <p:extLst>
      <p:ext uri="{BB962C8B-B14F-4D97-AF65-F5344CB8AC3E}">
        <p14:creationId xmlns:p14="http://schemas.microsoft.com/office/powerpoint/2010/main" val="223086337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A392206-CBC6-42A1-AACA-E20AF99AB821}"/>
              </a:ext>
            </a:extLst>
          </p:cNvPr>
          <p:cNvSpPr>
            <a:spLocks noGrp="1"/>
          </p:cNvSpPr>
          <p:nvPr>
            <p:ph type="title"/>
          </p:nvPr>
        </p:nvSpPr>
        <p:spPr/>
        <p:txBody>
          <a:bodyPr/>
          <a:lstStyle/>
          <a:p>
            <a:r>
              <a:rPr lang="en-US" altLang="zh-TW" dirty="0"/>
              <a:t>12.3.2 Surface Simplification</a:t>
            </a:r>
            <a:endParaRPr lang="zh-TW" altLang="en-US" dirty="0"/>
          </a:p>
        </p:txBody>
      </p:sp>
      <p:pic>
        <p:nvPicPr>
          <p:cNvPr id="4" name="內容版面配置區 3">
            <a:extLst>
              <a:ext uri="{FF2B5EF4-FFF2-40B4-BE49-F238E27FC236}">
                <a16:creationId xmlns:a16="http://schemas.microsoft.com/office/drawing/2014/main" id="{7D07E5EF-0B3A-4C41-8631-61818367E570}"/>
              </a:ext>
            </a:extLst>
          </p:cNvPr>
          <p:cNvPicPr>
            <a:picLocks noGrp="1" noChangeAspect="1"/>
          </p:cNvPicPr>
          <p:nvPr>
            <p:ph idx="1"/>
          </p:nvPr>
        </p:nvPicPr>
        <p:blipFill>
          <a:blip r:embed="rId2"/>
          <a:stretch>
            <a:fillRect/>
          </a:stretch>
        </p:blipFill>
        <p:spPr>
          <a:xfrm>
            <a:off x="454773" y="2283063"/>
            <a:ext cx="8234454" cy="3311622"/>
          </a:xfrm>
          <a:prstGeom prst="rect">
            <a:avLst/>
          </a:prstGeom>
        </p:spPr>
      </p:pic>
    </p:spTree>
    <p:extLst>
      <p:ext uri="{BB962C8B-B14F-4D97-AF65-F5344CB8AC3E}">
        <p14:creationId xmlns:p14="http://schemas.microsoft.com/office/powerpoint/2010/main" val="393145202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4D6B65-6599-4F0A-A6FE-38DF9EB75EF1}"/>
              </a:ext>
            </a:extLst>
          </p:cNvPr>
          <p:cNvSpPr>
            <a:spLocks noGrp="1"/>
          </p:cNvSpPr>
          <p:nvPr>
            <p:ph type="title"/>
          </p:nvPr>
        </p:nvSpPr>
        <p:spPr/>
        <p:txBody>
          <a:bodyPr/>
          <a:lstStyle/>
          <a:p>
            <a:r>
              <a:rPr lang="en-US" altLang="zh-TW" dirty="0"/>
              <a:t>12.3.3 Geometry Images</a:t>
            </a:r>
            <a:endParaRPr lang="zh-TW" altLang="en-US" dirty="0"/>
          </a:p>
        </p:txBody>
      </p:sp>
      <p:sp>
        <p:nvSpPr>
          <p:cNvPr id="3" name="內容版面配置區 2">
            <a:extLst>
              <a:ext uri="{FF2B5EF4-FFF2-40B4-BE49-F238E27FC236}">
                <a16:creationId xmlns:a16="http://schemas.microsoft.com/office/drawing/2014/main" id="{696073C0-F925-43D8-BE0A-8977A285594C}"/>
              </a:ext>
            </a:extLst>
          </p:cNvPr>
          <p:cNvSpPr>
            <a:spLocks noGrp="1"/>
          </p:cNvSpPr>
          <p:nvPr>
            <p:ph idx="1"/>
          </p:nvPr>
        </p:nvSpPr>
        <p:spPr/>
        <p:txBody>
          <a:bodyPr/>
          <a:lstStyle/>
          <a:p>
            <a:r>
              <a:rPr lang="en-US" altLang="zh-TW" dirty="0"/>
              <a:t>To make meshes more easy to compress and store in a cache-efficient manner.</a:t>
            </a:r>
          </a:p>
          <a:p>
            <a:r>
              <a:rPr lang="en-US" altLang="zh-TW" dirty="0"/>
              <a:t>To create geometry images by cutting surface meshes along well chosen lines and “flattening” the resulting representation into a square.(Gu, </a:t>
            </a:r>
            <a:r>
              <a:rPr lang="en-US" altLang="zh-TW" dirty="0" err="1"/>
              <a:t>Gortler</a:t>
            </a:r>
            <a:r>
              <a:rPr lang="en-US" altLang="zh-TW" dirty="0"/>
              <a:t>, and Hoppe (2002))</a:t>
            </a:r>
          </a:p>
          <a:p>
            <a:endParaRPr lang="zh-TW" altLang="en-US" dirty="0"/>
          </a:p>
        </p:txBody>
      </p:sp>
    </p:spTree>
    <p:extLst>
      <p:ext uri="{BB962C8B-B14F-4D97-AF65-F5344CB8AC3E}">
        <p14:creationId xmlns:p14="http://schemas.microsoft.com/office/powerpoint/2010/main" val="36714160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B41C11E-CFDC-4439-BC08-2B62C1C2F7D5}"/>
              </a:ext>
            </a:extLst>
          </p:cNvPr>
          <p:cNvSpPr>
            <a:spLocks noGrp="1"/>
          </p:cNvSpPr>
          <p:nvPr>
            <p:ph type="title"/>
          </p:nvPr>
        </p:nvSpPr>
        <p:spPr/>
        <p:txBody>
          <a:bodyPr/>
          <a:lstStyle/>
          <a:p>
            <a:r>
              <a:rPr lang="en-US" altLang="zh-TW" dirty="0"/>
              <a:t>12.3.3 Geometry Images</a:t>
            </a:r>
            <a:endParaRPr lang="zh-TW" altLang="en-US" dirty="0"/>
          </a:p>
        </p:txBody>
      </p:sp>
      <p:pic>
        <p:nvPicPr>
          <p:cNvPr id="4" name="內容版面配置區 3">
            <a:extLst>
              <a:ext uri="{FF2B5EF4-FFF2-40B4-BE49-F238E27FC236}">
                <a16:creationId xmlns:a16="http://schemas.microsoft.com/office/drawing/2014/main" id="{7CEB997F-2281-401B-B205-FD01A97D533B}"/>
              </a:ext>
            </a:extLst>
          </p:cNvPr>
          <p:cNvPicPr>
            <a:picLocks noGrp="1" noChangeAspect="1"/>
          </p:cNvPicPr>
          <p:nvPr>
            <p:ph idx="1"/>
          </p:nvPr>
        </p:nvPicPr>
        <p:blipFill>
          <a:blip r:embed="rId3"/>
          <a:stretch>
            <a:fillRect/>
          </a:stretch>
        </p:blipFill>
        <p:spPr>
          <a:xfrm>
            <a:off x="226951" y="2175043"/>
            <a:ext cx="8690097" cy="3467767"/>
          </a:xfrm>
          <a:prstGeom prst="rect">
            <a:avLst/>
          </a:prstGeom>
        </p:spPr>
      </p:pic>
      <p:sp>
        <p:nvSpPr>
          <p:cNvPr id="3" name="文字方塊 2">
            <a:hlinkClick r:id="rId4"/>
          </p:cNvPr>
          <p:cNvSpPr txBox="1"/>
          <p:nvPr/>
        </p:nvSpPr>
        <p:spPr>
          <a:xfrm>
            <a:off x="3334870" y="5942498"/>
            <a:ext cx="1039906" cy="369332"/>
          </a:xfrm>
          <a:prstGeom prst="rect">
            <a:avLst/>
          </a:prstGeom>
          <a:noFill/>
        </p:spPr>
        <p:txBody>
          <a:bodyPr wrap="square" rtlCol="0">
            <a:spAutoFit/>
          </a:bodyPr>
          <a:lstStyle/>
          <a:p>
            <a:r>
              <a:rPr lang="en-US" altLang="zh-TW" dirty="0" smtClean="0"/>
              <a:t>Link</a:t>
            </a:r>
            <a:endParaRPr lang="zh-TW" altLang="en-US" dirty="0"/>
          </a:p>
        </p:txBody>
      </p:sp>
    </p:spTree>
    <p:extLst>
      <p:ext uri="{BB962C8B-B14F-4D97-AF65-F5344CB8AC3E}">
        <p14:creationId xmlns:p14="http://schemas.microsoft.com/office/powerpoint/2010/main" val="27867371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5E7D6F5-82C1-4474-A874-22EA5F409C15}"/>
              </a:ext>
            </a:extLst>
          </p:cNvPr>
          <p:cNvSpPr>
            <a:spLocks noGrp="1"/>
          </p:cNvSpPr>
          <p:nvPr>
            <p:ph type="title"/>
          </p:nvPr>
        </p:nvSpPr>
        <p:spPr/>
        <p:txBody>
          <a:bodyPr/>
          <a:lstStyle/>
          <a:p>
            <a:r>
              <a:rPr lang="en-US" altLang="zh-TW" dirty="0"/>
              <a:t>12.4 Point-based Representations</a:t>
            </a:r>
            <a:endParaRPr lang="zh-TW" altLang="en-US" dirty="0"/>
          </a:p>
        </p:txBody>
      </p:sp>
      <p:sp>
        <p:nvSpPr>
          <p:cNvPr id="3" name="內容版面配置區 2">
            <a:extLst>
              <a:ext uri="{FF2B5EF4-FFF2-40B4-BE49-F238E27FC236}">
                <a16:creationId xmlns:a16="http://schemas.microsoft.com/office/drawing/2014/main" id="{12D9C518-7D6D-4EB6-9CC7-8698901B4B90}"/>
              </a:ext>
            </a:extLst>
          </p:cNvPr>
          <p:cNvSpPr>
            <a:spLocks noGrp="1"/>
          </p:cNvSpPr>
          <p:nvPr>
            <p:ph idx="1"/>
          </p:nvPr>
        </p:nvSpPr>
        <p:spPr/>
        <p:txBody>
          <a:bodyPr/>
          <a:lstStyle/>
          <a:p>
            <a:r>
              <a:rPr lang="en-US" altLang="zh-TW" dirty="0"/>
              <a:t>To dispense with an explicit triangle mesh altogether and to have triangle vertices behave as oriented points, or particles, or surface elements (</a:t>
            </a:r>
            <a:r>
              <a:rPr lang="en-US" altLang="zh-TW" dirty="0" err="1"/>
              <a:t>surfels</a:t>
            </a:r>
            <a:r>
              <a:rPr lang="en-US" altLang="zh-TW" dirty="0"/>
              <a:t>) (</a:t>
            </a:r>
            <a:r>
              <a:rPr lang="en-US" altLang="zh-TW" dirty="0" err="1"/>
              <a:t>Szeliski</a:t>
            </a:r>
            <a:r>
              <a:rPr lang="en-US" altLang="zh-TW" dirty="0"/>
              <a:t> and </a:t>
            </a:r>
            <a:r>
              <a:rPr lang="en-US" altLang="zh-TW" dirty="0" err="1"/>
              <a:t>Tonnesen</a:t>
            </a:r>
            <a:r>
              <a:rPr lang="en-US" altLang="zh-TW" dirty="0"/>
              <a:t> 1992)</a:t>
            </a:r>
          </a:p>
          <a:p>
            <a:endParaRPr lang="zh-TW" altLang="en-US" dirty="0"/>
          </a:p>
        </p:txBody>
      </p:sp>
    </p:spTree>
    <p:extLst>
      <p:ext uri="{BB962C8B-B14F-4D97-AF65-F5344CB8AC3E}">
        <p14:creationId xmlns:p14="http://schemas.microsoft.com/office/powerpoint/2010/main" val="11194882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8E99EB2-C807-49A1-863E-045A9514BAA5}"/>
              </a:ext>
            </a:extLst>
          </p:cNvPr>
          <p:cNvSpPr>
            <a:spLocks noGrp="1"/>
          </p:cNvSpPr>
          <p:nvPr>
            <p:ph type="title"/>
          </p:nvPr>
        </p:nvSpPr>
        <p:spPr/>
        <p:txBody>
          <a:bodyPr/>
          <a:lstStyle/>
          <a:p>
            <a:r>
              <a:rPr lang="en-US" altLang="zh-TW" dirty="0"/>
              <a:t>12.4 Point-based Representations</a:t>
            </a:r>
            <a:endParaRPr lang="zh-TW" altLang="en-US" dirty="0"/>
          </a:p>
        </p:txBody>
      </p:sp>
      <p:sp>
        <p:nvSpPr>
          <p:cNvPr id="3" name="內容版面配置區 2">
            <a:extLst>
              <a:ext uri="{FF2B5EF4-FFF2-40B4-BE49-F238E27FC236}">
                <a16:creationId xmlns:a16="http://schemas.microsoft.com/office/drawing/2014/main" id="{DBA9892C-187D-4A17-9E48-853F3DD23305}"/>
              </a:ext>
            </a:extLst>
          </p:cNvPr>
          <p:cNvSpPr>
            <a:spLocks noGrp="1"/>
          </p:cNvSpPr>
          <p:nvPr>
            <p:ph idx="1"/>
          </p:nvPr>
        </p:nvSpPr>
        <p:spPr/>
        <p:txBody>
          <a:bodyPr/>
          <a:lstStyle/>
          <a:p>
            <a:r>
              <a:rPr lang="en-US" altLang="zh-TW" dirty="0"/>
              <a:t>How to render the particle system as a continuous surface :</a:t>
            </a:r>
          </a:p>
          <a:p>
            <a:pPr>
              <a:buNone/>
            </a:pPr>
            <a:r>
              <a:rPr lang="en-US" altLang="zh-TW" dirty="0"/>
              <a:t>     - </a:t>
            </a:r>
            <a:r>
              <a:rPr lang="en-US" altLang="zh-TW" b="1" dirty="0"/>
              <a:t>local dynamic triangulation heuristics</a:t>
            </a:r>
          </a:p>
          <a:p>
            <a:pPr>
              <a:buNone/>
            </a:pPr>
            <a:r>
              <a:rPr lang="en-US" altLang="zh-TW" dirty="0"/>
              <a:t>		(</a:t>
            </a:r>
            <a:r>
              <a:rPr lang="en-US" altLang="zh-TW" dirty="0" err="1"/>
              <a:t>Szeliski</a:t>
            </a:r>
            <a:r>
              <a:rPr lang="en-US" altLang="zh-TW" dirty="0"/>
              <a:t> and </a:t>
            </a:r>
            <a:r>
              <a:rPr lang="en-US" altLang="zh-TW" dirty="0" err="1"/>
              <a:t>Tonnesen</a:t>
            </a:r>
            <a:r>
              <a:rPr lang="en-US" altLang="zh-TW" dirty="0"/>
              <a:t> 1992)</a:t>
            </a:r>
          </a:p>
          <a:p>
            <a:pPr>
              <a:buNone/>
            </a:pPr>
            <a:r>
              <a:rPr lang="en-US" altLang="zh-TW" dirty="0"/>
              <a:t>     - </a:t>
            </a:r>
            <a:r>
              <a:rPr lang="en-US" altLang="zh-TW" b="1" dirty="0"/>
              <a:t>direct surface element splatting </a:t>
            </a:r>
          </a:p>
          <a:p>
            <a:pPr>
              <a:buNone/>
            </a:pPr>
            <a:r>
              <a:rPr lang="en-US" altLang="zh-TW" dirty="0"/>
              <a:t>		(Pfister, Zwicker, van </a:t>
            </a:r>
            <a:r>
              <a:rPr lang="en-US" altLang="zh-TW" dirty="0" err="1"/>
              <a:t>Baar</a:t>
            </a:r>
            <a:r>
              <a:rPr lang="en-US" altLang="zh-TW" dirty="0"/>
              <a:t> et al. 2000)</a:t>
            </a:r>
          </a:p>
          <a:p>
            <a:pPr>
              <a:buNone/>
            </a:pPr>
            <a:r>
              <a:rPr lang="en-US" altLang="zh-TW" dirty="0"/>
              <a:t>     - </a:t>
            </a:r>
            <a:r>
              <a:rPr lang="en-US" altLang="zh-TW" b="1" dirty="0"/>
              <a:t>Moving Least Squares (MLS) </a:t>
            </a:r>
          </a:p>
          <a:p>
            <a:pPr>
              <a:buNone/>
            </a:pPr>
            <a:r>
              <a:rPr lang="en-US" altLang="zh-TW" dirty="0"/>
              <a:t>		(Pauly, </a:t>
            </a:r>
            <a:r>
              <a:rPr lang="en-US" altLang="zh-TW" dirty="0" err="1"/>
              <a:t>Keiser,Kobbelt</a:t>
            </a:r>
            <a:r>
              <a:rPr lang="en-US" altLang="zh-TW" dirty="0"/>
              <a:t> et al. 2003)</a:t>
            </a:r>
          </a:p>
          <a:p>
            <a:endParaRPr lang="zh-TW" altLang="en-US" dirty="0"/>
          </a:p>
        </p:txBody>
      </p:sp>
    </p:spTree>
    <p:extLst>
      <p:ext uri="{BB962C8B-B14F-4D97-AF65-F5344CB8AC3E}">
        <p14:creationId xmlns:p14="http://schemas.microsoft.com/office/powerpoint/2010/main" val="21553273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1E8C420-61A0-46D6-8808-87FF3AC96372}"/>
              </a:ext>
            </a:extLst>
          </p:cNvPr>
          <p:cNvSpPr>
            <a:spLocks noGrp="1"/>
          </p:cNvSpPr>
          <p:nvPr>
            <p:ph type="title"/>
          </p:nvPr>
        </p:nvSpPr>
        <p:spPr/>
        <p:txBody>
          <a:bodyPr/>
          <a:lstStyle/>
          <a:p>
            <a:r>
              <a:rPr lang="en-US" altLang="zh-TW" dirty="0"/>
              <a:t>12.4 Point-based Representations</a:t>
            </a:r>
            <a:endParaRPr lang="zh-TW" altLang="en-US" dirty="0"/>
          </a:p>
        </p:txBody>
      </p:sp>
      <p:pic>
        <p:nvPicPr>
          <p:cNvPr id="4" name="內容版面配置區 3">
            <a:extLst>
              <a:ext uri="{FF2B5EF4-FFF2-40B4-BE49-F238E27FC236}">
                <a16:creationId xmlns:a16="http://schemas.microsoft.com/office/drawing/2014/main" id="{A1A223F3-57DB-4FDB-AB40-89A51D2D72FD}"/>
              </a:ext>
            </a:extLst>
          </p:cNvPr>
          <p:cNvPicPr>
            <a:picLocks noGrp="1" noChangeAspect="1"/>
          </p:cNvPicPr>
          <p:nvPr>
            <p:ph idx="1"/>
          </p:nvPr>
        </p:nvPicPr>
        <p:blipFill>
          <a:blip r:embed="rId3"/>
          <a:stretch>
            <a:fillRect/>
          </a:stretch>
        </p:blipFill>
        <p:spPr>
          <a:xfrm>
            <a:off x="628650" y="1996110"/>
            <a:ext cx="7886700" cy="4010368"/>
          </a:xfrm>
          <a:prstGeom prst="rect">
            <a:avLst/>
          </a:prstGeom>
        </p:spPr>
      </p:pic>
    </p:spTree>
    <p:extLst>
      <p:ext uri="{BB962C8B-B14F-4D97-AF65-F5344CB8AC3E}">
        <p14:creationId xmlns:p14="http://schemas.microsoft.com/office/powerpoint/2010/main" val="24628453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090BB3-0F79-4FB7-911E-021D0A4E7DC0}"/>
              </a:ext>
            </a:extLst>
          </p:cNvPr>
          <p:cNvSpPr>
            <a:spLocks noGrp="1"/>
          </p:cNvSpPr>
          <p:nvPr>
            <p:ph type="title"/>
          </p:nvPr>
        </p:nvSpPr>
        <p:spPr/>
        <p:txBody>
          <a:bodyPr/>
          <a:lstStyle/>
          <a:p>
            <a:r>
              <a:rPr lang="en-US" altLang="zh-TW" dirty="0"/>
              <a:t>12.5 Volumetric Representations</a:t>
            </a:r>
            <a:endParaRPr lang="zh-TW" altLang="en-US" dirty="0"/>
          </a:p>
        </p:txBody>
      </p:sp>
      <p:sp>
        <p:nvSpPr>
          <p:cNvPr id="3" name="內容版面配置區 2">
            <a:extLst>
              <a:ext uri="{FF2B5EF4-FFF2-40B4-BE49-F238E27FC236}">
                <a16:creationId xmlns:a16="http://schemas.microsoft.com/office/drawing/2014/main" id="{4CEC5785-7A12-4E7B-87F9-B13CAF577F9F}"/>
              </a:ext>
            </a:extLst>
          </p:cNvPr>
          <p:cNvSpPr>
            <a:spLocks noGrp="1"/>
          </p:cNvSpPr>
          <p:nvPr>
            <p:ph idx="1"/>
          </p:nvPr>
        </p:nvSpPr>
        <p:spPr/>
        <p:txBody>
          <a:bodyPr/>
          <a:lstStyle/>
          <a:p>
            <a:r>
              <a:rPr lang="en-US" altLang="zh-TW" dirty="0"/>
              <a:t>A third alternative for modeling 3D surfaces is to construct 3D volumetric inside–outside functions</a:t>
            </a:r>
          </a:p>
          <a:p>
            <a:r>
              <a:rPr lang="en-US" altLang="zh-TW" dirty="0"/>
              <a:t>Implicit (inside–outside) functions to represent 3D shape</a:t>
            </a:r>
            <a:endParaRPr lang="zh-TW" altLang="en-US" dirty="0"/>
          </a:p>
        </p:txBody>
      </p:sp>
    </p:spTree>
    <p:extLst>
      <p:ext uri="{BB962C8B-B14F-4D97-AF65-F5344CB8AC3E}">
        <p14:creationId xmlns:p14="http://schemas.microsoft.com/office/powerpoint/2010/main" val="41644307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5C9FBA-619D-44B4-9E68-7C07C00466EE}"/>
              </a:ext>
            </a:extLst>
          </p:cNvPr>
          <p:cNvSpPr>
            <a:spLocks noGrp="1"/>
          </p:cNvSpPr>
          <p:nvPr>
            <p:ph type="title"/>
          </p:nvPr>
        </p:nvSpPr>
        <p:spPr>
          <a:xfrm>
            <a:off x="628649" y="365126"/>
            <a:ext cx="8322845" cy="1325563"/>
          </a:xfrm>
        </p:spPr>
        <p:txBody>
          <a:bodyPr/>
          <a:lstStyle/>
          <a:p>
            <a:r>
              <a:rPr lang="en-US" altLang="zh-TW" dirty="0"/>
              <a:t>12.5.1 Implicit Surfaces and Level Sets</a:t>
            </a:r>
            <a:endParaRPr lang="zh-TW" altLang="en-US" dirty="0"/>
          </a:p>
        </p:txBody>
      </p:sp>
      <p:sp>
        <p:nvSpPr>
          <p:cNvPr id="3" name="內容版面配置區 2">
            <a:extLst>
              <a:ext uri="{FF2B5EF4-FFF2-40B4-BE49-F238E27FC236}">
                <a16:creationId xmlns:a16="http://schemas.microsoft.com/office/drawing/2014/main" id="{43E8A62D-C07E-4F2E-BB73-5C732924B793}"/>
              </a:ext>
            </a:extLst>
          </p:cNvPr>
          <p:cNvSpPr>
            <a:spLocks noGrp="1"/>
          </p:cNvSpPr>
          <p:nvPr>
            <p:ph idx="1"/>
          </p:nvPr>
        </p:nvSpPr>
        <p:spPr/>
        <p:txBody>
          <a:bodyPr/>
          <a:lstStyle/>
          <a:p>
            <a:r>
              <a:rPr lang="en-US" altLang="zh-TW" b="1" dirty="0"/>
              <a:t>implicit surfaces</a:t>
            </a:r>
          </a:p>
          <a:p>
            <a:pPr>
              <a:buNone/>
            </a:pPr>
            <a:r>
              <a:rPr lang="en-US" altLang="zh-TW" dirty="0"/>
              <a:t>   which use an indicator function (characteristic function) </a:t>
            </a:r>
            <a:r>
              <a:rPr lang="en-US" altLang="zh-TW" i="1" dirty="0"/>
              <a:t>F(x; y; z) </a:t>
            </a:r>
            <a:r>
              <a:rPr lang="en-US" altLang="zh-TW" dirty="0"/>
              <a:t>to indicate which 3D points are inside </a:t>
            </a:r>
            <a:r>
              <a:rPr lang="en-US" altLang="zh-TW" i="1" dirty="0"/>
              <a:t>F(x; y; z) </a:t>
            </a:r>
            <a:r>
              <a:rPr lang="en-US" altLang="zh-TW" dirty="0"/>
              <a:t>&lt; 0 or outside </a:t>
            </a:r>
            <a:r>
              <a:rPr lang="en-US" altLang="zh-TW" i="1" dirty="0"/>
              <a:t>F(x; y; z)</a:t>
            </a:r>
            <a:r>
              <a:rPr lang="en-US" altLang="zh-TW" dirty="0"/>
              <a:t> &gt; 0 the object</a:t>
            </a:r>
            <a:endParaRPr lang="zh-TW" altLang="en-US" dirty="0"/>
          </a:p>
        </p:txBody>
      </p:sp>
    </p:spTree>
    <p:extLst>
      <p:ext uri="{BB962C8B-B14F-4D97-AF65-F5344CB8AC3E}">
        <p14:creationId xmlns:p14="http://schemas.microsoft.com/office/powerpoint/2010/main" val="154953387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B7D30D-0254-4F50-816F-9E3E18506669}"/>
              </a:ext>
            </a:extLst>
          </p:cNvPr>
          <p:cNvSpPr>
            <a:spLocks noGrp="1"/>
          </p:cNvSpPr>
          <p:nvPr>
            <p:ph type="title"/>
          </p:nvPr>
        </p:nvSpPr>
        <p:spPr/>
        <p:txBody>
          <a:bodyPr/>
          <a:lstStyle/>
          <a:p>
            <a:r>
              <a:rPr lang="en-US" altLang="zh-TW" dirty="0"/>
              <a:t>12.5.1 Implicit Surfaces and Level Sets</a:t>
            </a:r>
            <a:endParaRPr lang="zh-TW" altLang="en-US" dirty="0"/>
          </a:p>
        </p:txBody>
      </p:sp>
      <p:sp>
        <p:nvSpPr>
          <p:cNvPr id="3" name="內容版面配置區 2">
            <a:extLst>
              <a:ext uri="{FF2B5EF4-FFF2-40B4-BE49-F238E27FC236}">
                <a16:creationId xmlns:a16="http://schemas.microsoft.com/office/drawing/2014/main" id="{C2FE584D-543E-436B-AF0C-9B97507A630A}"/>
              </a:ext>
            </a:extLst>
          </p:cNvPr>
          <p:cNvSpPr>
            <a:spLocks noGrp="1"/>
          </p:cNvSpPr>
          <p:nvPr>
            <p:ph idx="1"/>
          </p:nvPr>
        </p:nvSpPr>
        <p:spPr/>
        <p:txBody>
          <a:bodyPr/>
          <a:lstStyle/>
          <a:p>
            <a:r>
              <a:rPr lang="en-US" altLang="zh-TW" dirty="0"/>
              <a:t>Implicit (inside-outside) functions of </a:t>
            </a:r>
            <a:r>
              <a:rPr lang="en-US" altLang="zh-TW" dirty="0" err="1"/>
              <a:t>superquadrics</a:t>
            </a:r>
            <a:r>
              <a:rPr lang="en-US" altLang="zh-TW" dirty="0"/>
              <a:t>:</a:t>
            </a:r>
          </a:p>
          <a:p>
            <a:endParaRPr lang="zh-TW" altLang="en-US" dirty="0"/>
          </a:p>
        </p:txBody>
      </p:sp>
      <p:pic>
        <p:nvPicPr>
          <p:cNvPr id="4" name="圖片 3">
            <a:extLst>
              <a:ext uri="{FF2B5EF4-FFF2-40B4-BE49-F238E27FC236}">
                <a16:creationId xmlns:a16="http://schemas.microsoft.com/office/drawing/2014/main" id="{7A16EDCE-B32B-4971-8CD8-B9AB3F356EB2}"/>
              </a:ext>
            </a:extLst>
          </p:cNvPr>
          <p:cNvPicPr>
            <a:picLocks noChangeAspect="1"/>
          </p:cNvPicPr>
          <p:nvPr/>
        </p:nvPicPr>
        <p:blipFill rotWithShape="1">
          <a:blip r:embed="rId3"/>
          <a:srcRect t="-121" r="16747" b="-1"/>
          <a:stretch/>
        </p:blipFill>
        <p:spPr>
          <a:xfrm>
            <a:off x="1107928" y="2502568"/>
            <a:ext cx="6928143" cy="1153637"/>
          </a:xfrm>
          <a:prstGeom prst="rect">
            <a:avLst/>
          </a:prstGeom>
        </p:spPr>
      </p:pic>
      <p:sp>
        <p:nvSpPr>
          <p:cNvPr id="5" name="Text Box 14">
            <a:extLst>
              <a:ext uri="{FF2B5EF4-FFF2-40B4-BE49-F238E27FC236}">
                <a16:creationId xmlns:a16="http://schemas.microsoft.com/office/drawing/2014/main" id="{3092EF1A-BD07-48D1-B2E8-1F003E84330E}"/>
              </a:ext>
            </a:extLst>
          </p:cNvPr>
          <p:cNvSpPr txBox="1">
            <a:spLocks noChangeArrowheads="1"/>
          </p:cNvSpPr>
          <p:nvPr/>
        </p:nvSpPr>
        <p:spPr bwMode="auto">
          <a:xfrm>
            <a:off x="900113" y="4221163"/>
            <a:ext cx="74168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800" b="0" dirty="0"/>
              <a:t>The values of                   control the extent of model along each </a:t>
            </a:r>
            <a:r>
              <a:rPr lang="en-US" altLang="zh-TW" sz="2800" b="0" i="1" dirty="0"/>
              <a:t>(x; y; z) </a:t>
            </a:r>
            <a:r>
              <a:rPr lang="en-US" altLang="zh-TW" sz="2800" b="0" dirty="0"/>
              <a:t>axis, while the values of               control how “square” it is.</a:t>
            </a:r>
          </a:p>
        </p:txBody>
      </p:sp>
      <p:pic>
        <p:nvPicPr>
          <p:cNvPr id="6" name="Picture 16">
            <a:extLst>
              <a:ext uri="{FF2B5EF4-FFF2-40B4-BE49-F238E27FC236}">
                <a16:creationId xmlns:a16="http://schemas.microsoft.com/office/drawing/2014/main" id="{598EC6D2-F6AE-4B10-95DB-D99B49F172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4568" y="4221163"/>
            <a:ext cx="17145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a:extLst>
              <a:ext uri="{FF2B5EF4-FFF2-40B4-BE49-F238E27FC236}">
                <a16:creationId xmlns:a16="http://schemas.microsoft.com/office/drawing/2014/main" id="{02196FEA-C090-4986-96E5-6B72EAA37B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2118" y="5125453"/>
            <a:ext cx="11049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8369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88FE4C-D853-4207-B2C6-27E0EC136C1F}"/>
              </a:ext>
            </a:extLst>
          </p:cNvPr>
          <p:cNvSpPr>
            <a:spLocks noGrp="1"/>
          </p:cNvSpPr>
          <p:nvPr>
            <p:ph type="title"/>
          </p:nvPr>
        </p:nvSpPr>
        <p:spPr/>
        <p:txBody>
          <a:bodyPr/>
          <a:lstStyle/>
          <a:p>
            <a:r>
              <a:rPr lang="en-US" altLang="zh-TW" dirty="0"/>
              <a:t>Conics (2D Curve)</a:t>
            </a:r>
            <a:endParaRPr lang="zh-TW" altLang="en-US" dirty="0"/>
          </a:p>
        </p:txBody>
      </p:sp>
      <p:pic>
        <p:nvPicPr>
          <p:cNvPr id="4" name="內容版面配置區 3">
            <a:extLst>
              <a:ext uri="{FF2B5EF4-FFF2-40B4-BE49-F238E27FC236}">
                <a16:creationId xmlns:a16="http://schemas.microsoft.com/office/drawing/2014/main" id="{7777D9C3-E271-4FB6-810D-B397756C3985}"/>
              </a:ext>
            </a:extLst>
          </p:cNvPr>
          <p:cNvPicPr>
            <a:picLocks noGrp="1" noChangeAspect="1"/>
          </p:cNvPicPr>
          <p:nvPr>
            <p:ph idx="1"/>
          </p:nvPr>
        </p:nvPicPr>
        <p:blipFill>
          <a:blip r:embed="rId3"/>
          <a:stretch>
            <a:fillRect/>
          </a:stretch>
        </p:blipFill>
        <p:spPr>
          <a:xfrm>
            <a:off x="2666835" y="1690689"/>
            <a:ext cx="3810330" cy="4102964"/>
          </a:xfrm>
          <a:prstGeom prst="rect">
            <a:avLst/>
          </a:prstGeom>
        </p:spPr>
      </p:pic>
      <p:pic>
        <p:nvPicPr>
          <p:cNvPr id="5" name="Picture 7">
            <a:extLst>
              <a:ext uri="{FF2B5EF4-FFF2-40B4-BE49-F238E27FC236}">
                <a16:creationId xmlns:a16="http://schemas.microsoft.com/office/drawing/2014/main" id="{759F7FB7-4751-420D-86CF-26AD05211F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1461" y="6109369"/>
            <a:ext cx="36195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2451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17A435FB-C030-4803-9371-95C008BF907C}"/>
              </a:ext>
            </a:extLst>
          </p:cNvPr>
          <p:cNvSpPr>
            <a:spLocks noGrp="1"/>
          </p:cNvSpPr>
          <p:nvPr>
            <p:ph idx="1"/>
          </p:nvPr>
        </p:nvSpPr>
        <p:spPr/>
        <p:txBody>
          <a:bodyPr/>
          <a:lstStyle/>
          <a:p>
            <a:r>
              <a:rPr lang="en-US" altLang="zh-TW" b="1" dirty="0"/>
              <a:t>How is this possible?</a:t>
            </a:r>
          </a:p>
          <a:p>
            <a:pPr lvl="1">
              <a:buFont typeface="Wingdings" panose="05000000000000000000" pitchFamily="2" charset="2"/>
              <a:buChar char="Ø"/>
            </a:pPr>
            <a:r>
              <a:rPr lang="en-US" altLang="zh-TW" dirty="0"/>
              <a:t>The answer is that as the surface normal changes </a:t>
            </a:r>
            <a:r>
              <a:rPr lang="en-US" altLang="zh-TW" dirty="0" smtClean="0"/>
              <a:t>across </a:t>
            </a:r>
            <a:r>
              <a:rPr lang="zh-TW" altLang="en-US" dirty="0" smtClean="0"/>
              <a:t> </a:t>
            </a:r>
            <a:r>
              <a:rPr lang="en-US" altLang="zh-TW" dirty="0" smtClean="0"/>
              <a:t>the </a:t>
            </a:r>
            <a:r>
              <a:rPr lang="en-US" altLang="zh-TW" dirty="0"/>
              <a:t>object, the apparent brightness changes as a function of the angle between the local surface orientation and the incident illumination.</a:t>
            </a:r>
          </a:p>
          <a:p>
            <a:r>
              <a:rPr lang="en-US" altLang="zh-TW" b="1" dirty="0"/>
              <a:t>shape from shading</a:t>
            </a:r>
          </a:p>
          <a:p>
            <a:pPr marL="457200" lvl="1" indent="0">
              <a:buNone/>
            </a:pPr>
            <a:r>
              <a:rPr lang="en-US" altLang="zh-TW" dirty="0"/>
              <a:t>The problem of recovering the shape of a surface from this intensity variation is known as shape from shading.</a:t>
            </a:r>
          </a:p>
        </p:txBody>
      </p:sp>
      <p:sp>
        <p:nvSpPr>
          <p:cNvPr id="4" name="標題 1">
            <a:extLst>
              <a:ext uri="{FF2B5EF4-FFF2-40B4-BE49-F238E27FC236}">
                <a16:creationId xmlns:a16="http://schemas.microsoft.com/office/drawing/2014/main" id="{584EAE83-2950-473B-AB50-1142333A9A57}"/>
              </a:ext>
            </a:extLst>
          </p:cNvPr>
          <p:cNvSpPr>
            <a:spLocks noGrp="1"/>
          </p:cNvSpPr>
          <p:nvPr>
            <p:ph type="title"/>
          </p:nvPr>
        </p:nvSpPr>
        <p:spPr>
          <a:xfrm>
            <a:off x="628650" y="500062"/>
            <a:ext cx="7886700" cy="1325563"/>
          </a:xfrm>
        </p:spPr>
        <p:txBody>
          <a:bodyPr>
            <a:noAutofit/>
          </a:bodyPr>
          <a:lstStyle/>
          <a:p>
            <a:r>
              <a:rPr lang="en-US" altLang="zh-TW" dirty="0"/>
              <a:t>12.1.1 Shape from Shading and Photometric Stereo</a:t>
            </a:r>
            <a:endParaRPr lang="zh-TW" altLang="en-US" dirty="0"/>
          </a:p>
        </p:txBody>
      </p:sp>
    </p:spTree>
    <p:extLst>
      <p:ext uri="{BB962C8B-B14F-4D97-AF65-F5344CB8AC3E}">
        <p14:creationId xmlns:p14="http://schemas.microsoft.com/office/powerpoint/2010/main" val="9567635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D34138-96E2-4540-9768-24BD7A20677A}"/>
              </a:ext>
            </a:extLst>
          </p:cNvPr>
          <p:cNvSpPr>
            <a:spLocks noGrp="1"/>
          </p:cNvSpPr>
          <p:nvPr>
            <p:ph type="title"/>
          </p:nvPr>
        </p:nvSpPr>
        <p:spPr/>
        <p:txBody>
          <a:bodyPr/>
          <a:lstStyle/>
          <a:p>
            <a:r>
              <a:rPr lang="en-US" altLang="zh-TW" dirty="0"/>
              <a:t>Quadric</a:t>
            </a:r>
            <a:endParaRPr lang="zh-TW" altLang="en-US" dirty="0"/>
          </a:p>
        </p:txBody>
      </p:sp>
      <p:pic>
        <p:nvPicPr>
          <p:cNvPr id="4" name="Picture 6">
            <a:extLst>
              <a:ext uri="{FF2B5EF4-FFF2-40B4-BE49-F238E27FC236}">
                <a16:creationId xmlns:a16="http://schemas.microsoft.com/office/drawing/2014/main" id="{EBDD8DE9-97C3-4F17-B992-01E7F48EBD5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8650" y="1817562"/>
            <a:ext cx="7886700" cy="415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a:extLst>
              <a:ext uri="{FF2B5EF4-FFF2-40B4-BE49-F238E27FC236}">
                <a16:creationId xmlns:a16="http://schemas.microsoft.com/office/drawing/2014/main" id="{C139CBD4-B5FB-43F5-94BE-8BEFBD09D2F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9400" y="6213474"/>
            <a:ext cx="60452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53276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818C81-B070-4B39-BDAC-39257C09D488}"/>
              </a:ext>
            </a:extLst>
          </p:cNvPr>
          <p:cNvSpPr>
            <a:spLocks noGrp="1"/>
          </p:cNvSpPr>
          <p:nvPr>
            <p:ph type="title"/>
          </p:nvPr>
        </p:nvSpPr>
        <p:spPr/>
        <p:txBody>
          <a:bodyPr/>
          <a:lstStyle/>
          <a:p>
            <a:r>
              <a:rPr lang="en-US" altLang="zh-TW" dirty="0" err="1"/>
              <a:t>Superquadrics</a:t>
            </a:r>
            <a:endParaRPr lang="zh-TW" altLang="en-US" dirty="0"/>
          </a:p>
        </p:txBody>
      </p:sp>
      <p:pic>
        <p:nvPicPr>
          <p:cNvPr id="4" name="內容版面配置區 3">
            <a:extLst>
              <a:ext uri="{FF2B5EF4-FFF2-40B4-BE49-F238E27FC236}">
                <a16:creationId xmlns:a16="http://schemas.microsoft.com/office/drawing/2014/main" id="{E78C5A13-702C-4312-93A1-D4D171044750}"/>
              </a:ext>
            </a:extLst>
          </p:cNvPr>
          <p:cNvPicPr>
            <a:picLocks noGrp="1" noChangeAspect="1"/>
          </p:cNvPicPr>
          <p:nvPr>
            <p:ph idx="1"/>
          </p:nvPr>
        </p:nvPicPr>
        <p:blipFill rotWithShape="1">
          <a:blip r:embed="rId3"/>
          <a:srcRect t="8644"/>
          <a:stretch/>
        </p:blipFill>
        <p:spPr>
          <a:xfrm>
            <a:off x="1675002" y="1864894"/>
            <a:ext cx="5793995" cy="3975184"/>
          </a:xfrm>
          <a:prstGeom prst="rect">
            <a:avLst/>
          </a:prstGeom>
        </p:spPr>
      </p:pic>
    </p:spTree>
    <p:extLst>
      <p:ext uri="{BB962C8B-B14F-4D97-AF65-F5344CB8AC3E}">
        <p14:creationId xmlns:p14="http://schemas.microsoft.com/office/powerpoint/2010/main" val="32493077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A8FBE73-9179-4AC9-95CE-46111CD7222A}"/>
              </a:ext>
            </a:extLst>
          </p:cNvPr>
          <p:cNvSpPr>
            <a:spLocks noGrp="1"/>
          </p:cNvSpPr>
          <p:nvPr>
            <p:ph type="title"/>
          </p:nvPr>
        </p:nvSpPr>
        <p:spPr/>
        <p:txBody>
          <a:bodyPr/>
          <a:lstStyle/>
          <a:p>
            <a:r>
              <a:rPr lang="en-US" altLang="zh-TW" dirty="0"/>
              <a:t>12.5.1 Implicit Surfaces and Level Sets</a:t>
            </a:r>
            <a:endParaRPr lang="zh-TW" altLang="en-US" dirty="0"/>
          </a:p>
        </p:txBody>
      </p:sp>
      <p:sp>
        <p:nvSpPr>
          <p:cNvPr id="3" name="內容版面配置區 2">
            <a:extLst>
              <a:ext uri="{FF2B5EF4-FFF2-40B4-BE49-F238E27FC236}">
                <a16:creationId xmlns:a16="http://schemas.microsoft.com/office/drawing/2014/main" id="{C0F88708-5377-42EC-A644-7B166FC55C3F}"/>
              </a:ext>
            </a:extLst>
          </p:cNvPr>
          <p:cNvSpPr>
            <a:spLocks noGrp="1"/>
          </p:cNvSpPr>
          <p:nvPr>
            <p:ph idx="1"/>
          </p:nvPr>
        </p:nvSpPr>
        <p:spPr/>
        <p:txBody>
          <a:bodyPr/>
          <a:lstStyle/>
          <a:p>
            <a:r>
              <a:rPr lang="en-US" altLang="zh-TW" dirty="0"/>
              <a:t>A different kind of implicit shape model can be constructed by defining a signed distance function over a regular three-dimensional grid, optionally using an octree spline to represent this function more coarsely away from its surface (zero-set) (</a:t>
            </a:r>
            <a:r>
              <a:rPr lang="en-US" altLang="zh-TW" dirty="0" err="1"/>
              <a:t>Lavall´ee</a:t>
            </a:r>
            <a:r>
              <a:rPr lang="en-US" altLang="zh-TW" dirty="0"/>
              <a:t> and </a:t>
            </a:r>
            <a:r>
              <a:rPr lang="en-US" altLang="zh-TW" dirty="0" err="1"/>
              <a:t>Szeliski</a:t>
            </a:r>
            <a:r>
              <a:rPr lang="en-US" altLang="zh-TW" dirty="0"/>
              <a:t> 1995 </a:t>
            </a:r>
            <a:r>
              <a:rPr lang="en-US" altLang="zh-TW" dirty="0" err="1"/>
              <a:t>Szeliski</a:t>
            </a:r>
            <a:r>
              <a:rPr lang="en-US" altLang="zh-TW" dirty="0"/>
              <a:t> and </a:t>
            </a:r>
            <a:r>
              <a:rPr lang="en-US" altLang="zh-TW" dirty="0" err="1"/>
              <a:t>Lavall´ee</a:t>
            </a:r>
            <a:r>
              <a:rPr lang="en-US" altLang="zh-TW" dirty="0"/>
              <a:t> 1996; </a:t>
            </a:r>
            <a:r>
              <a:rPr lang="en-US" altLang="zh-TW" dirty="0" err="1"/>
              <a:t>Frisken</a:t>
            </a:r>
            <a:r>
              <a:rPr lang="en-US" altLang="zh-TW" dirty="0"/>
              <a:t>, Perry, Rockwood et al. 2000; </a:t>
            </a:r>
            <a:r>
              <a:rPr lang="en-US" altLang="zh-TW" dirty="0" err="1"/>
              <a:t>Ohtake</a:t>
            </a:r>
            <a:r>
              <a:rPr lang="en-US" altLang="zh-TW" dirty="0"/>
              <a:t>, </a:t>
            </a:r>
            <a:r>
              <a:rPr lang="en-US" altLang="zh-TW" dirty="0" err="1"/>
              <a:t>Belyaev</a:t>
            </a:r>
            <a:r>
              <a:rPr lang="en-US" altLang="zh-TW" dirty="0"/>
              <a:t>, </a:t>
            </a:r>
            <a:r>
              <a:rPr lang="en-US" altLang="zh-TW" dirty="0" err="1"/>
              <a:t>Alexaet</a:t>
            </a:r>
            <a:r>
              <a:rPr lang="en-US" altLang="zh-TW" dirty="0"/>
              <a:t> al. 2003)</a:t>
            </a:r>
          </a:p>
          <a:p>
            <a:endParaRPr lang="zh-TW" altLang="en-US" dirty="0"/>
          </a:p>
        </p:txBody>
      </p:sp>
    </p:spTree>
    <p:extLst>
      <p:ext uri="{BB962C8B-B14F-4D97-AF65-F5344CB8AC3E}">
        <p14:creationId xmlns:p14="http://schemas.microsoft.com/office/powerpoint/2010/main" val="360484475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8C219D-09F8-4CE6-8F60-BA622B01DE1C}"/>
              </a:ext>
            </a:extLst>
          </p:cNvPr>
          <p:cNvSpPr>
            <a:spLocks noGrp="1"/>
          </p:cNvSpPr>
          <p:nvPr>
            <p:ph type="title"/>
          </p:nvPr>
        </p:nvSpPr>
        <p:spPr/>
        <p:txBody>
          <a:bodyPr/>
          <a:lstStyle/>
          <a:p>
            <a:r>
              <a:rPr lang="en-US" altLang="zh-TW" dirty="0"/>
              <a:t>12.5.1 Implicit Surfaces and Level Sets</a:t>
            </a:r>
            <a:endParaRPr lang="zh-TW" altLang="en-US" dirty="0"/>
          </a:p>
        </p:txBody>
      </p:sp>
      <p:sp>
        <p:nvSpPr>
          <p:cNvPr id="3" name="內容版面配置區 2">
            <a:extLst>
              <a:ext uri="{FF2B5EF4-FFF2-40B4-BE49-F238E27FC236}">
                <a16:creationId xmlns:a16="http://schemas.microsoft.com/office/drawing/2014/main" id="{FE6696DA-28D7-4E92-9345-06FDF18FE83C}"/>
              </a:ext>
            </a:extLst>
          </p:cNvPr>
          <p:cNvSpPr>
            <a:spLocks noGrp="1"/>
          </p:cNvSpPr>
          <p:nvPr>
            <p:ph idx="1"/>
          </p:nvPr>
        </p:nvSpPr>
        <p:spPr/>
        <p:txBody>
          <a:bodyPr/>
          <a:lstStyle/>
          <a:p>
            <a:r>
              <a:rPr lang="en-US" altLang="zh-TW" dirty="0"/>
              <a:t>Examples of signed distance functions being used</a:t>
            </a:r>
          </a:p>
          <a:p>
            <a:pPr>
              <a:buNone/>
            </a:pPr>
            <a:r>
              <a:rPr lang="en-US" altLang="zh-TW" dirty="0"/>
              <a:t>    - distance transforms (Section 3.3.3)</a:t>
            </a:r>
          </a:p>
          <a:p>
            <a:pPr>
              <a:buNone/>
            </a:pPr>
            <a:r>
              <a:rPr lang="en-US" altLang="zh-TW" dirty="0"/>
              <a:t>    - level sets for 2D contour fitting and</a:t>
            </a:r>
            <a:r>
              <a:rPr lang="zh-TW" altLang="en-US" dirty="0"/>
              <a:t>  </a:t>
            </a:r>
            <a:r>
              <a:rPr lang="en-US" altLang="zh-TW" dirty="0"/>
              <a:t>tracking</a:t>
            </a:r>
            <a:r>
              <a:rPr lang="zh-TW" altLang="en-US" dirty="0"/>
              <a:t> </a:t>
            </a:r>
            <a:r>
              <a:rPr lang="en-US" altLang="zh-TW" dirty="0"/>
              <a:t>(Section 5.1.4)</a:t>
            </a:r>
          </a:p>
          <a:p>
            <a:pPr>
              <a:buNone/>
            </a:pPr>
            <a:r>
              <a:rPr lang="en-US" altLang="zh-TW" dirty="0"/>
              <a:t>    - volumetric stereo (Section 11.6.1)</a:t>
            </a:r>
          </a:p>
          <a:p>
            <a:pPr>
              <a:buNone/>
            </a:pPr>
            <a:r>
              <a:rPr lang="en-US" altLang="zh-TW" dirty="0"/>
              <a:t>    - range data merging (Section 12.2.1)</a:t>
            </a:r>
          </a:p>
          <a:p>
            <a:pPr>
              <a:buNone/>
            </a:pPr>
            <a:r>
              <a:rPr lang="en-US" altLang="zh-TW" dirty="0"/>
              <a:t>    - point-based modeling (Section 12.4)</a:t>
            </a:r>
          </a:p>
          <a:p>
            <a:endParaRPr lang="zh-TW" altLang="en-US" dirty="0"/>
          </a:p>
        </p:txBody>
      </p:sp>
    </p:spTree>
    <p:extLst>
      <p:ext uri="{BB962C8B-B14F-4D97-AF65-F5344CB8AC3E}">
        <p14:creationId xmlns:p14="http://schemas.microsoft.com/office/powerpoint/2010/main" val="17185970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4FA6261-16AF-4BB9-BACB-6F4EF86E63FE}"/>
              </a:ext>
            </a:extLst>
          </p:cNvPr>
          <p:cNvSpPr>
            <a:spLocks noGrp="1"/>
          </p:cNvSpPr>
          <p:nvPr>
            <p:ph type="title"/>
          </p:nvPr>
        </p:nvSpPr>
        <p:spPr/>
        <p:txBody>
          <a:bodyPr/>
          <a:lstStyle/>
          <a:p>
            <a:r>
              <a:rPr lang="en-US" altLang="zh-TW" dirty="0"/>
              <a:t>12.6 Model-based Reconstruction</a:t>
            </a:r>
            <a:endParaRPr lang="zh-TW" altLang="en-US" dirty="0"/>
          </a:p>
        </p:txBody>
      </p:sp>
      <p:sp>
        <p:nvSpPr>
          <p:cNvPr id="3" name="內容版面配置區 2">
            <a:extLst>
              <a:ext uri="{FF2B5EF4-FFF2-40B4-BE49-F238E27FC236}">
                <a16:creationId xmlns:a16="http://schemas.microsoft.com/office/drawing/2014/main" id="{B2D0AA7A-408E-467E-87DB-7022FE306A37}"/>
              </a:ext>
            </a:extLst>
          </p:cNvPr>
          <p:cNvSpPr>
            <a:spLocks noGrp="1"/>
          </p:cNvSpPr>
          <p:nvPr>
            <p:ph idx="1"/>
          </p:nvPr>
        </p:nvSpPr>
        <p:spPr/>
        <p:txBody>
          <a:bodyPr/>
          <a:lstStyle/>
          <a:p>
            <a:r>
              <a:rPr lang="en-US" altLang="zh-TW" dirty="0"/>
              <a:t>12.6.1 Architecture</a:t>
            </a:r>
          </a:p>
          <a:p>
            <a:r>
              <a:rPr lang="en-US" altLang="zh-TW" dirty="0"/>
              <a:t>12.6.2 Heads and faces</a:t>
            </a:r>
          </a:p>
          <a:p>
            <a:r>
              <a:rPr lang="en-US" altLang="zh-TW" dirty="0"/>
              <a:t>12.6.3 Application: Facial animation</a:t>
            </a:r>
          </a:p>
          <a:p>
            <a:r>
              <a:rPr lang="en-US" altLang="zh-TW" dirty="0"/>
              <a:t>12.6.4 Whole body modeling and tracking</a:t>
            </a:r>
          </a:p>
          <a:p>
            <a:endParaRPr lang="zh-TW" altLang="en-US" dirty="0"/>
          </a:p>
        </p:txBody>
      </p:sp>
    </p:spTree>
    <p:extLst>
      <p:ext uri="{BB962C8B-B14F-4D97-AF65-F5344CB8AC3E}">
        <p14:creationId xmlns:p14="http://schemas.microsoft.com/office/powerpoint/2010/main" val="282328826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85CF78-1BE5-4C8E-80D6-73111F5E5664}"/>
              </a:ext>
            </a:extLst>
          </p:cNvPr>
          <p:cNvSpPr>
            <a:spLocks noGrp="1"/>
          </p:cNvSpPr>
          <p:nvPr>
            <p:ph type="title"/>
          </p:nvPr>
        </p:nvSpPr>
        <p:spPr/>
        <p:txBody>
          <a:bodyPr/>
          <a:lstStyle/>
          <a:p>
            <a:r>
              <a:rPr lang="en-US" altLang="zh-TW" dirty="0"/>
              <a:t>12.6.1 Architecture</a:t>
            </a:r>
            <a:endParaRPr lang="zh-TW" altLang="en-US" dirty="0"/>
          </a:p>
        </p:txBody>
      </p:sp>
      <p:pic>
        <p:nvPicPr>
          <p:cNvPr id="4" name="內容版面配置區 3">
            <a:extLst>
              <a:ext uri="{FF2B5EF4-FFF2-40B4-BE49-F238E27FC236}">
                <a16:creationId xmlns:a16="http://schemas.microsoft.com/office/drawing/2014/main" id="{0103D50A-17F2-4ECE-A8FF-8B08F55C2454}"/>
              </a:ext>
            </a:extLst>
          </p:cNvPr>
          <p:cNvPicPr>
            <a:picLocks noGrp="1" noChangeAspect="1"/>
          </p:cNvPicPr>
          <p:nvPr>
            <p:ph idx="1"/>
          </p:nvPr>
        </p:nvPicPr>
        <p:blipFill>
          <a:blip r:embed="rId3"/>
          <a:stretch>
            <a:fillRect/>
          </a:stretch>
        </p:blipFill>
        <p:spPr>
          <a:xfrm>
            <a:off x="465637" y="2001766"/>
            <a:ext cx="8212725" cy="4014023"/>
          </a:xfrm>
          <a:prstGeom prst="rect">
            <a:avLst/>
          </a:prstGeom>
        </p:spPr>
      </p:pic>
    </p:spTree>
    <p:extLst>
      <p:ext uri="{BB962C8B-B14F-4D97-AF65-F5344CB8AC3E}">
        <p14:creationId xmlns:p14="http://schemas.microsoft.com/office/powerpoint/2010/main" val="202610049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ABFCC47-DBE2-47CA-9BC3-0B0401953027}"/>
              </a:ext>
            </a:extLst>
          </p:cNvPr>
          <p:cNvSpPr>
            <a:spLocks noGrp="1"/>
          </p:cNvSpPr>
          <p:nvPr>
            <p:ph type="title"/>
          </p:nvPr>
        </p:nvSpPr>
        <p:spPr/>
        <p:txBody>
          <a:bodyPr/>
          <a:lstStyle/>
          <a:p>
            <a:r>
              <a:rPr lang="en-US" altLang="zh-TW" dirty="0"/>
              <a:t>12.6.1 Architecture</a:t>
            </a:r>
            <a:endParaRPr lang="zh-TW" altLang="en-US" dirty="0"/>
          </a:p>
        </p:txBody>
      </p:sp>
      <p:sp>
        <p:nvSpPr>
          <p:cNvPr id="3" name="內容版面配置區 2">
            <a:extLst>
              <a:ext uri="{FF2B5EF4-FFF2-40B4-BE49-F238E27FC236}">
                <a16:creationId xmlns:a16="http://schemas.microsoft.com/office/drawing/2014/main" id="{56C1EBF9-1572-4EC8-BE40-63FF23B92367}"/>
              </a:ext>
            </a:extLst>
          </p:cNvPr>
          <p:cNvSpPr>
            <a:spLocks noGrp="1"/>
          </p:cNvSpPr>
          <p:nvPr>
            <p:ph idx="1"/>
          </p:nvPr>
        </p:nvSpPr>
        <p:spPr/>
        <p:txBody>
          <a:bodyPr/>
          <a:lstStyle/>
          <a:p>
            <a:r>
              <a:rPr lang="en-US" altLang="zh-TW" dirty="0">
                <a:solidFill>
                  <a:schemeClr val="tx2"/>
                </a:solidFill>
              </a:rPr>
              <a:t>Architectural </a:t>
            </a:r>
            <a:r>
              <a:rPr lang="en-US" altLang="zh-TW" dirty="0"/>
              <a:t>interior modeling</a:t>
            </a:r>
          </a:p>
          <a:p>
            <a:r>
              <a:rPr lang="en-US" altLang="zh-TW" dirty="0">
                <a:hlinkClick r:id="rId3"/>
              </a:rPr>
              <a:t>Lumion 9</a:t>
            </a:r>
            <a:r>
              <a:rPr lang="zh-TW" altLang="en-US" dirty="0"/>
              <a:t> </a:t>
            </a:r>
          </a:p>
          <a:p>
            <a:endParaRPr lang="en-US" altLang="zh-TW" dirty="0"/>
          </a:p>
          <a:p>
            <a:endParaRPr lang="zh-TW" altLang="en-US" dirty="0"/>
          </a:p>
        </p:txBody>
      </p:sp>
      <p:pic>
        <p:nvPicPr>
          <p:cNvPr id="4" name="圖片 3">
            <a:extLst>
              <a:ext uri="{FF2B5EF4-FFF2-40B4-BE49-F238E27FC236}">
                <a16:creationId xmlns:a16="http://schemas.microsoft.com/office/drawing/2014/main" id="{E734285D-6FF1-444E-B901-8545AE6B0E3E}"/>
              </a:ext>
            </a:extLst>
          </p:cNvPr>
          <p:cNvPicPr>
            <a:picLocks noChangeAspect="1"/>
          </p:cNvPicPr>
          <p:nvPr/>
        </p:nvPicPr>
        <p:blipFill>
          <a:blip r:embed="rId4"/>
          <a:stretch>
            <a:fillRect/>
          </a:stretch>
        </p:blipFill>
        <p:spPr>
          <a:xfrm>
            <a:off x="124582" y="2763719"/>
            <a:ext cx="8894835" cy="3548180"/>
          </a:xfrm>
          <a:prstGeom prst="rect">
            <a:avLst/>
          </a:prstGeom>
        </p:spPr>
      </p:pic>
    </p:spTree>
    <p:extLst>
      <p:ext uri="{BB962C8B-B14F-4D97-AF65-F5344CB8AC3E}">
        <p14:creationId xmlns:p14="http://schemas.microsoft.com/office/powerpoint/2010/main" val="20832642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4A58F6-DEA0-4F44-9644-C9F828298134}"/>
              </a:ext>
            </a:extLst>
          </p:cNvPr>
          <p:cNvSpPr>
            <a:spLocks noGrp="1"/>
          </p:cNvSpPr>
          <p:nvPr>
            <p:ph type="title"/>
          </p:nvPr>
        </p:nvSpPr>
        <p:spPr/>
        <p:txBody>
          <a:bodyPr/>
          <a:lstStyle/>
          <a:p>
            <a:r>
              <a:rPr lang="en-US" altLang="zh-TW" dirty="0"/>
              <a:t>12.6.1 Architecture</a:t>
            </a:r>
            <a:endParaRPr lang="zh-TW" altLang="en-US" dirty="0"/>
          </a:p>
        </p:txBody>
      </p:sp>
      <p:sp>
        <p:nvSpPr>
          <p:cNvPr id="3" name="內容版面配置區 2">
            <a:extLst>
              <a:ext uri="{FF2B5EF4-FFF2-40B4-BE49-F238E27FC236}">
                <a16:creationId xmlns:a16="http://schemas.microsoft.com/office/drawing/2014/main" id="{64A07680-6E8C-467F-A213-34722E096496}"/>
              </a:ext>
            </a:extLst>
          </p:cNvPr>
          <p:cNvSpPr>
            <a:spLocks noGrp="1"/>
          </p:cNvSpPr>
          <p:nvPr>
            <p:ph idx="1"/>
          </p:nvPr>
        </p:nvSpPr>
        <p:spPr/>
        <p:txBody>
          <a:bodyPr/>
          <a:lstStyle/>
          <a:p>
            <a:r>
              <a:rPr lang="en-US" altLang="zh-TW" dirty="0"/>
              <a:t>A</a:t>
            </a:r>
            <a:r>
              <a:rPr lang="en-US" altLang="en-US" dirty="0"/>
              <a:t>utomated line-based reconstruction</a:t>
            </a:r>
            <a:endParaRPr lang="en-US" altLang="zh-TW" dirty="0"/>
          </a:p>
          <a:p>
            <a:endParaRPr lang="zh-TW" altLang="en-US" dirty="0"/>
          </a:p>
        </p:txBody>
      </p:sp>
      <p:pic>
        <p:nvPicPr>
          <p:cNvPr id="4" name="圖片 3">
            <a:extLst>
              <a:ext uri="{FF2B5EF4-FFF2-40B4-BE49-F238E27FC236}">
                <a16:creationId xmlns:a16="http://schemas.microsoft.com/office/drawing/2014/main" id="{D26462A0-F482-425B-AF77-6039728BF026}"/>
              </a:ext>
            </a:extLst>
          </p:cNvPr>
          <p:cNvPicPr>
            <a:picLocks noChangeAspect="1"/>
          </p:cNvPicPr>
          <p:nvPr/>
        </p:nvPicPr>
        <p:blipFill>
          <a:blip r:embed="rId3"/>
          <a:stretch>
            <a:fillRect/>
          </a:stretch>
        </p:blipFill>
        <p:spPr>
          <a:xfrm>
            <a:off x="249561" y="2677556"/>
            <a:ext cx="8644877" cy="3499407"/>
          </a:xfrm>
          <a:prstGeom prst="rect">
            <a:avLst/>
          </a:prstGeom>
        </p:spPr>
      </p:pic>
    </p:spTree>
    <p:extLst>
      <p:ext uri="{BB962C8B-B14F-4D97-AF65-F5344CB8AC3E}">
        <p14:creationId xmlns:p14="http://schemas.microsoft.com/office/powerpoint/2010/main" val="13405251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747033-1B1E-4493-9152-926CFDAAEEA6}"/>
              </a:ext>
            </a:extLst>
          </p:cNvPr>
          <p:cNvSpPr>
            <a:spLocks noGrp="1"/>
          </p:cNvSpPr>
          <p:nvPr>
            <p:ph type="title"/>
          </p:nvPr>
        </p:nvSpPr>
        <p:spPr/>
        <p:txBody>
          <a:bodyPr/>
          <a:lstStyle/>
          <a:p>
            <a:r>
              <a:rPr lang="en-US" altLang="zh-TW" dirty="0"/>
              <a:t>12.6.2 Heads and Faces</a:t>
            </a:r>
            <a:endParaRPr lang="zh-TW" altLang="en-US" dirty="0"/>
          </a:p>
        </p:txBody>
      </p:sp>
      <p:pic>
        <p:nvPicPr>
          <p:cNvPr id="4" name="內容版面配置區 3">
            <a:extLst>
              <a:ext uri="{FF2B5EF4-FFF2-40B4-BE49-F238E27FC236}">
                <a16:creationId xmlns:a16="http://schemas.microsoft.com/office/drawing/2014/main" id="{D93AC66E-79BE-46D9-BB07-2F0E2169B22E}"/>
              </a:ext>
            </a:extLst>
          </p:cNvPr>
          <p:cNvPicPr>
            <a:picLocks noGrp="1" noChangeAspect="1"/>
          </p:cNvPicPr>
          <p:nvPr>
            <p:ph idx="1"/>
          </p:nvPr>
        </p:nvPicPr>
        <p:blipFill>
          <a:blip r:embed="rId2"/>
          <a:stretch>
            <a:fillRect/>
          </a:stretch>
        </p:blipFill>
        <p:spPr>
          <a:xfrm>
            <a:off x="1116018" y="1630531"/>
            <a:ext cx="6911964" cy="4745205"/>
          </a:xfrm>
          <a:prstGeom prst="rect">
            <a:avLst/>
          </a:prstGeom>
        </p:spPr>
      </p:pic>
    </p:spTree>
    <p:extLst>
      <p:ext uri="{BB962C8B-B14F-4D97-AF65-F5344CB8AC3E}">
        <p14:creationId xmlns:p14="http://schemas.microsoft.com/office/powerpoint/2010/main" val="211643918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E1941F-3C1B-4041-8B44-D4623464436A}"/>
              </a:ext>
            </a:extLst>
          </p:cNvPr>
          <p:cNvSpPr>
            <a:spLocks noGrp="1"/>
          </p:cNvSpPr>
          <p:nvPr>
            <p:ph type="title"/>
          </p:nvPr>
        </p:nvSpPr>
        <p:spPr/>
        <p:txBody>
          <a:bodyPr/>
          <a:lstStyle/>
          <a:p>
            <a:r>
              <a:rPr lang="en-US" altLang="zh-TW" dirty="0"/>
              <a:t>12.6.2 Heads and Faces</a:t>
            </a:r>
            <a:endParaRPr lang="zh-TW" altLang="en-US" dirty="0"/>
          </a:p>
        </p:txBody>
      </p:sp>
      <p:pic>
        <p:nvPicPr>
          <p:cNvPr id="4" name="內容版面配置區 3">
            <a:extLst>
              <a:ext uri="{FF2B5EF4-FFF2-40B4-BE49-F238E27FC236}">
                <a16:creationId xmlns:a16="http://schemas.microsoft.com/office/drawing/2014/main" id="{6094FCB8-40F3-41E1-A8B9-5A7040D356CF}"/>
              </a:ext>
            </a:extLst>
          </p:cNvPr>
          <p:cNvPicPr>
            <a:picLocks noGrp="1" noChangeAspect="1"/>
          </p:cNvPicPr>
          <p:nvPr>
            <p:ph idx="1"/>
          </p:nvPr>
        </p:nvPicPr>
        <p:blipFill>
          <a:blip r:embed="rId2"/>
          <a:stretch>
            <a:fillRect/>
          </a:stretch>
        </p:blipFill>
        <p:spPr>
          <a:xfrm>
            <a:off x="980746" y="1690689"/>
            <a:ext cx="7182508" cy="4824328"/>
          </a:xfrm>
          <a:prstGeom prst="rect">
            <a:avLst/>
          </a:prstGeom>
        </p:spPr>
      </p:pic>
    </p:spTree>
    <p:extLst>
      <p:ext uri="{BB962C8B-B14F-4D97-AF65-F5344CB8AC3E}">
        <p14:creationId xmlns:p14="http://schemas.microsoft.com/office/powerpoint/2010/main" val="40143664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內容版面配置區 3" descr="一張含有 物件 的圖片&#10;&#10;描述是以高可信度產生">
            <a:extLst>
              <a:ext uri="{FF2B5EF4-FFF2-40B4-BE49-F238E27FC236}">
                <a16:creationId xmlns:a16="http://schemas.microsoft.com/office/drawing/2014/main" id="{EB45175C-F453-432B-BA69-B3CCFED6EADB}"/>
              </a:ext>
            </a:extLst>
          </p:cNvPr>
          <p:cNvPicPr>
            <a:picLocks noGrp="1" noChangeAspect="1"/>
          </p:cNvPicPr>
          <p:nvPr>
            <p:ph idx="1"/>
          </p:nvPr>
        </p:nvPicPr>
        <p:blipFill>
          <a:blip r:embed="rId3"/>
          <a:stretch>
            <a:fillRect/>
          </a:stretch>
        </p:blipFill>
        <p:spPr>
          <a:xfrm>
            <a:off x="482600" y="1399980"/>
            <a:ext cx="8178799" cy="4058039"/>
          </a:xfrm>
          <a:prstGeom prst="rect">
            <a:avLst/>
          </a:prstGeom>
        </p:spPr>
      </p:pic>
    </p:spTree>
    <p:extLst>
      <p:ext uri="{BB962C8B-B14F-4D97-AF65-F5344CB8AC3E}">
        <p14:creationId xmlns:p14="http://schemas.microsoft.com/office/powerpoint/2010/main" val="2207711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E8EC91B-2291-404E-843F-687F5DC29D96}"/>
              </a:ext>
            </a:extLst>
          </p:cNvPr>
          <p:cNvSpPr>
            <a:spLocks noGrp="1"/>
          </p:cNvSpPr>
          <p:nvPr>
            <p:ph type="title"/>
          </p:nvPr>
        </p:nvSpPr>
        <p:spPr>
          <a:xfrm>
            <a:off x="628650" y="365126"/>
            <a:ext cx="8245186" cy="1325563"/>
          </a:xfrm>
        </p:spPr>
        <p:txBody>
          <a:bodyPr/>
          <a:lstStyle/>
          <a:p>
            <a:r>
              <a:rPr lang="en-US" altLang="zh-TW" dirty="0"/>
              <a:t>12.6.2 Model-based Reconstruction</a:t>
            </a:r>
            <a:endParaRPr lang="zh-TW" altLang="en-US" dirty="0"/>
          </a:p>
        </p:txBody>
      </p:sp>
      <p:sp>
        <p:nvSpPr>
          <p:cNvPr id="3" name="內容版面配置區 2">
            <a:extLst>
              <a:ext uri="{FF2B5EF4-FFF2-40B4-BE49-F238E27FC236}">
                <a16:creationId xmlns:a16="http://schemas.microsoft.com/office/drawing/2014/main" id="{973DA8AF-9C9C-4B58-AF43-552B28795C10}"/>
              </a:ext>
            </a:extLst>
          </p:cNvPr>
          <p:cNvSpPr>
            <a:spLocks noGrp="1"/>
          </p:cNvSpPr>
          <p:nvPr>
            <p:ph idx="1"/>
          </p:nvPr>
        </p:nvSpPr>
        <p:spPr/>
        <p:txBody>
          <a:bodyPr>
            <a:normAutofit/>
          </a:bodyPr>
          <a:lstStyle/>
          <a:p>
            <a:pPr>
              <a:buNone/>
            </a:pPr>
            <a:r>
              <a:rPr lang="en-US" altLang="zh-TW" sz="3200" b="1" dirty="0"/>
              <a:t>3D head model applications</a:t>
            </a:r>
          </a:p>
          <a:p>
            <a:r>
              <a:rPr lang="en-US" altLang="zh-TW" dirty="0"/>
              <a:t>head tracking </a:t>
            </a:r>
          </a:p>
          <a:p>
            <a:r>
              <a:rPr lang="en-US" altLang="zh-TW" dirty="0"/>
              <a:t>face transfer, i.e., replacing one person’s face with another in a video </a:t>
            </a:r>
          </a:p>
          <a:p>
            <a:r>
              <a:rPr lang="en-US" altLang="zh-TW" dirty="0"/>
              <a:t>face beautification by warping face images toward a more attractive “standard”</a:t>
            </a:r>
          </a:p>
          <a:p>
            <a:r>
              <a:rPr lang="en-US" altLang="zh-TW" dirty="0"/>
              <a:t>face de-identification for privacy protection</a:t>
            </a:r>
          </a:p>
          <a:p>
            <a:r>
              <a:rPr lang="en-US" altLang="zh-TW" dirty="0"/>
              <a:t>face swapping</a:t>
            </a:r>
          </a:p>
          <a:p>
            <a:endParaRPr lang="zh-TW" altLang="en-US" dirty="0"/>
          </a:p>
        </p:txBody>
      </p:sp>
    </p:spTree>
    <p:extLst>
      <p:ext uri="{BB962C8B-B14F-4D97-AF65-F5344CB8AC3E}">
        <p14:creationId xmlns:p14="http://schemas.microsoft.com/office/powerpoint/2010/main" val="38525179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5BDE3B-0925-4707-B1F0-8B570C1446A1}"/>
              </a:ext>
            </a:extLst>
          </p:cNvPr>
          <p:cNvSpPr>
            <a:spLocks noGrp="1"/>
          </p:cNvSpPr>
          <p:nvPr>
            <p:ph type="title"/>
          </p:nvPr>
        </p:nvSpPr>
        <p:spPr/>
        <p:txBody>
          <a:bodyPr/>
          <a:lstStyle/>
          <a:p>
            <a:r>
              <a:rPr lang="en-US" altLang="zh-TW" dirty="0"/>
              <a:t>3D Head Model Applications</a:t>
            </a:r>
            <a:endParaRPr lang="zh-TW" altLang="en-US" dirty="0"/>
          </a:p>
        </p:txBody>
      </p:sp>
      <p:sp>
        <p:nvSpPr>
          <p:cNvPr id="3" name="內容版面配置區 2">
            <a:extLst>
              <a:ext uri="{FF2B5EF4-FFF2-40B4-BE49-F238E27FC236}">
                <a16:creationId xmlns:a16="http://schemas.microsoft.com/office/drawing/2014/main" id="{02BD9DBE-AE6A-4E02-A22E-B7A33AB0387D}"/>
              </a:ext>
            </a:extLst>
          </p:cNvPr>
          <p:cNvSpPr>
            <a:spLocks noGrp="1"/>
          </p:cNvSpPr>
          <p:nvPr>
            <p:ph idx="1"/>
          </p:nvPr>
        </p:nvSpPr>
        <p:spPr/>
        <p:txBody>
          <a:bodyPr/>
          <a:lstStyle/>
          <a:p>
            <a:r>
              <a:rPr lang="en-US" altLang="zh-TW" dirty="0">
                <a:hlinkClick r:id="rId2"/>
              </a:rPr>
              <a:t>face swap from Microsoft</a:t>
            </a:r>
            <a:endParaRPr lang="en-US" altLang="zh-TW" dirty="0"/>
          </a:p>
          <a:p>
            <a:r>
              <a:rPr lang="en-US" altLang="zh-TW" dirty="0" err="1">
                <a:hlinkClick r:id="rId3"/>
              </a:rPr>
              <a:t>deepfake</a:t>
            </a:r>
            <a:r>
              <a:rPr lang="en-US" altLang="zh-TW" dirty="0">
                <a:hlinkClick r:id="rId3"/>
              </a:rPr>
              <a:t> damage</a:t>
            </a:r>
            <a:endParaRPr lang="en-US" altLang="zh-TW" dirty="0"/>
          </a:p>
          <a:p>
            <a:r>
              <a:rPr lang="en-US" altLang="zh-TW" dirty="0" err="1"/>
              <a:t>Mrdeepfakes</a:t>
            </a:r>
            <a:endParaRPr lang="en-US" altLang="zh-TW" dirty="0"/>
          </a:p>
          <a:p>
            <a:r>
              <a:rPr lang="en-US" altLang="zh-TW" dirty="0">
                <a:hlinkClick r:id="rId4"/>
              </a:rPr>
              <a:t>Fake videos of real people -- and how to spot them</a:t>
            </a:r>
            <a:endParaRPr lang="en-US" altLang="zh-TW" dirty="0"/>
          </a:p>
          <a:p>
            <a:endParaRPr lang="zh-TW" altLang="en-US" dirty="0"/>
          </a:p>
        </p:txBody>
      </p:sp>
    </p:spTree>
    <p:extLst>
      <p:ext uri="{BB962C8B-B14F-4D97-AF65-F5344CB8AC3E}">
        <p14:creationId xmlns:p14="http://schemas.microsoft.com/office/powerpoint/2010/main" val="425445768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DE67D6-FCA2-41E1-A26F-810FD87C3C42}"/>
              </a:ext>
            </a:extLst>
          </p:cNvPr>
          <p:cNvSpPr>
            <a:spLocks noGrp="1"/>
          </p:cNvSpPr>
          <p:nvPr>
            <p:ph type="title"/>
          </p:nvPr>
        </p:nvSpPr>
        <p:spPr>
          <a:xfrm>
            <a:off x="628650" y="365126"/>
            <a:ext cx="8295648" cy="1325563"/>
          </a:xfrm>
        </p:spPr>
        <p:txBody>
          <a:bodyPr/>
          <a:lstStyle/>
          <a:p>
            <a:r>
              <a:rPr lang="en-US" altLang="zh-TW" dirty="0"/>
              <a:t>12.6.3 Application: Facial Animation</a:t>
            </a:r>
            <a:endParaRPr lang="zh-TW" altLang="en-US" dirty="0"/>
          </a:p>
        </p:txBody>
      </p:sp>
      <p:pic>
        <p:nvPicPr>
          <p:cNvPr id="4" name="內容版面配置區 3">
            <a:extLst>
              <a:ext uri="{FF2B5EF4-FFF2-40B4-BE49-F238E27FC236}">
                <a16:creationId xmlns:a16="http://schemas.microsoft.com/office/drawing/2014/main" id="{02C7445C-6C72-4175-89F2-4BBACF7E13D2}"/>
              </a:ext>
            </a:extLst>
          </p:cNvPr>
          <p:cNvPicPr>
            <a:picLocks noGrp="1" noChangeAspect="1"/>
          </p:cNvPicPr>
          <p:nvPr>
            <p:ph idx="1"/>
          </p:nvPr>
        </p:nvPicPr>
        <p:blipFill>
          <a:blip r:embed="rId3"/>
          <a:stretch>
            <a:fillRect/>
          </a:stretch>
        </p:blipFill>
        <p:spPr>
          <a:xfrm>
            <a:off x="1796269" y="1468966"/>
            <a:ext cx="5474682" cy="3920068"/>
          </a:xfrm>
          <a:prstGeom prst="rect">
            <a:avLst/>
          </a:prstGeom>
        </p:spPr>
      </p:pic>
      <p:sp>
        <p:nvSpPr>
          <p:cNvPr id="6" name="Rectangle 5">
            <a:extLst>
              <a:ext uri="{FF2B5EF4-FFF2-40B4-BE49-F238E27FC236}">
                <a16:creationId xmlns:a16="http://schemas.microsoft.com/office/drawing/2014/main" id="{B5DA5EEB-8AF7-428C-976F-37BE9CB9C2E5}"/>
              </a:ext>
            </a:extLst>
          </p:cNvPr>
          <p:cNvSpPr>
            <a:spLocks noChangeArrowheads="1"/>
          </p:cNvSpPr>
          <p:nvPr/>
        </p:nvSpPr>
        <p:spPr bwMode="auto">
          <a:xfrm>
            <a:off x="499436" y="5389034"/>
            <a:ext cx="842486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zh-TW" sz="2400" b="0" dirty="0"/>
              <a:t>(a) Original 3D face model with the addition of shape and texture variations in specific direction: deviation from the mean (caricature), gender, expression, weight, and nose shape</a:t>
            </a:r>
          </a:p>
        </p:txBody>
      </p:sp>
    </p:spTree>
    <p:extLst>
      <p:ext uri="{BB962C8B-B14F-4D97-AF65-F5344CB8AC3E}">
        <p14:creationId xmlns:p14="http://schemas.microsoft.com/office/powerpoint/2010/main" val="383386565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D31805-86BC-4D24-814B-D717E1653FC8}"/>
              </a:ext>
            </a:extLst>
          </p:cNvPr>
          <p:cNvSpPr>
            <a:spLocks noGrp="1"/>
          </p:cNvSpPr>
          <p:nvPr>
            <p:ph type="title"/>
          </p:nvPr>
        </p:nvSpPr>
        <p:spPr>
          <a:xfrm>
            <a:off x="628649" y="365126"/>
            <a:ext cx="8297142" cy="1325563"/>
          </a:xfrm>
        </p:spPr>
        <p:txBody>
          <a:bodyPr/>
          <a:lstStyle/>
          <a:p>
            <a:r>
              <a:rPr lang="en-US" altLang="zh-TW" dirty="0"/>
              <a:t>12.6.3 Application: Facial Animation</a:t>
            </a:r>
            <a:endParaRPr lang="zh-TW" altLang="en-US" dirty="0"/>
          </a:p>
        </p:txBody>
      </p:sp>
      <p:pic>
        <p:nvPicPr>
          <p:cNvPr id="4" name="內容版面配置區 3">
            <a:extLst>
              <a:ext uri="{FF2B5EF4-FFF2-40B4-BE49-F238E27FC236}">
                <a16:creationId xmlns:a16="http://schemas.microsoft.com/office/drawing/2014/main" id="{E5FE6FDC-8ACE-4A43-AFD6-A3AAD2C5D713}"/>
              </a:ext>
            </a:extLst>
          </p:cNvPr>
          <p:cNvPicPr>
            <a:picLocks noGrp="1" noChangeAspect="1"/>
          </p:cNvPicPr>
          <p:nvPr>
            <p:ph idx="1"/>
          </p:nvPr>
        </p:nvPicPr>
        <p:blipFill>
          <a:blip r:embed="rId3"/>
          <a:stretch>
            <a:fillRect/>
          </a:stretch>
        </p:blipFill>
        <p:spPr>
          <a:xfrm>
            <a:off x="2901551" y="1944058"/>
            <a:ext cx="3340898" cy="3609145"/>
          </a:xfrm>
          <a:prstGeom prst="rect">
            <a:avLst/>
          </a:prstGeom>
        </p:spPr>
      </p:pic>
      <p:pic>
        <p:nvPicPr>
          <p:cNvPr id="5" name="圖片 4">
            <a:extLst>
              <a:ext uri="{FF2B5EF4-FFF2-40B4-BE49-F238E27FC236}">
                <a16:creationId xmlns:a16="http://schemas.microsoft.com/office/drawing/2014/main" id="{1534E13B-1845-4064-9C25-3296196F19BF}"/>
              </a:ext>
            </a:extLst>
          </p:cNvPr>
          <p:cNvPicPr>
            <a:picLocks noChangeAspect="1"/>
          </p:cNvPicPr>
          <p:nvPr/>
        </p:nvPicPr>
        <p:blipFill>
          <a:blip r:embed="rId4"/>
          <a:stretch>
            <a:fillRect/>
          </a:stretch>
        </p:blipFill>
        <p:spPr>
          <a:xfrm>
            <a:off x="344972" y="5806572"/>
            <a:ext cx="8474174" cy="768163"/>
          </a:xfrm>
          <a:prstGeom prst="rect">
            <a:avLst/>
          </a:prstGeom>
        </p:spPr>
      </p:pic>
    </p:spTree>
    <p:extLst>
      <p:ext uri="{BB962C8B-B14F-4D97-AF65-F5344CB8AC3E}">
        <p14:creationId xmlns:p14="http://schemas.microsoft.com/office/powerpoint/2010/main" val="234887638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3D5F87-3822-49AC-B49B-D982363841B8}"/>
              </a:ext>
            </a:extLst>
          </p:cNvPr>
          <p:cNvSpPr>
            <a:spLocks noGrp="1"/>
          </p:cNvSpPr>
          <p:nvPr>
            <p:ph type="title"/>
          </p:nvPr>
        </p:nvSpPr>
        <p:spPr>
          <a:xfrm>
            <a:off x="628650" y="365126"/>
            <a:ext cx="8238624" cy="1325563"/>
          </a:xfrm>
        </p:spPr>
        <p:txBody>
          <a:bodyPr/>
          <a:lstStyle/>
          <a:p>
            <a:r>
              <a:rPr lang="en-US" altLang="zh-TW" dirty="0"/>
              <a:t>12.6.3 Application: Facial Animation</a:t>
            </a:r>
            <a:endParaRPr lang="zh-TW" altLang="en-US" dirty="0"/>
          </a:p>
        </p:txBody>
      </p:sp>
      <p:pic>
        <p:nvPicPr>
          <p:cNvPr id="4" name="內容版面配置區 3">
            <a:extLst>
              <a:ext uri="{FF2B5EF4-FFF2-40B4-BE49-F238E27FC236}">
                <a16:creationId xmlns:a16="http://schemas.microsoft.com/office/drawing/2014/main" id="{F457106E-4FE5-4B38-AC02-98FDD11B7624}"/>
              </a:ext>
            </a:extLst>
          </p:cNvPr>
          <p:cNvPicPr>
            <a:picLocks noGrp="1" noChangeAspect="1"/>
          </p:cNvPicPr>
          <p:nvPr>
            <p:ph idx="1"/>
          </p:nvPr>
        </p:nvPicPr>
        <p:blipFill>
          <a:blip r:embed="rId2"/>
          <a:stretch>
            <a:fillRect/>
          </a:stretch>
        </p:blipFill>
        <p:spPr>
          <a:xfrm>
            <a:off x="628650" y="1875540"/>
            <a:ext cx="7886700" cy="3746182"/>
          </a:xfrm>
          <a:prstGeom prst="rect">
            <a:avLst/>
          </a:prstGeom>
        </p:spPr>
      </p:pic>
      <p:sp>
        <p:nvSpPr>
          <p:cNvPr id="5" name="Rectangle 3">
            <a:extLst>
              <a:ext uri="{FF2B5EF4-FFF2-40B4-BE49-F238E27FC236}">
                <a16:creationId xmlns:a16="http://schemas.microsoft.com/office/drawing/2014/main" id="{48E16AC4-9276-41C3-A58A-7A8360B2BA9D}"/>
              </a:ext>
            </a:extLst>
          </p:cNvPr>
          <p:cNvSpPr>
            <a:spLocks noChangeArrowheads="1"/>
          </p:cNvSpPr>
          <p:nvPr/>
        </p:nvSpPr>
        <p:spPr bwMode="auto">
          <a:xfrm>
            <a:off x="628650" y="5851524"/>
            <a:ext cx="84248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0000"/>
              <a:buFont typeface="Wingdings" panose="05000000000000000000" pitchFamily="2" charset="2"/>
              <a:buChar char="l"/>
              <a:defRPr kumimoji="1" sz="3000">
                <a:solidFill>
                  <a:schemeClr val="tx1"/>
                </a:solidFill>
                <a:latin typeface="Arial" panose="020B0604020202020204" pitchFamily="34" charset="0"/>
                <a:ea typeface="新細明體" panose="02020500000000000000" pitchFamily="18" charset="-120"/>
              </a:defRPr>
            </a:lvl1pPr>
            <a:lvl2pPr marL="742950" indent="-285750">
              <a:spcBef>
                <a:spcPct val="20000"/>
              </a:spcBef>
              <a:buClr>
                <a:schemeClr val="accent2"/>
              </a:buClr>
              <a:buSzPct val="70000"/>
              <a:buFont typeface="Wingdings" panose="05000000000000000000" pitchFamily="2" charset="2"/>
              <a:buChar char="l"/>
              <a:defRPr kumimoji="1" sz="2600">
                <a:solidFill>
                  <a:schemeClr val="tx1"/>
                </a:solidFill>
                <a:latin typeface="Arial" panose="020B0604020202020204" pitchFamily="34" charset="0"/>
                <a:ea typeface="新細明體" panose="02020500000000000000" pitchFamily="18" charset="-120"/>
              </a:defRPr>
            </a:lvl2pPr>
            <a:lvl3pPr marL="1143000" indent="-228600">
              <a:spcBef>
                <a:spcPct val="20000"/>
              </a:spcBef>
              <a:buClr>
                <a:schemeClr val="accent1"/>
              </a:buClr>
              <a:buSzPct val="70000"/>
              <a:buFont typeface="Wingdings" panose="05000000000000000000" pitchFamily="2" charset="2"/>
              <a:buChar char="l"/>
              <a:defRPr kumimoji="1" sz="2300">
                <a:solidFill>
                  <a:schemeClr val="tx1"/>
                </a:solidFill>
                <a:latin typeface="Arial" panose="020B0604020202020204" pitchFamily="34" charset="0"/>
                <a:ea typeface="新細明體" panose="02020500000000000000" pitchFamily="18" charset="-120"/>
              </a:defRPr>
            </a:lvl3pPr>
            <a:lvl4pPr marL="1600200" indent="-228600">
              <a:spcBef>
                <a:spcPct val="20000"/>
              </a:spcBef>
              <a:buClr>
                <a:schemeClr val="tx2"/>
              </a:buClr>
              <a:buSzPct val="75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lr>
                <a:schemeClr val="folHlink"/>
              </a:buClr>
              <a:buSzPct val="80000"/>
              <a:buFont typeface="Wingdings" panose="05000000000000000000" pitchFamily="2" charset="2"/>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ClrTx/>
              <a:buSzTx/>
              <a:buFontTx/>
              <a:buNone/>
            </a:pPr>
            <a:r>
              <a:rPr lang="en-US" altLang="en-US" sz="1800" b="0" dirty="0"/>
              <a:t>(c) another example of a 3D reconstruction along with a different set of 3D manipulations</a:t>
            </a:r>
            <a:r>
              <a:rPr lang="en-US" altLang="zh-TW" sz="1800" b="0" dirty="0"/>
              <a:t> </a:t>
            </a:r>
            <a:r>
              <a:rPr lang="en-US" altLang="en-US" sz="1800" b="0" dirty="0"/>
              <a:t>such as lighting and pose change.</a:t>
            </a:r>
            <a:endParaRPr lang="en-US" altLang="zh-TW" sz="1800" b="0" dirty="0"/>
          </a:p>
        </p:txBody>
      </p:sp>
    </p:spTree>
    <p:extLst>
      <p:ext uri="{BB962C8B-B14F-4D97-AF65-F5344CB8AC3E}">
        <p14:creationId xmlns:p14="http://schemas.microsoft.com/office/powerpoint/2010/main" val="349616647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631D81B-5218-485D-88D6-84A9DEEFA53E}"/>
              </a:ext>
            </a:extLst>
          </p:cNvPr>
          <p:cNvSpPr>
            <a:spLocks noGrp="1"/>
          </p:cNvSpPr>
          <p:nvPr>
            <p:ph type="title"/>
          </p:nvPr>
        </p:nvSpPr>
        <p:spPr>
          <a:xfrm>
            <a:off x="628649" y="365126"/>
            <a:ext cx="8262687" cy="1325563"/>
          </a:xfrm>
        </p:spPr>
        <p:txBody>
          <a:bodyPr/>
          <a:lstStyle/>
          <a:p>
            <a:r>
              <a:rPr lang="en-US" altLang="zh-TW" dirty="0"/>
              <a:t>12.6.3 Application: Facial Animation</a:t>
            </a:r>
            <a:endParaRPr lang="zh-TW" altLang="en-US" dirty="0"/>
          </a:p>
        </p:txBody>
      </p:sp>
      <p:sp>
        <p:nvSpPr>
          <p:cNvPr id="3" name="內容版面配置區 2">
            <a:extLst>
              <a:ext uri="{FF2B5EF4-FFF2-40B4-BE49-F238E27FC236}">
                <a16:creationId xmlns:a16="http://schemas.microsoft.com/office/drawing/2014/main" id="{63C717D7-3DFE-45C2-B4C1-D1DE67CB0E84}"/>
              </a:ext>
            </a:extLst>
          </p:cNvPr>
          <p:cNvSpPr>
            <a:spLocks noGrp="1"/>
          </p:cNvSpPr>
          <p:nvPr>
            <p:ph idx="1"/>
          </p:nvPr>
        </p:nvSpPr>
        <p:spPr/>
        <p:txBody>
          <a:bodyPr/>
          <a:lstStyle/>
          <a:p>
            <a:r>
              <a:rPr lang="en-US" altLang="zh-TW" dirty="0"/>
              <a:t>Morphable Face: Automatic 3D Reconstruction and Manipulation from Single Data-Set Reference Face </a:t>
            </a:r>
          </a:p>
          <a:p>
            <a:r>
              <a:rPr lang="en-US" altLang="zh-TW" dirty="0">
                <a:hlinkClick r:id="rId2"/>
              </a:rPr>
              <a:t>https://www.youtube.com/watch?v=fu7bTemvEKk</a:t>
            </a:r>
            <a:endParaRPr lang="en-US" altLang="zh-TW" dirty="0"/>
          </a:p>
          <a:p>
            <a:endParaRPr lang="zh-TW" altLang="en-US" dirty="0"/>
          </a:p>
        </p:txBody>
      </p:sp>
    </p:spTree>
    <p:extLst>
      <p:ext uri="{BB962C8B-B14F-4D97-AF65-F5344CB8AC3E}">
        <p14:creationId xmlns:p14="http://schemas.microsoft.com/office/powerpoint/2010/main" val="17593493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BF54B43-BD22-40F0-8A3E-CDA6B05BD039}"/>
              </a:ext>
            </a:extLst>
          </p:cNvPr>
          <p:cNvSpPr>
            <a:spLocks noGrp="1"/>
          </p:cNvSpPr>
          <p:nvPr>
            <p:ph type="title"/>
          </p:nvPr>
        </p:nvSpPr>
        <p:spPr>
          <a:xfrm>
            <a:off x="628650" y="365126"/>
            <a:ext cx="8238624" cy="1325563"/>
          </a:xfrm>
        </p:spPr>
        <p:txBody>
          <a:bodyPr/>
          <a:lstStyle/>
          <a:p>
            <a:r>
              <a:rPr lang="en-US" altLang="zh-TW" dirty="0"/>
              <a:t>12.6.3 Application: Facial Animation</a:t>
            </a:r>
            <a:endParaRPr lang="zh-TW" altLang="en-US" dirty="0"/>
          </a:p>
        </p:txBody>
      </p:sp>
      <p:sp>
        <p:nvSpPr>
          <p:cNvPr id="3" name="內容版面配置區 2">
            <a:extLst>
              <a:ext uri="{FF2B5EF4-FFF2-40B4-BE49-F238E27FC236}">
                <a16:creationId xmlns:a16="http://schemas.microsoft.com/office/drawing/2014/main" id="{E6881B10-B482-4F7F-BC03-C288BF0F2B0B}"/>
              </a:ext>
            </a:extLst>
          </p:cNvPr>
          <p:cNvSpPr>
            <a:spLocks noGrp="1"/>
          </p:cNvSpPr>
          <p:nvPr>
            <p:ph idx="1"/>
          </p:nvPr>
        </p:nvSpPr>
        <p:spPr/>
        <p:txBody>
          <a:bodyPr/>
          <a:lstStyle/>
          <a:p>
            <a:r>
              <a:rPr lang="en-US" altLang="zh-TW" dirty="0"/>
              <a:t>Photoreal Digital Actor</a:t>
            </a:r>
          </a:p>
          <a:p>
            <a:r>
              <a:rPr lang="en-US" altLang="zh-TW" dirty="0">
                <a:hlinkClick r:id="rId3"/>
              </a:rPr>
              <a:t>https://www.youtube.com/watch?v=piJ4Zke7EUw</a:t>
            </a:r>
            <a:endParaRPr lang="en-US" altLang="zh-TW" dirty="0"/>
          </a:p>
          <a:p>
            <a:r>
              <a:rPr lang="en-US" altLang="zh-TW" dirty="0">
                <a:hlinkClick r:id="rId4"/>
              </a:rPr>
              <a:t>Tomb Raider</a:t>
            </a:r>
            <a:endParaRPr lang="zh-TW" altLang="en-US" dirty="0"/>
          </a:p>
        </p:txBody>
      </p:sp>
    </p:spTree>
    <p:extLst>
      <p:ext uri="{BB962C8B-B14F-4D97-AF65-F5344CB8AC3E}">
        <p14:creationId xmlns:p14="http://schemas.microsoft.com/office/powerpoint/2010/main" val="250009864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15D4CF9-AF79-4DD0-8687-C3B8E80076D5}"/>
              </a:ext>
            </a:extLst>
          </p:cNvPr>
          <p:cNvSpPr>
            <a:spLocks noGrp="1"/>
          </p:cNvSpPr>
          <p:nvPr>
            <p:ph type="title"/>
          </p:nvPr>
        </p:nvSpPr>
        <p:spPr/>
        <p:txBody>
          <a:bodyPr/>
          <a:lstStyle/>
          <a:p>
            <a:r>
              <a:rPr lang="en-US" altLang="zh-TW" dirty="0"/>
              <a:t>12.6.4 Whole Body Modeling and Tracking</a:t>
            </a:r>
            <a:endParaRPr lang="zh-TW" altLang="en-US" dirty="0"/>
          </a:p>
        </p:txBody>
      </p:sp>
      <p:sp>
        <p:nvSpPr>
          <p:cNvPr id="3" name="內容版面配置區 2">
            <a:extLst>
              <a:ext uri="{FF2B5EF4-FFF2-40B4-BE49-F238E27FC236}">
                <a16:creationId xmlns:a16="http://schemas.microsoft.com/office/drawing/2014/main" id="{90258934-E874-4AE1-B351-8951BCE1A4E2}"/>
              </a:ext>
            </a:extLst>
          </p:cNvPr>
          <p:cNvSpPr>
            <a:spLocks noGrp="1"/>
          </p:cNvSpPr>
          <p:nvPr>
            <p:ph idx="1"/>
          </p:nvPr>
        </p:nvSpPr>
        <p:spPr/>
        <p:txBody>
          <a:bodyPr/>
          <a:lstStyle/>
          <a:p>
            <a:r>
              <a:rPr lang="en-US" altLang="zh-TW" dirty="0"/>
              <a:t>Background subtraction</a:t>
            </a:r>
          </a:p>
          <a:p>
            <a:r>
              <a:rPr lang="en-US" altLang="zh-TW" dirty="0"/>
              <a:t>Initialization and detection</a:t>
            </a:r>
          </a:p>
          <a:p>
            <a:r>
              <a:rPr lang="en-US" altLang="zh-TW" dirty="0"/>
              <a:t>Tracking with flow</a:t>
            </a:r>
          </a:p>
          <a:p>
            <a:r>
              <a:rPr lang="en-US" altLang="zh-TW" dirty="0"/>
              <a:t>3D kinematic models</a:t>
            </a:r>
          </a:p>
          <a:p>
            <a:r>
              <a:rPr lang="en-US" altLang="zh-TW" dirty="0"/>
              <a:t>Probabilistic models</a:t>
            </a:r>
          </a:p>
          <a:p>
            <a:r>
              <a:rPr lang="en-US" altLang="zh-TW" dirty="0"/>
              <a:t>Adaptive shape modeling</a:t>
            </a:r>
          </a:p>
          <a:p>
            <a:r>
              <a:rPr lang="en-US" altLang="zh-TW" dirty="0"/>
              <a:t>Activity recognition</a:t>
            </a:r>
            <a:endParaRPr lang="zh-TW" altLang="en-US" dirty="0"/>
          </a:p>
        </p:txBody>
      </p:sp>
    </p:spTree>
    <p:extLst>
      <p:ext uri="{BB962C8B-B14F-4D97-AF65-F5344CB8AC3E}">
        <p14:creationId xmlns:p14="http://schemas.microsoft.com/office/powerpoint/2010/main" val="399574322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E6C9A40-BCA0-4FEF-A50C-A3B18F255899}"/>
              </a:ext>
            </a:extLst>
          </p:cNvPr>
          <p:cNvSpPr>
            <a:spLocks noGrp="1"/>
          </p:cNvSpPr>
          <p:nvPr>
            <p:ph type="title"/>
          </p:nvPr>
        </p:nvSpPr>
        <p:spPr/>
        <p:txBody>
          <a:bodyPr/>
          <a:lstStyle/>
          <a:p>
            <a:r>
              <a:rPr lang="en-US" altLang="zh-TW" dirty="0"/>
              <a:t>12.6.4 Whole Body Modeling and Tracking</a:t>
            </a:r>
            <a:endParaRPr lang="zh-TW" altLang="en-US" dirty="0"/>
          </a:p>
        </p:txBody>
      </p:sp>
      <p:sp>
        <p:nvSpPr>
          <p:cNvPr id="3" name="內容版面配置區 2">
            <a:extLst>
              <a:ext uri="{FF2B5EF4-FFF2-40B4-BE49-F238E27FC236}">
                <a16:creationId xmlns:a16="http://schemas.microsoft.com/office/drawing/2014/main" id="{8C6ACC91-A400-48C3-A0CA-C1DE93A683AA}"/>
              </a:ext>
            </a:extLst>
          </p:cNvPr>
          <p:cNvSpPr>
            <a:spLocks noGrp="1"/>
          </p:cNvSpPr>
          <p:nvPr>
            <p:ph idx="1"/>
          </p:nvPr>
        </p:nvSpPr>
        <p:spPr/>
        <p:txBody>
          <a:bodyPr/>
          <a:lstStyle/>
          <a:p>
            <a:r>
              <a:rPr lang="en-US" altLang="zh-TW" sz="3200" b="1" dirty="0"/>
              <a:t>Background Subtraction</a:t>
            </a:r>
          </a:p>
          <a:p>
            <a:pPr>
              <a:buNone/>
            </a:pPr>
            <a:r>
              <a:rPr lang="en-US" altLang="zh-TW" dirty="0"/>
              <a:t>    - One of the first steps in many (but certainly not all) human tracking systems is to model the background in order to extract the moving foreground objects (silhouettes) corresponding to people.</a:t>
            </a:r>
          </a:p>
          <a:p>
            <a:pPr>
              <a:buNone/>
            </a:pPr>
            <a:r>
              <a:rPr lang="en-US" altLang="zh-TW" dirty="0"/>
              <a:t>   - Once silhouettes have been extracted from one or more cameras, they can then be modeled using deformable templates or other contour models</a:t>
            </a:r>
          </a:p>
          <a:p>
            <a:endParaRPr lang="zh-TW" altLang="en-US" dirty="0"/>
          </a:p>
        </p:txBody>
      </p:sp>
    </p:spTree>
    <p:extLst>
      <p:ext uri="{BB962C8B-B14F-4D97-AF65-F5344CB8AC3E}">
        <p14:creationId xmlns:p14="http://schemas.microsoft.com/office/powerpoint/2010/main" val="387788979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A2B848-6CBB-453B-8867-6D310DDEA6E0}"/>
              </a:ext>
            </a:extLst>
          </p:cNvPr>
          <p:cNvSpPr>
            <a:spLocks noGrp="1"/>
          </p:cNvSpPr>
          <p:nvPr>
            <p:ph type="title"/>
          </p:nvPr>
        </p:nvSpPr>
        <p:spPr>
          <a:xfrm>
            <a:off x="628650" y="365126"/>
            <a:ext cx="7886700" cy="1325563"/>
          </a:xfrm>
        </p:spPr>
        <p:txBody>
          <a:bodyPr/>
          <a:lstStyle/>
          <a:p>
            <a:r>
              <a:rPr lang="en-US" altLang="zh-TW" dirty="0"/>
              <a:t>12.6.4 Whole Body Modeling and Tracking</a:t>
            </a:r>
            <a:endParaRPr lang="zh-TW" altLang="en-US" dirty="0"/>
          </a:p>
        </p:txBody>
      </p:sp>
      <p:sp>
        <p:nvSpPr>
          <p:cNvPr id="3" name="內容版面配置區 2">
            <a:extLst>
              <a:ext uri="{FF2B5EF4-FFF2-40B4-BE49-F238E27FC236}">
                <a16:creationId xmlns:a16="http://schemas.microsoft.com/office/drawing/2014/main" id="{4BDA6F24-1910-47AB-9605-1544773BB1A0}"/>
              </a:ext>
            </a:extLst>
          </p:cNvPr>
          <p:cNvSpPr>
            <a:spLocks noGrp="1"/>
          </p:cNvSpPr>
          <p:nvPr>
            <p:ph idx="1"/>
          </p:nvPr>
        </p:nvSpPr>
        <p:spPr/>
        <p:txBody>
          <a:bodyPr>
            <a:normAutofit lnSpcReduction="10000"/>
          </a:bodyPr>
          <a:lstStyle/>
          <a:p>
            <a:r>
              <a:rPr lang="en-US" altLang="zh-TW" sz="3200" b="1" dirty="0"/>
              <a:t>Initialization and Detection</a:t>
            </a:r>
          </a:p>
          <a:p>
            <a:pPr>
              <a:buNone/>
            </a:pPr>
            <a:r>
              <a:rPr lang="en-US" altLang="zh-TW" dirty="0"/>
              <a:t>    - In order to track people in a fully automated manner, it is necessary to first detect (or re-acquire) their presence in individual video frames.</a:t>
            </a:r>
          </a:p>
          <a:p>
            <a:pPr>
              <a:buNone/>
            </a:pPr>
            <a:r>
              <a:rPr lang="en-US" altLang="zh-TW" dirty="0"/>
              <a:t>    - This topic is closely related to </a:t>
            </a:r>
            <a:r>
              <a:rPr lang="en-US" altLang="zh-TW" b="1" dirty="0"/>
              <a:t>pedestrian detection</a:t>
            </a:r>
            <a:r>
              <a:rPr lang="en-US" altLang="zh-TW" dirty="0"/>
              <a:t>, which is often considered as a kind of object recognition (Mori, Ren, </a:t>
            </a:r>
            <a:r>
              <a:rPr lang="en-US" altLang="zh-TW" dirty="0" err="1"/>
              <a:t>Efros</a:t>
            </a:r>
            <a:r>
              <a:rPr lang="en-US" altLang="zh-TW" dirty="0"/>
              <a:t> et al. 2004; </a:t>
            </a:r>
            <a:r>
              <a:rPr lang="en-US" altLang="zh-TW" dirty="0" err="1"/>
              <a:t>Felzenszwalb</a:t>
            </a:r>
            <a:r>
              <a:rPr lang="en-US" altLang="zh-TW" dirty="0"/>
              <a:t> and </a:t>
            </a:r>
            <a:r>
              <a:rPr lang="en-US" altLang="zh-TW" dirty="0" err="1"/>
              <a:t>Huttenlocher</a:t>
            </a:r>
            <a:r>
              <a:rPr lang="en-US" altLang="zh-TW" dirty="0"/>
              <a:t> 2005; </a:t>
            </a:r>
            <a:r>
              <a:rPr lang="en-US" altLang="zh-TW" dirty="0" err="1"/>
              <a:t>Felzenszwalb</a:t>
            </a:r>
            <a:r>
              <a:rPr lang="en-US" altLang="zh-TW" dirty="0"/>
              <a:t>, </a:t>
            </a:r>
            <a:r>
              <a:rPr lang="en-US" altLang="zh-TW" dirty="0" err="1"/>
              <a:t>McAllester</a:t>
            </a:r>
            <a:r>
              <a:rPr lang="en-US" altLang="zh-TW" dirty="0"/>
              <a:t>, and Ramanan 2008</a:t>
            </a:r>
          </a:p>
          <a:p>
            <a:r>
              <a:rPr lang="en-US" altLang="zh-TW" dirty="0" err="1">
                <a:hlinkClick r:id="rId3"/>
              </a:rPr>
              <a:t>pedestrain</a:t>
            </a:r>
            <a:r>
              <a:rPr lang="en-US" altLang="zh-TW" dirty="0">
                <a:hlinkClick r:id="rId3"/>
              </a:rPr>
              <a:t> detection</a:t>
            </a:r>
            <a:endParaRPr lang="zh-TW" altLang="en-US" dirty="0"/>
          </a:p>
        </p:txBody>
      </p:sp>
    </p:spTree>
    <p:extLst>
      <p:ext uri="{BB962C8B-B14F-4D97-AF65-F5344CB8AC3E}">
        <p14:creationId xmlns:p14="http://schemas.microsoft.com/office/powerpoint/2010/main" val="28414084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2520ECE-7AB4-4BF6-9861-D75AEE4559C8}"/>
              </a:ext>
            </a:extLst>
          </p:cNvPr>
          <p:cNvSpPr>
            <a:spLocks noGrp="1"/>
          </p:cNvSpPr>
          <p:nvPr>
            <p:ph type="title"/>
          </p:nvPr>
        </p:nvSpPr>
        <p:spPr/>
        <p:txBody>
          <a:bodyPr>
            <a:normAutofit/>
          </a:bodyPr>
          <a:lstStyle/>
          <a:p>
            <a:r>
              <a:rPr lang="en-US" altLang="zh-TW" dirty="0"/>
              <a:t>12.1.1 Shape from Shading and Photometric Stereo</a:t>
            </a:r>
            <a:endParaRPr lang="zh-TW" altLang="en-US" dirty="0"/>
          </a:p>
        </p:txBody>
      </p:sp>
      <p:pic>
        <p:nvPicPr>
          <p:cNvPr id="4" name="內容版面配置區 3">
            <a:extLst>
              <a:ext uri="{FF2B5EF4-FFF2-40B4-BE49-F238E27FC236}">
                <a16:creationId xmlns:a16="http://schemas.microsoft.com/office/drawing/2014/main" id="{DA485EAA-4258-4F27-A385-B08B860966C7}"/>
              </a:ext>
            </a:extLst>
          </p:cNvPr>
          <p:cNvPicPr>
            <a:picLocks noGrp="1" noChangeAspect="1"/>
          </p:cNvPicPr>
          <p:nvPr>
            <p:ph idx="1"/>
          </p:nvPr>
        </p:nvPicPr>
        <p:blipFill>
          <a:blip r:embed="rId3"/>
          <a:stretch>
            <a:fillRect/>
          </a:stretch>
        </p:blipFill>
        <p:spPr>
          <a:xfrm>
            <a:off x="984193" y="2269880"/>
            <a:ext cx="7175614" cy="3462828"/>
          </a:xfrm>
          <a:prstGeom prst="rect">
            <a:avLst/>
          </a:prstGeom>
        </p:spPr>
      </p:pic>
    </p:spTree>
    <p:extLst>
      <p:ext uri="{BB962C8B-B14F-4D97-AF65-F5344CB8AC3E}">
        <p14:creationId xmlns:p14="http://schemas.microsoft.com/office/powerpoint/2010/main" val="279997802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9C95F4F-5871-454D-83F9-6B6D0DA87468}"/>
              </a:ext>
            </a:extLst>
          </p:cNvPr>
          <p:cNvSpPr>
            <a:spLocks noGrp="1"/>
          </p:cNvSpPr>
          <p:nvPr>
            <p:ph type="title"/>
          </p:nvPr>
        </p:nvSpPr>
        <p:spPr/>
        <p:txBody>
          <a:bodyPr/>
          <a:lstStyle/>
          <a:p>
            <a:r>
              <a:rPr lang="en-US" altLang="zh-TW" dirty="0"/>
              <a:t>12.6.4 Whole Body Modeling and Tracking</a:t>
            </a:r>
            <a:endParaRPr lang="zh-TW" altLang="en-US" dirty="0"/>
          </a:p>
        </p:txBody>
      </p:sp>
      <p:sp>
        <p:nvSpPr>
          <p:cNvPr id="3" name="內容版面配置區 2">
            <a:extLst>
              <a:ext uri="{FF2B5EF4-FFF2-40B4-BE49-F238E27FC236}">
                <a16:creationId xmlns:a16="http://schemas.microsoft.com/office/drawing/2014/main" id="{2558A5F3-903C-434C-B8E9-5D3EF4B2F828}"/>
              </a:ext>
            </a:extLst>
          </p:cNvPr>
          <p:cNvSpPr>
            <a:spLocks noGrp="1"/>
          </p:cNvSpPr>
          <p:nvPr>
            <p:ph idx="1"/>
          </p:nvPr>
        </p:nvSpPr>
        <p:spPr/>
        <p:txBody>
          <a:bodyPr/>
          <a:lstStyle/>
          <a:p>
            <a:r>
              <a:rPr lang="en-US" altLang="zh-TW" sz="3200" b="1" dirty="0"/>
              <a:t>3D Kinematic Models</a:t>
            </a:r>
          </a:p>
          <a:p>
            <a:pPr>
              <a:buNone/>
            </a:pPr>
            <a:r>
              <a:rPr lang="en-US" altLang="zh-TW" dirty="0"/>
              <a:t>    - which specifies the length of each limb in a skeleton as well as the 2D or 3D rotation angles between the limbs or segments</a:t>
            </a:r>
          </a:p>
          <a:p>
            <a:endParaRPr lang="zh-TW" altLang="en-US" dirty="0"/>
          </a:p>
        </p:txBody>
      </p:sp>
    </p:spTree>
    <p:extLst>
      <p:ext uri="{BB962C8B-B14F-4D97-AF65-F5344CB8AC3E}">
        <p14:creationId xmlns:p14="http://schemas.microsoft.com/office/powerpoint/2010/main" val="40939327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D1B71B0-E012-410B-92A7-453B8FD56730}"/>
              </a:ext>
            </a:extLst>
          </p:cNvPr>
          <p:cNvSpPr>
            <a:spLocks noGrp="1"/>
          </p:cNvSpPr>
          <p:nvPr>
            <p:ph type="title"/>
          </p:nvPr>
        </p:nvSpPr>
        <p:spPr/>
        <p:txBody>
          <a:bodyPr/>
          <a:lstStyle/>
          <a:p>
            <a:r>
              <a:rPr lang="en-US" altLang="zh-TW" dirty="0"/>
              <a:t>12.6.4 Whole Body Modeling and Tracking</a:t>
            </a:r>
            <a:endParaRPr lang="zh-TW" altLang="en-US" dirty="0"/>
          </a:p>
        </p:txBody>
      </p:sp>
      <p:pic>
        <p:nvPicPr>
          <p:cNvPr id="4" name="內容版面配置區 3">
            <a:extLst>
              <a:ext uri="{FF2B5EF4-FFF2-40B4-BE49-F238E27FC236}">
                <a16:creationId xmlns:a16="http://schemas.microsoft.com/office/drawing/2014/main" id="{FABECE74-9246-4529-8B94-5160255E5AAB}"/>
              </a:ext>
            </a:extLst>
          </p:cNvPr>
          <p:cNvPicPr>
            <a:picLocks noGrp="1" noChangeAspect="1"/>
          </p:cNvPicPr>
          <p:nvPr>
            <p:ph idx="1"/>
          </p:nvPr>
        </p:nvPicPr>
        <p:blipFill>
          <a:blip r:embed="rId2"/>
          <a:stretch>
            <a:fillRect/>
          </a:stretch>
        </p:blipFill>
        <p:spPr>
          <a:xfrm>
            <a:off x="628650" y="2072332"/>
            <a:ext cx="7886700" cy="3857924"/>
          </a:xfrm>
          <a:prstGeom prst="rect">
            <a:avLst/>
          </a:prstGeom>
        </p:spPr>
      </p:pic>
      <p:sp>
        <p:nvSpPr>
          <p:cNvPr id="3" name="矩形 2">
            <a:extLst>
              <a:ext uri="{FF2B5EF4-FFF2-40B4-BE49-F238E27FC236}">
                <a16:creationId xmlns:a16="http://schemas.microsoft.com/office/drawing/2014/main" id="{554AEBD8-4837-49DA-8F54-E78EF3AE1567}"/>
              </a:ext>
            </a:extLst>
          </p:cNvPr>
          <p:cNvSpPr/>
          <p:nvPr/>
        </p:nvSpPr>
        <p:spPr>
          <a:xfrm>
            <a:off x="628650" y="6308208"/>
            <a:ext cx="7372350" cy="369332"/>
          </a:xfrm>
          <a:prstGeom prst="rect">
            <a:avLst/>
          </a:prstGeom>
        </p:spPr>
        <p:txBody>
          <a:bodyPr wrap="square">
            <a:spAutoFit/>
          </a:bodyPr>
          <a:lstStyle/>
          <a:p>
            <a:r>
              <a:rPr lang="en-US" altLang="zh-TW" dirty="0">
                <a:hlinkClick r:id="rId3"/>
              </a:rPr>
              <a:t>Realtime Multi-Person 2D Human Pose Estimation using Part Affinity Fields</a:t>
            </a:r>
            <a:endParaRPr lang="zh-TW" altLang="en-US" dirty="0"/>
          </a:p>
        </p:txBody>
      </p:sp>
    </p:spTree>
    <p:extLst>
      <p:ext uri="{BB962C8B-B14F-4D97-AF65-F5344CB8AC3E}">
        <p14:creationId xmlns:p14="http://schemas.microsoft.com/office/powerpoint/2010/main" val="366845038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26FAF2-FAE1-4C65-8813-4E0710531AB5}"/>
              </a:ext>
            </a:extLst>
          </p:cNvPr>
          <p:cNvSpPr>
            <a:spLocks noGrp="1"/>
          </p:cNvSpPr>
          <p:nvPr>
            <p:ph type="title"/>
          </p:nvPr>
        </p:nvSpPr>
        <p:spPr/>
        <p:txBody>
          <a:bodyPr/>
          <a:lstStyle/>
          <a:p>
            <a:r>
              <a:rPr lang="en-US" altLang="zh-TW" dirty="0"/>
              <a:t>12.6.4 Whole Body Modeling and Tracking</a:t>
            </a:r>
            <a:endParaRPr lang="zh-TW" altLang="en-US" dirty="0"/>
          </a:p>
        </p:txBody>
      </p:sp>
      <p:sp>
        <p:nvSpPr>
          <p:cNvPr id="3" name="內容版面配置區 2">
            <a:extLst>
              <a:ext uri="{FF2B5EF4-FFF2-40B4-BE49-F238E27FC236}">
                <a16:creationId xmlns:a16="http://schemas.microsoft.com/office/drawing/2014/main" id="{F0B42F6C-CB95-454C-8602-64DB893F6A09}"/>
              </a:ext>
            </a:extLst>
          </p:cNvPr>
          <p:cNvSpPr>
            <a:spLocks noGrp="1"/>
          </p:cNvSpPr>
          <p:nvPr>
            <p:ph idx="1"/>
          </p:nvPr>
        </p:nvSpPr>
        <p:spPr/>
        <p:txBody>
          <a:bodyPr/>
          <a:lstStyle/>
          <a:p>
            <a:r>
              <a:rPr lang="en-US" altLang="zh-TW" sz="3200" b="1" dirty="0"/>
              <a:t>Probabilistic Models</a:t>
            </a:r>
          </a:p>
          <a:p>
            <a:pPr>
              <a:buNone/>
            </a:pPr>
            <a:r>
              <a:rPr lang="en-US" altLang="zh-TW" dirty="0"/>
              <a:t>  - Because tracking can be such a difficult task, sophisticated probabilistic inference techniques are often used to estimate the likely states of the person being tracked</a:t>
            </a:r>
          </a:p>
          <a:p>
            <a:endParaRPr lang="zh-TW" altLang="en-US" dirty="0"/>
          </a:p>
        </p:txBody>
      </p:sp>
    </p:spTree>
    <p:extLst>
      <p:ext uri="{BB962C8B-B14F-4D97-AF65-F5344CB8AC3E}">
        <p14:creationId xmlns:p14="http://schemas.microsoft.com/office/powerpoint/2010/main" val="242234363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16CBBB-EEBF-45B7-81FE-A3444C8FEC37}"/>
              </a:ext>
            </a:extLst>
          </p:cNvPr>
          <p:cNvSpPr>
            <a:spLocks noGrp="1"/>
          </p:cNvSpPr>
          <p:nvPr>
            <p:ph type="title"/>
          </p:nvPr>
        </p:nvSpPr>
        <p:spPr/>
        <p:txBody>
          <a:bodyPr/>
          <a:lstStyle/>
          <a:p>
            <a:r>
              <a:rPr lang="en-US" altLang="zh-TW" dirty="0"/>
              <a:t>12.6.4 Whole Body Modeling and Tracking</a:t>
            </a:r>
            <a:endParaRPr lang="zh-TW" altLang="en-US" dirty="0"/>
          </a:p>
        </p:txBody>
      </p:sp>
      <p:sp>
        <p:nvSpPr>
          <p:cNvPr id="3" name="內容版面配置區 2">
            <a:extLst>
              <a:ext uri="{FF2B5EF4-FFF2-40B4-BE49-F238E27FC236}">
                <a16:creationId xmlns:a16="http://schemas.microsoft.com/office/drawing/2014/main" id="{E2C69652-CF42-4131-B147-3A0FB97D5D6E}"/>
              </a:ext>
            </a:extLst>
          </p:cNvPr>
          <p:cNvSpPr>
            <a:spLocks noGrp="1"/>
          </p:cNvSpPr>
          <p:nvPr>
            <p:ph idx="1"/>
          </p:nvPr>
        </p:nvSpPr>
        <p:spPr/>
        <p:txBody>
          <a:bodyPr/>
          <a:lstStyle/>
          <a:p>
            <a:r>
              <a:rPr lang="en-US" altLang="zh-TW" sz="3200" b="1" dirty="0"/>
              <a:t>Adaptive Shape Modeling</a:t>
            </a:r>
          </a:p>
          <a:p>
            <a:pPr>
              <a:buNone/>
            </a:pPr>
            <a:r>
              <a:rPr lang="en-US" altLang="zh-TW" dirty="0"/>
              <a:t>    - Another essential component of whole body modeling and tracking is the fitting of parameterized shape models to visual data</a:t>
            </a:r>
            <a:endParaRPr lang="zh-TW" altLang="en-US" dirty="0"/>
          </a:p>
        </p:txBody>
      </p:sp>
    </p:spTree>
    <p:extLst>
      <p:ext uri="{BB962C8B-B14F-4D97-AF65-F5344CB8AC3E}">
        <p14:creationId xmlns:p14="http://schemas.microsoft.com/office/powerpoint/2010/main" val="222855647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B87B00B-9A1B-4346-8D94-C3323D82F0ED}"/>
              </a:ext>
            </a:extLst>
          </p:cNvPr>
          <p:cNvSpPr>
            <a:spLocks noGrp="1"/>
          </p:cNvSpPr>
          <p:nvPr>
            <p:ph type="title"/>
          </p:nvPr>
        </p:nvSpPr>
        <p:spPr/>
        <p:txBody>
          <a:bodyPr/>
          <a:lstStyle/>
          <a:p>
            <a:r>
              <a:rPr lang="en-US" altLang="zh-TW" dirty="0"/>
              <a:t>12.6.4 Whole Body Modeling and Tracking</a:t>
            </a:r>
            <a:endParaRPr lang="zh-TW" altLang="en-US" dirty="0"/>
          </a:p>
        </p:txBody>
      </p:sp>
      <p:pic>
        <p:nvPicPr>
          <p:cNvPr id="4" name="內容版面配置區 3">
            <a:extLst>
              <a:ext uri="{FF2B5EF4-FFF2-40B4-BE49-F238E27FC236}">
                <a16:creationId xmlns:a16="http://schemas.microsoft.com/office/drawing/2014/main" id="{5A5D1F23-4965-4631-9A4B-80EE8950B070}"/>
              </a:ext>
            </a:extLst>
          </p:cNvPr>
          <p:cNvPicPr>
            <a:picLocks noGrp="1" noChangeAspect="1"/>
          </p:cNvPicPr>
          <p:nvPr>
            <p:ph idx="1"/>
          </p:nvPr>
        </p:nvPicPr>
        <p:blipFill>
          <a:blip r:embed="rId2"/>
          <a:stretch>
            <a:fillRect/>
          </a:stretch>
        </p:blipFill>
        <p:spPr>
          <a:xfrm>
            <a:off x="1294122" y="1710396"/>
            <a:ext cx="6555756" cy="4782478"/>
          </a:xfrm>
          <a:prstGeom prst="rect">
            <a:avLst/>
          </a:prstGeom>
        </p:spPr>
      </p:pic>
    </p:spTree>
    <p:extLst>
      <p:ext uri="{BB962C8B-B14F-4D97-AF65-F5344CB8AC3E}">
        <p14:creationId xmlns:p14="http://schemas.microsoft.com/office/powerpoint/2010/main" val="371827844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0C92B6-63BD-41EE-9D7A-DB552DEBC32F}"/>
              </a:ext>
            </a:extLst>
          </p:cNvPr>
          <p:cNvSpPr>
            <a:spLocks noGrp="1"/>
          </p:cNvSpPr>
          <p:nvPr>
            <p:ph type="title"/>
          </p:nvPr>
        </p:nvSpPr>
        <p:spPr/>
        <p:txBody>
          <a:bodyPr/>
          <a:lstStyle/>
          <a:p>
            <a:r>
              <a:rPr lang="en-US" altLang="zh-TW" dirty="0"/>
              <a:t>12.6.4 Whole Body Modeling and Tracking</a:t>
            </a:r>
            <a:endParaRPr lang="zh-TW" altLang="en-US" dirty="0"/>
          </a:p>
        </p:txBody>
      </p:sp>
      <p:sp>
        <p:nvSpPr>
          <p:cNvPr id="3" name="內容版面配置區 2">
            <a:extLst>
              <a:ext uri="{FF2B5EF4-FFF2-40B4-BE49-F238E27FC236}">
                <a16:creationId xmlns:a16="http://schemas.microsoft.com/office/drawing/2014/main" id="{31A44635-ACDD-41A7-ABDD-C44B94A658A4}"/>
              </a:ext>
            </a:extLst>
          </p:cNvPr>
          <p:cNvSpPr>
            <a:spLocks noGrp="1"/>
          </p:cNvSpPr>
          <p:nvPr>
            <p:ph idx="1"/>
          </p:nvPr>
        </p:nvSpPr>
        <p:spPr/>
        <p:txBody>
          <a:bodyPr/>
          <a:lstStyle/>
          <a:p>
            <a:r>
              <a:rPr lang="en-US" altLang="zh-TW" dirty="0"/>
              <a:t>Estimating Human Shape and Pose From a Single Image</a:t>
            </a:r>
          </a:p>
          <a:p>
            <a:r>
              <a:rPr lang="en-US" altLang="zh-TW" dirty="0">
                <a:hlinkClick r:id="rId2" action="ppaction://hlinkfile"/>
              </a:rPr>
              <a:t>Original</a:t>
            </a:r>
            <a:endParaRPr lang="en-US" altLang="zh-TW" dirty="0"/>
          </a:p>
          <a:p>
            <a:r>
              <a:rPr lang="en-US" altLang="zh-TW" dirty="0">
                <a:hlinkClick r:id="rId3"/>
              </a:rPr>
              <a:t>3D Human Pose and Shape from a Single Image</a:t>
            </a:r>
            <a:endParaRPr lang="zh-TW" altLang="en-US" dirty="0"/>
          </a:p>
        </p:txBody>
      </p:sp>
    </p:spTree>
    <p:extLst>
      <p:ext uri="{BB962C8B-B14F-4D97-AF65-F5344CB8AC3E}">
        <p14:creationId xmlns:p14="http://schemas.microsoft.com/office/powerpoint/2010/main" val="40760930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C75E0C2-011D-417A-8B56-42C1B31B1DF6}"/>
              </a:ext>
            </a:extLst>
          </p:cNvPr>
          <p:cNvSpPr>
            <a:spLocks noGrp="1"/>
          </p:cNvSpPr>
          <p:nvPr>
            <p:ph type="title"/>
          </p:nvPr>
        </p:nvSpPr>
        <p:spPr/>
        <p:txBody>
          <a:bodyPr/>
          <a:lstStyle/>
          <a:p>
            <a:r>
              <a:rPr lang="en-US" altLang="zh-TW" dirty="0"/>
              <a:t>12.6.4 Whole Body Modeling and Tracking</a:t>
            </a:r>
            <a:endParaRPr lang="zh-TW" altLang="en-US" dirty="0"/>
          </a:p>
        </p:txBody>
      </p:sp>
      <p:sp>
        <p:nvSpPr>
          <p:cNvPr id="3" name="內容版面配置區 2">
            <a:extLst>
              <a:ext uri="{FF2B5EF4-FFF2-40B4-BE49-F238E27FC236}">
                <a16:creationId xmlns:a16="http://schemas.microsoft.com/office/drawing/2014/main" id="{B3AEF685-04BB-438E-8E68-DECDA3199DEE}"/>
              </a:ext>
            </a:extLst>
          </p:cNvPr>
          <p:cNvSpPr>
            <a:spLocks noGrp="1"/>
          </p:cNvSpPr>
          <p:nvPr>
            <p:ph idx="1"/>
          </p:nvPr>
        </p:nvSpPr>
        <p:spPr/>
        <p:txBody>
          <a:bodyPr/>
          <a:lstStyle/>
          <a:p>
            <a:r>
              <a:rPr lang="en-US" altLang="zh-TW" sz="3200" b="1" dirty="0"/>
              <a:t>Activity Recognition</a:t>
            </a:r>
            <a:endParaRPr lang="en-US" altLang="zh-TW" b="1" dirty="0"/>
          </a:p>
          <a:p>
            <a:pPr>
              <a:buNone/>
            </a:pPr>
            <a:r>
              <a:rPr lang="en-US" altLang="zh-TW" dirty="0"/>
              <a:t>    - The final widely studied topic in human modeling is motion, activity, and action recognition (</a:t>
            </a:r>
            <a:r>
              <a:rPr lang="en-US" altLang="zh-TW" dirty="0" err="1"/>
              <a:t>Bobick</a:t>
            </a:r>
            <a:r>
              <a:rPr lang="en-US" altLang="zh-TW" dirty="0"/>
              <a:t> 1997; Hu, Tan, Wang et al. 2004; Hilton, </a:t>
            </a:r>
            <a:r>
              <a:rPr lang="en-US" altLang="zh-TW" dirty="0" err="1"/>
              <a:t>Fua</a:t>
            </a:r>
            <a:r>
              <a:rPr lang="en-US" altLang="zh-TW" dirty="0"/>
              <a:t>, and </a:t>
            </a:r>
            <a:r>
              <a:rPr lang="en-US" altLang="zh-TW" dirty="0" err="1"/>
              <a:t>Ronfard</a:t>
            </a:r>
            <a:r>
              <a:rPr lang="en-US" altLang="zh-TW" dirty="0"/>
              <a:t> 2006)</a:t>
            </a:r>
          </a:p>
          <a:p>
            <a:pPr>
              <a:buNone/>
            </a:pPr>
            <a:r>
              <a:rPr lang="en-US" altLang="zh-TW" dirty="0"/>
              <a:t>    - Examples of actions that are commonly recognized include walking and running, jumping, dancing, picking up objects, sitting down and standing up, and waving</a:t>
            </a:r>
          </a:p>
          <a:p>
            <a:endParaRPr lang="zh-TW" altLang="en-US" dirty="0"/>
          </a:p>
        </p:txBody>
      </p:sp>
    </p:spTree>
    <p:extLst>
      <p:ext uri="{BB962C8B-B14F-4D97-AF65-F5344CB8AC3E}">
        <p14:creationId xmlns:p14="http://schemas.microsoft.com/office/powerpoint/2010/main" val="140973651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510CEB2-1914-4CA9-A053-C2055030AF58}"/>
              </a:ext>
            </a:extLst>
          </p:cNvPr>
          <p:cNvSpPr>
            <a:spLocks noGrp="1"/>
          </p:cNvSpPr>
          <p:nvPr>
            <p:ph type="title"/>
          </p:nvPr>
        </p:nvSpPr>
        <p:spPr/>
        <p:txBody>
          <a:bodyPr/>
          <a:lstStyle/>
          <a:p>
            <a:r>
              <a:rPr lang="en-US" altLang="zh-TW" dirty="0"/>
              <a:t>12.7 Recovering Texture Maps and Albedos</a:t>
            </a:r>
            <a:endParaRPr lang="zh-TW" altLang="en-US" dirty="0"/>
          </a:p>
        </p:txBody>
      </p:sp>
      <p:sp>
        <p:nvSpPr>
          <p:cNvPr id="3" name="內容版面配置區 2">
            <a:extLst>
              <a:ext uri="{FF2B5EF4-FFF2-40B4-BE49-F238E27FC236}">
                <a16:creationId xmlns:a16="http://schemas.microsoft.com/office/drawing/2014/main" id="{EF35DBC9-AB54-4A4D-B109-CA1C90B15AD1}"/>
              </a:ext>
            </a:extLst>
          </p:cNvPr>
          <p:cNvSpPr>
            <a:spLocks noGrp="1"/>
          </p:cNvSpPr>
          <p:nvPr>
            <p:ph idx="1"/>
          </p:nvPr>
        </p:nvSpPr>
        <p:spPr>
          <a:xfrm>
            <a:off x="628650" y="1789531"/>
            <a:ext cx="7886700" cy="2277143"/>
          </a:xfrm>
        </p:spPr>
        <p:txBody>
          <a:bodyPr/>
          <a:lstStyle/>
          <a:p>
            <a:r>
              <a:rPr lang="en-US" altLang="zh-TW" dirty="0"/>
              <a:t>After a 3D model of an object or person has been acquired, the final step in modeling is usually to recover a texture map to describe the object’s surface appearance</a:t>
            </a:r>
          </a:p>
          <a:p>
            <a:endParaRPr lang="zh-TW" altLang="en-US" dirty="0"/>
          </a:p>
        </p:txBody>
      </p:sp>
      <p:pic>
        <p:nvPicPr>
          <p:cNvPr id="4" name="圖片 3">
            <a:extLst>
              <a:ext uri="{FF2B5EF4-FFF2-40B4-BE49-F238E27FC236}">
                <a16:creationId xmlns:a16="http://schemas.microsoft.com/office/drawing/2014/main" id="{30812423-5B55-48BB-83FC-777101437088}"/>
              </a:ext>
            </a:extLst>
          </p:cNvPr>
          <p:cNvPicPr>
            <a:picLocks noChangeAspect="1"/>
          </p:cNvPicPr>
          <p:nvPr/>
        </p:nvPicPr>
        <p:blipFill>
          <a:blip r:embed="rId2"/>
          <a:stretch>
            <a:fillRect/>
          </a:stretch>
        </p:blipFill>
        <p:spPr>
          <a:xfrm>
            <a:off x="395878" y="3440858"/>
            <a:ext cx="8352244" cy="3231160"/>
          </a:xfrm>
          <a:prstGeom prst="rect">
            <a:avLst/>
          </a:prstGeom>
        </p:spPr>
      </p:pic>
    </p:spTree>
    <p:extLst>
      <p:ext uri="{BB962C8B-B14F-4D97-AF65-F5344CB8AC3E}">
        <p14:creationId xmlns:p14="http://schemas.microsoft.com/office/powerpoint/2010/main" val="189673993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242E0C-9421-4D29-BC89-282EEEA4FA35}"/>
              </a:ext>
            </a:extLst>
          </p:cNvPr>
          <p:cNvSpPr>
            <a:spLocks noGrp="1"/>
          </p:cNvSpPr>
          <p:nvPr>
            <p:ph type="title"/>
          </p:nvPr>
        </p:nvSpPr>
        <p:spPr/>
        <p:txBody>
          <a:bodyPr/>
          <a:lstStyle/>
          <a:p>
            <a:r>
              <a:rPr lang="en-US" altLang="zh-TW" dirty="0"/>
              <a:t>12.7 Recovering Texture Maps and Albedos</a:t>
            </a:r>
            <a:endParaRPr lang="zh-TW" altLang="en-US" dirty="0"/>
          </a:p>
        </p:txBody>
      </p:sp>
      <p:pic>
        <p:nvPicPr>
          <p:cNvPr id="4" name="內容版面配置區 3">
            <a:extLst>
              <a:ext uri="{FF2B5EF4-FFF2-40B4-BE49-F238E27FC236}">
                <a16:creationId xmlns:a16="http://schemas.microsoft.com/office/drawing/2014/main" id="{BCE80A34-9835-439D-B271-F1DEE92D88AA}"/>
              </a:ext>
            </a:extLst>
          </p:cNvPr>
          <p:cNvPicPr>
            <a:picLocks noGrp="1" noChangeAspect="1"/>
          </p:cNvPicPr>
          <p:nvPr>
            <p:ph idx="1"/>
          </p:nvPr>
        </p:nvPicPr>
        <p:blipFill>
          <a:blip r:embed="rId2"/>
          <a:stretch>
            <a:fillRect/>
          </a:stretch>
        </p:blipFill>
        <p:spPr>
          <a:xfrm>
            <a:off x="628650" y="1969461"/>
            <a:ext cx="7886700" cy="3943349"/>
          </a:xfrm>
          <a:prstGeom prst="rect">
            <a:avLst/>
          </a:prstGeom>
        </p:spPr>
      </p:pic>
    </p:spTree>
    <p:extLst>
      <p:ext uri="{BB962C8B-B14F-4D97-AF65-F5344CB8AC3E}">
        <p14:creationId xmlns:p14="http://schemas.microsoft.com/office/powerpoint/2010/main" val="317799056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0803265-61AA-42D7-8C58-ADFAAD727333}"/>
              </a:ext>
            </a:extLst>
          </p:cNvPr>
          <p:cNvSpPr>
            <a:spLocks noGrp="1"/>
          </p:cNvSpPr>
          <p:nvPr>
            <p:ph type="title"/>
          </p:nvPr>
        </p:nvSpPr>
        <p:spPr/>
        <p:txBody>
          <a:bodyPr/>
          <a:lstStyle/>
          <a:p>
            <a:r>
              <a:rPr lang="en-US" altLang="zh-TW" dirty="0"/>
              <a:t>12.7 Recovering Texture Maps and Albedos</a:t>
            </a:r>
            <a:endParaRPr lang="zh-TW" altLang="en-US" dirty="0"/>
          </a:p>
        </p:txBody>
      </p:sp>
      <p:pic>
        <p:nvPicPr>
          <p:cNvPr id="4" name="內容版面配置區 3">
            <a:extLst>
              <a:ext uri="{FF2B5EF4-FFF2-40B4-BE49-F238E27FC236}">
                <a16:creationId xmlns:a16="http://schemas.microsoft.com/office/drawing/2014/main" id="{4E7C65D1-B39D-4D55-AFDC-524A59717BED}"/>
              </a:ext>
            </a:extLst>
          </p:cNvPr>
          <p:cNvPicPr>
            <a:picLocks noGrp="1" noChangeAspect="1"/>
          </p:cNvPicPr>
          <p:nvPr>
            <p:ph idx="1"/>
          </p:nvPr>
        </p:nvPicPr>
        <p:blipFill>
          <a:blip r:embed="rId2"/>
          <a:stretch>
            <a:fillRect/>
          </a:stretch>
        </p:blipFill>
        <p:spPr>
          <a:xfrm>
            <a:off x="1602921" y="1789530"/>
            <a:ext cx="5938157" cy="4846795"/>
          </a:xfrm>
          <a:prstGeom prst="rect">
            <a:avLst/>
          </a:prstGeom>
        </p:spPr>
      </p:pic>
    </p:spTree>
    <p:extLst>
      <p:ext uri="{BB962C8B-B14F-4D97-AF65-F5344CB8AC3E}">
        <p14:creationId xmlns:p14="http://schemas.microsoft.com/office/powerpoint/2010/main" val="3208025816"/>
      </p:ext>
    </p:extLst>
  </p:cSld>
  <p:clrMapOvr>
    <a:masterClrMapping/>
  </p:clrMapOvr>
  <p:timing>
    <p:tnLst>
      <p:par>
        <p:cTn id="1" dur="indefinite" restart="never" nodeType="tmRoot"/>
      </p:par>
    </p:tnLst>
  </p:timing>
</p:sld>
</file>

<file path=ppt/theme/theme1.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0" u="none" strike="noStrike" cap="none" normalizeH="0" baseline="0" smtClean="0">
            <a:ln>
              <a:noFill/>
            </a:ln>
            <a:solidFill>
              <a:schemeClr val="tx1"/>
            </a:solidFill>
            <a:effectLst/>
            <a:latin typeface="Arial"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0" u="none" strike="noStrike" cap="none" normalizeH="0" baseline="0" smtClean="0">
            <a:ln>
              <a:noFill/>
            </a:ln>
            <a:solidFill>
              <a:schemeClr val="tx1"/>
            </a:solidFill>
            <a:effectLst/>
            <a:latin typeface="Arial" charset="0"/>
            <a:ea typeface="新細明體" pitchFamily="18" charset="-12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佈景主題">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佈景主題">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佈景主題">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1862</TotalTime>
  <Words>3381</Words>
  <Application>Microsoft Office PowerPoint</Application>
  <PresentationFormat>如螢幕大小 (4:3)</PresentationFormat>
  <Paragraphs>469</Paragraphs>
  <Slides>100</Slides>
  <Notes>64</Notes>
  <HiddenSlides>0</HiddenSlides>
  <MMClips>0</MMClips>
  <ScaleCrop>false</ScaleCrop>
  <HeadingPairs>
    <vt:vector size="6" baseType="variant">
      <vt:variant>
        <vt:lpstr>使用字型</vt:lpstr>
      </vt:variant>
      <vt:variant>
        <vt:i4>7</vt:i4>
      </vt:variant>
      <vt:variant>
        <vt:lpstr>佈景主題</vt:lpstr>
      </vt:variant>
      <vt:variant>
        <vt:i4>2</vt:i4>
      </vt:variant>
      <vt:variant>
        <vt:lpstr>投影片標題</vt:lpstr>
      </vt:variant>
      <vt:variant>
        <vt:i4>100</vt:i4>
      </vt:variant>
    </vt:vector>
  </HeadingPairs>
  <TitlesOfParts>
    <vt:vector size="109" baseType="lpstr">
      <vt:lpstr>新細明體</vt:lpstr>
      <vt:lpstr>Arial</vt:lpstr>
      <vt:lpstr>Calibri</vt:lpstr>
      <vt:lpstr>Calibri Light</vt:lpstr>
      <vt:lpstr>Comic Sans MS</vt:lpstr>
      <vt:lpstr>Times New Roman</vt:lpstr>
      <vt:lpstr>Wingdings</vt:lpstr>
      <vt:lpstr>Network</vt:lpstr>
      <vt:lpstr>Office 佈景主題</vt:lpstr>
      <vt:lpstr>Advanced Computer Vision</vt:lpstr>
      <vt:lpstr>Before Start…</vt:lpstr>
      <vt:lpstr>Chapter 12  3D Reconstruction</vt:lpstr>
      <vt:lpstr>PowerPoint 簡報</vt:lpstr>
      <vt:lpstr>12.1 Shape from X</vt:lpstr>
      <vt:lpstr>12.1.1 Shape from Shading and Photometric Stereo</vt:lpstr>
      <vt:lpstr>12.1.1 Shape from Shading and Photometric Stereo</vt:lpstr>
      <vt:lpstr>PowerPoint 簡報</vt:lpstr>
      <vt:lpstr>12.1.1 Shape from Shading and Photometric Stereo</vt:lpstr>
      <vt:lpstr>12.1.1 Shape from Shading and Photometric Stereo</vt:lpstr>
      <vt:lpstr>12.1.1 Shape from Shading and Photometric Stereo</vt:lpstr>
      <vt:lpstr>12.1.1 Shape from Shading and Photometric Stereo</vt:lpstr>
      <vt:lpstr>PowerPoint 簡報</vt:lpstr>
      <vt:lpstr>PowerPoint 簡報</vt:lpstr>
      <vt:lpstr>12.1.1 Shape from Shading and Photometric Stereo</vt:lpstr>
      <vt:lpstr>PowerPoint 簡報</vt:lpstr>
      <vt:lpstr>12.1.1 Shape from shading and photometric stereo</vt:lpstr>
      <vt:lpstr>Smoothness Constraint</vt:lpstr>
      <vt:lpstr>PowerPoint 簡報</vt:lpstr>
      <vt:lpstr>12.1.1 Shape from Shading and Photometric Stereo</vt:lpstr>
      <vt:lpstr>PowerPoint 簡報</vt:lpstr>
      <vt:lpstr>12.1.2 Shape from Texture</vt:lpstr>
      <vt:lpstr>12.1.2 Shape from Texture</vt:lpstr>
      <vt:lpstr>12.1.2 Shape from Texture</vt:lpstr>
      <vt:lpstr>PowerPoint 簡報</vt:lpstr>
      <vt:lpstr>PowerPoint 簡報</vt:lpstr>
      <vt:lpstr>12.1.3 Shape from Focus</vt:lpstr>
      <vt:lpstr>PowerPoint 簡報</vt:lpstr>
      <vt:lpstr>12.1.3 Shape from Focus</vt:lpstr>
      <vt:lpstr>PowerPoint 簡報</vt:lpstr>
      <vt:lpstr>12.1.3 Shape from Focus</vt:lpstr>
      <vt:lpstr>PowerPoint 簡報</vt:lpstr>
      <vt:lpstr>12.2 Active Range Finding</vt:lpstr>
      <vt:lpstr>12.2 Active Range Finding</vt:lpstr>
      <vt:lpstr>12.2 Active Range Finding</vt:lpstr>
      <vt:lpstr>12.2 Active Range Finding</vt:lpstr>
      <vt:lpstr>12.2 Active Range Finding</vt:lpstr>
      <vt:lpstr>12.2 Active Range Finding</vt:lpstr>
      <vt:lpstr>12.2 Active Range Finding</vt:lpstr>
      <vt:lpstr>12.2.1 Range Data Merging</vt:lpstr>
      <vt:lpstr>12.2.1 Range Data Merging</vt:lpstr>
      <vt:lpstr>12.2.1 Range Data Merging</vt:lpstr>
      <vt:lpstr>12.2.1 Range Data Merging</vt:lpstr>
      <vt:lpstr>Stereolithography (SLA) Technology</vt:lpstr>
      <vt:lpstr>12.2.2 Application: Digital Heritage</vt:lpstr>
      <vt:lpstr>12.2.2 Application: Digital Heritage</vt:lpstr>
      <vt:lpstr>12.2.2 Application: Digital Heritage</vt:lpstr>
      <vt:lpstr>PowerPoint 簡報</vt:lpstr>
      <vt:lpstr>12.2.2 Application: Digital Heritage</vt:lpstr>
      <vt:lpstr>12.3 Surface Representations</vt:lpstr>
      <vt:lpstr>Triangle Meshes</vt:lpstr>
      <vt:lpstr>Splines Meshes</vt:lpstr>
      <vt:lpstr>12.3 Surface Representations</vt:lpstr>
      <vt:lpstr>12.3 Surface Representations</vt:lpstr>
      <vt:lpstr>12.3.1 Surface Representations</vt:lpstr>
      <vt:lpstr>12.3.1 Surface Representations</vt:lpstr>
      <vt:lpstr>12.3.1 Surface Representations</vt:lpstr>
      <vt:lpstr>12.3.2 Surface Simplification</vt:lpstr>
      <vt:lpstr>12.3.2 Surface Simplification</vt:lpstr>
      <vt:lpstr>12.3.2 Surface Simplification</vt:lpstr>
      <vt:lpstr>12.3.3 Geometry Images</vt:lpstr>
      <vt:lpstr>12.3.3 Geometry Images</vt:lpstr>
      <vt:lpstr>12.4 Point-based Representations</vt:lpstr>
      <vt:lpstr>12.4 Point-based Representations</vt:lpstr>
      <vt:lpstr>12.4 Point-based Representations</vt:lpstr>
      <vt:lpstr>12.5 Volumetric Representations</vt:lpstr>
      <vt:lpstr>12.5.1 Implicit Surfaces and Level Sets</vt:lpstr>
      <vt:lpstr>12.5.1 Implicit Surfaces and Level Sets</vt:lpstr>
      <vt:lpstr>Conics (2D Curve)</vt:lpstr>
      <vt:lpstr>Quadric</vt:lpstr>
      <vt:lpstr>Superquadrics</vt:lpstr>
      <vt:lpstr>12.5.1 Implicit Surfaces and Level Sets</vt:lpstr>
      <vt:lpstr>12.5.1 Implicit Surfaces and Level Sets</vt:lpstr>
      <vt:lpstr>12.6 Model-based Reconstruction</vt:lpstr>
      <vt:lpstr>12.6.1 Architecture</vt:lpstr>
      <vt:lpstr>12.6.1 Architecture</vt:lpstr>
      <vt:lpstr>12.6.1 Architecture</vt:lpstr>
      <vt:lpstr>12.6.2 Heads and Faces</vt:lpstr>
      <vt:lpstr>12.6.2 Heads and Faces</vt:lpstr>
      <vt:lpstr>12.6.2 Model-based Reconstruction</vt:lpstr>
      <vt:lpstr>3D Head Model Applications</vt:lpstr>
      <vt:lpstr>12.6.3 Application: Facial Animation</vt:lpstr>
      <vt:lpstr>12.6.3 Application: Facial Animation</vt:lpstr>
      <vt:lpstr>12.6.3 Application: Facial Animation</vt:lpstr>
      <vt:lpstr>12.6.3 Application: Facial Animation</vt:lpstr>
      <vt:lpstr>12.6.3 Application: Facial Animation</vt:lpstr>
      <vt:lpstr>12.6.4 Whole Body Modeling and Tracking</vt:lpstr>
      <vt:lpstr>12.6.4 Whole Body Modeling and Tracking</vt:lpstr>
      <vt:lpstr>12.6.4 Whole Body Modeling and Tracking</vt:lpstr>
      <vt:lpstr>12.6.4 Whole Body Modeling and Tracking</vt:lpstr>
      <vt:lpstr>12.6.4 Whole Body Modeling and Tracking</vt:lpstr>
      <vt:lpstr>12.6.4 Whole Body Modeling and Tracking</vt:lpstr>
      <vt:lpstr>12.6.4 Whole Body Modeling and Tracking</vt:lpstr>
      <vt:lpstr>12.6.4 Whole Body Modeling and Tracking</vt:lpstr>
      <vt:lpstr>12.6.4 Whole Body Modeling and Tracking</vt:lpstr>
      <vt:lpstr>12.6.4 Whole Body Modeling and Tracking</vt:lpstr>
      <vt:lpstr>12.7 Recovering Texture Maps and Albedos</vt:lpstr>
      <vt:lpstr>12.7 Recovering Texture Maps and Albedos</vt:lpstr>
      <vt:lpstr>12.7 Recovering Texture Maps and Albedos</vt:lpstr>
      <vt:lpstr>12.7.1 Estimating BRDFs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Computer Vision</dc:title>
  <dc:creator>展銘 許</dc:creator>
  <cp:lastModifiedBy>RaoBlack</cp:lastModifiedBy>
  <cp:revision>243</cp:revision>
  <dcterms:created xsi:type="dcterms:W3CDTF">2019-05-20T22:53:45Z</dcterms:created>
  <dcterms:modified xsi:type="dcterms:W3CDTF">2020-06-09T05:46:31Z</dcterms:modified>
</cp:coreProperties>
</file>