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98"/>
  </p:notesMasterIdLst>
  <p:sldIdLst>
    <p:sldId id="256" r:id="rId2"/>
    <p:sldId id="257" r:id="rId3"/>
    <p:sldId id="415" r:id="rId4"/>
    <p:sldId id="391" r:id="rId5"/>
    <p:sldId id="258" r:id="rId6"/>
    <p:sldId id="262" r:id="rId7"/>
    <p:sldId id="393" r:id="rId8"/>
    <p:sldId id="264" r:id="rId9"/>
    <p:sldId id="396" r:id="rId10"/>
    <p:sldId id="398" r:id="rId11"/>
    <p:sldId id="272" r:id="rId12"/>
    <p:sldId id="279" r:id="rId13"/>
    <p:sldId id="486" r:id="rId14"/>
    <p:sldId id="274" r:id="rId15"/>
    <p:sldId id="513" r:id="rId16"/>
    <p:sldId id="275" r:id="rId17"/>
    <p:sldId id="276" r:id="rId18"/>
    <p:sldId id="397" r:id="rId19"/>
    <p:sldId id="277" r:id="rId20"/>
    <p:sldId id="485" r:id="rId21"/>
    <p:sldId id="260" r:id="rId22"/>
    <p:sldId id="401" r:id="rId23"/>
    <p:sldId id="547" r:id="rId24"/>
    <p:sldId id="282" r:id="rId25"/>
    <p:sldId id="280" r:id="rId26"/>
    <p:sldId id="536" r:id="rId27"/>
    <p:sldId id="284" r:id="rId28"/>
    <p:sldId id="402" r:id="rId29"/>
    <p:sldId id="565" r:id="rId30"/>
    <p:sldId id="288" r:id="rId31"/>
    <p:sldId id="409" r:id="rId32"/>
    <p:sldId id="408" r:id="rId33"/>
    <p:sldId id="432" r:id="rId34"/>
    <p:sldId id="411" r:id="rId35"/>
    <p:sldId id="431" r:id="rId36"/>
    <p:sldId id="430" r:id="rId37"/>
    <p:sldId id="412" r:id="rId38"/>
    <p:sldId id="413" r:id="rId39"/>
    <p:sldId id="437" r:id="rId40"/>
    <p:sldId id="433" r:id="rId41"/>
    <p:sldId id="434" r:id="rId42"/>
    <p:sldId id="294" r:id="rId43"/>
    <p:sldId id="517" r:id="rId44"/>
    <p:sldId id="435" r:id="rId45"/>
    <p:sldId id="429" r:id="rId46"/>
    <p:sldId id="538" r:id="rId47"/>
    <p:sldId id="299" r:id="rId48"/>
    <p:sldId id="300" r:id="rId49"/>
    <p:sldId id="302" r:id="rId50"/>
    <p:sldId id="526" r:id="rId51"/>
    <p:sldId id="438" r:id="rId52"/>
    <p:sldId id="439" r:id="rId53"/>
    <p:sldId id="519" r:id="rId54"/>
    <p:sldId id="440" r:id="rId55"/>
    <p:sldId id="520" r:id="rId56"/>
    <p:sldId id="441" r:id="rId57"/>
    <p:sldId id="522" r:id="rId58"/>
    <p:sldId id="442" r:id="rId59"/>
    <p:sldId id="521" r:id="rId60"/>
    <p:sldId id="307" r:id="rId61"/>
    <p:sldId id="424" r:id="rId62"/>
    <p:sldId id="423" r:id="rId63"/>
    <p:sldId id="523" r:id="rId64"/>
    <p:sldId id="311" r:id="rId65"/>
    <p:sldId id="514" r:id="rId66"/>
    <p:sldId id="312" r:id="rId67"/>
    <p:sldId id="525" r:id="rId68"/>
    <p:sldId id="313" r:id="rId69"/>
    <p:sldId id="314" r:id="rId70"/>
    <p:sldId id="317" r:id="rId71"/>
    <p:sldId id="316" r:id="rId72"/>
    <p:sldId id="318" r:id="rId73"/>
    <p:sldId id="319" r:id="rId74"/>
    <p:sldId id="320" r:id="rId75"/>
    <p:sldId id="321" r:id="rId76"/>
    <p:sldId id="553" r:id="rId77"/>
    <p:sldId id="569" r:id="rId78"/>
    <p:sldId id="563" r:id="rId79"/>
    <p:sldId id="322" r:id="rId80"/>
    <p:sldId id="572" r:id="rId81"/>
    <p:sldId id="327" r:id="rId82"/>
    <p:sldId id="329" r:id="rId83"/>
    <p:sldId id="331" r:id="rId84"/>
    <p:sldId id="573" r:id="rId85"/>
    <p:sldId id="336" r:id="rId86"/>
    <p:sldId id="590" r:id="rId87"/>
    <p:sldId id="334" r:id="rId88"/>
    <p:sldId id="335" r:id="rId89"/>
    <p:sldId id="337" r:id="rId90"/>
    <p:sldId id="551" r:id="rId91"/>
    <p:sldId id="340" r:id="rId92"/>
    <p:sldId id="576" r:id="rId93"/>
    <p:sldId id="557" r:id="rId94"/>
    <p:sldId id="558" r:id="rId95"/>
    <p:sldId id="577" r:id="rId96"/>
    <p:sldId id="516" r:id="rId97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99"/>
      <p:bold r:id="rId100"/>
      <p:italic r:id="rId101"/>
      <p:boldItalic r:id="rId102"/>
    </p:embeddedFont>
    <p:embeddedFont>
      <p:font typeface="Cambria Math" panose="02040503050406030204" pitchFamily="18" charset="0"/>
      <p:regular r:id="rId10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07" autoAdjust="0"/>
    <p:restoredTop sz="94690"/>
  </p:normalViewPr>
  <p:slideViewPr>
    <p:cSldViewPr snapToGrid="0">
      <p:cViewPr varScale="1">
        <p:scale>
          <a:sx n="111" d="100"/>
          <a:sy n="111" d="100"/>
        </p:scale>
        <p:origin x="1776" y="2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font" Target="fonts/font4.fntdata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font" Target="fonts/font1.fntdata"/><Relationship Id="rId10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font" Target="fonts/font2.fntdata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1" name="Google Shape;26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2" name="Google Shape;26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6" name="Google Shape;446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7" name="Google Shape;447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6" name="Google Shape;446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7" name="Google Shape;447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99800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7" name="Google Shape;407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8" name="Google Shape;408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608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B8B99F4-59A4-4B68-9BFF-4F3224E25ED0}" type="slidenum">
              <a:rPr lang="en-US" altLang="zh-TW" sz="1200" b="0" smtClean="0"/>
              <a:pPr/>
              <a:t>15</a:t>
            </a:fld>
            <a:endParaRPr lang="en-US" altLang="zh-TW" sz="1200" b="0"/>
          </a:p>
        </p:txBody>
      </p:sp>
    </p:spTree>
    <p:extLst>
      <p:ext uri="{BB962C8B-B14F-4D97-AF65-F5344CB8AC3E}">
        <p14:creationId xmlns:p14="http://schemas.microsoft.com/office/powerpoint/2010/main" val="26832249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4" name="Google Shape;414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5" name="Google Shape;415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1" name="Google Shape;421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2" name="Google Shape;422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4" name="Google Shape;414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5" name="Google Shape;415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56278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7" name="Google Shape;427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8" name="Google Shape;428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6" name="Google Shape;446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7" name="Google Shape;447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65452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1" name="Google Shape;29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" name="Google Shape;26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9" name="Google Shape;26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4" name="Google Shape;454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5" name="Google Shape;455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44208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4" name="Google Shape;454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5" name="Google Shape;455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33256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9" name="Google Shape;469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0" name="Google Shape;470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4" name="Google Shape;454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5" name="Google Shape;455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1" name="Google Shape;29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392500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4" name="Google Shape;484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5" name="Google Shape;485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4" name="Google Shape;484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5" name="Google Shape;485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46661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1" name="Google Shape;491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2" name="Google Shape;492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04790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1" name="Google Shape;511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2" name="Google Shape;512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1" name="Google Shape;491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2" name="Google Shape;492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9005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1" name="Google Shape;29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559179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1" name="Google Shape;511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2" name="Google Shape;512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51875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1" name="Google Shape;491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2" name="Google Shape;492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70807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5" name="Google Shape;525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6" name="Google Shape;526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703438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6" name="Google Shape;546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47" name="Google Shape;547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08956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5" name="Google Shape;525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6" name="Google Shape;526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902231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1" name="Google Shape;491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2" name="Google Shape;492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89830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5" name="Google Shape;525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6" name="Google Shape;526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520803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1" name="Google Shape;491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2" name="Google Shape;492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153995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5" name="Google Shape;525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6" name="Google Shape;526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833433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1" name="Google Shape;491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2" name="Google Shape;492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8424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" name="Google Shape;26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9" name="Google Shape;26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276275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1" name="Google Shape;561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62" name="Google Shape;562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42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1" name="Google Shape;561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62" name="Google Shape;562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607388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6" name="Google Shape;596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97" name="Google Shape;597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47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3" name="Google Shape;603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04" name="Google Shape;604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48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7" name="Google Shape;617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18" name="Google Shape;618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49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8" name="Google Shape;658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9" name="Google Shape;659;p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60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8" name="Google Shape;658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9" name="Google Shape;659;p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680376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6" name="Google Shape;686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87" name="Google Shape;687;p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64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3" name="Google Shape;693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94" name="Google Shape;694;p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66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0" name="Google Shape;700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01" name="Google Shape;701;p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68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5" name="Google Shape;27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07" name="Google Shape;707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0" name="Google Shape;730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31" name="Google Shape;731;p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70</a:t>
            </a:fld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3" name="Google Shape;723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24" name="Google Shape;724;p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71</a:t>
            </a:fld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g57e51e6615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8" name="Google Shape;738;g57e51e6615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39" name="Google Shape;739;g57e51e6615_0_19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72</a:t>
            </a:fld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6" name="Google Shape;746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47" name="Google Shape;747;p4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73</a:t>
            </a:fld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5" name="Google Shape;755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56" name="Google Shape;756;p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74</a:t>
            </a:fld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2" name="Google Shape;762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63" name="Google Shape;763;p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75</a:t>
            </a:fld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2" name="Google Shape;762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63" name="Google Shape;763;p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16813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2" name="Google Shape;762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63" name="Google Shape;763;p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290087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57e51e6615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69" name="Google Shape;769;g57e51e6615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7" name="Google Shape;30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8" name="Google Shape;308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g57e9659012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02" name="Google Shape;802;g57e9659012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6" name="Google Shape;816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17" name="Google Shape;817;p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82</a:t>
            </a:fld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3" name="Google Shape;833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34" name="Google Shape;834;p5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83</a:t>
            </a:fld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8" name="Google Shape;868;p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9" name="Google Shape;869;p5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85</a:t>
            </a:fld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g57e9659012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54" name="Google Shape;854;g57e9659012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g57e9659012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1" name="Google Shape;861;g57e9659012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5" name="Google Shape;875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6" name="Google Shape;876;p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89</a:t>
            </a:fld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5" name="Google Shape;875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6" name="Google Shape;876;p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609413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96" name="Google Shape;896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96" name="Google Shape;896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799595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1" name="Google Shape;32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2" name="Google Shape;322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5" name="Google Shape;875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6" name="Google Shape;876;p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266141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5" name="Google Shape;875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6" name="Google Shape;876;p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85782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5" name="Google Shape;875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6" name="Google Shape;876;p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093474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4" name="Google Shape;454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5" name="Google Shape;455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89494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1" name="Google Shape;32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2" name="Google Shape;322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19320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4" name="Google Shape;39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直排文字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直排標題及文字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章節標題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項物件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對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內容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圖片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d08922016@ntu.edu.tw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7"/>
          <p:cNvSpPr txBox="1">
            <a:spLocks noGrp="1"/>
          </p:cNvSpPr>
          <p:nvPr>
            <p:ph type="ctrTitle"/>
          </p:nvPr>
        </p:nvSpPr>
        <p:spPr>
          <a:xfrm>
            <a:off x="683575" y="758650"/>
            <a:ext cx="7772400" cy="22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Advanced Computer Vision</a:t>
            </a:r>
            <a:b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</a:br>
            <a:b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4000" dirty="0">
                <a:latin typeface="Times New Roman"/>
                <a:ea typeface="Times New Roman"/>
                <a:cs typeface="Times New Roman"/>
                <a:sym typeface="Times New Roman"/>
              </a:rPr>
              <a:t>Chapter 11 Stereo Correspondence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5" name="Google Shape;265;p3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1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60"/>
              <a:buNone/>
            </a:pP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Presented by: </a:t>
            </a:r>
            <a:r>
              <a:rPr lang="en-US" sz="2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傅楸善</a:t>
            </a: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&amp; </a:t>
            </a:r>
            <a:r>
              <a:rPr lang="zh-TW" alt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王柏川</a:t>
            </a:r>
            <a:endParaRPr sz="2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7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None/>
            </a:pP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09</a:t>
            </a:r>
            <a:r>
              <a:rPr lang="en-US" altLang="zh-TW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29621000</a:t>
            </a: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7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None/>
            </a:pPr>
            <a:r>
              <a:rPr lang="en-US" sz="2800" u="sng" dirty="0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d08922016@csie.ntu.edu.tw</a:t>
            </a:r>
            <a:endParaRPr sz="2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7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None/>
            </a:pPr>
            <a:r>
              <a:rPr lang="en-US" sz="2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指導教授</a:t>
            </a: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2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傅楸善</a:t>
            </a: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博士</a:t>
            </a:r>
            <a:endParaRPr lang="en-US" sz="2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7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None/>
            </a:pP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>
              <a:buSzPts val="4400"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11.1 Epipolar Geometry </a:t>
            </a:r>
            <a:r>
              <a:rPr lang="en-US" altLang="zh-TW" dirty="0"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en-US" altLang="zh-TW" dirty="0" err="1">
                <a:latin typeface="Times New Roman"/>
                <a:ea typeface="Times New Roman"/>
                <a:cs typeface="Times New Roman"/>
                <a:sym typeface="Times New Roman"/>
              </a:rPr>
              <a:t>cont</a:t>
            </a:r>
            <a:r>
              <a:rPr lang="en-US" altLang="zh-TW" dirty="0">
                <a:latin typeface="Times New Roman"/>
                <a:ea typeface="Times New Roman"/>
                <a:cs typeface="Times New Roman"/>
                <a:sym typeface="Times New Roman"/>
              </a:rPr>
              <a:t>’)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5" name="Google Shape;325;p4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>
              <a:spcBef>
                <a:spcPts val="560"/>
              </a:spcBef>
              <a:buSzPts val="2800"/>
              <a:buFont typeface="Times New Roman"/>
              <a:buChar char="•"/>
            </a:pPr>
            <a:r>
              <a:rPr lang="en-US" altLang="zh-TW" sz="2800" dirty="0">
                <a:latin typeface="Times New Roman"/>
                <a:ea typeface="Times New Roman"/>
                <a:cs typeface="Times New Roman"/>
                <a:sym typeface="Times New Roman"/>
              </a:rPr>
              <a:t>To speed up matching, exploiting calibration data of cameras with static scene is necessary.</a:t>
            </a:r>
            <a:endParaRPr lang="en-US" altLang="zh-TW" sz="2800" dirty="0">
              <a:latin typeface="Times New Roman" panose="02020603050405020304" pitchFamily="18" charset="0"/>
              <a:ea typeface="新細明體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7378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53"/>
          <p:cNvSpPr txBox="1"/>
          <p:nvPr/>
        </p:nvSpPr>
        <p:spPr>
          <a:xfrm>
            <a:off x="697100" y="5429993"/>
            <a:ext cx="7752900" cy="7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Figure 11.3 </a:t>
            </a:r>
            <a:r>
              <a:rPr lang="en-US" sz="180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Epipolar</a:t>
            </a:r>
            <a:r>
              <a:rPr lang="en-US" sz="180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geometry (a) epipolar line segment corresponding to one ray (b) corresponding set of epipolar lines and their epipolar plane.</a:t>
            </a:r>
            <a:endParaRPr sz="180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97" name="Google Shape;397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7100" y="1064243"/>
            <a:ext cx="7752900" cy="378817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文字方塊 1"/>
          <p:cNvSpPr txBox="1"/>
          <p:nvPr/>
        </p:nvSpPr>
        <p:spPr>
          <a:xfrm>
            <a:off x="1503485" y="4000500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baseline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6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>
              <a:buSzPts val="4400"/>
            </a:pPr>
            <a:r>
              <a:rPr lang="en-US" altLang="zh-TW" dirty="0">
                <a:latin typeface="Times New Roman"/>
                <a:ea typeface="Times New Roman"/>
                <a:cs typeface="Times New Roman"/>
                <a:sym typeface="Times New Roman"/>
              </a:rPr>
              <a:t>11.1 </a:t>
            </a:r>
            <a:r>
              <a:rPr lang="en-US" altLang="zh-TW" dirty="0" err="1">
                <a:latin typeface="Times New Roman"/>
                <a:ea typeface="Times New Roman"/>
                <a:cs typeface="Times New Roman"/>
                <a:sym typeface="Times New Roman"/>
              </a:rPr>
              <a:t>Epipolar</a:t>
            </a:r>
            <a:r>
              <a:rPr lang="en-US" altLang="zh-TW" dirty="0">
                <a:latin typeface="Times New Roman"/>
                <a:ea typeface="Times New Roman"/>
                <a:cs typeface="Times New Roman"/>
                <a:sym typeface="Times New Roman"/>
              </a:rPr>
              <a:t> Geometry (</a:t>
            </a:r>
            <a:r>
              <a:rPr lang="en-US" altLang="zh-TW" dirty="0" err="1">
                <a:latin typeface="Times New Roman"/>
                <a:ea typeface="Times New Roman"/>
                <a:cs typeface="Times New Roman"/>
                <a:sym typeface="Times New Roman"/>
              </a:rPr>
              <a:t>cont</a:t>
            </a:r>
            <a:r>
              <a:rPr lang="en-US" altLang="zh-TW" dirty="0">
                <a:latin typeface="Times New Roman"/>
                <a:ea typeface="Times New Roman"/>
                <a:cs typeface="Times New Roman"/>
                <a:sym typeface="Times New Roman"/>
              </a:rPr>
              <a:t>’)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0" name="Google Shape;450;p60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457200" y="1600200"/>
                <a:ext cx="8229600" cy="48533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342900">
                  <a:spcBef>
                    <a:spcPts val="0"/>
                  </a:spcBef>
                  <a:buSzPts val="2800"/>
                  <a:buFont typeface="Times New Roman"/>
                  <a:buChar char="•"/>
                </a:pPr>
                <a:r>
                  <a:rPr lang="en-US" sz="2800" dirty="0">
                    <a:latin typeface="Times New Roman"/>
                    <a:ea typeface="Times New Roman"/>
                    <a:cs typeface="Times New Roman"/>
                    <a:sym typeface="Times New Roman"/>
                  </a:rPr>
                  <a:t>The </a:t>
                </a:r>
                <a:r>
                  <a:rPr lang="en-US" sz="2800" dirty="0" err="1">
                    <a:latin typeface="Times New Roman"/>
                    <a:ea typeface="Times New Roman"/>
                    <a:cs typeface="Times New Roman"/>
                    <a:sym typeface="Times New Roman"/>
                  </a:rPr>
                  <a:t>epipolar</a:t>
                </a:r>
                <a:r>
                  <a:rPr lang="en-US" sz="2800" dirty="0">
                    <a:latin typeface="Times New Roman"/>
                    <a:ea typeface="Times New Roman"/>
                    <a:cs typeface="Times New Roman"/>
                    <a:sym typeface="Times New Roman"/>
                  </a:rPr>
                  <a:t> constraint is defined as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altLang="zh-TW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ar-AE" altLang="zh-TW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ar-AE" altLang="zh-TW" sz="28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ar-AE" sz="28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</m:e>
                      <m:sup>
                        <m:r>
                          <a:rPr lang="zh-TW" altLang="ar-AE" sz="28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zh-TW" altLang="ar-AE" sz="2800" i="1">
                        <a:latin typeface="Cambria Math" panose="02040503050406030204" pitchFamily="18" charset="0"/>
                      </a:rPr>
                      <m:t>𝐸</m:t>
                    </m:r>
                    <m:sSub>
                      <m:sSubPr>
                        <m:ctrlPr>
                          <a:rPr lang="ar-AE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ar-AE" altLang="zh-TW" sz="2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zh-TW" altLang="ar-AE" sz="2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zh-TW" altLang="ar-AE" sz="28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lang="ar-AE" altLang="zh-TW" sz="28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ar-AE" sz="2800" dirty="0">
                    <a:latin typeface="Times New Roman"/>
                    <a:ea typeface="Times New Roman"/>
                    <a:cs typeface="Times New Roman"/>
                    <a:sym typeface="Times New Roman"/>
                  </a:rPr>
                  <a:t>.</a:t>
                </a:r>
              </a:p>
              <a:p>
                <a:pPr marL="114300" indent="0">
                  <a:buNone/>
                </a:pPr>
                <a:endParaRPr lang="ar-AE" altLang="zh-TW" sz="2400" dirty="0"/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ar-AE" altLang="zh-TW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ar-AE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ar-AE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a:rPr lang="en-US" altLang="zh-TW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altLang="zh-TW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ar-AE" altLang="zh-TW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  <m:sup>
                          <m:r>
                            <a:rPr lang="zh-TW" altLang="ar-AE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ar-AE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ar-AE" altLang="zh-TW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zh-TW" altLang="ar-AE" sz="240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zh-TW" altLang="ar-AE" sz="2400" i="1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  <m:mr>
                              <m:e>
                                <m:r>
                                  <a:rPr lang="zh-TW" altLang="ar-AE" sz="24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mr>
                          </m:m>
                        </m:e>
                      </m:d>
                      <m:r>
                        <a:rPr lang="ar-AE" altLang="zh-TW" sz="2400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ar-AE" altLang="zh-TW" sz="2400" dirty="0"/>
              </a:p>
              <a:p>
                <a:pPr marL="114300" indent="0">
                  <a:buNone/>
                </a:pPr>
                <a:endParaRPr lang="ar-AE" altLang="zh-TW" sz="2400" i="1" dirty="0">
                  <a:latin typeface="Cambria Math" panose="02040503050406030204" pitchFamily="18" charset="0"/>
                </a:endParaRPr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ar-AE" sz="2400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ar-AE" altLang="zh-TW" sz="24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zh-TW" altLang="ar-AE" sz="2400" i="1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ar-AE" altLang="zh-TW" sz="24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zh-TW" altLang="ar-AE" sz="2400" i="1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ar-AE" altLang="zh-TW" sz="2400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ar-AE" sz="2400" dirty="0"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  <a:p>
                <a:pPr marL="114300" indent="0">
                  <a:buNone/>
                </a:pPr>
                <a:endParaRPr lang="ar-AE" sz="2400" dirty="0"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  <a:p>
                <a:pPr marL="342900" lvl="0">
                  <a:spcBef>
                    <a:spcPts val="560"/>
                  </a:spcBef>
                  <a:buSzPts val="2800"/>
                  <a:buFont typeface="Times New Roman"/>
                  <a:buChar char="•"/>
                </a:pPr>
                <a:r>
                  <a:rPr lang="en-US" sz="2800" dirty="0">
                    <a:latin typeface="Times New Roman"/>
                    <a:ea typeface="Times New Roman"/>
                    <a:cs typeface="Times New Roman"/>
                    <a:sym typeface="Times New Roman"/>
                  </a:rPr>
                  <a:t>where </a:t>
                </a:r>
                <a:r>
                  <a:rPr lang="en-US" sz="2800" i="1" dirty="0">
                    <a:latin typeface="Times New Roman"/>
                    <a:ea typeface="Times New Roman"/>
                    <a:cs typeface="Times New Roman"/>
                    <a:sym typeface="Times New Roman"/>
                  </a:rPr>
                  <a:t>E</a:t>
                </a:r>
                <a:r>
                  <a:rPr lang="en-US" sz="2800" dirty="0">
                    <a:latin typeface="Times New Roman"/>
                    <a:ea typeface="Times New Roman"/>
                    <a:cs typeface="Times New Roman"/>
                    <a:sym typeface="Times New Roman"/>
                  </a:rPr>
                  <a:t> is </a:t>
                </a:r>
                <a:r>
                  <a:rPr lang="en-US" altLang="zh-TW" sz="2800" dirty="0">
                    <a:latin typeface="Times New Roman"/>
                    <a:ea typeface="Times New Roman"/>
                    <a:cs typeface="Times New Roman"/>
                    <a:sym typeface="Times New Roman"/>
                  </a:rPr>
                  <a:t>essential matrix</a:t>
                </a:r>
                <a:r>
                  <a:rPr lang="en-US" sz="2800" dirty="0">
                    <a:latin typeface="Times New Roman"/>
                    <a:ea typeface="Times New Roman"/>
                    <a:cs typeface="Times New Roman"/>
                    <a:sym typeface="Times New Roman"/>
                  </a:rPr>
                  <a:t>.</a:t>
                </a:r>
                <a:endParaRPr sz="2800" dirty="0"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mc:Choice>
        <mc:Fallback xmlns="">
          <p:sp>
            <p:nvSpPr>
              <p:cNvPr id="450" name="Google Shape;450;p60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57200" y="1600200"/>
                <a:ext cx="8229600" cy="4853354"/>
              </a:xfrm>
              <a:prstGeom prst="rect">
                <a:avLst/>
              </a:prstGeom>
              <a:blipFill>
                <a:blip r:embed="rId3"/>
                <a:stretch>
                  <a:fillRect l="-1333" t="-5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6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>
              <a:buSzPts val="4400"/>
            </a:pPr>
            <a:r>
              <a:rPr lang="en-US" altLang="zh-TW" dirty="0">
                <a:latin typeface="Times New Roman"/>
                <a:ea typeface="Times New Roman"/>
                <a:cs typeface="Times New Roman"/>
                <a:sym typeface="Times New Roman"/>
              </a:rPr>
              <a:t>11.1 </a:t>
            </a:r>
            <a:r>
              <a:rPr lang="en-US" altLang="zh-TW" dirty="0" err="1">
                <a:latin typeface="Times New Roman"/>
                <a:ea typeface="Times New Roman"/>
                <a:cs typeface="Times New Roman"/>
                <a:sym typeface="Times New Roman"/>
              </a:rPr>
              <a:t>Epipolar</a:t>
            </a:r>
            <a:r>
              <a:rPr lang="en-US" altLang="zh-TW" dirty="0">
                <a:latin typeface="Times New Roman"/>
                <a:ea typeface="Times New Roman"/>
                <a:cs typeface="Times New Roman"/>
                <a:sym typeface="Times New Roman"/>
              </a:rPr>
              <a:t> Geometry (</a:t>
            </a:r>
            <a:r>
              <a:rPr lang="en-US" altLang="zh-TW" dirty="0" err="1">
                <a:latin typeface="Times New Roman"/>
                <a:ea typeface="Times New Roman"/>
                <a:cs typeface="Times New Roman"/>
                <a:sym typeface="Times New Roman"/>
              </a:rPr>
              <a:t>cont</a:t>
            </a:r>
            <a:r>
              <a:rPr lang="en-US" altLang="zh-TW" dirty="0">
                <a:latin typeface="Times New Roman"/>
                <a:ea typeface="Times New Roman"/>
                <a:cs typeface="Times New Roman"/>
                <a:sym typeface="Times New Roman"/>
              </a:rPr>
              <a:t>’)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0" name="Google Shape;450;p6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>
              <a:spcBef>
                <a:spcPts val="0"/>
              </a:spcBef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https://youtu.be/QzYn0OPO0Yw?t=1417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903500"/>
            <a:ext cx="3940447" cy="303324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883" y="2903500"/>
            <a:ext cx="3832917" cy="303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4147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5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11.1 Epipolar Geometry (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cont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’)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11" name="Google Shape;411;p5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>
              <a:spcBef>
                <a:spcPts val="0"/>
              </a:spcBef>
              <a:buSzPts val="2800"/>
              <a:buFont typeface="Times New Roman"/>
              <a:buChar char="•"/>
            </a:pPr>
            <a:r>
              <a:rPr lang="en-US" sz="2800" dirty="0" err="1">
                <a:latin typeface="Times New Roman"/>
                <a:ea typeface="Times New Roman"/>
                <a:cs typeface="Times New Roman"/>
                <a:sym typeface="Times New Roman"/>
              </a:rPr>
              <a:t>Epipolar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 line is used to search for corresponding pixels between two images.</a:t>
            </a:r>
          </a:p>
          <a:p>
            <a:pPr marL="0" lvl="0" indent="0">
              <a:spcBef>
                <a:spcPts val="0"/>
              </a:spcBef>
              <a:buSzPts val="2800"/>
              <a:buNone/>
            </a:pPr>
            <a:endParaRPr lang="en-US" sz="2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45" y="1677312"/>
            <a:ext cx="7513754" cy="351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01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5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11.1.1 Rectification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18" name="Google Shape;418;p5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>
              <a:spcBef>
                <a:spcPts val="560"/>
              </a:spcBef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The algorithm can be more </a:t>
            </a:r>
            <a:r>
              <a:rPr lang="en-US" altLang="zh-TW" sz="2800" dirty="0">
                <a:latin typeface="Times New Roman"/>
                <a:ea typeface="Times New Roman"/>
                <a:cs typeface="Times New Roman"/>
                <a:sym typeface="Times New Roman"/>
              </a:rPr>
              <a:t>efficient than optical flow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 by first rectifying.</a:t>
            </a: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737"/>
            <a:ext cx="9144000" cy="663452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5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>
              <a:buSzPts val="4400"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11.1.1 Rectification </a:t>
            </a:r>
            <a:r>
              <a:rPr lang="en-US" altLang="zh-TW" dirty="0"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en-US" altLang="zh-TW" dirty="0" err="1">
                <a:latin typeface="Times New Roman"/>
                <a:ea typeface="Times New Roman"/>
                <a:cs typeface="Times New Roman"/>
                <a:sym typeface="Times New Roman"/>
              </a:rPr>
              <a:t>cont</a:t>
            </a:r>
            <a:r>
              <a:rPr lang="en-US" altLang="zh-TW" dirty="0">
                <a:latin typeface="Times New Roman"/>
                <a:ea typeface="Times New Roman"/>
                <a:cs typeface="Times New Roman"/>
                <a:sym typeface="Times New Roman"/>
              </a:rPr>
              <a:t>’)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18" name="Google Shape;418;p5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The standard rectified geometry is employed in a lot of camera setups and algorithms.</a:t>
            </a: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296030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Google Shape;430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3527" y="271967"/>
            <a:ext cx="4214341" cy="1944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16016" y="271967"/>
            <a:ext cx="4109128" cy="1944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9" y="2585412"/>
            <a:ext cx="4214341" cy="175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5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79184" y="2574009"/>
            <a:ext cx="4182791" cy="1768842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58"/>
          <p:cNvSpPr txBox="1"/>
          <p:nvPr/>
        </p:nvSpPr>
        <p:spPr>
          <a:xfrm>
            <a:off x="2118188" y="1855957"/>
            <a:ext cx="4984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(a)                                                                         (b)</a:t>
            </a:r>
            <a:endParaRPr sz="180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5" name="Google Shape;435;p58"/>
          <p:cNvSpPr txBox="1"/>
          <p:nvPr/>
        </p:nvSpPr>
        <p:spPr>
          <a:xfrm>
            <a:off x="2098262" y="4342860"/>
            <a:ext cx="5024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(c)                                                                           (d)</a:t>
            </a:r>
            <a:endParaRPr sz="180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6" name="Google Shape;436;p58"/>
          <p:cNvSpPr txBox="1"/>
          <p:nvPr/>
        </p:nvSpPr>
        <p:spPr>
          <a:xfrm>
            <a:off x="829000" y="5135225"/>
            <a:ext cx="7564500" cy="13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Figure 11.4 </a:t>
            </a:r>
            <a:r>
              <a:rPr lang="en-US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lang="en-US" sz="180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ectification algorithm (a) original image pair overlaid with several epipolar lines (b) images transformed</a:t>
            </a:r>
            <a:r>
              <a:rPr lang="en-US" sz="180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 that epipolar lines are parallel (c) images rectified so that epipolar lines are vertical correspondence (d) minimize horizontal distortions.</a:t>
            </a:r>
            <a:endParaRPr sz="180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Introduction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2" name="Google Shape;272;p3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>
              <a:spcBef>
                <a:spcPts val="0"/>
              </a:spcBef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Stereo matching is the process of taking two or more images to estimate a 3D model and </a:t>
            </a:r>
            <a:r>
              <a:rPr lang="en-US" altLang="zh-TW" sz="2800" dirty="0">
                <a:latin typeface="Times New Roman"/>
                <a:ea typeface="Times New Roman"/>
                <a:cs typeface="Times New Roman"/>
                <a:sym typeface="Times New Roman"/>
              </a:rPr>
              <a:t>converting their 2D positions into depth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6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11.1.1 Rectification (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cont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’)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0" name="Google Shape;450;p6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A relationship between 3D depths </a:t>
            </a:r>
            <a:r>
              <a:rPr lang="en-US" sz="2800" i="1" dirty="0">
                <a:latin typeface="Times New Roman"/>
                <a:ea typeface="Times New Roman"/>
                <a:cs typeface="Times New Roman"/>
                <a:sym typeface="Times New Roman"/>
              </a:rPr>
              <a:t>Z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 and disparities </a:t>
            </a:r>
            <a:r>
              <a:rPr lang="en-US" sz="2800" i="1" dirty="0">
                <a:latin typeface="Times New Roman"/>
                <a:ea typeface="Times New Roman"/>
                <a:cs typeface="Times New Roman"/>
                <a:sym typeface="Times New Roman"/>
              </a:rPr>
              <a:t>d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where </a:t>
            </a:r>
            <a:r>
              <a:rPr lang="en-US" sz="2800" i="1" dirty="0">
                <a:latin typeface="Times New Roman"/>
                <a:ea typeface="Times New Roman"/>
                <a:cs typeface="Times New Roman"/>
                <a:sym typeface="Times New Roman"/>
              </a:rPr>
              <a:t>f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 is the focal length, </a:t>
            </a:r>
            <a:r>
              <a:rPr lang="en-US" sz="2800" i="1" dirty="0"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 is the baseline.</a:t>
            </a: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51" name="Google Shape;451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45338" y="2858640"/>
            <a:ext cx="1253325" cy="862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41784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31" y="1192572"/>
            <a:ext cx="5710684" cy="4570923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FAF4C3A2-436B-4E83-8755-BB356987EB16}"/>
              </a:ext>
            </a:extLst>
          </p:cNvPr>
          <p:cNvSpPr txBox="1"/>
          <p:nvPr/>
        </p:nvSpPr>
        <p:spPr>
          <a:xfrm>
            <a:off x="5734975" y="5589348"/>
            <a:ext cx="25922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 = </a:t>
            </a:r>
            <a:r>
              <a:rPr lang="en-US" altLang="zh-TW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TW" sz="24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TW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zh-TW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TW" sz="24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zh-TW" altLang="en-US" sz="16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Google Shape;451;p60">
            <a:extLst>
              <a:ext uri="{FF2B5EF4-FFF2-40B4-BE49-F238E27FC236}">
                <a16:creationId xmlns:a16="http://schemas.microsoft.com/office/drawing/2014/main" id="{F62CD357-1051-412C-BF87-3E83C0553CF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14340" y="5995625"/>
            <a:ext cx="1253325" cy="86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6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11.1.1 Rectification (cont’)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8" name="Google Shape;458;p61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457200" y="1600200"/>
                <a:ext cx="8229600" cy="4526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indent="-406400">
                  <a:spcBef>
                    <a:spcPts val="560"/>
                  </a:spcBef>
                  <a:buSzPts val="2800"/>
                  <a:buFont typeface="Times New Roman"/>
                  <a:buChar char="•"/>
                </a:pPr>
                <a:r>
                  <a:rPr lang="en-US" sz="2800" dirty="0">
                    <a:latin typeface="Times New Roman"/>
                    <a:ea typeface="Times New Roman"/>
                    <a:cs typeface="Times New Roman"/>
                    <a:sym typeface="Times New Roman"/>
                  </a:rPr>
                  <a:t>Coordinate corresponding between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TW" altLang="zh-TW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/>
                    <a:ea typeface="Times New Roman"/>
                    <a:cs typeface="Times New Roman"/>
                    <a:sym typeface="Times New Roman"/>
                  </a:rPr>
                  <a:t>and </a:t>
                </a:r>
                <a14:m>
                  <m:oMath xmlns:m="http://schemas.openxmlformats.org/officeDocument/2006/math"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800" dirty="0">
                    <a:latin typeface="Times New Roman"/>
                    <a:ea typeface="Times New Roman"/>
                    <a:cs typeface="Times New Roman"/>
                    <a:sym typeface="Times New Roman"/>
                  </a:rPr>
                  <a:t>.</a:t>
                </a:r>
              </a:p>
              <a:p>
                <a:pPr marL="50800" lvl="0" indent="0" algn="l" rtl="0">
                  <a:lnSpc>
                    <a:spcPct val="100000"/>
                  </a:lnSpc>
                  <a:spcBef>
                    <a:spcPts val="560"/>
                  </a:spcBef>
                  <a:spcAft>
                    <a:spcPts val="0"/>
                  </a:spcAft>
                  <a:buSzPts val="2800"/>
                  <a:buNone/>
                </a:pPr>
                <a:endParaRPr lang="en-US" sz="2800" dirty="0"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mc:Choice>
        <mc:Fallback xmlns="">
          <p:sp>
            <p:nvSpPr>
              <p:cNvPr id="458" name="Google Shape;458;p61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57200" y="1600200"/>
                <a:ext cx="8229600" cy="4526100"/>
              </a:xfrm>
              <a:prstGeom prst="rect">
                <a:avLst/>
              </a:prstGeom>
              <a:blipFill>
                <a:blip r:embed="rId3"/>
                <a:stretch>
                  <a:fillRect l="-7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9" name="Google Shape;459;p6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88812" y="2912844"/>
            <a:ext cx="4166375" cy="802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54600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6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11.1.1 Rectification (cont’)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8" name="Google Shape;458;p6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-406400">
              <a:spcBef>
                <a:spcPts val="560"/>
              </a:spcBef>
              <a:buSzPts val="2800"/>
              <a:buFont typeface="Times New Roman"/>
              <a:buChar char="•"/>
            </a:pPr>
            <a:r>
              <a:rPr lang="en-US" altLang="zh-TW" sz="2800" dirty="0">
                <a:latin typeface="Times New Roman"/>
                <a:ea typeface="Times New Roman"/>
                <a:cs typeface="Times New Roman"/>
                <a:sym typeface="Times New Roman"/>
              </a:rPr>
              <a:t>The similar pixels at corresponding location are stored in a disparity space image.</a:t>
            </a: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1800"/>
              <a:buNone/>
            </a:pP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359973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63"/>
          <p:cNvSpPr txBox="1"/>
          <p:nvPr/>
        </p:nvSpPr>
        <p:spPr>
          <a:xfrm>
            <a:off x="884207" y="5424851"/>
            <a:ext cx="7666892" cy="732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2000"/>
            </a:pPr>
            <a:r>
              <a:rPr lang="en-US" sz="180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bookshelves, table, and head statue are seen as horizontal lines. </a:t>
            </a:r>
            <a:r>
              <a:rPr lang="en-US" altLang="zh-TW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</a:t>
            </a:r>
            <a:r>
              <a:rPr lang="en-US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Dark band represents successful </a:t>
            </a:r>
            <a:r>
              <a:rPr lang="en-US" altLang="zh-TW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matching</a:t>
            </a:r>
            <a:r>
              <a:rPr lang="en-US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 </a:t>
            </a:r>
            <a:r>
              <a:rPr lang="en-US" altLang="zh-TW" sz="1800" dirty="0">
                <a:latin typeface="Times New Roman"/>
                <a:ea typeface="Times New Roman"/>
                <a:cs typeface="Times New Roman"/>
                <a:sym typeface="Times New Roman"/>
              </a:rPr>
              <a:t>disparity space image</a:t>
            </a:r>
            <a:r>
              <a:rPr lang="en-US" sz="180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s.</a:t>
            </a:r>
            <a:endParaRPr sz="180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74" name="Google Shape;474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035422"/>
            <a:ext cx="9144000" cy="842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815" y="1220063"/>
            <a:ext cx="2629284" cy="1992103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07" y="1258207"/>
            <a:ext cx="4987729" cy="191581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6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11.1.1 Rectification (cont’)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8" name="Google Shape;458;p6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The task of extracting depth from a set of images  becomes one of estimating the disparity maps.</a:t>
            </a: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905" y="1571857"/>
            <a:ext cx="5676190" cy="37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9981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6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11.1.2 Plane Sweep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8" name="Google Shape;488;p6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>
              <a:spcBef>
                <a:spcPts val="560"/>
              </a:spcBef>
              <a:buSzPts val="2800"/>
              <a:buFont typeface="Times New Roman"/>
              <a:buChar char="•"/>
            </a:pPr>
            <a:r>
              <a:rPr lang="en-US" altLang="zh-TW" sz="2800" dirty="0">
                <a:latin typeface="Times New Roman" panose="02020603050405020304" pitchFamily="18" charset="0"/>
                <a:ea typeface="新細明體" charset="-120"/>
                <a:cs typeface="Times New Roman" panose="02020603050405020304" pitchFamily="18" charset="0"/>
              </a:rPr>
              <a:t>I</a:t>
            </a:r>
            <a:r>
              <a:rPr lang="en-US" altLang="zh-CN" sz="2800" dirty="0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n scenes that are rich in planar structure, it is possible to directly estimate </a:t>
            </a:r>
            <a:r>
              <a:rPr lang="en-US" altLang="zh-CN" sz="2800" dirty="0" err="1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homography</a:t>
            </a:r>
            <a:r>
              <a:rPr lang="en-US" altLang="zh-CN" sz="2800" dirty="0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between different planes.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6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>
              <a:buSzPts val="4400"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11.1.2 Plane Sweep </a:t>
            </a:r>
            <a:r>
              <a:rPr lang="en-US" altLang="zh-TW" dirty="0"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en-US" altLang="zh-TW" dirty="0" err="1">
                <a:latin typeface="Times New Roman"/>
                <a:ea typeface="Times New Roman"/>
                <a:cs typeface="Times New Roman"/>
                <a:sym typeface="Times New Roman"/>
              </a:rPr>
              <a:t>cont</a:t>
            </a:r>
            <a:r>
              <a:rPr lang="en-US" altLang="zh-TW" dirty="0">
                <a:latin typeface="Times New Roman"/>
                <a:ea typeface="Times New Roman"/>
                <a:cs typeface="Times New Roman"/>
                <a:sym typeface="Times New Roman"/>
              </a:rPr>
              <a:t>’)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8" name="Google Shape;488;p6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Sweep a set of planes and measure photo consistency of different images is another alternative method.</a:t>
            </a: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160869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233" y="0"/>
            <a:ext cx="68935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4253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4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43841" y="2092223"/>
            <a:ext cx="2743800" cy="228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52153" y="2092223"/>
            <a:ext cx="2767681" cy="2304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32473" y="2092223"/>
            <a:ext cx="2767681" cy="2304257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41"/>
          <p:cNvSpPr/>
          <p:nvPr/>
        </p:nvSpPr>
        <p:spPr>
          <a:xfrm>
            <a:off x="1318850" y="4396475"/>
            <a:ext cx="6500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(a)                                             (b)                                                (c)</a:t>
            </a:r>
            <a:endParaRPr sz="180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7" name="Google Shape;297;p41"/>
          <p:cNvSpPr/>
          <p:nvPr/>
        </p:nvSpPr>
        <p:spPr>
          <a:xfrm>
            <a:off x="343841" y="5652665"/>
            <a:ext cx="8456400" cy="4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Figure 11.1 Stereo reconstruction (a-b) pair of images (c) depth map. </a:t>
            </a:r>
            <a:endParaRPr sz="180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331563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6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11.2 Sparse Correspondence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15" name="Google Shape;515;p6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35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>
              <a:spcBef>
                <a:spcPts val="0"/>
              </a:spcBef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Feature-based matching algorithms </a:t>
            </a:r>
            <a:r>
              <a:rPr lang="en-US" altLang="zh-TW" sz="2800" dirty="0">
                <a:latin typeface="Times New Roman"/>
                <a:ea typeface="Times New Roman"/>
                <a:cs typeface="Times New Roman"/>
                <a:sym typeface="Times New Roman"/>
              </a:rPr>
              <a:t>searched for corresponding location in the other images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by using edge detector.</a:t>
            </a:r>
          </a:p>
          <a:p>
            <a:pPr marL="342900" lvl="0">
              <a:spcBef>
                <a:spcPts val="560"/>
              </a:spcBef>
              <a:buSzPts val="2800"/>
              <a:buFont typeface="Times New Roman"/>
              <a:buChar char="•"/>
            </a:pPr>
            <a:r>
              <a:rPr lang="en-US" altLang="zh-TW" sz="2800" dirty="0">
                <a:latin typeface="Times New Roman"/>
                <a:ea typeface="Times New Roman"/>
                <a:cs typeface="Times New Roman"/>
                <a:sym typeface="Times New Roman"/>
              </a:rPr>
              <a:t>There is also a desire to match scenes with different illumination in some application.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•"/>
            </a:pP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53" y="1621536"/>
            <a:ext cx="7963845" cy="376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6380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6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>
              <a:buSzPts val="4400"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11.2 Sparse Correspondence </a:t>
            </a:r>
            <a:r>
              <a:rPr lang="en-US" altLang="zh-TW" dirty="0"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en-US" altLang="zh-TW" dirty="0" err="1">
                <a:latin typeface="Times New Roman"/>
                <a:ea typeface="Times New Roman"/>
                <a:cs typeface="Times New Roman"/>
                <a:sym typeface="Times New Roman"/>
              </a:rPr>
              <a:t>cont</a:t>
            </a:r>
            <a:r>
              <a:rPr lang="en-US" altLang="zh-TW" dirty="0">
                <a:latin typeface="Times New Roman"/>
                <a:ea typeface="Times New Roman"/>
                <a:cs typeface="Times New Roman"/>
                <a:sym typeface="Times New Roman"/>
              </a:rPr>
              <a:t>’)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15" name="Google Shape;515;p6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35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This limitation to sparse correspondences is due to computational resource, but also driven by </a:t>
            </a:r>
            <a:r>
              <a:rPr lang="en-US" sz="2600" dirty="0">
                <a:latin typeface="Times New Roman"/>
                <a:ea typeface="Times New Roman"/>
                <a:cs typeface="Times New Roman"/>
                <a:sym typeface="Times New Roman"/>
              </a:rPr>
              <a:t>expectation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 to get the high certainty answers.</a:t>
            </a: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539478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621" y="1575295"/>
            <a:ext cx="4922733" cy="376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0801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7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11.2.1 3D Curves and Profiles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29" name="Google Shape;529;p7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Another example of sparse correspondence is the matching of profile curves which occur at boundary of object.</a:t>
            </a:r>
          </a:p>
        </p:txBody>
      </p:sp>
    </p:spTree>
    <p:extLst>
      <p:ext uri="{BB962C8B-B14F-4D97-AF65-F5344CB8AC3E}">
        <p14:creationId xmlns:p14="http://schemas.microsoft.com/office/powerpoint/2010/main" val="32566808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09" y="2468317"/>
            <a:ext cx="2032065" cy="1700161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675" y="2539702"/>
            <a:ext cx="1727314" cy="162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2492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7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>
              <a:buSzPts val="4400"/>
            </a:pPr>
            <a:r>
              <a:rPr lang="en-US" sz="4000" dirty="0">
                <a:latin typeface="Times New Roman"/>
                <a:ea typeface="Times New Roman"/>
                <a:cs typeface="Times New Roman"/>
                <a:sym typeface="Times New Roman"/>
              </a:rPr>
              <a:t>11.2.1 3D Curves and Profiles </a:t>
            </a:r>
            <a:r>
              <a:rPr lang="en-US" altLang="zh-TW" sz="4000" dirty="0"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en-US" altLang="zh-TW" sz="4000" dirty="0" err="1">
                <a:latin typeface="Times New Roman"/>
                <a:ea typeface="Times New Roman"/>
                <a:cs typeface="Times New Roman"/>
                <a:sym typeface="Times New Roman"/>
              </a:rPr>
              <a:t>cont</a:t>
            </a:r>
            <a:r>
              <a:rPr lang="en-US" altLang="zh-TW" sz="4000" dirty="0">
                <a:latin typeface="Times New Roman"/>
                <a:ea typeface="Times New Roman"/>
                <a:cs typeface="Times New Roman"/>
                <a:sym typeface="Times New Roman"/>
              </a:rPr>
              <a:t>’)</a:t>
            </a:r>
            <a:endParaRPr sz="40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29" name="Google Shape;529;p7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>
              <a:spcBef>
                <a:spcPts val="0"/>
              </a:spcBef>
              <a:buSzPts val="2800"/>
              <a:buFont typeface="Times New Roman"/>
              <a:buChar char="•"/>
            </a:pPr>
            <a:r>
              <a:rPr lang="en-US" altLang="zh-TW" sz="2800" dirty="0">
                <a:latin typeface="Times New Roman"/>
                <a:ea typeface="Times New Roman"/>
                <a:cs typeface="Times New Roman"/>
                <a:sym typeface="Times New Roman"/>
              </a:rPr>
              <a:t>The difficulty is the locations of profile curves vary as a function of camera viewpoint.</a:t>
            </a:r>
          </a:p>
        </p:txBody>
      </p:sp>
    </p:spTree>
    <p:extLst>
      <p:ext uri="{BB962C8B-B14F-4D97-AF65-F5344CB8AC3E}">
        <p14:creationId xmlns:p14="http://schemas.microsoft.com/office/powerpoint/2010/main" val="6516318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B5CB67DE-D7B1-1B4E-A917-B7A1447549AF}"/>
              </a:ext>
            </a:extLst>
          </p:cNvPr>
          <p:cNvGrpSpPr/>
          <p:nvPr/>
        </p:nvGrpSpPr>
        <p:grpSpPr>
          <a:xfrm>
            <a:off x="2547124" y="2236268"/>
            <a:ext cx="4049752" cy="2385464"/>
            <a:chOff x="2611020" y="2236268"/>
            <a:chExt cx="4049752" cy="2385464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6787" y="2236268"/>
              <a:ext cx="1413985" cy="2385464"/>
            </a:xfrm>
            <a:prstGeom prst="rect">
              <a:avLst/>
            </a:prstGeom>
          </p:spPr>
        </p:pic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1020" y="2285518"/>
              <a:ext cx="1516134" cy="22869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29349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7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>
              <a:buSzPts val="4400"/>
            </a:pPr>
            <a:r>
              <a:rPr lang="en-US" sz="4000" dirty="0">
                <a:latin typeface="Times New Roman"/>
                <a:ea typeface="Times New Roman"/>
                <a:cs typeface="Times New Roman"/>
                <a:sym typeface="Times New Roman"/>
              </a:rPr>
              <a:t>11.2.1 3D Curves and Profiles </a:t>
            </a:r>
            <a:r>
              <a:rPr lang="en-US" altLang="zh-TW" sz="4000" dirty="0"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en-US" altLang="zh-TW" sz="4000" dirty="0" err="1">
                <a:latin typeface="Times New Roman"/>
                <a:ea typeface="Times New Roman"/>
                <a:cs typeface="Times New Roman"/>
                <a:sym typeface="Times New Roman"/>
              </a:rPr>
              <a:t>cont</a:t>
            </a:r>
            <a:r>
              <a:rPr lang="en-US" altLang="zh-TW" sz="4000" dirty="0">
                <a:latin typeface="Times New Roman"/>
                <a:ea typeface="Times New Roman"/>
                <a:cs typeface="Times New Roman"/>
                <a:sym typeface="Times New Roman"/>
              </a:rPr>
              <a:t>’)</a:t>
            </a:r>
            <a:endParaRPr sz="40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9" name="Google Shape;529;p71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457200" y="1600200"/>
                <a:ext cx="8229600" cy="4588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342900" lvl="0" indent="-342900" algn="l" rtl="0">
                  <a:lnSpc>
                    <a:spcPct val="100000"/>
                  </a:lnSpc>
                  <a:spcBef>
                    <a:spcPts val="56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Times New Roman"/>
                  <a:buChar char="•"/>
                </a:pPr>
                <a:r>
                  <a:rPr lang="en-US" sz="2800" dirty="0">
                    <a:latin typeface="Times New Roman"/>
                    <a:ea typeface="Times New Roman"/>
                    <a:cs typeface="Times New Roman"/>
                    <a:sym typeface="Times New Roman"/>
                  </a:rPr>
                  <a:t>If closely frames are available, it is possible to fit a local circular arc for corresponding edges.</a:t>
                </a:r>
              </a:p>
              <a:p>
                <a:pPr marL="342900" lvl="0">
                  <a:spcBef>
                    <a:spcPts val="560"/>
                  </a:spcBef>
                  <a:buSzPts val="2800"/>
                  <a:buFont typeface="Times New Roman"/>
                  <a:buChar char="•"/>
                </a:pPr>
                <a:endParaRPr lang="en-US" altLang="zh-TW" sz="2800" dirty="0">
                  <a:latin typeface="Times New Roman"/>
                  <a:cs typeface="Times New Roman"/>
                  <a:sym typeface="Times New Roman"/>
                </a:endParaRPr>
              </a:p>
              <a:p>
                <a:pPr marL="0" lvl="0" indent="0">
                  <a:spcBef>
                    <a:spcPts val="560"/>
                  </a:spcBef>
                  <a:buSzPts val="28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TW" altLang="zh-TW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zh-TW" altLang="zh-TW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zh-TW" altLang="zh-TW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zh-TW" altLang="zh-TW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zh-TW" altLang="zh-TW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altLang="zh-TW" sz="2800" dirty="0">
                  <a:latin typeface="Times New Roman"/>
                  <a:cs typeface="Times New Roman"/>
                  <a:sym typeface="Times New Roman"/>
                </a:endParaRPr>
              </a:p>
              <a:p>
                <a:pPr marL="342900" lvl="0">
                  <a:spcBef>
                    <a:spcPts val="560"/>
                  </a:spcBef>
                  <a:buSzPts val="2800"/>
                  <a:buFont typeface="Times New Roman"/>
                  <a:buChar char="•"/>
                </a:pPr>
                <a:endParaRPr lang="en-US" altLang="zh-TW" sz="2800" dirty="0">
                  <a:latin typeface="Times New Roman"/>
                  <a:cs typeface="Times New Roman"/>
                  <a:sym typeface="Times New Roman"/>
                </a:endParaRPr>
              </a:p>
              <a:p>
                <a:pPr marL="342900" lvl="0">
                  <a:spcBef>
                    <a:spcPts val="560"/>
                  </a:spcBef>
                  <a:buSzPts val="2800"/>
                  <a:buFont typeface="Times New Roman"/>
                  <a:buChar char="•"/>
                </a:pPr>
                <a:r>
                  <a:rPr lang="en-US" altLang="zh-TW" sz="2800" dirty="0">
                    <a:latin typeface="Times New Roman"/>
                    <a:cs typeface="Times New Roman"/>
                    <a:sym typeface="Times New Roman"/>
                  </a:rPr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TW" sz="2800" dirty="0">
                    <a:latin typeface="Cambria Math" panose="02040503050406030204" pitchFamily="18" charset="0"/>
                  </a:rPr>
                  <a:t>,</a:t>
                </a:r>
                <a:r>
                  <a:rPr lang="en-US" altLang="zh-TW" sz="2800" i="1" dirty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800" dirty="0">
                    <a:latin typeface="Times New Roman"/>
                    <a:ea typeface="Times New Roman"/>
                    <a:cs typeface="Times New Roman"/>
                    <a:sym typeface="Times New Roman"/>
                  </a:rPr>
                  <a:t> are cos</a:t>
                </a:r>
                <a:r>
                  <a:rPr lang="el-GR" sz="2800" i="1" dirty="0">
                    <a:latin typeface="Times New Roman"/>
                    <a:ea typeface="Times New Roman"/>
                    <a:cs typeface="Times New Roman"/>
                    <a:sym typeface="Times New Roman"/>
                  </a:rPr>
                  <a:t>θ</a:t>
                </a:r>
                <a:r>
                  <a:rPr lang="el-GR" sz="2800" dirty="0"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2800" dirty="0">
                    <a:latin typeface="Times New Roman"/>
                    <a:ea typeface="Times New Roman"/>
                    <a:cs typeface="Times New Roman"/>
                    <a:sym typeface="Times New Roman"/>
                  </a:rPr>
                  <a:t>and sin</a:t>
                </a:r>
                <a:r>
                  <a:rPr lang="el-GR" sz="2800" i="1" dirty="0">
                    <a:latin typeface="Times New Roman"/>
                    <a:ea typeface="Times New Roman"/>
                    <a:cs typeface="Times New Roman"/>
                    <a:sym typeface="Times New Roman"/>
                  </a:rPr>
                  <a:t>θ</a:t>
                </a:r>
                <a:endParaRPr lang="en-US" altLang="zh-TW" i="1" dirty="0"/>
              </a:p>
              <a:p>
                <a:pPr marL="0" lvl="0" indent="0" algn="l" rtl="0">
                  <a:lnSpc>
                    <a:spcPct val="100000"/>
                  </a:lnSpc>
                  <a:spcBef>
                    <a:spcPts val="56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None/>
                </a:pPr>
                <a:endParaRPr lang="zh-TW" altLang="zh-TW" dirty="0"/>
              </a:p>
              <a:p>
                <a:pPr marL="342900" lvl="0" indent="-342900" algn="l" rtl="0">
                  <a:lnSpc>
                    <a:spcPct val="100000"/>
                  </a:lnSpc>
                  <a:spcBef>
                    <a:spcPts val="56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Times New Roman"/>
                  <a:buChar char="•"/>
                </a:pPr>
                <a:endParaRPr lang="en-US" sz="2800" dirty="0"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  <a:p>
                <a:pPr marL="0" lvl="0" indent="0" algn="l" rtl="0">
                  <a:lnSpc>
                    <a:spcPct val="100000"/>
                  </a:lnSpc>
                  <a:spcBef>
                    <a:spcPts val="56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None/>
                </a:pPr>
                <a:endParaRPr sz="2800" dirty="0"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mc:Choice>
        <mc:Fallback xmlns="">
          <p:sp>
            <p:nvSpPr>
              <p:cNvPr id="529" name="Google Shape;529;p71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57200" y="1600200"/>
                <a:ext cx="8229600" cy="4588200"/>
              </a:xfrm>
              <a:prstGeom prst="rect">
                <a:avLst/>
              </a:prstGeom>
              <a:blipFill>
                <a:blip r:embed="rId3"/>
                <a:stretch>
                  <a:fillRect l="-138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3859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000" y="876619"/>
            <a:ext cx="6000000" cy="51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550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>
              <a:buSzPts val="4400"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Introduction </a:t>
            </a:r>
            <a:r>
              <a:rPr lang="en-US" altLang="zh-TW" dirty="0"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en-US" altLang="zh-TW" dirty="0" err="1">
                <a:latin typeface="Times New Roman"/>
                <a:ea typeface="Times New Roman"/>
                <a:cs typeface="Times New Roman"/>
                <a:sym typeface="Times New Roman"/>
              </a:rPr>
              <a:t>cont</a:t>
            </a:r>
            <a:r>
              <a:rPr lang="en-US" altLang="zh-TW" dirty="0">
                <a:latin typeface="Times New Roman"/>
                <a:ea typeface="Times New Roman"/>
                <a:cs typeface="Times New Roman"/>
                <a:sym typeface="Times New Roman"/>
              </a:rPr>
              <a:t>’)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2" name="Google Shape;272;p3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>
              <a:spcBef>
                <a:spcPts val="0"/>
              </a:spcBef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The way of building more complete model is </a:t>
            </a:r>
            <a:r>
              <a:rPr lang="en-US" altLang="zh-TW" sz="2800" dirty="0">
                <a:latin typeface="Times New Roman"/>
                <a:ea typeface="Times New Roman"/>
                <a:cs typeface="Times New Roman"/>
                <a:sym typeface="Times New Roman"/>
              </a:rPr>
              <a:t>discussed in this chapter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842059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7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>
              <a:buSzPts val="4400"/>
            </a:pPr>
            <a:r>
              <a:rPr lang="en-US" sz="4000" dirty="0">
                <a:latin typeface="Times New Roman"/>
                <a:ea typeface="Times New Roman"/>
                <a:cs typeface="Times New Roman"/>
                <a:sym typeface="Times New Roman"/>
              </a:rPr>
              <a:t>11.2.1 3D Curves and Profiles </a:t>
            </a:r>
            <a:r>
              <a:rPr lang="en-US" altLang="zh-TW" sz="4000" dirty="0"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en-US" altLang="zh-TW" sz="4000" dirty="0" err="1">
                <a:latin typeface="Times New Roman"/>
                <a:ea typeface="Times New Roman"/>
                <a:cs typeface="Times New Roman"/>
                <a:sym typeface="Times New Roman"/>
              </a:rPr>
              <a:t>cont</a:t>
            </a:r>
            <a:r>
              <a:rPr lang="en-US" altLang="zh-TW" sz="4000" dirty="0">
                <a:latin typeface="Times New Roman"/>
                <a:ea typeface="Times New Roman"/>
                <a:cs typeface="Times New Roman"/>
                <a:sym typeface="Times New Roman"/>
              </a:rPr>
              <a:t>’)</a:t>
            </a:r>
            <a:endParaRPr sz="40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29" name="Google Shape;529;p7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>
              <a:spcBef>
                <a:spcPts val="0"/>
              </a:spcBef>
              <a:buSzPts val="2800"/>
              <a:buFont typeface="Times New Roman"/>
              <a:buChar char="•"/>
            </a:pPr>
            <a:r>
              <a:rPr lang="en-US" altLang="zh-TW" sz="2800" dirty="0">
                <a:latin typeface="Times New Roman"/>
                <a:ea typeface="Times New Roman"/>
                <a:cs typeface="Times New Roman"/>
                <a:sym typeface="Times New Roman"/>
              </a:rPr>
              <a:t>Assume that the camera moves smoothly, so the local epipolar geometry varies slowly.</a:t>
            </a:r>
          </a:p>
          <a:p>
            <a:pPr marL="342900" lvl="0">
              <a:spcBef>
                <a:spcPts val="0"/>
              </a:spcBef>
              <a:buSzPts val="2800"/>
              <a:buFont typeface="Times New Roman"/>
              <a:buChar char="•"/>
            </a:pPr>
            <a:r>
              <a:rPr lang="en-US" altLang="zh-TW" sz="2800" dirty="0">
                <a:latin typeface="Times New Roman"/>
                <a:ea typeface="Times New Roman"/>
                <a:cs typeface="Times New Roman"/>
                <a:sym typeface="Times New Roman"/>
              </a:rPr>
              <a:t>Then edges are extracted and matched by pairwise epipolar geometry.</a:t>
            </a:r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598037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046" y="2295144"/>
            <a:ext cx="1550790" cy="2267712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387" y="2177392"/>
            <a:ext cx="1413985" cy="238546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45" y="2226642"/>
            <a:ext cx="1516134" cy="2286964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64C95226-D19D-024F-BED9-EB07C66B8E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107" y="2242364"/>
            <a:ext cx="2247584" cy="237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0641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7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11.3 Dense Correspondence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65" name="Google Shape;565;p7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>
              <a:spcBef>
                <a:spcPts val="0"/>
              </a:spcBef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While sparse matching algorithms are still occasionally used, more challenging problems focus on dense correspondence.</a:t>
            </a:r>
          </a:p>
          <a:p>
            <a:pPr marL="0" lvl="0" indent="0">
              <a:spcBef>
                <a:spcPts val="0"/>
              </a:spcBef>
              <a:buSzPts val="2800"/>
              <a:buNone/>
            </a:pP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24" y="1890905"/>
            <a:ext cx="7180952" cy="30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6283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7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>
              <a:buSzPts val="4400"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11.3 Dense Correspondence </a:t>
            </a:r>
            <a:r>
              <a:rPr lang="en-US" altLang="zh-TW" dirty="0"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en-US" altLang="zh-TW" dirty="0" err="1">
                <a:latin typeface="Times New Roman"/>
                <a:ea typeface="Times New Roman"/>
                <a:cs typeface="Times New Roman"/>
                <a:sym typeface="Times New Roman"/>
              </a:rPr>
              <a:t>cont</a:t>
            </a:r>
            <a:r>
              <a:rPr lang="en-US" altLang="zh-TW" dirty="0">
                <a:latin typeface="Times New Roman"/>
                <a:ea typeface="Times New Roman"/>
                <a:cs typeface="Times New Roman"/>
                <a:sym typeface="Times New Roman"/>
              </a:rPr>
              <a:t>’)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65" name="Google Shape;565;p7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>
              <a:spcBef>
                <a:spcPts val="0"/>
              </a:spcBef>
              <a:buSzPts val="2800"/>
              <a:buFont typeface="Times New Roman"/>
              <a:buChar char="•"/>
            </a:pPr>
            <a:r>
              <a:rPr lang="en-US" altLang="zh-TW" sz="2800" dirty="0">
                <a:latin typeface="Times New Roman"/>
                <a:ea typeface="Times New Roman"/>
                <a:cs typeface="Times New Roman"/>
                <a:sym typeface="Times New Roman"/>
              </a:rPr>
              <a:t>Stereo algorithms on dense correspondence generally perform the following four steps:</a:t>
            </a:r>
            <a:endParaRPr lang="en-US" altLang="zh-TW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1" indent="-381000">
              <a:spcBef>
                <a:spcPts val="480"/>
              </a:spcBef>
              <a:buSzPts val="2400"/>
              <a:buFont typeface="Times New Roman"/>
              <a:buChar char="–"/>
            </a:pPr>
            <a:r>
              <a:rPr lang="en-US" altLang="zh-TW" sz="2400" dirty="0">
                <a:latin typeface="Times New Roman"/>
                <a:ea typeface="Times New Roman"/>
                <a:cs typeface="Times New Roman"/>
                <a:sym typeface="Times New Roman"/>
              </a:rPr>
              <a:t>1. Cost computation.</a:t>
            </a:r>
            <a:endParaRPr lang="en-US" altLang="zh-TW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1" indent="-381000">
              <a:spcBef>
                <a:spcPts val="480"/>
              </a:spcBef>
              <a:buSzPts val="2400"/>
              <a:buFont typeface="Times New Roman"/>
              <a:buChar char="–"/>
            </a:pPr>
            <a:r>
              <a:rPr lang="en-US" altLang="zh-TW" sz="2400" dirty="0">
                <a:latin typeface="Times New Roman"/>
                <a:ea typeface="Times New Roman"/>
                <a:cs typeface="Times New Roman"/>
                <a:sym typeface="Times New Roman"/>
              </a:rPr>
              <a:t>2. Aggregation.</a:t>
            </a:r>
            <a:endParaRPr lang="en-US" altLang="zh-TW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1" indent="-381000">
              <a:spcBef>
                <a:spcPts val="480"/>
              </a:spcBef>
              <a:buSzPts val="2400"/>
              <a:buFont typeface="Times New Roman"/>
              <a:buChar char="–"/>
            </a:pPr>
            <a:r>
              <a:rPr lang="en-US" altLang="zh-TW" sz="2400" dirty="0">
                <a:latin typeface="Times New Roman"/>
                <a:ea typeface="Times New Roman"/>
                <a:cs typeface="Times New Roman"/>
                <a:sym typeface="Times New Roman"/>
              </a:rPr>
              <a:t>3. Optimization.</a:t>
            </a:r>
          </a:p>
          <a:p>
            <a:pPr lvl="1" indent="-381000">
              <a:spcBef>
                <a:spcPts val="480"/>
              </a:spcBef>
              <a:buSzPts val="2400"/>
              <a:buFont typeface="Times New Roman"/>
              <a:buChar char="–"/>
            </a:pPr>
            <a:r>
              <a:rPr lang="en-US" altLang="zh-TW" sz="2400" dirty="0">
                <a:latin typeface="Times New Roman"/>
                <a:ea typeface="Times New Roman"/>
                <a:cs typeface="Times New Roman"/>
                <a:sym typeface="Times New Roman"/>
              </a:rPr>
              <a:t>4. Refinement.</a:t>
            </a:r>
            <a:endParaRPr lang="en-US" altLang="zh-TW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>
              <a:spcBef>
                <a:spcPts val="0"/>
              </a:spcBef>
              <a:buSzPts val="2800"/>
              <a:buNone/>
            </a:pP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405079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 of squared differences matching algorithm is described as:</a:t>
            </a:r>
          </a:p>
        </p:txBody>
      </p:sp>
      <p:sp>
        <p:nvSpPr>
          <p:cNvPr id="4" name="矩形 3"/>
          <p:cNvSpPr/>
          <p:nvPr/>
        </p:nvSpPr>
        <p:spPr>
          <a:xfrm>
            <a:off x="1121664" y="3286381"/>
            <a:ext cx="6839712" cy="5364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Compute the squared difference of intensity values at given disparity.</a:t>
            </a:r>
            <a:endParaRPr lang="zh-TW" altLang="en-US" sz="18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121664" y="4413823"/>
            <a:ext cx="6839712" cy="5364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 the matching cost over support regions.</a:t>
            </a:r>
            <a:endParaRPr lang="zh-TW" alt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121664" y="5541265"/>
            <a:ext cx="6839712" cy="5364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Select the minimal value at each pixel.</a:t>
            </a:r>
            <a:endParaRPr lang="zh-TW" alt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直線單箭頭接點 7"/>
          <p:cNvCxnSpPr>
            <a:stCxn id="4" idx="2"/>
            <a:endCxn id="5" idx="0"/>
          </p:cNvCxnSpPr>
          <p:nvPr/>
        </p:nvCxnSpPr>
        <p:spPr>
          <a:xfrm>
            <a:off x="4541520" y="3822829"/>
            <a:ext cx="0" cy="5909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單箭頭接點 8"/>
          <p:cNvCxnSpPr/>
          <p:nvPr/>
        </p:nvCxnSpPr>
        <p:spPr>
          <a:xfrm>
            <a:off x="4570828" y="4950271"/>
            <a:ext cx="0" cy="5909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oogle Shape;564;p7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>
              <a:buSzPts val="4400"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11.3 Dense Correspondence </a:t>
            </a:r>
            <a:r>
              <a:rPr lang="en-US" altLang="zh-TW" dirty="0"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en-US" altLang="zh-TW" dirty="0" err="1">
                <a:latin typeface="Times New Roman"/>
                <a:ea typeface="Times New Roman"/>
                <a:cs typeface="Times New Roman"/>
                <a:sym typeface="Times New Roman"/>
              </a:rPr>
              <a:t>cont</a:t>
            </a:r>
            <a:r>
              <a:rPr lang="en-US" altLang="zh-TW" dirty="0">
                <a:latin typeface="Times New Roman"/>
                <a:ea typeface="Times New Roman"/>
                <a:cs typeface="Times New Roman"/>
                <a:sym typeface="Times New Roman"/>
              </a:rPr>
              <a:t>’)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409035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66" y="733762"/>
            <a:ext cx="8866667" cy="53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2806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8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11.3.1 Similarity Measures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00" name="Google Shape;600;p8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>
              <a:spcBef>
                <a:spcPts val="560"/>
              </a:spcBef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To assess </a:t>
            </a:r>
            <a:r>
              <a:rPr lang="en-US" altLang="zh-TW" sz="2800" dirty="0">
                <a:latin typeface="Times New Roman"/>
                <a:ea typeface="Times New Roman"/>
                <a:cs typeface="Times New Roman"/>
                <a:sym typeface="Times New Roman"/>
              </a:rPr>
              <a:t>correspondence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for </a:t>
            </a:r>
            <a:r>
              <a:rPr lang="en-US" altLang="zh-TW" sz="2800" dirty="0">
                <a:latin typeface="Times New Roman"/>
                <a:ea typeface="Times New Roman"/>
                <a:cs typeface="Times New Roman"/>
                <a:sym typeface="Times New Roman"/>
              </a:rPr>
              <a:t>dense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stereo matching, some </a:t>
            </a:r>
            <a:r>
              <a:rPr lang="en-US" altLang="zh-TW" sz="2800" dirty="0">
                <a:latin typeface="Times New Roman"/>
                <a:ea typeface="Times New Roman"/>
                <a:cs typeface="Times New Roman"/>
                <a:sym typeface="Times New Roman"/>
              </a:rPr>
              <a:t>similarity measure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 is mentioned in this subsection.</a:t>
            </a: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8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11.3.1 Similarity Measures (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cont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’)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07" name="Google Shape;607;p8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>
              <a:spcBef>
                <a:spcPts val="560"/>
              </a:spcBef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Entropy of the pixel values limits the influence of mismatch during aggregation.</a:t>
            </a: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>
              <a:spcBef>
                <a:spcPts val="560"/>
              </a:spcBef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Sign of the Laplacian leads to poor discriminability in binary matching.</a:t>
            </a: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>
              <a:spcBef>
                <a:spcPts val="560"/>
              </a:spcBef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Gradient-based methods </a:t>
            </a:r>
            <a:r>
              <a:rPr lang="en-US" altLang="zh-TW" sz="2800" dirty="0">
                <a:latin typeface="Times New Roman"/>
                <a:ea typeface="Times New Roman"/>
                <a:cs typeface="Times New Roman"/>
                <a:sym typeface="Times New Roman"/>
              </a:rPr>
              <a:t>are insensitive to depth discontinuities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>
              <a:spcBef>
                <a:spcPts val="560"/>
              </a:spcBef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Census transform </a:t>
            </a:r>
            <a:r>
              <a:rPr lang="en-US" altLang="zh-TW" sz="2800" dirty="0">
                <a:latin typeface="Times New Roman"/>
                <a:ea typeface="Times New Roman"/>
                <a:cs typeface="Times New Roman"/>
                <a:sym typeface="Times New Roman"/>
              </a:rPr>
              <a:t>converts pixel into a bit vector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8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11.4 Local Methods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21" name="Google Shape;621;p8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>
              <a:spcBef>
                <a:spcPts val="0"/>
              </a:spcBef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In local methods, the emphasis is aggregation step because of winner-takes-all strategy.</a:t>
            </a:r>
          </a:p>
          <a:p>
            <a:pPr marL="342900" lvl="0">
              <a:spcBef>
                <a:spcPts val="0"/>
              </a:spcBef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Square windows are </a:t>
            </a:r>
            <a:r>
              <a:rPr lang="en-US" altLang="zh-TW" sz="2800" dirty="0">
                <a:latin typeface="Times New Roman"/>
                <a:ea typeface="Times New Roman"/>
                <a:cs typeface="Times New Roman"/>
                <a:sym typeface="Times New Roman"/>
              </a:rPr>
              <a:t>implemented to sum the result of finite region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8385" y="1653837"/>
            <a:ext cx="2347645" cy="3088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23329" y="1653838"/>
            <a:ext cx="2347645" cy="3088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29333" y="1653835"/>
            <a:ext cx="2289326" cy="3088346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39"/>
          <p:cNvSpPr/>
          <p:nvPr/>
        </p:nvSpPr>
        <p:spPr>
          <a:xfrm>
            <a:off x="1547050" y="4834875"/>
            <a:ext cx="5990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(d)                                            (e)                                           (f)</a:t>
            </a:r>
            <a:endParaRPr sz="180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1" name="Google Shape;281;p39"/>
          <p:cNvSpPr/>
          <p:nvPr/>
        </p:nvSpPr>
        <p:spPr>
          <a:xfrm>
            <a:off x="313900" y="5748608"/>
            <a:ext cx="8456400" cy="4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Figure 11.1 Stereo reconstruction (d-e) sequence of images (f) 3D model.</a:t>
            </a:r>
            <a:endParaRPr sz="180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285" y="991041"/>
            <a:ext cx="5742135" cy="484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5041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80" y="1930507"/>
            <a:ext cx="3808610" cy="3181965"/>
          </a:xfrm>
          <a:prstGeom prst="rect">
            <a:avLst/>
          </a:prstGeom>
        </p:spPr>
      </p:pic>
      <p:sp>
        <p:nvSpPr>
          <p:cNvPr id="5" name="Google Shape;620;p8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Fixed Window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731" y="1930507"/>
            <a:ext cx="3755419" cy="318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6344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20;p8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Shiftable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 Window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81463"/>
            <a:ext cx="4049364" cy="3396966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732" y="2081463"/>
            <a:ext cx="3988068" cy="339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459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976" y="1056928"/>
            <a:ext cx="6098256" cy="48017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701978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20;p8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>
              <a:buSzPts val="4400"/>
            </a:pPr>
            <a:r>
              <a:rPr lang="en-US" altLang="zh-TW" dirty="0">
                <a:latin typeface="Times New Roman"/>
                <a:ea typeface="Times New Roman"/>
                <a:cs typeface="Times New Roman"/>
                <a:sym typeface="Times New Roman"/>
              </a:rPr>
              <a:t>Variable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 Window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6" y="2177715"/>
            <a:ext cx="4142167" cy="348094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587" y="2177715"/>
            <a:ext cx="4122166" cy="348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031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80" y="1828800"/>
            <a:ext cx="6983976" cy="324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924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20;p8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>
              <a:buSzPts val="4400"/>
            </a:pPr>
            <a:r>
              <a:rPr lang="en-US" altLang="zh-TW" dirty="0">
                <a:latin typeface="Times New Roman"/>
                <a:ea typeface="Times New Roman"/>
                <a:cs typeface="Times New Roman"/>
                <a:sym typeface="Times New Roman"/>
              </a:rPr>
              <a:t>Adaptive Weight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90" y="2179711"/>
            <a:ext cx="4235116" cy="3579959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179711"/>
            <a:ext cx="4249257" cy="357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442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097" y="1045371"/>
            <a:ext cx="5314335" cy="472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3634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20;p8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>
              <a:buSzPts val="4400"/>
            </a:pPr>
            <a:r>
              <a:rPr lang="en-US" altLang="zh-TW" dirty="0">
                <a:latin typeface="Times New Roman"/>
                <a:ea typeface="Times New Roman"/>
                <a:cs typeface="Times New Roman"/>
                <a:sym typeface="Times New Roman"/>
              </a:rPr>
              <a:t>Segmentation-Based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37874"/>
            <a:ext cx="3960088" cy="3341324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647" y="2237874"/>
            <a:ext cx="3936153" cy="334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39560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432" y="1974137"/>
            <a:ext cx="3877406" cy="2934109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31" y="1974137"/>
            <a:ext cx="3938954" cy="30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309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Outline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1" name="Google Shape;311;p4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11.1 Epipolar Geometry</a:t>
            </a: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11.2 Sparse correspondence</a:t>
            </a: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11.3 Dense correspondence</a:t>
            </a: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11.4 Local methods</a:t>
            </a: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11.5 Global optimization</a:t>
            </a: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11.6 Multi-view stereo</a:t>
            </a: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8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11.4 Local Methods (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cont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’)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62" name="Google Shape;662;p8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Selecting correct windows is important, since windows must be large enough to contain sufficient texture and small enough to avoid straddle depth discontinuities.</a:t>
            </a: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28" y="1865376"/>
            <a:ext cx="8711619" cy="301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13804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8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11.4 Local Methods (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cont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’)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62" name="Google Shape;662;p8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>
              <a:lnSpc>
                <a:spcPct val="90000"/>
              </a:lnSpc>
              <a:spcBef>
                <a:spcPts val="560"/>
              </a:spcBef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Another method for aggregation is iterative diffusion which adds neighboring cost to each pixel </a:t>
            </a:r>
            <a:r>
              <a:rPr lang="en-US" altLang="zh-TW" sz="2800" dirty="0">
                <a:latin typeface="Times New Roman"/>
                <a:ea typeface="Times New Roman"/>
                <a:cs typeface="Times New Roman"/>
                <a:sym typeface="Times New Roman"/>
              </a:rPr>
              <a:t>repeatedly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680" y="3691565"/>
            <a:ext cx="2638793" cy="151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57121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644211"/>
            <a:ext cx="7165847" cy="555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74879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9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4000" dirty="0">
                <a:latin typeface="Times New Roman"/>
                <a:ea typeface="Times New Roman"/>
                <a:cs typeface="Times New Roman"/>
                <a:sym typeface="Times New Roman"/>
              </a:rPr>
              <a:t>11.4.1 Sub-Pixel Estimation and Uncertainty</a:t>
            </a:r>
            <a:endParaRPr sz="40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90" name="Google Shape;690;p9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Most stereo correspondence algorithms compute a set of integer disparity estimates in discretized space, but sometimes it requires more precision in robot navigation or people tracking.</a:t>
            </a:r>
          </a:p>
          <a:p>
            <a:pPr marL="342900" lvl="0">
              <a:spcBef>
                <a:spcPts val="0"/>
              </a:spcBef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Otherwise, quantized maps lead to very unappealing view results.</a:t>
            </a: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795" y="2292096"/>
            <a:ext cx="6734182" cy="249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46100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9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4000" dirty="0">
                <a:latin typeface="Times New Roman"/>
                <a:ea typeface="Times New Roman"/>
                <a:cs typeface="Times New Roman"/>
                <a:sym typeface="Times New Roman"/>
              </a:rPr>
              <a:t>11.4.1 Sub-Pixel Estimation and Uncertainty (</a:t>
            </a:r>
            <a:r>
              <a:rPr lang="en-US" sz="4000" dirty="0" err="1">
                <a:latin typeface="Times New Roman"/>
                <a:ea typeface="Times New Roman"/>
                <a:cs typeface="Times New Roman"/>
                <a:sym typeface="Times New Roman"/>
              </a:rPr>
              <a:t>cont</a:t>
            </a:r>
            <a:r>
              <a:rPr lang="en-US" sz="4000" dirty="0">
                <a:latin typeface="Times New Roman"/>
                <a:ea typeface="Times New Roman"/>
                <a:cs typeface="Times New Roman"/>
                <a:sym typeface="Times New Roman"/>
              </a:rPr>
              <a:t>’)</a:t>
            </a:r>
            <a:endParaRPr sz="40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97" name="Google Shape;697;p9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>
              <a:spcBef>
                <a:spcPts val="0"/>
              </a:spcBef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To remedy this situation, many algorithms apply  sub-pixel as refinement by interpolation.</a:t>
            </a: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Sub-pixel disparity estimates are computed by fitting curve, but regions must be the same surface.</a:t>
            </a: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206" y="1237944"/>
            <a:ext cx="5277587" cy="438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23463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9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4000" dirty="0">
                <a:latin typeface="Times New Roman"/>
                <a:ea typeface="Times New Roman"/>
                <a:cs typeface="Times New Roman"/>
                <a:sym typeface="Times New Roman"/>
              </a:rPr>
              <a:t>11.4.1 Sub-Pixel Estimation and Uncertainty (</a:t>
            </a:r>
            <a:r>
              <a:rPr lang="en-US" sz="4000" dirty="0" err="1">
                <a:latin typeface="Times New Roman"/>
                <a:ea typeface="Times New Roman"/>
                <a:cs typeface="Times New Roman"/>
                <a:sym typeface="Times New Roman"/>
              </a:rPr>
              <a:t>cont</a:t>
            </a:r>
            <a:r>
              <a:rPr lang="en-US" sz="4000" dirty="0">
                <a:latin typeface="Times New Roman"/>
                <a:ea typeface="Times New Roman"/>
                <a:cs typeface="Times New Roman"/>
                <a:sym typeface="Times New Roman"/>
              </a:rPr>
              <a:t>’)</a:t>
            </a:r>
            <a:endParaRPr sz="40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04" name="Google Shape;704;p9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>
              <a:spcBef>
                <a:spcPts val="0"/>
              </a:spcBef>
              <a:buSzPts val="2800"/>
              <a:buFont typeface="Times New Roman"/>
              <a:buChar char="•"/>
            </a:pPr>
            <a:r>
              <a:rPr lang="en-US" altLang="zh-TW" sz="2800" dirty="0">
                <a:latin typeface="Times New Roman"/>
                <a:ea typeface="Times New Roman"/>
                <a:cs typeface="Times New Roman"/>
                <a:sym typeface="Times New Roman"/>
              </a:rPr>
              <a:t>Computing certainty map from correlation is another way for post processing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9" name="Google Shape;709;p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4014" y="1341092"/>
            <a:ext cx="2841916" cy="266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0" name="Google Shape;710;p9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86341" y="1323951"/>
            <a:ext cx="2860199" cy="2681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" name="Google Shape;711;p9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02600" y="1323951"/>
            <a:ext cx="2860199" cy="2681436"/>
          </a:xfrm>
          <a:prstGeom prst="rect">
            <a:avLst/>
          </a:prstGeom>
          <a:noFill/>
          <a:ln>
            <a:noFill/>
          </a:ln>
        </p:spPr>
      </p:pic>
      <p:sp>
        <p:nvSpPr>
          <p:cNvPr id="712" name="Google Shape;712;p95"/>
          <p:cNvSpPr txBox="1"/>
          <p:nvPr/>
        </p:nvSpPr>
        <p:spPr>
          <a:xfrm>
            <a:off x="1349491" y="4176236"/>
            <a:ext cx="6333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(a)                                               (b)                                               (c)</a:t>
            </a:r>
            <a:endParaRPr sz="180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13" name="Google Shape;713;p95"/>
          <p:cNvSpPr txBox="1"/>
          <p:nvPr/>
        </p:nvSpPr>
        <p:spPr>
          <a:xfrm>
            <a:off x="313890" y="5277475"/>
            <a:ext cx="84051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Figure 11.10 </a:t>
            </a:r>
            <a:r>
              <a:rPr lang="en-US" altLang="zh-TW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</a:t>
            </a:r>
            <a:r>
              <a:rPr lang="en-US" sz="180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ertainty</a:t>
            </a:r>
            <a:r>
              <a:rPr lang="zh-TW" altLang="en-US" sz="180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altLang="zh-TW" sz="180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map</a:t>
            </a:r>
            <a:r>
              <a:rPr lang="en-US" sz="180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in stereo depth estimation (a) input image (b)</a:t>
            </a:r>
            <a:r>
              <a:rPr lang="en-US" sz="18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depth map (c) estimated confidence. </a:t>
            </a:r>
            <a:endParaRPr sz="180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br>
              <a:rPr lang="en-US" altLang="zh-TW" dirty="0">
                <a:ea typeface="新細明體" charset="-120"/>
              </a:rPr>
            </a:br>
            <a:endParaRPr lang="zh-TW" altLang="en-US" dirty="0">
              <a:ea typeface="新細明體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09" y="1600200"/>
            <a:ext cx="7979181" cy="343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78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9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11.5 Global Optimization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34" name="Google Shape;734;p9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51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indent="-406400">
              <a:spcBef>
                <a:spcPts val="560"/>
              </a:spcBef>
              <a:buSzPts val="2800"/>
              <a:buFont typeface="Times New Roman"/>
              <a:buChar char="•"/>
            </a:pPr>
            <a:r>
              <a:rPr lang="en-US" altLang="zh-TW" sz="2800" dirty="0">
                <a:latin typeface="Times New Roman"/>
                <a:ea typeface="Times New Roman"/>
                <a:cs typeface="Times New Roman"/>
                <a:sym typeface="Times New Roman"/>
              </a:rPr>
              <a:t>Global stereo matching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are formulated in energy minimization by finding a solution </a:t>
            </a:r>
            <a:r>
              <a:rPr lang="en-US" sz="2800" i="1" dirty="0">
                <a:latin typeface="Times New Roman"/>
                <a:ea typeface="Times New Roman"/>
                <a:cs typeface="Times New Roman"/>
                <a:sym typeface="Times New Roman"/>
              </a:rPr>
              <a:t>d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None/>
            </a:pP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None/>
            </a:pP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347" y="3415073"/>
            <a:ext cx="4418830" cy="790525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105AE19D-26A8-465B-9C29-6EFD8959EED5}"/>
              </a:ext>
            </a:extLst>
          </p:cNvPr>
          <p:cNvSpPr txBox="1"/>
          <p:nvPr/>
        </p:nvSpPr>
        <p:spPr>
          <a:xfrm>
            <a:off x="5513033" y="5060272"/>
            <a:ext cx="344453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Total energy (cost) function</a:t>
            </a:r>
          </a:p>
          <a:p>
            <a:r>
              <a:rPr lang="en-US" altLang="zh-TW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TW" sz="18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Data energy function</a:t>
            </a:r>
          </a:p>
          <a:p>
            <a:r>
              <a:rPr lang="en-US" altLang="zh-TW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TW" sz="18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Smooth energy function</a:t>
            </a:r>
          </a:p>
          <a:p>
            <a:endParaRPr lang="en-US" altLang="zh-TW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9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>
              <a:buSzPts val="4400"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11.5 Global Optimization (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cont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’)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27" name="Google Shape;727;p9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>
              <a:spcBef>
                <a:spcPts val="0"/>
              </a:spcBef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Global method performs </a:t>
            </a:r>
            <a:r>
              <a:rPr lang="en-US" altLang="zh-TW" sz="2800" dirty="0">
                <a:latin typeface="Times New Roman"/>
                <a:ea typeface="Times New Roman"/>
                <a:cs typeface="Times New Roman"/>
                <a:sym typeface="Times New Roman"/>
              </a:rPr>
              <a:t>iterative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optimization </a:t>
            </a:r>
            <a:r>
              <a:rPr lang="en-US" altLang="zh-TW" sz="2800" dirty="0">
                <a:latin typeface="Times New Roman"/>
                <a:ea typeface="Times New Roman"/>
                <a:cs typeface="Times New Roman"/>
                <a:sym typeface="Times New Roman"/>
              </a:rPr>
              <a:t>which consists of data terms and smoothness terms for replacing aggregation step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9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11.5 Global Optimization (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cont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’)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42" name="Google Shape;742;p9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51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56235" algn="l" rtl="0">
              <a:lnSpc>
                <a:spcPct val="9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The data term measures how well the disparity function agrees with input image pair.</a:t>
            </a: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90000"/>
              </a:lnSpc>
              <a:spcBef>
                <a:spcPts val="518"/>
              </a:spcBef>
              <a:spcAft>
                <a:spcPts val="0"/>
              </a:spcAft>
              <a:buNone/>
            </a:pP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90000"/>
              </a:lnSpc>
              <a:spcBef>
                <a:spcPts val="518"/>
              </a:spcBef>
              <a:spcAft>
                <a:spcPts val="0"/>
              </a:spcAft>
              <a:buNone/>
            </a:pP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90000"/>
              </a:lnSpc>
              <a:spcBef>
                <a:spcPts val="518"/>
              </a:spcBef>
              <a:spcAft>
                <a:spcPts val="0"/>
              </a:spcAft>
              <a:buNone/>
            </a:pP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56235" algn="l" rtl="0">
              <a:lnSpc>
                <a:spcPct val="90000"/>
              </a:lnSpc>
              <a:spcBef>
                <a:spcPts val="518"/>
              </a:spcBef>
              <a:spcAft>
                <a:spcPts val="0"/>
              </a:spcAft>
              <a:buSzPts val="2800"/>
              <a:buFont typeface="Times New Roman"/>
              <a:buChar char="•"/>
            </a:pPr>
            <a:endParaRPr lang="en-US" sz="2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56235" algn="l" rtl="0">
              <a:lnSpc>
                <a:spcPct val="90000"/>
              </a:lnSpc>
              <a:spcBef>
                <a:spcPts val="518"/>
              </a:spcBef>
              <a:spcAft>
                <a:spcPts val="0"/>
              </a:spcAft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where </a:t>
            </a:r>
            <a:r>
              <a:rPr lang="en-US" sz="2800" i="1" dirty="0">
                <a:latin typeface="Times New Roman"/>
                <a:ea typeface="Times New Roman"/>
                <a:cs typeface="Times New Roman"/>
                <a:sym typeface="Times New Roman"/>
              </a:rPr>
              <a:t>C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 is aggregated matching cost.</a:t>
            </a: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159" y="3060192"/>
            <a:ext cx="3901647" cy="955505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10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11.5 Global </a:t>
            </a:r>
            <a:r>
              <a:rPr lang="en-US" altLang="zh-TW" dirty="0">
                <a:latin typeface="Times New Roman"/>
                <a:ea typeface="Times New Roman"/>
                <a:cs typeface="Times New Roman"/>
                <a:sym typeface="Times New Roman"/>
              </a:rPr>
              <a:t>O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ptimization (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cont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’)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50" name="Google Shape;750;p10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7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>
              <a:spcBef>
                <a:spcPts val="0"/>
              </a:spcBef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The smoothness term measures differences between neighboring pixels.</a:t>
            </a: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0800" lvl="0" indent="0" algn="l" rtl="0">
              <a:spcBef>
                <a:spcPts val="960"/>
              </a:spcBef>
              <a:spcAft>
                <a:spcPts val="0"/>
              </a:spcAft>
              <a:buSzPts val="2800"/>
              <a:buNone/>
            </a:pPr>
            <a:endParaRPr lang="en-US" sz="2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06400" algn="l" rtl="0">
              <a:spcBef>
                <a:spcPts val="960"/>
              </a:spcBef>
              <a:spcAft>
                <a:spcPts val="0"/>
              </a:spcAft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where    is some monotonically increasing function. </a:t>
            </a: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52" name="Google Shape;752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3285" y="4845106"/>
            <a:ext cx="266700" cy="27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745" y="3291840"/>
            <a:ext cx="7226463" cy="841248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10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11.5 Global </a:t>
            </a:r>
            <a:r>
              <a:rPr lang="en-US" altLang="zh-TW" dirty="0">
                <a:latin typeface="Times New Roman"/>
                <a:ea typeface="Times New Roman"/>
                <a:cs typeface="Times New Roman"/>
                <a:sym typeface="Times New Roman"/>
              </a:rPr>
              <a:t>O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ptimization (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cont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’)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59" name="Google Shape;759;p10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Once the energy function has been defined, a variety of algorithms are used to find minimum.</a:t>
            </a:r>
          </a:p>
          <a:p>
            <a:pPr marL="342900">
              <a:spcBef>
                <a:spcPts val="0"/>
              </a:spcBef>
              <a:buSzPts val="2800"/>
              <a:buFont typeface="Times New Roman"/>
              <a:buChar char="•"/>
            </a:pPr>
            <a:r>
              <a:rPr lang="en-US" altLang="zh-TW" sz="2800" dirty="0">
                <a:latin typeface="Times New Roman"/>
                <a:ea typeface="Times New Roman"/>
                <a:cs typeface="Times New Roman"/>
                <a:sym typeface="Times New Roman"/>
              </a:rPr>
              <a:t>Traditional approaches are associated with Markov random fields and regularization.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US" sz="2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10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11.5 Global </a:t>
            </a:r>
            <a:r>
              <a:rPr lang="en-US" altLang="zh-TW" dirty="0">
                <a:latin typeface="Times New Roman"/>
                <a:ea typeface="Times New Roman"/>
                <a:cs typeface="Times New Roman"/>
                <a:sym typeface="Times New Roman"/>
              </a:rPr>
              <a:t>O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ptimization (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cont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’)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66" name="Google Shape;766;p10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There are some alternative approaches worth studying.</a:t>
            </a: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10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11.5 Global </a:t>
            </a:r>
            <a:r>
              <a:rPr lang="en-US" altLang="zh-TW" dirty="0">
                <a:latin typeface="Times New Roman"/>
                <a:ea typeface="Times New Roman"/>
                <a:cs typeface="Times New Roman"/>
                <a:sym typeface="Times New Roman"/>
              </a:rPr>
              <a:t>O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ptimization (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cont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’)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66" name="Google Shape;766;p10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Cooperative algorithms iteratively update disparity estimates using non-linear operations that cause an overall behavior.</a:t>
            </a: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86867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10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11.5 Global </a:t>
            </a:r>
            <a:r>
              <a:rPr lang="en-US" altLang="zh-TW" dirty="0">
                <a:latin typeface="Times New Roman"/>
                <a:ea typeface="Times New Roman"/>
                <a:cs typeface="Times New Roman"/>
                <a:sym typeface="Times New Roman"/>
              </a:rPr>
              <a:t>O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ptimization (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cont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’)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66" name="Google Shape;766;p10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>
              <a:spcBef>
                <a:spcPts val="0"/>
              </a:spcBef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In the coarse to fine method, image warping and disparity estimates are alternately performed until satisfactory registration is achieved.</a:t>
            </a: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297075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42" y="1619905"/>
            <a:ext cx="8495238" cy="52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37829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10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11.5.1 Dynamic </a:t>
            </a:r>
            <a:r>
              <a:rPr lang="en-US" altLang="zh-TW" dirty="0">
                <a:latin typeface="Times New Roman"/>
                <a:ea typeface="Times New Roman"/>
                <a:cs typeface="Times New Roman"/>
                <a:sym typeface="Times New Roman"/>
              </a:rPr>
              <a:t>P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rogramming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72" name="Google Shape;772;p10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•"/>
            </a:pPr>
            <a:r>
              <a:rPr lang="en-US" sz="2800">
                <a:latin typeface="Times New Roman"/>
                <a:ea typeface="Times New Roman"/>
                <a:cs typeface="Times New Roman"/>
                <a:sym typeface="Times New Roman"/>
              </a:rPr>
              <a:t>These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approaches compute minimum path in the graph with all pairwise matching, and its cost is similarity of regions.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11.1 Epipolar Geometry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5" name="Google Shape;325;p4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Given a pixel in one image, how to compute its correspondence in the other image?</a:t>
            </a: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024" y="0"/>
            <a:ext cx="6799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75940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10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4000" dirty="0">
                <a:latin typeface="Times New Roman"/>
                <a:ea typeface="Times New Roman"/>
                <a:cs typeface="Times New Roman"/>
                <a:sym typeface="Times New Roman"/>
              </a:rPr>
              <a:t>11.5.2 Segmentation </a:t>
            </a:r>
            <a:r>
              <a:rPr lang="en-US" altLang="zh-TW" sz="4000" dirty="0"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lang="en-US" sz="4000" dirty="0">
                <a:latin typeface="Times New Roman"/>
                <a:ea typeface="Times New Roman"/>
                <a:cs typeface="Times New Roman"/>
                <a:sym typeface="Times New Roman"/>
              </a:rPr>
              <a:t>ased </a:t>
            </a:r>
            <a:r>
              <a:rPr lang="en-US" altLang="zh-TW" sz="4000" dirty="0">
                <a:latin typeface="Times New Roman"/>
                <a:ea typeface="Times New Roman"/>
                <a:cs typeface="Times New Roman"/>
                <a:sym typeface="Times New Roman"/>
              </a:rPr>
              <a:t>T</a:t>
            </a:r>
            <a:r>
              <a:rPr lang="en-US" sz="4000" dirty="0">
                <a:latin typeface="Times New Roman"/>
                <a:ea typeface="Times New Roman"/>
                <a:cs typeface="Times New Roman"/>
                <a:sym typeface="Times New Roman"/>
              </a:rPr>
              <a:t>echniques</a:t>
            </a:r>
            <a:endParaRPr sz="40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05" name="Google Shape;805;p10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While most stereo matching algorithms perform their computations on pixels, some of the techniques segment the images into regions for trying to label with disparities.</a:t>
            </a: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11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4000" dirty="0">
                <a:latin typeface="Times New Roman"/>
                <a:ea typeface="Times New Roman"/>
                <a:cs typeface="Times New Roman"/>
                <a:sym typeface="Times New Roman"/>
              </a:rPr>
              <a:t>11.5.2 Segmentation </a:t>
            </a:r>
            <a:r>
              <a:rPr lang="en-US" altLang="zh-TW" sz="4000" dirty="0"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lang="en-US" sz="4000" dirty="0">
                <a:latin typeface="Times New Roman"/>
                <a:ea typeface="Times New Roman"/>
                <a:cs typeface="Times New Roman"/>
                <a:sym typeface="Times New Roman"/>
              </a:rPr>
              <a:t>ased </a:t>
            </a:r>
            <a:r>
              <a:rPr lang="en-US" altLang="zh-TW" sz="4000" dirty="0">
                <a:latin typeface="Times New Roman"/>
                <a:ea typeface="Times New Roman"/>
                <a:cs typeface="Times New Roman"/>
                <a:sym typeface="Times New Roman"/>
              </a:rPr>
              <a:t>T</a:t>
            </a:r>
            <a:r>
              <a:rPr lang="en-US" sz="4000" dirty="0">
                <a:latin typeface="Times New Roman"/>
                <a:ea typeface="Times New Roman"/>
                <a:cs typeface="Times New Roman"/>
                <a:sym typeface="Times New Roman"/>
              </a:rPr>
              <a:t>echniques (</a:t>
            </a:r>
            <a:r>
              <a:rPr lang="en-US" sz="4000" dirty="0" err="1">
                <a:latin typeface="Times New Roman"/>
                <a:ea typeface="Times New Roman"/>
                <a:cs typeface="Times New Roman"/>
                <a:sym typeface="Times New Roman"/>
              </a:rPr>
              <a:t>cont</a:t>
            </a:r>
            <a:r>
              <a:rPr lang="en-US" sz="4000" dirty="0">
                <a:latin typeface="Times New Roman"/>
                <a:ea typeface="Times New Roman"/>
                <a:cs typeface="Times New Roman"/>
                <a:sym typeface="Times New Roman"/>
              </a:rPr>
              <a:t>’)</a:t>
            </a:r>
            <a:endParaRPr sz="40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2" y="4545624"/>
            <a:ext cx="9129518" cy="1289858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8500"/>
            <a:ext cx="9144000" cy="1646262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11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11.6 Multi-view Stereo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37" name="Google Shape;837;p1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While matching pairs of images is a useful way of obtaining depth information, matching more images lead to better results.</a:t>
            </a: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>
              <a:spcBef>
                <a:spcPts val="560"/>
              </a:spcBef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Examining all the epipolar plane image can visualize the multi-frame stereo estimation.</a:t>
            </a: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011" y="1618327"/>
            <a:ext cx="6945518" cy="369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20697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1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11.6 Multi-view Stereo (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cont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’)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72" name="Google Shape;872;p11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>
              <a:spcBef>
                <a:spcPts val="0"/>
              </a:spcBef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The condition of occluded object is seen as strip of regions which explain their relationships in the epipolar plane images.</a:t>
            </a: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43" y="1352809"/>
            <a:ext cx="8885714" cy="41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71503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1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11.6 Multi-view Stereo (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cont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’)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57" name="Google Shape;857;p115"/>
          <p:cNvSpPr txBox="1"/>
          <p:nvPr/>
        </p:nvSpPr>
        <p:spPr>
          <a:xfrm>
            <a:off x="578550" y="5440350"/>
            <a:ext cx="79869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1800"/>
            </a:pPr>
            <a:r>
              <a:rPr lang="en-US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Figure 11.16 </a:t>
            </a:r>
            <a:r>
              <a:rPr lang="en-US" sz="1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Shiftable</a:t>
            </a:r>
            <a:r>
              <a:rPr lang="en-US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windows. (a) stable windows which center on the white pixel straddling depth discontinuities.</a:t>
            </a:r>
            <a:endParaRPr sz="180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58" name="Google Shape;858;p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4488" y="1962150"/>
            <a:ext cx="5915025" cy="293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1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11.6 Multi-view Stereo (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cont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’)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64" name="Google Shape;864;p116"/>
          <p:cNvSpPr txBox="1"/>
          <p:nvPr/>
        </p:nvSpPr>
        <p:spPr>
          <a:xfrm>
            <a:off x="578550" y="5540250"/>
            <a:ext cx="79869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Figure 11.16 </a:t>
            </a:r>
            <a:r>
              <a:rPr lang="en-US" sz="1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Shiftable</a:t>
            </a:r>
            <a:r>
              <a:rPr lang="en-US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windows. (b) </a:t>
            </a:r>
            <a:r>
              <a:rPr lang="en-US" sz="1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shiftable</a:t>
            </a:r>
            <a:r>
              <a:rPr lang="en-US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windows decrease the problems in partially occluded regions.</a:t>
            </a:r>
            <a:endParaRPr sz="180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65" name="Google Shape;865;p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2100" y="1924038"/>
            <a:ext cx="6019800" cy="300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1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11.6 Multi-view Stereo (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cont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’)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79" name="Google Shape;879;p11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>
              <a:spcBef>
                <a:spcPts val="560"/>
              </a:spcBef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Multiple cameras are used to capture dynamic scene</a:t>
            </a:r>
            <a:r>
              <a:rPr lang="zh-TW" alt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altLang="zh-TW" sz="2800" dirty="0">
                <a:latin typeface="Times New Roman"/>
                <a:ea typeface="Times New Roman"/>
                <a:cs typeface="Times New Roman"/>
                <a:sym typeface="Times New Roman"/>
              </a:rPr>
              <a:t>which is kind of scene flow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>
              <a:spcBef>
                <a:spcPts val="560"/>
              </a:spcBef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The real-time task simultaneously recovers the 3D shape and estimates the 3D motion.</a:t>
            </a: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br>
              <a:rPr lang="en-US" altLang="zh-TW" dirty="0">
                <a:ea typeface="新細明體" charset="-120"/>
              </a:rPr>
            </a:br>
            <a:endParaRPr lang="zh-TW" altLang="en-US" dirty="0">
              <a:ea typeface="新細明體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017" y="2417286"/>
            <a:ext cx="3010183" cy="2355796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438" y="2018994"/>
            <a:ext cx="1647619" cy="31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32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1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>
              <a:buSzPts val="4400"/>
            </a:pPr>
            <a:r>
              <a:rPr lang="en-US" sz="4000" dirty="0">
                <a:latin typeface="Times New Roman"/>
                <a:ea typeface="Times New Roman"/>
                <a:cs typeface="Times New Roman"/>
                <a:sym typeface="Times New Roman"/>
              </a:rPr>
              <a:t>11.6.1 Volumetric and 3D Surface Reconstruction</a:t>
            </a:r>
            <a:endParaRPr sz="40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79" name="Google Shape;879;p11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>
              <a:spcBef>
                <a:spcPts val="560"/>
              </a:spcBef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The goal of multi-view stereo is reconstructing complete object model from a collection of images.</a:t>
            </a:r>
          </a:p>
          <a:p>
            <a:pPr marL="342900" lvl="0">
              <a:spcBef>
                <a:spcPts val="560"/>
              </a:spcBef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The most challenging part is creating consistent 3D models.</a:t>
            </a:r>
          </a:p>
        </p:txBody>
      </p:sp>
    </p:spTree>
    <p:extLst>
      <p:ext uri="{BB962C8B-B14F-4D97-AF65-F5344CB8AC3E}">
        <p14:creationId xmlns:p14="http://schemas.microsoft.com/office/powerpoint/2010/main" val="210275835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1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4000" dirty="0">
                <a:latin typeface="Times New Roman"/>
                <a:ea typeface="Times New Roman"/>
                <a:cs typeface="Times New Roman"/>
                <a:sym typeface="Times New Roman"/>
              </a:rPr>
              <a:t>11.6.1 Volumetric and 3D Surface Reconstruction (</a:t>
            </a:r>
            <a:r>
              <a:rPr lang="en-US" sz="4000" dirty="0" err="1">
                <a:latin typeface="Times New Roman"/>
                <a:ea typeface="Times New Roman"/>
                <a:cs typeface="Times New Roman"/>
                <a:sym typeface="Times New Roman"/>
              </a:rPr>
              <a:t>cont</a:t>
            </a:r>
            <a:r>
              <a:rPr lang="en-US" sz="4000" dirty="0">
                <a:latin typeface="Times New Roman"/>
                <a:ea typeface="Times New Roman"/>
                <a:cs typeface="Times New Roman"/>
                <a:sym typeface="Times New Roman"/>
              </a:rPr>
              <a:t>’)</a:t>
            </a:r>
            <a:endParaRPr sz="40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00" name="Google Shape;900;p121"/>
          <p:cNvSpPr txBox="1"/>
          <p:nvPr/>
        </p:nvSpPr>
        <p:spPr>
          <a:xfrm>
            <a:off x="658368" y="5576900"/>
            <a:ext cx="7936992" cy="718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1800"/>
            </a:pPr>
            <a:r>
              <a:rPr lang="en-US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Figure 11.19 Multi-view stereo algorithms. (a) surface based stereo. (b) voxel coloring (c) merging depth map (d) level set method.</a:t>
            </a:r>
            <a:endParaRPr sz="180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0038"/>
            <a:ext cx="9144000" cy="2777924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1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4000" dirty="0">
                <a:latin typeface="Times New Roman"/>
                <a:ea typeface="Times New Roman"/>
                <a:cs typeface="Times New Roman"/>
                <a:sym typeface="Times New Roman"/>
              </a:rPr>
              <a:t>11.6.1 Volumetric and 3D Surface Reconstruction (</a:t>
            </a:r>
            <a:r>
              <a:rPr lang="en-US" sz="4000" dirty="0" err="1">
                <a:latin typeface="Times New Roman"/>
                <a:ea typeface="Times New Roman"/>
                <a:cs typeface="Times New Roman"/>
                <a:sym typeface="Times New Roman"/>
              </a:rPr>
              <a:t>cont</a:t>
            </a:r>
            <a:r>
              <a:rPr lang="en-US" sz="4000" dirty="0">
                <a:latin typeface="Times New Roman"/>
                <a:ea typeface="Times New Roman"/>
                <a:cs typeface="Times New Roman"/>
                <a:sym typeface="Times New Roman"/>
              </a:rPr>
              <a:t>’)</a:t>
            </a:r>
            <a:endParaRPr sz="40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00" name="Google Shape;900;p121"/>
          <p:cNvSpPr txBox="1"/>
          <p:nvPr/>
        </p:nvSpPr>
        <p:spPr>
          <a:xfrm>
            <a:off x="658368" y="5576900"/>
            <a:ext cx="7936992" cy="744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1800"/>
            </a:pPr>
            <a:r>
              <a:rPr lang="en-US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Figure 11.19 Multi-view stereo algorithms. (e) stereo fusion (f) multi-view image matching (g) graph cut (h) visual hulls.</a:t>
            </a:r>
            <a:endParaRPr sz="180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4753"/>
            <a:ext cx="9144000" cy="376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96948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1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>
              <a:buSzPts val="4400"/>
            </a:pPr>
            <a:r>
              <a:rPr lang="en-US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11.6.1 Volumetric and 3D Surface Reconstruction (</a:t>
            </a:r>
            <a:r>
              <a:rPr lang="en-US" altLang="zh-TW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cont</a:t>
            </a:r>
            <a:r>
              <a:rPr lang="en-US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’)</a:t>
            </a:r>
            <a:endParaRPr sz="40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79" name="Google Shape;879;p11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>
              <a:spcBef>
                <a:spcPts val="560"/>
              </a:spcBef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In order to compare all these techniques, there is a six point taxonomy that can help classify algorithms in this section.</a:t>
            </a:r>
          </a:p>
        </p:txBody>
      </p:sp>
    </p:spTree>
    <p:extLst>
      <p:ext uri="{BB962C8B-B14F-4D97-AF65-F5344CB8AC3E}">
        <p14:creationId xmlns:p14="http://schemas.microsoft.com/office/powerpoint/2010/main" val="338489616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1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>
              <a:buSzPts val="4400"/>
            </a:pPr>
            <a:r>
              <a:rPr lang="en-US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11.6.1 Volumetric and 3D Surface Reconstruction (</a:t>
            </a:r>
            <a:r>
              <a:rPr lang="en-US" altLang="zh-TW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cont</a:t>
            </a:r>
            <a:r>
              <a:rPr lang="en-US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’)</a:t>
            </a:r>
            <a:endParaRPr sz="40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79" name="Google Shape;879;p11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>
              <a:spcBef>
                <a:spcPts val="560"/>
              </a:spcBef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The most popular representations is uniform grid of voxels in 3D </a:t>
            </a:r>
            <a:r>
              <a:rPr lang="en-US" altLang="zh-TW" sz="2800" dirty="0">
                <a:latin typeface="Times New Roman"/>
                <a:ea typeface="Times New Roman"/>
                <a:cs typeface="Times New Roman"/>
                <a:sym typeface="Times New Roman"/>
              </a:rPr>
              <a:t>scene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  <a:p>
            <a:pPr marL="342900" lvl="0">
              <a:spcBef>
                <a:spcPts val="560"/>
              </a:spcBef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Photo consistency measure is a choice that computes directly on the surface.</a:t>
            </a:r>
          </a:p>
          <a:p>
            <a:pPr marL="342900" lvl="0">
              <a:spcBef>
                <a:spcPts val="560"/>
              </a:spcBef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Single depth map is the ability to distinguish visibility and occlusions.</a:t>
            </a:r>
          </a:p>
        </p:txBody>
      </p:sp>
    </p:spTree>
    <p:extLst>
      <p:ext uri="{BB962C8B-B14F-4D97-AF65-F5344CB8AC3E}">
        <p14:creationId xmlns:p14="http://schemas.microsoft.com/office/powerpoint/2010/main" val="175289116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1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>
              <a:buSzPts val="4400"/>
            </a:pPr>
            <a:r>
              <a:rPr lang="en-US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11.6.1 Volumetric and 3D Surface Reconstruction (</a:t>
            </a:r>
            <a:r>
              <a:rPr lang="en-US" altLang="zh-TW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cont</a:t>
            </a:r>
            <a:r>
              <a:rPr lang="en-US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’)</a:t>
            </a:r>
            <a:endParaRPr sz="40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79" name="Google Shape;879;p11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>
              <a:spcBef>
                <a:spcPts val="560"/>
              </a:spcBef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Most matching algorithms adopt some form of prior model for the expected shape.</a:t>
            </a:r>
          </a:p>
          <a:p>
            <a:pPr marL="342900" lvl="0">
              <a:spcBef>
                <a:spcPts val="560"/>
              </a:spcBef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Some approaches define over consistency volume to recover a complete surface by global optimization.</a:t>
            </a:r>
          </a:p>
          <a:p>
            <a:pPr marL="342900" lvl="0">
              <a:spcBef>
                <a:spcPts val="560"/>
              </a:spcBef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To refine or evolve a rough model, it usually </a:t>
            </a:r>
            <a:r>
              <a:rPr lang="en-US" sz="2800">
                <a:latin typeface="Times New Roman"/>
                <a:ea typeface="Times New Roman"/>
                <a:cs typeface="Times New Roman"/>
                <a:sym typeface="Times New Roman"/>
              </a:rPr>
              <a:t>requires an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accurate initialization.</a:t>
            </a:r>
          </a:p>
          <a:p>
            <a:pPr marL="342900" lvl="0">
              <a:spcBef>
                <a:spcPts val="560"/>
              </a:spcBef>
              <a:buSzPts val="2800"/>
              <a:buFont typeface="Times New Roman"/>
              <a:buChar char="•"/>
            </a:pPr>
            <a:endParaRPr lang="en-US" sz="2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6603953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6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>
              <a:buSzPts val="4400"/>
            </a:pPr>
            <a:r>
              <a:rPr lang="en-US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11.6.1 Volumetric and 3D Surface Reconstruction (</a:t>
            </a:r>
            <a:r>
              <a:rPr lang="en-US" altLang="zh-TW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cont</a:t>
            </a:r>
            <a:r>
              <a:rPr lang="en-US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’)</a:t>
            </a:r>
            <a:endParaRPr sz="40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8" name="Google Shape;458;p6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indent="-406400">
              <a:spcBef>
                <a:spcPts val="560"/>
              </a:spcBef>
              <a:buSzPts val="2800"/>
              <a:buFont typeface="Times New Roman"/>
              <a:buChar char="•"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http://</a:t>
            </a:r>
            <a:r>
              <a:rPr lang="en-US" sz="2800" dirty="0" err="1">
                <a:latin typeface="Times New Roman"/>
                <a:ea typeface="Times New Roman"/>
                <a:cs typeface="Times New Roman"/>
                <a:sym typeface="Times New Roman"/>
              </a:rPr>
              <a:t>vision.middlebury.edu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/</a:t>
            </a:r>
            <a:r>
              <a:rPr lang="en-US" sz="2800" dirty="0" err="1">
                <a:latin typeface="Times New Roman"/>
                <a:ea typeface="Times New Roman"/>
                <a:cs typeface="Times New Roman"/>
                <a:sym typeface="Times New Roman"/>
              </a:rPr>
              <a:t>mview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/eval</a:t>
            </a: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1800"/>
              <a:buNone/>
            </a:pP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982590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13696</TotalTime>
  <Words>1858</Words>
  <Application>Microsoft Macintosh PowerPoint</Application>
  <PresentationFormat>如螢幕大小 (4:3)</PresentationFormat>
  <Paragraphs>256</Paragraphs>
  <Slides>96</Slides>
  <Notes>73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96</vt:i4>
      </vt:variant>
    </vt:vector>
  </HeadingPairs>
  <TitlesOfParts>
    <vt:vector size="101" baseType="lpstr">
      <vt:lpstr>Times New Roman</vt:lpstr>
      <vt:lpstr>Calibri</vt:lpstr>
      <vt:lpstr>Cambria Math</vt:lpstr>
      <vt:lpstr>Arial</vt:lpstr>
      <vt:lpstr>Office 佈景主題</vt:lpstr>
      <vt:lpstr>Advanced Computer Vision  Chapter 11 Stereo Correspondence</vt:lpstr>
      <vt:lpstr>Introduction</vt:lpstr>
      <vt:lpstr>PowerPoint 簡報</vt:lpstr>
      <vt:lpstr>Introduction (cont’)</vt:lpstr>
      <vt:lpstr>PowerPoint 簡報</vt:lpstr>
      <vt:lpstr>Outline</vt:lpstr>
      <vt:lpstr>PowerPoint 簡報</vt:lpstr>
      <vt:lpstr>11.1 Epipolar Geometry</vt:lpstr>
      <vt:lpstr>PowerPoint 簡報</vt:lpstr>
      <vt:lpstr>11.1 Epipolar Geometry (cont’)</vt:lpstr>
      <vt:lpstr>PowerPoint 簡報</vt:lpstr>
      <vt:lpstr>11.1 Epipolar Geometry (cont’)</vt:lpstr>
      <vt:lpstr>11.1 Epipolar Geometry (cont’)</vt:lpstr>
      <vt:lpstr>11.1 Epipolar Geometry (cont’)</vt:lpstr>
      <vt:lpstr>PowerPoint 簡報</vt:lpstr>
      <vt:lpstr>11.1.1 Rectification</vt:lpstr>
      <vt:lpstr>PowerPoint 簡報</vt:lpstr>
      <vt:lpstr>11.1.1 Rectification (cont’)</vt:lpstr>
      <vt:lpstr>PowerPoint 簡報</vt:lpstr>
      <vt:lpstr>11.1.1 Rectification (cont’)</vt:lpstr>
      <vt:lpstr>PowerPoint 簡報</vt:lpstr>
      <vt:lpstr>11.1.1 Rectification (cont’)</vt:lpstr>
      <vt:lpstr>11.1.1 Rectification (cont’)</vt:lpstr>
      <vt:lpstr>PowerPoint 簡報</vt:lpstr>
      <vt:lpstr>11.1.1 Rectification (cont’)</vt:lpstr>
      <vt:lpstr>PowerPoint 簡報</vt:lpstr>
      <vt:lpstr>11.1.2 Plane Sweep</vt:lpstr>
      <vt:lpstr>11.1.2 Plane Sweep (cont’)</vt:lpstr>
      <vt:lpstr>PowerPoint 簡報</vt:lpstr>
      <vt:lpstr>11.2 Sparse Correspondence</vt:lpstr>
      <vt:lpstr>PowerPoint 簡報</vt:lpstr>
      <vt:lpstr>11.2 Sparse Correspondence (cont’)</vt:lpstr>
      <vt:lpstr>PowerPoint 簡報</vt:lpstr>
      <vt:lpstr>11.2.1 3D Curves and Profiles</vt:lpstr>
      <vt:lpstr>PowerPoint 簡報</vt:lpstr>
      <vt:lpstr>11.2.1 3D Curves and Profiles (cont’)</vt:lpstr>
      <vt:lpstr>PowerPoint 簡報</vt:lpstr>
      <vt:lpstr>11.2.1 3D Curves and Profiles (cont’)</vt:lpstr>
      <vt:lpstr>PowerPoint 簡報</vt:lpstr>
      <vt:lpstr>11.2.1 3D Curves and Profiles (cont’)</vt:lpstr>
      <vt:lpstr>PowerPoint 簡報</vt:lpstr>
      <vt:lpstr>11.3 Dense Correspondence</vt:lpstr>
      <vt:lpstr>PowerPoint 簡報</vt:lpstr>
      <vt:lpstr>11.3 Dense Correspondence (cont’)</vt:lpstr>
      <vt:lpstr>11.3 Dense Correspondence (cont’)</vt:lpstr>
      <vt:lpstr>PowerPoint 簡報</vt:lpstr>
      <vt:lpstr>11.3.1 Similarity Measures</vt:lpstr>
      <vt:lpstr>11.3.1 Similarity Measures (cont’)</vt:lpstr>
      <vt:lpstr>11.4 Local Methods</vt:lpstr>
      <vt:lpstr>PowerPoint 簡報</vt:lpstr>
      <vt:lpstr>Fixed Window</vt:lpstr>
      <vt:lpstr>Shiftable Window</vt:lpstr>
      <vt:lpstr>PowerPoint 簡報</vt:lpstr>
      <vt:lpstr>Variable Window</vt:lpstr>
      <vt:lpstr>PowerPoint 簡報</vt:lpstr>
      <vt:lpstr>Adaptive Weight</vt:lpstr>
      <vt:lpstr>PowerPoint 簡報</vt:lpstr>
      <vt:lpstr>Segmentation-Based</vt:lpstr>
      <vt:lpstr>PowerPoint 簡報</vt:lpstr>
      <vt:lpstr>11.4 Local Methods (cont’)</vt:lpstr>
      <vt:lpstr>PowerPoint 簡報</vt:lpstr>
      <vt:lpstr>11.4 Local Methods (cont’)</vt:lpstr>
      <vt:lpstr>PowerPoint 簡報</vt:lpstr>
      <vt:lpstr>11.4.1 Sub-Pixel Estimation and Uncertainty</vt:lpstr>
      <vt:lpstr>PowerPoint 簡報</vt:lpstr>
      <vt:lpstr>11.4.1 Sub-Pixel Estimation and Uncertainty (cont’)</vt:lpstr>
      <vt:lpstr>PowerPoint 簡報</vt:lpstr>
      <vt:lpstr>11.4.1 Sub-Pixel Estimation and Uncertainty (cont’)</vt:lpstr>
      <vt:lpstr>PowerPoint 簡報</vt:lpstr>
      <vt:lpstr>11.5 Global Optimization</vt:lpstr>
      <vt:lpstr>11.5 Global Optimization (cont’)</vt:lpstr>
      <vt:lpstr>11.5 Global Optimization (cont’)</vt:lpstr>
      <vt:lpstr>11.5 Global Optimization (cont’)</vt:lpstr>
      <vt:lpstr>11.5 Global Optimization (cont’)</vt:lpstr>
      <vt:lpstr>11.5 Global Optimization (cont’)</vt:lpstr>
      <vt:lpstr>11.5 Global Optimization (cont’)</vt:lpstr>
      <vt:lpstr>11.5 Global Optimization (cont’)</vt:lpstr>
      <vt:lpstr>PowerPoint 簡報</vt:lpstr>
      <vt:lpstr>11.5.1 Dynamic Programming</vt:lpstr>
      <vt:lpstr>PowerPoint 簡報</vt:lpstr>
      <vt:lpstr>11.5.2 Segmentation Based Techniques</vt:lpstr>
      <vt:lpstr>11.5.2 Segmentation Based Techniques (cont’)</vt:lpstr>
      <vt:lpstr>11.6 Multi-view Stereo</vt:lpstr>
      <vt:lpstr>PowerPoint 簡報</vt:lpstr>
      <vt:lpstr>11.6 Multi-view Stereo (cont’)</vt:lpstr>
      <vt:lpstr>PowerPoint 簡報</vt:lpstr>
      <vt:lpstr>11.6 Multi-view Stereo (cont’)</vt:lpstr>
      <vt:lpstr>11.6 Multi-view Stereo (cont’)</vt:lpstr>
      <vt:lpstr>11.6 Multi-view Stereo (cont’)</vt:lpstr>
      <vt:lpstr>11.6.1 Volumetric and 3D Surface Reconstruction</vt:lpstr>
      <vt:lpstr>11.6.1 Volumetric and 3D Surface Reconstruction (cont’)</vt:lpstr>
      <vt:lpstr>11.6.1 Volumetric and 3D Surface Reconstruction (cont’)</vt:lpstr>
      <vt:lpstr>11.6.1 Volumetric and 3D Surface Reconstruction (cont’)</vt:lpstr>
      <vt:lpstr>11.6.1 Volumetric and 3D Surface Reconstruction (cont’)</vt:lpstr>
      <vt:lpstr>11.6.1 Volumetric and 3D Surface Reconstruction (cont’)</vt:lpstr>
      <vt:lpstr>11.6.1 Volumetric and 3D Surface Reconstruction (cont’)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Advanced Computer Vision  Chapter 11 Stereo Correspondence</dc:title>
  <dc:creator>win10</dc:creator>
  <cp:lastModifiedBy>柏川 王</cp:lastModifiedBy>
  <cp:revision>307</cp:revision>
  <dcterms:modified xsi:type="dcterms:W3CDTF">2020-06-02T06:02:45Z</dcterms:modified>
</cp:coreProperties>
</file>