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10"/>
  </p:notesMasterIdLst>
  <p:sldIdLst>
    <p:sldId id="256" r:id="rId2"/>
    <p:sldId id="257" r:id="rId3"/>
    <p:sldId id="415" r:id="rId4"/>
    <p:sldId id="391" r:id="rId5"/>
    <p:sldId id="258" r:id="rId6"/>
    <p:sldId id="262" r:id="rId7"/>
    <p:sldId id="393" r:id="rId8"/>
    <p:sldId id="264" r:id="rId9"/>
    <p:sldId id="396" r:id="rId10"/>
    <p:sldId id="398" r:id="rId11"/>
    <p:sldId id="272" r:id="rId12"/>
    <p:sldId id="279" r:id="rId13"/>
    <p:sldId id="486" r:id="rId14"/>
    <p:sldId id="274" r:id="rId15"/>
    <p:sldId id="513" r:id="rId16"/>
    <p:sldId id="275" r:id="rId17"/>
    <p:sldId id="276" r:id="rId18"/>
    <p:sldId id="397" r:id="rId19"/>
    <p:sldId id="277" r:id="rId20"/>
    <p:sldId id="485" r:id="rId21"/>
    <p:sldId id="260" r:id="rId22"/>
    <p:sldId id="401" r:id="rId23"/>
    <p:sldId id="564" r:id="rId24"/>
    <p:sldId id="547" r:id="rId25"/>
    <p:sldId id="282" r:id="rId26"/>
    <p:sldId id="280" r:id="rId27"/>
    <p:sldId id="536" r:id="rId28"/>
    <p:sldId id="284" r:id="rId29"/>
    <p:sldId id="571" r:id="rId30"/>
    <p:sldId id="402" r:id="rId31"/>
    <p:sldId id="565" r:id="rId32"/>
    <p:sldId id="288" r:id="rId33"/>
    <p:sldId id="409" r:id="rId34"/>
    <p:sldId id="408" r:id="rId35"/>
    <p:sldId id="432" r:id="rId36"/>
    <p:sldId id="411" r:id="rId37"/>
    <p:sldId id="431" r:id="rId38"/>
    <p:sldId id="430" r:id="rId39"/>
    <p:sldId id="412" r:id="rId40"/>
    <p:sldId id="413" r:id="rId41"/>
    <p:sldId id="437" r:id="rId42"/>
    <p:sldId id="433" r:id="rId43"/>
    <p:sldId id="434" r:id="rId44"/>
    <p:sldId id="294" r:id="rId45"/>
    <p:sldId id="517" r:id="rId46"/>
    <p:sldId id="435" r:id="rId47"/>
    <p:sldId id="429" r:id="rId48"/>
    <p:sldId id="538" r:id="rId49"/>
    <p:sldId id="299" r:id="rId50"/>
    <p:sldId id="300" r:id="rId51"/>
    <p:sldId id="302" r:id="rId52"/>
    <p:sldId id="526" r:id="rId53"/>
    <p:sldId id="438" r:id="rId54"/>
    <p:sldId id="439" r:id="rId55"/>
    <p:sldId id="519" r:id="rId56"/>
    <p:sldId id="440" r:id="rId57"/>
    <p:sldId id="520" r:id="rId58"/>
    <p:sldId id="441" r:id="rId59"/>
    <p:sldId id="522" r:id="rId60"/>
    <p:sldId id="442" r:id="rId61"/>
    <p:sldId id="521" r:id="rId62"/>
    <p:sldId id="307" r:id="rId63"/>
    <p:sldId id="424" r:id="rId64"/>
    <p:sldId id="423" r:id="rId65"/>
    <p:sldId id="523" r:id="rId66"/>
    <p:sldId id="311" r:id="rId67"/>
    <p:sldId id="514" r:id="rId68"/>
    <p:sldId id="312" r:id="rId69"/>
    <p:sldId id="525" r:id="rId70"/>
    <p:sldId id="313" r:id="rId71"/>
    <p:sldId id="314" r:id="rId72"/>
    <p:sldId id="317" r:id="rId73"/>
    <p:sldId id="316" r:id="rId74"/>
    <p:sldId id="318" r:id="rId75"/>
    <p:sldId id="319" r:id="rId76"/>
    <p:sldId id="320" r:id="rId77"/>
    <p:sldId id="321" r:id="rId78"/>
    <p:sldId id="553" r:id="rId79"/>
    <p:sldId id="569" r:id="rId80"/>
    <p:sldId id="563" r:id="rId81"/>
    <p:sldId id="322" r:id="rId82"/>
    <p:sldId id="572" r:id="rId83"/>
    <p:sldId id="327" r:id="rId84"/>
    <p:sldId id="329" r:id="rId85"/>
    <p:sldId id="331" r:id="rId86"/>
    <p:sldId id="573" r:id="rId87"/>
    <p:sldId id="336" r:id="rId88"/>
    <p:sldId id="590" r:id="rId89"/>
    <p:sldId id="334" r:id="rId90"/>
    <p:sldId id="335" r:id="rId91"/>
    <p:sldId id="337" r:id="rId92"/>
    <p:sldId id="551" r:id="rId93"/>
    <p:sldId id="340" r:id="rId94"/>
    <p:sldId id="576" r:id="rId95"/>
    <p:sldId id="557" r:id="rId96"/>
    <p:sldId id="558" r:id="rId97"/>
    <p:sldId id="577" r:id="rId98"/>
    <p:sldId id="516" r:id="rId99"/>
    <p:sldId id="578" r:id="rId100"/>
    <p:sldId id="579" r:id="rId101"/>
    <p:sldId id="580" r:id="rId102"/>
    <p:sldId id="581" r:id="rId103"/>
    <p:sldId id="582" r:id="rId104"/>
    <p:sldId id="583" r:id="rId105"/>
    <p:sldId id="584" r:id="rId106"/>
    <p:sldId id="585" r:id="rId107"/>
    <p:sldId id="586" r:id="rId108"/>
    <p:sldId id="588" r:id="rId109"/>
  </p:sldIdLst>
  <p:sldSz cx="9144000" cy="6858000" type="screen4x3"/>
  <p:notesSz cx="6858000" cy="9144000"/>
  <p:embeddedFontLst>
    <p:embeddedFont>
      <p:font typeface="SimSun" panose="02010600030101010101" pitchFamily="2" charset="-122"/>
      <p:regular r:id="rId111"/>
    </p:embeddedFont>
    <p:embeddedFont>
      <p:font typeface="Calibri" panose="020F0502020204030204" pitchFamily="34" charset="0"/>
      <p:regular r:id="rId112"/>
      <p:bold r:id="rId113"/>
      <p:italic r:id="rId114"/>
      <p:boldItalic r:id="rId115"/>
    </p:embeddedFont>
    <p:embeddedFont>
      <p:font typeface="Cambria Math" panose="02040503050406030204" pitchFamily="18" charset="0"/>
      <p:regular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77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4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980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8B99F4-59A4-4B68-9BFF-4F3224E25ED0}" type="slidenum">
              <a:rPr lang="en-US" altLang="zh-TW" sz="1200" b="0" smtClean="0"/>
              <a:pPr/>
              <a:t>15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683224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62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54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420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1911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325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9250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52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666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47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5917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05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187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080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034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895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022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983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208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762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334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24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0738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8037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57e51e661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g57e51e661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9" name="Google Shape;739;g57e51e6615_0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5" name="Google Shape;75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6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900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7e51e661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9" name="Google Shape;769;g57e51e661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7e965901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g57e965901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7" name="Google Shape;81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4" name="Google Shape;83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57e965901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4" name="Google Shape;854;g57e965901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57e965901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g57e965901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09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6" name="Google Shape;89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6" name="Google Shape;89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9595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6614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57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347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9494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21309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068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9803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36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9320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2032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38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8505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90489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6241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92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95922096@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ctrTitle"/>
          </p:nvPr>
        </p:nvSpPr>
        <p:spPr>
          <a:xfrm>
            <a:off x="683575" y="758650"/>
            <a:ext cx="7772400" cy="22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Advanced Computer Vision</a:t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Chapter 11 Stereo 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Presented by: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傅楸善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黃泓叡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0915418989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r06922090@ntu.edu.tw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指導教授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傅楸善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博士</a:t>
            </a:r>
            <a:endParaRPr lang="en-US" sz="2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Geometry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To speed up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matching,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exploiting calibration data of cameras with static scene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is necessary.</a:t>
            </a:r>
            <a:endParaRPr lang="en-US" altLang="zh-TW" sz="2800" dirty="0" smtClean="0">
              <a:latin typeface="Times New Roman" panose="02020603050405020304" pitchFamily="18" charset="0"/>
              <a:ea typeface="新細明體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XXX? 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important?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19824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Previous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research 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Advantage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or disadvantage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47578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 your approach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2078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new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it original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7006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Theory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Steps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0086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Assumption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Equipment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Setup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23367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Pictures display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Working prototype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27511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Compute time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Memory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space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Misdetection or false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alarm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4223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IPPR Conference on Computer Vision, Graphics, and Image Processing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Discussion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Future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work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Reference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47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3"/>
          <p:cNvSpPr txBox="1"/>
          <p:nvPr/>
        </p:nvSpPr>
        <p:spPr>
          <a:xfrm>
            <a:off x="697100" y="5429993"/>
            <a:ext cx="77529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11.3 </a:t>
            </a:r>
            <a:r>
              <a:rPr lang="en-US" sz="180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geometry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epipolar line segment corresponding to one ray (b) corresponding set of epipolar lines and their epipolar plane.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100" y="1064243"/>
            <a:ext cx="7752900" cy="3788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503485" y="40005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11.1 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 Geometry 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6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853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>
                  <a:spcBef>
                    <a:spcPts val="0"/>
                  </a:spcBef>
                  <a:buSzPts val="2800"/>
                  <a:buFont typeface="Times New Roman"/>
                  <a:buChar char="•"/>
                </a:pP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The </a:t>
                </a:r>
                <a:r>
                  <a:rPr lang="en-US" sz="2800" dirty="0" err="1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epipolar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constraint is defined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ar-AE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  <m:sup>
                        <m:r>
                          <a:rPr lang="zh-TW" altLang="ar-AE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zh-TW" altLang="ar-AE" sz="2800" i="1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ar-AE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zh-TW" altLang="ar-AE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ar-AE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altLang="zh-TW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ar-AE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  <a:p>
                <a:pPr marL="114300" indent="0">
                  <a:buNone/>
                </a:pPr>
                <a:endParaRPr lang="ar-AE" altLang="zh-TW" sz="2400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ar-AE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ar-AE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zh-TW" altLang="ar-A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ar-AE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ar-AE" altLang="zh-TW" sz="2400" dirty="0"/>
              </a:p>
              <a:p>
                <a:pPr marL="114300" indent="0">
                  <a:buNone/>
                </a:pPr>
                <a:endParaRPr lang="ar-AE" altLang="zh-TW" sz="2400" i="1" dirty="0" smtClean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ar-AE" sz="2400" dirty="0" smtClean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114300" indent="0">
                  <a:buNone/>
                </a:pPr>
                <a:endParaRPr lang="ar-AE" sz="2400" dirty="0" smtClean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W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here </a:t>
                </a:r>
                <a:r>
                  <a:rPr lang="en-US" sz="2800" i="1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E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is </a:t>
                </a:r>
                <a:r>
                  <a:rPr lang="en-US" altLang="zh-TW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essential matrix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450" name="Google Shape;450;p6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853354"/>
              </a:xfrm>
              <a:prstGeom prst="rect">
                <a:avLst/>
              </a:prstGeom>
              <a:blipFill>
                <a:blip r:embed="rId3"/>
                <a:stretch>
                  <a:fillRect l="-1333" t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11.1 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 Geometry 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youtu.be/QzYn0OPO0Yw?t=1417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03500"/>
            <a:ext cx="3940447" cy="3033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3" y="2903500"/>
            <a:ext cx="3832917" cy="30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line is used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search for corresponding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pixels between two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images.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en-US"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5" y="1677312"/>
            <a:ext cx="7513754" cy="35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algorithm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can be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more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efficient than optical flow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by first rectifying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37"/>
            <a:ext cx="9144000" cy="6634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11.1.1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Rectification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standard rectified geometry is employed in a lot of camera setups and algorithms.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96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7" y="271967"/>
            <a:ext cx="421434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6" y="271967"/>
            <a:ext cx="4109128" cy="194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9" y="2585412"/>
            <a:ext cx="4214341" cy="17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9184" y="2574009"/>
            <a:ext cx="4182791" cy="17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 txBox="1"/>
          <p:nvPr/>
        </p:nvSpPr>
        <p:spPr>
          <a:xfrm>
            <a:off x="2118188" y="1855957"/>
            <a:ext cx="498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                                                                        (b)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2098262" y="4342860"/>
            <a:ext cx="502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(c)                                                                           (d)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829000" y="5135225"/>
            <a:ext cx="75645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11.4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ectification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algorithm (a) original image pair overlaid with several epipolar lines (b) images transformed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that epipolar lines are parallel (c) images rectified so that epipolar lines are vertical correspondence (d) minimize horizontal distortions.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Stereo matching is the process of taking two or more images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estimate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 3D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model and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converting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their 2D positions into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depth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11.1.1 Rectification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 relationship between 3D depths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and disparities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here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the focal length,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the baseline.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1" name="Google Shape;45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5338" y="2858640"/>
            <a:ext cx="1253325" cy="86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1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31" y="1192572"/>
            <a:ext cx="5710684" cy="4570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Google Shape;458;p6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indent="-40640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Coordinate corresponding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  <a:p>
                <a:pPr marL="5080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SzPts val="2800"/>
                  <a:buNone/>
                </a:pPr>
                <a:endParaRPr lang="en-US"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458" name="Google Shape;458;p6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26100"/>
              </a:xfrm>
              <a:prstGeom prst="rect">
                <a:avLst/>
              </a:prstGeom>
              <a:blipFill>
                <a:blip r:embed="rId3"/>
                <a:stretch>
                  <a:fillRect l="-7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9" name="Google Shape;45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8812" y="2912844"/>
            <a:ext cx="4166375" cy="80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5" y="2157984"/>
            <a:ext cx="3822856" cy="31786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87" y="2157984"/>
            <a:ext cx="3844401" cy="32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similar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pixels at corresponding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location are stored in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 disparity space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/>
          <p:nvPr/>
        </p:nvSpPr>
        <p:spPr>
          <a:xfrm>
            <a:off x="884207" y="5424851"/>
            <a:ext cx="7666892" cy="73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000"/>
            </a:pP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bookshelves, table, and head statue 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seen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horizontal 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lines. </a:t>
            </a:r>
            <a:r>
              <a:rPr lang="en-US" altLang="zh-TW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band represents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successful </a:t>
            </a:r>
            <a:r>
              <a:rPr lang="en-US" altLang="zh-TW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matching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disparity space </a:t>
            </a:r>
            <a:r>
              <a:rPr lang="en-US" altLang="zh-TW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4" name="Google Shape;47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62" y="4023847"/>
            <a:ext cx="9144000" cy="84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15" y="1220063"/>
            <a:ext cx="2629284" cy="199210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7" y="1258207"/>
            <a:ext cx="4987729" cy="1915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task of extracting depth from a set of images  becomes one of estimating the disparity maps.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05" y="1571857"/>
            <a:ext cx="5676190" cy="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11.1.2 Plane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Sweep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I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 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scenes that are rich in planar 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structure, 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it is possible to directly estimate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homography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between different 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planes. </a:t>
            </a:r>
            <a:endParaRPr lang="en-US" altLang="zh-CN" sz="28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5" y="2499360"/>
            <a:ext cx="8618848" cy="19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3841" y="2092223"/>
            <a:ext cx="2743800" cy="22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2153" y="2092223"/>
            <a:ext cx="2767681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2473" y="2092223"/>
            <a:ext cx="2767681" cy="230425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1"/>
          <p:cNvSpPr/>
          <p:nvPr/>
        </p:nvSpPr>
        <p:spPr>
          <a:xfrm>
            <a:off x="1318850" y="4396475"/>
            <a:ext cx="650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(a)                                             (b)                                                (c)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41"/>
          <p:cNvSpPr/>
          <p:nvPr/>
        </p:nvSpPr>
        <p:spPr>
          <a:xfrm>
            <a:off x="343841" y="5652665"/>
            <a:ext cx="84564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 Stereo reconstruction (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a-b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pair of images (c) depth map. 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31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11.1.2 Plane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Sweep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Sweep a set of planes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measure photo consistency of different images is another alternative method.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0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3" y="0"/>
            <a:ext cx="6893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 Sparse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Feature based matching algorithms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searched for corresponding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location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in the other images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by using edge detector.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There is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also a desire to match scenes with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different illumination in some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application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altLang="zh-TW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endParaRPr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3" y="1621536"/>
            <a:ext cx="7963845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 Sparse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This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limitation to sparse correspondences is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due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computational resource, but also driven by 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expectation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to get the high certainty answers.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39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21" y="1575295"/>
            <a:ext cx="4922733" cy="37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11.2.1 3D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Curves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Profiles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Another example of sparse correspondence is the matching of profile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curves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which occurs at boundary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of object.</a:t>
            </a:r>
          </a:p>
        </p:txBody>
      </p:sp>
    </p:spTree>
    <p:extLst>
      <p:ext uri="{BB962C8B-B14F-4D97-AF65-F5344CB8AC3E}">
        <p14:creationId xmlns:p14="http://schemas.microsoft.com/office/powerpoint/2010/main" val="32566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09" y="2468317"/>
            <a:ext cx="2032065" cy="17001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75" y="2539702"/>
            <a:ext cx="1727314" cy="16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Curves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difficulty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 locations of profile curves vary as a function of camera viewpoint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altLang="zh-TW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16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04" y="2260171"/>
            <a:ext cx="1413985" cy="23854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38" y="2309420"/>
            <a:ext cx="2247584" cy="23732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7" y="2309421"/>
            <a:ext cx="1516134" cy="22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Introduction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way of building more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complete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model is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discussed in this chapter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2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Curves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9" name="Google Shape;529;p7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8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lvl="0" indent="-3429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If closely frames 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are available, it is possible to fit a local circular arc for 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corresponding edges.</a:t>
                </a: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endParaRPr lang="en-US" altLang="zh-TW" sz="2800" dirty="0" smtClean="0">
                  <a:latin typeface="Times New Roman"/>
                  <a:cs typeface="Times New Roman"/>
                  <a:sym typeface="Times New Roman"/>
                </a:endParaRPr>
              </a:p>
              <a:p>
                <a:pPr marL="0" lvl="0" indent="0">
                  <a:spcBef>
                    <a:spcPts val="560"/>
                  </a:spcBef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2800" dirty="0">
                  <a:latin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endParaRPr lang="en-US" altLang="zh-TW" sz="2800" dirty="0" smtClean="0">
                  <a:latin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altLang="zh-TW" sz="2800" dirty="0" smtClean="0">
                    <a:latin typeface="Times New Roman"/>
                    <a:cs typeface="Times New Roman"/>
                    <a:sym typeface="Times New Roman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800" dirty="0" smtClean="0">
                    <a:latin typeface="Cambria Math" panose="02040503050406030204" pitchFamily="18" charset="0"/>
                  </a:rPr>
                  <a:t>,</a:t>
                </a:r>
                <a:r>
                  <a:rPr lang="en-US" altLang="zh-TW" sz="2800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are 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cos</a:t>
                </a:r>
                <a:r>
                  <a:rPr lang="el-GR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⁡</a:t>
                </a:r>
                <a:r>
                  <a:rPr lang="el-GR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and </a:t>
                </a:r>
                <a:r>
                  <a:rPr lang="en-US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sin</a:t>
                </a:r>
                <a:r>
                  <a:rPr lang="el-GR" sz="2800" dirty="0" smtClean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endParaRPr lang="en-US" altLang="zh-TW" i="1" dirty="0" smtClean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lang="zh-TW" altLang="zh-TW" dirty="0"/>
              </a:p>
              <a:p>
                <a:pPr marL="342900" lvl="0" indent="-3429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sz="2800" dirty="0" smtClean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>
          <p:sp>
            <p:nvSpPr>
              <p:cNvPr id="529" name="Google Shape;529;p7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88200"/>
              </a:xfrm>
              <a:prstGeom prst="rect">
                <a:avLst/>
              </a:prstGeom>
              <a:blipFill>
                <a:blip r:embed="rId3"/>
                <a:stretch>
                  <a:fillRect l="-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00" y="876619"/>
            <a:ext cx="6000000" cy="5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Curves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Assume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that the camera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moves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smoothly, so the local epipolar geometry varies slowly.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Then edges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are extracted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and matched by pairwise epipolar geometry.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8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22" y="2328673"/>
            <a:ext cx="1550790" cy="22677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04" y="2260171"/>
            <a:ext cx="1413985" cy="23854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7" y="2309421"/>
            <a:ext cx="1516134" cy="22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sparse matching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algorithms are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still occasionally used, more challenging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problem focus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on dense correspondence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4" y="1890905"/>
            <a:ext cx="7180952" cy="3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Stereo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algorithms on dense correspondence generally perform the following four steps: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1. C</a:t>
            </a:r>
            <a:r>
              <a:rPr lang="en-US" altLang="zh-TW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ost </a:t>
            </a: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computation.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2. Aggregation.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altLang="zh-TW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</a:t>
            </a: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4. Refinement.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05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 of squared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described as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21664" y="3286381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the </a:t>
            </a:r>
            <a:r>
              <a:rPr lang="en-US" altLang="zh-TW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squared difference of intensity values at 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disparity.</a:t>
            </a:r>
            <a:endParaRPr lang="zh-TW" altLang="en-US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1664" y="4413823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matching cost over </a:t>
            </a:r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regions.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21664" y="5541265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minimal </a:t>
            </a:r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</a:t>
            </a:r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each </a:t>
            </a:r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>
            <a:stCxn id="4" idx="2"/>
            <a:endCxn id="5" idx="0"/>
          </p:cNvCxnSpPr>
          <p:nvPr/>
        </p:nvCxnSpPr>
        <p:spPr>
          <a:xfrm>
            <a:off x="4541520" y="3822829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4570828" y="4950271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0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6" y="733762"/>
            <a:ext cx="8866667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11.3.1 Similarity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Measures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assess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correspondence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stereo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matching,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some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similarity measure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is mentioned in this subsection.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85" y="1653837"/>
            <a:ext cx="2347645" cy="30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3329" y="1653838"/>
            <a:ext cx="2347645" cy="30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333" y="1653835"/>
            <a:ext cx="2289326" cy="308834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/>
          <p:nvPr/>
        </p:nvSpPr>
        <p:spPr>
          <a:xfrm>
            <a:off x="1547050" y="4834875"/>
            <a:ext cx="599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(d)                                            (e)                                           (f)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9"/>
          <p:cNvSpPr/>
          <p:nvPr/>
        </p:nvSpPr>
        <p:spPr>
          <a:xfrm>
            <a:off x="313900" y="5748608"/>
            <a:ext cx="84564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 Stereo reconstruction (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d-e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sequence of images (f) 3D model.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11.3.1 Similarity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Measures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Google Shape;607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Entropy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of the pixel values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limits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influence of mismatch during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aggregation.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ign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of the Laplacian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lead to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poor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discriminability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binary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matching.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Gradient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based method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insensitive to depth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discontinuities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ensus transform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converts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pixel into a bit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vector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Methods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local methods, the emphasis is aggregation step because of winner takes all strategy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Square windows are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implemented to sum the result of finite region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5" y="991041"/>
            <a:ext cx="5742135" cy="48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" y="1930507"/>
            <a:ext cx="3808610" cy="3181965"/>
          </a:xfrm>
          <a:prstGeom prst="rect">
            <a:avLst/>
          </a:prstGeom>
        </p:spPr>
      </p:pic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Fixed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31" y="1930507"/>
            <a:ext cx="3755419" cy="31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1463"/>
            <a:ext cx="4049364" cy="33969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32" y="2081463"/>
            <a:ext cx="3988068" cy="33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76" y="1056928"/>
            <a:ext cx="6098256" cy="4801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0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Variable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2177715"/>
            <a:ext cx="4142167" cy="34809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87" y="2177715"/>
            <a:ext cx="4122166" cy="34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0" y="1828800"/>
            <a:ext cx="6983976" cy="32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Adaptive Weight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" y="2179711"/>
            <a:ext cx="4235116" cy="357995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9711"/>
            <a:ext cx="4249257" cy="35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7" y="1045371"/>
            <a:ext cx="5314335" cy="47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11.2 Sparse correspondence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11.3 Dense correspondence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11.4 Local methods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stereo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Segmentation Based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7874"/>
            <a:ext cx="3960088" cy="33413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47" y="2237874"/>
            <a:ext cx="3936153" cy="33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32" y="1974137"/>
            <a:ext cx="3877406" cy="29341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974137"/>
            <a:ext cx="393895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Methods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Selecting correct windows is important, since windows must be large enough to contain sufficient texture and small enough to avoid straddle depth discontinuities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8" y="1865376"/>
            <a:ext cx="8711619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Methods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lnSpc>
                <a:spcPct val="90000"/>
              </a:lnSpc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Another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method for aggregation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iterative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diffusion which adds neighboring cost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each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pixel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repeatedly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80" y="3691565"/>
            <a:ext cx="2638793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4211"/>
            <a:ext cx="7165847" cy="55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Sub-Pixel Estimation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Uncertainty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0" name="Google Shape;690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Most stereo correspondence algorithms compute a set of integer disparity estimates in discretized space, but sometimes it requires more precision in robot navigation or people tracking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Otherwise, quantized maps lead to very unappealing view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5" y="2292096"/>
            <a:ext cx="6734182" cy="24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Sub-Pixel Estimation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Uncertainty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7" name="Google Shape;697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remedy this situation, many algorithms apply 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sub-pixel as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refinement by interpolation.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Sub-pixel disparity estimates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are computed by fitting curve, but regions must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be the same surface.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06" y="1237944"/>
            <a:ext cx="5277587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endParaRPr lang="zh-TW" altLang="en-US" dirty="0" smtClean="0">
              <a:ea typeface="新細明體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9" y="1600200"/>
            <a:ext cx="7979181" cy="34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Sub-Pixel Estimation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Uncertainty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Computing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certainty map from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correlation is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another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way for post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processing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014" y="1341092"/>
            <a:ext cx="284191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6341" y="1323951"/>
            <a:ext cx="2860199" cy="268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2600" y="1323951"/>
            <a:ext cx="2860199" cy="268143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95"/>
          <p:cNvSpPr txBox="1"/>
          <p:nvPr/>
        </p:nvSpPr>
        <p:spPr>
          <a:xfrm>
            <a:off x="1349491" y="4176236"/>
            <a:ext cx="633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                                              (b)                                               (c)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3" name="Google Shape;713;p95"/>
          <p:cNvSpPr txBox="1"/>
          <p:nvPr/>
        </p:nvSpPr>
        <p:spPr>
          <a:xfrm>
            <a:off x="313890" y="5277475"/>
            <a:ext cx="840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11.10 </a:t>
            </a:r>
            <a:r>
              <a:rPr lang="en-US" altLang="zh-TW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ertainty</a:t>
            </a:r>
            <a:r>
              <a:rPr lang="zh-TW" alt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stereo depth estimation (a) input image (b)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 (c) estimated confidence. 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4" name="Google Shape;734;p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Global stereo matching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formulated in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energy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minimization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by finding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 solution </a:t>
            </a:r>
            <a:r>
              <a:rPr lang="en-US" sz="28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47" y="3415073"/>
            <a:ext cx="4418830" cy="79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7" name="Google Shape;727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Global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method performs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iterative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which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consists of data terms and smoothness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terms for replacing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aggregation step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data term measures how well the disparity function agrees with input image pair.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endParaRPr lang="en-US"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here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aggregated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matching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cost.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59" y="3060192"/>
            <a:ext cx="3901647" cy="955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p1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smoothness term measures differences between neighboring pixels.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800" lvl="0" indent="0" algn="l" rtl="0">
              <a:spcBef>
                <a:spcPts val="960"/>
              </a:spcBef>
              <a:spcAft>
                <a:spcPts val="0"/>
              </a:spcAft>
              <a:buSzPts val="2800"/>
              <a:buNone/>
            </a:pPr>
            <a:endParaRPr lang="en-US"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spcBef>
                <a:spcPts val="9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Where   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some monotonically increasing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function. 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2" name="Google Shape;75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285" y="4845106"/>
            <a:ext cx="2667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45" y="3291840"/>
            <a:ext cx="7226463" cy="84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9" name="Google Shape;759;p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Once 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energy function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has been defined, a variety of algorithms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are used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find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minimum.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Traditional approaches are associated with Markov random fields and regularization.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here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are some alternative approaches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for worth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studying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Cooperative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algorithms iteratively update disparity estimates using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non-linear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operations that cause an overall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behavior.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ptimization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 the coarse to fine method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 warping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disparity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estimates are alternately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performed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until satisfactory registration is achieved.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Given a pixel in one image, how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compute its correspondence in the other image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2" y="1619905"/>
            <a:ext cx="8495238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11.5.1 Dynamic </a:t>
            </a:r>
            <a:r>
              <a:rPr lang="en-US" altLang="zh-TW" dirty="0" smtClean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rogramming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2" name="Google Shape;772;p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This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approaches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compute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minimum path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 the graph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with all pairwise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matching, and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its cost is similarity of regions.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4" y="0"/>
            <a:ext cx="6799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11.5.2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Segmentation </a:t>
            </a:r>
            <a:r>
              <a:rPr lang="en-US" altLang="zh-TW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ased </a:t>
            </a:r>
            <a:r>
              <a:rPr lang="en-US" altLang="zh-TW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echniques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5" name="Google Shape;805;p1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most stereo matching algorithms perform their computations on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pixels,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some of the techniques segment the images into regions for trying to label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with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disparities.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11.5.2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Segmentation </a:t>
            </a:r>
            <a:r>
              <a:rPr lang="en-US" altLang="zh-TW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ased </a:t>
            </a:r>
            <a:r>
              <a:rPr lang="en-US" altLang="zh-TW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echniques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" y="4545624"/>
            <a:ext cx="9129518" cy="12898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500"/>
            <a:ext cx="9144000" cy="164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Stereo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p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matching pairs of images is a useful way of obtaining depth information, matching more images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lead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better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results.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Examining all the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epipolar plane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can visualize the multi-frame stereo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estimation.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1" y="1618327"/>
            <a:ext cx="6945518" cy="36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Stereo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2" name="Google Shape;872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condition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of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occluded object is seen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as strip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of regions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which explain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their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relationships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epipolar plane images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3" y="1352809"/>
            <a:ext cx="8885714" cy="4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Stereo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7" name="Google Shape;857;p115"/>
          <p:cNvSpPr txBox="1"/>
          <p:nvPr/>
        </p:nvSpPr>
        <p:spPr>
          <a:xfrm>
            <a:off x="578550" y="5440350"/>
            <a:ext cx="79869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11.16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windows. (a) 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windows which center on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 pixel straddling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discontinuities.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8" name="Google Shape;85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488" y="1962150"/>
            <a:ext cx="5915025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endParaRPr lang="zh-TW" altLang="en-US" dirty="0" smtClean="0">
              <a:ea typeface="新細明體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17" y="2417286"/>
            <a:ext cx="3010183" cy="235579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38" y="2018994"/>
            <a:ext cx="1647619" cy="3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Stereo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4" name="Google Shape;864;p116"/>
          <p:cNvSpPr txBox="1"/>
          <p:nvPr/>
        </p:nvSpPr>
        <p:spPr>
          <a:xfrm>
            <a:off x="578550" y="5540250"/>
            <a:ext cx="7986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11.16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windows. (b)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hiftable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windows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the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problems in partially occluded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5" name="Google Shape;86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100" y="1924038"/>
            <a:ext cx="60198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Stereo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Multiple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cameras are used to capture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dynamic scene</a:t>
            </a:r>
            <a:r>
              <a:rPr lang="zh-TW" alt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which is kind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of scene flow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real-time task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simultaneously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recovers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3D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shape and estimates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3D motion.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Surface Reconstruction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goal of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multi-view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stereo is reconstructing complete object model from a collection of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images.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most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challenging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part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is creating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consistent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3D models.</a:t>
            </a:r>
          </a:p>
        </p:txBody>
      </p:sp>
    </p:spTree>
    <p:extLst>
      <p:ext uri="{BB962C8B-B14F-4D97-AF65-F5344CB8AC3E}">
        <p14:creationId xmlns:p14="http://schemas.microsoft.com/office/powerpoint/2010/main" val="21027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Surface Reconstruction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121"/>
          <p:cNvSpPr txBox="1"/>
          <p:nvPr/>
        </p:nvSpPr>
        <p:spPr>
          <a:xfrm>
            <a:off x="658368" y="5576900"/>
            <a:ext cx="7936992" cy="71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11.19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Multi-view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stereo algorithms. (a)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based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stereo. (b) voxel coloring (c)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merging depth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d) level set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038"/>
            <a:ext cx="9144000" cy="2777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Surface Reconstruction 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121"/>
          <p:cNvSpPr txBox="1"/>
          <p:nvPr/>
        </p:nvSpPr>
        <p:spPr>
          <a:xfrm>
            <a:off x="658368" y="5576900"/>
            <a:ext cx="7936992" cy="74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11.19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Multi-view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stereo algorithms.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stereo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fusion (f)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multi-view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matching (g)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cut (h)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hulls.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753"/>
            <a:ext cx="9144000" cy="37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order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compare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all these techniques, there is a six point taxonomy that can help classify algorithms in this section.</a:t>
            </a:r>
          </a:p>
        </p:txBody>
      </p:sp>
    </p:spTree>
    <p:extLst>
      <p:ext uri="{BB962C8B-B14F-4D97-AF65-F5344CB8AC3E}">
        <p14:creationId xmlns:p14="http://schemas.microsoft.com/office/powerpoint/2010/main" val="33848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The most popular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representations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is uniform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grid of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voxels in 3D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scene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Photo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consistency measure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 choice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that computes directly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on the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surface.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ingle depth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map is the ability to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distinguish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visibility and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occlusions.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289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ost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matching algorithms adopt some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form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of prior model for the expected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shape.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ome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approaches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define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over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consistency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volume to recover a complete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surface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by global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optimization.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refine or evolve a rough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model, it usually </a:t>
            </a:r>
            <a:r>
              <a:rPr lang="en-US" sz="2800" smtClean="0">
                <a:latin typeface="Times New Roman"/>
                <a:ea typeface="Times New Roman"/>
                <a:cs typeface="Times New Roman"/>
                <a:sym typeface="Times New Roman"/>
              </a:rPr>
              <a:t>requires an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accurate initialization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60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http://vision.middlebury.edu/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2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IPPR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 on Computer Vision, Graphics, and Image Processing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Title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Abstract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3139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13359</TotalTime>
  <Words>1860</Words>
  <Application>Microsoft Office PowerPoint</Application>
  <PresentationFormat>如螢幕大小 (4:3)</PresentationFormat>
  <Paragraphs>296</Paragraphs>
  <Slides>108</Slides>
  <Notes>85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108</vt:i4>
      </vt:variant>
    </vt:vector>
  </HeadingPairs>
  <TitlesOfParts>
    <vt:vector size="115" baseType="lpstr">
      <vt:lpstr>Times New Roman</vt:lpstr>
      <vt:lpstr>Arial</vt:lpstr>
      <vt:lpstr>SimSun</vt:lpstr>
      <vt:lpstr>Calibri</vt:lpstr>
      <vt:lpstr>新細明體</vt:lpstr>
      <vt:lpstr>Cambria Math</vt:lpstr>
      <vt:lpstr>Office 佈景主題</vt:lpstr>
      <vt:lpstr>Advanced Computer Vision  Chapter 11 Stereo Correspondence</vt:lpstr>
      <vt:lpstr>Introduction</vt:lpstr>
      <vt:lpstr>PowerPoint 簡報</vt:lpstr>
      <vt:lpstr>Introduction (cont’)</vt:lpstr>
      <vt:lpstr>PowerPoint 簡報</vt:lpstr>
      <vt:lpstr>Outline</vt:lpstr>
      <vt:lpstr>PowerPoint 簡報</vt:lpstr>
      <vt:lpstr>11.1 Epipolar Geometry</vt:lpstr>
      <vt:lpstr>PowerPoint 簡報</vt:lpstr>
      <vt:lpstr>11.1 Epipolar Geometry (cont’)</vt:lpstr>
      <vt:lpstr>PowerPoint 簡報</vt:lpstr>
      <vt:lpstr>11.1 Epipolar Geometry (cont’)</vt:lpstr>
      <vt:lpstr>11.1 Epipolar Geometry (cont’)</vt:lpstr>
      <vt:lpstr>11.1 Epipolar Geometry (cont’)</vt:lpstr>
      <vt:lpstr>PowerPoint 簡報</vt:lpstr>
      <vt:lpstr>11.1.1 Rectification</vt:lpstr>
      <vt:lpstr>PowerPoint 簡報</vt:lpstr>
      <vt:lpstr>11.1.1 Rectification (cont’)</vt:lpstr>
      <vt:lpstr>PowerPoint 簡報</vt:lpstr>
      <vt:lpstr>11.1.1 Rectification (cont’)</vt:lpstr>
      <vt:lpstr>PowerPoint 簡報</vt:lpstr>
      <vt:lpstr>11.1.1 Rectification (cont’)</vt:lpstr>
      <vt:lpstr>PowerPoint 簡報</vt:lpstr>
      <vt:lpstr>11.1.1 Rectification (cont’)</vt:lpstr>
      <vt:lpstr>PowerPoint 簡報</vt:lpstr>
      <vt:lpstr>11.1.1 Rectification (cont’)</vt:lpstr>
      <vt:lpstr>PowerPoint 簡報</vt:lpstr>
      <vt:lpstr>11.1.2 Plane Sweep</vt:lpstr>
      <vt:lpstr>PowerPoint 簡報</vt:lpstr>
      <vt:lpstr>11.1.2 Plane Sweep (cont’)</vt:lpstr>
      <vt:lpstr>PowerPoint 簡報</vt:lpstr>
      <vt:lpstr>11.2 Sparse Correspondence</vt:lpstr>
      <vt:lpstr>PowerPoint 簡報</vt:lpstr>
      <vt:lpstr>11.2 Sparse Correspondence (cont’)</vt:lpstr>
      <vt:lpstr>PowerPoint 簡報</vt:lpstr>
      <vt:lpstr>11.2.1 3D Curves and Profiles</vt:lpstr>
      <vt:lpstr>PowerPoint 簡報</vt:lpstr>
      <vt:lpstr>11.2.1 3D Curves and Profiles (cont’)</vt:lpstr>
      <vt:lpstr>PowerPoint 簡報</vt:lpstr>
      <vt:lpstr>11.2.1 3D Curves and Profiles (cont’)</vt:lpstr>
      <vt:lpstr>PowerPoint 簡報</vt:lpstr>
      <vt:lpstr>11.2.1 3D Curves and Profiles (cont’)</vt:lpstr>
      <vt:lpstr>PowerPoint 簡報</vt:lpstr>
      <vt:lpstr>11.3 Dense Correspondence</vt:lpstr>
      <vt:lpstr>PowerPoint 簡報</vt:lpstr>
      <vt:lpstr>11.3 Dense Correspondence (cont’)</vt:lpstr>
      <vt:lpstr>11.3 Dense Correspondence (cont’)</vt:lpstr>
      <vt:lpstr>PowerPoint 簡報</vt:lpstr>
      <vt:lpstr>11.3.1 Similarity Measures</vt:lpstr>
      <vt:lpstr>11.3.1 Similarity Measures (cont’)</vt:lpstr>
      <vt:lpstr>11.4 Local Methods</vt:lpstr>
      <vt:lpstr>PowerPoint 簡報</vt:lpstr>
      <vt:lpstr>Fixed Window</vt:lpstr>
      <vt:lpstr>Shiftable Window</vt:lpstr>
      <vt:lpstr>PowerPoint 簡報</vt:lpstr>
      <vt:lpstr>Variable Window</vt:lpstr>
      <vt:lpstr>PowerPoint 簡報</vt:lpstr>
      <vt:lpstr>Adaptive Weight</vt:lpstr>
      <vt:lpstr>PowerPoint 簡報</vt:lpstr>
      <vt:lpstr>Segmentation Based</vt:lpstr>
      <vt:lpstr>PowerPoint 簡報</vt:lpstr>
      <vt:lpstr>11.4 Local Methods (cont’)</vt:lpstr>
      <vt:lpstr>PowerPoint 簡報</vt:lpstr>
      <vt:lpstr>11.4 Local Methods (cont’)</vt:lpstr>
      <vt:lpstr>PowerPoint 簡報</vt:lpstr>
      <vt:lpstr>11.4.1 Sub-Pixel Estimation and Uncertainty</vt:lpstr>
      <vt:lpstr>PowerPoint 簡報</vt:lpstr>
      <vt:lpstr>11.4.1 Sub-Pixel Estimation and Uncertainty (cont’)</vt:lpstr>
      <vt:lpstr>PowerPoint 簡報</vt:lpstr>
      <vt:lpstr>11.4.1 Sub-Pixel Estimation and Uncertainty (cont’)</vt:lpstr>
      <vt:lpstr>PowerPoint 簡報</vt:lpstr>
      <vt:lpstr>11.5 Global Optimization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PowerPoint 簡報</vt:lpstr>
      <vt:lpstr>11.5.1 Dynamic Programming</vt:lpstr>
      <vt:lpstr>PowerPoint 簡報</vt:lpstr>
      <vt:lpstr>11.5.2 Segmentation Based Techniques</vt:lpstr>
      <vt:lpstr>11.5.2 Segmentation Based Techniques (cont’)</vt:lpstr>
      <vt:lpstr>11.6 Multi-view Stereo</vt:lpstr>
      <vt:lpstr>PowerPoint 簡報</vt:lpstr>
      <vt:lpstr>11.6 Multi-view Stereo (cont’)</vt:lpstr>
      <vt:lpstr>PowerPoint 簡報</vt:lpstr>
      <vt:lpstr>11.6 Multi-view Stereo (cont’)</vt:lpstr>
      <vt:lpstr>11.6 Multi-view Stereo (cont’)</vt:lpstr>
      <vt:lpstr>11.6 Multi-view Stereo (cont’)</vt:lpstr>
      <vt:lpstr>11.6.1 Volumetric and 3D Surface Reconstruction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IPPR Conference on Computer Vision, Graphics, and Image Processing</vt:lpstr>
      <vt:lpstr>Introduction</vt:lpstr>
      <vt:lpstr>Background</vt:lpstr>
      <vt:lpstr>Motivation</vt:lpstr>
      <vt:lpstr>Contribution</vt:lpstr>
      <vt:lpstr>Method</vt:lpstr>
      <vt:lpstr>Experiments</vt:lpstr>
      <vt:lpstr>Results</vt:lpstr>
      <vt:lpstr>Performance Measure</vt:lpstr>
      <vt:lpstr>IPPR Conference on Computer Vision, Graphics, and Image Processing (cont’)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  Chapter 11 Stereo Correspondence</dc:title>
  <dc:creator>win10</dc:creator>
  <cp:lastModifiedBy>win10</cp:lastModifiedBy>
  <cp:revision>287</cp:revision>
  <dcterms:modified xsi:type="dcterms:W3CDTF">2019-05-21T19:06:27Z</dcterms:modified>
</cp:coreProperties>
</file>