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Lst>
  <p:sldSz cy="6858000" cx="12192000"/>
  <p:notesSz cx="6858000" cy="9144000"/>
  <p:embeddedFontLst>
    <p:embeddedFont>
      <p:font typeface="Lora"/>
      <p:regular r:id="rId123"/>
      <p:bold r:id="rId124"/>
      <p:italic r:id="rId125"/>
      <p:boldItalic r:id="rId126"/>
    </p:embeddedFont>
    <p:embeddedFont>
      <p:font typeface="Quattrocento Sans"/>
      <p:regular r:id="rId127"/>
      <p:bold r:id="rId128"/>
      <p:italic r:id="rId129"/>
      <p:boldItalic r:id="rId1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31" roundtripDataSignature="AMtx7mj9rLL+D0+lgjN56yMLrUkdG998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font" Target="fonts/QuattrocentoSans-italic.fntdata"/><Relationship Id="rId128" Type="http://schemas.openxmlformats.org/officeDocument/2006/relationships/font" Target="fonts/QuattrocentoSans-bold.fntdata"/><Relationship Id="rId127" Type="http://schemas.openxmlformats.org/officeDocument/2006/relationships/font" Target="fonts/QuattrocentoSans-regular.fntdata"/><Relationship Id="rId126" Type="http://schemas.openxmlformats.org/officeDocument/2006/relationships/font" Target="fonts/Lora-boldItalic.fntdata"/><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font" Target="fonts/Lora-italic.fntdata"/><Relationship Id="rId29" Type="http://schemas.openxmlformats.org/officeDocument/2006/relationships/slide" Target="slides/slide25.xml"/><Relationship Id="rId124" Type="http://schemas.openxmlformats.org/officeDocument/2006/relationships/font" Target="fonts/Lora-bold.fntdata"/><Relationship Id="rId123" Type="http://schemas.openxmlformats.org/officeDocument/2006/relationships/font" Target="fonts/Lora-regular.fntdata"/><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1" Type="http://customschemas.google.com/relationships/presentationmetadata" Target="metadata"/><Relationship Id="rId130" Type="http://schemas.openxmlformats.org/officeDocument/2006/relationships/font" Target="fonts/QuattrocentoSans-boldItalic.fntdata"/><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tw/url?sa=i&amp;url=https%3A%2F%2Fwww.terragalleria.com%2Fblog%2Fpolarizing-filters-and-vignetting-on-a-wide-angle-lens-corrections-in-processing%2F&amp;psig=AOvVaw0DvHizkNmdwyF-fTRmiafl&amp;ust=1622376202343000&amp;source=images&amp;cd=vfe&amp;ved=0CAIQjRxqFwoTCLijwrzs7vACFQAAAAAdAAAAABAD"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0" name="Google Shape;990;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9" name="Google Shape;1009;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0" name="Google Shape;1020;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1" name="Google Shape;1021;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4" name="Google Shape;1034;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3" name="Google Shape;104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12754449fb7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g12754449fb7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g12754449fb7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1" name="Google Shape;1071;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2" name="Google Shape;1072;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0" name="Google Shape;1080;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7" name="Google Shape;1087;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12749e8fc58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g12749e8fc58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6" name="Google Shape;1096;g12749e8fc58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7" name="Google Shape;1107;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127741585ba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6" name="Google Shape;1126;g127741585ba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7" name="Google Shape;1127;g127741585ba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127741585ba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5" name="Google Shape;1135;g127741585ba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6" name="Google Shape;1136;g127741585ba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4" name="Google Shape;1144;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1" name="Google Shape;1151;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1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8" name="Google Shape;1158;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0f0c330442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10f0c330442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none"/>
              <a:t>Image links:</a:t>
            </a:r>
            <a:endParaRPr/>
          </a:p>
          <a:p>
            <a:pPr indent="0" lvl="0" marL="0" rtl="0" algn="l">
              <a:spcBef>
                <a:spcPts val="0"/>
              </a:spcBef>
              <a:spcAft>
                <a:spcPts val="0"/>
              </a:spcAft>
              <a:buNone/>
            </a:pPr>
            <a:r>
              <a:rPr lang="en-US" u="sng">
                <a:solidFill>
                  <a:srgbClr val="0070C0"/>
                </a:solidFill>
                <a:hlinkClick r:id="rId2">
                  <a:extLst>
                    <a:ext uri="{A12FA001-AC4F-418D-AE19-62706E023703}">
                      <ahyp:hlinkClr val="tx"/>
                    </a:ext>
                  </a:extLst>
                </a:hlinkClick>
              </a:rPr>
              <a:t>https://www.google.com.tw/url?sa=i&amp;url=https%3A%2F%2Fwww.terragalleria.com%2Fblog%2Fpolarizing-filters-and-vignetting-on-a-wide-angle-lens-corrections-in-processing%2F&amp;psig=AOvVaw0DvHizkNmdwyF-fTRmiafl&amp;ust=1622376202343000&amp;source=images&amp;cd=vfe&amp;ved=0CAIQjRxqFwoTCLijwrzs7vACFQAAAAAdAAAAABAD</a:t>
            </a:r>
            <a:endParaRPr u="none">
              <a:solidFill>
                <a:srgbClr val="0070C0"/>
              </a:solidFill>
            </a:endParaRPr>
          </a:p>
          <a:p>
            <a:pPr indent="0" lvl="0" marL="0" rtl="0" algn="l">
              <a:spcBef>
                <a:spcPts val="0"/>
              </a:spcBef>
              <a:spcAft>
                <a:spcPts val="0"/>
              </a:spcAft>
              <a:buNone/>
            </a:pPr>
            <a:r>
              <a:rPr lang="en-US" u="none"/>
              <a:t>https://expertphotography.com/wp-content/uploads/2019/08/vignette-in-photoshop-result-1024x683.jpg</a:t>
            </a:r>
            <a:endParaRPr/>
          </a:p>
        </p:txBody>
      </p:sp>
      <p:sp>
        <p:nvSpPr>
          <p:cNvPr id="230" name="Google Shape;23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u="none"/>
          </a:p>
        </p:txBody>
      </p:sp>
      <p:sp>
        <p:nvSpPr>
          <p:cNvPr id="242" name="Google Shape;24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none"/>
              <a:t>Image link:</a:t>
            </a:r>
            <a:endParaRPr/>
          </a:p>
          <a:p>
            <a:pPr indent="0" lvl="0" marL="0" rtl="0" algn="l">
              <a:spcBef>
                <a:spcPts val="0"/>
              </a:spcBef>
              <a:spcAft>
                <a:spcPts val="0"/>
              </a:spcAft>
              <a:buNone/>
            </a:pPr>
            <a:r>
              <a:rPr lang="en-US" u="none"/>
              <a:t>https://www.google.com.tw/url?sa=i&amp;url=https%3A%2F%2Fen.wikipedia.org%2Fwiki%2FPoint_spread_function&amp;psig=AOvVaw2mY1ReeHTKqlXt6F6XQFvF&amp;ust=1622378629225000&amp;source=images&amp;cd=vfe&amp;ved=0CAIQjRxqFwoTCIDl68H17vACFQAAAAAdAAAAABAP</a:t>
            </a:r>
            <a:endParaRPr/>
          </a:p>
        </p:txBody>
      </p:sp>
      <p:sp>
        <p:nvSpPr>
          <p:cNvPr id="261" name="Google Shape;26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none"/>
              <a:t>Image link:</a:t>
            </a:r>
            <a:endParaRPr/>
          </a:p>
          <a:p>
            <a:pPr indent="0" lvl="0" marL="0" rtl="0" algn="l">
              <a:spcBef>
                <a:spcPts val="0"/>
              </a:spcBef>
              <a:spcAft>
                <a:spcPts val="0"/>
              </a:spcAft>
              <a:buNone/>
            </a:pPr>
            <a:r>
              <a:rPr lang="en-US" u="none"/>
              <a:t>https://www.google.com.tw/url?sa=i&amp;url=https%3A%2F%2Fwww.mdpi.com%2F1424-8220%2F18%2F10%2F3552%2Fpdf&amp;psig=AOvVaw3gtdcFezG4e12sCpHcHb4I&amp;ust=1622378943688000&amp;source=images&amp;cd=vfe&amp;ved=0CAIQjRxqFwoTCMCczdf27vACFQAAAAAdAAAAABAJ</a:t>
            </a:r>
            <a:endParaRPr/>
          </a:p>
        </p:txBody>
      </p:sp>
      <p:sp>
        <p:nvSpPr>
          <p:cNvPr id="271" name="Google Shape;27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26687f9c65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26687f9c65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126687f9c65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none"/>
              <a:t>Image link:</a:t>
            </a:r>
            <a:endParaRPr/>
          </a:p>
          <a:p>
            <a:pPr indent="0" lvl="0" marL="0" rtl="0" algn="l">
              <a:spcBef>
                <a:spcPts val="0"/>
              </a:spcBef>
              <a:spcAft>
                <a:spcPts val="0"/>
              </a:spcAft>
              <a:buNone/>
            </a:pPr>
            <a:r>
              <a:rPr lang="en-US" u="none"/>
              <a:t>https://cdn-7.nikon-cdn.com/Images/Learn-Explore/Camera-Technology/NIKKOR-Lenses/2012/Reading-MTF-Charts/Media/2183_MTF2.jpg</a:t>
            </a:r>
            <a:endParaRPr/>
          </a:p>
        </p:txBody>
      </p:sp>
      <p:sp>
        <p:nvSpPr>
          <p:cNvPr id="290" name="Google Shape;29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u="none"/>
          </a:p>
        </p:txBody>
      </p:sp>
      <p:sp>
        <p:nvSpPr>
          <p:cNvPr id="303" name="Google Shape;30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u="none"/>
          </a:p>
        </p:txBody>
      </p:sp>
      <p:sp>
        <p:nvSpPr>
          <p:cNvPr id="317" name="Google Shape;31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0ea3573990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10ea3573990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12d1b8402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112d1b840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18cb23d10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118cb23d10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12d1b8402e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112d1b8402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132535f5d9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1132535f5d9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132535f5d9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1132535f5d9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132535f5d9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1132535f5d9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132535f5d9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1132535f5d9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132535f5d9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1132535f5d9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132535f5d9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1132535f5d9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0f440134d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10f440134d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Image link:</a:t>
            </a:r>
            <a:endParaRPr/>
          </a:p>
          <a:p>
            <a:pPr indent="0" lvl="0" marL="0" rtl="0" algn="l">
              <a:spcBef>
                <a:spcPts val="0"/>
              </a:spcBef>
              <a:spcAft>
                <a:spcPts val="0"/>
              </a:spcAft>
              <a:buNone/>
            </a:pPr>
            <a:r>
              <a:rPr lang="en-US"/>
              <a:t>https://www.google.com.tw/url?sa=i&amp;url=https%3A%2F%2Ffstoppers.com%2Feducation%2Fhow-use-ansel-adams-zone-system-digital-world-417047&amp;psig=AOvVaw27S3PjTN3muRfWzdPv1zXp&amp;ust=1622461021358000&amp;source=images&amp;cd=vfe&amp;ved=0CAIQjRxqFwoTCOC30bmo8fACFQAAAAAdAAAAABAY</a:t>
            </a:r>
            <a:endParaRPr/>
          </a:p>
        </p:txBody>
      </p:sp>
      <p:sp>
        <p:nvSpPr>
          <p:cNvPr id="551" name="Google Shape;55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132535f5d9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1132535f5d9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Image link:</a:t>
            </a:r>
            <a:endParaRPr/>
          </a:p>
          <a:p>
            <a:pPr indent="0" lvl="0" marL="0" rtl="0" algn="l">
              <a:spcBef>
                <a:spcPts val="0"/>
              </a:spcBef>
              <a:spcAft>
                <a:spcPts val="0"/>
              </a:spcAft>
              <a:buNone/>
            </a:pPr>
            <a:r>
              <a:rPr lang="en-US"/>
              <a:t>https://www.google.com.tw/url?sa=i&amp;url=https%3A%2F%2Ffstoppers.com%2Feducation%2Fhow-use-ansel-adams-zone-system-digital-world-417047&amp;psig=AOvVaw27S3PjTN3muRfWzdPv1zXp&amp;ust=1622461021358000&amp;source=images&amp;cd=vfe&amp;ved=0CAIQjRxqFwoTCOC30bmo8fACFQAAAAAdAAAAABAY</a:t>
            </a:r>
            <a:endParaRPr/>
          </a:p>
        </p:txBody>
      </p:sp>
      <p:sp>
        <p:nvSpPr>
          <p:cNvPr id="567" name="Google Shape;567;g1132535f5d9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132535f5d9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1132535f5d9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14bc8b0d75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14bc8b0d75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114bc8b0d75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14bc8b0d7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114bc8b0d7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g114bc8b0d7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Image link:</a:t>
            </a:r>
            <a:endParaRPr/>
          </a:p>
          <a:p>
            <a:pPr indent="0" lvl="0" marL="0" rtl="0" algn="l">
              <a:spcBef>
                <a:spcPts val="0"/>
              </a:spcBef>
              <a:spcAft>
                <a:spcPts val="0"/>
              </a:spcAft>
              <a:buNone/>
            </a:pPr>
            <a:r>
              <a:rPr lang="en-US"/>
              <a:t>https://www.frontiersin.org/files/special%20topics/3055/thumb_400.jpg</a:t>
            </a:r>
            <a:endParaRPr/>
          </a:p>
          <a:p>
            <a:pPr indent="0" lvl="0" marL="0" rtl="0" algn="l">
              <a:spcBef>
                <a:spcPts val="0"/>
              </a:spcBef>
              <a:spcAft>
                <a:spcPts val="0"/>
              </a:spcAft>
              <a:buNone/>
            </a:pPr>
            <a:r>
              <a:rPr lang="en-US"/>
              <a:t>https://blog.paperspace.com/content/images/2020/08/download.jpg</a:t>
            </a:r>
            <a:endParaRPr/>
          </a:p>
        </p:txBody>
      </p:sp>
      <p:sp>
        <p:nvSpPr>
          <p:cNvPr id="686" name="Google Shape;686;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.com/content/images/2020/08/download.jpg</a:t>
            </a:r>
            <a:endParaRPr/>
          </a:p>
        </p:txBody>
      </p:sp>
      <p:sp>
        <p:nvSpPr>
          <p:cNvPr id="727" name="Google Shape;727;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/2020/08/download.jpg</a:t>
            </a:r>
            <a:endParaRPr/>
          </a:p>
        </p:txBody>
      </p:sp>
      <p:sp>
        <p:nvSpPr>
          <p:cNvPr id="740" name="Google Shape;74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.jpg</a:t>
            </a:r>
            <a:endParaRPr/>
          </a:p>
        </p:txBody>
      </p:sp>
      <p:sp>
        <p:nvSpPr>
          <p:cNvPr id="754" name="Google Shape;754;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.jpg</a:t>
            </a:r>
            <a:endParaRPr/>
          </a:p>
        </p:txBody>
      </p:sp>
      <p:sp>
        <p:nvSpPr>
          <p:cNvPr id="764" name="Google Shape;764;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.jpg</a:t>
            </a:r>
            <a:endParaRPr/>
          </a:p>
        </p:txBody>
      </p:sp>
      <p:sp>
        <p:nvSpPr>
          <p:cNvPr id="774" name="Google Shape;774;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26b0b52007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g126b0b52007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.jpg</a:t>
            </a:r>
            <a:endParaRPr/>
          </a:p>
        </p:txBody>
      </p:sp>
      <p:sp>
        <p:nvSpPr>
          <p:cNvPr id="783" name="Google Shape;783;g126b0b52007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0ca255904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10ca255904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.jpg</a:t>
            </a:r>
            <a:endParaRPr/>
          </a:p>
        </p:txBody>
      </p:sp>
      <p:sp>
        <p:nvSpPr>
          <p:cNvPr id="800" name="Google Shape;800;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126b0b52007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g126b0b52007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.jpg</a:t>
            </a:r>
            <a:endParaRPr/>
          </a:p>
        </p:txBody>
      </p:sp>
      <p:sp>
        <p:nvSpPr>
          <p:cNvPr id="809" name="Google Shape;809;g126b0b52007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.jpg</a:t>
            </a:r>
            <a:endParaRPr/>
          </a:p>
        </p:txBody>
      </p:sp>
      <p:sp>
        <p:nvSpPr>
          <p:cNvPr id="820" name="Google Shape;820;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26c04d381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g126c04d3812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.jpg</a:t>
            </a:r>
            <a:endParaRPr/>
          </a:p>
        </p:txBody>
      </p:sp>
      <p:sp>
        <p:nvSpPr>
          <p:cNvPr id="831" name="Google Shape;831;g126c04d3812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0" name="Google Shape;84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.jpg</a:t>
            </a:r>
            <a:endParaRPr/>
          </a:p>
        </p:txBody>
      </p:sp>
      <p:sp>
        <p:nvSpPr>
          <p:cNvPr id="849" name="Google Shape;849;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 name="Google Shape;885;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Image link:</a:t>
            </a:r>
            <a:endParaRPr/>
          </a:p>
          <a:p>
            <a:pPr indent="0" lvl="0" marL="0" rtl="0" algn="l">
              <a:spcBef>
                <a:spcPts val="0"/>
              </a:spcBef>
              <a:spcAft>
                <a:spcPts val="0"/>
              </a:spcAft>
              <a:buNone/>
            </a:pPr>
            <a:r>
              <a:rPr lang="en-US"/>
              <a:t>http://graphics.stanford.edu/courses/cs148-09-fall/papers/smith-blinn.pdf</a:t>
            </a:r>
            <a:endParaRPr/>
          </a:p>
        </p:txBody>
      </p:sp>
      <p:sp>
        <p:nvSpPr>
          <p:cNvPr id="905" name="Google Shape;905;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3" name="Google Shape;953;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4" name="Google Shape;954;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4" name="Google Shape;964;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2" name="Google Shape;982;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3" name="Shape 13"/>
        <p:cNvGrpSpPr/>
        <p:nvPr/>
      </p:nvGrpSpPr>
      <p:grpSpPr>
        <a:xfrm>
          <a:off x="0" y="0"/>
          <a:ext cx="0" cy="0"/>
          <a:chOff x="0" y="0"/>
          <a:chExt cx="0" cy="0"/>
        </a:xfrm>
      </p:grpSpPr>
      <p:sp>
        <p:nvSpPr>
          <p:cNvPr id="14" name="Google Shape;14;p105"/>
          <p:cNvSpPr txBox="1"/>
          <p:nvPr>
            <p:ph type="ctrTitle"/>
          </p:nvPr>
        </p:nvSpPr>
        <p:spPr>
          <a:xfrm>
            <a:off x="1328840" y="2671851"/>
            <a:ext cx="6031600" cy="1546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p:txBody>
      </p:sp>
      <p:cxnSp>
        <p:nvCxnSpPr>
          <p:cNvPr id="15" name="Google Shape;15;p105"/>
          <p:cNvCxnSpPr/>
          <p:nvPr/>
        </p:nvCxnSpPr>
        <p:spPr>
          <a:xfrm>
            <a:off x="-8033" y="4902016"/>
            <a:ext cx="12216000" cy="0"/>
          </a:xfrm>
          <a:prstGeom prst="straightConnector1">
            <a:avLst/>
          </a:prstGeom>
          <a:noFill/>
          <a:ln cap="flat" cmpd="sng" w="9525">
            <a:solidFill>
              <a:srgbClr val="000000"/>
            </a:solidFill>
            <a:prstDash val="solid"/>
            <a:round/>
            <a:headEnd len="sm" w="sm" type="none"/>
            <a:tailEnd len="sm" w="sm" type="none"/>
          </a:ln>
        </p:spPr>
      </p:cxnSp>
      <p:sp>
        <p:nvSpPr>
          <p:cNvPr id="16" name="Google Shape;16;p105"/>
          <p:cNvSpPr/>
          <p:nvPr/>
        </p:nvSpPr>
        <p:spPr>
          <a:xfrm>
            <a:off x="1490600" y="4524000"/>
            <a:ext cx="756000" cy="7560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7" name="Google Shape;17;p1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sz="1300">
                <a:solidFill>
                  <a:schemeClr val="dk1"/>
                </a:solidFill>
                <a:latin typeface="Quattrocento Sans"/>
                <a:ea typeface="Quattrocento Sans"/>
                <a:cs typeface="Quattrocento Sans"/>
                <a:sym typeface="Quattrocento Sans"/>
              </a:defRPr>
            </a:lvl1pPr>
            <a:lvl2pPr lvl="1">
              <a:buNone/>
              <a:defRPr sz="1300">
                <a:solidFill>
                  <a:schemeClr val="dk1"/>
                </a:solidFill>
                <a:latin typeface="Quattrocento Sans"/>
                <a:ea typeface="Quattrocento Sans"/>
                <a:cs typeface="Quattrocento Sans"/>
                <a:sym typeface="Quattrocento Sans"/>
              </a:defRPr>
            </a:lvl2pPr>
            <a:lvl3pPr lvl="2">
              <a:buNone/>
              <a:defRPr sz="1300">
                <a:solidFill>
                  <a:schemeClr val="dk1"/>
                </a:solidFill>
                <a:latin typeface="Quattrocento Sans"/>
                <a:ea typeface="Quattrocento Sans"/>
                <a:cs typeface="Quattrocento Sans"/>
                <a:sym typeface="Quattrocento Sans"/>
              </a:defRPr>
            </a:lvl3pPr>
            <a:lvl4pPr lvl="3">
              <a:buNone/>
              <a:defRPr sz="1300">
                <a:solidFill>
                  <a:schemeClr val="dk1"/>
                </a:solidFill>
                <a:latin typeface="Quattrocento Sans"/>
                <a:ea typeface="Quattrocento Sans"/>
                <a:cs typeface="Quattrocento Sans"/>
                <a:sym typeface="Quattrocento Sans"/>
              </a:defRPr>
            </a:lvl4pPr>
            <a:lvl5pPr lvl="4">
              <a:buNone/>
              <a:defRPr sz="1300">
                <a:solidFill>
                  <a:schemeClr val="dk1"/>
                </a:solidFill>
                <a:latin typeface="Quattrocento Sans"/>
                <a:ea typeface="Quattrocento Sans"/>
                <a:cs typeface="Quattrocento Sans"/>
                <a:sym typeface="Quattrocento Sans"/>
              </a:defRPr>
            </a:lvl5pPr>
            <a:lvl6pPr lvl="5">
              <a:buNone/>
              <a:defRPr sz="1300">
                <a:solidFill>
                  <a:schemeClr val="dk1"/>
                </a:solidFill>
                <a:latin typeface="Quattrocento Sans"/>
                <a:ea typeface="Quattrocento Sans"/>
                <a:cs typeface="Quattrocento Sans"/>
                <a:sym typeface="Quattrocento Sans"/>
              </a:defRPr>
            </a:lvl6pPr>
            <a:lvl7pPr lvl="6">
              <a:buNone/>
              <a:defRPr sz="1300">
                <a:solidFill>
                  <a:schemeClr val="dk1"/>
                </a:solidFill>
                <a:latin typeface="Quattrocento Sans"/>
                <a:ea typeface="Quattrocento Sans"/>
                <a:cs typeface="Quattrocento Sans"/>
                <a:sym typeface="Quattrocento Sans"/>
              </a:defRPr>
            </a:lvl7pPr>
            <a:lvl8pPr lvl="7">
              <a:buNone/>
              <a:defRPr sz="1300">
                <a:solidFill>
                  <a:schemeClr val="dk1"/>
                </a:solidFill>
                <a:latin typeface="Quattrocento Sans"/>
                <a:ea typeface="Quattrocento Sans"/>
                <a:cs typeface="Quattrocento Sans"/>
                <a:sym typeface="Quattrocento Sans"/>
              </a:defRPr>
            </a:lvl8pPr>
            <a:lvl9pPr lvl="8">
              <a:buNone/>
              <a:defRPr sz="1300">
                <a:solidFill>
                  <a:schemeClr val="dk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p:spTree>
      <p:nvGrpSpPr>
        <p:cNvPr id="18" name="Shape 18"/>
        <p:cNvGrpSpPr/>
        <p:nvPr/>
      </p:nvGrpSpPr>
      <p:grpSpPr>
        <a:xfrm>
          <a:off x="0" y="0"/>
          <a:ext cx="0" cy="0"/>
          <a:chOff x="0" y="0"/>
          <a:chExt cx="0" cy="0"/>
        </a:xfrm>
      </p:grpSpPr>
      <p:sp>
        <p:nvSpPr>
          <p:cNvPr id="19" name="Google Shape;19;p106"/>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400"/>
              <a:buNone/>
              <a:defRPr sz="1867">
                <a:highlight>
                  <a:schemeClr val="accent1"/>
                </a:highlight>
              </a:defRPr>
            </a:lvl1pPr>
            <a:lvl2pPr lvl="1" algn="l">
              <a:lnSpc>
                <a:spcPct val="100000"/>
              </a:lnSpc>
              <a:spcBef>
                <a:spcPts val="0"/>
              </a:spcBef>
              <a:spcAft>
                <a:spcPts val="0"/>
              </a:spcAft>
              <a:buClr>
                <a:schemeClr val="dk2"/>
              </a:buClr>
              <a:buSzPts val="1400"/>
              <a:buNone/>
              <a:defRPr sz="1867">
                <a:solidFill>
                  <a:schemeClr val="dk2"/>
                </a:solidFill>
                <a:highlight>
                  <a:schemeClr val="accent1"/>
                </a:highlight>
              </a:defRPr>
            </a:lvl2pPr>
            <a:lvl3pPr lvl="2" algn="l">
              <a:lnSpc>
                <a:spcPct val="100000"/>
              </a:lnSpc>
              <a:spcBef>
                <a:spcPts val="0"/>
              </a:spcBef>
              <a:spcAft>
                <a:spcPts val="0"/>
              </a:spcAft>
              <a:buClr>
                <a:schemeClr val="dk2"/>
              </a:buClr>
              <a:buSzPts val="1400"/>
              <a:buNone/>
              <a:defRPr sz="1867">
                <a:solidFill>
                  <a:schemeClr val="dk2"/>
                </a:solidFill>
                <a:highlight>
                  <a:schemeClr val="accent1"/>
                </a:highlight>
              </a:defRPr>
            </a:lvl3pPr>
            <a:lvl4pPr lvl="3" algn="l">
              <a:lnSpc>
                <a:spcPct val="100000"/>
              </a:lnSpc>
              <a:spcBef>
                <a:spcPts val="0"/>
              </a:spcBef>
              <a:spcAft>
                <a:spcPts val="0"/>
              </a:spcAft>
              <a:buClr>
                <a:schemeClr val="dk2"/>
              </a:buClr>
              <a:buSzPts val="1400"/>
              <a:buNone/>
              <a:defRPr sz="1867">
                <a:solidFill>
                  <a:schemeClr val="dk2"/>
                </a:solidFill>
                <a:highlight>
                  <a:schemeClr val="accent1"/>
                </a:highlight>
              </a:defRPr>
            </a:lvl4pPr>
            <a:lvl5pPr lvl="4" algn="l">
              <a:lnSpc>
                <a:spcPct val="100000"/>
              </a:lnSpc>
              <a:spcBef>
                <a:spcPts val="0"/>
              </a:spcBef>
              <a:spcAft>
                <a:spcPts val="0"/>
              </a:spcAft>
              <a:buClr>
                <a:schemeClr val="dk2"/>
              </a:buClr>
              <a:buSzPts val="1400"/>
              <a:buNone/>
              <a:defRPr sz="1867">
                <a:solidFill>
                  <a:schemeClr val="dk2"/>
                </a:solidFill>
                <a:highlight>
                  <a:schemeClr val="accent1"/>
                </a:highlight>
              </a:defRPr>
            </a:lvl5pPr>
            <a:lvl6pPr lvl="5" algn="l">
              <a:lnSpc>
                <a:spcPct val="100000"/>
              </a:lnSpc>
              <a:spcBef>
                <a:spcPts val="0"/>
              </a:spcBef>
              <a:spcAft>
                <a:spcPts val="0"/>
              </a:spcAft>
              <a:buClr>
                <a:schemeClr val="dk2"/>
              </a:buClr>
              <a:buSzPts val="1400"/>
              <a:buNone/>
              <a:defRPr sz="1867">
                <a:solidFill>
                  <a:schemeClr val="dk2"/>
                </a:solidFill>
                <a:highlight>
                  <a:schemeClr val="accent1"/>
                </a:highlight>
              </a:defRPr>
            </a:lvl6pPr>
            <a:lvl7pPr lvl="6" algn="l">
              <a:lnSpc>
                <a:spcPct val="100000"/>
              </a:lnSpc>
              <a:spcBef>
                <a:spcPts val="0"/>
              </a:spcBef>
              <a:spcAft>
                <a:spcPts val="0"/>
              </a:spcAft>
              <a:buClr>
                <a:schemeClr val="dk2"/>
              </a:buClr>
              <a:buSzPts val="1400"/>
              <a:buNone/>
              <a:defRPr sz="1867">
                <a:solidFill>
                  <a:schemeClr val="dk2"/>
                </a:solidFill>
                <a:highlight>
                  <a:schemeClr val="accent1"/>
                </a:highlight>
              </a:defRPr>
            </a:lvl7pPr>
            <a:lvl8pPr lvl="7" algn="l">
              <a:lnSpc>
                <a:spcPct val="100000"/>
              </a:lnSpc>
              <a:spcBef>
                <a:spcPts val="0"/>
              </a:spcBef>
              <a:spcAft>
                <a:spcPts val="0"/>
              </a:spcAft>
              <a:buClr>
                <a:schemeClr val="dk2"/>
              </a:buClr>
              <a:buSzPts val="1400"/>
              <a:buNone/>
              <a:defRPr sz="1867">
                <a:solidFill>
                  <a:schemeClr val="dk2"/>
                </a:solidFill>
                <a:highlight>
                  <a:schemeClr val="accent1"/>
                </a:highlight>
              </a:defRPr>
            </a:lvl8pPr>
            <a:lvl9pPr lvl="8" algn="l">
              <a:lnSpc>
                <a:spcPct val="100000"/>
              </a:lnSpc>
              <a:spcBef>
                <a:spcPts val="0"/>
              </a:spcBef>
              <a:spcAft>
                <a:spcPts val="0"/>
              </a:spcAft>
              <a:buClr>
                <a:schemeClr val="dk2"/>
              </a:buClr>
              <a:buSzPts val="1400"/>
              <a:buNone/>
              <a:defRPr sz="1867">
                <a:solidFill>
                  <a:schemeClr val="dk2"/>
                </a:solidFill>
                <a:highlight>
                  <a:schemeClr val="accent1"/>
                </a:highlight>
              </a:defRPr>
            </a:lvl9pPr>
          </a:lstStyle>
          <a:p/>
        </p:txBody>
      </p:sp>
      <p:cxnSp>
        <p:nvCxnSpPr>
          <p:cNvPr id="20" name="Google Shape;20;p106"/>
          <p:cNvCxnSpPr/>
          <p:nvPr/>
        </p:nvCxnSpPr>
        <p:spPr>
          <a:xfrm>
            <a:off x="-8033" y="3429016"/>
            <a:ext cx="2646000" cy="0"/>
          </a:xfrm>
          <a:prstGeom prst="straightConnector1">
            <a:avLst/>
          </a:prstGeom>
          <a:noFill/>
          <a:ln cap="flat" cmpd="sng" w="9525">
            <a:solidFill>
              <a:srgbClr val="CCCCCC"/>
            </a:solidFill>
            <a:prstDash val="solid"/>
            <a:round/>
            <a:headEnd len="sm" w="sm" type="none"/>
            <a:tailEnd len="sm" w="sm" type="none"/>
          </a:ln>
        </p:spPr>
      </p:cxnSp>
      <p:sp>
        <p:nvSpPr>
          <p:cNvPr id="21" name="Google Shape;21;p106"/>
          <p:cNvSpPr/>
          <p:nvPr/>
        </p:nvSpPr>
        <p:spPr>
          <a:xfrm>
            <a:off x="1490600" y="3051000"/>
            <a:ext cx="756000" cy="7560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2" name="Google Shape;22;p106"/>
          <p:cNvSpPr txBox="1"/>
          <p:nvPr>
            <p:ph type="ctrTitle"/>
          </p:nvPr>
        </p:nvSpPr>
        <p:spPr>
          <a:xfrm>
            <a:off x="2696300" y="2258031"/>
            <a:ext cx="5050400" cy="1546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4000"/>
            </a:lvl1pPr>
            <a:lvl2pPr lvl="1" algn="l">
              <a:lnSpc>
                <a:spcPct val="100000"/>
              </a:lnSpc>
              <a:spcBef>
                <a:spcPts val="0"/>
              </a:spcBef>
              <a:spcAft>
                <a:spcPts val="0"/>
              </a:spcAft>
              <a:buSzPts val="3000"/>
              <a:buNone/>
              <a:defRPr sz="4000"/>
            </a:lvl2pPr>
            <a:lvl3pPr lvl="2" algn="l">
              <a:lnSpc>
                <a:spcPct val="100000"/>
              </a:lnSpc>
              <a:spcBef>
                <a:spcPts val="0"/>
              </a:spcBef>
              <a:spcAft>
                <a:spcPts val="0"/>
              </a:spcAft>
              <a:buSzPts val="3000"/>
              <a:buNone/>
              <a:defRPr sz="4000"/>
            </a:lvl3pPr>
            <a:lvl4pPr lvl="3" algn="l">
              <a:lnSpc>
                <a:spcPct val="100000"/>
              </a:lnSpc>
              <a:spcBef>
                <a:spcPts val="0"/>
              </a:spcBef>
              <a:spcAft>
                <a:spcPts val="0"/>
              </a:spcAft>
              <a:buSzPts val="3000"/>
              <a:buNone/>
              <a:defRPr sz="4000"/>
            </a:lvl4pPr>
            <a:lvl5pPr lvl="4" algn="l">
              <a:lnSpc>
                <a:spcPct val="100000"/>
              </a:lnSpc>
              <a:spcBef>
                <a:spcPts val="0"/>
              </a:spcBef>
              <a:spcAft>
                <a:spcPts val="0"/>
              </a:spcAft>
              <a:buSzPts val="3000"/>
              <a:buNone/>
              <a:defRPr sz="4000"/>
            </a:lvl5pPr>
            <a:lvl6pPr lvl="5" algn="l">
              <a:lnSpc>
                <a:spcPct val="100000"/>
              </a:lnSpc>
              <a:spcBef>
                <a:spcPts val="0"/>
              </a:spcBef>
              <a:spcAft>
                <a:spcPts val="0"/>
              </a:spcAft>
              <a:buSzPts val="3000"/>
              <a:buNone/>
              <a:defRPr sz="4000"/>
            </a:lvl6pPr>
            <a:lvl7pPr lvl="6" algn="l">
              <a:lnSpc>
                <a:spcPct val="100000"/>
              </a:lnSpc>
              <a:spcBef>
                <a:spcPts val="0"/>
              </a:spcBef>
              <a:spcAft>
                <a:spcPts val="0"/>
              </a:spcAft>
              <a:buSzPts val="3000"/>
              <a:buNone/>
              <a:defRPr sz="4000"/>
            </a:lvl7pPr>
            <a:lvl8pPr lvl="7" algn="l">
              <a:lnSpc>
                <a:spcPct val="100000"/>
              </a:lnSpc>
              <a:spcBef>
                <a:spcPts val="0"/>
              </a:spcBef>
              <a:spcAft>
                <a:spcPts val="0"/>
              </a:spcAft>
              <a:buSzPts val="3000"/>
              <a:buNone/>
              <a:defRPr sz="4000"/>
            </a:lvl8pPr>
            <a:lvl9pPr lvl="8" algn="l">
              <a:lnSpc>
                <a:spcPct val="100000"/>
              </a:lnSpc>
              <a:spcBef>
                <a:spcPts val="0"/>
              </a:spcBef>
              <a:spcAft>
                <a:spcPts val="0"/>
              </a:spcAft>
              <a:buSzPts val="3000"/>
              <a:buNone/>
              <a:defRPr sz="4000"/>
            </a:lvl9pPr>
          </a:lstStyle>
          <a:p/>
        </p:txBody>
      </p:sp>
      <p:cxnSp>
        <p:nvCxnSpPr>
          <p:cNvPr id="23" name="Google Shape;23;p106"/>
          <p:cNvCxnSpPr/>
          <p:nvPr/>
        </p:nvCxnSpPr>
        <p:spPr>
          <a:xfrm>
            <a:off x="7865300" y="3429000"/>
            <a:ext cx="4334800" cy="0"/>
          </a:xfrm>
          <a:prstGeom prst="straightConnector1">
            <a:avLst/>
          </a:prstGeom>
          <a:noFill/>
          <a:ln cap="flat" cmpd="sng" w="9525">
            <a:solidFill>
              <a:srgbClr val="CCCCCC"/>
            </a:solidFill>
            <a:prstDash val="solid"/>
            <a:round/>
            <a:headEnd len="sm" w="sm" type="none"/>
            <a:tailEnd len="sm" w="sm" type="none"/>
          </a:ln>
        </p:spPr>
      </p:cxnSp>
      <p:sp>
        <p:nvSpPr>
          <p:cNvPr id="24" name="Google Shape;24;p106"/>
          <p:cNvSpPr txBox="1"/>
          <p:nvPr>
            <p:ph idx="12" type="sldNum"/>
          </p:nvPr>
        </p:nvSpPr>
        <p:spPr>
          <a:xfrm>
            <a:off x="11390969" y="6333135"/>
            <a:ext cx="731600" cy="524800"/>
          </a:xfrm>
          <a:prstGeom prst="rect">
            <a:avLst/>
          </a:prstGeom>
          <a:noFill/>
          <a:ln>
            <a:noFill/>
          </a:ln>
        </p:spPr>
        <p:txBody>
          <a:bodyPr anchorCtr="0" anchor="t"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1pPr>
            <a:lvl2pPr indent="0" lvl="1"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2pPr>
            <a:lvl3pPr indent="0" lvl="2"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3pPr>
            <a:lvl4pPr indent="0" lvl="3"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4pPr>
            <a:lvl5pPr indent="0" lvl="4"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5pPr>
            <a:lvl6pPr indent="0" lvl="5"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6pPr>
            <a:lvl7pPr indent="0" lvl="6"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7pPr>
            <a:lvl8pPr indent="0" lvl="7"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8pPr>
            <a:lvl9pPr indent="0" lvl="8"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5" name="Shape 25"/>
        <p:cNvGrpSpPr/>
        <p:nvPr/>
      </p:nvGrpSpPr>
      <p:grpSpPr>
        <a:xfrm>
          <a:off x="0" y="0"/>
          <a:ext cx="0" cy="0"/>
          <a:chOff x="0" y="0"/>
          <a:chExt cx="0" cy="0"/>
        </a:xfrm>
      </p:grpSpPr>
      <p:cxnSp>
        <p:nvCxnSpPr>
          <p:cNvPr id="26" name="Google Shape;26;p107"/>
          <p:cNvCxnSpPr/>
          <p:nvPr/>
        </p:nvCxnSpPr>
        <p:spPr>
          <a:xfrm>
            <a:off x="0" y="1508967"/>
            <a:ext cx="1834400" cy="0"/>
          </a:xfrm>
          <a:prstGeom prst="straightConnector1">
            <a:avLst/>
          </a:prstGeom>
          <a:noFill/>
          <a:ln cap="flat" cmpd="sng" w="9525">
            <a:solidFill>
              <a:srgbClr val="CCCCCC"/>
            </a:solidFill>
            <a:prstDash val="solid"/>
            <a:round/>
            <a:headEnd len="sm" w="sm" type="none"/>
            <a:tailEnd len="sm" w="sm" type="none"/>
          </a:ln>
        </p:spPr>
      </p:cxnSp>
      <p:sp>
        <p:nvSpPr>
          <p:cNvPr id="27" name="Google Shape;27;p107"/>
          <p:cNvSpPr/>
          <p:nvPr/>
        </p:nvSpPr>
        <p:spPr>
          <a:xfrm>
            <a:off x="1089967" y="1238356"/>
            <a:ext cx="541200" cy="5412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8" name="Google Shape;28;p107"/>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Font typeface="Lora"/>
              <a:buNone/>
              <a:defRPr b="1" sz="2667">
                <a:latin typeface="Lora"/>
                <a:ea typeface="Lora"/>
                <a:cs typeface="Lora"/>
                <a:sym typeface="Lora"/>
              </a:defRPr>
            </a:lvl1pPr>
            <a:lvl2pPr lvl="1" algn="l">
              <a:lnSpc>
                <a:spcPct val="100000"/>
              </a:lnSpc>
              <a:spcBef>
                <a:spcPts val="0"/>
              </a:spcBef>
              <a:spcAft>
                <a:spcPts val="0"/>
              </a:spcAft>
              <a:buSzPts val="2000"/>
              <a:buFont typeface="Lora"/>
              <a:buNone/>
              <a:defRPr b="1" sz="2667">
                <a:highlight>
                  <a:srgbClr val="FFFFFF"/>
                </a:highlight>
                <a:latin typeface="Lora"/>
                <a:ea typeface="Lora"/>
                <a:cs typeface="Lora"/>
                <a:sym typeface="Lora"/>
              </a:defRPr>
            </a:lvl2pPr>
            <a:lvl3pPr lvl="2" algn="l">
              <a:lnSpc>
                <a:spcPct val="100000"/>
              </a:lnSpc>
              <a:spcBef>
                <a:spcPts val="0"/>
              </a:spcBef>
              <a:spcAft>
                <a:spcPts val="0"/>
              </a:spcAft>
              <a:buSzPts val="2000"/>
              <a:buFont typeface="Lora"/>
              <a:buNone/>
              <a:defRPr b="1" sz="2667">
                <a:highlight>
                  <a:srgbClr val="FFFFFF"/>
                </a:highlight>
                <a:latin typeface="Lora"/>
                <a:ea typeface="Lora"/>
                <a:cs typeface="Lora"/>
                <a:sym typeface="Lora"/>
              </a:defRPr>
            </a:lvl3pPr>
            <a:lvl4pPr lvl="3" algn="l">
              <a:lnSpc>
                <a:spcPct val="100000"/>
              </a:lnSpc>
              <a:spcBef>
                <a:spcPts val="0"/>
              </a:spcBef>
              <a:spcAft>
                <a:spcPts val="0"/>
              </a:spcAft>
              <a:buSzPts val="2000"/>
              <a:buFont typeface="Lora"/>
              <a:buNone/>
              <a:defRPr b="1" sz="2667">
                <a:highlight>
                  <a:srgbClr val="FFFFFF"/>
                </a:highlight>
                <a:latin typeface="Lora"/>
                <a:ea typeface="Lora"/>
                <a:cs typeface="Lora"/>
                <a:sym typeface="Lora"/>
              </a:defRPr>
            </a:lvl4pPr>
            <a:lvl5pPr lvl="4" algn="l">
              <a:lnSpc>
                <a:spcPct val="100000"/>
              </a:lnSpc>
              <a:spcBef>
                <a:spcPts val="0"/>
              </a:spcBef>
              <a:spcAft>
                <a:spcPts val="0"/>
              </a:spcAft>
              <a:buSzPts val="2000"/>
              <a:buFont typeface="Lora"/>
              <a:buNone/>
              <a:defRPr b="1" sz="2667">
                <a:highlight>
                  <a:srgbClr val="FFFFFF"/>
                </a:highlight>
                <a:latin typeface="Lora"/>
                <a:ea typeface="Lora"/>
                <a:cs typeface="Lora"/>
                <a:sym typeface="Lora"/>
              </a:defRPr>
            </a:lvl5pPr>
            <a:lvl6pPr lvl="5" algn="l">
              <a:lnSpc>
                <a:spcPct val="100000"/>
              </a:lnSpc>
              <a:spcBef>
                <a:spcPts val="0"/>
              </a:spcBef>
              <a:spcAft>
                <a:spcPts val="0"/>
              </a:spcAft>
              <a:buSzPts val="2000"/>
              <a:buFont typeface="Lora"/>
              <a:buNone/>
              <a:defRPr b="1" sz="2667">
                <a:highlight>
                  <a:srgbClr val="FFFFFF"/>
                </a:highlight>
                <a:latin typeface="Lora"/>
                <a:ea typeface="Lora"/>
                <a:cs typeface="Lora"/>
                <a:sym typeface="Lora"/>
              </a:defRPr>
            </a:lvl6pPr>
            <a:lvl7pPr lvl="6" algn="l">
              <a:lnSpc>
                <a:spcPct val="100000"/>
              </a:lnSpc>
              <a:spcBef>
                <a:spcPts val="0"/>
              </a:spcBef>
              <a:spcAft>
                <a:spcPts val="0"/>
              </a:spcAft>
              <a:buSzPts val="2000"/>
              <a:buFont typeface="Lora"/>
              <a:buNone/>
              <a:defRPr b="1" sz="2667">
                <a:highlight>
                  <a:srgbClr val="FFFFFF"/>
                </a:highlight>
                <a:latin typeface="Lora"/>
                <a:ea typeface="Lora"/>
                <a:cs typeface="Lora"/>
                <a:sym typeface="Lora"/>
              </a:defRPr>
            </a:lvl7pPr>
            <a:lvl8pPr lvl="7" algn="l">
              <a:lnSpc>
                <a:spcPct val="100000"/>
              </a:lnSpc>
              <a:spcBef>
                <a:spcPts val="0"/>
              </a:spcBef>
              <a:spcAft>
                <a:spcPts val="0"/>
              </a:spcAft>
              <a:buSzPts val="2000"/>
              <a:buFont typeface="Lora"/>
              <a:buNone/>
              <a:defRPr b="1" sz="2667">
                <a:highlight>
                  <a:srgbClr val="FFFFFF"/>
                </a:highlight>
                <a:latin typeface="Lora"/>
                <a:ea typeface="Lora"/>
                <a:cs typeface="Lora"/>
                <a:sym typeface="Lora"/>
              </a:defRPr>
            </a:lvl8pPr>
            <a:lvl9pPr lvl="8" algn="l">
              <a:lnSpc>
                <a:spcPct val="100000"/>
              </a:lnSpc>
              <a:spcBef>
                <a:spcPts val="0"/>
              </a:spcBef>
              <a:spcAft>
                <a:spcPts val="0"/>
              </a:spcAft>
              <a:buSzPts val="2000"/>
              <a:buFont typeface="Lora"/>
              <a:buNone/>
              <a:defRPr b="1" sz="2667">
                <a:highlight>
                  <a:srgbClr val="FFFFFF"/>
                </a:highlight>
                <a:latin typeface="Lora"/>
                <a:ea typeface="Lora"/>
                <a:cs typeface="Lora"/>
                <a:sym typeface="Lora"/>
              </a:defRPr>
            </a:lvl9pPr>
          </a:lstStyle>
          <a:p/>
        </p:txBody>
      </p:sp>
      <p:sp>
        <p:nvSpPr>
          <p:cNvPr id="29" name="Google Shape;29;p107"/>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800"/>
              </a:spcBef>
              <a:spcAft>
                <a:spcPts val="0"/>
              </a:spcAft>
              <a:buClr>
                <a:srgbClr val="FFCD00"/>
              </a:buClr>
              <a:buSzPts val="2400"/>
              <a:buFont typeface="Quattrocento Sans"/>
              <a:buChar char="◉"/>
              <a:defRPr sz="3200">
                <a:latin typeface="Quattrocento Sans"/>
                <a:ea typeface="Quattrocento Sans"/>
                <a:cs typeface="Quattrocento Sans"/>
                <a:sym typeface="Quattrocento Sans"/>
              </a:defRPr>
            </a:lvl1pPr>
            <a:lvl2pPr indent="-355600" lvl="1" marL="914400" algn="l">
              <a:lnSpc>
                <a:spcPct val="100000"/>
              </a:lnSpc>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2pPr>
            <a:lvl3pPr indent="-355600" lvl="2" marL="1371600" algn="l">
              <a:lnSpc>
                <a:spcPct val="100000"/>
              </a:lnSpc>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3pPr>
            <a:lvl4pPr indent="-342900" lvl="3" marL="1828800" algn="l">
              <a:lnSpc>
                <a:spcPct val="100000"/>
              </a:lnSpc>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indent="-342900" lvl="4" marL="2286000" algn="l">
              <a:lnSpc>
                <a:spcPct val="100000"/>
              </a:lnSpc>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indent="-342900" lvl="5" marL="2743200" algn="l">
              <a:lnSpc>
                <a:spcPct val="100000"/>
              </a:lnSpc>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indent="-342900" lvl="6" marL="3200400" algn="l">
              <a:lnSpc>
                <a:spcPct val="100000"/>
              </a:lnSpc>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indent="-342900" lvl="7" marL="3657600" algn="l">
              <a:lnSpc>
                <a:spcPct val="100000"/>
              </a:lnSpc>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indent="-342900" lvl="8" marL="4114800" algn="l">
              <a:lnSpc>
                <a:spcPct val="100000"/>
              </a:lnSpc>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p:txBody>
      </p:sp>
      <p:cxnSp>
        <p:nvCxnSpPr>
          <p:cNvPr id="30" name="Google Shape;30;p107"/>
          <p:cNvCxnSpPr/>
          <p:nvPr/>
        </p:nvCxnSpPr>
        <p:spPr>
          <a:xfrm>
            <a:off x="7020867" y="1508967"/>
            <a:ext cx="5171200" cy="0"/>
          </a:xfrm>
          <a:prstGeom prst="straightConnector1">
            <a:avLst/>
          </a:prstGeom>
          <a:noFill/>
          <a:ln cap="flat" cmpd="sng" w="9525">
            <a:solidFill>
              <a:srgbClr val="CCCCCC"/>
            </a:solidFill>
            <a:prstDash val="solid"/>
            <a:round/>
            <a:headEnd len="sm" w="sm" type="none"/>
            <a:tailEnd len="sm" w="sm" type="none"/>
          </a:ln>
        </p:spPr>
      </p:cxnSp>
      <p:sp>
        <p:nvSpPr>
          <p:cNvPr id="31" name="Google Shape;31;p107"/>
          <p:cNvSpPr txBox="1"/>
          <p:nvPr>
            <p:ph idx="12" type="sldNum"/>
          </p:nvPr>
        </p:nvSpPr>
        <p:spPr>
          <a:xfrm>
            <a:off x="11390969" y="6333135"/>
            <a:ext cx="731600" cy="524800"/>
          </a:xfrm>
          <a:prstGeom prst="rect">
            <a:avLst/>
          </a:prstGeom>
          <a:noFill/>
          <a:ln>
            <a:noFill/>
          </a:ln>
        </p:spPr>
        <p:txBody>
          <a:bodyPr anchorCtr="0" anchor="t"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1pPr>
            <a:lvl2pPr indent="0" lvl="1"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2pPr>
            <a:lvl3pPr indent="0" lvl="2"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3pPr>
            <a:lvl4pPr indent="0" lvl="3"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4pPr>
            <a:lvl5pPr indent="0" lvl="4"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5pPr>
            <a:lvl6pPr indent="0" lvl="5"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6pPr>
            <a:lvl7pPr indent="0" lvl="6"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7pPr>
            <a:lvl8pPr indent="0" lvl="7"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8pPr>
            <a:lvl9pPr indent="0" lvl="8"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2" name="Shape 32"/>
        <p:cNvGrpSpPr/>
        <p:nvPr/>
      </p:nvGrpSpPr>
      <p:grpSpPr>
        <a:xfrm>
          <a:off x="0" y="0"/>
          <a:ext cx="0" cy="0"/>
          <a:chOff x="0" y="0"/>
          <a:chExt cx="0" cy="0"/>
        </a:xfrm>
      </p:grpSpPr>
      <p:sp>
        <p:nvSpPr>
          <p:cNvPr id="33" name="Google Shape;33;p108"/>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34" name="Google Shape;34;p108"/>
          <p:cNvSpPr txBox="1"/>
          <p:nvPr>
            <p:ph idx="1" type="body"/>
          </p:nvPr>
        </p:nvSpPr>
        <p:spPr>
          <a:xfrm>
            <a:off x="1841667" y="2158267"/>
            <a:ext cx="4567200" cy="43080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800"/>
              </a:spcBef>
              <a:spcAft>
                <a:spcPts val="0"/>
              </a:spcAft>
              <a:buSzPts val="2000"/>
              <a:buChar char="◉"/>
              <a:defRPr sz="2667"/>
            </a:lvl1pPr>
            <a:lvl2pPr indent="-355600" lvl="1" marL="914400" algn="l">
              <a:lnSpc>
                <a:spcPct val="100000"/>
              </a:lnSpc>
              <a:spcBef>
                <a:spcPts val="0"/>
              </a:spcBef>
              <a:spcAft>
                <a:spcPts val="0"/>
              </a:spcAft>
              <a:buSzPts val="20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sz="2667"/>
            </a:lvl4pPr>
            <a:lvl5pPr indent="-355600" lvl="4" marL="2286000" algn="l">
              <a:lnSpc>
                <a:spcPct val="100000"/>
              </a:lnSpc>
              <a:spcBef>
                <a:spcPts val="0"/>
              </a:spcBef>
              <a:spcAft>
                <a:spcPts val="0"/>
              </a:spcAft>
              <a:buSzPts val="2000"/>
              <a:buChar char="○"/>
              <a:defRPr sz="2667"/>
            </a:lvl5pPr>
            <a:lvl6pPr indent="-355600" lvl="5" marL="2743200" algn="l">
              <a:lnSpc>
                <a:spcPct val="100000"/>
              </a:lnSpc>
              <a:spcBef>
                <a:spcPts val="0"/>
              </a:spcBef>
              <a:spcAft>
                <a:spcPts val="0"/>
              </a:spcAft>
              <a:buSzPts val="2000"/>
              <a:buChar char="■"/>
              <a:defRPr sz="2667"/>
            </a:lvl6pPr>
            <a:lvl7pPr indent="-355600" lvl="6" marL="3200400" algn="l">
              <a:lnSpc>
                <a:spcPct val="100000"/>
              </a:lnSpc>
              <a:spcBef>
                <a:spcPts val="0"/>
              </a:spcBef>
              <a:spcAft>
                <a:spcPts val="0"/>
              </a:spcAft>
              <a:buSzPts val="2000"/>
              <a:buChar char="●"/>
              <a:defRPr sz="2667"/>
            </a:lvl7pPr>
            <a:lvl8pPr indent="-355600" lvl="7" marL="3657600" algn="l">
              <a:lnSpc>
                <a:spcPct val="100000"/>
              </a:lnSpc>
              <a:spcBef>
                <a:spcPts val="0"/>
              </a:spcBef>
              <a:spcAft>
                <a:spcPts val="0"/>
              </a:spcAft>
              <a:buSzPts val="2000"/>
              <a:buChar char="○"/>
              <a:defRPr sz="2667"/>
            </a:lvl8pPr>
            <a:lvl9pPr indent="-355600" lvl="8" marL="4114800" algn="l">
              <a:lnSpc>
                <a:spcPct val="100000"/>
              </a:lnSpc>
              <a:spcBef>
                <a:spcPts val="0"/>
              </a:spcBef>
              <a:spcAft>
                <a:spcPts val="0"/>
              </a:spcAft>
              <a:buSzPts val="2000"/>
              <a:buChar char="■"/>
              <a:defRPr sz="2667"/>
            </a:lvl9pPr>
          </a:lstStyle>
          <a:p/>
        </p:txBody>
      </p:sp>
      <p:sp>
        <p:nvSpPr>
          <p:cNvPr id="35" name="Google Shape;35;p108"/>
          <p:cNvSpPr txBox="1"/>
          <p:nvPr>
            <p:ph idx="2" type="body"/>
          </p:nvPr>
        </p:nvSpPr>
        <p:spPr>
          <a:xfrm>
            <a:off x="6683888" y="2158267"/>
            <a:ext cx="4567200" cy="43080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800"/>
              </a:spcBef>
              <a:spcAft>
                <a:spcPts val="0"/>
              </a:spcAft>
              <a:buSzPts val="2000"/>
              <a:buChar char="◉"/>
              <a:defRPr sz="2667"/>
            </a:lvl1pPr>
            <a:lvl2pPr indent="-355600" lvl="1" marL="914400" algn="l">
              <a:lnSpc>
                <a:spcPct val="100000"/>
              </a:lnSpc>
              <a:spcBef>
                <a:spcPts val="0"/>
              </a:spcBef>
              <a:spcAft>
                <a:spcPts val="0"/>
              </a:spcAft>
              <a:buSzPts val="20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sz="2667"/>
            </a:lvl4pPr>
            <a:lvl5pPr indent="-355600" lvl="4" marL="2286000" algn="l">
              <a:lnSpc>
                <a:spcPct val="100000"/>
              </a:lnSpc>
              <a:spcBef>
                <a:spcPts val="0"/>
              </a:spcBef>
              <a:spcAft>
                <a:spcPts val="0"/>
              </a:spcAft>
              <a:buSzPts val="2000"/>
              <a:buChar char="○"/>
              <a:defRPr sz="2667"/>
            </a:lvl5pPr>
            <a:lvl6pPr indent="-355600" lvl="5" marL="2743200" algn="l">
              <a:lnSpc>
                <a:spcPct val="100000"/>
              </a:lnSpc>
              <a:spcBef>
                <a:spcPts val="0"/>
              </a:spcBef>
              <a:spcAft>
                <a:spcPts val="0"/>
              </a:spcAft>
              <a:buSzPts val="2000"/>
              <a:buChar char="■"/>
              <a:defRPr sz="2667"/>
            </a:lvl6pPr>
            <a:lvl7pPr indent="-355600" lvl="6" marL="3200400" algn="l">
              <a:lnSpc>
                <a:spcPct val="100000"/>
              </a:lnSpc>
              <a:spcBef>
                <a:spcPts val="0"/>
              </a:spcBef>
              <a:spcAft>
                <a:spcPts val="0"/>
              </a:spcAft>
              <a:buSzPts val="2000"/>
              <a:buChar char="●"/>
              <a:defRPr sz="2667"/>
            </a:lvl7pPr>
            <a:lvl8pPr indent="-355600" lvl="7" marL="3657600" algn="l">
              <a:lnSpc>
                <a:spcPct val="100000"/>
              </a:lnSpc>
              <a:spcBef>
                <a:spcPts val="0"/>
              </a:spcBef>
              <a:spcAft>
                <a:spcPts val="0"/>
              </a:spcAft>
              <a:buSzPts val="2000"/>
              <a:buChar char="○"/>
              <a:defRPr sz="2667"/>
            </a:lvl8pPr>
            <a:lvl9pPr indent="-355600" lvl="8" marL="4114800" algn="l">
              <a:lnSpc>
                <a:spcPct val="100000"/>
              </a:lnSpc>
              <a:spcBef>
                <a:spcPts val="0"/>
              </a:spcBef>
              <a:spcAft>
                <a:spcPts val="0"/>
              </a:spcAft>
              <a:buSzPts val="2000"/>
              <a:buChar char="■"/>
              <a:defRPr sz="2667"/>
            </a:lvl9pPr>
          </a:lstStyle>
          <a:p/>
        </p:txBody>
      </p:sp>
      <p:cxnSp>
        <p:nvCxnSpPr>
          <p:cNvPr id="36" name="Google Shape;36;p108"/>
          <p:cNvCxnSpPr/>
          <p:nvPr/>
        </p:nvCxnSpPr>
        <p:spPr>
          <a:xfrm>
            <a:off x="0" y="1508967"/>
            <a:ext cx="1834400" cy="0"/>
          </a:xfrm>
          <a:prstGeom prst="straightConnector1">
            <a:avLst/>
          </a:prstGeom>
          <a:noFill/>
          <a:ln cap="flat" cmpd="sng" w="9525">
            <a:solidFill>
              <a:srgbClr val="CCCCCC"/>
            </a:solidFill>
            <a:prstDash val="solid"/>
            <a:round/>
            <a:headEnd len="sm" w="sm" type="none"/>
            <a:tailEnd len="sm" w="sm" type="none"/>
          </a:ln>
        </p:spPr>
      </p:cxnSp>
      <p:sp>
        <p:nvSpPr>
          <p:cNvPr id="37" name="Google Shape;37;p108"/>
          <p:cNvSpPr/>
          <p:nvPr/>
        </p:nvSpPr>
        <p:spPr>
          <a:xfrm>
            <a:off x="1089967" y="1238356"/>
            <a:ext cx="541200" cy="5412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cxnSp>
        <p:nvCxnSpPr>
          <p:cNvPr id="38" name="Google Shape;38;p108"/>
          <p:cNvCxnSpPr/>
          <p:nvPr/>
        </p:nvCxnSpPr>
        <p:spPr>
          <a:xfrm>
            <a:off x="7020867" y="1508967"/>
            <a:ext cx="5171200" cy="0"/>
          </a:xfrm>
          <a:prstGeom prst="straightConnector1">
            <a:avLst/>
          </a:prstGeom>
          <a:noFill/>
          <a:ln cap="flat" cmpd="sng" w="9525">
            <a:solidFill>
              <a:srgbClr val="CCCCCC"/>
            </a:solidFill>
            <a:prstDash val="solid"/>
            <a:round/>
            <a:headEnd len="sm" w="sm" type="none"/>
            <a:tailEnd len="sm" w="sm" type="none"/>
          </a:ln>
        </p:spPr>
      </p:cxnSp>
      <p:sp>
        <p:nvSpPr>
          <p:cNvPr id="39" name="Google Shape;39;p108"/>
          <p:cNvSpPr txBox="1"/>
          <p:nvPr>
            <p:ph idx="12" type="sldNum"/>
          </p:nvPr>
        </p:nvSpPr>
        <p:spPr>
          <a:xfrm>
            <a:off x="11390969" y="6333135"/>
            <a:ext cx="731600" cy="524800"/>
          </a:xfrm>
          <a:prstGeom prst="rect">
            <a:avLst/>
          </a:prstGeom>
          <a:noFill/>
          <a:ln>
            <a:noFill/>
          </a:ln>
        </p:spPr>
        <p:txBody>
          <a:bodyPr anchorCtr="0" anchor="t"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1pPr>
            <a:lvl2pPr indent="0" lvl="1"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2pPr>
            <a:lvl3pPr indent="0" lvl="2"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3pPr>
            <a:lvl4pPr indent="0" lvl="3"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4pPr>
            <a:lvl5pPr indent="0" lvl="4"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5pPr>
            <a:lvl6pPr indent="0" lvl="5"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6pPr>
            <a:lvl7pPr indent="0" lvl="6"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7pPr>
            <a:lvl8pPr indent="0" lvl="7"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8pPr>
            <a:lvl9pPr indent="0" lvl="8"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spTree>
      <p:nvGrpSpPr>
        <p:cNvPr id="40" name="Shape 40"/>
        <p:cNvGrpSpPr/>
        <p:nvPr/>
      </p:nvGrpSpPr>
      <p:grpSpPr>
        <a:xfrm>
          <a:off x="0" y="0"/>
          <a:ext cx="0" cy="0"/>
          <a:chOff x="0" y="0"/>
          <a:chExt cx="0" cy="0"/>
        </a:xfrm>
      </p:grpSpPr>
      <p:sp>
        <p:nvSpPr>
          <p:cNvPr id="41" name="Google Shape;41;p109"/>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42" name="Google Shape;42;p109"/>
          <p:cNvSpPr txBox="1"/>
          <p:nvPr>
            <p:ph idx="1" type="body"/>
          </p:nvPr>
        </p:nvSpPr>
        <p:spPr>
          <a:xfrm>
            <a:off x="1841667" y="2201433"/>
            <a:ext cx="3112000" cy="4163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800"/>
              </a:spcBef>
              <a:spcAft>
                <a:spcPts val="0"/>
              </a:spcAft>
              <a:buSzPts val="1800"/>
              <a:buChar char="◉"/>
              <a:defRPr sz="2400"/>
            </a:lvl1pPr>
            <a:lvl2pPr indent="-342900" lvl="1" marL="914400" algn="l">
              <a:lnSpc>
                <a:spcPct val="100000"/>
              </a:lnSpc>
              <a:spcBef>
                <a:spcPts val="0"/>
              </a:spcBef>
              <a:spcAft>
                <a:spcPts val="0"/>
              </a:spcAft>
              <a:buSzPts val="1800"/>
              <a:buChar char="○"/>
              <a:defRPr sz="2400"/>
            </a:lvl2pPr>
            <a:lvl3pPr indent="-342900" lvl="2" marL="1371600" algn="l">
              <a:lnSpc>
                <a:spcPct val="100000"/>
              </a:lnSpc>
              <a:spcBef>
                <a:spcPts val="0"/>
              </a:spcBef>
              <a:spcAft>
                <a:spcPts val="0"/>
              </a:spcAft>
              <a:buSzPts val="1800"/>
              <a:buChar char="■"/>
              <a:defRPr sz="24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43" name="Google Shape;43;p109"/>
          <p:cNvSpPr txBox="1"/>
          <p:nvPr>
            <p:ph idx="2" type="body"/>
          </p:nvPr>
        </p:nvSpPr>
        <p:spPr>
          <a:xfrm>
            <a:off x="5113216" y="2201433"/>
            <a:ext cx="3112000" cy="4163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800"/>
              </a:spcBef>
              <a:spcAft>
                <a:spcPts val="0"/>
              </a:spcAft>
              <a:buSzPts val="1800"/>
              <a:buChar char="◉"/>
              <a:defRPr sz="2400"/>
            </a:lvl1pPr>
            <a:lvl2pPr indent="-342900" lvl="1" marL="914400" algn="l">
              <a:lnSpc>
                <a:spcPct val="100000"/>
              </a:lnSpc>
              <a:spcBef>
                <a:spcPts val="0"/>
              </a:spcBef>
              <a:spcAft>
                <a:spcPts val="0"/>
              </a:spcAft>
              <a:buSzPts val="1800"/>
              <a:buChar char="○"/>
              <a:defRPr sz="2400"/>
            </a:lvl2pPr>
            <a:lvl3pPr indent="-342900" lvl="2" marL="1371600" algn="l">
              <a:lnSpc>
                <a:spcPct val="100000"/>
              </a:lnSpc>
              <a:spcBef>
                <a:spcPts val="0"/>
              </a:spcBef>
              <a:spcAft>
                <a:spcPts val="0"/>
              </a:spcAft>
              <a:buSzPts val="1800"/>
              <a:buChar char="■"/>
              <a:defRPr sz="24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44" name="Google Shape;44;p109"/>
          <p:cNvSpPr txBox="1"/>
          <p:nvPr>
            <p:ph idx="3" type="body"/>
          </p:nvPr>
        </p:nvSpPr>
        <p:spPr>
          <a:xfrm>
            <a:off x="8384764" y="2201433"/>
            <a:ext cx="3112000" cy="4163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800"/>
              </a:spcBef>
              <a:spcAft>
                <a:spcPts val="0"/>
              </a:spcAft>
              <a:buSzPts val="1800"/>
              <a:buChar char="◉"/>
              <a:defRPr sz="2400"/>
            </a:lvl1pPr>
            <a:lvl2pPr indent="-342900" lvl="1" marL="914400" algn="l">
              <a:lnSpc>
                <a:spcPct val="100000"/>
              </a:lnSpc>
              <a:spcBef>
                <a:spcPts val="0"/>
              </a:spcBef>
              <a:spcAft>
                <a:spcPts val="0"/>
              </a:spcAft>
              <a:buSzPts val="1800"/>
              <a:buChar char="○"/>
              <a:defRPr sz="2400"/>
            </a:lvl2pPr>
            <a:lvl3pPr indent="-342900" lvl="2" marL="1371600" algn="l">
              <a:lnSpc>
                <a:spcPct val="100000"/>
              </a:lnSpc>
              <a:spcBef>
                <a:spcPts val="0"/>
              </a:spcBef>
              <a:spcAft>
                <a:spcPts val="0"/>
              </a:spcAft>
              <a:buSzPts val="1800"/>
              <a:buChar char="■"/>
              <a:defRPr sz="24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cxnSp>
        <p:nvCxnSpPr>
          <p:cNvPr id="45" name="Google Shape;45;p109"/>
          <p:cNvCxnSpPr/>
          <p:nvPr/>
        </p:nvCxnSpPr>
        <p:spPr>
          <a:xfrm>
            <a:off x="0" y="1508967"/>
            <a:ext cx="1834400" cy="0"/>
          </a:xfrm>
          <a:prstGeom prst="straightConnector1">
            <a:avLst/>
          </a:prstGeom>
          <a:noFill/>
          <a:ln cap="flat" cmpd="sng" w="9525">
            <a:solidFill>
              <a:srgbClr val="CCCCCC"/>
            </a:solidFill>
            <a:prstDash val="solid"/>
            <a:round/>
            <a:headEnd len="sm" w="sm" type="none"/>
            <a:tailEnd len="sm" w="sm" type="none"/>
          </a:ln>
        </p:spPr>
      </p:cxnSp>
      <p:sp>
        <p:nvSpPr>
          <p:cNvPr id="46" name="Google Shape;46;p109"/>
          <p:cNvSpPr/>
          <p:nvPr/>
        </p:nvSpPr>
        <p:spPr>
          <a:xfrm>
            <a:off x="1089967" y="1238356"/>
            <a:ext cx="541200" cy="5412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cxnSp>
        <p:nvCxnSpPr>
          <p:cNvPr id="47" name="Google Shape;47;p109"/>
          <p:cNvCxnSpPr/>
          <p:nvPr/>
        </p:nvCxnSpPr>
        <p:spPr>
          <a:xfrm>
            <a:off x="7020867" y="1508967"/>
            <a:ext cx="5171200" cy="0"/>
          </a:xfrm>
          <a:prstGeom prst="straightConnector1">
            <a:avLst/>
          </a:prstGeom>
          <a:noFill/>
          <a:ln cap="flat" cmpd="sng" w="9525">
            <a:solidFill>
              <a:srgbClr val="CCCCCC"/>
            </a:solidFill>
            <a:prstDash val="solid"/>
            <a:round/>
            <a:headEnd len="sm" w="sm" type="none"/>
            <a:tailEnd len="sm" w="sm" type="none"/>
          </a:ln>
        </p:spPr>
      </p:cxnSp>
      <p:sp>
        <p:nvSpPr>
          <p:cNvPr id="48" name="Google Shape;48;p109"/>
          <p:cNvSpPr txBox="1"/>
          <p:nvPr>
            <p:ph idx="12" type="sldNum"/>
          </p:nvPr>
        </p:nvSpPr>
        <p:spPr>
          <a:xfrm>
            <a:off x="11390969" y="6333135"/>
            <a:ext cx="731600" cy="524800"/>
          </a:xfrm>
          <a:prstGeom prst="rect">
            <a:avLst/>
          </a:prstGeom>
          <a:noFill/>
          <a:ln>
            <a:noFill/>
          </a:ln>
        </p:spPr>
        <p:txBody>
          <a:bodyPr anchorCtr="0" anchor="t"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1pPr>
            <a:lvl2pPr indent="0" lvl="1"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2pPr>
            <a:lvl3pPr indent="0" lvl="2"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3pPr>
            <a:lvl4pPr indent="0" lvl="3"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4pPr>
            <a:lvl5pPr indent="0" lvl="4"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5pPr>
            <a:lvl6pPr indent="0" lvl="5"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6pPr>
            <a:lvl7pPr indent="0" lvl="6"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7pPr>
            <a:lvl8pPr indent="0" lvl="7"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8pPr>
            <a:lvl9pPr indent="0" lvl="8"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10"/>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cxnSp>
        <p:nvCxnSpPr>
          <p:cNvPr id="51" name="Google Shape;51;p110"/>
          <p:cNvCxnSpPr/>
          <p:nvPr/>
        </p:nvCxnSpPr>
        <p:spPr>
          <a:xfrm>
            <a:off x="0" y="1508967"/>
            <a:ext cx="1834400" cy="0"/>
          </a:xfrm>
          <a:prstGeom prst="straightConnector1">
            <a:avLst/>
          </a:prstGeom>
          <a:noFill/>
          <a:ln cap="flat" cmpd="sng" w="9525">
            <a:solidFill>
              <a:srgbClr val="CCCCCC"/>
            </a:solidFill>
            <a:prstDash val="solid"/>
            <a:round/>
            <a:headEnd len="sm" w="sm" type="none"/>
            <a:tailEnd len="sm" w="sm" type="none"/>
          </a:ln>
        </p:spPr>
      </p:cxnSp>
      <p:sp>
        <p:nvSpPr>
          <p:cNvPr id="52" name="Google Shape;52;p110"/>
          <p:cNvSpPr/>
          <p:nvPr/>
        </p:nvSpPr>
        <p:spPr>
          <a:xfrm>
            <a:off x="1089967" y="1238356"/>
            <a:ext cx="541200" cy="5412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cxnSp>
        <p:nvCxnSpPr>
          <p:cNvPr id="53" name="Google Shape;53;p110"/>
          <p:cNvCxnSpPr/>
          <p:nvPr/>
        </p:nvCxnSpPr>
        <p:spPr>
          <a:xfrm>
            <a:off x="7020867" y="1508967"/>
            <a:ext cx="5171200" cy="0"/>
          </a:xfrm>
          <a:prstGeom prst="straightConnector1">
            <a:avLst/>
          </a:prstGeom>
          <a:noFill/>
          <a:ln cap="flat" cmpd="sng" w="9525">
            <a:solidFill>
              <a:srgbClr val="CCCCCC"/>
            </a:solidFill>
            <a:prstDash val="solid"/>
            <a:round/>
            <a:headEnd len="sm" w="sm" type="none"/>
            <a:tailEnd len="sm" w="sm" type="none"/>
          </a:ln>
        </p:spPr>
      </p:cxnSp>
      <p:sp>
        <p:nvSpPr>
          <p:cNvPr id="54" name="Google Shape;54;p110"/>
          <p:cNvSpPr txBox="1"/>
          <p:nvPr>
            <p:ph idx="12" type="sldNum"/>
          </p:nvPr>
        </p:nvSpPr>
        <p:spPr>
          <a:xfrm>
            <a:off x="11390969" y="6333135"/>
            <a:ext cx="731600" cy="524800"/>
          </a:xfrm>
          <a:prstGeom prst="rect">
            <a:avLst/>
          </a:prstGeom>
          <a:noFill/>
          <a:ln>
            <a:noFill/>
          </a:ln>
        </p:spPr>
        <p:txBody>
          <a:bodyPr anchorCtr="0" anchor="t"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1pPr>
            <a:lvl2pPr indent="0" lvl="1"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2pPr>
            <a:lvl3pPr indent="0" lvl="2"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3pPr>
            <a:lvl4pPr indent="0" lvl="3"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4pPr>
            <a:lvl5pPr indent="0" lvl="4"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5pPr>
            <a:lvl6pPr indent="0" lvl="5"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6pPr>
            <a:lvl7pPr indent="0" lvl="6"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7pPr>
            <a:lvl8pPr indent="0" lvl="7"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8pPr>
            <a:lvl9pPr indent="0" lvl="8"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55" name="Shape 55"/>
        <p:cNvGrpSpPr/>
        <p:nvPr/>
      </p:nvGrpSpPr>
      <p:grpSpPr>
        <a:xfrm>
          <a:off x="0" y="0"/>
          <a:ext cx="0" cy="0"/>
          <a:chOff x="0" y="0"/>
          <a:chExt cx="0" cy="0"/>
        </a:xfrm>
      </p:grpSpPr>
      <p:sp>
        <p:nvSpPr>
          <p:cNvPr id="56" name="Google Shape;56;p111"/>
          <p:cNvSpPr txBox="1"/>
          <p:nvPr>
            <p:ph idx="1" type="body"/>
          </p:nvPr>
        </p:nvSpPr>
        <p:spPr>
          <a:xfrm>
            <a:off x="2653933" y="5383167"/>
            <a:ext cx="6884000" cy="692800"/>
          </a:xfrm>
          <a:prstGeom prst="rect">
            <a:avLst/>
          </a:prstGeom>
          <a:noFill/>
          <a:ln>
            <a:noFill/>
          </a:ln>
        </p:spPr>
        <p:txBody>
          <a:bodyPr anchorCtr="0" anchor="b" bIns="91425" lIns="91425" spcFirstLastPara="1" rIns="91425" wrap="square" tIns="91425">
            <a:noAutofit/>
          </a:bodyPr>
          <a:lstStyle>
            <a:lvl1pPr indent="-228600" lvl="0" marL="457200" algn="ctr">
              <a:lnSpc>
                <a:spcPct val="100000"/>
              </a:lnSpc>
              <a:spcBef>
                <a:spcPts val="480"/>
              </a:spcBef>
              <a:spcAft>
                <a:spcPts val="0"/>
              </a:spcAft>
              <a:buSzPts val="1400"/>
              <a:buFont typeface="Lora"/>
              <a:buNone/>
              <a:defRPr i="1" sz="1867">
                <a:latin typeface="Lora"/>
                <a:ea typeface="Lora"/>
                <a:cs typeface="Lora"/>
                <a:sym typeface="Lora"/>
              </a:defRPr>
            </a:lvl1pPr>
            <a:lvl2pPr indent="-355600" lvl="1" marL="914400" algn="l">
              <a:lnSpc>
                <a:spcPct val="100000"/>
              </a:lnSpc>
              <a:spcBef>
                <a:spcPts val="0"/>
              </a:spcBef>
              <a:spcAft>
                <a:spcPts val="0"/>
              </a:spcAft>
              <a:buSzPts val="2000"/>
              <a:buChar char="○"/>
              <a:defRPr/>
            </a:lvl2pPr>
            <a:lvl3pPr indent="-355600" lvl="2" marL="1371600" algn="l">
              <a:lnSpc>
                <a:spcPct val="100000"/>
              </a:lnSpc>
              <a:spcBef>
                <a:spcPts val="0"/>
              </a:spcBef>
              <a:spcAft>
                <a:spcPts val="0"/>
              </a:spcAft>
              <a:buSzPts val="20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cxnSp>
        <p:nvCxnSpPr>
          <p:cNvPr id="57" name="Google Shape;57;p111"/>
          <p:cNvCxnSpPr/>
          <p:nvPr/>
        </p:nvCxnSpPr>
        <p:spPr>
          <a:xfrm>
            <a:off x="-8033" y="6221505"/>
            <a:ext cx="12216000" cy="0"/>
          </a:xfrm>
          <a:prstGeom prst="straightConnector1">
            <a:avLst/>
          </a:prstGeom>
          <a:noFill/>
          <a:ln cap="flat" cmpd="sng" w="9525">
            <a:solidFill>
              <a:srgbClr val="CCCCCC"/>
            </a:solidFill>
            <a:prstDash val="solid"/>
            <a:round/>
            <a:headEnd len="sm" w="sm" type="none"/>
            <a:tailEnd len="sm" w="sm" type="none"/>
          </a:ln>
        </p:spPr>
      </p:cxnSp>
      <p:sp>
        <p:nvSpPr>
          <p:cNvPr id="58" name="Google Shape;58;p111"/>
          <p:cNvSpPr/>
          <p:nvPr/>
        </p:nvSpPr>
        <p:spPr>
          <a:xfrm>
            <a:off x="5943200" y="6068661"/>
            <a:ext cx="305600" cy="3056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59" name="Google Shape;59;p111"/>
          <p:cNvSpPr txBox="1"/>
          <p:nvPr>
            <p:ph idx="12" type="sldNum"/>
          </p:nvPr>
        </p:nvSpPr>
        <p:spPr>
          <a:xfrm>
            <a:off x="5730200" y="6374267"/>
            <a:ext cx="731600" cy="483600"/>
          </a:xfrm>
          <a:prstGeom prst="rect">
            <a:avLst/>
          </a:prstGeom>
          <a:noFill/>
          <a:ln>
            <a:noFill/>
          </a:ln>
        </p:spPr>
        <p:txBody>
          <a:bodyPr anchorCtr="0" anchor="ctr" bIns="91425" lIns="91425" spcFirstLastPara="1" rIns="91425" wrap="square" tIns="91425">
            <a:noAutofit/>
          </a:bodyPr>
          <a:lstStyle>
            <a:lvl1pPr indent="0" lvl="0" marL="0" algn="ct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1pPr>
            <a:lvl2pPr indent="0" lvl="1" marL="0" algn="ct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2pPr>
            <a:lvl3pPr indent="0" lvl="2" marL="0" algn="ct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3pPr>
            <a:lvl4pPr indent="0" lvl="3" marL="0" algn="ct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4pPr>
            <a:lvl5pPr indent="0" lvl="4" marL="0" algn="ct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5pPr>
            <a:lvl6pPr indent="0" lvl="5" marL="0" algn="ct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6pPr>
            <a:lvl7pPr indent="0" lvl="6" marL="0" algn="ct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7pPr>
            <a:lvl8pPr indent="0" lvl="7" marL="0" algn="ct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8pPr>
            <a:lvl9pPr indent="0" lvl="8" marL="0" algn="ct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Completely blank">
    <p:spTree>
      <p:nvGrpSpPr>
        <p:cNvPr id="60" name="Shape 60"/>
        <p:cNvGrpSpPr/>
        <p:nvPr/>
      </p:nvGrpSpPr>
      <p:grpSpPr>
        <a:xfrm>
          <a:off x="0" y="0"/>
          <a:ext cx="0" cy="0"/>
          <a:chOff x="0" y="0"/>
          <a:chExt cx="0" cy="0"/>
        </a:xfrm>
      </p:grpSpPr>
      <p:sp>
        <p:nvSpPr>
          <p:cNvPr id="61" name="Google Shape;61;p112"/>
          <p:cNvSpPr txBox="1"/>
          <p:nvPr>
            <p:ph idx="12" type="sldNum"/>
          </p:nvPr>
        </p:nvSpPr>
        <p:spPr>
          <a:xfrm>
            <a:off x="11390969" y="6333135"/>
            <a:ext cx="731600" cy="524800"/>
          </a:xfrm>
          <a:prstGeom prst="rect">
            <a:avLst/>
          </a:prstGeom>
          <a:noFill/>
          <a:ln>
            <a:noFill/>
          </a:ln>
        </p:spPr>
        <p:txBody>
          <a:bodyPr anchorCtr="0" anchor="t"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1pPr>
            <a:lvl2pPr indent="0" lvl="1"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2pPr>
            <a:lvl3pPr indent="0" lvl="2"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3pPr>
            <a:lvl4pPr indent="0" lvl="3"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4pPr>
            <a:lvl5pPr indent="0" lvl="4"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5pPr>
            <a:lvl6pPr indent="0" lvl="5"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6pPr>
            <a:lvl7pPr indent="0" lvl="6"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7pPr>
            <a:lvl8pPr indent="0" lvl="7"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8pPr>
            <a:lvl9pPr indent="0" lvl="8" marL="0" algn="r">
              <a:lnSpc>
                <a:spcPct val="100000"/>
              </a:lnSpc>
              <a:spcBef>
                <a:spcPts val="0"/>
              </a:spcBef>
              <a:spcAft>
                <a:spcPts val="0"/>
              </a:spcAft>
              <a:buSzPts val="1333"/>
              <a:buNone/>
              <a:defRPr b="0" i="0" sz="1333" u="none" cap="none" strike="noStrike">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4"/>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600"/>
              </a:spcBef>
              <a:spcAft>
                <a:spcPts val="0"/>
              </a:spcAft>
              <a:buClr>
                <a:schemeClr val="accent1"/>
              </a:buClr>
              <a:buSzPts val="2400"/>
              <a:buFont typeface="Quattrocento Sans"/>
              <a:buChar char="◉"/>
              <a:defRPr b="0" i="0" sz="2400" u="none" cap="none" strike="noStrike">
                <a:solidFill>
                  <a:schemeClr val="dk1"/>
                </a:solidFill>
                <a:latin typeface="Quattrocento Sans"/>
                <a:ea typeface="Quattrocento Sans"/>
                <a:cs typeface="Quattrocento Sans"/>
                <a:sym typeface="Quattrocento Sans"/>
              </a:defRPr>
            </a:lvl1pPr>
            <a:lvl2pPr indent="-355600" lvl="1" marL="914400" marR="0" rtl="0" algn="l">
              <a:lnSpc>
                <a:spcPct val="100000"/>
              </a:lnSpc>
              <a:spcBef>
                <a:spcPts val="0"/>
              </a:spcBef>
              <a:spcAft>
                <a:spcPts val="0"/>
              </a:spcAft>
              <a:buClr>
                <a:schemeClr val="accent1"/>
              </a:buClr>
              <a:buSzPts val="2000"/>
              <a:buFont typeface="Quattrocento Sans"/>
              <a:buChar char="○"/>
              <a:defRPr b="0" i="0" sz="2000" u="none" cap="none" strike="noStrike">
                <a:solidFill>
                  <a:schemeClr val="dk1"/>
                </a:solidFill>
                <a:latin typeface="Quattrocento Sans"/>
                <a:ea typeface="Quattrocento Sans"/>
                <a:cs typeface="Quattrocento Sans"/>
                <a:sym typeface="Quattrocento Sans"/>
              </a:defRPr>
            </a:lvl2pPr>
            <a:lvl3pPr indent="-355600" lvl="2" marL="1371600" marR="0" rtl="0" algn="l">
              <a:lnSpc>
                <a:spcPct val="100000"/>
              </a:lnSpc>
              <a:spcBef>
                <a:spcPts val="0"/>
              </a:spcBef>
              <a:spcAft>
                <a:spcPts val="0"/>
              </a:spcAft>
              <a:buClr>
                <a:schemeClr val="accent1"/>
              </a:buClr>
              <a:buSzPts val="2000"/>
              <a:buFont typeface="Quattrocento Sans"/>
              <a:buChar char="■"/>
              <a:defRPr b="0" i="0" sz="2000" u="none" cap="none" strike="noStrike">
                <a:solidFill>
                  <a:schemeClr val="dk1"/>
                </a:solidFill>
                <a:latin typeface="Quattrocento Sans"/>
                <a:ea typeface="Quattrocento Sans"/>
                <a:cs typeface="Quattrocento Sans"/>
                <a:sym typeface="Quattrocento Sans"/>
              </a:defRPr>
            </a:lvl3pPr>
            <a:lvl4pPr indent="-342900" lvl="3" marL="1828800" marR="0" rtl="0" algn="l">
              <a:lnSpc>
                <a:spcPct val="100000"/>
              </a:lnSpc>
              <a:spcBef>
                <a:spcPts val="0"/>
              </a:spcBef>
              <a:spcAft>
                <a:spcPts val="0"/>
              </a:spcAft>
              <a:buClr>
                <a:schemeClr val="accent1"/>
              </a:buClr>
              <a:buSzPts val="1800"/>
              <a:buFont typeface="Quattrocento Sans"/>
              <a:buChar char="●"/>
              <a:defRPr b="0" i="0" sz="1800" u="none" cap="none" strike="noStrike">
                <a:solidFill>
                  <a:schemeClr val="dk1"/>
                </a:solidFill>
                <a:latin typeface="Quattrocento Sans"/>
                <a:ea typeface="Quattrocento Sans"/>
                <a:cs typeface="Quattrocento Sans"/>
                <a:sym typeface="Quattrocento Sans"/>
              </a:defRPr>
            </a:lvl4pPr>
            <a:lvl5pPr indent="-342900" lvl="4" marL="2286000" marR="0" rtl="0" algn="l">
              <a:lnSpc>
                <a:spcPct val="100000"/>
              </a:lnSpc>
              <a:spcBef>
                <a:spcPts val="0"/>
              </a:spcBef>
              <a:spcAft>
                <a:spcPts val="0"/>
              </a:spcAft>
              <a:buClr>
                <a:schemeClr val="dk1"/>
              </a:buClr>
              <a:buSzPts val="1800"/>
              <a:buFont typeface="Quattrocento Sans"/>
              <a:buChar char="○"/>
              <a:defRPr b="0" i="0" sz="1800" u="none" cap="none" strike="noStrike">
                <a:solidFill>
                  <a:schemeClr val="dk1"/>
                </a:solidFill>
                <a:latin typeface="Quattrocento Sans"/>
                <a:ea typeface="Quattrocento Sans"/>
                <a:cs typeface="Quattrocento Sans"/>
                <a:sym typeface="Quattrocento Sans"/>
              </a:defRPr>
            </a:lvl5pPr>
            <a:lvl6pPr indent="-342900" lvl="5" marL="2743200" marR="0" rtl="0" algn="l">
              <a:lnSpc>
                <a:spcPct val="100000"/>
              </a:lnSpc>
              <a:spcBef>
                <a:spcPts val="0"/>
              </a:spcBef>
              <a:spcAft>
                <a:spcPts val="0"/>
              </a:spcAft>
              <a:buClr>
                <a:schemeClr val="dk1"/>
              </a:buClr>
              <a:buSzPts val="1800"/>
              <a:buFont typeface="Quattrocento Sans"/>
              <a:buChar char="■"/>
              <a:defRPr b="0" i="0" sz="1800" u="none" cap="none" strike="noStrike">
                <a:solidFill>
                  <a:schemeClr val="dk1"/>
                </a:solidFill>
                <a:latin typeface="Quattrocento Sans"/>
                <a:ea typeface="Quattrocento Sans"/>
                <a:cs typeface="Quattrocento Sans"/>
                <a:sym typeface="Quattrocento Sans"/>
              </a:defRPr>
            </a:lvl6pPr>
            <a:lvl7pPr indent="-342900" lvl="6" marL="3200400" marR="0" rtl="0" algn="l">
              <a:lnSpc>
                <a:spcPct val="100000"/>
              </a:lnSpc>
              <a:spcBef>
                <a:spcPts val="0"/>
              </a:spcBef>
              <a:spcAft>
                <a:spcPts val="0"/>
              </a:spcAft>
              <a:buClr>
                <a:schemeClr val="dk1"/>
              </a:buClr>
              <a:buSzPts val="1800"/>
              <a:buFont typeface="Quattrocento Sans"/>
              <a:buChar char="●"/>
              <a:defRPr b="0" i="0" sz="1800" u="none" cap="none" strike="noStrike">
                <a:solidFill>
                  <a:schemeClr val="dk1"/>
                </a:solidFill>
                <a:latin typeface="Quattrocento Sans"/>
                <a:ea typeface="Quattrocento Sans"/>
                <a:cs typeface="Quattrocento Sans"/>
                <a:sym typeface="Quattrocento Sans"/>
              </a:defRPr>
            </a:lvl7pPr>
            <a:lvl8pPr indent="-342900" lvl="7" marL="3657600" marR="0" rtl="0" algn="l">
              <a:lnSpc>
                <a:spcPct val="100000"/>
              </a:lnSpc>
              <a:spcBef>
                <a:spcPts val="0"/>
              </a:spcBef>
              <a:spcAft>
                <a:spcPts val="0"/>
              </a:spcAft>
              <a:buClr>
                <a:schemeClr val="dk1"/>
              </a:buClr>
              <a:buSzPts val="1800"/>
              <a:buFont typeface="Quattrocento Sans"/>
              <a:buChar char="○"/>
              <a:defRPr b="0" i="0" sz="1800" u="none" cap="none" strike="noStrike">
                <a:solidFill>
                  <a:schemeClr val="dk1"/>
                </a:solidFill>
                <a:latin typeface="Quattrocento Sans"/>
                <a:ea typeface="Quattrocento Sans"/>
                <a:cs typeface="Quattrocento Sans"/>
                <a:sym typeface="Quattrocento Sans"/>
              </a:defRPr>
            </a:lvl8pPr>
            <a:lvl9pPr indent="-342900" lvl="8" marL="4114800" marR="0" rtl="0" algn="l">
              <a:lnSpc>
                <a:spcPct val="100000"/>
              </a:lnSpc>
              <a:spcBef>
                <a:spcPts val="0"/>
              </a:spcBef>
              <a:spcAft>
                <a:spcPts val="0"/>
              </a:spcAft>
              <a:buClr>
                <a:schemeClr val="dk1"/>
              </a:buClr>
              <a:buSzPts val="1800"/>
              <a:buFont typeface="Quattrocento Sans"/>
              <a:buChar char="■"/>
              <a:defRPr b="0" i="0" sz="1800" u="none" cap="none" strike="noStrike">
                <a:solidFill>
                  <a:schemeClr val="dk1"/>
                </a:solidFill>
                <a:latin typeface="Quattrocento Sans"/>
                <a:ea typeface="Quattrocento Sans"/>
                <a:cs typeface="Quattrocento Sans"/>
                <a:sym typeface="Quattrocento Sans"/>
              </a:defRPr>
            </a:lvl9pPr>
          </a:lstStyle>
          <a:p/>
        </p:txBody>
      </p:sp>
      <p:sp>
        <p:nvSpPr>
          <p:cNvPr id="11" name="Google Shape;11;p104"/>
          <p:cNvSpPr txBox="1"/>
          <p:nvPr>
            <p:ph type="title"/>
          </p:nvPr>
        </p:nvSpPr>
        <p:spPr>
          <a:xfrm>
            <a:off x="1841667" y="1195399"/>
            <a:ext cx="9079600" cy="580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2000"/>
              <a:buFont typeface="Lora"/>
              <a:buNone/>
              <a:defRPr b="1" i="0" sz="2000" u="none" cap="none" strike="noStrike">
                <a:solidFill>
                  <a:schemeClr val="dk1"/>
                </a:solidFill>
                <a:latin typeface="Lora"/>
                <a:ea typeface="Lora"/>
                <a:cs typeface="Lora"/>
                <a:sym typeface="Lora"/>
              </a:defRPr>
            </a:lvl1pPr>
            <a:lvl2pPr lvl="1" marR="0" rtl="0" algn="l">
              <a:lnSpc>
                <a:spcPct val="100000"/>
              </a:lnSpc>
              <a:spcBef>
                <a:spcPts val="0"/>
              </a:spcBef>
              <a:spcAft>
                <a:spcPts val="0"/>
              </a:spcAft>
              <a:buClr>
                <a:schemeClr val="dk1"/>
              </a:buClr>
              <a:buSzPts val="2000"/>
              <a:buFont typeface="Lora"/>
              <a:buNone/>
              <a:defRPr b="1" i="0" sz="2000" u="none" cap="none" strike="noStrike">
                <a:solidFill>
                  <a:schemeClr val="dk1"/>
                </a:solidFill>
                <a:latin typeface="Lora"/>
                <a:ea typeface="Lora"/>
                <a:cs typeface="Lora"/>
                <a:sym typeface="Lora"/>
              </a:defRPr>
            </a:lvl2pPr>
            <a:lvl3pPr lvl="2" marR="0" rtl="0" algn="l">
              <a:lnSpc>
                <a:spcPct val="100000"/>
              </a:lnSpc>
              <a:spcBef>
                <a:spcPts val="0"/>
              </a:spcBef>
              <a:spcAft>
                <a:spcPts val="0"/>
              </a:spcAft>
              <a:buClr>
                <a:schemeClr val="dk1"/>
              </a:buClr>
              <a:buSzPts val="2000"/>
              <a:buFont typeface="Lora"/>
              <a:buNone/>
              <a:defRPr b="1" i="0" sz="2000" u="none" cap="none" strike="noStrike">
                <a:solidFill>
                  <a:schemeClr val="dk1"/>
                </a:solidFill>
                <a:latin typeface="Lora"/>
                <a:ea typeface="Lora"/>
                <a:cs typeface="Lora"/>
                <a:sym typeface="Lora"/>
              </a:defRPr>
            </a:lvl3pPr>
            <a:lvl4pPr lvl="3" marR="0" rtl="0" algn="l">
              <a:lnSpc>
                <a:spcPct val="100000"/>
              </a:lnSpc>
              <a:spcBef>
                <a:spcPts val="0"/>
              </a:spcBef>
              <a:spcAft>
                <a:spcPts val="0"/>
              </a:spcAft>
              <a:buClr>
                <a:schemeClr val="dk1"/>
              </a:buClr>
              <a:buSzPts val="2000"/>
              <a:buFont typeface="Lora"/>
              <a:buNone/>
              <a:defRPr b="1" i="0" sz="2000" u="none" cap="none" strike="noStrike">
                <a:solidFill>
                  <a:schemeClr val="dk1"/>
                </a:solidFill>
                <a:latin typeface="Lora"/>
                <a:ea typeface="Lora"/>
                <a:cs typeface="Lora"/>
                <a:sym typeface="Lora"/>
              </a:defRPr>
            </a:lvl4pPr>
            <a:lvl5pPr lvl="4" marR="0" rtl="0" algn="l">
              <a:lnSpc>
                <a:spcPct val="100000"/>
              </a:lnSpc>
              <a:spcBef>
                <a:spcPts val="0"/>
              </a:spcBef>
              <a:spcAft>
                <a:spcPts val="0"/>
              </a:spcAft>
              <a:buClr>
                <a:schemeClr val="dk1"/>
              </a:buClr>
              <a:buSzPts val="2000"/>
              <a:buFont typeface="Lora"/>
              <a:buNone/>
              <a:defRPr b="1" i="0" sz="2000" u="none" cap="none" strike="noStrike">
                <a:solidFill>
                  <a:schemeClr val="dk1"/>
                </a:solidFill>
                <a:latin typeface="Lora"/>
                <a:ea typeface="Lora"/>
                <a:cs typeface="Lora"/>
                <a:sym typeface="Lora"/>
              </a:defRPr>
            </a:lvl5pPr>
            <a:lvl6pPr lvl="5" marR="0" rtl="0" algn="l">
              <a:lnSpc>
                <a:spcPct val="100000"/>
              </a:lnSpc>
              <a:spcBef>
                <a:spcPts val="0"/>
              </a:spcBef>
              <a:spcAft>
                <a:spcPts val="0"/>
              </a:spcAft>
              <a:buClr>
                <a:schemeClr val="dk1"/>
              </a:buClr>
              <a:buSzPts val="2000"/>
              <a:buFont typeface="Lora"/>
              <a:buNone/>
              <a:defRPr b="1" i="0" sz="2000" u="none" cap="none" strike="noStrike">
                <a:solidFill>
                  <a:schemeClr val="dk1"/>
                </a:solidFill>
                <a:latin typeface="Lora"/>
                <a:ea typeface="Lora"/>
                <a:cs typeface="Lora"/>
                <a:sym typeface="Lora"/>
              </a:defRPr>
            </a:lvl6pPr>
            <a:lvl7pPr lvl="6" marR="0" rtl="0" algn="l">
              <a:lnSpc>
                <a:spcPct val="100000"/>
              </a:lnSpc>
              <a:spcBef>
                <a:spcPts val="0"/>
              </a:spcBef>
              <a:spcAft>
                <a:spcPts val="0"/>
              </a:spcAft>
              <a:buClr>
                <a:schemeClr val="dk1"/>
              </a:buClr>
              <a:buSzPts val="2000"/>
              <a:buFont typeface="Lora"/>
              <a:buNone/>
              <a:defRPr b="1" i="0" sz="2000" u="none" cap="none" strike="noStrike">
                <a:solidFill>
                  <a:schemeClr val="dk1"/>
                </a:solidFill>
                <a:latin typeface="Lora"/>
                <a:ea typeface="Lora"/>
                <a:cs typeface="Lora"/>
                <a:sym typeface="Lora"/>
              </a:defRPr>
            </a:lvl7pPr>
            <a:lvl8pPr lvl="7" marR="0" rtl="0" algn="l">
              <a:lnSpc>
                <a:spcPct val="100000"/>
              </a:lnSpc>
              <a:spcBef>
                <a:spcPts val="0"/>
              </a:spcBef>
              <a:spcAft>
                <a:spcPts val="0"/>
              </a:spcAft>
              <a:buClr>
                <a:schemeClr val="dk1"/>
              </a:buClr>
              <a:buSzPts val="2000"/>
              <a:buFont typeface="Lora"/>
              <a:buNone/>
              <a:defRPr b="1" i="0" sz="2000" u="none" cap="none" strike="noStrike">
                <a:solidFill>
                  <a:schemeClr val="dk1"/>
                </a:solidFill>
                <a:latin typeface="Lora"/>
                <a:ea typeface="Lora"/>
                <a:cs typeface="Lora"/>
                <a:sym typeface="Lora"/>
              </a:defRPr>
            </a:lvl8pPr>
            <a:lvl9pPr lvl="8" marR="0" rtl="0" algn="l">
              <a:lnSpc>
                <a:spcPct val="100000"/>
              </a:lnSpc>
              <a:spcBef>
                <a:spcPts val="0"/>
              </a:spcBef>
              <a:spcAft>
                <a:spcPts val="0"/>
              </a:spcAft>
              <a:buClr>
                <a:schemeClr val="dk1"/>
              </a:buClr>
              <a:buSzPts val="2000"/>
              <a:buFont typeface="Lora"/>
              <a:buNone/>
              <a:defRPr b="1" i="0" sz="2000" u="none" cap="none" strike="noStrike">
                <a:solidFill>
                  <a:schemeClr val="dk1"/>
                </a:solidFill>
                <a:latin typeface="Lora"/>
                <a:ea typeface="Lora"/>
                <a:cs typeface="Lora"/>
                <a:sym typeface="Lora"/>
              </a:defRPr>
            </a:lvl9pPr>
          </a:lstStyle>
          <a:p/>
        </p:txBody>
      </p:sp>
      <p:sp>
        <p:nvSpPr>
          <p:cNvPr id="12" name="Google Shape;12;p104"/>
          <p:cNvSpPr txBox="1"/>
          <p:nvPr>
            <p:ph idx="12" type="sldNum"/>
          </p:nvPr>
        </p:nvSpPr>
        <p:spPr>
          <a:xfrm>
            <a:off x="11390969" y="6333135"/>
            <a:ext cx="731600" cy="5248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33"/>
              <a:buFont typeface="Arial"/>
              <a:buNone/>
              <a:defRPr b="0" i="0" sz="1333" u="none" cap="none" strike="noStrike">
                <a:solidFill>
                  <a:srgbClr val="1D1D1B"/>
                </a:solidFill>
                <a:latin typeface="Lora"/>
                <a:ea typeface="Lora"/>
                <a:cs typeface="Lora"/>
                <a:sym typeface="Lora"/>
              </a:defRPr>
            </a:lvl1pPr>
            <a:lvl2pPr indent="0" lvl="1" marL="0" marR="0" rtl="0" algn="r">
              <a:lnSpc>
                <a:spcPct val="100000"/>
              </a:lnSpc>
              <a:spcBef>
                <a:spcPts val="0"/>
              </a:spcBef>
              <a:spcAft>
                <a:spcPts val="0"/>
              </a:spcAft>
              <a:buClr>
                <a:srgbClr val="000000"/>
              </a:buClr>
              <a:buSzPts val="1333"/>
              <a:buFont typeface="Arial"/>
              <a:buNone/>
              <a:defRPr b="0" i="0" sz="1333" u="none" cap="none" strike="noStrike">
                <a:solidFill>
                  <a:srgbClr val="1D1D1B"/>
                </a:solidFill>
                <a:latin typeface="Lora"/>
                <a:ea typeface="Lora"/>
                <a:cs typeface="Lora"/>
                <a:sym typeface="Lora"/>
              </a:defRPr>
            </a:lvl2pPr>
            <a:lvl3pPr indent="0" lvl="2" marL="0" marR="0" rtl="0" algn="r">
              <a:lnSpc>
                <a:spcPct val="100000"/>
              </a:lnSpc>
              <a:spcBef>
                <a:spcPts val="0"/>
              </a:spcBef>
              <a:spcAft>
                <a:spcPts val="0"/>
              </a:spcAft>
              <a:buClr>
                <a:srgbClr val="000000"/>
              </a:buClr>
              <a:buSzPts val="1333"/>
              <a:buFont typeface="Arial"/>
              <a:buNone/>
              <a:defRPr b="0" i="0" sz="1333" u="none" cap="none" strike="noStrike">
                <a:solidFill>
                  <a:srgbClr val="1D1D1B"/>
                </a:solidFill>
                <a:latin typeface="Lora"/>
                <a:ea typeface="Lora"/>
                <a:cs typeface="Lora"/>
                <a:sym typeface="Lora"/>
              </a:defRPr>
            </a:lvl3pPr>
            <a:lvl4pPr indent="0" lvl="3" marL="0" marR="0" rtl="0" algn="r">
              <a:lnSpc>
                <a:spcPct val="100000"/>
              </a:lnSpc>
              <a:spcBef>
                <a:spcPts val="0"/>
              </a:spcBef>
              <a:spcAft>
                <a:spcPts val="0"/>
              </a:spcAft>
              <a:buClr>
                <a:srgbClr val="000000"/>
              </a:buClr>
              <a:buSzPts val="1333"/>
              <a:buFont typeface="Arial"/>
              <a:buNone/>
              <a:defRPr b="0" i="0" sz="1333" u="none" cap="none" strike="noStrike">
                <a:solidFill>
                  <a:srgbClr val="1D1D1B"/>
                </a:solidFill>
                <a:latin typeface="Lora"/>
                <a:ea typeface="Lora"/>
                <a:cs typeface="Lora"/>
                <a:sym typeface="Lora"/>
              </a:defRPr>
            </a:lvl4pPr>
            <a:lvl5pPr indent="0" lvl="4" marL="0" marR="0" rtl="0" algn="r">
              <a:lnSpc>
                <a:spcPct val="100000"/>
              </a:lnSpc>
              <a:spcBef>
                <a:spcPts val="0"/>
              </a:spcBef>
              <a:spcAft>
                <a:spcPts val="0"/>
              </a:spcAft>
              <a:buClr>
                <a:srgbClr val="000000"/>
              </a:buClr>
              <a:buSzPts val="1333"/>
              <a:buFont typeface="Arial"/>
              <a:buNone/>
              <a:defRPr b="0" i="0" sz="1333" u="none" cap="none" strike="noStrike">
                <a:solidFill>
                  <a:srgbClr val="1D1D1B"/>
                </a:solidFill>
                <a:latin typeface="Lora"/>
                <a:ea typeface="Lora"/>
                <a:cs typeface="Lora"/>
                <a:sym typeface="Lora"/>
              </a:defRPr>
            </a:lvl5pPr>
            <a:lvl6pPr indent="0" lvl="5" marL="0" marR="0" rtl="0" algn="r">
              <a:lnSpc>
                <a:spcPct val="100000"/>
              </a:lnSpc>
              <a:spcBef>
                <a:spcPts val="0"/>
              </a:spcBef>
              <a:spcAft>
                <a:spcPts val="0"/>
              </a:spcAft>
              <a:buClr>
                <a:srgbClr val="000000"/>
              </a:buClr>
              <a:buSzPts val="1333"/>
              <a:buFont typeface="Arial"/>
              <a:buNone/>
              <a:defRPr b="0" i="0" sz="1333" u="none" cap="none" strike="noStrike">
                <a:solidFill>
                  <a:srgbClr val="1D1D1B"/>
                </a:solidFill>
                <a:latin typeface="Lora"/>
                <a:ea typeface="Lora"/>
                <a:cs typeface="Lora"/>
                <a:sym typeface="Lora"/>
              </a:defRPr>
            </a:lvl6pPr>
            <a:lvl7pPr indent="0" lvl="6" marL="0" marR="0" rtl="0" algn="r">
              <a:lnSpc>
                <a:spcPct val="100000"/>
              </a:lnSpc>
              <a:spcBef>
                <a:spcPts val="0"/>
              </a:spcBef>
              <a:spcAft>
                <a:spcPts val="0"/>
              </a:spcAft>
              <a:buClr>
                <a:srgbClr val="000000"/>
              </a:buClr>
              <a:buSzPts val="1333"/>
              <a:buFont typeface="Arial"/>
              <a:buNone/>
              <a:defRPr b="0" i="0" sz="1333" u="none" cap="none" strike="noStrike">
                <a:solidFill>
                  <a:srgbClr val="1D1D1B"/>
                </a:solidFill>
                <a:latin typeface="Lora"/>
                <a:ea typeface="Lora"/>
                <a:cs typeface="Lora"/>
                <a:sym typeface="Lora"/>
              </a:defRPr>
            </a:lvl7pPr>
            <a:lvl8pPr indent="0" lvl="7" marL="0" marR="0" rtl="0" algn="r">
              <a:lnSpc>
                <a:spcPct val="100000"/>
              </a:lnSpc>
              <a:spcBef>
                <a:spcPts val="0"/>
              </a:spcBef>
              <a:spcAft>
                <a:spcPts val="0"/>
              </a:spcAft>
              <a:buClr>
                <a:srgbClr val="000000"/>
              </a:buClr>
              <a:buSzPts val="1333"/>
              <a:buFont typeface="Arial"/>
              <a:buNone/>
              <a:defRPr b="0" i="0" sz="1333" u="none" cap="none" strike="noStrike">
                <a:solidFill>
                  <a:srgbClr val="1D1D1B"/>
                </a:solidFill>
                <a:latin typeface="Lora"/>
                <a:ea typeface="Lora"/>
                <a:cs typeface="Lora"/>
                <a:sym typeface="Lora"/>
              </a:defRPr>
            </a:lvl8pPr>
            <a:lvl9pPr indent="0" lvl="8" marL="0" marR="0" rtl="0" algn="r">
              <a:lnSpc>
                <a:spcPct val="100000"/>
              </a:lnSpc>
              <a:spcBef>
                <a:spcPts val="0"/>
              </a:spcBef>
              <a:spcAft>
                <a:spcPts val="0"/>
              </a:spcAft>
              <a:buClr>
                <a:srgbClr val="000000"/>
              </a:buClr>
              <a:buSzPts val="1333"/>
              <a:buFont typeface="Arial"/>
              <a:buNone/>
              <a:defRPr b="0" i="0" sz="1333" u="none" cap="none" strike="noStrike">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09.png"/><Relationship Id="rId4" Type="http://schemas.openxmlformats.org/officeDocument/2006/relationships/image" Target="../media/image11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12.png"/><Relationship Id="rId4" Type="http://schemas.openxmlformats.org/officeDocument/2006/relationships/image" Target="../media/image117.png"/><Relationship Id="rId5" Type="http://schemas.openxmlformats.org/officeDocument/2006/relationships/image" Target="../media/image107.png"/><Relationship Id="rId6" Type="http://schemas.openxmlformats.org/officeDocument/2006/relationships/image" Target="../media/image12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22.png"/><Relationship Id="rId4" Type="http://schemas.openxmlformats.org/officeDocument/2006/relationships/image" Target="../media/image124.png"/><Relationship Id="rId5" Type="http://schemas.openxmlformats.org/officeDocument/2006/relationships/image" Target="../media/image123.png"/><Relationship Id="rId6" Type="http://schemas.openxmlformats.org/officeDocument/2006/relationships/image" Target="../media/image13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hyperlink" Target="http://alphamatting.com" TargetMode="External"/><Relationship Id="rId4" Type="http://schemas.openxmlformats.org/officeDocument/2006/relationships/image" Target="../media/image12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2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3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s://www.google.com.tw/imgres?imgurl=https%3A%2F%2Fupload.wikimedia.org%2Fwikipedia%2Fcommons%2Fthumb%2F3%2F37%2FBayer_pattern_on_sensor.svg%2F1200px-Bayer_pattern_on_sensor.svg.png&amp;imgrefurl=https%3A%2F%2Fen.wikipedia.org%2Fwiki%2FBayer_filter&amp;tbnid=65IPoJQlZUUUUM&amp;vet=12ahUKEwj10JnZye7wAhVS-mEKHRqoDs4QMygAegUIARC4AQ..i&amp;docid=aFt9yVehr6_snM&amp;w=1200&amp;h=780&amp;q=bayer%20pattern&amp;ved=2ahUKEwj10JnZye7wAhVS-mEKHRqoDs4QMygAegUIARC4AQ" TargetMode="External"/><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30.png"/><Relationship Id="rId4" Type="http://schemas.openxmlformats.org/officeDocument/2006/relationships/image" Target="../media/image12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25.png"/><Relationship Id="rId4" Type="http://schemas.openxmlformats.org/officeDocument/2006/relationships/image" Target="../media/image12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3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google.com.tw/url?sa=i&amp;url=https%3A%2F%2Fwww.terragalleria.com%2Fblog%2Fpolarizing-filters-and-vignetting-on-a-wide-angle-lens-corrections-in-processing%2F&amp;psig=AOvVaw0DvHizkNmdwyF-fTRmiafl&amp;ust=1622376202343000&amp;source=images&amp;cd=vfe&amp;ved=0CAIQjRxqFwoTCLijwrzs7vACFQAAAAAdAAAAABAD" TargetMode="External"/><Relationship Id="rId4" Type="http://schemas.openxmlformats.org/officeDocument/2006/relationships/image" Target="../media/image20.jpg"/><Relationship Id="rId5" Type="http://schemas.openxmlformats.org/officeDocument/2006/relationships/image" Target="../media/image37.png"/><Relationship Id="rId6"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36.png"/><Relationship Id="rId5"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33.png"/><Relationship Id="rId6"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39.png"/><Relationship Id="rId6" Type="http://schemas.openxmlformats.org/officeDocument/2006/relationships/image" Target="../media/image44.png"/><Relationship Id="rId7"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1.png"/><Relationship Id="rId4" Type="http://schemas.openxmlformats.org/officeDocument/2006/relationships/image" Target="../media/image54.png"/><Relationship Id="rId5"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docs.opencv.org/4.x/d2/df0/tutorial_py_hdr.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5.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3.png"/><Relationship Id="rId4" Type="http://schemas.openxmlformats.org/officeDocument/2006/relationships/image" Target="../media/image75.png"/><Relationship Id="rId5"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8.png"/><Relationship Id="rId4" Type="http://schemas.openxmlformats.org/officeDocument/2006/relationships/image" Target="../media/image61.png"/><Relationship Id="rId5"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3.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7.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0.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20.jpg"/><Relationship Id="rId4" Type="http://schemas.openxmlformats.org/officeDocument/2006/relationships/image" Target="../media/image106.jpg"/><Relationship Id="rId5" Type="http://schemas.openxmlformats.org/officeDocument/2006/relationships/image" Target="../media/image10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3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81.jp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89.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3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3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90.png"/><Relationship Id="rId4" Type="http://schemas.openxmlformats.org/officeDocument/2006/relationships/image" Target="../media/image83.png"/><Relationship Id="rId5"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82.png"/><Relationship Id="rId4" Type="http://schemas.openxmlformats.org/officeDocument/2006/relationships/image" Target="../media/image98.png"/><Relationship Id="rId5" Type="http://schemas.openxmlformats.org/officeDocument/2006/relationships/image" Target="../media/image85.png"/><Relationship Id="rId6" Type="http://schemas.openxmlformats.org/officeDocument/2006/relationships/image" Target="../media/image87.png"/><Relationship Id="rId7" Type="http://schemas.openxmlformats.org/officeDocument/2006/relationships/image" Target="../media/image9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8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8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3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94.png"/><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0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0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0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99.png"/><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97.png"/><Relationship Id="rId4" Type="http://schemas.openxmlformats.org/officeDocument/2006/relationships/image" Target="../media/image96.png"/><Relationship Id="rId5" Type="http://schemas.openxmlformats.org/officeDocument/2006/relationships/image" Target="../media/image10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14.png"/><Relationship Id="rId4" Type="http://schemas.openxmlformats.org/officeDocument/2006/relationships/image" Target="../media/image113.png"/><Relationship Id="rId5" Type="http://schemas.openxmlformats.org/officeDocument/2006/relationships/image" Target="../media/image11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1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10.png"/><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1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3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1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ctrTitle"/>
          </p:nvPr>
        </p:nvSpPr>
        <p:spPr>
          <a:xfrm>
            <a:off x="1328853" y="2671850"/>
            <a:ext cx="9950100" cy="154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t>Chapter 10</a:t>
            </a:r>
            <a:br>
              <a:rPr lang="en-US"/>
            </a:br>
            <a:r>
              <a:rPr lang="en-US"/>
              <a:t>Computational Photography</a:t>
            </a:r>
            <a:endParaRPr/>
          </a:p>
        </p:txBody>
      </p:sp>
      <p:sp>
        <p:nvSpPr>
          <p:cNvPr id="67" name="Google Shape;67;p1"/>
          <p:cNvSpPr txBox="1"/>
          <p:nvPr/>
        </p:nvSpPr>
        <p:spPr>
          <a:xfrm>
            <a:off x="2363575" y="5109903"/>
            <a:ext cx="8915400" cy="142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716F6D"/>
                </a:solidFill>
                <a:latin typeface="Arial"/>
                <a:ea typeface="Arial"/>
                <a:cs typeface="Arial"/>
                <a:sym typeface="Arial"/>
              </a:rPr>
              <a:t>講者：Alexander Yurusov (游亞力) (生醫電資所碩士班)</a:t>
            </a:r>
            <a:endParaRPr sz="2400"/>
          </a:p>
          <a:p>
            <a:pPr indent="0" lvl="0" marL="0" marR="0" rtl="0" algn="l">
              <a:lnSpc>
                <a:spcPct val="100000"/>
              </a:lnSpc>
              <a:spcBef>
                <a:spcPts val="0"/>
              </a:spcBef>
              <a:spcAft>
                <a:spcPts val="0"/>
              </a:spcAft>
              <a:buNone/>
            </a:pPr>
            <a:r>
              <a:rPr b="0" i="0" lang="en-US" sz="2400" u="none" cap="none" strike="noStrike">
                <a:solidFill>
                  <a:srgbClr val="716F6D"/>
                </a:solidFill>
                <a:latin typeface="Arial"/>
                <a:ea typeface="Arial"/>
                <a:cs typeface="Arial"/>
                <a:sym typeface="Arial"/>
              </a:rPr>
              <a:t>聯絡資訊：R</a:t>
            </a:r>
            <a:r>
              <a:rPr lang="en-US" sz="2400">
                <a:solidFill>
                  <a:srgbClr val="716F6D"/>
                </a:solidFill>
              </a:rPr>
              <a:t>10945053</a:t>
            </a:r>
            <a:r>
              <a:rPr b="0" i="0" lang="en-US" sz="2400" u="none" cap="none" strike="noStrike">
                <a:solidFill>
                  <a:srgbClr val="716F6D"/>
                </a:solidFill>
                <a:latin typeface="Arial"/>
                <a:ea typeface="Arial"/>
                <a:cs typeface="Arial"/>
                <a:sym typeface="Arial"/>
              </a:rPr>
              <a:t>@ntu.edu.tw</a:t>
            </a:r>
            <a:endParaRPr sz="2400"/>
          </a:p>
          <a:p>
            <a:pPr indent="0" lvl="0" marL="0" marR="0" rtl="0" algn="l">
              <a:lnSpc>
                <a:spcPct val="100000"/>
              </a:lnSpc>
              <a:spcBef>
                <a:spcPts val="0"/>
              </a:spcBef>
              <a:spcAft>
                <a:spcPts val="0"/>
              </a:spcAft>
              <a:buNone/>
            </a:pPr>
            <a:r>
              <a:rPr b="0" i="0" lang="en-US" sz="2400" u="none" cap="none" strike="noStrike">
                <a:solidFill>
                  <a:srgbClr val="716F6D"/>
                </a:solidFill>
                <a:latin typeface="Arial"/>
                <a:ea typeface="Arial"/>
                <a:cs typeface="Arial"/>
                <a:sym typeface="Arial"/>
              </a:rPr>
              <a:t>指導教授：傅楸善</a:t>
            </a:r>
            <a:endParaRPr sz="2400"/>
          </a:p>
        </p:txBody>
      </p:sp>
      <p:sp>
        <p:nvSpPr>
          <p:cNvPr id="68" name="Google Shape;68;p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3"/>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10.1.1 Radiometric Response Function</a:t>
            </a:r>
            <a:endParaRPr b="1" i="0" sz="2667" u="none" cap="none" strike="noStrike">
              <a:solidFill>
                <a:srgbClr val="E2DFDF"/>
              </a:solidFill>
              <a:latin typeface="Lora"/>
              <a:ea typeface="Lora"/>
              <a:cs typeface="Lora"/>
              <a:sym typeface="Lora"/>
            </a:endParaRPr>
          </a:p>
        </p:txBody>
      </p:sp>
      <p:pic>
        <p:nvPicPr>
          <p:cNvPr id="143" name="Google Shape;143;p13"/>
          <p:cNvPicPr preferRelativeResize="0"/>
          <p:nvPr/>
        </p:nvPicPr>
        <p:blipFill rotWithShape="1">
          <a:blip r:embed="rId3">
            <a:alphaModFix/>
          </a:blip>
          <a:srcRect b="0" l="0" r="0" t="0"/>
          <a:stretch/>
        </p:blipFill>
        <p:spPr>
          <a:xfrm>
            <a:off x="273132" y="4510930"/>
            <a:ext cx="3503221" cy="2173640"/>
          </a:xfrm>
          <a:prstGeom prst="rect">
            <a:avLst/>
          </a:prstGeom>
          <a:noFill/>
          <a:ln>
            <a:noFill/>
          </a:ln>
        </p:spPr>
      </p:pic>
      <p:pic>
        <p:nvPicPr>
          <p:cNvPr id="144" name="Google Shape;144;p13"/>
          <p:cNvPicPr preferRelativeResize="0"/>
          <p:nvPr/>
        </p:nvPicPr>
        <p:blipFill rotWithShape="1">
          <a:blip r:embed="rId4">
            <a:alphaModFix/>
          </a:blip>
          <a:srcRect b="0" l="0" r="0" t="0"/>
          <a:stretch/>
        </p:blipFill>
        <p:spPr>
          <a:xfrm>
            <a:off x="3776353" y="4510930"/>
            <a:ext cx="3576972" cy="2173640"/>
          </a:xfrm>
          <a:prstGeom prst="rect">
            <a:avLst/>
          </a:prstGeom>
          <a:noFill/>
          <a:ln>
            <a:noFill/>
          </a:ln>
        </p:spPr>
      </p:pic>
      <p:sp>
        <p:nvSpPr>
          <p:cNvPr id="145" name="Google Shape;145;p13"/>
          <p:cNvSpPr txBox="1"/>
          <p:nvPr>
            <p:ph type="title"/>
          </p:nvPr>
        </p:nvSpPr>
        <p:spPr>
          <a:xfrm>
            <a:off x="1841666" y="1194816"/>
            <a:ext cx="6340433"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The Image Sensing Pipeline 影像感應流程</a:t>
            </a:r>
            <a:endParaRPr/>
          </a:p>
        </p:txBody>
      </p:sp>
      <p:sp>
        <p:nvSpPr>
          <p:cNvPr id="146" name="Google Shape;146;p13"/>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Aperture and Shutter Speed 光圈和快門速度</a:t>
            </a:r>
            <a:endParaRPr/>
          </a:p>
          <a:p>
            <a:pPr indent="-474120" lvl="1" marL="1219170" rtl="0" algn="l">
              <a:lnSpc>
                <a:spcPct val="100000"/>
              </a:lnSpc>
              <a:spcBef>
                <a:spcPts val="0"/>
              </a:spcBef>
              <a:spcAft>
                <a:spcPts val="0"/>
              </a:spcAft>
              <a:buSzPts val="2000"/>
              <a:buChar char="○"/>
            </a:pPr>
            <a:r>
              <a:rPr lang="en-US">
                <a:solidFill>
                  <a:srgbClr val="0070C0"/>
                </a:solidFill>
              </a:rPr>
              <a:t>Global multiplier </a:t>
            </a:r>
            <a:r>
              <a:rPr lang="en-US"/>
              <a:t>of incoming light</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Sensor (Analog to Digital Converter) 感應器</a:t>
            </a:r>
            <a:endParaRPr/>
          </a:p>
          <a:p>
            <a:pPr indent="-474120" lvl="1" marL="1219170" rtl="0" algn="l">
              <a:lnSpc>
                <a:spcPct val="100000"/>
              </a:lnSpc>
              <a:spcBef>
                <a:spcPts val="0"/>
              </a:spcBef>
              <a:spcAft>
                <a:spcPts val="0"/>
              </a:spcAft>
              <a:buSzPts val="2000"/>
              <a:buChar char="○"/>
            </a:pPr>
            <a:r>
              <a:rPr lang="en-US">
                <a:solidFill>
                  <a:srgbClr val="0070C0"/>
                </a:solidFill>
              </a:rPr>
              <a:t>Linear</a:t>
            </a:r>
            <a:r>
              <a:rPr lang="en-US"/>
              <a:t> gain, set by ISO value</a:t>
            </a:r>
            <a:endParaRPr/>
          </a:p>
          <a:p>
            <a:pPr indent="-347120" lvl="1" marL="1219170" rtl="0" algn="l">
              <a:lnSpc>
                <a:spcPct val="100000"/>
              </a:lnSpc>
              <a:spcBef>
                <a:spcPts val="0"/>
              </a:spcBef>
              <a:spcAft>
                <a:spcPts val="0"/>
              </a:spcAft>
              <a:buSzPts val="2000"/>
              <a:buNone/>
            </a:pPr>
            <a:r>
              <a:t/>
            </a:r>
            <a:endParaRPr/>
          </a:p>
        </p:txBody>
      </p:sp>
      <p:sp>
        <p:nvSpPr>
          <p:cNvPr id="147" name="Google Shape;147;p1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87"/>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10.4.3 Optimization-based Matting</a:t>
            </a:r>
            <a:endParaRPr/>
          </a:p>
        </p:txBody>
      </p:sp>
      <p:sp>
        <p:nvSpPr>
          <p:cNvPr id="993" name="Google Shape;993;p87"/>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Optimization-based Matting</a:t>
            </a:r>
            <a:endParaRPr/>
          </a:p>
        </p:txBody>
      </p:sp>
      <p:sp>
        <p:nvSpPr>
          <p:cNvPr id="994" name="Google Shape;994;p87"/>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Alternative to estimating each pixel independently…</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Use global optimization to compute a matte that takes into account </a:t>
            </a:r>
            <a:r>
              <a:rPr lang="en-US" sz="2800">
                <a:solidFill>
                  <a:srgbClr val="0070C0"/>
                </a:solidFill>
              </a:rPr>
              <a:t>correlations between neighboring α values</a:t>
            </a:r>
            <a:endParaRPr/>
          </a:p>
          <a:p>
            <a:pPr indent="-514350" lvl="0" marL="615948" rtl="0" algn="l">
              <a:lnSpc>
                <a:spcPct val="100000"/>
              </a:lnSpc>
              <a:spcBef>
                <a:spcPts val="800"/>
              </a:spcBef>
              <a:spcAft>
                <a:spcPts val="0"/>
              </a:spcAft>
              <a:buSzPts val="2400"/>
              <a:buFont typeface="Arial"/>
              <a:buAutoNum type="arabicPeriod"/>
            </a:pPr>
            <a:r>
              <a:rPr lang="en-US" sz="2800">
                <a:solidFill>
                  <a:schemeClr val="dk1"/>
                </a:solidFill>
              </a:rPr>
              <a:t>Border Matting</a:t>
            </a:r>
            <a:endParaRPr/>
          </a:p>
          <a:p>
            <a:pPr indent="-514350" lvl="0" marL="615948" rtl="0" algn="l">
              <a:lnSpc>
                <a:spcPct val="100000"/>
              </a:lnSpc>
              <a:spcBef>
                <a:spcPts val="800"/>
              </a:spcBef>
              <a:spcAft>
                <a:spcPts val="0"/>
              </a:spcAft>
              <a:buSzPts val="2400"/>
              <a:buFont typeface="Arial"/>
              <a:buAutoNum type="arabicPeriod"/>
            </a:pPr>
            <a:r>
              <a:rPr lang="en-US" sz="2800">
                <a:solidFill>
                  <a:schemeClr val="dk1"/>
                </a:solidFill>
              </a:rPr>
              <a:t>Poisson Matting</a:t>
            </a:r>
            <a:endParaRPr/>
          </a:p>
          <a:p>
            <a:pPr indent="-514350" lvl="0" marL="615948" rtl="0" algn="l">
              <a:lnSpc>
                <a:spcPct val="100000"/>
              </a:lnSpc>
              <a:spcBef>
                <a:spcPts val="800"/>
              </a:spcBef>
              <a:spcAft>
                <a:spcPts val="0"/>
              </a:spcAft>
              <a:buSzPts val="2400"/>
              <a:buFont typeface="Arial"/>
              <a:buAutoNum type="arabicPeriod"/>
            </a:pPr>
            <a:r>
              <a:rPr lang="en-US" sz="2800">
                <a:solidFill>
                  <a:schemeClr val="dk1"/>
                </a:solidFill>
              </a:rPr>
              <a:t>Color Line Model</a:t>
            </a:r>
            <a:endParaRPr sz="2000">
              <a:solidFill>
                <a:schemeClr val="dk1"/>
              </a:solidFill>
            </a:endParaRPr>
          </a:p>
        </p:txBody>
      </p:sp>
      <p:sp>
        <p:nvSpPr>
          <p:cNvPr id="995" name="Google Shape;995;p8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id="1001" name="Google Shape;1001;p88"/>
          <p:cNvPicPr preferRelativeResize="0"/>
          <p:nvPr/>
        </p:nvPicPr>
        <p:blipFill>
          <a:blip r:embed="rId3">
            <a:alphaModFix/>
          </a:blip>
          <a:stretch>
            <a:fillRect/>
          </a:stretch>
        </p:blipFill>
        <p:spPr>
          <a:xfrm>
            <a:off x="1659100" y="1650651"/>
            <a:ext cx="9930034" cy="4425825"/>
          </a:xfrm>
          <a:prstGeom prst="rect">
            <a:avLst/>
          </a:prstGeom>
          <a:noFill/>
          <a:ln>
            <a:noFill/>
          </a:ln>
        </p:spPr>
      </p:pic>
      <p:sp>
        <p:nvSpPr>
          <p:cNvPr id="1002" name="Google Shape;1002;p88"/>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10.4.3 Optimization-based Matting</a:t>
            </a:r>
            <a:endParaRPr/>
          </a:p>
        </p:txBody>
      </p:sp>
      <p:sp>
        <p:nvSpPr>
          <p:cNvPr id="1003" name="Google Shape;1003;p88"/>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Border Matting</a:t>
            </a:r>
            <a:endParaRPr/>
          </a:p>
        </p:txBody>
      </p:sp>
      <p:pic>
        <p:nvPicPr>
          <p:cNvPr id="1004" name="Google Shape;1004;p88"/>
          <p:cNvPicPr preferRelativeResize="0"/>
          <p:nvPr/>
        </p:nvPicPr>
        <p:blipFill rotWithShape="1">
          <a:blip r:embed="rId4">
            <a:alphaModFix/>
          </a:blip>
          <a:srcRect b="0" l="0" r="0" t="0"/>
          <a:stretch/>
        </p:blipFill>
        <p:spPr>
          <a:xfrm>
            <a:off x="1749575" y="4998725"/>
            <a:ext cx="8692850" cy="1859100"/>
          </a:xfrm>
          <a:prstGeom prst="rect">
            <a:avLst/>
          </a:prstGeom>
          <a:noFill/>
          <a:ln>
            <a:noFill/>
          </a:ln>
        </p:spPr>
      </p:pic>
      <p:sp>
        <p:nvSpPr>
          <p:cNvPr id="1005" name="Google Shape;1005;p8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pic>
        <p:nvPicPr>
          <p:cNvPr id="1011" name="Google Shape;1011;p89"/>
          <p:cNvPicPr preferRelativeResize="0"/>
          <p:nvPr/>
        </p:nvPicPr>
        <p:blipFill>
          <a:blip r:embed="rId3">
            <a:alphaModFix/>
          </a:blip>
          <a:stretch>
            <a:fillRect/>
          </a:stretch>
        </p:blipFill>
        <p:spPr>
          <a:xfrm>
            <a:off x="1178087" y="1775625"/>
            <a:ext cx="11013912" cy="4908950"/>
          </a:xfrm>
          <a:prstGeom prst="rect">
            <a:avLst/>
          </a:prstGeom>
          <a:noFill/>
          <a:ln>
            <a:noFill/>
          </a:ln>
        </p:spPr>
      </p:pic>
      <p:sp>
        <p:nvSpPr>
          <p:cNvPr id="1012" name="Google Shape;1012;p89"/>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10.4.3 Optimization-based Matting</a:t>
            </a:r>
            <a:endParaRPr/>
          </a:p>
        </p:txBody>
      </p:sp>
      <p:sp>
        <p:nvSpPr>
          <p:cNvPr id="1013" name="Google Shape;1013;p89"/>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Poisson Matting</a:t>
            </a:r>
            <a:endParaRPr/>
          </a:p>
        </p:txBody>
      </p:sp>
      <p:pic>
        <p:nvPicPr>
          <p:cNvPr id="1014" name="Google Shape;1014;p89"/>
          <p:cNvPicPr preferRelativeResize="0"/>
          <p:nvPr/>
        </p:nvPicPr>
        <p:blipFill rotWithShape="1">
          <a:blip r:embed="rId4">
            <a:alphaModFix/>
          </a:blip>
          <a:srcRect b="0" l="0" r="0" t="0"/>
          <a:stretch/>
        </p:blipFill>
        <p:spPr>
          <a:xfrm>
            <a:off x="689838" y="4335427"/>
            <a:ext cx="11003650" cy="2116097"/>
          </a:xfrm>
          <a:prstGeom prst="rect">
            <a:avLst/>
          </a:prstGeom>
          <a:noFill/>
          <a:ln>
            <a:noFill/>
          </a:ln>
        </p:spPr>
      </p:pic>
      <p:pic>
        <p:nvPicPr>
          <p:cNvPr id="1015" name="Google Shape;1015;p89"/>
          <p:cNvPicPr preferRelativeResize="0"/>
          <p:nvPr/>
        </p:nvPicPr>
        <p:blipFill rotWithShape="1">
          <a:blip r:embed="rId5">
            <a:alphaModFix/>
          </a:blip>
          <a:srcRect b="0" l="0" r="0" t="0"/>
          <a:stretch/>
        </p:blipFill>
        <p:spPr>
          <a:xfrm>
            <a:off x="498513" y="4291591"/>
            <a:ext cx="2952493" cy="2271159"/>
          </a:xfrm>
          <a:prstGeom prst="rect">
            <a:avLst/>
          </a:prstGeom>
          <a:noFill/>
          <a:ln>
            <a:noFill/>
          </a:ln>
        </p:spPr>
      </p:pic>
      <p:sp>
        <p:nvSpPr>
          <p:cNvPr id="1016" name="Google Shape;1016;p8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1017" name="Google Shape;1017;p89"/>
          <p:cNvPicPr preferRelativeResize="0"/>
          <p:nvPr/>
        </p:nvPicPr>
        <p:blipFill rotWithShape="1">
          <a:blip r:embed="rId6">
            <a:alphaModFix/>
          </a:blip>
          <a:srcRect b="0" l="0" r="0" t="8197"/>
          <a:stretch/>
        </p:blipFill>
        <p:spPr>
          <a:xfrm>
            <a:off x="8201475" y="998450"/>
            <a:ext cx="3492024" cy="1140750"/>
          </a:xfrm>
          <a:prstGeom prst="rect">
            <a:avLst/>
          </a:prstGeom>
          <a:noFill/>
          <a:ln>
            <a:noFill/>
          </a:ln>
        </p:spPr>
      </p:pic>
    </p:spTree>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90"/>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10.4.3 Optimization-based Matting</a:t>
            </a:r>
            <a:endParaRPr/>
          </a:p>
        </p:txBody>
      </p:sp>
      <p:sp>
        <p:nvSpPr>
          <p:cNvPr id="1024" name="Google Shape;1024;p90"/>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Color Line Model</a:t>
            </a:r>
            <a:endParaRPr/>
          </a:p>
        </p:txBody>
      </p:sp>
      <p:sp>
        <p:nvSpPr>
          <p:cNvPr id="1025" name="Google Shape;1025;p90"/>
          <p:cNvSpPr txBox="1"/>
          <p:nvPr/>
        </p:nvSpPr>
        <p:spPr>
          <a:xfrm>
            <a:off x="83127" y="6151730"/>
            <a:ext cx="7279622"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pic>
        <p:nvPicPr>
          <p:cNvPr id="1026" name="Google Shape;1026;p90"/>
          <p:cNvPicPr preferRelativeResize="0"/>
          <p:nvPr/>
        </p:nvPicPr>
        <p:blipFill rotWithShape="1">
          <a:blip r:embed="rId3">
            <a:alphaModFix/>
          </a:blip>
          <a:srcRect b="0" l="0" r="0" t="0"/>
          <a:stretch/>
        </p:blipFill>
        <p:spPr>
          <a:xfrm>
            <a:off x="4762005" y="419061"/>
            <a:ext cx="7079094" cy="1736232"/>
          </a:xfrm>
          <a:prstGeom prst="rect">
            <a:avLst/>
          </a:prstGeom>
          <a:noFill/>
          <a:ln>
            <a:noFill/>
          </a:ln>
        </p:spPr>
      </p:pic>
      <p:pic>
        <p:nvPicPr>
          <p:cNvPr id="1027" name="Google Shape;1027;p90"/>
          <p:cNvPicPr preferRelativeResize="0"/>
          <p:nvPr/>
        </p:nvPicPr>
        <p:blipFill>
          <a:blip r:embed="rId4">
            <a:alphaModFix/>
          </a:blip>
          <a:stretch>
            <a:fillRect/>
          </a:stretch>
        </p:blipFill>
        <p:spPr>
          <a:xfrm>
            <a:off x="1006625" y="2117848"/>
            <a:ext cx="10834475" cy="4728710"/>
          </a:xfrm>
          <a:prstGeom prst="rect">
            <a:avLst/>
          </a:prstGeom>
          <a:noFill/>
          <a:ln>
            <a:noFill/>
          </a:ln>
        </p:spPr>
      </p:pic>
      <p:pic>
        <p:nvPicPr>
          <p:cNvPr id="1028" name="Google Shape;1028;p90"/>
          <p:cNvPicPr preferRelativeResize="0"/>
          <p:nvPr/>
        </p:nvPicPr>
        <p:blipFill>
          <a:blip r:embed="rId5">
            <a:alphaModFix/>
          </a:blip>
          <a:stretch>
            <a:fillRect/>
          </a:stretch>
        </p:blipFill>
        <p:spPr>
          <a:xfrm>
            <a:off x="83125" y="5448300"/>
            <a:ext cx="10258550" cy="1409700"/>
          </a:xfrm>
          <a:prstGeom prst="rect">
            <a:avLst/>
          </a:prstGeom>
          <a:noFill/>
          <a:ln>
            <a:noFill/>
          </a:ln>
        </p:spPr>
      </p:pic>
      <p:sp>
        <p:nvSpPr>
          <p:cNvPr id="1029" name="Google Shape;1029;p9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1030" name="Google Shape;1030;p90"/>
          <p:cNvPicPr preferRelativeResize="0"/>
          <p:nvPr/>
        </p:nvPicPr>
        <p:blipFill>
          <a:blip r:embed="rId6">
            <a:alphaModFix/>
          </a:blip>
          <a:stretch>
            <a:fillRect/>
          </a:stretch>
        </p:blipFill>
        <p:spPr>
          <a:xfrm>
            <a:off x="0" y="0"/>
            <a:ext cx="12192000" cy="6858000"/>
          </a:xfrm>
          <a:prstGeom prst="rect">
            <a:avLst/>
          </a:prstGeom>
          <a:noFill/>
          <a:ln>
            <a:noFill/>
          </a:ln>
        </p:spPr>
      </p:pic>
    </p:spTree>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91"/>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10.4.3 Optimization-based Matting</a:t>
            </a:r>
            <a:endParaRPr/>
          </a:p>
        </p:txBody>
      </p:sp>
      <p:sp>
        <p:nvSpPr>
          <p:cNvPr id="1037" name="Google Shape;1037;p91"/>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Results</a:t>
            </a:r>
            <a:endParaRPr/>
          </a:p>
        </p:txBody>
      </p:sp>
      <p:sp>
        <p:nvSpPr>
          <p:cNvPr id="1038" name="Google Shape;1038;p91"/>
          <p:cNvSpPr txBox="1"/>
          <p:nvPr>
            <p:ph idx="1" type="body"/>
          </p:nvPr>
        </p:nvSpPr>
        <p:spPr>
          <a:xfrm>
            <a:off x="901075" y="3193225"/>
            <a:ext cx="11221500" cy="3664500"/>
          </a:xfrm>
          <a:prstGeom prst="rect">
            <a:avLst/>
          </a:prstGeom>
          <a:noFill/>
          <a:ln>
            <a:noFill/>
          </a:ln>
        </p:spPr>
        <p:txBody>
          <a:bodyPr anchorCtr="0" anchor="t" bIns="91425" lIns="91425" spcFirstLastPara="1" rIns="91425" wrap="square" tIns="91425">
            <a:noAutofit/>
          </a:bodyPr>
          <a:lstStyle/>
          <a:p>
            <a:pPr indent="-355586" lvl="0" marL="609585" rtl="0" algn="l">
              <a:lnSpc>
                <a:spcPct val="100000"/>
              </a:lnSpc>
              <a:spcBef>
                <a:spcPts val="800"/>
              </a:spcBef>
              <a:spcAft>
                <a:spcPts val="0"/>
              </a:spcAft>
              <a:buClr>
                <a:srgbClr val="FFCD00"/>
              </a:buClr>
              <a:buSzPts val="2400"/>
              <a:buFont typeface="Quattrocento Sans"/>
              <a:buNone/>
            </a:pPr>
            <a:r>
              <a:t/>
            </a:r>
            <a:endParaRPr sz="2800">
              <a:solidFill>
                <a:schemeClr val="dk1"/>
              </a:solidFill>
            </a:endParaRPr>
          </a:p>
          <a:p>
            <a:pPr indent="-355586" lvl="0" marL="609585" rtl="0" algn="l">
              <a:lnSpc>
                <a:spcPct val="100000"/>
              </a:lnSpc>
              <a:spcBef>
                <a:spcPts val="800"/>
              </a:spcBef>
              <a:spcAft>
                <a:spcPts val="0"/>
              </a:spcAft>
              <a:buClr>
                <a:srgbClr val="FFCD00"/>
              </a:buClr>
              <a:buSzPts val="2400"/>
              <a:buFont typeface="Quattrocento Sans"/>
              <a:buNone/>
            </a:pPr>
            <a:r>
              <a:t/>
            </a:r>
            <a:endParaRPr sz="2800">
              <a:solidFill>
                <a:schemeClr val="dk1"/>
              </a:solidFill>
            </a:endParaRPr>
          </a:p>
          <a:p>
            <a:pPr indent="-355586" lvl="0" marL="609585" rtl="0" algn="l">
              <a:lnSpc>
                <a:spcPct val="100000"/>
              </a:lnSpc>
              <a:spcBef>
                <a:spcPts val="800"/>
              </a:spcBef>
              <a:spcAft>
                <a:spcPts val="0"/>
              </a:spcAft>
              <a:buClr>
                <a:srgbClr val="FFCD00"/>
              </a:buClr>
              <a:buSzPts val="2400"/>
              <a:buFont typeface="Quattrocento Sans"/>
              <a:buNone/>
            </a:pPr>
            <a:r>
              <a:t/>
            </a:r>
            <a:endParaRPr sz="2800">
              <a:solidFill>
                <a:schemeClr val="dk1"/>
              </a:solidFill>
            </a:endParaRPr>
          </a:p>
          <a:p>
            <a:pPr indent="-355586" lvl="0" marL="609585" rtl="0" algn="l">
              <a:lnSpc>
                <a:spcPct val="100000"/>
              </a:lnSpc>
              <a:spcBef>
                <a:spcPts val="800"/>
              </a:spcBef>
              <a:spcAft>
                <a:spcPts val="0"/>
              </a:spcAft>
              <a:buClr>
                <a:srgbClr val="FFCD00"/>
              </a:buClr>
              <a:buSzPts val="2400"/>
              <a:buFont typeface="Quattrocento Sans"/>
              <a:buNone/>
            </a:pPr>
            <a:r>
              <a:t/>
            </a:r>
            <a:endParaRPr sz="2800">
              <a:solidFill>
                <a:schemeClr val="dk1"/>
              </a:solidFill>
            </a:endParaRPr>
          </a:p>
          <a:p>
            <a:pPr indent="-507987" lvl="0" marL="609584" rtl="0" algn="l">
              <a:lnSpc>
                <a:spcPct val="100000"/>
              </a:lnSpc>
              <a:spcBef>
                <a:spcPts val="800"/>
              </a:spcBef>
              <a:spcAft>
                <a:spcPts val="0"/>
              </a:spcAft>
              <a:buClr>
                <a:srgbClr val="FFCD00"/>
              </a:buClr>
              <a:buSzPts val="2400"/>
              <a:buFont typeface="Quattrocento Sans"/>
              <a:buChar char="◉"/>
            </a:pPr>
            <a:r>
              <a:rPr lang="en-US" sz="2800">
                <a:solidFill>
                  <a:schemeClr val="dk1"/>
                </a:solidFill>
              </a:rPr>
              <a:t>Latest results: </a:t>
            </a:r>
            <a:r>
              <a:rPr lang="en-US" sz="2800" u="sng">
                <a:solidFill>
                  <a:schemeClr val="hlink"/>
                </a:solidFill>
                <a:hlinkClick r:id="rId3"/>
              </a:rPr>
              <a:t>http://alphamatting.com</a:t>
            </a:r>
            <a:endParaRPr sz="2800">
              <a:solidFill>
                <a:schemeClr val="dk1"/>
              </a:solidFill>
            </a:endParaRPr>
          </a:p>
          <a:p>
            <a:pPr indent="-533387" lvl="0" marL="609584" rtl="0" algn="l">
              <a:lnSpc>
                <a:spcPct val="100000"/>
              </a:lnSpc>
              <a:spcBef>
                <a:spcPts val="800"/>
              </a:spcBef>
              <a:spcAft>
                <a:spcPts val="0"/>
              </a:spcAft>
              <a:buSzPts val="2800"/>
              <a:buChar char="◉"/>
            </a:pPr>
            <a:r>
              <a:rPr lang="en-US" sz="2800"/>
              <a:t>The Deep Image Matting by Xu, Price et al. (2017): 49,300 training images.</a:t>
            </a:r>
            <a:endParaRPr sz="2800"/>
          </a:p>
          <a:p>
            <a:pPr indent="0" lvl="0" marL="0" rtl="0" algn="l">
              <a:lnSpc>
                <a:spcPct val="100000"/>
              </a:lnSpc>
              <a:spcBef>
                <a:spcPts val="800"/>
              </a:spcBef>
              <a:spcAft>
                <a:spcPts val="0"/>
              </a:spcAft>
              <a:buNone/>
            </a:pPr>
            <a:r>
              <a:t/>
            </a:r>
            <a:endParaRPr sz="2800"/>
          </a:p>
          <a:p>
            <a:pPr indent="-355586" lvl="0" marL="609585" rtl="0" algn="l">
              <a:lnSpc>
                <a:spcPct val="100000"/>
              </a:lnSpc>
              <a:spcBef>
                <a:spcPts val="800"/>
              </a:spcBef>
              <a:spcAft>
                <a:spcPts val="0"/>
              </a:spcAft>
              <a:buClr>
                <a:srgbClr val="FFCD00"/>
              </a:buClr>
              <a:buSzPts val="2400"/>
              <a:buFont typeface="Quattrocento Sans"/>
              <a:buNone/>
            </a:pPr>
            <a:r>
              <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000">
              <a:solidFill>
                <a:schemeClr val="dk1"/>
              </a:solidFill>
            </a:endParaRPr>
          </a:p>
        </p:txBody>
      </p:sp>
      <p:pic>
        <p:nvPicPr>
          <p:cNvPr id="1039" name="Google Shape;1039;p91"/>
          <p:cNvPicPr preferRelativeResize="0"/>
          <p:nvPr/>
        </p:nvPicPr>
        <p:blipFill rotWithShape="1">
          <a:blip r:embed="rId4">
            <a:alphaModFix/>
          </a:blip>
          <a:srcRect b="0" l="0" r="0" t="0"/>
          <a:stretch/>
        </p:blipFill>
        <p:spPr>
          <a:xfrm>
            <a:off x="155400" y="1775625"/>
            <a:ext cx="11881199" cy="3511550"/>
          </a:xfrm>
          <a:prstGeom prst="rect">
            <a:avLst/>
          </a:prstGeom>
          <a:noFill/>
          <a:ln>
            <a:noFill/>
          </a:ln>
        </p:spPr>
      </p:pic>
      <p:sp>
        <p:nvSpPr>
          <p:cNvPr id="1040" name="Google Shape;1040;p9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92"/>
          <p:cNvSpPr txBox="1"/>
          <p:nvPr>
            <p:ph type="ctrTitle"/>
          </p:nvPr>
        </p:nvSpPr>
        <p:spPr>
          <a:xfrm>
            <a:off x="2696299" y="2258031"/>
            <a:ext cx="9309654"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10.4.4 Smoke, Shadow, and Flash Matting</a:t>
            </a:r>
            <a:br>
              <a:rPr lang="en-US"/>
            </a:br>
            <a:r>
              <a:rPr lang="en-US"/>
              <a:t>10.4.5 Video Matting</a:t>
            </a:r>
            <a:endParaRPr/>
          </a:p>
        </p:txBody>
      </p:sp>
      <p:sp>
        <p:nvSpPr>
          <p:cNvPr id="1046" name="Google Shape;1046;p92"/>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93"/>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10.4.4 Smoke, Shadow, and Flash Matting</a:t>
            </a:r>
            <a:endParaRPr/>
          </a:p>
        </p:txBody>
      </p:sp>
      <p:sp>
        <p:nvSpPr>
          <p:cNvPr id="1053" name="Google Shape;1053;p93"/>
          <p:cNvSpPr txBox="1"/>
          <p:nvPr>
            <p:ph type="title"/>
          </p:nvPr>
        </p:nvSpPr>
        <p:spPr>
          <a:xfrm>
            <a:off x="1841675" y="1194825"/>
            <a:ext cx="61410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Smoke, Shadow, and Flash Matting</a:t>
            </a:r>
            <a:endParaRPr/>
          </a:p>
        </p:txBody>
      </p:sp>
      <p:sp>
        <p:nvSpPr>
          <p:cNvPr id="1054" name="Google Shape;1054;p93"/>
          <p:cNvSpPr txBox="1"/>
          <p:nvPr>
            <p:ph idx="1" type="body"/>
          </p:nvPr>
        </p:nvSpPr>
        <p:spPr>
          <a:xfrm>
            <a:off x="1776650" y="1775621"/>
            <a:ext cx="9487500" cy="19575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Smoke</a:t>
            </a:r>
            <a:endParaRPr/>
          </a:p>
          <a:p>
            <a:pPr indent="-474120" lvl="1" marL="1219169" rtl="0" algn="l">
              <a:lnSpc>
                <a:spcPct val="100000"/>
              </a:lnSpc>
              <a:spcBef>
                <a:spcPts val="0"/>
              </a:spcBef>
              <a:spcAft>
                <a:spcPts val="0"/>
              </a:spcAft>
              <a:buSzPts val="2000"/>
              <a:buChar char="○"/>
            </a:pPr>
            <a:r>
              <a:rPr lang="en-US"/>
              <a:t>linear combination of background color and a </a:t>
            </a:r>
            <a:r>
              <a:rPr lang="en-US">
                <a:solidFill>
                  <a:srgbClr val="0070C0"/>
                </a:solidFill>
              </a:rPr>
              <a:t>constant foreground color</a:t>
            </a:r>
            <a:r>
              <a:rPr lang="en-US"/>
              <a:t>.</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000">
              <a:solidFill>
                <a:schemeClr val="dk1"/>
              </a:solidFill>
            </a:endParaRPr>
          </a:p>
        </p:txBody>
      </p:sp>
      <p:pic>
        <p:nvPicPr>
          <p:cNvPr id="1055" name="Google Shape;1055;p93"/>
          <p:cNvPicPr preferRelativeResize="0"/>
          <p:nvPr/>
        </p:nvPicPr>
        <p:blipFill rotWithShape="1">
          <a:blip r:embed="rId3">
            <a:alphaModFix/>
          </a:blip>
          <a:srcRect b="0" l="0" r="0" t="0"/>
          <a:stretch/>
        </p:blipFill>
        <p:spPr>
          <a:xfrm>
            <a:off x="79725" y="3375350"/>
            <a:ext cx="12032550" cy="2379773"/>
          </a:xfrm>
          <a:prstGeom prst="rect">
            <a:avLst/>
          </a:prstGeom>
          <a:noFill/>
          <a:ln>
            <a:noFill/>
          </a:ln>
        </p:spPr>
      </p:pic>
      <p:sp>
        <p:nvSpPr>
          <p:cNvPr id="1056" name="Google Shape;1056;p9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
        <p:nvSpPr>
          <p:cNvPr id="1057" name="Google Shape;1057;p93"/>
          <p:cNvSpPr txBox="1"/>
          <p:nvPr/>
        </p:nvSpPr>
        <p:spPr>
          <a:xfrm>
            <a:off x="156200" y="5755125"/>
            <a:ext cx="11638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Figure 10.47 Smoke matting (Chuang, Agarwala et al. 2002) © 2002 ACM: (a) input video frame; (b) after removing the foreground object; (c) estimated alpha matte; (d) insertion of new objects into the background.</a:t>
            </a:r>
            <a:endParaRPr sz="1800"/>
          </a:p>
        </p:txBody>
      </p:sp>
    </p:spTree>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12754449fb7_0_5"/>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10.4.4 Smoke, Shadow, and Flash Matting</a:t>
            </a:r>
            <a:endParaRPr/>
          </a:p>
        </p:txBody>
      </p:sp>
      <p:sp>
        <p:nvSpPr>
          <p:cNvPr id="1064" name="Google Shape;1064;g12754449fb7_0_5"/>
          <p:cNvSpPr txBox="1"/>
          <p:nvPr>
            <p:ph type="title"/>
          </p:nvPr>
        </p:nvSpPr>
        <p:spPr>
          <a:xfrm>
            <a:off x="1841675" y="1194825"/>
            <a:ext cx="61410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Smoke, Shadow, and Flash Matting</a:t>
            </a:r>
            <a:endParaRPr/>
          </a:p>
        </p:txBody>
      </p:sp>
      <p:sp>
        <p:nvSpPr>
          <p:cNvPr id="1065" name="Google Shape;1065;g12754449fb7_0_5"/>
          <p:cNvSpPr txBox="1"/>
          <p:nvPr>
            <p:ph idx="1" type="body"/>
          </p:nvPr>
        </p:nvSpPr>
        <p:spPr>
          <a:xfrm>
            <a:off x="229875" y="1775625"/>
            <a:ext cx="11787300" cy="11850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Shadow</a:t>
            </a:r>
            <a:endParaRPr/>
          </a:p>
          <a:p>
            <a:pPr indent="-474120" lvl="1" marL="1219169" rtl="0" algn="l">
              <a:lnSpc>
                <a:spcPct val="100000"/>
              </a:lnSpc>
              <a:spcBef>
                <a:spcPts val="0"/>
              </a:spcBef>
              <a:spcAft>
                <a:spcPts val="0"/>
              </a:spcAft>
              <a:buSzPts val="2000"/>
              <a:buChar char="○"/>
            </a:pPr>
            <a:r>
              <a:rPr lang="en-US"/>
              <a:t>pixel is assumed to vary between its </a:t>
            </a:r>
            <a:r>
              <a:rPr lang="en-US">
                <a:solidFill>
                  <a:srgbClr val="0070C0"/>
                </a:solidFill>
              </a:rPr>
              <a:t>fully lit and fully shadowed colors</a:t>
            </a:r>
            <a:r>
              <a:rPr lang="en-US"/>
              <a:t>.</a:t>
            </a:r>
            <a:endParaRPr sz="2000">
              <a:solidFill>
                <a:schemeClr val="dk1"/>
              </a:solidFill>
            </a:endParaRPr>
          </a:p>
        </p:txBody>
      </p:sp>
      <p:sp>
        <p:nvSpPr>
          <p:cNvPr id="1066" name="Google Shape;1066;g12754449fb7_0_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1067" name="Google Shape;1067;g12754449fb7_0_5"/>
          <p:cNvPicPr preferRelativeResize="0"/>
          <p:nvPr/>
        </p:nvPicPr>
        <p:blipFill rotWithShape="1">
          <a:blip r:embed="rId3">
            <a:alphaModFix/>
          </a:blip>
          <a:srcRect b="37319" l="0" r="0" t="0"/>
          <a:stretch/>
        </p:blipFill>
        <p:spPr>
          <a:xfrm>
            <a:off x="697375" y="2960625"/>
            <a:ext cx="10797250" cy="2403276"/>
          </a:xfrm>
          <a:prstGeom prst="rect">
            <a:avLst/>
          </a:prstGeom>
          <a:noFill/>
          <a:ln>
            <a:noFill/>
          </a:ln>
        </p:spPr>
      </p:pic>
      <p:sp>
        <p:nvSpPr>
          <p:cNvPr id="1068" name="Google Shape;1068;g12754449fb7_0_5"/>
          <p:cNvSpPr txBox="1"/>
          <p:nvPr/>
        </p:nvSpPr>
        <p:spPr>
          <a:xfrm>
            <a:off x="541875" y="5279725"/>
            <a:ext cx="11163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Figure 10.48 Shadow matting (Chuang, Goldman et al. 2003) © 2003 ACM. Instead of simply darkening the new scene with the shadow (c), shadow matting correctly dims the lit scene with the new shadow and drapes the shadow over 3D geometry (d).</a:t>
            </a:r>
            <a:endParaRPr sz="1800"/>
          </a:p>
        </p:txBody>
      </p:sp>
    </p:spTree>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94"/>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10.4.5 Video Matting</a:t>
            </a:r>
            <a:endParaRPr/>
          </a:p>
        </p:txBody>
      </p:sp>
      <p:sp>
        <p:nvSpPr>
          <p:cNvPr id="1075" name="Google Shape;1075;p94"/>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Video Matting</a:t>
            </a:r>
            <a:endParaRPr/>
          </a:p>
        </p:txBody>
      </p:sp>
      <p:sp>
        <p:nvSpPr>
          <p:cNvPr id="1076" name="Google Shape;1076;p94"/>
          <p:cNvSpPr txBox="1"/>
          <p:nvPr>
            <p:ph idx="1" type="body"/>
          </p:nvPr>
        </p:nvSpPr>
        <p:spPr>
          <a:xfrm>
            <a:off x="1841666" y="2155293"/>
            <a:ext cx="9487394"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The presence of moving objects can sometimes make the matting process easier</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Chuang, Agarwala (‘02)</a:t>
            </a:r>
            <a:endParaRPr/>
          </a:p>
          <a:p>
            <a:pPr indent="-474120" lvl="1" marL="1219170" rtl="0" algn="l">
              <a:lnSpc>
                <a:spcPct val="100000"/>
              </a:lnSpc>
              <a:spcBef>
                <a:spcPts val="0"/>
              </a:spcBef>
              <a:spcAft>
                <a:spcPts val="0"/>
              </a:spcAft>
              <a:buSzPts val="2000"/>
              <a:buChar char="○"/>
            </a:pPr>
            <a:r>
              <a:rPr lang="en-US"/>
              <a:t>foreground objects are first remove</a:t>
            </a:r>
            <a:endParaRPr/>
          </a:p>
          <a:p>
            <a:pPr indent="-474120" lvl="1" marL="1219170" rtl="0" algn="l">
              <a:lnSpc>
                <a:spcPct val="100000"/>
              </a:lnSpc>
              <a:spcBef>
                <a:spcPts val="0"/>
              </a:spcBef>
              <a:spcAft>
                <a:spcPts val="0"/>
              </a:spcAft>
              <a:buSzPts val="2000"/>
              <a:buChar char="○"/>
            </a:pPr>
            <a:r>
              <a:rPr lang="en-US"/>
              <a:t>resulting background plates are aligned</a:t>
            </a:r>
            <a:endParaRPr/>
          </a:p>
          <a:p>
            <a:pPr indent="-474120" lvl="1" marL="1219170" rtl="0" algn="l">
              <a:lnSpc>
                <a:spcPct val="100000"/>
              </a:lnSpc>
              <a:spcBef>
                <a:spcPts val="0"/>
              </a:spcBef>
              <a:spcAft>
                <a:spcPts val="0"/>
              </a:spcAft>
              <a:buSzPts val="2000"/>
              <a:buChar char="○"/>
            </a:pPr>
            <a:r>
              <a:rPr lang="en-US"/>
              <a:t>yield a high quality background estimate</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000">
              <a:solidFill>
                <a:schemeClr val="dk1"/>
              </a:solidFill>
            </a:endParaRPr>
          </a:p>
        </p:txBody>
      </p:sp>
      <p:sp>
        <p:nvSpPr>
          <p:cNvPr id="1077" name="Google Shape;1077;p9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96"/>
          <p:cNvSpPr txBox="1"/>
          <p:nvPr>
            <p:ph type="ctrTitle"/>
          </p:nvPr>
        </p:nvSpPr>
        <p:spPr>
          <a:xfrm>
            <a:off x="1328852" y="2671850"/>
            <a:ext cx="10080300" cy="154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t>Chapter 10-5</a:t>
            </a:r>
            <a:br>
              <a:rPr lang="en-US"/>
            </a:br>
            <a:r>
              <a:rPr lang="en-US"/>
              <a:t>Texture Analysis and Synthesis</a:t>
            </a:r>
            <a:br>
              <a:rPr lang="en-US"/>
            </a:br>
            <a:r>
              <a:rPr lang="en-US"/>
              <a:t>質地分析和生成</a:t>
            </a:r>
            <a:endParaRPr/>
          </a:p>
        </p:txBody>
      </p:sp>
      <p:sp>
        <p:nvSpPr>
          <p:cNvPr id="1083" name="Google Shape;1083;p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4"/>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Storing into JPEG… Digital Signal Processor (DSP)</a:t>
            </a:r>
            <a:endParaRPr/>
          </a:p>
          <a:p>
            <a:pPr indent="-514350" lvl="0" marL="615948" rtl="0" algn="l">
              <a:lnSpc>
                <a:spcPct val="100000"/>
              </a:lnSpc>
              <a:spcBef>
                <a:spcPts val="800"/>
              </a:spcBef>
              <a:spcAft>
                <a:spcPts val="0"/>
              </a:spcAft>
              <a:buSzPts val="2400"/>
              <a:buFont typeface="Arial"/>
              <a:buAutoNum type="arabicPeriod"/>
            </a:pPr>
            <a:r>
              <a:rPr lang="en-US"/>
              <a:t>Demosaicing</a:t>
            </a:r>
            <a:endParaRPr/>
          </a:p>
          <a:p>
            <a:pPr indent="-514350" lvl="0" marL="615948" rtl="0" algn="l">
              <a:lnSpc>
                <a:spcPct val="100000"/>
              </a:lnSpc>
              <a:spcBef>
                <a:spcPts val="800"/>
              </a:spcBef>
              <a:spcAft>
                <a:spcPts val="0"/>
              </a:spcAft>
              <a:buSzPts val="2400"/>
              <a:buFont typeface="Arial"/>
              <a:buAutoNum type="arabicPeriod"/>
            </a:pPr>
            <a:r>
              <a:rPr lang="en-US"/>
              <a:t>Sharpening</a:t>
            </a:r>
            <a:endParaRPr/>
          </a:p>
          <a:p>
            <a:pPr indent="-514350" lvl="0" marL="615948" rtl="0" algn="l">
              <a:lnSpc>
                <a:spcPct val="100000"/>
              </a:lnSpc>
              <a:spcBef>
                <a:spcPts val="800"/>
              </a:spcBef>
              <a:spcAft>
                <a:spcPts val="0"/>
              </a:spcAft>
              <a:buSzPts val="2400"/>
              <a:buFont typeface="Arial"/>
              <a:buAutoNum type="arabicPeriod"/>
            </a:pPr>
            <a:r>
              <a:rPr lang="en-US"/>
              <a:t>White Balance</a:t>
            </a:r>
            <a:endParaRPr/>
          </a:p>
          <a:p>
            <a:pPr indent="-514350" lvl="0" marL="615948" rtl="0" algn="l">
              <a:lnSpc>
                <a:spcPct val="100000"/>
              </a:lnSpc>
              <a:spcBef>
                <a:spcPts val="800"/>
              </a:spcBef>
              <a:spcAft>
                <a:spcPts val="0"/>
              </a:spcAft>
              <a:buSzPts val="2400"/>
              <a:buFont typeface="Arial"/>
              <a:buAutoNum type="arabicPeriod"/>
            </a:pPr>
            <a:r>
              <a:rPr lang="en-US"/>
              <a:t>Gamma</a:t>
            </a:r>
            <a:endParaRPr/>
          </a:p>
          <a:p>
            <a:pPr indent="-514350" lvl="0" marL="615948" rtl="0" algn="l">
              <a:lnSpc>
                <a:spcPct val="100000"/>
              </a:lnSpc>
              <a:spcBef>
                <a:spcPts val="800"/>
              </a:spcBef>
              <a:spcAft>
                <a:spcPts val="0"/>
              </a:spcAft>
              <a:buSzPts val="2400"/>
              <a:buFont typeface="Arial"/>
              <a:buAutoNum type="arabicPeriod"/>
            </a:pPr>
            <a:r>
              <a:rPr lang="en-US"/>
              <a:t>Compress</a:t>
            </a:r>
            <a:endParaRPr/>
          </a:p>
          <a:p>
            <a:pPr indent="-347120" lvl="1" marL="1219170" rtl="0" algn="l">
              <a:lnSpc>
                <a:spcPct val="100000"/>
              </a:lnSpc>
              <a:spcBef>
                <a:spcPts val="0"/>
              </a:spcBef>
              <a:spcAft>
                <a:spcPts val="0"/>
              </a:spcAft>
              <a:buSzPts val="2000"/>
              <a:buNone/>
            </a:pPr>
            <a:r>
              <a:t/>
            </a:r>
            <a:endParaRPr/>
          </a:p>
        </p:txBody>
      </p:sp>
      <p:pic>
        <p:nvPicPr>
          <p:cNvPr id="153" name="Google Shape;153;p14"/>
          <p:cNvPicPr preferRelativeResize="0"/>
          <p:nvPr/>
        </p:nvPicPr>
        <p:blipFill rotWithShape="1">
          <a:blip r:embed="rId3">
            <a:alphaModFix/>
          </a:blip>
          <a:srcRect b="0" l="0" r="0" t="0"/>
          <a:stretch/>
        </p:blipFill>
        <p:spPr>
          <a:xfrm>
            <a:off x="5137994" y="4404369"/>
            <a:ext cx="1477412" cy="1119139"/>
          </a:xfrm>
          <a:prstGeom prst="rect">
            <a:avLst/>
          </a:prstGeom>
          <a:noFill/>
          <a:ln>
            <a:noFill/>
          </a:ln>
        </p:spPr>
      </p:pic>
      <p:pic>
        <p:nvPicPr>
          <p:cNvPr descr="Bayer filter - Wikipedia" id="154" name="Google Shape;154;p14">
            <a:hlinkClick r:id="rId4"/>
          </p:cNvPr>
          <p:cNvPicPr preferRelativeResize="0"/>
          <p:nvPr/>
        </p:nvPicPr>
        <p:blipFill rotWithShape="1">
          <a:blip r:embed="rId5">
            <a:alphaModFix/>
          </a:blip>
          <a:srcRect b="0" l="0" r="0" t="0"/>
          <a:stretch/>
        </p:blipFill>
        <p:spPr>
          <a:xfrm>
            <a:off x="5407880" y="2975541"/>
            <a:ext cx="1376239" cy="894307"/>
          </a:xfrm>
          <a:prstGeom prst="rect">
            <a:avLst/>
          </a:prstGeom>
          <a:noFill/>
          <a:ln>
            <a:noFill/>
          </a:ln>
        </p:spPr>
      </p:pic>
      <p:sp>
        <p:nvSpPr>
          <p:cNvPr id="155" name="Google Shape;155;p14"/>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10.1.1 Radiometric Response Function</a:t>
            </a:r>
            <a:endParaRPr b="1" i="0" sz="2667" u="none" cap="none" strike="noStrike">
              <a:solidFill>
                <a:srgbClr val="E2DFDF"/>
              </a:solidFill>
              <a:latin typeface="Lora"/>
              <a:ea typeface="Lora"/>
              <a:cs typeface="Lora"/>
              <a:sym typeface="Lora"/>
            </a:endParaRPr>
          </a:p>
        </p:txBody>
      </p:sp>
      <p:pic>
        <p:nvPicPr>
          <p:cNvPr id="156" name="Google Shape;156;p14"/>
          <p:cNvPicPr preferRelativeResize="0"/>
          <p:nvPr/>
        </p:nvPicPr>
        <p:blipFill rotWithShape="1">
          <a:blip r:embed="rId6">
            <a:alphaModFix/>
          </a:blip>
          <a:srcRect b="0" l="0" r="0" t="0"/>
          <a:stretch/>
        </p:blipFill>
        <p:spPr>
          <a:xfrm>
            <a:off x="8160740" y="198328"/>
            <a:ext cx="3408219" cy="2114694"/>
          </a:xfrm>
          <a:prstGeom prst="rect">
            <a:avLst/>
          </a:prstGeom>
          <a:noFill/>
          <a:ln>
            <a:noFill/>
          </a:ln>
        </p:spPr>
      </p:pic>
      <p:sp>
        <p:nvSpPr>
          <p:cNvPr id="157" name="Google Shape;157;p14"/>
          <p:cNvSpPr txBox="1"/>
          <p:nvPr>
            <p:ph type="title"/>
          </p:nvPr>
        </p:nvSpPr>
        <p:spPr>
          <a:xfrm>
            <a:off x="1841666" y="1194816"/>
            <a:ext cx="6340433"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The Image Sensing Pipeline 影像感應流程</a:t>
            </a:r>
            <a:endParaRPr/>
          </a:p>
        </p:txBody>
      </p:sp>
      <p:pic>
        <p:nvPicPr>
          <p:cNvPr id="158" name="Google Shape;158;p14"/>
          <p:cNvPicPr preferRelativeResize="0"/>
          <p:nvPr/>
        </p:nvPicPr>
        <p:blipFill rotWithShape="1">
          <a:blip r:embed="rId7">
            <a:alphaModFix/>
          </a:blip>
          <a:srcRect b="0" l="0" r="0" t="0"/>
          <a:stretch/>
        </p:blipFill>
        <p:spPr>
          <a:xfrm>
            <a:off x="6524392" y="3705407"/>
            <a:ext cx="1636348" cy="1088235"/>
          </a:xfrm>
          <a:prstGeom prst="rect">
            <a:avLst/>
          </a:prstGeom>
          <a:noFill/>
          <a:ln>
            <a:noFill/>
          </a:ln>
        </p:spPr>
      </p:pic>
      <p:sp>
        <p:nvSpPr>
          <p:cNvPr id="159" name="Google Shape;159;p1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97"/>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10.5 Texture Analysis and Synthesis</a:t>
            </a:r>
            <a:endParaRPr/>
          </a:p>
        </p:txBody>
      </p:sp>
      <p:sp>
        <p:nvSpPr>
          <p:cNvPr id="1090" name="Google Shape;1090;p97"/>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a:t>
            </a:r>
            <a:endParaRPr/>
          </a:p>
        </p:txBody>
      </p:sp>
      <p:sp>
        <p:nvSpPr>
          <p:cNvPr id="1091" name="Google Shape;1091;p97"/>
          <p:cNvSpPr txBox="1"/>
          <p:nvPr>
            <p:ph idx="1" type="body"/>
          </p:nvPr>
        </p:nvSpPr>
        <p:spPr>
          <a:xfrm>
            <a:off x="1841675" y="1889725"/>
            <a:ext cx="9468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T</a:t>
            </a:r>
            <a:r>
              <a:rPr lang="en-US"/>
              <a:t>exture analysis and synthesis are widely used to repair defects, such as small holes, in images or to create non-photorealistic painterly renderings from regular photographs.  </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800"/>
          </a:p>
          <a:p>
            <a:pPr indent="-355586" lvl="0" marL="609585" rtl="0" algn="l">
              <a:lnSpc>
                <a:spcPct val="100000"/>
              </a:lnSpc>
              <a:spcBef>
                <a:spcPts val="800"/>
              </a:spcBef>
              <a:spcAft>
                <a:spcPts val="0"/>
              </a:spcAft>
              <a:buClr>
                <a:srgbClr val="FFCD00"/>
              </a:buClr>
              <a:buSzPts val="2400"/>
              <a:buFont typeface="Quattrocento Sans"/>
              <a:buNone/>
            </a:pPr>
            <a:r>
              <a:t/>
            </a:r>
            <a:endParaRPr sz="2800"/>
          </a:p>
        </p:txBody>
      </p:sp>
      <p:sp>
        <p:nvSpPr>
          <p:cNvPr id="1092" name="Google Shape;1092;p9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g12749e8fc58_0_8"/>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10.5 Texture Analysis and Synthesis</a:t>
            </a:r>
            <a:endParaRPr/>
          </a:p>
        </p:txBody>
      </p:sp>
      <p:sp>
        <p:nvSpPr>
          <p:cNvPr id="1099" name="Google Shape;1099;g12749e8fc58_0_8"/>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a:t>
            </a:r>
            <a:endParaRPr/>
          </a:p>
        </p:txBody>
      </p:sp>
      <p:sp>
        <p:nvSpPr>
          <p:cNvPr id="1100" name="Google Shape;1100;g12749e8fc58_0_8"/>
          <p:cNvSpPr txBox="1"/>
          <p:nvPr>
            <p:ph idx="1" type="body"/>
          </p:nvPr>
        </p:nvSpPr>
        <p:spPr>
          <a:xfrm>
            <a:off x="275900" y="2081075"/>
            <a:ext cx="6813300" cy="20745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T</a:t>
            </a:r>
            <a:r>
              <a:rPr lang="en-US"/>
              <a:t>exture synthesis: </a:t>
            </a:r>
            <a:r>
              <a:rPr lang="en-US"/>
              <a:t>"Given a small sample of a texture, generate a larger similar-looking image."</a:t>
            </a:r>
            <a:endParaRPr/>
          </a:p>
          <a:p>
            <a:pPr indent="-355587" lvl="0" marL="609584" rtl="0" algn="l">
              <a:lnSpc>
                <a:spcPct val="100000"/>
              </a:lnSpc>
              <a:spcBef>
                <a:spcPts val="800"/>
              </a:spcBef>
              <a:spcAft>
                <a:spcPts val="0"/>
              </a:spcAft>
              <a:buClr>
                <a:srgbClr val="FFCD00"/>
              </a:buClr>
              <a:buSzPts val="2400"/>
              <a:buFont typeface="Quattrocento Sans"/>
              <a:buNone/>
            </a:pPr>
            <a:r>
              <a:t/>
            </a:r>
            <a:endParaRPr sz="2800"/>
          </a:p>
          <a:p>
            <a:pPr indent="-355587" lvl="0" marL="609584" rtl="0" algn="l">
              <a:lnSpc>
                <a:spcPct val="100000"/>
              </a:lnSpc>
              <a:spcBef>
                <a:spcPts val="800"/>
              </a:spcBef>
              <a:spcAft>
                <a:spcPts val="0"/>
              </a:spcAft>
              <a:buClr>
                <a:srgbClr val="FFCD00"/>
              </a:buClr>
              <a:buSzPts val="2400"/>
              <a:buFont typeface="Quattrocento Sans"/>
              <a:buNone/>
            </a:pPr>
            <a:r>
              <a:t/>
            </a:r>
            <a:endParaRPr sz="2800"/>
          </a:p>
        </p:txBody>
      </p:sp>
      <p:sp>
        <p:nvSpPr>
          <p:cNvPr id="1101" name="Google Shape;1101;g12749e8fc58_0_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1102" name="Google Shape;1102;g12749e8fc58_0_8"/>
          <p:cNvPicPr preferRelativeResize="0"/>
          <p:nvPr/>
        </p:nvPicPr>
        <p:blipFill>
          <a:blip r:embed="rId3">
            <a:alphaModFix/>
          </a:blip>
          <a:stretch>
            <a:fillRect/>
          </a:stretch>
        </p:blipFill>
        <p:spPr>
          <a:xfrm>
            <a:off x="7337225" y="1672650"/>
            <a:ext cx="4660475" cy="4660475"/>
          </a:xfrm>
          <a:prstGeom prst="rect">
            <a:avLst/>
          </a:prstGeom>
          <a:noFill/>
          <a:ln>
            <a:noFill/>
          </a:ln>
        </p:spPr>
      </p:pic>
      <p:pic>
        <p:nvPicPr>
          <p:cNvPr id="1103" name="Google Shape;1103;g12749e8fc58_0_8"/>
          <p:cNvPicPr preferRelativeResize="0"/>
          <p:nvPr/>
        </p:nvPicPr>
        <p:blipFill>
          <a:blip r:embed="rId4">
            <a:alphaModFix/>
          </a:blip>
          <a:stretch>
            <a:fillRect/>
          </a:stretch>
        </p:blipFill>
        <p:spPr>
          <a:xfrm>
            <a:off x="5014625" y="4258550"/>
            <a:ext cx="2074575" cy="2074575"/>
          </a:xfrm>
          <a:prstGeom prst="rect">
            <a:avLst/>
          </a:prstGeom>
          <a:noFill/>
          <a:ln>
            <a:noFill/>
          </a:ln>
        </p:spPr>
      </p:pic>
    </p:spTree>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98"/>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10.5 Texture Analysis and Synthesis</a:t>
            </a:r>
            <a:endParaRPr/>
          </a:p>
        </p:txBody>
      </p:sp>
      <p:sp>
        <p:nvSpPr>
          <p:cNvPr id="1110" name="Google Shape;1110;p98"/>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Traditional Approach</a:t>
            </a:r>
            <a:endParaRPr/>
          </a:p>
        </p:txBody>
      </p:sp>
      <p:sp>
        <p:nvSpPr>
          <p:cNvPr id="1111" name="Google Shape;1111;p98"/>
          <p:cNvSpPr txBox="1"/>
          <p:nvPr>
            <p:ph idx="1" type="body"/>
          </p:nvPr>
        </p:nvSpPr>
        <p:spPr>
          <a:xfrm>
            <a:off x="968550" y="1983450"/>
            <a:ext cx="10716600" cy="45621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SzPts val="2400"/>
              <a:buChar char="◉"/>
            </a:pPr>
            <a:r>
              <a:rPr lang="en-US" sz="2800"/>
              <a:t>Matching the frequency characteristics, which is equivalent to matching spatial correlations, is in itself not sufficient.</a:t>
            </a:r>
            <a:endParaRPr sz="2800"/>
          </a:p>
          <a:p>
            <a:pPr indent="-533387" lvl="0" marL="609584" rtl="0" algn="l">
              <a:lnSpc>
                <a:spcPct val="100000"/>
              </a:lnSpc>
              <a:spcBef>
                <a:spcPts val="800"/>
              </a:spcBef>
              <a:spcAft>
                <a:spcPts val="0"/>
              </a:spcAft>
              <a:buSzPts val="2800"/>
              <a:buChar char="◉"/>
            </a:pPr>
            <a:r>
              <a:rPr lang="en-US" sz="2800"/>
              <a:t>De Bonet (1997) uses a coarse-to-fine strategy to find locations in the source texture with a similar parent structure and then randomly chooses one matching location as the current sample value.</a:t>
            </a:r>
            <a:endParaRPr sz="2800"/>
          </a:p>
          <a:p>
            <a:pPr indent="-533387" lvl="0" marL="609584" rtl="0" algn="l">
              <a:lnSpc>
                <a:spcPct val="100000"/>
              </a:lnSpc>
              <a:spcBef>
                <a:spcPts val="800"/>
              </a:spcBef>
              <a:spcAft>
                <a:spcPts val="0"/>
              </a:spcAft>
              <a:buSzPts val="2800"/>
              <a:buChar char="◉"/>
            </a:pPr>
            <a:r>
              <a:rPr lang="en-US" sz="2800"/>
              <a:t>Gatys, Ecker, and Bethge (2015) use a pyramidal fine-to-coarse-to-fine algorithm, but using deep networks trained for object recognition. Iteratively update the random image until perceptually motivated statistics are matched.</a:t>
            </a:r>
            <a:endParaRPr sz="2800"/>
          </a:p>
          <a:p>
            <a:pPr indent="-355586" lvl="0" marL="609585" rtl="0" algn="l">
              <a:lnSpc>
                <a:spcPct val="100000"/>
              </a:lnSpc>
              <a:spcBef>
                <a:spcPts val="800"/>
              </a:spcBef>
              <a:spcAft>
                <a:spcPts val="0"/>
              </a:spcAft>
              <a:buClr>
                <a:srgbClr val="FFCD00"/>
              </a:buClr>
              <a:buSzPts val="2400"/>
              <a:buFont typeface="Quattrocento Sans"/>
              <a:buNone/>
            </a:pPr>
            <a:r>
              <a:t/>
            </a:r>
            <a:endParaRPr sz="2800"/>
          </a:p>
        </p:txBody>
      </p:sp>
      <p:sp>
        <p:nvSpPr>
          <p:cNvPr id="1112" name="Google Shape;1112;p9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pic>
        <p:nvPicPr>
          <p:cNvPr id="1118" name="Google Shape;1118;p99"/>
          <p:cNvPicPr preferRelativeResize="0"/>
          <p:nvPr/>
        </p:nvPicPr>
        <p:blipFill rotWithShape="1">
          <a:blip r:embed="rId3">
            <a:alphaModFix/>
          </a:blip>
          <a:srcRect b="0" l="0" r="0" t="0"/>
          <a:stretch/>
        </p:blipFill>
        <p:spPr>
          <a:xfrm>
            <a:off x="7178200" y="3797933"/>
            <a:ext cx="4772850" cy="2959642"/>
          </a:xfrm>
          <a:prstGeom prst="rect">
            <a:avLst/>
          </a:prstGeom>
          <a:noFill/>
          <a:ln>
            <a:noFill/>
          </a:ln>
        </p:spPr>
      </p:pic>
      <p:sp>
        <p:nvSpPr>
          <p:cNvPr id="1119" name="Google Shape;1119;p99"/>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10.5 Texture Analysis and Synthesis</a:t>
            </a:r>
            <a:endParaRPr/>
          </a:p>
        </p:txBody>
      </p:sp>
      <p:sp>
        <p:nvSpPr>
          <p:cNvPr id="1120" name="Google Shape;1120;p99"/>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Exemplar-Based</a:t>
            </a:r>
            <a:endParaRPr/>
          </a:p>
        </p:txBody>
      </p:sp>
      <p:sp>
        <p:nvSpPr>
          <p:cNvPr id="1121" name="Google Shape;1121;p99"/>
          <p:cNvSpPr txBox="1"/>
          <p:nvPr>
            <p:ph idx="1" type="body"/>
          </p:nvPr>
        </p:nvSpPr>
        <p:spPr>
          <a:xfrm>
            <a:off x="609250" y="1775625"/>
            <a:ext cx="113418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SzPts val="2400"/>
              <a:buChar char="◉"/>
            </a:pPr>
            <a:r>
              <a:rPr lang="en-US" sz="2800"/>
              <a:t>Generate texture pixels by looking for neighborhoods in the source texture that are similar to the currently synthesized image</a:t>
            </a:r>
            <a:endParaRPr sz="2800"/>
          </a:p>
          <a:p>
            <a:pPr indent="-507987" lvl="0" marL="609584" rtl="0" algn="l">
              <a:lnSpc>
                <a:spcPct val="100000"/>
              </a:lnSpc>
              <a:spcBef>
                <a:spcPts val="800"/>
              </a:spcBef>
              <a:spcAft>
                <a:spcPts val="0"/>
              </a:spcAft>
              <a:buSzPts val="2400"/>
              <a:buChar char="◉"/>
            </a:pPr>
            <a:r>
              <a:rPr lang="en-US" sz="2800"/>
              <a:t>Efros and Freeman (2001): image quilting</a:t>
            </a:r>
            <a:endParaRPr sz="2800"/>
          </a:p>
          <a:p>
            <a:pPr indent="-533386" lvl="0" marL="609585" rtl="0" algn="l">
              <a:lnSpc>
                <a:spcPct val="100000"/>
              </a:lnSpc>
              <a:spcBef>
                <a:spcPts val="800"/>
              </a:spcBef>
              <a:spcAft>
                <a:spcPts val="0"/>
              </a:spcAft>
              <a:buSzPts val="2800"/>
              <a:buChar char="◉"/>
            </a:pPr>
            <a:r>
              <a:rPr lang="en-US" sz="2800"/>
              <a:t>Application: Hole filling and inpainting</a:t>
            </a:r>
            <a:endParaRPr sz="2800"/>
          </a:p>
          <a:p>
            <a:pPr indent="-355586" lvl="0" marL="609585" rtl="0" algn="l">
              <a:lnSpc>
                <a:spcPct val="100000"/>
              </a:lnSpc>
              <a:spcBef>
                <a:spcPts val="800"/>
              </a:spcBef>
              <a:spcAft>
                <a:spcPts val="0"/>
              </a:spcAft>
              <a:buClr>
                <a:srgbClr val="FFCD00"/>
              </a:buClr>
              <a:buSzPts val="2400"/>
              <a:buFont typeface="Quattrocento Sans"/>
              <a:buNone/>
            </a:pPr>
            <a:r>
              <a:t/>
            </a:r>
            <a:endParaRPr sz="2800"/>
          </a:p>
        </p:txBody>
      </p:sp>
      <p:pic>
        <p:nvPicPr>
          <p:cNvPr id="1122" name="Google Shape;1122;p99"/>
          <p:cNvPicPr preferRelativeResize="0"/>
          <p:nvPr/>
        </p:nvPicPr>
        <p:blipFill rotWithShape="1">
          <a:blip r:embed="rId4">
            <a:alphaModFix/>
          </a:blip>
          <a:srcRect b="0" l="0" r="0" t="0"/>
          <a:stretch/>
        </p:blipFill>
        <p:spPr>
          <a:xfrm>
            <a:off x="143775" y="3905475"/>
            <a:ext cx="6869096" cy="2779100"/>
          </a:xfrm>
          <a:prstGeom prst="rect">
            <a:avLst/>
          </a:prstGeom>
          <a:noFill/>
          <a:ln>
            <a:noFill/>
          </a:ln>
        </p:spPr>
      </p:pic>
      <p:sp>
        <p:nvSpPr>
          <p:cNvPr id="1123" name="Google Shape;1123;p9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g127741585ba_0_6"/>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10.5 Texture Analysis and Synthesis</a:t>
            </a:r>
            <a:endParaRPr/>
          </a:p>
        </p:txBody>
      </p:sp>
      <p:sp>
        <p:nvSpPr>
          <p:cNvPr id="1130" name="Google Shape;1130;g127741585ba_0_6"/>
          <p:cNvSpPr txBox="1"/>
          <p:nvPr>
            <p:ph type="title"/>
          </p:nvPr>
        </p:nvSpPr>
        <p:spPr>
          <a:xfrm>
            <a:off x="1841681" y="1194825"/>
            <a:ext cx="93435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10.5.2 Application: Non-photorealistic rendering</a:t>
            </a:r>
            <a:endParaRPr/>
          </a:p>
        </p:txBody>
      </p:sp>
      <p:sp>
        <p:nvSpPr>
          <p:cNvPr id="1131" name="Google Shape;1131;g127741585ba_0_6"/>
          <p:cNvSpPr txBox="1"/>
          <p:nvPr>
            <p:ph idx="1" type="body"/>
          </p:nvPr>
        </p:nvSpPr>
        <p:spPr>
          <a:xfrm>
            <a:off x="968550" y="1983450"/>
            <a:ext cx="10716600" cy="4562100"/>
          </a:xfrm>
          <a:prstGeom prst="rect">
            <a:avLst/>
          </a:prstGeom>
          <a:noFill/>
          <a:ln>
            <a:noFill/>
          </a:ln>
        </p:spPr>
        <p:txBody>
          <a:bodyPr anchorCtr="0" anchor="t" bIns="91425" lIns="91425" spcFirstLastPara="1" rIns="91425" wrap="square" tIns="91425">
            <a:noAutofit/>
          </a:bodyPr>
          <a:lstStyle/>
          <a:p>
            <a:pPr indent="-533387" lvl="0" marL="609584" rtl="0" algn="l">
              <a:lnSpc>
                <a:spcPct val="100000"/>
              </a:lnSpc>
              <a:spcBef>
                <a:spcPts val="800"/>
              </a:spcBef>
              <a:spcAft>
                <a:spcPts val="0"/>
              </a:spcAft>
              <a:buSzPts val="2800"/>
              <a:buChar char="◉"/>
            </a:pPr>
            <a:r>
              <a:rPr lang="en-US" sz="2800"/>
              <a:t>Instead of programming a certain non-photorealistic rendering effect, it is sufficient to supply the system with examples of before and after images, and let the system synthesize the novel image using exemplar-based synthesis</a:t>
            </a:r>
            <a:endParaRPr sz="2800"/>
          </a:p>
          <a:p>
            <a:pPr indent="-533387" lvl="0" marL="609584" rtl="0" algn="l">
              <a:lnSpc>
                <a:spcPct val="100000"/>
              </a:lnSpc>
              <a:spcBef>
                <a:spcPts val="800"/>
              </a:spcBef>
              <a:spcAft>
                <a:spcPts val="0"/>
              </a:spcAft>
              <a:buSzPts val="2800"/>
              <a:buChar char="◉"/>
            </a:pPr>
            <a:r>
              <a:rPr lang="en-US" sz="2800"/>
              <a:t>With the advent of deep learning, image-guided exemplar-based texture synthesis has mostly been replaced with statistics matching in deep networks</a:t>
            </a:r>
            <a:endParaRPr sz="2800"/>
          </a:p>
          <a:p>
            <a:pPr indent="-355587" lvl="0" marL="609584" rtl="0" algn="l">
              <a:lnSpc>
                <a:spcPct val="100000"/>
              </a:lnSpc>
              <a:spcBef>
                <a:spcPts val="800"/>
              </a:spcBef>
              <a:spcAft>
                <a:spcPts val="0"/>
              </a:spcAft>
              <a:buClr>
                <a:srgbClr val="FFCD00"/>
              </a:buClr>
              <a:buSzPts val="2400"/>
              <a:buFont typeface="Quattrocento Sans"/>
              <a:buNone/>
            </a:pPr>
            <a:r>
              <a:t/>
            </a:r>
            <a:endParaRPr sz="2800"/>
          </a:p>
        </p:txBody>
      </p:sp>
      <p:sp>
        <p:nvSpPr>
          <p:cNvPr id="1132" name="Google Shape;1132;g127741585ba_0_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g127741585ba_0_17"/>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10.5 Texture Analysis and Synthesis</a:t>
            </a:r>
            <a:endParaRPr/>
          </a:p>
        </p:txBody>
      </p:sp>
      <p:sp>
        <p:nvSpPr>
          <p:cNvPr id="1139" name="Google Shape;1139;g127741585ba_0_17"/>
          <p:cNvSpPr txBox="1"/>
          <p:nvPr>
            <p:ph type="title"/>
          </p:nvPr>
        </p:nvSpPr>
        <p:spPr>
          <a:xfrm>
            <a:off x="1841681" y="1194825"/>
            <a:ext cx="93435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10.5.2 Application: Non-photorealistic rendering</a:t>
            </a:r>
            <a:endParaRPr/>
          </a:p>
        </p:txBody>
      </p:sp>
      <p:sp>
        <p:nvSpPr>
          <p:cNvPr id="1140" name="Google Shape;1140;g127741585ba_0_1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1141" name="Google Shape;1141;g127741585ba_0_17"/>
          <p:cNvPicPr preferRelativeResize="0"/>
          <p:nvPr/>
        </p:nvPicPr>
        <p:blipFill>
          <a:blip r:embed="rId3">
            <a:alphaModFix/>
          </a:blip>
          <a:stretch>
            <a:fillRect/>
          </a:stretch>
        </p:blipFill>
        <p:spPr>
          <a:xfrm>
            <a:off x="1233275" y="1928025"/>
            <a:ext cx="10038601" cy="4929975"/>
          </a:xfrm>
          <a:prstGeom prst="rect">
            <a:avLst/>
          </a:prstGeom>
          <a:noFill/>
          <a:ln>
            <a:noFill/>
          </a:ln>
        </p:spPr>
      </p:pic>
    </p:spTree>
  </p:cSld>
  <p:clrMapOvr>
    <a:masterClrMapping/>
  </p:clrMapOvr>
  <p:transition>
    <p:fade thruBlk="1"/>
  </p:transition>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00"/>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a:t> </a:t>
            </a:r>
            <a:endParaRPr/>
          </a:p>
        </p:txBody>
      </p:sp>
      <p:sp>
        <p:nvSpPr>
          <p:cNvPr id="1147" name="Google Shape;1147;p100"/>
          <p:cNvSpPr txBox="1"/>
          <p:nvPr>
            <p:ph type="ctrTitle"/>
          </p:nvPr>
        </p:nvSpPr>
        <p:spPr>
          <a:xfrm>
            <a:off x="2696300" y="2258031"/>
            <a:ext cx="5050400"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Conclusion</a:t>
            </a:r>
            <a:endParaRPr/>
          </a:p>
        </p:txBody>
      </p:sp>
      <p:sp>
        <p:nvSpPr>
          <p:cNvPr id="1148" name="Google Shape;1148;p10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01"/>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Conclusion</a:t>
            </a:r>
            <a:endParaRPr/>
          </a:p>
        </p:txBody>
      </p:sp>
      <p:sp>
        <p:nvSpPr>
          <p:cNvPr id="1154" name="Google Shape;1154;p101"/>
          <p:cNvSpPr txBox="1"/>
          <p:nvPr>
            <p:ph idx="1" type="body"/>
          </p:nvPr>
        </p:nvSpPr>
        <p:spPr>
          <a:xfrm>
            <a:off x="1570525" y="2155300"/>
            <a:ext cx="102258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10.1 Photometric Calibration (光度學校正)</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a:t>10.2 High Dynamic Range Imaging (高動態範圍成像)</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a:t>10.3 Super-resolution, Denoising, and Blur Removal (超解析度、去雜訊、去模糊)</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a:t>10.4 Image Matting and Compositing (影像去背與合成)</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a:t>10.5 Texture Analysis and Synthesis (質地分析和生成)</a:t>
            </a:r>
            <a:endParaRPr/>
          </a:p>
        </p:txBody>
      </p:sp>
      <p:sp>
        <p:nvSpPr>
          <p:cNvPr id="1155" name="Google Shape;1155;p10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03"/>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a:t> </a:t>
            </a:r>
            <a:endParaRPr/>
          </a:p>
        </p:txBody>
      </p:sp>
      <p:sp>
        <p:nvSpPr>
          <p:cNvPr id="1161" name="Google Shape;1161;p103"/>
          <p:cNvSpPr txBox="1"/>
          <p:nvPr>
            <p:ph type="ctrTitle"/>
          </p:nvPr>
        </p:nvSpPr>
        <p:spPr>
          <a:xfrm>
            <a:off x="2696300" y="2758027"/>
            <a:ext cx="5050500" cy="10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Thank You</a:t>
            </a:r>
            <a:endParaRPr/>
          </a:p>
        </p:txBody>
      </p:sp>
      <p:sp>
        <p:nvSpPr>
          <p:cNvPr id="1162" name="Google Shape;1162;p103"/>
          <p:cNvSpPr txBox="1"/>
          <p:nvPr/>
        </p:nvSpPr>
        <p:spPr>
          <a:xfrm>
            <a:off x="2363575" y="5109903"/>
            <a:ext cx="8915400" cy="142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716F6D"/>
                </a:solidFill>
                <a:latin typeface="Arial"/>
                <a:ea typeface="Arial"/>
                <a:cs typeface="Arial"/>
                <a:sym typeface="Arial"/>
              </a:rPr>
              <a:t>講者：Alexander Yurusov (游亞力) (生醫電資所碩士班)</a:t>
            </a:r>
            <a:endParaRPr sz="2400"/>
          </a:p>
          <a:p>
            <a:pPr indent="0" lvl="0" marL="0" marR="0" rtl="0" algn="l">
              <a:lnSpc>
                <a:spcPct val="100000"/>
              </a:lnSpc>
              <a:spcBef>
                <a:spcPts val="0"/>
              </a:spcBef>
              <a:spcAft>
                <a:spcPts val="0"/>
              </a:spcAft>
              <a:buNone/>
            </a:pPr>
            <a:r>
              <a:rPr b="0" i="0" lang="en-US" sz="2400" u="none" cap="none" strike="noStrike">
                <a:solidFill>
                  <a:srgbClr val="716F6D"/>
                </a:solidFill>
                <a:latin typeface="Arial"/>
                <a:ea typeface="Arial"/>
                <a:cs typeface="Arial"/>
                <a:sym typeface="Arial"/>
              </a:rPr>
              <a:t>聯絡資訊：R</a:t>
            </a:r>
            <a:r>
              <a:rPr lang="en-US" sz="2400">
                <a:solidFill>
                  <a:srgbClr val="716F6D"/>
                </a:solidFill>
              </a:rPr>
              <a:t>10945053</a:t>
            </a:r>
            <a:r>
              <a:rPr b="0" i="0" lang="en-US" sz="2400" u="none" cap="none" strike="noStrike">
                <a:solidFill>
                  <a:srgbClr val="716F6D"/>
                </a:solidFill>
                <a:latin typeface="Arial"/>
                <a:ea typeface="Arial"/>
                <a:cs typeface="Arial"/>
                <a:sym typeface="Arial"/>
              </a:rPr>
              <a:t>@ntu.edu.tw</a:t>
            </a:r>
            <a:endParaRPr sz="2400"/>
          </a:p>
          <a:p>
            <a:pPr indent="0" lvl="0" marL="0" marR="0" rtl="0" algn="l">
              <a:lnSpc>
                <a:spcPct val="100000"/>
              </a:lnSpc>
              <a:spcBef>
                <a:spcPts val="0"/>
              </a:spcBef>
              <a:spcAft>
                <a:spcPts val="0"/>
              </a:spcAft>
              <a:buNone/>
            </a:pPr>
            <a:r>
              <a:rPr b="0" i="0" lang="en-US" sz="2400" u="none" cap="none" strike="noStrike">
                <a:solidFill>
                  <a:srgbClr val="716F6D"/>
                </a:solidFill>
                <a:latin typeface="Arial"/>
                <a:ea typeface="Arial"/>
                <a:cs typeface="Arial"/>
                <a:sym typeface="Arial"/>
              </a:rPr>
              <a:t>指導教授：傅楸善</a:t>
            </a:r>
            <a:endParaRPr sz="2400"/>
          </a:p>
        </p:txBody>
      </p:sp>
      <p:sp>
        <p:nvSpPr>
          <p:cNvPr id="1163" name="Google Shape;1163;p10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5"/>
          <p:cNvSpPr txBox="1"/>
          <p:nvPr>
            <p:ph idx="1" type="body"/>
          </p:nvPr>
        </p:nvSpPr>
        <p:spPr>
          <a:xfrm>
            <a:off x="1556201" y="1954625"/>
            <a:ext cx="102753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Complete Radiometric Response Function may be very complicated and not practical.</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Calibrate the camera by </a:t>
            </a:r>
            <a:r>
              <a:rPr lang="en-US">
                <a:solidFill>
                  <a:srgbClr val="0070C0"/>
                </a:solidFill>
              </a:rPr>
              <a:t>measuring correspondences between incoming light and final values.</a:t>
            </a:r>
            <a:endParaRPr/>
          </a:p>
          <a:p>
            <a:pPr indent="-347120" lvl="1" marL="1219170" rtl="0" algn="l">
              <a:lnSpc>
                <a:spcPct val="100000"/>
              </a:lnSpc>
              <a:spcBef>
                <a:spcPts val="0"/>
              </a:spcBef>
              <a:spcAft>
                <a:spcPts val="0"/>
              </a:spcAft>
              <a:buSzPts val="2000"/>
              <a:buNone/>
            </a:pPr>
            <a:r>
              <a:t/>
            </a:r>
            <a:endParaRPr/>
          </a:p>
        </p:txBody>
      </p:sp>
      <p:sp>
        <p:nvSpPr>
          <p:cNvPr id="165" name="Google Shape;165;p15"/>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10.1.1 Radiometric Response Function</a:t>
            </a:r>
            <a:endParaRPr b="1" i="0" sz="2667" u="none" cap="none" strike="noStrike">
              <a:solidFill>
                <a:srgbClr val="E2DFDF"/>
              </a:solidFill>
              <a:latin typeface="Lora"/>
              <a:ea typeface="Lora"/>
              <a:cs typeface="Lora"/>
              <a:sym typeface="Lora"/>
            </a:endParaRPr>
          </a:p>
        </p:txBody>
      </p:sp>
      <p:sp>
        <p:nvSpPr>
          <p:cNvPr id="166" name="Google Shape;166;p15"/>
          <p:cNvSpPr txBox="1"/>
          <p:nvPr>
            <p:ph type="title"/>
          </p:nvPr>
        </p:nvSpPr>
        <p:spPr>
          <a:xfrm>
            <a:off x="1841675" y="1194825"/>
            <a:ext cx="6866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The Image Sensing Pipeline 影像感應流程</a:t>
            </a:r>
            <a:endParaRPr/>
          </a:p>
        </p:txBody>
      </p:sp>
      <p:pic>
        <p:nvPicPr>
          <p:cNvPr id="167" name="Google Shape;167;p15"/>
          <p:cNvPicPr preferRelativeResize="0"/>
          <p:nvPr/>
        </p:nvPicPr>
        <p:blipFill rotWithShape="1">
          <a:blip r:embed="rId3">
            <a:alphaModFix/>
          </a:blip>
          <a:srcRect b="0" l="0" r="0" t="0"/>
          <a:stretch/>
        </p:blipFill>
        <p:spPr>
          <a:xfrm>
            <a:off x="4481287" y="4185570"/>
            <a:ext cx="3229426" cy="2410161"/>
          </a:xfrm>
          <a:prstGeom prst="rect">
            <a:avLst/>
          </a:prstGeom>
          <a:noFill/>
          <a:ln>
            <a:noFill/>
          </a:ln>
        </p:spPr>
      </p:pic>
      <p:sp>
        <p:nvSpPr>
          <p:cNvPr id="168" name="Google Shape;168;p1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6"/>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10.1.1 Radiometric Response Function</a:t>
            </a:r>
            <a:endParaRPr b="1" i="0" sz="2667" u="none" cap="none" strike="noStrike">
              <a:solidFill>
                <a:srgbClr val="E2DFDF"/>
              </a:solidFill>
              <a:latin typeface="Lora"/>
              <a:ea typeface="Lora"/>
              <a:cs typeface="Lora"/>
              <a:sym typeface="Lora"/>
            </a:endParaRPr>
          </a:p>
        </p:txBody>
      </p:sp>
      <p:sp>
        <p:nvSpPr>
          <p:cNvPr id="174" name="Google Shape;174;p16"/>
          <p:cNvSpPr txBox="1"/>
          <p:nvPr>
            <p:ph type="title"/>
          </p:nvPr>
        </p:nvSpPr>
        <p:spPr>
          <a:xfrm>
            <a:off x="2327575" y="1194831"/>
            <a:ext cx="9736500" cy="96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Measuring the Radiometric Response Function </a:t>
            </a:r>
            <a:endParaRPr/>
          </a:p>
          <a:p>
            <a:pPr indent="0" lvl="0" marL="0" rtl="0" algn="l">
              <a:lnSpc>
                <a:spcPct val="100000"/>
              </a:lnSpc>
              <a:spcBef>
                <a:spcPts val="0"/>
              </a:spcBef>
              <a:spcAft>
                <a:spcPts val="0"/>
              </a:spcAft>
              <a:buSzPts val="2000"/>
              <a:buFont typeface="Lora"/>
              <a:buNone/>
            </a:pPr>
            <a:r>
              <a:rPr lang="en-US"/>
              <a:t>測量輻射反應函式</a:t>
            </a:r>
            <a:endParaRPr/>
          </a:p>
        </p:txBody>
      </p:sp>
      <p:pic>
        <p:nvPicPr>
          <p:cNvPr id="175" name="Google Shape;175;p16"/>
          <p:cNvPicPr preferRelativeResize="0"/>
          <p:nvPr/>
        </p:nvPicPr>
        <p:blipFill rotWithShape="1">
          <a:blip r:embed="rId3">
            <a:alphaModFix/>
          </a:blip>
          <a:srcRect b="0" l="0" r="0" t="0"/>
          <a:stretch/>
        </p:blipFill>
        <p:spPr>
          <a:xfrm>
            <a:off x="559131" y="5326210"/>
            <a:ext cx="1768432" cy="1326324"/>
          </a:xfrm>
          <a:prstGeom prst="rect">
            <a:avLst/>
          </a:prstGeom>
          <a:noFill/>
          <a:ln>
            <a:noFill/>
          </a:ln>
        </p:spPr>
      </p:pic>
      <p:pic>
        <p:nvPicPr>
          <p:cNvPr id="176" name="Google Shape;176;p16"/>
          <p:cNvPicPr preferRelativeResize="0"/>
          <p:nvPr/>
        </p:nvPicPr>
        <p:blipFill rotWithShape="1">
          <a:blip r:embed="rId4">
            <a:alphaModFix/>
          </a:blip>
          <a:srcRect b="0" l="0" r="0" t="0"/>
          <a:stretch/>
        </p:blipFill>
        <p:spPr>
          <a:xfrm>
            <a:off x="2565882" y="5325056"/>
            <a:ext cx="1982367" cy="1327478"/>
          </a:xfrm>
          <a:prstGeom prst="rect">
            <a:avLst/>
          </a:prstGeom>
          <a:noFill/>
          <a:ln>
            <a:noFill/>
          </a:ln>
        </p:spPr>
      </p:pic>
      <p:pic>
        <p:nvPicPr>
          <p:cNvPr id="177" name="Google Shape;177;p16"/>
          <p:cNvPicPr preferRelativeResize="0"/>
          <p:nvPr/>
        </p:nvPicPr>
        <p:blipFill rotWithShape="1">
          <a:blip r:embed="rId5">
            <a:alphaModFix/>
          </a:blip>
          <a:srcRect b="0" l="0" r="0" t="0"/>
          <a:stretch/>
        </p:blipFill>
        <p:spPr>
          <a:xfrm>
            <a:off x="4749318" y="5328374"/>
            <a:ext cx="1982367" cy="1324159"/>
          </a:xfrm>
          <a:prstGeom prst="rect">
            <a:avLst/>
          </a:prstGeom>
          <a:noFill/>
          <a:ln>
            <a:noFill/>
          </a:ln>
        </p:spPr>
      </p:pic>
      <p:pic>
        <p:nvPicPr>
          <p:cNvPr id="178" name="Google Shape;178;p16"/>
          <p:cNvPicPr preferRelativeResize="0"/>
          <p:nvPr/>
        </p:nvPicPr>
        <p:blipFill rotWithShape="1">
          <a:blip r:embed="rId6">
            <a:alphaModFix/>
          </a:blip>
          <a:srcRect b="0" l="0" r="0" t="0"/>
          <a:stretch/>
        </p:blipFill>
        <p:spPr>
          <a:xfrm>
            <a:off x="6949536" y="5325053"/>
            <a:ext cx="1327479" cy="1327479"/>
          </a:xfrm>
          <a:prstGeom prst="rect">
            <a:avLst/>
          </a:prstGeom>
          <a:noFill/>
          <a:ln>
            <a:noFill/>
          </a:ln>
        </p:spPr>
      </p:pic>
      <p:pic>
        <p:nvPicPr>
          <p:cNvPr id="179" name="Google Shape;179;p16"/>
          <p:cNvPicPr preferRelativeResize="0"/>
          <p:nvPr/>
        </p:nvPicPr>
        <p:blipFill rotWithShape="1">
          <a:blip r:embed="rId7">
            <a:alphaModFix/>
          </a:blip>
          <a:srcRect b="0" l="0" r="0" t="0"/>
          <a:stretch/>
        </p:blipFill>
        <p:spPr>
          <a:xfrm>
            <a:off x="8514586" y="5302590"/>
            <a:ext cx="1327480" cy="1331905"/>
          </a:xfrm>
          <a:prstGeom prst="rect">
            <a:avLst/>
          </a:prstGeom>
          <a:noFill/>
          <a:ln>
            <a:noFill/>
          </a:ln>
        </p:spPr>
      </p:pic>
      <p:pic>
        <p:nvPicPr>
          <p:cNvPr id="180" name="Google Shape;180;p16"/>
          <p:cNvPicPr preferRelativeResize="0"/>
          <p:nvPr/>
        </p:nvPicPr>
        <p:blipFill>
          <a:blip r:embed="rId8">
            <a:alphaModFix/>
          </a:blip>
          <a:stretch>
            <a:fillRect/>
          </a:stretch>
        </p:blipFill>
        <p:spPr>
          <a:xfrm>
            <a:off x="1038300" y="2155425"/>
            <a:ext cx="9490376" cy="4220475"/>
          </a:xfrm>
          <a:prstGeom prst="rect">
            <a:avLst/>
          </a:prstGeom>
          <a:noFill/>
          <a:ln>
            <a:noFill/>
          </a:ln>
        </p:spPr>
      </p:pic>
      <p:sp>
        <p:nvSpPr>
          <p:cNvPr id="181" name="Google Shape;181;p1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7"/>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雜訊量級估計</a:t>
            </a:r>
            <a:endParaRPr sz="4000"/>
          </a:p>
        </p:txBody>
      </p:sp>
      <p:sp>
        <p:nvSpPr>
          <p:cNvPr id="187" name="Google Shape;187;p17"/>
          <p:cNvSpPr txBox="1"/>
          <p:nvPr>
            <p:ph type="ctrTitle"/>
          </p:nvPr>
        </p:nvSpPr>
        <p:spPr>
          <a:xfrm>
            <a:off x="2696300" y="2258031"/>
            <a:ext cx="5050400"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10.1.2</a:t>
            </a:r>
            <a:br>
              <a:rPr lang="en-US"/>
            </a:br>
            <a:r>
              <a:rPr lang="en-US"/>
              <a:t>Noise Level Estimation</a:t>
            </a:r>
            <a:endParaRPr/>
          </a:p>
        </p:txBody>
      </p:sp>
      <p:sp>
        <p:nvSpPr>
          <p:cNvPr id="188" name="Google Shape;188;p17"/>
          <p:cNvSpPr txBox="1"/>
          <p:nvPr/>
        </p:nvSpPr>
        <p:spPr>
          <a:xfrm>
            <a:off x="1465950" y="4592825"/>
            <a:ext cx="9436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latin typeface="Quattrocento Sans"/>
                <a:ea typeface="Quattrocento Sans"/>
                <a:cs typeface="Quattrocento Sans"/>
                <a:sym typeface="Quattrocento Sans"/>
              </a:rPr>
              <a:t>Definition: </a:t>
            </a:r>
            <a:r>
              <a:rPr b="1" i="1" lang="en-US" sz="2400">
                <a:latin typeface="Quattrocento Sans"/>
                <a:ea typeface="Quattrocento Sans"/>
                <a:cs typeface="Quattrocento Sans"/>
                <a:sym typeface="Quattrocento Sans"/>
              </a:rPr>
              <a:t>noise </a:t>
            </a:r>
            <a:r>
              <a:rPr lang="en-US" sz="2400">
                <a:latin typeface="Quattrocento Sans"/>
                <a:ea typeface="Quattrocento Sans"/>
                <a:cs typeface="Quattrocento Sans"/>
                <a:sym typeface="Quattrocento Sans"/>
              </a:rPr>
              <a:t>is a </a:t>
            </a:r>
            <a:r>
              <a:rPr b="1" i="1" lang="en-US" sz="2400">
                <a:latin typeface="Quattrocento Sans"/>
                <a:ea typeface="Quattrocento Sans"/>
                <a:cs typeface="Quattrocento Sans"/>
                <a:sym typeface="Quattrocento Sans"/>
              </a:rPr>
              <a:t>random variation</a:t>
            </a:r>
            <a:r>
              <a:rPr lang="en-US" sz="2400">
                <a:latin typeface="Quattrocento Sans"/>
                <a:ea typeface="Quattrocento Sans"/>
                <a:cs typeface="Quattrocento Sans"/>
                <a:sym typeface="Quattrocento Sans"/>
              </a:rPr>
              <a:t> of the numeric value of pixels, representing brightness or color information in images.</a:t>
            </a:r>
            <a:endParaRPr sz="2400">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rPr lang="en-US" sz="2400">
                <a:latin typeface="Quattrocento Sans"/>
                <a:ea typeface="Quattrocento Sans"/>
                <a:cs typeface="Quattrocento Sans"/>
                <a:sym typeface="Quattrocento Sans"/>
              </a:rPr>
              <a:t>Throughout the whole sensing process, noise is added from various sources, which may include </a:t>
            </a:r>
            <a:r>
              <a:rPr b="1" i="1" lang="en-US" sz="2400">
                <a:latin typeface="Quattrocento Sans"/>
                <a:ea typeface="Quattrocento Sans"/>
                <a:cs typeface="Quattrocento Sans"/>
                <a:sym typeface="Quattrocento Sans"/>
              </a:rPr>
              <a:t>fixed pattern</a:t>
            </a:r>
            <a:r>
              <a:rPr lang="en-US" sz="2400">
                <a:latin typeface="Quattrocento Sans"/>
                <a:ea typeface="Quattrocento Sans"/>
                <a:cs typeface="Quattrocento Sans"/>
                <a:sym typeface="Quattrocento Sans"/>
              </a:rPr>
              <a:t> noise, </a:t>
            </a:r>
            <a:r>
              <a:rPr b="1" i="1" lang="en-US" sz="2400">
                <a:latin typeface="Quattrocento Sans"/>
                <a:ea typeface="Quattrocento Sans"/>
                <a:cs typeface="Quattrocento Sans"/>
                <a:sym typeface="Quattrocento Sans"/>
              </a:rPr>
              <a:t>dark current</a:t>
            </a:r>
            <a:r>
              <a:rPr lang="en-US" sz="2400">
                <a:latin typeface="Quattrocento Sans"/>
                <a:ea typeface="Quattrocento Sans"/>
                <a:cs typeface="Quattrocento Sans"/>
                <a:sym typeface="Quattrocento Sans"/>
              </a:rPr>
              <a:t> noise, </a:t>
            </a:r>
            <a:r>
              <a:rPr b="1" i="1" lang="en-US" sz="2400">
                <a:latin typeface="Quattrocento Sans"/>
                <a:ea typeface="Quattrocento Sans"/>
                <a:cs typeface="Quattrocento Sans"/>
                <a:sym typeface="Quattrocento Sans"/>
              </a:rPr>
              <a:t>shot </a:t>
            </a:r>
            <a:r>
              <a:rPr lang="en-US" sz="2400">
                <a:latin typeface="Quattrocento Sans"/>
                <a:ea typeface="Quattrocento Sans"/>
                <a:cs typeface="Quattrocento Sans"/>
                <a:sym typeface="Quattrocento Sans"/>
              </a:rPr>
              <a:t>noise, </a:t>
            </a:r>
            <a:r>
              <a:rPr b="1" i="1" lang="en-US" sz="2400">
                <a:latin typeface="Quattrocento Sans"/>
                <a:ea typeface="Quattrocento Sans"/>
                <a:cs typeface="Quattrocento Sans"/>
                <a:sym typeface="Quattrocento Sans"/>
              </a:rPr>
              <a:t>amplifier </a:t>
            </a:r>
            <a:r>
              <a:rPr lang="en-US" sz="2400">
                <a:latin typeface="Quattrocento Sans"/>
                <a:ea typeface="Quattrocento Sans"/>
                <a:cs typeface="Quattrocento Sans"/>
                <a:sym typeface="Quattrocento Sans"/>
              </a:rPr>
              <a:t>noise, and </a:t>
            </a:r>
            <a:r>
              <a:rPr b="1" i="1" lang="en-US" sz="2400">
                <a:latin typeface="Quattrocento Sans"/>
                <a:ea typeface="Quattrocento Sans"/>
                <a:cs typeface="Quattrocento Sans"/>
                <a:sym typeface="Quattrocento Sans"/>
              </a:rPr>
              <a:t>quantization </a:t>
            </a:r>
            <a:r>
              <a:rPr lang="en-US" sz="2400">
                <a:latin typeface="Quattrocento Sans"/>
                <a:ea typeface="Quattrocento Sans"/>
                <a:cs typeface="Quattrocento Sans"/>
                <a:sym typeface="Quattrocento Sans"/>
              </a:rPr>
              <a:t>noise</a:t>
            </a:r>
            <a:endParaRPr sz="1800">
              <a:latin typeface="Quattrocento Sans"/>
              <a:ea typeface="Quattrocento Sans"/>
              <a:cs typeface="Quattrocento Sans"/>
              <a:sym typeface="Quattrocento Sans"/>
            </a:endParaRPr>
          </a:p>
        </p:txBody>
      </p:sp>
      <p:sp>
        <p:nvSpPr>
          <p:cNvPr id="189" name="Google Shape;189;p1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8"/>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Standard Deviation 標準差</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Noise Level Function 雜訊量級函式</a:t>
            </a:r>
            <a:endParaRPr/>
          </a:p>
          <a:p>
            <a:pPr indent="-474120" lvl="1" marL="1219170" rtl="0" algn="l">
              <a:lnSpc>
                <a:spcPct val="100000"/>
              </a:lnSpc>
              <a:spcBef>
                <a:spcPts val="0"/>
              </a:spcBef>
              <a:spcAft>
                <a:spcPts val="0"/>
              </a:spcAft>
              <a:buSzPts val="2000"/>
              <a:buChar char="○"/>
            </a:pPr>
            <a:r>
              <a:rPr lang="en-US"/>
              <a:t>At independent pixels: temporal variance 時間變異</a:t>
            </a:r>
            <a:endParaRPr/>
          </a:p>
          <a:p>
            <a:pPr indent="-474120" lvl="1" marL="1219170" rtl="0" algn="l">
              <a:lnSpc>
                <a:spcPct val="100000"/>
              </a:lnSpc>
              <a:spcBef>
                <a:spcPts val="0"/>
              </a:spcBef>
              <a:spcAft>
                <a:spcPts val="0"/>
              </a:spcAft>
              <a:buSzPts val="2000"/>
              <a:buChar char="○"/>
            </a:pPr>
            <a:r>
              <a:rPr lang="en-US"/>
              <a:t>Over regions: spatial variance 空間變異</a:t>
            </a:r>
            <a:endParaRPr/>
          </a:p>
        </p:txBody>
      </p:sp>
      <p:sp>
        <p:nvSpPr>
          <p:cNvPr id="195" name="Google Shape;195;p18"/>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10.1.2 Noise Level Estimation</a:t>
            </a:r>
            <a:endParaRPr b="1" i="0" sz="2667" u="none" cap="none" strike="noStrike">
              <a:solidFill>
                <a:srgbClr val="E2DFDF"/>
              </a:solidFill>
              <a:latin typeface="Lora"/>
              <a:ea typeface="Lora"/>
              <a:cs typeface="Lora"/>
              <a:sym typeface="Lora"/>
            </a:endParaRPr>
          </a:p>
        </p:txBody>
      </p:sp>
      <p:sp>
        <p:nvSpPr>
          <p:cNvPr id="196" name="Google Shape;196;p18"/>
          <p:cNvSpPr txBox="1"/>
          <p:nvPr>
            <p:ph type="title"/>
          </p:nvPr>
        </p:nvSpPr>
        <p:spPr>
          <a:xfrm>
            <a:off x="1841666" y="1194816"/>
            <a:ext cx="9665524"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Noise Level Function 雜訊量級函式</a:t>
            </a:r>
            <a:endParaRPr/>
          </a:p>
        </p:txBody>
      </p:sp>
      <p:pic>
        <p:nvPicPr>
          <p:cNvPr id="197" name="Google Shape;197;p18"/>
          <p:cNvPicPr preferRelativeResize="0"/>
          <p:nvPr/>
        </p:nvPicPr>
        <p:blipFill rotWithShape="1">
          <a:blip r:embed="rId3">
            <a:alphaModFix/>
          </a:blip>
          <a:srcRect b="0" l="0" r="0" t="0"/>
          <a:stretch/>
        </p:blipFill>
        <p:spPr>
          <a:xfrm>
            <a:off x="3033285" y="4230093"/>
            <a:ext cx="6125430" cy="2105319"/>
          </a:xfrm>
          <a:prstGeom prst="rect">
            <a:avLst/>
          </a:prstGeom>
          <a:noFill/>
          <a:ln>
            <a:noFill/>
          </a:ln>
        </p:spPr>
      </p:pic>
      <p:pic>
        <p:nvPicPr>
          <p:cNvPr id="198" name="Google Shape;198;p18"/>
          <p:cNvPicPr preferRelativeResize="0"/>
          <p:nvPr/>
        </p:nvPicPr>
        <p:blipFill>
          <a:blip r:embed="rId4">
            <a:alphaModFix/>
          </a:blip>
          <a:stretch>
            <a:fillRect/>
          </a:stretch>
        </p:blipFill>
        <p:spPr>
          <a:xfrm>
            <a:off x="9158725" y="1881675"/>
            <a:ext cx="2552700" cy="971550"/>
          </a:xfrm>
          <a:prstGeom prst="rect">
            <a:avLst/>
          </a:prstGeom>
          <a:noFill/>
          <a:ln>
            <a:noFill/>
          </a:ln>
        </p:spPr>
      </p:pic>
      <p:sp>
        <p:nvSpPr>
          <p:cNvPr id="199" name="Google Shape;199;p1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9"/>
          <p:cNvSpPr txBox="1"/>
          <p:nvPr>
            <p:ph idx="1" type="body"/>
          </p:nvPr>
        </p:nvSpPr>
        <p:spPr>
          <a:xfrm>
            <a:off x="2903224" y="2189000"/>
            <a:ext cx="88218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Over Regions (Spatial Variance)</a:t>
            </a:r>
            <a:endParaRPr/>
          </a:p>
          <a:p>
            <a:pPr indent="-514350" lvl="0" marL="615948" rtl="0" algn="l">
              <a:lnSpc>
                <a:spcPct val="100000"/>
              </a:lnSpc>
              <a:spcBef>
                <a:spcPts val="800"/>
              </a:spcBef>
              <a:spcAft>
                <a:spcPts val="0"/>
              </a:spcAft>
              <a:buSzPts val="2400"/>
              <a:buFont typeface="Arial"/>
              <a:buAutoNum type="arabicPeriod"/>
            </a:pPr>
            <a:r>
              <a:rPr lang="en-US"/>
              <a:t>Segment the image and fit a function</a:t>
            </a:r>
            <a:endParaRPr/>
          </a:p>
          <a:p>
            <a:pPr indent="-474120" lvl="1" marL="1219170" rtl="0" algn="l">
              <a:lnSpc>
                <a:spcPct val="100000"/>
              </a:lnSpc>
              <a:spcBef>
                <a:spcPts val="0"/>
              </a:spcBef>
              <a:spcAft>
                <a:spcPts val="0"/>
              </a:spcAft>
              <a:buSzPts val="2000"/>
              <a:buChar char="○"/>
            </a:pPr>
            <a:r>
              <a:rPr lang="en-US"/>
              <a:t>Regions of constant or slow varying intensities</a:t>
            </a:r>
            <a:endParaRPr/>
          </a:p>
          <a:p>
            <a:pPr indent="-514350" lvl="0" marL="615948" rtl="0" algn="l">
              <a:lnSpc>
                <a:spcPct val="100000"/>
              </a:lnSpc>
              <a:spcBef>
                <a:spcPts val="800"/>
              </a:spcBef>
              <a:spcAft>
                <a:spcPts val="0"/>
              </a:spcAft>
              <a:buSzPts val="2400"/>
              <a:buFont typeface="Arial"/>
              <a:buAutoNum type="arabicPeriod"/>
            </a:pPr>
            <a:r>
              <a:rPr lang="en-US"/>
              <a:t>Measure the spatial standard deviation of the differences between input and fitted function</a:t>
            </a:r>
            <a:endParaRPr/>
          </a:p>
          <a:p>
            <a:pPr indent="-514350" lvl="0" marL="615948" rtl="0" algn="l">
              <a:lnSpc>
                <a:spcPct val="100000"/>
              </a:lnSpc>
              <a:spcBef>
                <a:spcPts val="800"/>
              </a:spcBef>
              <a:spcAft>
                <a:spcPts val="0"/>
              </a:spcAft>
              <a:buSzPts val="2400"/>
              <a:buFont typeface="Arial"/>
              <a:buAutoNum type="arabicPeriod"/>
            </a:pPr>
            <a:r>
              <a:rPr lang="en-US"/>
              <a:t>Fit a lower envelope to this distribution</a:t>
            </a:r>
            <a:endParaRPr/>
          </a:p>
        </p:txBody>
      </p:sp>
      <p:sp>
        <p:nvSpPr>
          <p:cNvPr id="205" name="Google Shape;205;p19"/>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10.1.2 Noise Level Estimation</a:t>
            </a:r>
            <a:endParaRPr b="1" i="0" sz="2667" u="none" cap="none" strike="noStrike">
              <a:solidFill>
                <a:srgbClr val="E2DFDF"/>
              </a:solidFill>
              <a:latin typeface="Lora"/>
              <a:ea typeface="Lora"/>
              <a:cs typeface="Lora"/>
              <a:sym typeface="Lora"/>
            </a:endParaRPr>
          </a:p>
        </p:txBody>
      </p:sp>
      <p:sp>
        <p:nvSpPr>
          <p:cNvPr id="206" name="Google Shape;206;p19"/>
          <p:cNvSpPr txBox="1"/>
          <p:nvPr>
            <p:ph type="title"/>
          </p:nvPr>
        </p:nvSpPr>
        <p:spPr>
          <a:xfrm>
            <a:off x="1841666" y="1194816"/>
            <a:ext cx="9665524"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Noise Level Function 雜訊量級函式</a:t>
            </a:r>
            <a:endParaRPr/>
          </a:p>
        </p:txBody>
      </p:sp>
      <p:pic>
        <p:nvPicPr>
          <p:cNvPr id="207" name="Google Shape;207;p19"/>
          <p:cNvPicPr preferRelativeResize="0"/>
          <p:nvPr/>
        </p:nvPicPr>
        <p:blipFill rotWithShape="1">
          <a:blip r:embed="rId3">
            <a:alphaModFix/>
          </a:blip>
          <a:srcRect b="0" l="0" r="65395" t="0"/>
          <a:stretch/>
        </p:blipFill>
        <p:spPr>
          <a:xfrm>
            <a:off x="212153" y="4086675"/>
            <a:ext cx="2505724" cy="2488728"/>
          </a:xfrm>
          <a:prstGeom prst="rect">
            <a:avLst/>
          </a:prstGeom>
          <a:noFill/>
          <a:ln>
            <a:noFill/>
          </a:ln>
        </p:spPr>
      </p:pic>
      <p:pic>
        <p:nvPicPr>
          <p:cNvPr id="208" name="Google Shape;208;p19"/>
          <p:cNvPicPr preferRelativeResize="0"/>
          <p:nvPr/>
        </p:nvPicPr>
        <p:blipFill>
          <a:blip r:embed="rId4">
            <a:alphaModFix/>
          </a:blip>
          <a:stretch>
            <a:fillRect/>
          </a:stretch>
        </p:blipFill>
        <p:spPr>
          <a:xfrm>
            <a:off x="212150" y="2189000"/>
            <a:ext cx="2505714" cy="1709450"/>
          </a:xfrm>
          <a:prstGeom prst="rect">
            <a:avLst/>
          </a:prstGeom>
          <a:noFill/>
          <a:ln>
            <a:noFill/>
          </a:ln>
        </p:spPr>
      </p:pic>
      <p:sp>
        <p:nvSpPr>
          <p:cNvPr id="209" name="Google Shape;209;p1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10f0c330442_0_10"/>
          <p:cNvSpPr txBox="1"/>
          <p:nvPr>
            <p:ph idx="1" type="body"/>
          </p:nvPr>
        </p:nvSpPr>
        <p:spPr>
          <a:xfrm>
            <a:off x="1959600" y="1948663"/>
            <a:ext cx="8821800" cy="15465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ISO gain (main factor)</a:t>
            </a:r>
            <a:endParaRPr/>
          </a:p>
          <a:p>
            <a:pPr indent="-507987" lvl="0" marL="609584" rtl="0" algn="l">
              <a:lnSpc>
                <a:spcPct val="100000"/>
              </a:lnSpc>
              <a:spcBef>
                <a:spcPts val="800"/>
              </a:spcBef>
              <a:spcAft>
                <a:spcPts val="0"/>
              </a:spcAft>
              <a:buSzPts val="2400"/>
              <a:buChar char="◉"/>
            </a:pPr>
            <a:r>
              <a:rPr lang="en-US"/>
              <a:t>Sensor temperature and other minor factors</a:t>
            </a:r>
            <a:endParaRPr/>
          </a:p>
        </p:txBody>
      </p:sp>
      <p:sp>
        <p:nvSpPr>
          <p:cNvPr id="215" name="Google Shape;215;g10f0c330442_0_10"/>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10.1.2 Noise Level Estimation</a:t>
            </a:r>
            <a:endParaRPr b="1" i="0" sz="2667" u="none" cap="none" strike="noStrike">
              <a:solidFill>
                <a:srgbClr val="E2DFDF"/>
              </a:solidFill>
              <a:latin typeface="Lora"/>
              <a:ea typeface="Lora"/>
              <a:cs typeface="Lora"/>
              <a:sym typeface="Lora"/>
            </a:endParaRPr>
          </a:p>
        </p:txBody>
      </p:sp>
      <p:pic>
        <p:nvPicPr>
          <p:cNvPr id="216" name="Google Shape;216;g10f0c330442_0_10"/>
          <p:cNvPicPr preferRelativeResize="0"/>
          <p:nvPr/>
        </p:nvPicPr>
        <p:blipFill>
          <a:blip r:embed="rId3">
            <a:alphaModFix/>
          </a:blip>
          <a:stretch>
            <a:fillRect/>
          </a:stretch>
        </p:blipFill>
        <p:spPr>
          <a:xfrm>
            <a:off x="1023175" y="3668125"/>
            <a:ext cx="7885102" cy="3058326"/>
          </a:xfrm>
          <a:prstGeom prst="rect">
            <a:avLst/>
          </a:prstGeom>
          <a:noFill/>
          <a:ln>
            <a:noFill/>
          </a:ln>
        </p:spPr>
      </p:pic>
      <p:sp>
        <p:nvSpPr>
          <p:cNvPr id="217" name="Google Shape;217;g10f0c330442_0_10"/>
          <p:cNvSpPr txBox="1"/>
          <p:nvPr>
            <p:ph type="title"/>
          </p:nvPr>
        </p:nvSpPr>
        <p:spPr>
          <a:xfrm>
            <a:off x="1841666" y="1194816"/>
            <a:ext cx="96654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Noise Level depends on:</a:t>
            </a:r>
            <a:endParaRPr/>
          </a:p>
        </p:txBody>
      </p:sp>
      <p:sp>
        <p:nvSpPr>
          <p:cNvPr id="218" name="Google Shape;218;g10f0c330442_0_1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0"/>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暗角</a:t>
            </a:r>
            <a:endParaRPr sz="4000"/>
          </a:p>
        </p:txBody>
      </p:sp>
      <p:sp>
        <p:nvSpPr>
          <p:cNvPr id="224" name="Google Shape;224;p20"/>
          <p:cNvSpPr txBox="1"/>
          <p:nvPr>
            <p:ph type="ctrTitle"/>
          </p:nvPr>
        </p:nvSpPr>
        <p:spPr>
          <a:xfrm>
            <a:off x="2696300" y="2258031"/>
            <a:ext cx="5050400"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10.1.3</a:t>
            </a:r>
            <a:br>
              <a:rPr lang="en-US"/>
            </a:br>
            <a:r>
              <a:rPr lang="en-US"/>
              <a:t>Vignetting</a:t>
            </a:r>
            <a:endParaRPr/>
          </a:p>
        </p:txBody>
      </p:sp>
      <p:sp>
        <p:nvSpPr>
          <p:cNvPr id="225" name="Google Shape;225;p20"/>
          <p:cNvSpPr txBox="1"/>
          <p:nvPr/>
        </p:nvSpPr>
        <p:spPr>
          <a:xfrm>
            <a:off x="1465950" y="5156150"/>
            <a:ext cx="943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latin typeface="Quattrocento Sans"/>
                <a:ea typeface="Quattrocento Sans"/>
                <a:cs typeface="Quattrocento Sans"/>
                <a:sym typeface="Quattrocento Sans"/>
              </a:rPr>
              <a:t>Definition: </a:t>
            </a:r>
            <a:r>
              <a:rPr b="1" i="1" lang="en-US" sz="2400">
                <a:latin typeface="Quattrocento Sans"/>
                <a:ea typeface="Quattrocento Sans"/>
                <a:cs typeface="Quattrocento Sans"/>
                <a:sym typeface="Quattrocento Sans"/>
              </a:rPr>
              <a:t>Vignetting </a:t>
            </a:r>
            <a:r>
              <a:rPr lang="en-US" sz="2400">
                <a:latin typeface="Quattrocento Sans"/>
                <a:ea typeface="Quattrocento Sans"/>
                <a:cs typeface="Quattrocento Sans"/>
                <a:sym typeface="Quattrocento Sans"/>
              </a:rPr>
              <a:t>is </a:t>
            </a:r>
            <a:r>
              <a:rPr lang="en-US" sz="2400">
                <a:latin typeface="Quattrocento Sans"/>
                <a:ea typeface="Quattrocento Sans"/>
                <a:cs typeface="Quattrocento Sans"/>
                <a:sym typeface="Quattrocento Sans"/>
              </a:rPr>
              <a:t>the darkening of the areas at the border of the photo</a:t>
            </a:r>
            <a:r>
              <a:rPr lang="en-US" sz="2400">
                <a:latin typeface="Quattrocento Sans"/>
                <a:ea typeface="Quattrocento Sans"/>
                <a:cs typeface="Quattrocento Sans"/>
                <a:sym typeface="Quattrocento Sans"/>
              </a:rPr>
              <a:t>, especially at large apertures.</a:t>
            </a:r>
            <a:endParaRPr sz="2400">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t/>
            </a:r>
            <a:endParaRPr sz="2400">
              <a:latin typeface="Quattrocento Sans"/>
              <a:ea typeface="Quattrocento Sans"/>
              <a:cs typeface="Quattrocento Sans"/>
              <a:sym typeface="Quattrocento Sans"/>
            </a:endParaRPr>
          </a:p>
        </p:txBody>
      </p:sp>
      <p:sp>
        <p:nvSpPr>
          <p:cNvPr id="226" name="Google Shape;226;p2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1"/>
          <p:cNvSpPr txBox="1"/>
          <p:nvPr>
            <p:ph idx="1" type="body"/>
          </p:nvPr>
        </p:nvSpPr>
        <p:spPr>
          <a:xfrm>
            <a:off x="1841666" y="2155293"/>
            <a:ext cx="10350334"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Common with wide angle and wide aperture lenses</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Calibration: Integrating Sphere (expensive)</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Alternative approaches?</a:t>
            </a:r>
            <a:endParaRPr/>
          </a:p>
        </p:txBody>
      </p:sp>
      <p:sp>
        <p:nvSpPr>
          <p:cNvPr id="233" name="Google Shape;233;p21"/>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10.1.3 Vignetting</a:t>
            </a:r>
            <a:endParaRPr b="1" i="0" sz="2667" u="none" cap="none" strike="noStrike">
              <a:solidFill>
                <a:srgbClr val="E2DFDF"/>
              </a:solidFill>
              <a:latin typeface="Lora"/>
              <a:ea typeface="Lora"/>
              <a:cs typeface="Lora"/>
              <a:sym typeface="Lora"/>
            </a:endParaRPr>
          </a:p>
        </p:txBody>
      </p:sp>
      <p:sp>
        <p:nvSpPr>
          <p:cNvPr id="234" name="Google Shape;234;p21"/>
          <p:cNvSpPr txBox="1"/>
          <p:nvPr>
            <p:ph type="title"/>
          </p:nvPr>
        </p:nvSpPr>
        <p:spPr>
          <a:xfrm>
            <a:off x="1841666" y="1194816"/>
            <a:ext cx="9665524"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Vignetting 暗角</a:t>
            </a:r>
            <a:endParaRPr/>
          </a:p>
        </p:txBody>
      </p:sp>
      <p:pic>
        <p:nvPicPr>
          <p:cNvPr descr="Polarizing Filters and Vignetting on a Wide-Angle Lens: Corrections in  Processing | The Terra Galleria Blog - QT Luong" id="235" name="Google Shape;235;p21">
            <a:hlinkClick r:id="rId3"/>
          </p:cNvPr>
          <p:cNvPicPr preferRelativeResize="0"/>
          <p:nvPr/>
        </p:nvPicPr>
        <p:blipFill rotWithShape="1">
          <a:blip r:embed="rId4">
            <a:alphaModFix/>
          </a:blip>
          <a:srcRect b="0" l="0" r="0" t="0"/>
          <a:stretch/>
        </p:blipFill>
        <p:spPr>
          <a:xfrm>
            <a:off x="1156854" y="4233516"/>
            <a:ext cx="3260765" cy="2169892"/>
          </a:xfrm>
          <a:prstGeom prst="rect">
            <a:avLst/>
          </a:prstGeom>
          <a:noFill/>
          <a:ln>
            <a:noFill/>
          </a:ln>
        </p:spPr>
      </p:pic>
      <p:pic>
        <p:nvPicPr>
          <p:cNvPr id="236" name="Google Shape;236;p21"/>
          <p:cNvPicPr preferRelativeResize="0"/>
          <p:nvPr/>
        </p:nvPicPr>
        <p:blipFill rotWithShape="1">
          <a:blip r:embed="rId5">
            <a:alphaModFix/>
          </a:blip>
          <a:srcRect b="0" l="0" r="0" t="0"/>
          <a:stretch/>
        </p:blipFill>
        <p:spPr>
          <a:xfrm>
            <a:off x="4953511" y="4233516"/>
            <a:ext cx="3253251" cy="2169893"/>
          </a:xfrm>
          <a:prstGeom prst="rect">
            <a:avLst/>
          </a:prstGeom>
          <a:noFill/>
          <a:ln>
            <a:noFill/>
          </a:ln>
        </p:spPr>
      </p:pic>
      <p:pic>
        <p:nvPicPr>
          <p:cNvPr id="237" name="Google Shape;237;p21"/>
          <p:cNvPicPr preferRelativeResize="0"/>
          <p:nvPr/>
        </p:nvPicPr>
        <p:blipFill>
          <a:blip r:embed="rId6">
            <a:alphaModFix/>
          </a:blip>
          <a:stretch>
            <a:fillRect/>
          </a:stretch>
        </p:blipFill>
        <p:spPr>
          <a:xfrm>
            <a:off x="8742625" y="3588800"/>
            <a:ext cx="2814600" cy="2814600"/>
          </a:xfrm>
          <a:prstGeom prst="rect">
            <a:avLst/>
          </a:prstGeom>
          <a:noFill/>
          <a:ln>
            <a:noFill/>
          </a:ln>
        </p:spPr>
      </p:pic>
      <p:sp>
        <p:nvSpPr>
          <p:cNvPr id="238" name="Google Shape;238;p2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3"/>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 簡介</a:t>
            </a:r>
            <a:endParaRPr/>
          </a:p>
        </p:txBody>
      </p:sp>
      <p:sp>
        <p:nvSpPr>
          <p:cNvPr id="74" name="Google Shape;74;p3"/>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Most widespread commercial impact.</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Most smartphones has built-in computational photography functions.</a:t>
            </a:r>
            <a:endParaRPr/>
          </a:p>
          <a:p>
            <a:pPr indent="-355586" lvl="0" marL="609585" rtl="0" algn="l">
              <a:lnSpc>
                <a:spcPct val="100000"/>
              </a:lnSpc>
              <a:spcBef>
                <a:spcPts val="800"/>
              </a:spcBef>
              <a:spcAft>
                <a:spcPts val="0"/>
              </a:spcAft>
              <a:buClr>
                <a:srgbClr val="FFCD00"/>
              </a:buClr>
              <a:buSzPts val="2400"/>
              <a:buFont typeface="Quattrocento Sans"/>
              <a:buNone/>
            </a:pPr>
            <a:r>
              <a:t/>
            </a:r>
            <a:endParaRPr/>
          </a:p>
        </p:txBody>
      </p:sp>
      <p:pic>
        <p:nvPicPr>
          <p:cNvPr id="75" name="Google Shape;75;p3"/>
          <p:cNvPicPr preferRelativeResize="0"/>
          <p:nvPr/>
        </p:nvPicPr>
        <p:blipFill rotWithShape="1">
          <a:blip r:embed="rId3">
            <a:alphaModFix/>
          </a:blip>
          <a:srcRect b="0" l="0" r="0" t="0"/>
          <a:stretch/>
        </p:blipFill>
        <p:spPr>
          <a:xfrm>
            <a:off x="278249" y="4463837"/>
            <a:ext cx="2175473" cy="1688684"/>
          </a:xfrm>
          <a:prstGeom prst="rect">
            <a:avLst/>
          </a:prstGeom>
          <a:noFill/>
          <a:ln>
            <a:noFill/>
          </a:ln>
        </p:spPr>
      </p:pic>
      <p:pic>
        <p:nvPicPr>
          <p:cNvPr id="76" name="Google Shape;76;p3"/>
          <p:cNvPicPr preferRelativeResize="0"/>
          <p:nvPr/>
        </p:nvPicPr>
        <p:blipFill rotWithShape="1">
          <a:blip r:embed="rId4">
            <a:alphaModFix/>
          </a:blip>
          <a:srcRect b="0" l="0" r="0" t="0"/>
          <a:stretch/>
        </p:blipFill>
        <p:spPr>
          <a:xfrm>
            <a:off x="2611629" y="4512869"/>
            <a:ext cx="2940503" cy="1654656"/>
          </a:xfrm>
          <a:prstGeom prst="rect">
            <a:avLst/>
          </a:prstGeom>
          <a:noFill/>
          <a:ln>
            <a:noFill/>
          </a:ln>
        </p:spPr>
      </p:pic>
      <p:pic>
        <p:nvPicPr>
          <p:cNvPr id="77" name="Google Shape;77;p3"/>
          <p:cNvPicPr preferRelativeResize="0"/>
          <p:nvPr/>
        </p:nvPicPr>
        <p:blipFill rotWithShape="1">
          <a:blip r:embed="rId5">
            <a:alphaModFix/>
          </a:blip>
          <a:srcRect b="0" l="53459" r="0" t="46927"/>
          <a:stretch/>
        </p:blipFill>
        <p:spPr>
          <a:xfrm>
            <a:off x="5829998" y="4512869"/>
            <a:ext cx="2423078" cy="1817482"/>
          </a:xfrm>
          <a:prstGeom prst="rect">
            <a:avLst/>
          </a:prstGeom>
          <a:noFill/>
          <a:ln>
            <a:noFill/>
          </a:ln>
        </p:spPr>
      </p:pic>
      <p:sp>
        <p:nvSpPr>
          <p:cNvPr id="78" name="Google Shape;78;p3"/>
          <p:cNvSpPr txBox="1"/>
          <p:nvPr/>
        </p:nvSpPr>
        <p:spPr>
          <a:xfrm>
            <a:off x="845650" y="6202249"/>
            <a:ext cx="104067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716F6D"/>
                </a:solidFill>
                <a:latin typeface="Arial"/>
                <a:ea typeface="Arial"/>
                <a:cs typeface="Arial"/>
                <a:sym typeface="Arial"/>
              </a:rPr>
              <a:t>Panoramic</a:t>
            </a:r>
            <a:endParaRPr/>
          </a:p>
          <a:p>
            <a:pPr indent="0" lvl="0" marL="0" marR="0" rtl="0" algn="ctr">
              <a:lnSpc>
                <a:spcPct val="100000"/>
              </a:lnSpc>
              <a:spcBef>
                <a:spcPts val="0"/>
              </a:spcBef>
              <a:spcAft>
                <a:spcPts val="0"/>
              </a:spcAft>
              <a:buNone/>
            </a:pPr>
            <a:r>
              <a:rPr b="0" i="0" lang="en-US" sz="1400" u="none" cap="none" strike="noStrike">
                <a:solidFill>
                  <a:srgbClr val="716F6D"/>
                </a:solidFill>
                <a:latin typeface="Arial"/>
                <a:ea typeface="Arial"/>
                <a:cs typeface="Arial"/>
                <a:sym typeface="Arial"/>
              </a:rPr>
              <a:t>Stitching</a:t>
            </a:r>
            <a:endParaRPr b="0" i="0" sz="1400" u="none" cap="none" strike="noStrike">
              <a:solidFill>
                <a:srgbClr val="716F6D"/>
              </a:solidFill>
              <a:latin typeface="Arial"/>
              <a:ea typeface="Arial"/>
              <a:cs typeface="Arial"/>
              <a:sym typeface="Arial"/>
            </a:endParaRPr>
          </a:p>
        </p:txBody>
      </p:sp>
      <p:sp>
        <p:nvSpPr>
          <p:cNvPr id="79" name="Google Shape;79;p3"/>
          <p:cNvSpPr txBox="1"/>
          <p:nvPr/>
        </p:nvSpPr>
        <p:spPr>
          <a:xfrm>
            <a:off x="3083850" y="6202249"/>
            <a:ext cx="199605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716F6D"/>
                </a:solidFill>
                <a:latin typeface="Arial"/>
                <a:ea typeface="Arial"/>
                <a:cs typeface="Arial"/>
                <a:sym typeface="Arial"/>
              </a:rPr>
              <a:t>HDR</a:t>
            </a:r>
            <a:endParaRPr/>
          </a:p>
          <a:p>
            <a:pPr indent="0" lvl="0" marL="0" marR="0" rtl="0" algn="ctr">
              <a:lnSpc>
                <a:spcPct val="100000"/>
              </a:lnSpc>
              <a:spcBef>
                <a:spcPts val="0"/>
              </a:spcBef>
              <a:spcAft>
                <a:spcPts val="0"/>
              </a:spcAft>
              <a:buNone/>
            </a:pPr>
            <a:r>
              <a:rPr b="0" i="0" lang="en-US" sz="1400" u="none" cap="none" strike="noStrike">
                <a:solidFill>
                  <a:srgbClr val="716F6D"/>
                </a:solidFill>
                <a:latin typeface="Arial"/>
                <a:ea typeface="Arial"/>
                <a:cs typeface="Arial"/>
                <a:sym typeface="Arial"/>
              </a:rPr>
              <a:t>(High Dynamic Range)</a:t>
            </a:r>
            <a:endParaRPr b="0" i="0" sz="1400" u="none" cap="none" strike="noStrike">
              <a:solidFill>
                <a:srgbClr val="716F6D"/>
              </a:solidFill>
              <a:latin typeface="Arial"/>
              <a:ea typeface="Arial"/>
              <a:cs typeface="Arial"/>
              <a:sym typeface="Arial"/>
            </a:endParaRPr>
          </a:p>
        </p:txBody>
      </p:sp>
      <p:sp>
        <p:nvSpPr>
          <p:cNvPr id="80" name="Google Shape;80;p3"/>
          <p:cNvSpPr txBox="1"/>
          <p:nvPr/>
        </p:nvSpPr>
        <p:spPr>
          <a:xfrm>
            <a:off x="6341665" y="6330351"/>
            <a:ext cx="139974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716F6D"/>
                </a:solidFill>
                <a:latin typeface="Arial"/>
                <a:ea typeface="Arial"/>
                <a:cs typeface="Arial"/>
                <a:sym typeface="Arial"/>
              </a:rPr>
              <a:t>Noise Removal</a:t>
            </a:r>
            <a:endParaRPr b="0" i="0" sz="1400" u="none" cap="none" strike="noStrike">
              <a:solidFill>
                <a:srgbClr val="716F6D"/>
              </a:solidFill>
              <a:latin typeface="Arial"/>
              <a:ea typeface="Arial"/>
              <a:cs typeface="Arial"/>
              <a:sym typeface="Arial"/>
            </a:endParaRPr>
          </a:p>
        </p:txBody>
      </p:sp>
      <p:sp>
        <p:nvSpPr>
          <p:cNvPr id="81" name="Google Shape;81;p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2"/>
          <p:cNvSpPr txBox="1"/>
          <p:nvPr>
            <p:ph idx="1" type="body"/>
          </p:nvPr>
        </p:nvSpPr>
        <p:spPr>
          <a:xfrm>
            <a:off x="365438" y="2072125"/>
            <a:ext cx="5539800" cy="11427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Stitch panoramic scene</a:t>
            </a:r>
            <a:endParaRPr/>
          </a:p>
        </p:txBody>
      </p:sp>
      <p:sp>
        <p:nvSpPr>
          <p:cNvPr id="245" name="Google Shape;245;p22"/>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10.1.3 Vignetting</a:t>
            </a:r>
            <a:endParaRPr b="1" i="0" sz="2667" u="none" cap="none" strike="noStrike">
              <a:solidFill>
                <a:srgbClr val="E2DFDF"/>
              </a:solidFill>
              <a:latin typeface="Lora"/>
              <a:ea typeface="Lora"/>
              <a:cs typeface="Lora"/>
              <a:sym typeface="Lora"/>
            </a:endParaRPr>
          </a:p>
        </p:txBody>
      </p:sp>
      <p:sp>
        <p:nvSpPr>
          <p:cNvPr id="246" name="Google Shape;246;p22"/>
          <p:cNvSpPr txBox="1"/>
          <p:nvPr>
            <p:ph type="title"/>
          </p:nvPr>
        </p:nvSpPr>
        <p:spPr>
          <a:xfrm>
            <a:off x="1841666" y="1194816"/>
            <a:ext cx="9665524"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Vignetting 暗角</a:t>
            </a:r>
            <a:endParaRPr/>
          </a:p>
        </p:txBody>
      </p:sp>
      <p:pic>
        <p:nvPicPr>
          <p:cNvPr id="247" name="Google Shape;247;p22"/>
          <p:cNvPicPr preferRelativeResize="0"/>
          <p:nvPr/>
        </p:nvPicPr>
        <p:blipFill rotWithShape="1">
          <a:blip r:embed="rId3">
            <a:alphaModFix/>
          </a:blip>
          <a:srcRect b="0" l="0" r="0" t="0"/>
          <a:stretch/>
        </p:blipFill>
        <p:spPr>
          <a:xfrm>
            <a:off x="6246916" y="4845000"/>
            <a:ext cx="5794168" cy="1212531"/>
          </a:xfrm>
          <a:prstGeom prst="rect">
            <a:avLst/>
          </a:prstGeom>
          <a:noFill/>
          <a:ln>
            <a:noFill/>
          </a:ln>
        </p:spPr>
      </p:pic>
      <p:pic>
        <p:nvPicPr>
          <p:cNvPr id="248" name="Google Shape;248;p22"/>
          <p:cNvPicPr preferRelativeResize="0"/>
          <p:nvPr/>
        </p:nvPicPr>
        <p:blipFill rotWithShape="1">
          <a:blip r:embed="rId4">
            <a:alphaModFix/>
          </a:blip>
          <a:srcRect b="0" l="0" r="0" t="0"/>
          <a:stretch/>
        </p:blipFill>
        <p:spPr>
          <a:xfrm>
            <a:off x="235751" y="4018753"/>
            <a:ext cx="5921324" cy="2294211"/>
          </a:xfrm>
          <a:prstGeom prst="rect">
            <a:avLst/>
          </a:prstGeom>
          <a:noFill/>
          <a:ln>
            <a:noFill/>
          </a:ln>
        </p:spPr>
      </p:pic>
      <p:sp>
        <p:nvSpPr>
          <p:cNvPr id="249" name="Google Shape;249;p22"/>
          <p:cNvSpPr txBox="1"/>
          <p:nvPr>
            <p:ph idx="1" type="body"/>
          </p:nvPr>
        </p:nvSpPr>
        <p:spPr>
          <a:xfrm>
            <a:off x="5810975" y="2072125"/>
            <a:ext cx="6230100" cy="2856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Single image</a:t>
            </a:r>
            <a:endParaRPr/>
          </a:p>
          <a:p>
            <a:pPr indent="-474120" lvl="1" marL="1219169" rtl="0" algn="l">
              <a:lnSpc>
                <a:spcPct val="100000"/>
              </a:lnSpc>
              <a:spcBef>
                <a:spcPts val="0"/>
              </a:spcBef>
              <a:spcAft>
                <a:spcPts val="0"/>
              </a:spcAft>
              <a:buSzPts val="2000"/>
              <a:buChar char="○"/>
            </a:pPr>
            <a:r>
              <a:rPr lang="en-US"/>
              <a:t>Zhang, Lin, Kang (‘06): Segment into smoothly varying regions</a:t>
            </a:r>
            <a:endParaRPr/>
          </a:p>
          <a:p>
            <a:pPr indent="-474120" lvl="1" marL="1219169" rtl="0" algn="l">
              <a:lnSpc>
                <a:spcPct val="100000"/>
              </a:lnSpc>
              <a:spcBef>
                <a:spcPts val="0"/>
              </a:spcBef>
              <a:spcAft>
                <a:spcPts val="0"/>
              </a:spcAft>
              <a:buSzPts val="2000"/>
              <a:buChar char="○"/>
            </a:pPr>
            <a:r>
              <a:rPr lang="en-US"/>
              <a:t>Zheng, Yu et al. (‘08): Radial gradients at all the pixels</a:t>
            </a:r>
            <a:endParaRPr/>
          </a:p>
        </p:txBody>
      </p:sp>
      <p:sp>
        <p:nvSpPr>
          <p:cNvPr id="250" name="Google Shape;250;p22"/>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3"/>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b="1" lang="en-US" sz="4000"/>
              <a:t>光學模糊估計 (空間反應估計)</a:t>
            </a:r>
            <a:endParaRPr sz="4000"/>
          </a:p>
        </p:txBody>
      </p:sp>
      <p:sp>
        <p:nvSpPr>
          <p:cNvPr id="256" name="Google Shape;256;p23"/>
          <p:cNvSpPr txBox="1"/>
          <p:nvPr>
            <p:ph type="ctrTitle"/>
          </p:nvPr>
        </p:nvSpPr>
        <p:spPr>
          <a:xfrm>
            <a:off x="2696300" y="2258025"/>
            <a:ext cx="9065400" cy="154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10.1.4</a:t>
            </a:r>
            <a:br>
              <a:rPr lang="en-US"/>
            </a:br>
            <a:r>
              <a:rPr lang="en-US"/>
              <a:t>Optical Blur (Spatial Response) </a:t>
            </a:r>
            <a:br>
              <a:rPr lang="en-US"/>
            </a:br>
            <a:r>
              <a:rPr lang="en-US"/>
              <a:t>Estimation</a:t>
            </a:r>
            <a:endParaRPr/>
          </a:p>
        </p:txBody>
      </p:sp>
      <p:sp>
        <p:nvSpPr>
          <p:cNvPr id="257" name="Google Shape;257;p2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24"/>
          <p:cNvPicPr preferRelativeResize="0"/>
          <p:nvPr/>
        </p:nvPicPr>
        <p:blipFill rotWithShape="1">
          <a:blip r:embed="rId3">
            <a:alphaModFix/>
          </a:blip>
          <a:srcRect b="0" l="0" r="0" t="0"/>
          <a:stretch/>
        </p:blipFill>
        <p:spPr>
          <a:xfrm>
            <a:off x="8678765" y="3688871"/>
            <a:ext cx="2951620" cy="2689254"/>
          </a:xfrm>
          <a:prstGeom prst="rect">
            <a:avLst/>
          </a:prstGeom>
          <a:noFill/>
          <a:ln>
            <a:noFill/>
          </a:ln>
        </p:spPr>
      </p:pic>
      <p:sp>
        <p:nvSpPr>
          <p:cNvPr id="264" name="Google Shape;264;p24"/>
          <p:cNvSpPr txBox="1"/>
          <p:nvPr>
            <p:ph idx="1" type="body"/>
          </p:nvPr>
        </p:nvSpPr>
        <p:spPr>
          <a:xfrm>
            <a:off x="1004050" y="2190200"/>
            <a:ext cx="10992900" cy="27309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Encodes the optical blur that gets convolved with the incoming image to produce the point-sampled image.</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Point Spread Function (PSF) </a:t>
            </a:r>
            <a:endParaRPr/>
          </a:p>
          <a:p>
            <a:pPr indent="-474120" lvl="1" marL="1219170" rtl="0" algn="l">
              <a:lnSpc>
                <a:spcPct val="100000"/>
              </a:lnSpc>
              <a:spcBef>
                <a:spcPts val="0"/>
              </a:spcBef>
              <a:spcAft>
                <a:spcPts val="0"/>
              </a:spcAft>
              <a:buSzPts val="2000"/>
              <a:buChar char="○"/>
            </a:pPr>
            <a:r>
              <a:rPr lang="en-US"/>
              <a:t>a.k.a. Optical Transfer Function</a:t>
            </a:r>
            <a:endParaRPr/>
          </a:p>
          <a:p>
            <a:pPr indent="-474120" lvl="1" marL="1219170" rtl="0" algn="l">
              <a:lnSpc>
                <a:spcPct val="100000"/>
              </a:lnSpc>
              <a:spcBef>
                <a:spcPts val="0"/>
              </a:spcBef>
              <a:spcAft>
                <a:spcPts val="0"/>
              </a:spcAft>
              <a:buSzPts val="2000"/>
              <a:buChar char="○"/>
            </a:pPr>
            <a:r>
              <a:rPr lang="en-US"/>
              <a:t>The shape of the convolution kernel</a:t>
            </a:r>
            <a:endParaRPr/>
          </a:p>
          <a:p>
            <a:pPr indent="-355586" lvl="0" marL="609585" rtl="0" algn="l">
              <a:lnSpc>
                <a:spcPct val="100000"/>
              </a:lnSpc>
              <a:spcBef>
                <a:spcPts val="800"/>
              </a:spcBef>
              <a:spcAft>
                <a:spcPts val="0"/>
              </a:spcAft>
              <a:buClr>
                <a:srgbClr val="FFCD00"/>
              </a:buClr>
              <a:buSzPts val="2400"/>
              <a:buFont typeface="Quattrocento Sans"/>
              <a:buNone/>
            </a:pPr>
            <a:r>
              <a:t/>
            </a:r>
            <a:endParaRPr/>
          </a:p>
        </p:txBody>
      </p:sp>
      <p:sp>
        <p:nvSpPr>
          <p:cNvPr id="265" name="Google Shape;265;p24"/>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10.1.4 Optical Blur (Spatial Response) Estimation</a:t>
            </a:r>
            <a:endParaRPr b="1" i="0" sz="2667" u="none" cap="none" strike="noStrike">
              <a:solidFill>
                <a:srgbClr val="E2DFDF"/>
              </a:solidFill>
              <a:latin typeface="Lora"/>
              <a:ea typeface="Lora"/>
              <a:cs typeface="Lora"/>
              <a:sym typeface="Lora"/>
            </a:endParaRPr>
          </a:p>
        </p:txBody>
      </p:sp>
      <p:sp>
        <p:nvSpPr>
          <p:cNvPr id="266" name="Google Shape;266;p24"/>
          <p:cNvSpPr txBox="1"/>
          <p:nvPr>
            <p:ph type="title"/>
          </p:nvPr>
        </p:nvSpPr>
        <p:spPr>
          <a:xfrm>
            <a:off x="1841666" y="1194816"/>
            <a:ext cx="9665524"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Spatial Response Function 空間反應函式</a:t>
            </a:r>
            <a:endParaRPr/>
          </a:p>
        </p:txBody>
      </p:sp>
      <p:sp>
        <p:nvSpPr>
          <p:cNvPr id="267" name="Google Shape;267;p2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5"/>
          <p:cNvSpPr txBox="1"/>
          <p:nvPr>
            <p:ph idx="1" type="body"/>
          </p:nvPr>
        </p:nvSpPr>
        <p:spPr>
          <a:xfrm>
            <a:off x="1215729" y="1928443"/>
            <a:ext cx="97605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Theory: small light source everywhere</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More practical</a:t>
            </a:r>
            <a:endParaRPr/>
          </a:p>
          <a:p>
            <a:pPr indent="-474120" lvl="1" marL="1219170" rtl="0" algn="l">
              <a:lnSpc>
                <a:spcPct val="100000"/>
              </a:lnSpc>
              <a:spcBef>
                <a:spcPts val="0"/>
              </a:spcBef>
              <a:spcAft>
                <a:spcPts val="0"/>
              </a:spcAft>
              <a:buSzPts val="2000"/>
              <a:buChar char="○"/>
            </a:pPr>
            <a:r>
              <a:rPr lang="en-US"/>
              <a:t>observe image of long straight lines or bars</a:t>
            </a:r>
            <a:endParaRPr/>
          </a:p>
          <a:p>
            <a:pPr indent="-474120" lvl="1" marL="1219170" rtl="0" algn="l">
              <a:lnSpc>
                <a:spcPct val="100000"/>
              </a:lnSpc>
              <a:spcBef>
                <a:spcPts val="0"/>
              </a:spcBef>
              <a:spcAft>
                <a:spcPts val="0"/>
              </a:spcAft>
              <a:buSzPts val="2000"/>
              <a:buChar char="○"/>
            </a:pPr>
            <a:r>
              <a:rPr lang="en-US"/>
              <a:t>slightly slanted edges are preferred </a:t>
            </a:r>
            <a:endParaRPr/>
          </a:p>
          <a:p>
            <a:pPr indent="-355586" lvl="0" marL="609585" rtl="0" algn="l">
              <a:lnSpc>
                <a:spcPct val="100000"/>
              </a:lnSpc>
              <a:spcBef>
                <a:spcPts val="800"/>
              </a:spcBef>
              <a:spcAft>
                <a:spcPts val="0"/>
              </a:spcAft>
              <a:buClr>
                <a:srgbClr val="FFCD00"/>
              </a:buClr>
              <a:buSzPts val="2400"/>
              <a:buFont typeface="Quattrocento Sans"/>
              <a:buNone/>
            </a:pPr>
            <a:r>
              <a:t/>
            </a:r>
            <a:endParaRPr/>
          </a:p>
        </p:txBody>
      </p:sp>
      <p:sp>
        <p:nvSpPr>
          <p:cNvPr id="274" name="Google Shape;274;p25"/>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10.1.4 Optical Blur (Spatial Response) Estimation</a:t>
            </a:r>
            <a:endParaRPr b="1" i="0" sz="2667" u="none" cap="none" strike="noStrike">
              <a:solidFill>
                <a:srgbClr val="E2DFDF"/>
              </a:solidFill>
              <a:latin typeface="Lora"/>
              <a:ea typeface="Lora"/>
              <a:cs typeface="Lora"/>
              <a:sym typeface="Lora"/>
            </a:endParaRPr>
          </a:p>
        </p:txBody>
      </p:sp>
      <p:sp>
        <p:nvSpPr>
          <p:cNvPr id="275" name="Google Shape;275;p25"/>
          <p:cNvSpPr txBox="1"/>
          <p:nvPr>
            <p:ph type="title"/>
          </p:nvPr>
        </p:nvSpPr>
        <p:spPr>
          <a:xfrm>
            <a:off x="1841666" y="1194816"/>
            <a:ext cx="9665524"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Spatial Response Function 空間反應函式</a:t>
            </a:r>
            <a:endParaRPr/>
          </a:p>
        </p:txBody>
      </p:sp>
      <p:pic>
        <p:nvPicPr>
          <p:cNvPr id="276" name="Google Shape;276;p25"/>
          <p:cNvPicPr preferRelativeResize="0"/>
          <p:nvPr/>
        </p:nvPicPr>
        <p:blipFill rotWithShape="1">
          <a:blip r:embed="rId3">
            <a:alphaModFix/>
          </a:blip>
          <a:srcRect b="0" l="0" r="0" t="0"/>
          <a:stretch/>
        </p:blipFill>
        <p:spPr>
          <a:xfrm>
            <a:off x="1215733" y="4250419"/>
            <a:ext cx="4285562" cy="2424156"/>
          </a:xfrm>
          <a:prstGeom prst="rect">
            <a:avLst/>
          </a:prstGeom>
          <a:noFill/>
          <a:ln>
            <a:noFill/>
          </a:ln>
        </p:spPr>
      </p:pic>
      <p:pic>
        <p:nvPicPr>
          <p:cNvPr id="277" name="Google Shape;277;p25"/>
          <p:cNvPicPr preferRelativeResize="0"/>
          <p:nvPr/>
        </p:nvPicPr>
        <p:blipFill rotWithShape="1">
          <a:blip r:embed="rId4">
            <a:alphaModFix/>
          </a:blip>
          <a:srcRect b="0" l="0" r="0" t="0"/>
          <a:stretch/>
        </p:blipFill>
        <p:spPr>
          <a:xfrm>
            <a:off x="7152541" y="4250431"/>
            <a:ext cx="4126222" cy="2424156"/>
          </a:xfrm>
          <a:prstGeom prst="rect">
            <a:avLst/>
          </a:prstGeom>
          <a:noFill/>
          <a:ln>
            <a:noFill/>
          </a:ln>
        </p:spPr>
      </p:pic>
      <p:pic>
        <p:nvPicPr>
          <p:cNvPr id="278" name="Google Shape;278;p25"/>
          <p:cNvPicPr preferRelativeResize="0"/>
          <p:nvPr/>
        </p:nvPicPr>
        <p:blipFill>
          <a:blip r:embed="rId5">
            <a:alphaModFix/>
          </a:blip>
          <a:stretch>
            <a:fillRect/>
          </a:stretch>
        </p:blipFill>
        <p:spPr>
          <a:xfrm>
            <a:off x="9126600" y="1696775"/>
            <a:ext cx="2763325" cy="2072500"/>
          </a:xfrm>
          <a:prstGeom prst="rect">
            <a:avLst/>
          </a:prstGeom>
          <a:noFill/>
          <a:ln>
            <a:noFill/>
          </a:ln>
        </p:spPr>
      </p:pic>
      <p:sp>
        <p:nvSpPr>
          <p:cNvPr id="279" name="Google Shape;279;p2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g126687f9c65_0_3"/>
          <p:cNvPicPr preferRelativeResize="0"/>
          <p:nvPr/>
        </p:nvPicPr>
        <p:blipFill>
          <a:blip r:embed="rId3">
            <a:alphaModFix/>
          </a:blip>
          <a:stretch>
            <a:fillRect/>
          </a:stretch>
        </p:blipFill>
        <p:spPr>
          <a:xfrm>
            <a:off x="0" y="0"/>
            <a:ext cx="12191985" cy="6858000"/>
          </a:xfrm>
          <a:prstGeom prst="rect">
            <a:avLst/>
          </a:prstGeom>
          <a:noFill/>
          <a:ln>
            <a:noFill/>
          </a:ln>
        </p:spPr>
      </p:pic>
      <p:sp>
        <p:nvSpPr>
          <p:cNvPr id="286" name="Google Shape;286;g126687f9c65_0_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6"/>
          <p:cNvSpPr txBox="1"/>
          <p:nvPr>
            <p:ph idx="1" type="body"/>
          </p:nvPr>
        </p:nvSpPr>
        <p:spPr>
          <a:xfrm>
            <a:off x="2173241" y="1928443"/>
            <a:ext cx="97605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Slanted lines gives us </a:t>
            </a:r>
            <a:r>
              <a:rPr lang="en-US">
                <a:solidFill>
                  <a:srgbClr val="0070C0"/>
                </a:solidFill>
              </a:rPr>
              <a:t>1D projection of the 2D PSF</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solidFill>
                  <a:schemeClr val="dk1"/>
                </a:solidFill>
              </a:rPr>
              <a:t>It is also called the Line Spread Function (LSF)</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solidFill>
                  <a:schemeClr val="dk1"/>
                </a:solidFill>
              </a:rPr>
              <a:t>We can convert into Fourier domain to plot a Modula</a:t>
            </a:r>
            <a:r>
              <a:rPr lang="en-US"/>
              <a:t>tion</a:t>
            </a:r>
            <a:r>
              <a:rPr lang="en-US">
                <a:solidFill>
                  <a:schemeClr val="dk1"/>
                </a:solidFill>
              </a:rPr>
              <a:t> Transfer Function (MTF) chart</a:t>
            </a:r>
            <a:endParaRPr/>
          </a:p>
        </p:txBody>
      </p:sp>
      <p:sp>
        <p:nvSpPr>
          <p:cNvPr id="293" name="Google Shape;293;p26"/>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10.1.4 Optical Blur (Spatial Response) Estimation</a:t>
            </a:r>
            <a:endParaRPr b="1" i="0" sz="2667" u="none" cap="none" strike="noStrike">
              <a:solidFill>
                <a:srgbClr val="E2DFDF"/>
              </a:solidFill>
              <a:latin typeface="Lora"/>
              <a:ea typeface="Lora"/>
              <a:cs typeface="Lora"/>
              <a:sym typeface="Lora"/>
            </a:endParaRPr>
          </a:p>
        </p:txBody>
      </p:sp>
      <p:sp>
        <p:nvSpPr>
          <p:cNvPr id="294" name="Google Shape;294;p26"/>
          <p:cNvSpPr txBox="1"/>
          <p:nvPr>
            <p:ph type="title"/>
          </p:nvPr>
        </p:nvSpPr>
        <p:spPr>
          <a:xfrm>
            <a:off x="1841666" y="1194816"/>
            <a:ext cx="9665524"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Spatial Response Function 空間反應函式</a:t>
            </a:r>
            <a:endParaRPr/>
          </a:p>
        </p:txBody>
      </p:sp>
      <p:pic>
        <p:nvPicPr>
          <p:cNvPr id="295" name="Google Shape;295;p26"/>
          <p:cNvPicPr preferRelativeResize="0"/>
          <p:nvPr/>
        </p:nvPicPr>
        <p:blipFill rotWithShape="1">
          <a:blip r:embed="rId3">
            <a:alphaModFix/>
          </a:blip>
          <a:srcRect b="0" l="0" r="0" t="0"/>
          <a:stretch/>
        </p:blipFill>
        <p:spPr>
          <a:xfrm>
            <a:off x="9155001" y="4529405"/>
            <a:ext cx="2492191" cy="2118362"/>
          </a:xfrm>
          <a:prstGeom prst="rect">
            <a:avLst/>
          </a:prstGeom>
          <a:noFill/>
          <a:ln>
            <a:noFill/>
          </a:ln>
        </p:spPr>
      </p:pic>
      <p:pic>
        <p:nvPicPr>
          <p:cNvPr id="296" name="Google Shape;296;p26"/>
          <p:cNvPicPr preferRelativeResize="0"/>
          <p:nvPr/>
        </p:nvPicPr>
        <p:blipFill>
          <a:blip r:embed="rId4">
            <a:alphaModFix/>
          </a:blip>
          <a:stretch>
            <a:fillRect/>
          </a:stretch>
        </p:blipFill>
        <p:spPr>
          <a:xfrm>
            <a:off x="230925" y="2996825"/>
            <a:ext cx="1536866" cy="1152650"/>
          </a:xfrm>
          <a:prstGeom prst="rect">
            <a:avLst/>
          </a:prstGeom>
          <a:noFill/>
          <a:ln>
            <a:noFill/>
          </a:ln>
        </p:spPr>
      </p:pic>
      <p:pic>
        <p:nvPicPr>
          <p:cNvPr id="297" name="Google Shape;297;p26"/>
          <p:cNvPicPr preferRelativeResize="0"/>
          <p:nvPr/>
        </p:nvPicPr>
        <p:blipFill>
          <a:blip r:embed="rId5">
            <a:alphaModFix/>
          </a:blip>
          <a:stretch>
            <a:fillRect/>
          </a:stretch>
        </p:blipFill>
        <p:spPr>
          <a:xfrm>
            <a:off x="4739700" y="4464013"/>
            <a:ext cx="3869476" cy="2249150"/>
          </a:xfrm>
          <a:prstGeom prst="rect">
            <a:avLst/>
          </a:prstGeom>
          <a:noFill/>
          <a:ln>
            <a:noFill/>
          </a:ln>
        </p:spPr>
      </p:pic>
      <p:pic>
        <p:nvPicPr>
          <p:cNvPr id="298" name="Google Shape;298;p26"/>
          <p:cNvPicPr preferRelativeResize="0"/>
          <p:nvPr/>
        </p:nvPicPr>
        <p:blipFill>
          <a:blip r:embed="rId6">
            <a:alphaModFix/>
          </a:blip>
          <a:stretch>
            <a:fillRect/>
          </a:stretch>
        </p:blipFill>
        <p:spPr>
          <a:xfrm>
            <a:off x="421975" y="4497963"/>
            <a:ext cx="3771900" cy="2181225"/>
          </a:xfrm>
          <a:prstGeom prst="rect">
            <a:avLst/>
          </a:prstGeom>
          <a:noFill/>
          <a:ln>
            <a:noFill/>
          </a:ln>
        </p:spPr>
      </p:pic>
      <p:sp>
        <p:nvSpPr>
          <p:cNvPr id="299" name="Google Shape;299;p2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7"/>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10.1.4 Optical Blur (Spatial Response) Estimation</a:t>
            </a:r>
            <a:endParaRPr b="1" i="0" sz="2667" u="none" cap="none" strike="noStrike">
              <a:solidFill>
                <a:srgbClr val="E2DFDF"/>
              </a:solidFill>
              <a:latin typeface="Lora"/>
              <a:ea typeface="Lora"/>
              <a:cs typeface="Lora"/>
              <a:sym typeface="Lora"/>
            </a:endParaRPr>
          </a:p>
        </p:txBody>
      </p:sp>
      <p:sp>
        <p:nvSpPr>
          <p:cNvPr id="306" name="Google Shape;306;p27"/>
          <p:cNvSpPr txBox="1"/>
          <p:nvPr>
            <p:ph type="title"/>
          </p:nvPr>
        </p:nvSpPr>
        <p:spPr>
          <a:xfrm>
            <a:off x="1841666" y="1194816"/>
            <a:ext cx="9665524"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Spatial Response Function 空間反應函式</a:t>
            </a:r>
            <a:endParaRPr/>
          </a:p>
        </p:txBody>
      </p:sp>
      <p:sp>
        <p:nvSpPr>
          <p:cNvPr id="307" name="Google Shape;307;p27"/>
          <p:cNvSpPr txBox="1"/>
          <p:nvPr/>
        </p:nvSpPr>
        <p:spPr>
          <a:xfrm>
            <a:off x="340941" y="5780979"/>
            <a:ext cx="6054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400" u="none" cap="none" strike="noStrike">
                <a:solidFill>
                  <a:srgbClr val="000000"/>
                </a:solidFill>
                <a:latin typeface="Arial"/>
                <a:ea typeface="Arial"/>
                <a:cs typeface="Arial"/>
                <a:sym typeface="Arial"/>
              </a:rPr>
              <a:t>K</a:t>
            </a:r>
            <a:r>
              <a:rPr b="0" i="0" lang="en-US" sz="1400" u="none" cap="none" strike="noStrike">
                <a:solidFill>
                  <a:srgbClr val="000000"/>
                </a:solidFill>
                <a:latin typeface="Arial"/>
                <a:ea typeface="Arial"/>
                <a:cs typeface="Arial"/>
                <a:sym typeface="Arial"/>
              </a:rPr>
              <a:t>: PSF kernel, </a:t>
            </a:r>
            <a:r>
              <a:rPr i="1" lang="en-US" sz="1400" u="none" cap="none" strike="noStrike">
                <a:solidFill>
                  <a:srgbClr val="000000"/>
                </a:solidFill>
              </a:rPr>
              <a:t>B</a:t>
            </a:r>
            <a:r>
              <a:rPr b="0" i="0" lang="en-US" sz="1400" u="none" cap="none" strike="noStrike">
                <a:solidFill>
                  <a:srgbClr val="000000"/>
                </a:solidFill>
                <a:latin typeface="Arial"/>
                <a:ea typeface="Arial"/>
                <a:cs typeface="Arial"/>
                <a:sym typeface="Arial"/>
              </a:rPr>
              <a:t>: blurred image,</a:t>
            </a:r>
            <a:r>
              <a:rPr b="0" i="1" lang="en-US" sz="1400" u="none" cap="none" strike="noStrike">
                <a:solidFill>
                  <a:srgbClr val="000000"/>
                </a:solidFill>
                <a:latin typeface="Arial"/>
                <a:ea typeface="Arial"/>
                <a:cs typeface="Arial"/>
                <a:sym typeface="Arial"/>
              </a:rPr>
              <a:t> I</a:t>
            </a:r>
            <a:r>
              <a:rPr b="0" i="0" lang="en-US" sz="1400" u="none" cap="none" strike="noStrike">
                <a:solidFill>
                  <a:srgbClr val="000000"/>
                </a:solidFill>
                <a:latin typeface="Arial"/>
                <a:ea typeface="Arial"/>
                <a:cs typeface="Arial"/>
                <a:sym typeface="Arial"/>
              </a:rPr>
              <a:t>: ideal image,</a:t>
            </a:r>
            <a:r>
              <a:rPr b="0" i="1" lang="en-US" sz="1400" u="none" cap="none" strike="noStrike">
                <a:solidFill>
                  <a:srgbClr val="000000"/>
                </a:solidFill>
                <a:latin typeface="Arial"/>
                <a:ea typeface="Arial"/>
                <a:cs typeface="Arial"/>
                <a:sym typeface="Arial"/>
              </a:rPr>
              <a:t> D</a:t>
            </a:r>
            <a:r>
              <a:rPr b="0" i="0" lang="en-US" sz="1400" u="none" cap="none" strike="noStrike">
                <a:solidFill>
                  <a:srgbClr val="000000"/>
                </a:solidFill>
                <a:latin typeface="Arial"/>
                <a:ea typeface="Arial"/>
                <a:cs typeface="Arial"/>
                <a:sym typeface="Arial"/>
              </a:rPr>
              <a:t>: downsampling operator</a:t>
            </a:r>
            <a:endParaRPr b="0" i="0" sz="1400" u="none" cap="none" strike="noStrike">
              <a:solidFill>
                <a:srgbClr val="000000"/>
              </a:solidFill>
              <a:latin typeface="Arial"/>
              <a:ea typeface="Arial"/>
              <a:cs typeface="Arial"/>
              <a:sym typeface="Arial"/>
            </a:endParaRPr>
          </a:p>
        </p:txBody>
      </p:sp>
      <p:pic>
        <p:nvPicPr>
          <p:cNvPr id="308" name="Google Shape;308;p27"/>
          <p:cNvPicPr preferRelativeResize="0"/>
          <p:nvPr/>
        </p:nvPicPr>
        <p:blipFill rotWithShape="1">
          <a:blip r:embed="rId3">
            <a:alphaModFix/>
          </a:blip>
          <a:srcRect b="0" l="0" r="0" t="0"/>
          <a:stretch/>
        </p:blipFill>
        <p:spPr>
          <a:xfrm>
            <a:off x="8611750" y="182900"/>
            <a:ext cx="3415375" cy="3388025"/>
          </a:xfrm>
          <a:prstGeom prst="rect">
            <a:avLst/>
          </a:prstGeom>
          <a:noFill/>
          <a:ln>
            <a:noFill/>
          </a:ln>
        </p:spPr>
      </p:pic>
      <p:pic>
        <p:nvPicPr>
          <p:cNvPr id="309" name="Google Shape;309;p27"/>
          <p:cNvPicPr preferRelativeResize="0"/>
          <p:nvPr/>
        </p:nvPicPr>
        <p:blipFill>
          <a:blip r:embed="rId4">
            <a:alphaModFix/>
          </a:blip>
          <a:stretch>
            <a:fillRect/>
          </a:stretch>
        </p:blipFill>
        <p:spPr>
          <a:xfrm>
            <a:off x="275875" y="1828125"/>
            <a:ext cx="8431874" cy="3715575"/>
          </a:xfrm>
          <a:prstGeom prst="rect">
            <a:avLst/>
          </a:prstGeom>
          <a:noFill/>
          <a:ln>
            <a:noFill/>
          </a:ln>
        </p:spPr>
      </p:pic>
      <p:pic>
        <p:nvPicPr>
          <p:cNvPr id="310" name="Google Shape;310;p27"/>
          <p:cNvPicPr preferRelativeResize="0"/>
          <p:nvPr/>
        </p:nvPicPr>
        <p:blipFill>
          <a:blip r:embed="rId5">
            <a:alphaModFix/>
          </a:blip>
          <a:stretch>
            <a:fillRect/>
          </a:stretch>
        </p:blipFill>
        <p:spPr>
          <a:xfrm>
            <a:off x="6919288" y="3850138"/>
            <a:ext cx="2447925" cy="2352675"/>
          </a:xfrm>
          <a:prstGeom prst="rect">
            <a:avLst/>
          </a:prstGeom>
          <a:noFill/>
          <a:ln>
            <a:noFill/>
          </a:ln>
        </p:spPr>
      </p:pic>
      <p:pic>
        <p:nvPicPr>
          <p:cNvPr id="311" name="Google Shape;311;p27"/>
          <p:cNvPicPr preferRelativeResize="0"/>
          <p:nvPr/>
        </p:nvPicPr>
        <p:blipFill>
          <a:blip r:embed="rId6">
            <a:alphaModFix/>
          </a:blip>
          <a:stretch>
            <a:fillRect/>
          </a:stretch>
        </p:blipFill>
        <p:spPr>
          <a:xfrm>
            <a:off x="9535338" y="3850138"/>
            <a:ext cx="2447925" cy="2352675"/>
          </a:xfrm>
          <a:prstGeom prst="rect">
            <a:avLst/>
          </a:prstGeom>
          <a:noFill/>
          <a:ln>
            <a:noFill/>
          </a:ln>
        </p:spPr>
      </p:pic>
      <p:pic>
        <p:nvPicPr>
          <p:cNvPr id="312" name="Google Shape;312;p27"/>
          <p:cNvPicPr preferRelativeResize="0"/>
          <p:nvPr/>
        </p:nvPicPr>
        <p:blipFill>
          <a:blip r:embed="rId7">
            <a:alphaModFix/>
          </a:blip>
          <a:stretch>
            <a:fillRect/>
          </a:stretch>
        </p:blipFill>
        <p:spPr>
          <a:xfrm>
            <a:off x="874925" y="4929488"/>
            <a:ext cx="5276850" cy="733425"/>
          </a:xfrm>
          <a:prstGeom prst="rect">
            <a:avLst/>
          </a:prstGeom>
          <a:noFill/>
          <a:ln>
            <a:noFill/>
          </a:ln>
        </p:spPr>
      </p:pic>
      <p:sp>
        <p:nvSpPr>
          <p:cNvPr id="313" name="Google Shape;313;p2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8"/>
          <p:cNvSpPr txBox="1"/>
          <p:nvPr>
            <p:ph idx="1" type="body"/>
          </p:nvPr>
        </p:nvSpPr>
        <p:spPr>
          <a:xfrm>
            <a:off x="1483926" y="1919725"/>
            <a:ext cx="104958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solidFill>
                  <a:schemeClr val="dk1"/>
                </a:solidFill>
              </a:rPr>
              <a:t>If the process is done locally in overlapping patches, we can also estimate…</a:t>
            </a:r>
            <a:endParaRPr/>
          </a:p>
          <a:p>
            <a:pPr indent="-514350" lvl="1" marL="1259399" rtl="0" algn="l">
              <a:lnSpc>
                <a:spcPct val="100000"/>
              </a:lnSpc>
              <a:spcBef>
                <a:spcPts val="0"/>
              </a:spcBef>
              <a:spcAft>
                <a:spcPts val="0"/>
              </a:spcAft>
              <a:buSzPts val="2000"/>
              <a:buFont typeface="Arial"/>
              <a:buAutoNum type="arabicPeriod"/>
            </a:pPr>
            <a:r>
              <a:rPr lang="en-US">
                <a:solidFill>
                  <a:schemeClr val="dk1"/>
                </a:solidFill>
              </a:rPr>
              <a:t>Radial distortion 放射狀變形</a:t>
            </a:r>
            <a:endParaRPr>
              <a:solidFill>
                <a:schemeClr val="dk1"/>
              </a:solidFill>
            </a:endParaRPr>
          </a:p>
          <a:p>
            <a:pPr indent="-514350" lvl="1" marL="1259399" rtl="0" algn="l">
              <a:lnSpc>
                <a:spcPct val="100000"/>
              </a:lnSpc>
              <a:spcBef>
                <a:spcPts val="0"/>
              </a:spcBef>
              <a:spcAft>
                <a:spcPts val="0"/>
              </a:spcAft>
              <a:buSzPts val="2000"/>
              <a:buFont typeface="Arial"/>
              <a:buAutoNum type="arabicPeriod"/>
            </a:pPr>
            <a:r>
              <a:rPr lang="en-US">
                <a:solidFill>
                  <a:schemeClr val="dk1"/>
                </a:solidFill>
              </a:rPr>
              <a:t>Chromatic aberration 色差</a:t>
            </a:r>
            <a:endParaRPr>
              <a:solidFill>
                <a:schemeClr val="dk1"/>
              </a:solidFill>
            </a:endParaRPr>
          </a:p>
          <a:p>
            <a:pPr indent="-514350" lvl="1" marL="1259399" rtl="0" algn="l">
              <a:lnSpc>
                <a:spcPct val="100000"/>
              </a:lnSpc>
              <a:spcBef>
                <a:spcPts val="0"/>
              </a:spcBef>
              <a:spcAft>
                <a:spcPts val="0"/>
              </a:spcAft>
              <a:buSzPts val="2000"/>
              <a:buFont typeface="Arial"/>
              <a:buAutoNum type="arabicPeriod"/>
            </a:pPr>
            <a:r>
              <a:rPr lang="en-US">
                <a:solidFill>
                  <a:schemeClr val="dk1"/>
                </a:solidFill>
              </a:rPr>
              <a:t>Vignetting 暗角</a:t>
            </a:r>
            <a:endParaRPr>
              <a:solidFill>
                <a:schemeClr val="dk1"/>
              </a:solidFill>
            </a:endParaRPr>
          </a:p>
          <a:p>
            <a:pPr indent="-514350" lvl="0" marL="649814" rtl="0" algn="l">
              <a:lnSpc>
                <a:spcPct val="100000"/>
              </a:lnSpc>
              <a:spcBef>
                <a:spcPts val="800"/>
              </a:spcBef>
              <a:spcAft>
                <a:spcPts val="0"/>
              </a:spcAft>
              <a:buSzPts val="2400"/>
              <a:buChar char="◉"/>
            </a:pPr>
            <a:r>
              <a:rPr lang="en-US">
                <a:solidFill>
                  <a:schemeClr val="dk1"/>
                </a:solidFill>
              </a:rPr>
              <a:t>If we have an image from an uncalibrated camera…</a:t>
            </a:r>
            <a:endParaRPr/>
          </a:p>
          <a:p>
            <a:pPr indent="-514350" lvl="1" marL="1259399" rtl="0" algn="l">
              <a:lnSpc>
                <a:spcPct val="100000"/>
              </a:lnSpc>
              <a:spcBef>
                <a:spcPts val="0"/>
              </a:spcBef>
              <a:spcAft>
                <a:spcPts val="0"/>
              </a:spcAft>
              <a:buSzPts val="2000"/>
              <a:buChar char="○"/>
            </a:pPr>
            <a:r>
              <a:rPr lang="en-US">
                <a:solidFill>
                  <a:schemeClr val="dk1"/>
                </a:solidFill>
              </a:rPr>
              <a:t>We can detect strong elongated edges</a:t>
            </a:r>
            <a:endParaRPr/>
          </a:p>
        </p:txBody>
      </p:sp>
      <p:sp>
        <p:nvSpPr>
          <p:cNvPr id="320" name="Google Shape;320;p28"/>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10.1.4 Optical Blur (Spatial Response) Estimation</a:t>
            </a:r>
            <a:endParaRPr b="1" i="0" sz="2667" u="none" cap="none" strike="noStrike">
              <a:solidFill>
                <a:srgbClr val="E2DFDF"/>
              </a:solidFill>
              <a:latin typeface="Lora"/>
              <a:ea typeface="Lora"/>
              <a:cs typeface="Lora"/>
              <a:sym typeface="Lora"/>
            </a:endParaRPr>
          </a:p>
        </p:txBody>
      </p:sp>
      <p:sp>
        <p:nvSpPr>
          <p:cNvPr id="321" name="Google Shape;321;p28"/>
          <p:cNvSpPr txBox="1"/>
          <p:nvPr>
            <p:ph type="title"/>
          </p:nvPr>
        </p:nvSpPr>
        <p:spPr>
          <a:xfrm>
            <a:off x="1841666" y="1194816"/>
            <a:ext cx="9665524"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Spatial Response Function 空間反應函式</a:t>
            </a:r>
            <a:endParaRPr/>
          </a:p>
        </p:txBody>
      </p:sp>
      <p:pic>
        <p:nvPicPr>
          <p:cNvPr id="322" name="Google Shape;322;p28"/>
          <p:cNvPicPr preferRelativeResize="0"/>
          <p:nvPr/>
        </p:nvPicPr>
        <p:blipFill rotWithShape="1">
          <a:blip r:embed="rId3">
            <a:alphaModFix/>
          </a:blip>
          <a:srcRect b="0" l="0" r="0" t="0"/>
          <a:stretch/>
        </p:blipFill>
        <p:spPr>
          <a:xfrm>
            <a:off x="2241059" y="5288476"/>
            <a:ext cx="2018219" cy="1546400"/>
          </a:xfrm>
          <a:prstGeom prst="rect">
            <a:avLst/>
          </a:prstGeom>
          <a:noFill/>
          <a:ln>
            <a:noFill/>
          </a:ln>
        </p:spPr>
      </p:pic>
      <p:pic>
        <p:nvPicPr>
          <p:cNvPr id="323" name="Google Shape;323;p28"/>
          <p:cNvPicPr preferRelativeResize="0"/>
          <p:nvPr/>
        </p:nvPicPr>
        <p:blipFill rotWithShape="1">
          <a:blip r:embed="rId4">
            <a:alphaModFix/>
          </a:blip>
          <a:srcRect b="0" l="0" r="0" t="0"/>
          <a:stretch/>
        </p:blipFill>
        <p:spPr>
          <a:xfrm>
            <a:off x="4404275" y="5311600"/>
            <a:ext cx="2084268" cy="1546400"/>
          </a:xfrm>
          <a:prstGeom prst="rect">
            <a:avLst/>
          </a:prstGeom>
          <a:noFill/>
          <a:ln>
            <a:noFill/>
          </a:ln>
        </p:spPr>
      </p:pic>
      <p:sp>
        <p:nvSpPr>
          <p:cNvPr id="324" name="Google Shape;324;p2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0"/>
          <p:cNvSpPr txBox="1"/>
          <p:nvPr>
            <p:ph type="ctrTitle"/>
          </p:nvPr>
        </p:nvSpPr>
        <p:spPr>
          <a:xfrm>
            <a:off x="1328853" y="2671850"/>
            <a:ext cx="10074900" cy="154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t>Chapter 10-2</a:t>
            </a:r>
            <a:br>
              <a:rPr lang="en-US"/>
            </a:br>
            <a:r>
              <a:rPr lang="en-US"/>
              <a:t>High Dynamic Range Imaging</a:t>
            </a:r>
            <a:br>
              <a:rPr lang="en-US"/>
            </a:br>
            <a:r>
              <a:rPr lang="en-US"/>
              <a:t>高動態範圍成像</a:t>
            </a:r>
            <a:endParaRPr/>
          </a:p>
        </p:txBody>
      </p:sp>
      <p:sp>
        <p:nvSpPr>
          <p:cNvPr id="330" name="Google Shape;330;p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2"/>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 簡介</a:t>
            </a:r>
            <a:endParaRPr/>
          </a:p>
        </p:txBody>
      </p:sp>
      <p:sp>
        <p:nvSpPr>
          <p:cNvPr id="336" name="Google Shape;336;p32"/>
          <p:cNvSpPr txBox="1"/>
          <p:nvPr>
            <p:ph idx="1" type="body"/>
          </p:nvPr>
        </p:nvSpPr>
        <p:spPr>
          <a:xfrm>
            <a:off x="7607850" y="0"/>
            <a:ext cx="4584000" cy="24525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Image taken at different exposures can help you create well-exposed photographs under challenging conditions.</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800"/>
          </a:p>
          <a:p>
            <a:pPr indent="-355586" lvl="0" marL="609585" rtl="0" algn="l">
              <a:lnSpc>
                <a:spcPct val="100000"/>
              </a:lnSpc>
              <a:spcBef>
                <a:spcPts val="800"/>
              </a:spcBef>
              <a:spcAft>
                <a:spcPts val="0"/>
              </a:spcAft>
              <a:buClr>
                <a:srgbClr val="FFCD00"/>
              </a:buClr>
              <a:buSzPts val="2400"/>
              <a:buFont typeface="Quattrocento Sans"/>
              <a:buNone/>
            </a:pPr>
            <a:r>
              <a:t/>
            </a:r>
            <a:endParaRPr sz="2800"/>
          </a:p>
        </p:txBody>
      </p:sp>
      <p:sp>
        <p:nvSpPr>
          <p:cNvPr id="337" name="Google Shape;337;p32"/>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pic>
        <p:nvPicPr>
          <p:cNvPr id="338" name="Google Shape;338;p32"/>
          <p:cNvPicPr preferRelativeResize="0"/>
          <p:nvPr/>
        </p:nvPicPr>
        <p:blipFill rotWithShape="1">
          <a:blip r:embed="rId3">
            <a:alphaModFix/>
          </a:blip>
          <a:srcRect b="28250" l="0" r="0" t="7515"/>
          <a:stretch/>
        </p:blipFill>
        <p:spPr>
          <a:xfrm>
            <a:off x="0" y="2452625"/>
            <a:ext cx="9658350" cy="4405374"/>
          </a:xfrm>
          <a:prstGeom prst="rect">
            <a:avLst/>
          </a:prstGeom>
          <a:noFill/>
          <a:ln>
            <a:noFill/>
          </a:ln>
        </p:spPr>
      </p:pic>
      <p:sp>
        <p:nvSpPr>
          <p:cNvPr id="339" name="Google Shape;339;p32"/>
          <p:cNvSpPr txBox="1"/>
          <p:nvPr/>
        </p:nvSpPr>
        <p:spPr>
          <a:xfrm>
            <a:off x="9748050" y="6311250"/>
            <a:ext cx="212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Quattrocento Sans"/>
                <a:ea typeface="Quattrocento Sans"/>
                <a:cs typeface="Quattrocento Sans"/>
                <a:sym typeface="Quattrocento Sans"/>
              </a:rPr>
              <a:t>Image: ambarella.com</a:t>
            </a:r>
            <a:endParaRPr>
              <a:latin typeface="Quattrocento Sans"/>
              <a:ea typeface="Quattrocento Sans"/>
              <a:cs typeface="Quattrocento Sans"/>
              <a:sym typeface="Quattrocento Sans"/>
            </a:endParaRPr>
          </a:p>
        </p:txBody>
      </p:sp>
      <p:sp>
        <p:nvSpPr>
          <p:cNvPr id="340" name="Google Shape;340;p32"/>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4"/>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Definition 定義</a:t>
            </a:r>
            <a:endParaRPr/>
          </a:p>
        </p:txBody>
      </p:sp>
      <p:sp>
        <p:nvSpPr>
          <p:cNvPr id="87" name="Google Shape;87;p4"/>
          <p:cNvSpPr txBox="1"/>
          <p:nvPr>
            <p:ph idx="1" type="body"/>
          </p:nvPr>
        </p:nvSpPr>
        <p:spPr>
          <a:xfrm>
            <a:off x="1516500" y="2189000"/>
            <a:ext cx="104472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b="1" i="1" lang="en-US"/>
              <a:t>Computational photography</a:t>
            </a:r>
            <a:r>
              <a:rPr lang="en-US"/>
              <a:t> is a technique that uses image analysis and processing algorithms that are applied to </a:t>
            </a:r>
            <a:r>
              <a:rPr b="1" lang="en-US"/>
              <a:t>one or more photographs</a:t>
            </a:r>
            <a:r>
              <a:rPr lang="en-US"/>
              <a:t> to create images that go beyond the capabilities of traditional imaging systems</a:t>
            </a:r>
            <a:r>
              <a:rPr lang="en-US"/>
              <a:t>.</a:t>
            </a:r>
            <a:endParaRPr/>
          </a:p>
          <a:p>
            <a:pPr indent="-507986" lvl="0" marL="609585" rtl="0" algn="l">
              <a:lnSpc>
                <a:spcPct val="100000"/>
              </a:lnSpc>
              <a:spcBef>
                <a:spcPts val="800"/>
              </a:spcBef>
              <a:spcAft>
                <a:spcPts val="0"/>
              </a:spcAft>
              <a:buSzPts val="2400"/>
              <a:buChar char="◉"/>
            </a:pPr>
            <a:r>
              <a:rPr b="1" i="1" lang="en-US"/>
              <a:t>Computational photography</a:t>
            </a:r>
            <a:r>
              <a:rPr lang="en-US"/>
              <a:t> refers to digital image capture and processing techniques that use digital computation instead of optical processes. (Wikipedia)</a:t>
            </a:r>
            <a:endParaRPr/>
          </a:p>
        </p:txBody>
      </p:sp>
      <p:sp>
        <p:nvSpPr>
          <p:cNvPr id="88" name="Google Shape;88;p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10ea3573990_0_19"/>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Definition 定義</a:t>
            </a:r>
            <a:endParaRPr/>
          </a:p>
        </p:txBody>
      </p:sp>
      <p:sp>
        <p:nvSpPr>
          <p:cNvPr id="346" name="Google Shape;346;g10ea3573990_0_19"/>
          <p:cNvSpPr txBox="1"/>
          <p:nvPr>
            <p:ph idx="1" type="body"/>
          </p:nvPr>
        </p:nvSpPr>
        <p:spPr>
          <a:xfrm>
            <a:off x="1516500" y="2189000"/>
            <a:ext cx="104472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SzPts val="2400"/>
              <a:buChar char="◉"/>
            </a:pPr>
            <a:r>
              <a:rPr b="1" i="1" lang="en-US"/>
              <a:t>H</a:t>
            </a:r>
            <a:r>
              <a:rPr b="1" i="1" lang="en-US"/>
              <a:t>igh dynamic range imaging</a:t>
            </a:r>
            <a:r>
              <a:rPr lang="en-US"/>
              <a:t> (HDR) is a technique to capture the full range of brightness in a scene through the use of multiple exposures.</a:t>
            </a:r>
            <a:endParaRPr/>
          </a:p>
          <a:p>
            <a:pPr indent="-507987" lvl="0" marL="609584" rtl="0" algn="l">
              <a:lnSpc>
                <a:spcPct val="100000"/>
              </a:lnSpc>
              <a:spcBef>
                <a:spcPts val="800"/>
              </a:spcBef>
              <a:spcAft>
                <a:spcPts val="0"/>
              </a:spcAft>
              <a:buSzPts val="2400"/>
              <a:buChar char="◉"/>
            </a:pPr>
            <a:r>
              <a:rPr b="1" i="1" lang="en-US"/>
              <a:t>Multi-exposure HDR capture</a:t>
            </a:r>
            <a:r>
              <a:rPr lang="en-US"/>
              <a:t> is a technique allowing to capture high dynamic range images by taking and then combining several different exposures of the same subject matter. (Wikipedia)</a:t>
            </a:r>
            <a:endParaRPr/>
          </a:p>
        </p:txBody>
      </p:sp>
      <p:sp>
        <p:nvSpPr>
          <p:cNvPr id="347" name="Google Shape;347;g10ea3573990_0_1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112d1b8402e_0_0"/>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353" name="Google Shape;353;g112d1b8402e_0_0"/>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Approach 方法</a:t>
            </a:r>
            <a:endParaRPr/>
          </a:p>
        </p:txBody>
      </p:sp>
      <p:sp>
        <p:nvSpPr>
          <p:cNvPr id="354" name="Google Shape;354;g112d1b8402e_0_0"/>
          <p:cNvSpPr txBox="1"/>
          <p:nvPr>
            <p:ph idx="1" type="body"/>
          </p:nvPr>
        </p:nvSpPr>
        <p:spPr>
          <a:xfrm>
            <a:off x="1841667" y="2155293"/>
            <a:ext cx="90795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Many modern </a:t>
            </a:r>
            <a:r>
              <a:rPr lang="en-US"/>
              <a:t>cameras have a feature called Auto Exposure Bracketing (AEB) that allows to take multiple pictures at different exposures with one press of a button.</a:t>
            </a:r>
            <a:endParaRPr/>
          </a:p>
          <a:p>
            <a:pPr indent="-507987" lvl="0" marL="609584" rtl="0" algn="l">
              <a:lnSpc>
                <a:spcPct val="100000"/>
              </a:lnSpc>
              <a:spcBef>
                <a:spcPts val="800"/>
              </a:spcBef>
              <a:spcAft>
                <a:spcPts val="0"/>
              </a:spcAft>
              <a:buSzPts val="2400"/>
              <a:buChar char="◉"/>
            </a:pPr>
            <a:r>
              <a:rPr lang="en-US"/>
              <a:t>Typically 3 images are taken: normal, overexposed and underexposed.</a:t>
            </a:r>
            <a:endParaRPr/>
          </a:p>
          <a:p>
            <a:pPr indent="-507987" lvl="0" marL="609584" rtl="0" algn="l">
              <a:lnSpc>
                <a:spcPct val="100000"/>
              </a:lnSpc>
              <a:spcBef>
                <a:spcPts val="800"/>
              </a:spcBef>
              <a:spcAft>
                <a:spcPts val="0"/>
              </a:spcAft>
              <a:buSzPts val="2400"/>
              <a:buChar char="◉"/>
            </a:pPr>
            <a:r>
              <a:rPr lang="en-US"/>
              <a:t>Typical </a:t>
            </a:r>
            <a:r>
              <a:rPr lang="en-US"/>
              <a:t>bracketing</a:t>
            </a:r>
            <a:r>
              <a:rPr lang="en-US"/>
              <a:t> is ±2 stops (±4 times)</a:t>
            </a:r>
            <a:endParaRPr/>
          </a:p>
          <a:p>
            <a:pPr indent="0" lvl="0" marL="609584" rtl="0" algn="l">
              <a:lnSpc>
                <a:spcPct val="100000"/>
              </a:lnSpc>
              <a:spcBef>
                <a:spcPts val="800"/>
              </a:spcBef>
              <a:spcAft>
                <a:spcPts val="0"/>
              </a:spcAft>
              <a:buNone/>
            </a:pPr>
            <a:r>
              <a:t/>
            </a:r>
            <a:endParaRPr/>
          </a:p>
          <a:p>
            <a:pPr indent="-355587" lvl="0" marL="609584" rtl="0" algn="l">
              <a:lnSpc>
                <a:spcPct val="100000"/>
              </a:lnSpc>
              <a:spcBef>
                <a:spcPts val="800"/>
              </a:spcBef>
              <a:spcAft>
                <a:spcPts val="0"/>
              </a:spcAft>
              <a:buClr>
                <a:srgbClr val="FFCD00"/>
              </a:buClr>
              <a:buSzPts val="2400"/>
              <a:buFont typeface="Quattrocento Sans"/>
              <a:buNone/>
            </a:pPr>
            <a:r>
              <a:t/>
            </a:r>
            <a:endParaRPr sz="2800"/>
          </a:p>
        </p:txBody>
      </p:sp>
      <p:sp>
        <p:nvSpPr>
          <p:cNvPr id="355" name="Google Shape;355;g112d1b8402e_0_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3"/>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361" name="Google Shape;361;p33"/>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Approach 方法</a:t>
            </a:r>
            <a:endParaRPr/>
          </a:p>
        </p:txBody>
      </p:sp>
      <p:sp>
        <p:nvSpPr>
          <p:cNvPr id="362" name="Google Shape;362;p33"/>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Simplest: combine pixels from different exposures</a:t>
            </a:r>
            <a:endParaRPr/>
          </a:p>
          <a:p>
            <a:pPr indent="-474120" lvl="1" marL="1219170" rtl="0" algn="l">
              <a:lnSpc>
                <a:spcPct val="100000"/>
              </a:lnSpc>
              <a:spcBef>
                <a:spcPts val="0"/>
              </a:spcBef>
              <a:spcAft>
                <a:spcPts val="0"/>
              </a:spcAft>
              <a:buSzPts val="2000"/>
              <a:buChar char="○"/>
            </a:pPr>
            <a:r>
              <a:rPr lang="en-US" sz="2267"/>
              <a:t>Risk of creating </a:t>
            </a:r>
            <a:r>
              <a:rPr b="1" lang="en-US" sz="2267"/>
              <a:t>contrast reversals </a:t>
            </a:r>
            <a:r>
              <a:rPr lang="en-US" sz="2267"/>
              <a:t>and  </a:t>
            </a:r>
            <a:r>
              <a:rPr b="1" lang="en-US" sz="2267"/>
              <a:t>halos.</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More common approach (3 stages)</a:t>
            </a:r>
            <a:endParaRPr/>
          </a:p>
          <a:p>
            <a:pPr indent="-514350" lvl="0" marL="615948" rtl="0" algn="l">
              <a:lnSpc>
                <a:spcPct val="100000"/>
              </a:lnSpc>
              <a:spcBef>
                <a:spcPts val="800"/>
              </a:spcBef>
              <a:spcAft>
                <a:spcPts val="0"/>
              </a:spcAft>
              <a:buSzPts val="2400"/>
              <a:buFont typeface="Arial"/>
              <a:buAutoNum type="arabicPeriod"/>
            </a:pPr>
            <a:r>
              <a:rPr lang="en-US" sz="2800"/>
              <a:t>Estimate the radiometric response function</a:t>
            </a:r>
            <a:endParaRPr/>
          </a:p>
          <a:p>
            <a:pPr indent="-514350" lvl="0" marL="615948" rtl="0" algn="l">
              <a:lnSpc>
                <a:spcPct val="100000"/>
              </a:lnSpc>
              <a:spcBef>
                <a:spcPts val="800"/>
              </a:spcBef>
              <a:spcAft>
                <a:spcPts val="0"/>
              </a:spcAft>
              <a:buSzPts val="2400"/>
              <a:buFont typeface="Arial"/>
              <a:buAutoNum type="arabicPeriod"/>
            </a:pPr>
            <a:r>
              <a:rPr lang="en-US" sz="2800"/>
              <a:t>Estimate a radiance map</a:t>
            </a:r>
            <a:endParaRPr/>
          </a:p>
          <a:p>
            <a:pPr indent="-514350" lvl="0" marL="615948" rtl="0" algn="l">
              <a:lnSpc>
                <a:spcPct val="100000"/>
              </a:lnSpc>
              <a:spcBef>
                <a:spcPts val="800"/>
              </a:spcBef>
              <a:spcAft>
                <a:spcPts val="0"/>
              </a:spcAft>
              <a:buSzPts val="2400"/>
              <a:buFont typeface="Arial"/>
              <a:buAutoNum type="arabicPeriod"/>
            </a:pPr>
            <a:r>
              <a:rPr lang="en-US" sz="2800"/>
              <a:t>Tone map the image into a displayable gamut</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800"/>
          </a:p>
        </p:txBody>
      </p:sp>
      <p:sp>
        <p:nvSpPr>
          <p:cNvPr id="363" name="Google Shape;363;p3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4"/>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369" name="Google Shape;369;p34"/>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1: Estimate the radiometric response function</a:t>
            </a:r>
            <a:endParaRPr/>
          </a:p>
        </p:txBody>
      </p:sp>
      <p:sp>
        <p:nvSpPr>
          <p:cNvPr id="370" name="Google Shape;370;p34"/>
          <p:cNvSpPr txBox="1"/>
          <p:nvPr>
            <p:ph idx="1" type="body"/>
          </p:nvPr>
        </p:nvSpPr>
        <p:spPr>
          <a:xfrm>
            <a:off x="1841667" y="2155293"/>
            <a:ext cx="9079600" cy="4149600"/>
          </a:xfrm>
          <a:prstGeom prst="rect">
            <a:avLst/>
          </a:prstGeom>
          <a:blipFill rotWithShape="1">
            <a:blip r:embed="rId3">
              <a:alphaModFix/>
            </a:blip>
            <a:stretch>
              <a:fillRect b="0" l="0" r="0" t="0"/>
            </a:stretch>
          </a:blip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 </a:t>
            </a:r>
            <a:endParaRPr/>
          </a:p>
        </p:txBody>
      </p:sp>
      <p:pic>
        <p:nvPicPr>
          <p:cNvPr id="371" name="Google Shape;371;p34"/>
          <p:cNvPicPr preferRelativeResize="0"/>
          <p:nvPr/>
        </p:nvPicPr>
        <p:blipFill rotWithShape="1">
          <a:blip r:embed="rId4">
            <a:alphaModFix/>
          </a:blip>
          <a:srcRect b="0" l="0" r="0" t="0"/>
          <a:stretch/>
        </p:blipFill>
        <p:spPr>
          <a:xfrm>
            <a:off x="2271972" y="4589929"/>
            <a:ext cx="4991116" cy="2038855"/>
          </a:xfrm>
          <a:prstGeom prst="rect">
            <a:avLst/>
          </a:prstGeom>
          <a:noFill/>
          <a:ln>
            <a:noFill/>
          </a:ln>
        </p:spPr>
      </p:pic>
      <p:sp>
        <p:nvSpPr>
          <p:cNvPr id="372" name="Google Shape;372;p3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5"/>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378" name="Google Shape;378;p35"/>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1: Estimate the radiometric response function</a:t>
            </a:r>
            <a:endParaRPr/>
          </a:p>
        </p:txBody>
      </p:sp>
      <p:sp>
        <p:nvSpPr>
          <p:cNvPr id="379" name="Google Shape;379;p35"/>
          <p:cNvSpPr txBox="1"/>
          <p:nvPr>
            <p:ph idx="1" type="body"/>
          </p:nvPr>
        </p:nvSpPr>
        <p:spPr>
          <a:xfrm>
            <a:off x="1841667" y="2155293"/>
            <a:ext cx="9079600" cy="4149600"/>
          </a:xfrm>
          <a:prstGeom prst="rect">
            <a:avLst/>
          </a:prstGeom>
          <a:blipFill rotWithShape="1">
            <a:blip r:embed="rId3">
              <a:alphaModFix/>
            </a:blip>
            <a:stretch>
              <a:fillRect b="0" l="0" r="0" t="0"/>
            </a:stretch>
          </a:blipFill>
          <a:ln>
            <a:noFill/>
          </a:ln>
        </p:spPr>
        <p:txBody>
          <a:bodyPr anchorCtr="0" anchor="t" bIns="91425" lIns="91425" spcFirstLastPara="1" rIns="91425" wrap="square" tIns="91425">
            <a:noAutofit/>
          </a:bodyPr>
          <a:lstStyle/>
          <a:p>
            <a:pPr indent="0" lvl="0" marL="609584" rtl="0" algn="l">
              <a:lnSpc>
                <a:spcPct val="100000"/>
              </a:lnSpc>
              <a:spcBef>
                <a:spcPts val="800"/>
              </a:spcBef>
              <a:spcAft>
                <a:spcPts val="0"/>
              </a:spcAft>
              <a:buNone/>
            </a:pPr>
            <a:r>
              <a:rPr lang="en-US"/>
              <a:t> </a:t>
            </a:r>
            <a:endParaRPr/>
          </a:p>
        </p:txBody>
      </p:sp>
      <p:sp>
        <p:nvSpPr>
          <p:cNvPr id="380" name="Google Shape;380;p3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
        <p:nvSpPr>
          <p:cNvPr id="381" name="Google Shape;381;p35"/>
          <p:cNvSpPr txBox="1"/>
          <p:nvPr/>
        </p:nvSpPr>
        <p:spPr>
          <a:xfrm>
            <a:off x="7998400" y="2782500"/>
            <a:ext cx="3577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2400">
                <a:latin typeface="Quattrocento Sans"/>
                <a:ea typeface="Quattrocento Sans"/>
                <a:cs typeface="Quattrocento Sans"/>
                <a:sym typeface="Quattrocento Sans"/>
              </a:rPr>
              <a:t>E</a:t>
            </a:r>
            <a:r>
              <a:rPr b="1" baseline="-25000" i="1" lang="en-US" sz="2400">
                <a:latin typeface="Quattrocento Sans"/>
                <a:ea typeface="Quattrocento Sans"/>
                <a:cs typeface="Quattrocento Sans"/>
                <a:sym typeface="Quattrocento Sans"/>
              </a:rPr>
              <a:t>i</a:t>
            </a:r>
            <a:r>
              <a:rPr b="1" i="1" lang="en-US" sz="2400">
                <a:latin typeface="Quattrocento Sans"/>
                <a:ea typeface="Quattrocento Sans"/>
                <a:cs typeface="Quattrocento Sans"/>
                <a:sym typeface="Quattrocento Sans"/>
              </a:rPr>
              <a:t>  - </a:t>
            </a:r>
            <a:r>
              <a:rPr b="1" lang="en-US" sz="2400">
                <a:solidFill>
                  <a:schemeClr val="dk1"/>
                </a:solidFill>
                <a:latin typeface="Quattrocento Sans"/>
                <a:ea typeface="Quattrocento Sans"/>
                <a:cs typeface="Quattrocento Sans"/>
                <a:sym typeface="Quattrocento Sans"/>
              </a:rPr>
              <a:t>irradiance values</a:t>
            </a:r>
            <a:endParaRPr b="1" sz="24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rPr b="1" i="1" lang="en-US" sz="2400">
                <a:solidFill>
                  <a:schemeClr val="dk1"/>
                </a:solidFill>
                <a:latin typeface="Quattrocento Sans"/>
                <a:ea typeface="Quattrocento Sans"/>
                <a:cs typeface="Quattrocento Sans"/>
                <a:sym typeface="Quattrocento Sans"/>
              </a:rPr>
              <a:t>t</a:t>
            </a:r>
            <a:r>
              <a:rPr b="1" baseline="-25000" i="1" lang="en-US" sz="2400">
                <a:solidFill>
                  <a:schemeClr val="dk1"/>
                </a:solidFill>
                <a:latin typeface="Quattrocento Sans"/>
                <a:ea typeface="Quattrocento Sans"/>
                <a:cs typeface="Quattrocento Sans"/>
                <a:sym typeface="Quattrocento Sans"/>
              </a:rPr>
              <a:t>j</a:t>
            </a:r>
            <a:r>
              <a:rPr b="1" lang="en-US" sz="2400">
                <a:solidFill>
                  <a:schemeClr val="dk1"/>
                </a:solidFill>
                <a:latin typeface="Quattrocento Sans"/>
                <a:ea typeface="Quattrocento Sans"/>
                <a:cs typeface="Quattrocento Sans"/>
                <a:sym typeface="Quattrocento Sans"/>
              </a:rPr>
              <a:t> - exposure time for the</a:t>
            </a:r>
            <a:endParaRPr b="1" sz="24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rPr b="1" lang="en-US" sz="2400">
                <a:solidFill>
                  <a:schemeClr val="dk1"/>
                </a:solidFill>
                <a:latin typeface="Quattrocento Sans"/>
                <a:ea typeface="Quattrocento Sans"/>
                <a:cs typeface="Quattrocento Sans"/>
                <a:sym typeface="Quattrocento Sans"/>
              </a:rPr>
              <a:t>     </a:t>
            </a:r>
            <a:r>
              <a:rPr b="1" i="1" lang="en-US" sz="2400">
                <a:solidFill>
                  <a:schemeClr val="dk1"/>
                </a:solidFill>
                <a:latin typeface="Quattrocento Sans"/>
                <a:ea typeface="Quattrocento Sans"/>
                <a:cs typeface="Quattrocento Sans"/>
                <a:sym typeface="Quattrocento Sans"/>
              </a:rPr>
              <a:t> j</a:t>
            </a:r>
            <a:r>
              <a:rPr b="1" baseline="-25000" i="1" lang="en-US" sz="2400">
                <a:solidFill>
                  <a:schemeClr val="dk1"/>
                </a:solidFill>
                <a:latin typeface="Quattrocento Sans"/>
                <a:ea typeface="Quattrocento Sans"/>
                <a:cs typeface="Quattrocento Sans"/>
                <a:sym typeface="Quattrocento Sans"/>
              </a:rPr>
              <a:t>th</a:t>
            </a:r>
            <a:r>
              <a:rPr b="1" lang="en-US" sz="2400">
                <a:solidFill>
                  <a:schemeClr val="dk1"/>
                </a:solidFill>
                <a:latin typeface="Quattrocento Sans"/>
                <a:ea typeface="Quattrocento Sans"/>
                <a:cs typeface="Quattrocento Sans"/>
                <a:sym typeface="Quattrocento Sans"/>
              </a:rPr>
              <a:t> image</a:t>
            </a:r>
            <a:endParaRPr b="1" sz="24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6"/>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387" name="Google Shape;387;p36"/>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1: Estimate the radiometric response function</a:t>
            </a:r>
            <a:endParaRPr/>
          </a:p>
        </p:txBody>
      </p:sp>
      <p:sp>
        <p:nvSpPr>
          <p:cNvPr id="388" name="Google Shape;388;p36"/>
          <p:cNvSpPr txBox="1"/>
          <p:nvPr>
            <p:ph idx="1" type="body"/>
          </p:nvPr>
        </p:nvSpPr>
        <p:spPr>
          <a:xfrm>
            <a:off x="1841667" y="2155293"/>
            <a:ext cx="9079600" cy="4149600"/>
          </a:xfrm>
          <a:prstGeom prst="rect">
            <a:avLst/>
          </a:prstGeom>
          <a:blipFill rotWithShape="1">
            <a:blip r:embed="rId3">
              <a:alphaModFix/>
            </a:blip>
            <a:stretch>
              <a:fillRect b="0" l="0" r="0" t="0"/>
            </a:stretch>
          </a:blip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 </a:t>
            </a:r>
            <a:endParaRPr/>
          </a:p>
        </p:txBody>
      </p:sp>
      <p:sp>
        <p:nvSpPr>
          <p:cNvPr id="389" name="Google Shape;389;p36"/>
          <p:cNvSpPr txBox="1"/>
          <p:nvPr/>
        </p:nvSpPr>
        <p:spPr>
          <a:xfrm>
            <a:off x="3643573" y="369216"/>
            <a:ext cx="9079600" cy="4149600"/>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390" name="Google Shape;390;p3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7"/>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396" name="Google Shape;396;p37"/>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1: Estimate the radiometric response function</a:t>
            </a:r>
            <a:endParaRPr/>
          </a:p>
        </p:txBody>
      </p:sp>
      <p:sp>
        <p:nvSpPr>
          <p:cNvPr id="397" name="Google Shape;397;p37"/>
          <p:cNvSpPr txBox="1"/>
          <p:nvPr>
            <p:ph idx="1" type="body"/>
          </p:nvPr>
        </p:nvSpPr>
        <p:spPr>
          <a:xfrm>
            <a:off x="1841667" y="2155293"/>
            <a:ext cx="9079500" cy="4149600"/>
          </a:xfrm>
          <a:prstGeom prst="rect">
            <a:avLst/>
          </a:prstGeom>
          <a:blipFill rotWithShape="1">
            <a:blip r:embed="rId3">
              <a:alphaModFix/>
            </a:blip>
            <a:stretch>
              <a:fillRect b="0" l="0" r="0" t="0"/>
            </a:stretch>
          </a:blip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 </a:t>
            </a:r>
            <a:endParaRPr/>
          </a:p>
        </p:txBody>
      </p:sp>
      <p:sp>
        <p:nvSpPr>
          <p:cNvPr id="398" name="Google Shape;398;p37"/>
          <p:cNvSpPr txBox="1"/>
          <p:nvPr/>
        </p:nvSpPr>
        <p:spPr>
          <a:xfrm>
            <a:off x="3643573" y="369216"/>
            <a:ext cx="9079600" cy="4149600"/>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399" name="Google Shape;399;p3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400" name="Google Shape;400;p37"/>
          <p:cNvPicPr preferRelativeResize="0"/>
          <p:nvPr/>
        </p:nvPicPr>
        <p:blipFill rotWithShape="1">
          <a:blip r:embed="rId5">
            <a:alphaModFix/>
          </a:blip>
          <a:srcRect b="0" l="0" r="0" t="0"/>
          <a:stretch/>
        </p:blipFill>
        <p:spPr>
          <a:xfrm>
            <a:off x="2937625" y="4518824"/>
            <a:ext cx="5648299" cy="2307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8"/>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06" name="Google Shape;406;p38"/>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1: Estimate the radiometric response function</a:t>
            </a:r>
            <a:endParaRPr/>
          </a:p>
        </p:txBody>
      </p:sp>
      <p:sp>
        <p:nvSpPr>
          <p:cNvPr id="407" name="Google Shape;407;p38"/>
          <p:cNvSpPr txBox="1"/>
          <p:nvPr>
            <p:ph idx="1" type="body"/>
          </p:nvPr>
        </p:nvSpPr>
        <p:spPr>
          <a:xfrm>
            <a:off x="1654467" y="2155293"/>
            <a:ext cx="9079500" cy="4149600"/>
          </a:xfrm>
          <a:prstGeom prst="rect">
            <a:avLst/>
          </a:prstGeom>
          <a:blipFill rotWithShape="1">
            <a:blip r:embed="rId3">
              <a:alphaModFix/>
            </a:blip>
            <a:stretch>
              <a:fillRect b="-729" l="0" r="0" t="0"/>
            </a:stretch>
          </a:blipFill>
          <a:ln>
            <a:noFill/>
          </a:ln>
        </p:spPr>
        <p:txBody>
          <a:bodyPr anchorCtr="0" anchor="t" bIns="91425" lIns="91425" spcFirstLastPara="1" rIns="91425" wrap="square" tIns="91425">
            <a:noAutofit/>
          </a:bodyPr>
          <a:lstStyle/>
          <a:p>
            <a:pPr indent="0" lvl="0" marL="609584" rtl="0" algn="l">
              <a:lnSpc>
                <a:spcPct val="100000"/>
              </a:lnSpc>
              <a:spcBef>
                <a:spcPts val="800"/>
              </a:spcBef>
              <a:spcAft>
                <a:spcPts val="0"/>
              </a:spcAft>
              <a:buNone/>
            </a:pPr>
            <a:r>
              <a:rPr lang="en-US"/>
              <a:t> </a:t>
            </a:r>
            <a:endParaRPr/>
          </a:p>
        </p:txBody>
      </p:sp>
      <p:sp>
        <p:nvSpPr>
          <p:cNvPr id="408" name="Google Shape;408;p3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9"/>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14" name="Google Shape;414;p39"/>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1: Estimate the radiometric response function</a:t>
            </a:r>
            <a:endParaRPr/>
          </a:p>
        </p:txBody>
      </p:sp>
      <p:sp>
        <p:nvSpPr>
          <p:cNvPr id="415" name="Google Shape;415;p39"/>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Result (Debevec and Malik 1997)</a:t>
            </a:r>
            <a:endParaRPr/>
          </a:p>
          <a:p>
            <a:pPr indent="-355586" lvl="0" marL="609585" rtl="0" algn="l">
              <a:lnSpc>
                <a:spcPct val="100000"/>
              </a:lnSpc>
              <a:spcBef>
                <a:spcPts val="800"/>
              </a:spcBef>
              <a:spcAft>
                <a:spcPts val="0"/>
              </a:spcAft>
              <a:buClr>
                <a:srgbClr val="FFCD00"/>
              </a:buClr>
              <a:buSzPts val="2400"/>
              <a:buFont typeface="Quattrocento Sans"/>
              <a:buNone/>
            </a:pPr>
            <a:r>
              <a:t/>
            </a:r>
            <a:endParaRPr/>
          </a:p>
          <a:p>
            <a:pPr indent="0" lvl="0" marL="101598" rtl="0" algn="l">
              <a:lnSpc>
                <a:spcPct val="100000"/>
              </a:lnSpc>
              <a:spcBef>
                <a:spcPts val="800"/>
              </a:spcBef>
              <a:spcAft>
                <a:spcPts val="0"/>
              </a:spcAft>
              <a:buSzPts val="2400"/>
              <a:buNone/>
            </a:pPr>
            <a:r>
              <a:t/>
            </a:r>
            <a:endParaRPr/>
          </a:p>
          <a:p>
            <a:pPr indent="-355586" lvl="0" marL="609585" rtl="0" algn="l">
              <a:lnSpc>
                <a:spcPct val="100000"/>
              </a:lnSpc>
              <a:spcBef>
                <a:spcPts val="800"/>
              </a:spcBef>
              <a:spcAft>
                <a:spcPts val="0"/>
              </a:spcAft>
              <a:buClr>
                <a:srgbClr val="FFCD00"/>
              </a:buClr>
              <a:buSzPts val="2400"/>
              <a:buFont typeface="Quattrocento Sans"/>
              <a:buNone/>
            </a:pPr>
            <a:r>
              <a:t/>
            </a:r>
            <a:endParaRPr/>
          </a:p>
        </p:txBody>
      </p:sp>
      <p:pic>
        <p:nvPicPr>
          <p:cNvPr id="416" name="Google Shape;416;p39"/>
          <p:cNvPicPr preferRelativeResize="0"/>
          <p:nvPr/>
        </p:nvPicPr>
        <p:blipFill rotWithShape="1">
          <a:blip r:embed="rId3">
            <a:alphaModFix/>
          </a:blip>
          <a:srcRect b="0" l="0" r="0" t="0"/>
          <a:stretch/>
        </p:blipFill>
        <p:spPr>
          <a:xfrm>
            <a:off x="1599101" y="2913526"/>
            <a:ext cx="8993800" cy="3802600"/>
          </a:xfrm>
          <a:prstGeom prst="rect">
            <a:avLst/>
          </a:prstGeom>
          <a:noFill/>
          <a:ln>
            <a:noFill/>
          </a:ln>
        </p:spPr>
      </p:pic>
      <p:sp>
        <p:nvSpPr>
          <p:cNvPr id="417" name="Google Shape;417;p3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0"/>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23" name="Google Shape;423;p40"/>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2: Estimate a radiance map</a:t>
            </a:r>
            <a:endParaRPr/>
          </a:p>
        </p:txBody>
      </p:sp>
      <p:sp>
        <p:nvSpPr>
          <p:cNvPr id="424" name="Google Shape;424;p40"/>
          <p:cNvSpPr txBox="1"/>
          <p:nvPr>
            <p:ph idx="1" type="body"/>
          </p:nvPr>
        </p:nvSpPr>
        <p:spPr>
          <a:xfrm>
            <a:off x="1841667" y="2155293"/>
            <a:ext cx="9079600" cy="4149600"/>
          </a:xfrm>
          <a:prstGeom prst="rect">
            <a:avLst/>
          </a:prstGeom>
          <a:blipFill rotWithShape="1">
            <a:blip r:embed="rId3">
              <a:alphaModFix/>
            </a:blip>
            <a:stretch>
              <a:fillRect b="0" l="0" r="0" t="0"/>
            </a:stretch>
          </a:blipFill>
          <a:ln>
            <a:noFill/>
          </a:ln>
        </p:spPr>
        <p:txBody>
          <a:bodyPr anchorCtr="0" anchor="t" bIns="91425" lIns="91425" spcFirstLastPara="1" rIns="91425" wrap="square" tIns="91425">
            <a:noAutofit/>
          </a:bodyPr>
          <a:lstStyle/>
          <a:p>
            <a:pPr indent="0" lvl="0" marL="609584" rtl="0" algn="l">
              <a:lnSpc>
                <a:spcPct val="100000"/>
              </a:lnSpc>
              <a:spcBef>
                <a:spcPts val="800"/>
              </a:spcBef>
              <a:spcAft>
                <a:spcPts val="0"/>
              </a:spcAft>
              <a:buNone/>
            </a:pPr>
            <a:r>
              <a:rPr lang="en-US"/>
              <a:t> </a:t>
            </a:r>
            <a:endParaRPr/>
          </a:p>
        </p:txBody>
      </p:sp>
      <p:pic>
        <p:nvPicPr>
          <p:cNvPr id="425" name="Google Shape;425;p40"/>
          <p:cNvPicPr preferRelativeResize="0"/>
          <p:nvPr/>
        </p:nvPicPr>
        <p:blipFill rotWithShape="1">
          <a:blip r:embed="rId4">
            <a:alphaModFix/>
          </a:blip>
          <a:srcRect b="0" l="0" r="0" t="0"/>
          <a:stretch/>
        </p:blipFill>
        <p:spPr>
          <a:xfrm>
            <a:off x="1841666" y="4020326"/>
            <a:ext cx="5691159" cy="2664244"/>
          </a:xfrm>
          <a:prstGeom prst="rect">
            <a:avLst/>
          </a:prstGeom>
          <a:noFill/>
          <a:ln>
            <a:noFill/>
          </a:ln>
        </p:spPr>
      </p:pic>
      <p:sp>
        <p:nvSpPr>
          <p:cNvPr id="426" name="Google Shape;426;p4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6"/>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Chapter Structure 章節架構</a:t>
            </a:r>
            <a:endParaRPr/>
          </a:p>
        </p:txBody>
      </p:sp>
      <p:sp>
        <p:nvSpPr>
          <p:cNvPr id="94" name="Google Shape;94;p6"/>
          <p:cNvSpPr txBox="1"/>
          <p:nvPr>
            <p:ph idx="1" type="body"/>
          </p:nvPr>
        </p:nvSpPr>
        <p:spPr>
          <a:xfrm>
            <a:off x="1570525" y="2155300"/>
            <a:ext cx="102258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10.1 Photometric Calibration (光度學校正)</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10.2 High Dynamic Range Imaging (</a:t>
            </a:r>
            <a:r>
              <a:rPr lang="en-US"/>
              <a:t>高動態範圍成像)</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10.3 Super-resolution, Denoising, and Blur Removal (超解析度、去雜訊、去模糊)</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10.4 Image Matting and Compositing (影像去背與合成)</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10.5 Texture Analysis and Synthesis (質地分析和生成)</a:t>
            </a:r>
            <a:endParaRPr/>
          </a:p>
        </p:txBody>
      </p:sp>
      <p:sp>
        <p:nvSpPr>
          <p:cNvPr id="95" name="Google Shape;95;p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1"/>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32" name="Google Shape;432;p41"/>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2: Estimate a radiance map</a:t>
            </a:r>
            <a:endParaRPr/>
          </a:p>
        </p:txBody>
      </p:sp>
      <p:sp>
        <p:nvSpPr>
          <p:cNvPr id="433" name="Google Shape;433;p41"/>
          <p:cNvSpPr txBox="1"/>
          <p:nvPr>
            <p:ph idx="1" type="body"/>
          </p:nvPr>
        </p:nvSpPr>
        <p:spPr>
          <a:xfrm>
            <a:off x="1841675" y="2155296"/>
            <a:ext cx="9079500" cy="20001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Problem 1: Pixels are noisy</a:t>
            </a:r>
            <a:endParaRPr/>
          </a:p>
          <a:p>
            <a:pPr indent="-474120" lvl="1" marL="1219170" rtl="0" algn="l">
              <a:lnSpc>
                <a:spcPct val="100000"/>
              </a:lnSpc>
              <a:spcBef>
                <a:spcPts val="0"/>
              </a:spcBef>
              <a:spcAft>
                <a:spcPts val="0"/>
              </a:spcAft>
              <a:buSzPts val="2000"/>
              <a:buChar char="○"/>
            </a:pPr>
            <a:r>
              <a:rPr lang="en-US"/>
              <a:t>Mitsunaga and Nayar (1996): emphasize both higher pixel and larger gradients in the transfer function.</a:t>
            </a:r>
            <a:endParaRPr/>
          </a:p>
          <a:p>
            <a:pPr indent="0" lvl="0" marL="101598" rtl="0" algn="l">
              <a:lnSpc>
                <a:spcPct val="100000"/>
              </a:lnSpc>
              <a:spcBef>
                <a:spcPts val="800"/>
              </a:spcBef>
              <a:spcAft>
                <a:spcPts val="0"/>
              </a:spcAft>
              <a:buSzPts val="2400"/>
              <a:buNone/>
            </a:pPr>
            <a:r>
              <a:t/>
            </a:r>
            <a:endParaRPr/>
          </a:p>
          <a:p>
            <a:pPr indent="-355586" lvl="0" marL="609585" rtl="0" algn="l">
              <a:lnSpc>
                <a:spcPct val="100000"/>
              </a:lnSpc>
              <a:spcBef>
                <a:spcPts val="800"/>
              </a:spcBef>
              <a:spcAft>
                <a:spcPts val="0"/>
              </a:spcAft>
              <a:buClr>
                <a:srgbClr val="FFCD00"/>
              </a:buClr>
              <a:buSzPts val="2400"/>
              <a:buFont typeface="Quattrocento Sans"/>
              <a:buNone/>
            </a:pPr>
            <a:r>
              <a:t/>
            </a:r>
            <a:endParaRPr/>
          </a:p>
        </p:txBody>
      </p:sp>
      <p:sp>
        <p:nvSpPr>
          <p:cNvPr id="434" name="Google Shape;434;p4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435" name="Google Shape;435;p41"/>
          <p:cNvPicPr preferRelativeResize="0"/>
          <p:nvPr/>
        </p:nvPicPr>
        <p:blipFill rotWithShape="1">
          <a:blip r:embed="rId3">
            <a:alphaModFix/>
          </a:blip>
          <a:srcRect b="0" l="0" r="0" t="0"/>
          <a:stretch/>
        </p:blipFill>
        <p:spPr>
          <a:xfrm>
            <a:off x="2271975" y="3601865"/>
            <a:ext cx="7409900" cy="302691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2"/>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41" name="Google Shape;441;p42"/>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2: Estimate a radiance map</a:t>
            </a:r>
            <a:endParaRPr/>
          </a:p>
        </p:txBody>
      </p:sp>
      <p:pic>
        <p:nvPicPr>
          <p:cNvPr id="442" name="Google Shape;442;p42"/>
          <p:cNvPicPr preferRelativeResize="0"/>
          <p:nvPr/>
        </p:nvPicPr>
        <p:blipFill rotWithShape="1">
          <a:blip r:embed="rId3">
            <a:alphaModFix/>
          </a:blip>
          <a:srcRect b="0" l="0" r="0" t="0"/>
          <a:stretch/>
        </p:blipFill>
        <p:spPr>
          <a:xfrm>
            <a:off x="5420547" y="2092829"/>
            <a:ext cx="6320375" cy="3467675"/>
          </a:xfrm>
          <a:prstGeom prst="rect">
            <a:avLst/>
          </a:prstGeom>
          <a:noFill/>
          <a:ln>
            <a:noFill/>
          </a:ln>
        </p:spPr>
      </p:pic>
      <p:sp>
        <p:nvSpPr>
          <p:cNvPr id="443" name="Google Shape;443;p42"/>
          <p:cNvSpPr txBox="1"/>
          <p:nvPr>
            <p:ph idx="1" type="body"/>
          </p:nvPr>
        </p:nvSpPr>
        <p:spPr>
          <a:xfrm>
            <a:off x="328050" y="2092825"/>
            <a:ext cx="54051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Problem 2: moving objects</a:t>
            </a:r>
            <a:endParaRPr/>
          </a:p>
          <a:p>
            <a:pPr indent="-474120" lvl="1" marL="1219170" rtl="0" algn="l">
              <a:lnSpc>
                <a:spcPct val="100000"/>
              </a:lnSpc>
              <a:spcBef>
                <a:spcPts val="0"/>
              </a:spcBef>
              <a:spcAft>
                <a:spcPts val="0"/>
              </a:spcAft>
              <a:buSzPts val="2000"/>
              <a:buChar char="○"/>
            </a:pPr>
            <a:r>
              <a:rPr lang="en-US"/>
              <a:t>Ward (2003): global transform to align</a:t>
            </a:r>
            <a:endParaRPr/>
          </a:p>
          <a:p>
            <a:pPr indent="-474120" lvl="1" marL="1219170" rtl="0" algn="l">
              <a:lnSpc>
                <a:spcPct val="100000"/>
              </a:lnSpc>
              <a:spcBef>
                <a:spcPts val="0"/>
              </a:spcBef>
              <a:spcAft>
                <a:spcPts val="0"/>
              </a:spcAft>
              <a:buSzPts val="2000"/>
              <a:buChar char="○"/>
            </a:pPr>
            <a:r>
              <a:rPr lang="en-US"/>
              <a:t>Uyttendaele (2003): combine global registration and local motion estimation (optical flow)</a:t>
            </a:r>
            <a:endParaRPr/>
          </a:p>
          <a:p>
            <a:pPr indent="-347120" lvl="1" marL="1219170" rtl="0" algn="l">
              <a:lnSpc>
                <a:spcPct val="100000"/>
              </a:lnSpc>
              <a:spcBef>
                <a:spcPts val="0"/>
              </a:spcBef>
              <a:spcAft>
                <a:spcPts val="0"/>
              </a:spcAft>
              <a:buSzPts val="2000"/>
              <a:buNone/>
            </a:pPr>
            <a:r>
              <a:t/>
            </a:r>
            <a:endParaRPr/>
          </a:p>
          <a:p>
            <a:pPr indent="0" lvl="0" marL="101598" rtl="0" algn="l">
              <a:lnSpc>
                <a:spcPct val="100000"/>
              </a:lnSpc>
              <a:spcBef>
                <a:spcPts val="800"/>
              </a:spcBef>
              <a:spcAft>
                <a:spcPts val="0"/>
              </a:spcAft>
              <a:buSzPts val="2400"/>
              <a:buNone/>
            </a:pPr>
            <a:r>
              <a:t/>
            </a:r>
            <a:endParaRPr/>
          </a:p>
          <a:p>
            <a:pPr indent="-355586" lvl="0" marL="609585" rtl="0" algn="l">
              <a:lnSpc>
                <a:spcPct val="100000"/>
              </a:lnSpc>
              <a:spcBef>
                <a:spcPts val="800"/>
              </a:spcBef>
              <a:spcAft>
                <a:spcPts val="0"/>
              </a:spcAft>
              <a:buClr>
                <a:srgbClr val="FFCD00"/>
              </a:buClr>
              <a:buSzPts val="2400"/>
              <a:buFont typeface="Quattrocento Sans"/>
              <a:buNone/>
            </a:pPr>
            <a:r>
              <a:t/>
            </a:r>
            <a:endParaRPr/>
          </a:p>
        </p:txBody>
      </p:sp>
      <p:sp>
        <p:nvSpPr>
          <p:cNvPr id="444" name="Google Shape;444;p42"/>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118cb23d105_0_0"/>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50" name="Google Shape;450;g118cb23d105_0_0"/>
          <p:cNvSpPr txBox="1"/>
          <p:nvPr>
            <p:ph type="title"/>
          </p:nvPr>
        </p:nvSpPr>
        <p:spPr>
          <a:xfrm>
            <a:off x="1841666" y="1194816"/>
            <a:ext cx="7840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Step 2: Estimate a radiance map</a:t>
            </a:r>
            <a:endParaRPr/>
          </a:p>
        </p:txBody>
      </p:sp>
      <p:sp>
        <p:nvSpPr>
          <p:cNvPr id="451" name="Google Shape;451;g118cb23d105_0_0"/>
          <p:cNvSpPr txBox="1"/>
          <p:nvPr>
            <p:ph idx="1" type="body"/>
          </p:nvPr>
        </p:nvSpPr>
        <p:spPr>
          <a:xfrm>
            <a:off x="1841675" y="2155304"/>
            <a:ext cx="9079500" cy="44058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Problem 3: too many bits.</a:t>
            </a:r>
            <a:endParaRPr/>
          </a:p>
          <a:p>
            <a:pPr indent="0" lvl="0" marL="0" rtl="0" algn="l">
              <a:lnSpc>
                <a:spcPct val="100000"/>
              </a:lnSpc>
              <a:spcBef>
                <a:spcPts val="800"/>
              </a:spcBef>
              <a:spcAft>
                <a:spcPts val="0"/>
              </a:spcAft>
              <a:buNone/>
            </a:pPr>
            <a:r>
              <a:rPr lang="en-US" sz="2600"/>
              <a:t>Typical bracketing is ±2 stops (±4 times) and requires extra 2 bits per bracketed image.</a:t>
            </a:r>
            <a:r>
              <a:rPr lang="en-US" sz="2600"/>
              <a:t> </a:t>
            </a:r>
            <a:endParaRPr sz="2600"/>
          </a:p>
          <a:p>
            <a:pPr indent="0" lvl="0" marL="0" rtl="0" algn="l">
              <a:lnSpc>
                <a:spcPct val="100000"/>
              </a:lnSpc>
              <a:spcBef>
                <a:spcPts val="800"/>
              </a:spcBef>
              <a:spcAft>
                <a:spcPts val="0"/>
              </a:spcAft>
              <a:buClr>
                <a:srgbClr val="FFCD00"/>
              </a:buClr>
              <a:buSzPts val="2400"/>
              <a:buFont typeface="Quattrocento Sans"/>
              <a:buNone/>
            </a:pPr>
            <a:r>
              <a:rPr lang="en-US" sz="2600"/>
              <a:t>Example: 3 raw images, each of 14-bits of the color depth, are  taken using </a:t>
            </a:r>
            <a:r>
              <a:rPr lang="en-US" sz="2600"/>
              <a:t>±2 stops bracketing. Combined color depth will require 14+2+2=18 bits.</a:t>
            </a:r>
            <a:endParaRPr sz="2600"/>
          </a:p>
          <a:p>
            <a:pPr indent="0" lvl="0" marL="0" rtl="0" algn="l">
              <a:lnSpc>
                <a:spcPct val="100000"/>
              </a:lnSpc>
              <a:spcBef>
                <a:spcPts val="800"/>
              </a:spcBef>
              <a:spcAft>
                <a:spcPts val="0"/>
              </a:spcAft>
              <a:buClr>
                <a:srgbClr val="FFCD00"/>
              </a:buClr>
              <a:buSzPts val="2400"/>
              <a:buFont typeface="Quattrocento Sans"/>
              <a:buNone/>
            </a:pPr>
            <a:r>
              <a:rPr lang="en-US" sz="2600"/>
              <a:t>To reduce color depth, for example, to 8-bits, tone mapping technique need to be applied.</a:t>
            </a:r>
            <a:endParaRPr sz="2600"/>
          </a:p>
        </p:txBody>
      </p:sp>
      <p:sp>
        <p:nvSpPr>
          <p:cNvPr id="452" name="Google Shape;452;g118cb23d105_0_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3"/>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58" name="Google Shape;458;p43"/>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HDR Image Formats</a:t>
            </a:r>
            <a:endParaRPr/>
          </a:p>
        </p:txBody>
      </p:sp>
      <p:sp>
        <p:nvSpPr>
          <p:cNvPr id="459" name="Google Shape;459;p43"/>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Best solution: 32-bit IEEE float </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a:t>Intermediate: 16-bit float for each channel</a:t>
            </a:r>
            <a:endParaRPr/>
          </a:p>
          <a:p>
            <a:pPr indent="-507986" lvl="0" marL="609585" rtl="0" algn="l">
              <a:lnSpc>
                <a:spcPct val="100000"/>
              </a:lnSpc>
              <a:spcBef>
                <a:spcPts val="800"/>
              </a:spcBef>
              <a:spcAft>
                <a:spcPts val="0"/>
              </a:spcAft>
              <a:buSzPts val="2400"/>
              <a:buChar char="◉"/>
            </a:pPr>
            <a:r>
              <a:rPr lang="en-US"/>
              <a:t>Practical common image format: TIFF</a:t>
            </a:r>
            <a:endParaRPr/>
          </a:p>
          <a:p>
            <a:pPr indent="-347120" lvl="1" marL="1219170" rtl="0" algn="l">
              <a:lnSpc>
                <a:spcPct val="100000"/>
              </a:lnSpc>
              <a:spcBef>
                <a:spcPts val="0"/>
              </a:spcBef>
              <a:spcAft>
                <a:spcPts val="0"/>
              </a:spcAft>
              <a:buSzPts val="2000"/>
              <a:buNone/>
            </a:pPr>
            <a:r>
              <a:t/>
            </a:r>
            <a:endParaRPr/>
          </a:p>
          <a:p>
            <a:pPr indent="0" lvl="0" marL="101598" rtl="0" algn="l">
              <a:lnSpc>
                <a:spcPct val="100000"/>
              </a:lnSpc>
              <a:spcBef>
                <a:spcPts val="800"/>
              </a:spcBef>
              <a:spcAft>
                <a:spcPts val="0"/>
              </a:spcAft>
              <a:buSzPts val="2400"/>
              <a:buNone/>
            </a:pPr>
            <a:r>
              <a:t/>
            </a:r>
            <a:endParaRPr/>
          </a:p>
          <a:p>
            <a:pPr indent="-355586" lvl="0" marL="609585" rtl="0" algn="l">
              <a:lnSpc>
                <a:spcPct val="100000"/>
              </a:lnSpc>
              <a:spcBef>
                <a:spcPts val="800"/>
              </a:spcBef>
              <a:spcAft>
                <a:spcPts val="0"/>
              </a:spcAft>
              <a:buClr>
                <a:srgbClr val="FFCD00"/>
              </a:buClr>
              <a:buSzPts val="2400"/>
              <a:buFont typeface="Quattrocento Sans"/>
              <a:buNone/>
            </a:pPr>
            <a:r>
              <a:t/>
            </a:r>
            <a:endParaRPr/>
          </a:p>
        </p:txBody>
      </p:sp>
      <p:sp>
        <p:nvSpPr>
          <p:cNvPr id="460" name="Google Shape;460;p43"/>
          <p:cNvSpPr txBox="1"/>
          <p:nvPr/>
        </p:nvSpPr>
        <p:spPr>
          <a:xfrm>
            <a:off x="6423625" y="5850300"/>
            <a:ext cx="5394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Quattrocento Sans"/>
                <a:ea typeface="Quattrocento Sans"/>
                <a:cs typeface="Quattrocento Sans"/>
                <a:sym typeface="Quattrocento Sans"/>
              </a:rPr>
              <a:t>TIFF: Tagged Image File Format</a:t>
            </a:r>
            <a:endParaRPr sz="1800">
              <a:latin typeface="Quattrocento Sans"/>
              <a:ea typeface="Quattrocento Sans"/>
              <a:cs typeface="Quattrocento Sans"/>
              <a:sym typeface="Quattrocento Sans"/>
            </a:endParaRPr>
          </a:p>
          <a:p>
            <a:pPr indent="0" lvl="0" marL="0" rtl="0" algn="l">
              <a:spcBef>
                <a:spcPts val="0"/>
              </a:spcBef>
              <a:spcAft>
                <a:spcPts val="0"/>
              </a:spcAft>
              <a:buNone/>
            </a:pPr>
            <a:r>
              <a:rPr lang="en-US" sz="1800">
                <a:latin typeface="Quattrocento Sans"/>
                <a:ea typeface="Quattrocento Sans"/>
                <a:cs typeface="Quattrocento Sans"/>
                <a:sym typeface="Quattrocento Sans"/>
              </a:rPr>
              <a:t>IEEE: Institute of Electrical and Electronics Engineers</a:t>
            </a:r>
            <a:endParaRPr sz="1800">
              <a:latin typeface="Quattrocento Sans"/>
              <a:ea typeface="Quattrocento Sans"/>
              <a:cs typeface="Quattrocento Sans"/>
              <a:sym typeface="Quattrocento Sans"/>
            </a:endParaRPr>
          </a:p>
        </p:txBody>
      </p:sp>
      <p:sp>
        <p:nvSpPr>
          <p:cNvPr id="461" name="Google Shape;461;p4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112d1b8402e_0_10"/>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67" name="Google Shape;467;g112d1b8402e_0_10"/>
          <p:cNvSpPr txBox="1"/>
          <p:nvPr>
            <p:ph type="title"/>
          </p:nvPr>
        </p:nvSpPr>
        <p:spPr>
          <a:xfrm>
            <a:off x="1841666" y="1194816"/>
            <a:ext cx="7840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HDR Processing Tools</a:t>
            </a:r>
            <a:endParaRPr/>
          </a:p>
        </p:txBody>
      </p:sp>
      <p:sp>
        <p:nvSpPr>
          <p:cNvPr id="468" name="Google Shape;468;g112d1b8402e_0_10"/>
          <p:cNvSpPr txBox="1"/>
          <p:nvPr>
            <p:ph idx="1" type="body"/>
          </p:nvPr>
        </p:nvSpPr>
        <p:spPr>
          <a:xfrm>
            <a:off x="1222025" y="2155300"/>
            <a:ext cx="10463100" cy="43971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Best HDR software 2022: Photomatix Pro, Aurora HDR</a:t>
            </a:r>
            <a:endParaRPr/>
          </a:p>
          <a:p>
            <a:pPr indent="-507987" lvl="0" marL="609584" rtl="0" algn="l">
              <a:lnSpc>
                <a:spcPct val="100000"/>
              </a:lnSpc>
              <a:spcBef>
                <a:spcPts val="800"/>
              </a:spcBef>
              <a:spcAft>
                <a:spcPts val="0"/>
              </a:spcAft>
              <a:buSzPts val="2400"/>
              <a:buChar char="◉"/>
            </a:pPr>
            <a:r>
              <a:rPr lang="en-US"/>
              <a:t>OpenCV </a:t>
            </a:r>
            <a:r>
              <a:rPr lang="en-US"/>
              <a:t>functions</a:t>
            </a:r>
            <a:r>
              <a:rPr lang="en-US"/>
              <a:t>:</a:t>
            </a:r>
            <a:endParaRPr/>
          </a:p>
          <a:p>
            <a:pPr indent="-474120" lvl="1" marL="1219169" rtl="0" algn="l">
              <a:lnSpc>
                <a:spcPct val="100000"/>
              </a:lnSpc>
              <a:spcBef>
                <a:spcPts val="800"/>
              </a:spcBef>
              <a:spcAft>
                <a:spcPts val="0"/>
              </a:spcAft>
              <a:buSzPts val="2000"/>
              <a:buChar char="○"/>
            </a:pPr>
            <a:r>
              <a:rPr lang="en-US"/>
              <a:t>AlignMTB() to align images</a:t>
            </a:r>
            <a:endParaRPr/>
          </a:p>
          <a:p>
            <a:pPr indent="-474120" lvl="1" marL="1219169" rtl="0" algn="l">
              <a:lnSpc>
                <a:spcPct val="100000"/>
              </a:lnSpc>
              <a:spcBef>
                <a:spcPts val="800"/>
              </a:spcBef>
              <a:spcAft>
                <a:spcPts val="0"/>
              </a:spcAft>
              <a:buSzPts val="2000"/>
              <a:buChar char="○"/>
            </a:pPr>
            <a:r>
              <a:rPr lang="en-US"/>
              <a:t>createCalibrateDebevec(), createCalibrateRobertson()</a:t>
            </a:r>
            <a:endParaRPr/>
          </a:p>
          <a:p>
            <a:pPr indent="-474120" lvl="1" marL="1219169" rtl="0" algn="l">
              <a:lnSpc>
                <a:spcPct val="100000"/>
              </a:lnSpc>
              <a:spcBef>
                <a:spcPts val="800"/>
              </a:spcBef>
              <a:spcAft>
                <a:spcPts val="0"/>
              </a:spcAft>
              <a:buSzPts val="2000"/>
              <a:buChar char="○"/>
            </a:pPr>
            <a:r>
              <a:rPr lang="en-US"/>
              <a:t>createMergeMertens() </a:t>
            </a:r>
            <a:endParaRPr/>
          </a:p>
          <a:p>
            <a:pPr indent="-474120" lvl="1" marL="1219169" rtl="0" algn="l">
              <a:lnSpc>
                <a:spcPct val="100000"/>
              </a:lnSpc>
              <a:spcBef>
                <a:spcPts val="800"/>
              </a:spcBef>
              <a:spcAft>
                <a:spcPts val="0"/>
              </a:spcAft>
              <a:buSzPts val="2000"/>
              <a:buChar char="○"/>
            </a:pPr>
            <a:r>
              <a:rPr lang="en-US"/>
              <a:t>Tutorial: </a:t>
            </a:r>
            <a:r>
              <a:rPr lang="en-US" sz="1800" u="sng">
                <a:solidFill>
                  <a:schemeClr val="hlink"/>
                </a:solidFill>
                <a:hlinkClick r:id="rId3"/>
              </a:rPr>
              <a:t>https://docs.opencv.org/4.x/d2/df0/tutorial_py_hdr.html</a:t>
            </a:r>
            <a:endParaRPr sz="1800"/>
          </a:p>
          <a:p>
            <a:pPr indent="0" lvl="0" marL="1219169" rtl="0" algn="l">
              <a:lnSpc>
                <a:spcPct val="100000"/>
              </a:lnSpc>
              <a:spcBef>
                <a:spcPts val="800"/>
              </a:spcBef>
              <a:spcAft>
                <a:spcPts val="0"/>
              </a:spcAft>
              <a:buNone/>
            </a:pPr>
            <a:r>
              <a:t/>
            </a:r>
            <a:endParaRPr sz="1800"/>
          </a:p>
          <a:p>
            <a:pPr indent="-347120" lvl="1" marL="1219169" rtl="0" algn="l">
              <a:lnSpc>
                <a:spcPct val="100000"/>
              </a:lnSpc>
              <a:spcBef>
                <a:spcPts val="0"/>
              </a:spcBef>
              <a:spcAft>
                <a:spcPts val="0"/>
              </a:spcAft>
              <a:buSzPts val="2000"/>
              <a:buNone/>
            </a:pPr>
            <a:r>
              <a:t/>
            </a:r>
            <a:endParaRPr/>
          </a:p>
          <a:p>
            <a:pPr indent="0" lvl="0" marL="101597" rtl="0" algn="l">
              <a:lnSpc>
                <a:spcPct val="100000"/>
              </a:lnSpc>
              <a:spcBef>
                <a:spcPts val="800"/>
              </a:spcBef>
              <a:spcAft>
                <a:spcPts val="0"/>
              </a:spcAft>
              <a:buSzPts val="2400"/>
              <a:buNone/>
            </a:pPr>
            <a:r>
              <a:t/>
            </a:r>
            <a:endParaRPr/>
          </a:p>
          <a:p>
            <a:pPr indent="-355587" lvl="0" marL="609584" rtl="0" algn="l">
              <a:lnSpc>
                <a:spcPct val="100000"/>
              </a:lnSpc>
              <a:spcBef>
                <a:spcPts val="800"/>
              </a:spcBef>
              <a:spcAft>
                <a:spcPts val="0"/>
              </a:spcAft>
              <a:buClr>
                <a:srgbClr val="FFCD00"/>
              </a:buClr>
              <a:buSzPts val="2400"/>
              <a:buFont typeface="Quattrocento Sans"/>
              <a:buNone/>
            </a:pPr>
            <a:r>
              <a:t/>
            </a:r>
            <a:endParaRPr/>
          </a:p>
        </p:txBody>
      </p:sp>
      <p:sp>
        <p:nvSpPr>
          <p:cNvPr id="469" name="Google Shape;469;g112d1b8402e_0_1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1132535f5d9_0_19"/>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75" name="Google Shape;475;g1132535f5d9_0_19"/>
          <p:cNvSpPr txBox="1"/>
          <p:nvPr>
            <p:ph type="title"/>
          </p:nvPr>
        </p:nvSpPr>
        <p:spPr>
          <a:xfrm>
            <a:off x="1841666" y="1194816"/>
            <a:ext cx="7840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From OpenCV HDR Tutorial</a:t>
            </a:r>
            <a:endParaRPr/>
          </a:p>
        </p:txBody>
      </p:sp>
      <p:pic>
        <p:nvPicPr>
          <p:cNvPr id="476" name="Google Shape;476;g1132535f5d9_0_19"/>
          <p:cNvPicPr preferRelativeResize="0"/>
          <p:nvPr/>
        </p:nvPicPr>
        <p:blipFill>
          <a:blip r:embed="rId3">
            <a:alphaModFix/>
          </a:blip>
          <a:stretch>
            <a:fillRect/>
          </a:stretch>
        </p:blipFill>
        <p:spPr>
          <a:xfrm>
            <a:off x="2713775" y="2021716"/>
            <a:ext cx="6096000" cy="4572000"/>
          </a:xfrm>
          <a:prstGeom prst="rect">
            <a:avLst/>
          </a:prstGeom>
          <a:noFill/>
          <a:ln>
            <a:noFill/>
          </a:ln>
        </p:spPr>
      </p:pic>
      <p:sp>
        <p:nvSpPr>
          <p:cNvPr id="477" name="Google Shape;477;g1132535f5d9_0_19"/>
          <p:cNvSpPr txBox="1"/>
          <p:nvPr/>
        </p:nvSpPr>
        <p:spPr>
          <a:xfrm>
            <a:off x="8681825" y="229225"/>
            <a:ext cx="3369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Images from Wikipedia-HDR</a:t>
            </a:r>
            <a:endParaRPr sz="1800"/>
          </a:p>
        </p:txBody>
      </p:sp>
      <p:sp>
        <p:nvSpPr>
          <p:cNvPr id="478" name="Google Shape;478;g1132535f5d9_0_1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1132535f5d9_0_25"/>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84" name="Google Shape;484;g1132535f5d9_0_25"/>
          <p:cNvSpPr txBox="1"/>
          <p:nvPr>
            <p:ph type="title"/>
          </p:nvPr>
        </p:nvSpPr>
        <p:spPr>
          <a:xfrm>
            <a:off x="1841666" y="1194816"/>
            <a:ext cx="7840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From OpenCV HDR Tutorial</a:t>
            </a:r>
            <a:endParaRPr/>
          </a:p>
        </p:txBody>
      </p:sp>
      <p:sp>
        <p:nvSpPr>
          <p:cNvPr id="485" name="Google Shape;485;g1132535f5d9_0_25"/>
          <p:cNvSpPr txBox="1"/>
          <p:nvPr>
            <p:ph idx="1" type="body"/>
          </p:nvPr>
        </p:nvSpPr>
        <p:spPr>
          <a:xfrm>
            <a:off x="1841675" y="1988325"/>
            <a:ext cx="9852300" cy="431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800"/>
              </a:spcBef>
              <a:spcAft>
                <a:spcPts val="0"/>
              </a:spcAft>
              <a:buNone/>
            </a:pPr>
            <a:r>
              <a:rPr lang="en-US" sz="2800"/>
              <a:t>Processing steps:</a:t>
            </a:r>
            <a:endParaRPr sz="2800"/>
          </a:p>
          <a:p>
            <a:pPr indent="-406400" lvl="0" marL="457200" rtl="0" algn="l">
              <a:lnSpc>
                <a:spcPct val="115000"/>
              </a:lnSpc>
              <a:spcBef>
                <a:spcPts val="800"/>
              </a:spcBef>
              <a:spcAft>
                <a:spcPts val="0"/>
              </a:spcAft>
              <a:buSzPts val="2800"/>
              <a:buChar char="◉"/>
            </a:pPr>
            <a:r>
              <a:rPr lang="en-US" sz="2800"/>
              <a:t>Load exposure images into a list</a:t>
            </a:r>
            <a:endParaRPr sz="2800"/>
          </a:p>
          <a:p>
            <a:pPr indent="-406400" lvl="0" marL="457200" rtl="0" algn="l">
              <a:lnSpc>
                <a:spcPct val="115000"/>
              </a:lnSpc>
              <a:spcBef>
                <a:spcPts val="0"/>
              </a:spcBef>
              <a:spcAft>
                <a:spcPts val="0"/>
              </a:spcAft>
              <a:buSzPts val="2800"/>
              <a:buChar char="◉"/>
            </a:pPr>
            <a:r>
              <a:rPr lang="en-US" sz="2800"/>
              <a:t>Merge exposures into HDR image</a:t>
            </a:r>
            <a:endParaRPr sz="2800"/>
          </a:p>
          <a:p>
            <a:pPr indent="-406400" lvl="0" marL="457200" rtl="0" algn="l">
              <a:lnSpc>
                <a:spcPct val="115000"/>
              </a:lnSpc>
              <a:spcBef>
                <a:spcPts val="0"/>
              </a:spcBef>
              <a:spcAft>
                <a:spcPts val="0"/>
              </a:spcAft>
              <a:buSzPts val="2800"/>
              <a:buChar char="◉"/>
            </a:pPr>
            <a:r>
              <a:rPr lang="en-US" sz="2800"/>
              <a:t>Tonemap HDR image</a:t>
            </a:r>
            <a:endParaRPr sz="2800"/>
          </a:p>
          <a:p>
            <a:pPr indent="-406400" lvl="0" marL="457200" rtl="0" algn="l">
              <a:lnSpc>
                <a:spcPct val="115000"/>
              </a:lnSpc>
              <a:spcBef>
                <a:spcPts val="0"/>
              </a:spcBef>
              <a:spcAft>
                <a:spcPts val="0"/>
              </a:spcAft>
              <a:buSzPts val="2800"/>
              <a:buChar char="◉"/>
            </a:pPr>
            <a:r>
              <a:rPr lang="en-US" sz="2800"/>
              <a:t>or Merge exposures using Mertens fusion</a:t>
            </a:r>
            <a:endParaRPr sz="2800"/>
          </a:p>
          <a:p>
            <a:pPr indent="-406400" lvl="0" marL="457200" rtl="0" algn="l">
              <a:lnSpc>
                <a:spcPct val="115000"/>
              </a:lnSpc>
              <a:spcBef>
                <a:spcPts val="0"/>
              </a:spcBef>
              <a:spcAft>
                <a:spcPts val="0"/>
              </a:spcAft>
              <a:buSzPts val="2800"/>
              <a:buChar char="◉"/>
            </a:pPr>
            <a:r>
              <a:rPr lang="en-US" sz="2800"/>
              <a:t>Convert to 8-bit and save</a:t>
            </a:r>
            <a:endParaRPr sz="2800"/>
          </a:p>
          <a:p>
            <a:pPr indent="0" lvl="0" marL="0" rtl="0" algn="l">
              <a:lnSpc>
                <a:spcPct val="115000"/>
              </a:lnSpc>
              <a:spcBef>
                <a:spcPts val="800"/>
              </a:spcBef>
              <a:spcAft>
                <a:spcPts val="0"/>
              </a:spcAft>
              <a:buClr>
                <a:srgbClr val="FFCD00"/>
              </a:buClr>
              <a:buSzPts val="2400"/>
              <a:buFont typeface="Quattrocento Sans"/>
              <a:buNone/>
            </a:pPr>
            <a:r>
              <a:t/>
            </a:r>
            <a:endParaRPr sz="2800"/>
          </a:p>
        </p:txBody>
      </p:sp>
      <p:sp>
        <p:nvSpPr>
          <p:cNvPr id="486" name="Google Shape;486;g1132535f5d9_0_2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1132535f5d9_0_31"/>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492" name="Google Shape;492;g1132535f5d9_0_31"/>
          <p:cNvSpPr txBox="1"/>
          <p:nvPr>
            <p:ph type="title"/>
          </p:nvPr>
        </p:nvSpPr>
        <p:spPr>
          <a:xfrm>
            <a:off x="1841666" y="1194816"/>
            <a:ext cx="7840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From OpenCV HDR Tutorial: Results</a:t>
            </a:r>
            <a:endParaRPr/>
          </a:p>
        </p:txBody>
      </p:sp>
      <p:pic>
        <p:nvPicPr>
          <p:cNvPr id="493" name="Google Shape;493;g1132535f5d9_0_31"/>
          <p:cNvPicPr preferRelativeResize="0"/>
          <p:nvPr/>
        </p:nvPicPr>
        <p:blipFill>
          <a:blip r:embed="rId3">
            <a:alphaModFix/>
          </a:blip>
          <a:stretch>
            <a:fillRect/>
          </a:stretch>
        </p:blipFill>
        <p:spPr>
          <a:xfrm>
            <a:off x="175800" y="1866475"/>
            <a:ext cx="5803200" cy="4352400"/>
          </a:xfrm>
          <a:prstGeom prst="rect">
            <a:avLst/>
          </a:prstGeom>
          <a:noFill/>
          <a:ln>
            <a:noFill/>
          </a:ln>
        </p:spPr>
      </p:pic>
      <p:pic>
        <p:nvPicPr>
          <p:cNvPr id="494" name="Google Shape;494;g1132535f5d9_0_31"/>
          <p:cNvPicPr preferRelativeResize="0"/>
          <p:nvPr/>
        </p:nvPicPr>
        <p:blipFill>
          <a:blip r:embed="rId4">
            <a:alphaModFix/>
          </a:blip>
          <a:stretch>
            <a:fillRect/>
          </a:stretch>
        </p:blipFill>
        <p:spPr>
          <a:xfrm>
            <a:off x="6259800" y="1866475"/>
            <a:ext cx="5803200" cy="4352400"/>
          </a:xfrm>
          <a:prstGeom prst="rect">
            <a:avLst/>
          </a:prstGeom>
          <a:noFill/>
          <a:ln>
            <a:noFill/>
          </a:ln>
        </p:spPr>
      </p:pic>
      <p:sp>
        <p:nvSpPr>
          <p:cNvPr id="495" name="Google Shape;495;g1132535f5d9_0_31"/>
          <p:cNvSpPr txBox="1"/>
          <p:nvPr/>
        </p:nvSpPr>
        <p:spPr>
          <a:xfrm>
            <a:off x="2410500" y="6309625"/>
            <a:ext cx="1333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Debevec</a:t>
            </a:r>
            <a:endParaRPr sz="1800"/>
          </a:p>
        </p:txBody>
      </p:sp>
      <p:sp>
        <p:nvSpPr>
          <p:cNvPr id="496" name="Google Shape;496;g1132535f5d9_0_31"/>
          <p:cNvSpPr txBox="1"/>
          <p:nvPr/>
        </p:nvSpPr>
        <p:spPr>
          <a:xfrm>
            <a:off x="8436000" y="6309625"/>
            <a:ext cx="145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Robertson</a:t>
            </a:r>
            <a:endParaRPr sz="1800"/>
          </a:p>
        </p:txBody>
      </p:sp>
      <p:sp>
        <p:nvSpPr>
          <p:cNvPr id="497" name="Google Shape;497;g1132535f5d9_0_3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1132535f5d9_0_42"/>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503" name="Google Shape;503;g1132535f5d9_0_42"/>
          <p:cNvSpPr txBox="1"/>
          <p:nvPr>
            <p:ph type="title"/>
          </p:nvPr>
        </p:nvSpPr>
        <p:spPr>
          <a:xfrm>
            <a:off x="1841675" y="1194825"/>
            <a:ext cx="101514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From OpenCV HDR Tutorial: R</a:t>
            </a:r>
            <a:r>
              <a:rPr lang="en-US"/>
              <a:t>adiometric Response Function</a:t>
            </a:r>
            <a:endParaRPr/>
          </a:p>
        </p:txBody>
      </p:sp>
      <p:pic>
        <p:nvPicPr>
          <p:cNvPr id="504" name="Google Shape;504;g1132535f5d9_0_42"/>
          <p:cNvPicPr preferRelativeResize="0"/>
          <p:nvPr/>
        </p:nvPicPr>
        <p:blipFill>
          <a:blip r:embed="rId3">
            <a:alphaModFix/>
          </a:blip>
          <a:stretch>
            <a:fillRect/>
          </a:stretch>
        </p:blipFill>
        <p:spPr>
          <a:xfrm>
            <a:off x="1053325" y="1846228"/>
            <a:ext cx="10270572" cy="4929875"/>
          </a:xfrm>
          <a:prstGeom prst="rect">
            <a:avLst/>
          </a:prstGeom>
          <a:noFill/>
          <a:ln>
            <a:noFill/>
          </a:ln>
        </p:spPr>
      </p:pic>
      <p:sp>
        <p:nvSpPr>
          <p:cNvPr id="505" name="Google Shape;505;g1132535f5d9_0_42"/>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1132535f5d9_0_53"/>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511" name="Google Shape;511;g1132535f5d9_0_53"/>
          <p:cNvSpPr txBox="1"/>
          <p:nvPr>
            <p:ph type="title"/>
          </p:nvPr>
        </p:nvSpPr>
        <p:spPr>
          <a:xfrm>
            <a:off x="1841677" y="1194825"/>
            <a:ext cx="92973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From OpenCV HDR Tutorial: Exposure Fusion result</a:t>
            </a:r>
            <a:endParaRPr/>
          </a:p>
        </p:txBody>
      </p:sp>
      <p:pic>
        <p:nvPicPr>
          <p:cNvPr id="512" name="Google Shape;512;g1132535f5d9_0_53"/>
          <p:cNvPicPr preferRelativeResize="0"/>
          <p:nvPr/>
        </p:nvPicPr>
        <p:blipFill>
          <a:blip r:embed="rId3">
            <a:alphaModFix/>
          </a:blip>
          <a:stretch>
            <a:fillRect/>
          </a:stretch>
        </p:blipFill>
        <p:spPr>
          <a:xfrm>
            <a:off x="3044975" y="1951525"/>
            <a:ext cx="6415200" cy="4811400"/>
          </a:xfrm>
          <a:prstGeom prst="rect">
            <a:avLst/>
          </a:prstGeom>
          <a:noFill/>
          <a:ln>
            <a:noFill/>
          </a:ln>
        </p:spPr>
      </p:pic>
      <p:sp>
        <p:nvSpPr>
          <p:cNvPr id="513" name="Google Shape;513;g1132535f5d9_0_5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8"/>
          <p:cNvSpPr txBox="1"/>
          <p:nvPr>
            <p:ph type="ctrTitle"/>
          </p:nvPr>
        </p:nvSpPr>
        <p:spPr>
          <a:xfrm>
            <a:off x="1328840" y="2671851"/>
            <a:ext cx="7601404"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t>Chapter 10-1</a:t>
            </a:r>
            <a:br>
              <a:rPr lang="en-US"/>
            </a:br>
            <a:r>
              <a:rPr lang="en-US"/>
              <a:t>Photometric Calibration</a:t>
            </a:r>
            <a:br>
              <a:rPr lang="en-US"/>
            </a:br>
            <a:r>
              <a:rPr lang="en-US"/>
              <a:t>光度學校正</a:t>
            </a:r>
            <a:endParaRPr/>
          </a:p>
        </p:txBody>
      </p:sp>
      <p:sp>
        <p:nvSpPr>
          <p:cNvPr id="101" name="Google Shape;101;p8"/>
          <p:cNvSpPr txBox="1"/>
          <p:nvPr/>
        </p:nvSpPr>
        <p:spPr>
          <a:xfrm>
            <a:off x="1499650" y="5408900"/>
            <a:ext cx="94362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latin typeface="Quattrocento Sans"/>
                <a:ea typeface="Quattrocento Sans"/>
                <a:cs typeface="Quattrocento Sans"/>
                <a:sym typeface="Quattrocento Sans"/>
              </a:rPr>
              <a:t>Definition: </a:t>
            </a:r>
            <a:r>
              <a:rPr b="1" i="1" lang="en-US" sz="2400">
                <a:latin typeface="Quattrocento Sans"/>
                <a:ea typeface="Quattrocento Sans"/>
                <a:cs typeface="Quattrocento Sans"/>
                <a:sym typeface="Quattrocento Sans"/>
              </a:rPr>
              <a:t>Photometric Calibration</a:t>
            </a:r>
            <a:r>
              <a:rPr lang="en-US" sz="2400">
                <a:latin typeface="Quattrocento Sans"/>
                <a:ea typeface="Quattrocento Sans"/>
                <a:cs typeface="Quattrocento Sans"/>
                <a:sym typeface="Quattrocento Sans"/>
              </a:rPr>
              <a:t> is the process of converting instrumental magnitudes to calibrated apparent magnitudes in a standard system.</a:t>
            </a:r>
            <a:endParaRPr sz="2400">
              <a:latin typeface="Quattrocento Sans"/>
              <a:ea typeface="Quattrocento Sans"/>
              <a:cs typeface="Quattrocento Sans"/>
              <a:sym typeface="Quattrocento Sans"/>
            </a:endParaRPr>
          </a:p>
          <a:p>
            <a:pPr indent="0" lvl="0" marL="0" rtl="0" algn="l">
              <a:spcBef>
                <a:spcPts val="0"/>
              </a:spcBef>
              <a:spcAft>
                <a:spcPts val="0"/>
              </a:spcAft>
              <a:buNone/>
            </a:pPr>
            <a:r>
              <a:t/>
            </a:r>
            <a:endParaRPr sz="1800">
              <a:latin typeface="Quattrocento Sans"/>
              <a:ea typeface="Quattrocento Sans"/>
              <a:cs typeface="Quattrocento Sans"/>
              <a:sym typeface="Quattrocento Sans"/>
            </a:endParaRPr>
          </a:p>
        </p:txBody>
      </p:sp>
      <p:sp>
        <p:nvSpPr>
          <p:cNvPr id="102" name="Google Shape;102;p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1132535f5d9_0_66"/>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 High Dynamic Range Imaging</a:t>
            </a:r>
            <a:endParaRPr b="1" i="0" sz="2667" u="none" cap="none" strike="noStrike">
              <a:solidFill>
                <a:srgbClr val="E2DFDF"/>
              </a:solidFill>
              <a:latin typeface="Lora"/>
              <a:ea typeface="Lora"/>
              <a:cs typeface="Lora"/>
              <a:sym typeface="Lora"/>
            </a:endParaRPr>
          </a:p>
        </p:txBody>
      </p:sp>
      <p:sp>
        <p:nvSpPr>
          <p:cNvPr id="519" name="Google Shape;519;g1132535f5d9_0_66"/>
          <p:cNvSpPr txBox="1"/>
          <p:nvPr>
            <p:ph type="title"/>
          </p:nvPr>
        </p:nvSpPr>
        <p:spPr>
          <a:xfrm>
            <a:off x="1841677" y="1194825"/>
            <a:ext cx="92973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From OpenCV HDR Tutorial: Resources</a:t>
            </a:r>
            <a:endParaRPr/>
          </a:p>
        </p:txBody>
      </p:sp>
      <p:sp>
        <p:nvSpPr>
          <p:cNvPr id="520" name="Google Shape;520;g1132535f5d9_0_66"/>
          <p:cNvSpPr txBox="1"/>
          <p:nvPr/>
        </p:nvSpPr>
        <p:spPr>
          <a:xfrm>
            <a:off x="1240275" y="2340125"/>
            <a:ext cx="10460400" cy="38790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AutoNum type="arabicPeriod"/>
            </a:pPr>
            <a:r>
              <a:rPr lang="en-US" sz="2400"/>
              <a:t>Paul E Debevec and Jitendra Malik. Recovering high dynamic range radiance maps from photographs. In ACM SIGGRAPH 2008 classes, page 31. ACM, 2008. </a:t>
            </a:r>
            <a:endParaRPr sz="2400"/>
          </a:p>
          <a:p>
            <a:pPr indent="-381000" lvl="0" marL="457200" rtl="0" algn="l">
              <a:spcBef>
                <a:spcPts val="0"/>
              </a:spcBef>
              <a:spcAft>
                <a:spcPts val="0"/>
              </a:spcAft>
              <a:buSzPts val="2400"/>
              <a:buAutoNum type="arabicPeriod"/>
            </a:pPr>
            <a:r>
              <a:rPr lang="en-US" sz="2400"/>
              <a:t>Mark A Robertson, Sean Borman, and Robert L Stevenson. Dynamic range improvement through multiple exposures. In Image Processing, 1999. ICIP 99. Proceedings. 1999 International Conference on, volume 3, pages 159–163. IEEE, 1999.</a:t>
            </a:r>
            <a:endParaRPr sz="2400"/>
          </a:p>
          <a:p>
            <a:pPr indent="-381000" lvl="0" marL="457200" rtl="0" algn="l">
              <a:spcBef>
                <a:spcPts val="0"/>
              </a:spcBef>
              <a:spcAft>
                <a:spcPts val="0"/>
              </a:spcAft>
              <a:buSzPts val="2400"/>
              <a:buAutoNum type="arabicPeriod"/>
            </a:pPr>
            <a:r>
              <a:rPr lang="en-US" sz="2400"/>
              <a:t>Tom Mertens, Jan Kautz, and Frank Van Reeth. Exposure fusion. In Computer Graphics and Applications, 2007. PG'07. 15th Pacific Conference on, pages 382–390. IEEE, 2007.</a:t>
            </a:r>
            <a:endParaRPr sz="2400"/>
          </a:p>
        </p:txBody>
      </p:sp>
      <p:sp>
        <p:nvSpPr>
          <p:cNvPr id="521" name="Google Shape;521;g1132535f5d9_0_6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4"/>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色調對應</a:t>
            </a:r>
            <a:endParaRPr sz="4000"/>
          </a:p>
        </p:txBody>
      </p:sp>
      <p:sp>
        <p:nvSpPr>
          <p:cNvPr id="527" name="Google Shape;527;p44"/>
          <p:cNvSpPr txBox="1"/>
          <p:nvPr>
            <p:ph type="ctrTitle"/>
          </p:nvPr>
        </p:nvSpPr>
        <p:spPr>
          <a:xfrm>
            <a:off x="2696300" y="2258031"/>
            <a:ext cx="5050400"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10.2.1 Tone Mapping</a:t>
            </a:r>
            <a:endParaRPr/>
          </a:p>
        </p:txBody>
      </p:sp>
      <p:sp>
        <p:nvSpPr>
          <p:cNvPr id="528" name="Google Shape;528;p4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10f440134d3_0_0"/>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 簡介</a:t>
            </a:r>
            <a:endParaRPr/>
          </a:p>
        </p:txBody>
      </p:sp>
      <p:sp>
        <p:nvSpPr>
          <p:cNvPr id="534" name="Google Shape;534;g10f440134d3_0_0"/>
          <p:cNvSpPr txBox="1"/>
          <p:nvPr>
            <p:ph idx="1" type="body"/>
          </p:nvPr>
        </p:nvSpPr>
        <p:spPr>
          <a:xfrm>
            <a:off x="1841675" y="1988325"/>
            <a:ext cx="9852300" cy="43167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sz="2800"/>
              <a:t>Many modern cameras can capture “high dynamic range” images in a single exposure, which, in fact is the Tone Mapping, especially when it is referred to the “HDR video”.</a:t>
            </a:r>
            <a:endParaRPr sz="2800"/>
          </a:p>
          <a:p>
            <a:pPr indent="0" lvl="0" marL="0" rtl="0" algn="l">
              <a:lnSpc>
                <a:spcPct val="100000"/>
              </a:lnSpc>
              <a:spcBef>
                <a:spcPts val="800"/>
              </a:spcBef>
              <a:spcAft>
                <a:spcPts val="0"/>
              </a:spcAft>
              <a:buNone/>
            </a:pPr>
            <a:r>
              <a:t/>
            </a:r>
            <a:endParaRPr sz="2800"/>
          </a:p>
          <a:p>
            <a:pPr indent="0" lvl="0" marL="0" rtl="0" algn="l">
              <a:lnSpc>
                <a:spcPct val="100000"/>
              </a:lnSpc>
              <a:spcBef>
                <a:spcPts val="800"/>
              </a:spcBef>
              <a:spcAft>
                <a:spcPts val="0"/>
              </a:spcAft>
              <a:buNone/>
            </a:pPr>
            <a:r>
              <a:rPr lang="en-US" sz="2800"/>
              <a:t>Definition: </a:t>
            </a:r>
            <a:r>
              <a:rPr b="1" i="1" lang="en-US" sz="2800"/>
              <a:t>Tone Mapping</a:t>
            </a:r>
            <a:r>
              <a:rPr lang="en-US" sz="2800"/>
              <a:t> is the operation to map wide-gamut images back into regular display devices such as screens and printers, as well as algorithms that merge flash and regular images to obtain better exposures. </a:t>
            </a:r>
            <a:endParaRPr sz="2800"/>
          </a:p>
          <a:p>
            <a:pPr indent="0" lvl="0" marL="0" rtl="0" algn="l">
              <a:lnSpc>
                <a:spcPct val="100000"/>
              </a:lnSpc>
              <a:spcBef>
                <a:spcPts val="800"/>
              </a:spcBef>
              <a:spcAft>
                <a:spcPts val="0"/>
              </a:spcAft>
              <a:buClr>
                <a:schemeClr val="dk1"/>
              </a:buClr>
              <a:buSzPts val="1100"/>
              <a:buFont typeface="Arial"/>
              <a:buNone/>
            </a:pPr>
            <a:r>
              <a:rPr lang="en-US" sz="2800"/>
              <a:t>Example: reduce image bit depth from 12 bits down to 8 bits.</a:t>
            </a:r>
            <a:endParaRPr sz="2800"/>
          </a:p>
          <a:p>
            <a:pPr indent="0" lvl="0" marL="0" rtl="0" algn="l">
              <a:lnSpc>
                <a:spcPct val="100000"/>
              </a:lnSpc>
              <a:spcBef>
                <a:spcPts val="800"/>
              </a:spcBef>
              <a:spcAft>
                <a:spcPts val="0"/>
              </a:spcAft>
              <a:buClr>
                <a:schemeClr val="dk1"/>
              </a:buClr>
              <a:buSzPts val="1100"/>
              <a:buFont typeface="Arial"/>
              <a:buNone/>
            </a:pPr>
            <a:r>
              <a:t/>
            </a:r>
            <a:endParaRPr sz="2800"/>
          </a:p>
          <a:p>
            <a:pPr indent="0" lvl="0" marL="0" rtl="0" algn="l">
              <a:lnSpc>
                <a:spcPct val="100000"/>
              </a:lnSpc>
              <a:spcBef>
                <a:spcPts val="800"/>
              </a:spcBef>
              <a:spcAft>
                <a:spcPts val="0"/>
              </a:spcAft>
              <a:buNone/>
            </a:pPr>
            <a:r>
              <a:t/>
            </a:r>
            <a:endParaRPr sz="2800"/>
          </a:p>
          <a:p>
            <a:pPr indent="0" lvl="0" marL="0" rtl="0" algn="l">
              <a:lnSpc>
                <a:spcPct val="100000"/>
              </a:lnSpc>
              <a:spcBef>
                <a:spcPts val="800"/>
              </a:spcBef>
              <a:spcAft>
                <a:spcPts val="0"/>
              </a:spcAft>
              <a:buClr>
                <a:srgbClr val="FFCD00"/>
              </a:buClr>
              <a:buSzPts val="2400"/>
              <a:buFont typeface="Quattrocento Sans"/>
              <a:buNone/>
            </a:pPr>
            <a:r>
              <a:t/>
            </a:r>
            <a:endParaRPr sz="2800"/>
          </a:p>
        </p:txBody>
      </p:sp>
      <p:sp>
        <p:nvSpPr>
          <p:cNvPr id="535" name="Google Shape;535;g10f440134d3_0_0"/>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lang="en-US" sz="2667">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536" name="Google Shape;536;g10f440134d3_0_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5"/>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542" name="Google Shape;542;p45"/>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a:t>
            </a:r>
            <a:endParaRPr/>
          </a:p>
        </p:txBody>
      </p:sp>
      <p:sp>
        <p:nvSpPr>
          <p:cNvPr id="543" name="Google Shape;543;p45"/>
          <p:cNvSpPr txBox="1"/>
          <p:nvPr>
            <p:ph idx="1" type="body"/>
          </p:nvPr>
        </p:nvSpPr>
        <p:spPr>
          <a:xfrm>
            <a:off x="210600" y="1991350"/>
            <a:ext cx="9009300" cy="46077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Necessary to display on a lower gamut screen.</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Simplest way: global transfer curve</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Apply separate to each channel?</a:t>
            </a:r>
            <a:endParaRPr/>
          </a:p>
          <a:p>
            <a:pPr indent="-474120" lvl="1" marL="1219170" rtl="0" algn="l">
              <a:lnSpc>
                <a:spcPct val="100000"/>
              </a:lnSpc>
              <a:spcBef>
                <a:spcPts val="0"/>
              </a:spcBef>
              <a:spcAft>
                <a:spcPts val="0"/>
              </a:spcAft>
              <a:buSzPts val="2000"/>
              <a:buChar char="○"/>
            </a:pPr>
            <a:r>
              <a:rPr lang="en-US"/>
              <a:t>Colors become muted (higher-valued color channels contribute less)</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Better approach: extract the luminance, and apply the global mapping to the luminance channel.</a:t>
            </a:r>
            <a:endParaRPr/>
          </a:p>
          <a:p>
            <a:pPr indent="-347120" lvl="1" marL="1219170" rtl="0" algn="l">
              <a:lnSpc>
                <a:spcPct val="100000"/>
              </a:lnSpc>
              <a:spcBef>
                <a:spcPts val="0"/>
              </a:spcBef>
              <a:spcAft>
                <a:spcPts val="0"/>
              </a:spcAft>
              <a:buSzPts val="2000"/>
              <a:buNone/>
            </a:pPr>
            <a:r>
              <a:t/>
            </a:r>
            <a:endParaRPr/>
          </a:p>
          <a:p>
            <a:pPr indent="-347120" lvl="1" marL="1219170" rtl="0" algn="l">
              <a:lnSpc>
                <a:spcPct val="100000"/>
              </a:lnSpc>
              <a:spcBef>
                <a:spcPts val="0"/>
              </a:spcBef>
              <a:spcAft>
                <a:spcPts val="0"/>
              </a:spcAft>
              <a:buSzPts val="2000"/>
              <a:buNone/>
            </a:pPr>
            <a:r>
              <a:t/>
            </a:r>
            <a:endParaRPr/>
          </a:p>
          <a:p>
            <a:pPr indent="0" lvl="0" marL="101598" rtl="0" algn="l">
              <a:lnSpc>
                <a:spcPct val="100000"/>
              </a:lnSpc>
              <a:spcBef>
                <a:spcPts val="800"/>
              </a:spcBef>
              <a:spcAft>
                <a:spcPts val="0"/>
              </a:spcAft>
              <a:buSzPts val="2400"/>
              <a:buNone/>
            </a:pPr>
            <a:r>
              <a:t/>
            </a:r>
            <a:endParaRPr/>
          </a:p>
          <a:p>
            <a:pPr indent="-355586" lvl="0" marL="609585" rtl="0" algn="l">
              <a:lnSpc>
                <a:spcPct val="100000"/>
              </a:lnSpc>
              <a:spcBef>
                <a:spcPts val="800"/>
              </a:spcBef>
              <a:spcAft>
                <a:spcPts val="0"/>
              </a:spcAft>
              <a:buClr>
                <a:srgbClr val="FFCD00"/>
              </a:buClr>
              <a:buSzPts val="2400"/>
              <a:buFont typeface="Quattrocento Sans"/>
              <a:buNone/>
            </a:pPr>
            <a:r>
              <a:t/>
            </a:r>
            <a:endParaRPr/>
          </a:p>
        </p:txBody>
      </p:sp>
      <p:pic>
        <p:nvPicPr>
          <p:cNvPr id="544" name="Google Shape;544;p45"/>
          <p:cNvPicPr preferRelativeResize="0"/>
          <p:nvPr/>
        </p:nvPicPr>
        <p:blipFill>
          <a:blip r:embed="rId3">
            <a:alphaModFix/>
          </a:blip>
          <a:stretch>
            <a:fillRect/>
          </a:stretch>
        </p:blipFill>
        <p:spPr>
          <a:xfrm>
            <a:off x="9418138" y="2861838"/>
            <a:ext cx="2600325" cy="1762125"/>
          </a:xfrm>
          <a:prstGeom prst="rect">
            <a:avLst/>
          </a:prstGeom>
          <a:noFill/>
          <a:ln>
            <a:noFill/>
          </a:ln>
        </p:spPr>
      </p:pic>
      <p:pic>
        <p:nvPicPr>
          <p:cNvPr id="545" name="Google Shape;545;p45"/>
          <p:cNvPicPr preferRelativeResize="0"/>
          <p:nvPr/>
        </p:nvPicPr>
        <p:blipFill>
          <a:blip r:embed="rId4">
            <a:alphaModFix/>
          </a:blip>
          <a:stretch>
            <a:fillRect/>
          </a:stretch>
        </p:blipFill>
        <p:spPr>
          <a:xfrm>
            <a:off x="9418138" y="886763"/>
            <a:ext cx="2600325" cy="1762125"/>
          </a:xfrm>
          <a:prstGeom prst="rect">
            <a:avLst/>
          </a:prstGeom>
          <a:noFill/>
          <a:ln>
            <a:noFill/>
          </a:ln>
        </p:spPr>
      </p:pic>
      <p:pic>
        <p:nvPicPr>
          <p:cNvPr id="546" name="Google Shape;546;p45"/>
          <p:cNvPicPr preferRelativeResize="0"/>
          <p:nvPr/>
        </p:nvPicPr>
        <p:blipFill>
          <a:blip r:embed="rId5">
            <a:alphaModFix/>
          </a:blip>
          <a:stretch>
            <a:fillRect/>
          </a:stretch>
        </p:blipFill>
        <p:spPr>
          <a:xfrm>
            <a:off x="9418138" y="4836913"/>
            <a:ext cx="2600325" cy="1762125"/>
          </a:xfrm>
          <a:prstGeom prst="rect">
            <a:avLst/>
          </a:prstGeom>
          <a:noFill/>
          <a:ln>
            <a:noFill/>
          </a:ln>
        </p:spPr>
      </p:pic>
      <p:sp>
        <p:nvSpPr>
          <p:cNvPr id="547" name="Google Shape;547;p4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6"/>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554" name="Google Shape;554;p46"/>
          <p:cNvSpPr txBox="1"/>
          <p:nvPr>
            <p:ph type="title"/>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a:t>
            </a:r>
            <a:endParaRPr/>
          </a:p>
        </p:txBody>
      </p:sp>
      <p:sp>
        <p:nvSpPr>
          <p:cNvPr id="555" name="Google Shape;555;p46"/>
          <p:cNvSpPr txBox="1"/>
          <p:nvPr>
            <p:ph idx="1" type="body"/>
          </p:nvPr>
        </p:nvSpPr>
        <p:spPr>
          <a:xfrm>
            <a:off x="1841675" y="1933272"/>
            <a:ext cx="9441900" cy="20919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Fail to preserve details in </a:t>
            </a:r>
            <a:r>
              <a:rPr lang="en-US">
                <a:solidFill>
                  <a:srgbClr val="0070C0"/>
                </a:solidFill>
              </a:rPr>
              <a:t>regions with widely varying exposure</a:t>
            </a:r>
            <a:r>
              <a:rPr lang="en-US"/>
              <a:t>.</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a:t>Need something similar to dodging and burning</a:t>
            </a:r>
            <a:endParaRPr/>
          </a:p>
        </p:txBody>
      </p:sp>
      <p:pic>
        <p:nvPicPr>
          <p:cNvPr id="556" name="Google Shape;556;p46"/>
          <p:cNvPicPr preferRelativeResize="0"/>
          <p:nvPr/>
        </p:nvPicPr>
        <p:blipFill>
          <a:blip r:embed="rId3">
            <a:alphaModFix/>
          </a:blip>
          <a:stretch>
            <a:fillRect/>
          </a:stretch>
        </p:blipFill>
        <p:spPr>
          <a:xfrm>
            <a:off x="877825" y="4025172"/>
            <a:ext cx="3433256" cy="2306003"/>
          </a:xfrm>
          <a:prstGeom prst="rect">
            <a:avLst/>
          </a:prstGeom>
          <a:noFill/>
          <a:ln>
            <a:noFill/>
          </a:ln>
        </p:spPr>
      </p:pic>
      <p:pic>
        <p:nvPicPr>
          <p:cNvPr id="557" name="Google Shape;557;p46"/>
          <p:cNvPicPr preferRelativeResize="0"/>
          <p:nvPr/>
        </p:nvPicPr>
        <p:blipFill>
          <a:blip r:embed="rId4">
            <a:alphaModFix/>
          </a:blip>
          <a:stretch>
            <a:fillRect/>
          </a:stretch>
        </p:blipFill>
        <p:spPr>
          <a:xfrm>
            <a:off x="4779405" y="4025172"/>
            <a:ext cx="3121974" cy="2306003"/>
          </a:xfrm>
          <a:prstGeom prst="rect">
            <a:avLst/>
          </a:prstGeom>
          <a:noFill/>
          <a:ln>
            <a:noFill/>
          </a:ln>
        </p:spPr>
      </p:pic>
      <p:pic>
        <p:nvPicPr>
          <p:cNvPr id="558" name="Google Shape;558;p46"/>
          <p:cNvPicPr preferRelativeResize="0"/>
          <p:nvPr/>
        </p:nvPicPr>
        <p:blipFill>
          <a:blip r:embed="rId5">
            <a:alphaModFix/>
          </a:blip>
          <a:stretch>
            <a:fillRect/>
          </a:stretch>
        </p:blipFill>
        <p:spPr>
          <a:xfrm>
            <a:off x="8369704" y="4025172"/>
            <a:ext cx="3121974" cy="2306003"/>
          </a:xfrm>
          <a:prstGeom prst="rect">
            <a:avLst/>
          </a:prstGeom>
          <a:noFill/>
          <a:ln>
            <a:noFill/>
          </a:ln>
        </p:spPr>
      </p:pic>
      <p:sp>
        <p:nvSpPr>
          <p:cNvPr id="559" name="Google Shape;559;p46"/>
          <p:cNvSpPr txBox="1"/>
          <p:nvPr/>
        </p:nvSpPr>
        <p:spPr>
          <a:xfrm>
            <a:off x="6785625" y="353450"/>
            <a:ext cx="5153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Quattrocento Sans"/>
                <a:ea typeface="Quattrocento Sans"/>
                <a:cs typeface="Quattrocento Sans"/>
                <a:sym typeface="Quattrocento Sans"/>
              </a:rPr>
              <a:t>Image source: Wikipedia, Dodging and burning</a:t>
            </a:r>
            <a:endParaRPr sz="1800">
              <a:latin typeface="Quattrocento Sans"/>
              <a:ea typeface="Quattrocento Sans"/>
              <a:cs typeface="Quattrocento Sans"/>
              <a:sym typeface="Quattrocento Sans"/>
            </a:endParaRPr>
          </a:p>
        </p:txBody>
      </p:sp>
      <p:sp>
        <p:nvSpPr>
          <p:cNvPr id="560" name="Google Shape;560;p46"/>
          <p:cNvSpPr txBox="1"/>
          <p:nvPr/>
        </p:nvSpPr>
        <p:spPr>
          <a:xfrm>
            <a:off x="1046475" y="6389700"/>
            <a:ext cx="326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An example of dodge &amp; burn effects</a:t>
            </a:r>
            <a:endParaRPr/>
          </a:p>
        </p:txBody>
      </p:sp>
      <p:sp>
        <p:nvSpPr>
          <p:cNvPr id="561" name="Google Shape;561;p46"/>
          <p:cNvSpPr txBox="1"/>
          <p:nvPr/>
        </p:nvSpPr>
        <p:spPr>
          <a:xfrm>
            <a:off x="4977325" y="6331175"/>
            <a:ext cx="272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Burning: a darkroom technique</a:t>
            </a:r>
            <a:endParaRPr/>
          </a:p>
        </p:txBody>
      </p:sp>
      <p:sp>
        <p:nvSpPr>
          <p:cNvPr id="562" name="Google Shape;562;p46"/>
          <p:cNvSpPr txBox="1"/>
          <p:nvPr/>
        </p:nvSpPr>
        <p:spPr>
          <a:xfrm>
            <a:off x="8532375" y="6331175"/>
            <a:ext cx="279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Dodging: a darkroom technique</a:t>
            </a:r>
            <a:endParaRPr/>
          </a:p>
        </p:txBody>
      </p:sp>
      <p:sp>
        <p:nvSpPr>
          <p:cNvPr id="563" name="Google Shape;563;p4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1132535f5d9_0_77"/>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570" name="Google Shape;570;g1132535f5d9_0_77"/>
          <p:cNvSpPr txBox="1"/>
          <p:nvPr>
            <p:ph type="title"/>
          </p:nvPr>
        </p:nvSpPr>
        <p:spPr>
          <a:xfrm>
            <a:off x="1841666" y="1194816"/>
            <a:ext cx="7840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a:t>
            </a:r>
            <a:endParaRPr/>
          </a:p>
        </p:txBody>
      </p:sp>
      <p:sp>
        <p:nvSpPr>
          <p:cNvPr id="571" name="Google Shape;571;g1132535f5d9_0_77"/>
          <p:cNvSpPr txBox="1"/>
          <p:nvPr>
            <p:ph idx="1" type="body"/>
          </p:nvPr>
        </p:nvSpPr>
        <p:spPr>
          <a:xfrm>
            <a:off x="1841666" y="1979793"/>
            <a:ext cx="94419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Divide each pixel by the </a:t>
            </a:r>
            <a:r>
              <a:rPr lang="en-US">
                <a:solidFill>
                  <a:srgbClr val="0070C0"/>
                </a:solidFill>
              </a:rPr>
              <a:t>average brightness in a region around that pixel</a:t>
            </a:r>
            <a:r>
              <a:rPr lang="en-US"/>
              <a:t>.</a:t>
            </a:r>
            <a:endParaRPr/>
          </a:p>
          <a:p>
            <a:pPr indent="-355587" lvl="0" marL="609584" rtl="0" algn="l">
              <a:lnSpc>
                <a:spcPct val="100000"/>
              </a:lnSpc>
              <a:spcBef>
                <a:spcPts val="800"/>
              </a:spcBef>
              <a:spcAft>
                <a:spcPts val="0"/>
              </a:spcAft>
              <a:buClr>
                <a:srgbClr val="FFCD00"/>
              </a:buClr>
              <a:buSzPts val="2400"/>
              <a:buFont typeface="Quattrocento Sans"/>
              <a:buNone/>
            </a:pPr>
            <a:r>
              <a:t/>
            </a:r>
            <a:endParaRPr/>
          </a:p>
        </p:txBody>
      </p:sp>
      <p:pic>
        <p:nvPicPr>
          <p:cNvPr id="572" name="Google Shape;572;g1132535f5d9_0_77"/>
          <p:cNvPicPr preferRelativeResize="0"/>
          <p:nvPr/>
        </p:nvPicPr>
        <p:blipFill rotWithShape="1">
          <a:blip r:embed="rId3">
            <a:alphaModFix/>
          </a:blip>
          <a:srcRect b="0" l="0" r="0" t="0"/>
          <a:stretch/>
        </p:blipFill>
        <p:spPr>
          <a:xfrm>
            <a:off x="2734408" y="3287878"/>
            <a:ext cx="6723176" cy="3361599"/>
          </a:xfrm>
          <a:prstGeom prst="rect">
            <a:avLst/>
          </a:prstGeom>
          <a:noFill/>
          <a:ln>
            <a:noFill/>
          </a:ln>
        </p:spPr>
      </p:pic>
      <p:sp>
        <p:nvSpPr>
          <p:cNvPr id="573" name="Google Shape;573;g1132535f5d9_0_7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7"/>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579" name="Google Shape;579;p47"/>
          <p:cNvSpPr txBox="1"/>
          <p:nvPr>
            <p:ph idx="1" type="body"/>
          </p:nvPr>
        </p:nvSpPr>
        <p:spPr>
          <a:xfrm>
            <a:off x="1841666" y="2155293"/>
            <a:ext cx="9734638" cy="4149600"/>
          </a:xfrm>
          <a:prstGeom prst="rect">
            <a:avLst/>
          </a:prstGeom>
          <a:blipFill rotWithShape="1">
            <a:blip r:embed="rId3">
              <a:alphaModFix/>
            </a:blip>
            <a:stretch>
              <a:fillRect b="0" l="0" r="-1251" t="0"/>
            </a:stretch>
          </a:blip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 </a:t>
            </a:r>
            <a:endParaRPr/>
          </a:p>
        </p:txBody>
      </p:sp>
      <p:sp>
        <p:nvSpPr>
          <p:cNvPr id="580" name="Google Shape;580;p47"/>
          <p:cNvSpPr txBox="1"/>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chemeClr val="dk1"/>
                </a:solidFill>
                <a:latin typeface="Lora"/>
                <a:ea typeface="Lora"/>
                <a:cs typeface="Lora"/>
                <a:sym typeface="Lora"/>
              </a:rPr>
              <a:t>Mathematical Dodge and Burn</a:t>
            </a:r>
            <a:endParaRPr b="1" i="0" sz="2667" u="none" cap="none" strike="noStrike">
              <a:solidFill>
                <a:schemeClr val="dk1"/>
              </a:solidFill>
              <a:latin typeface="Lora"/>
              <a:ea typeface="Lora"/>
              <a:cs typeface="Lora"/>
              <a:sym typeface="Lora"/>
            </a:endParaRPr>
          </a:p>
        </p:txBody>
      </p:sp>
      <p:sp>
        <p:nvSpPr>
          <p:cNvPr id="581" name="Google Shape;581;p4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48"/>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587" name="Google Shape;587;p48"/>
          <p:cNvSpPr txBox="1"/>
          <p:nvPr>
            <p:ph idx="1" type="body"/>
          </p:nvPr>
        </p:nvSpPr>
        <p:spPr>
          <a:xfrm>
            <a:off x="1841666" y="2155293"/>
            <a:ext cx="9935806" cy="4149600"/>
          </a:xfrm>
          <a:prstGeom prst="rect">
            <a:avLst/>
          </a:prstGeom>
          <a:blipFill rotWithShape="1">
            <a:blip r:embed="rId3">
              <a:alphaModFix/>
            </a:blip>
            <a:stretch>
              <a:fillRect b="0" l="0" r="-489" t="0"/>
            </a:stretch>
          </a:blip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 </a:t>
            </a:r>
            <a:endParaRPr/>
          </a:p>
        </p:txBody>
      </p:sp>
      <p:sp>
        <p:nvSpPr>
          <p:cNvPr id="588" name="Google Shape;588;p48"/>
          <p:cNvSpPr txBox="1"/>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chemeClr val="dk1"/>
                </a:solidFill>
                <a:latin typeface="Lora"/>
                <a:ea typeface="Lora"/>
                <a:cs typeface="Lora"/>
                <a:sym typeface="Lora"/>
              </a:rPr>
              <a:t>Mathematical Dodge and Burn</a:t>
            </a:r>
            <a:endParaRPr b="1" i="0" sz="2667" u="none" cap="none" strike="noStrike">
              <a:solidFill>
                <a:schemeClr val="dk1"/>
              </a:solidFill>
              <a:latin typeface="Lora"/>
              <a:ea typeface="Lora"/>
              <a:cs typeface="Lora"/>
              <a:sym typeface="Lora"/>
            </a:endParaRPr>
          </a:p>
        </p:txBody>
      </p:sp>
      <p:sp>
        <p:nvSpPr>
          <p:cNvPr id="589" name="Google Shape;589;p4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49"/>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595" name="Google Shape;595;p49"/>
          <p:cNvSpPr txBox="1"/>
          <p:nvPr>
            <p:ph idx="1" type="body"/>
          </p:nvPr>
        </p:nvSpPr>
        <p:spPr>
          <a:xfrm>
            <a:off x="1841666" y="2155293"/>
            <a:ext cx="8821816"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Visible halo in the detail layer around high contrast edges</a:t>
            </a:r>
            <a:endParaRPr/>
          </a:p>
        </p:txBody>
      </p:sp>
      <p:sp>
        <p:nvSpPr>
          <p:cNvPr id="596" name="Google Shape;596;p49"/>
          <p:cNvSpPr txBox="1"/>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chemeClr val="dk1"/>
                </a:solidFill>
                <a:latin typeface="Lora"/>
                <a:ea typeface="Lora"/>
                <a:cs typeface="Lora"/>
                <a:sym typeface="Lora"/>
              </a:rPr>
              <a:t>Mathematical Dodge and Burn</a:t>
            </a:r>
            <a:endParaRPr b="1" i="0" sz="2667" u="none" cap="none" strike="noStrike">
              <a:solidFill>
                <a:schemeClr val="dk1"/>
              </a:solidFill>
              <a:latin typeface="Lora"/>
              <a:ea typeface="Lora"/>
              <a:cs typeface="Lora"/>
              <a:sym typeface="Lora"/>
            </a:endParaRPr>
          </a:p>
        </p:txBody>
      </p:sp>
      <p:pic>
        <p:nvPicPr>
          <p:cNvPr id="597" name="Google Shape;597;p49"/>
          <p:cNvPicPr preferRelativeResize="0"/>
          <p:nvPr/>
        </p:nvPicPr>
        <p:blipFill rotWithShape="1">
          <a:blip r:embed="rId3">
            <a:alphaModFix/>
          </a:blip>
          <a:srcRect b="0" l="0" r="0" t="0"/>
          <a:stretch/>
        </p:blipFill>
        <p:spPr>
          <a:xfrm>
            <a:off x="1841666" y="3429000"/>
            <a:ext cx="6455065" cy="3257923"/>
          </a:xfrm>
          <a:prstGeom prst="rect">
            <a:avLst/>
          </a:prstGeom>
          <a:noFill/>
          <a:ln>
            <a:noFill/>
          </a:ln>
        </p:spPr>
      </p:pic>
      <p:sp>
        <p:nvSpPr>
          <p:cNvPr id="598" name="Google Shape;598;p4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0"/>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604" name="Google Shape;604;p50"/>
          <p:cNvSpPr txBox="1"/>
          <p:nvPr>
            <p:ph idx="1" type="body"/>
          </p:nvPr>
        </p:nvSpPr>
        <p:spPr>
          <a:xfrm>
            <a:off x="1841666" y="1775618"/>
            <a:ext cx="88218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Problem: linear filtering is not edge-preserving</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Solution 1: Bilateral filtering </a:t>
            </a:r>
            <a:endParaRPr/>
          </a:p>
          <a:p>
            <a:pPr indent="-474120" lvl="1" marL="1219170" rtl="0" algn="l">
              <a:lnSpc>
                <a:spcPct val="100000"/>
              </a:lnSpc>
              <a:spcBef>
                <a:spcPts val="0"/>
              </a:spcBef>
              <a:spcAft>
                <a:spcPts val="0"/>
              </a:spcAft>
              <a:buSzPts val="2000"/>
              <a:buChar char="○"/>
            </a:pPr>
            <a:r>
              <a:rPr lang="en-US"/>
              <a:t>Durand and Dorsey (2002)</a:t>
            </a:r>
            <a:endParaRPr/>
          </a:p>
        </p:txBody>
      </p:sp>
      <p:sp>
        <p:nvSpPr>
          <p:cNvPr id="605" name="Google Shape;605;p50"/>
          <p:cNvSpPr txBox="1"/>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chemeClr val="dk1"/>
                </a:solidFill>
                <a:latin typeface="Lora"/>
                <a:ea typeface="Lora"/>
                <a:cs typeface="Lora"/>
                <a:sym typeface="Lora"/>
              </a:rPr>
              <a:t>Solution to Halo: edge-preserving filter </a:t>
            </a:r>
            <a:endParaRPr b="1" i="0" sz="2667" u="none" cap="none" strike="noStrike">
              <a:solidFill>
                <a:schemeClr val="dk1"/>
              </a:solidFill>
              <a:latin typeface="Lora"/>
              <a:ea typeface="Lora"/>
              <a:cs typeface="Lora"/>
              <a:sym typeface="Lora"/>
            </a:endParaRPr>
          </a:p>
        </p:txBody>
      </p:sp>
      <p:pic>
        <p:nvPicPr>
          <p:cNvPr id="606" name="Google Shape;606;p50"/>
          <p:cNvPicPr preferRelativeResize="0"/>
          <p:nvPr/>
        </p:nvPicPr>
        <p:blipFill rotWithShape="1">
          <a:blip r:embed="rId3">
            <a:alphaModFix/>
          </a:blip>
          <a:srcRect b="0" l="0" r="0" t="0"/>
          <a:stretch/>
        </p:blipFill>
        <p:spPr>
          <a:xfrm>
            <a:off x="279682" y="4047149"/>
            <a:ext cx="5048955" cy="2581635"/>
          </a:xfrm>
          <a:prstGeom prst="rect">
            <a:avLst/>
          </a:prstGeom>
          <a:noFill/>
          <a:ln>
            <a:noFill/>
          </a:ln>
        </p:spPr>
      </p:pic>
      <p:pic>
        <p:nvPicPr>
          <p:cNvPr id="607" name="Google Shape;607;p50"/>
          <p:cNvPicPr preferRelativeResize="0"/>
          <p:nvPr/>
        </p:nvPicPr>
        <p:blipFill rotWithShape="1">
          <a:blip r:embed="rId4">
            <a:alphaModFix/>
          </a:blip>
          <a:srcRect b="0" l="0" r="0" t="0"/>
          <a:stretch/>
        </p:blipFill>
        <p:spPr>
          <a:xfrm>
            <a:off x="5543029" y="4047149"/>
            <a:ext cx="4906060" cy="1543265"/>
          </a:xfrm>
          <a:prstGeom prst="rect">
            <a:avLst/>
          </a:prstGeom>
          <a:noFill/>
          <a:ln>
            <a:noFill/>
          </a:ln>
        </p:spPr>
      </p:pic>
      <p:sp>
        <p:nvSpPr>
          <p:cNvPr id="608" name="Google Shape;608;p5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0"/>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 簡介</a:t>
            </a:r>
            <a:endParaRPr/>
          </a:p>
        </p:txBody>
      </p:sp>
      <p:sp>
        <p:nvSpPr>
          <p:cNvPr id="108" name="Google Shape;108;p10"/>
          <p:cNvSpPr txBox="1"/>
          <p:nvPr>
            <p:ph idx="1" type="body"/>
          </p:nvPr>
        </p:nvSpPr>
        <p:spPr>
          <a:xfrm>
            <a:off x="1600750" y="1920925"/>
            <a:ext cx="10008900" cy="11625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我們想要知道</a:t>
            </a:r>
            <a:r>
              <a:rPr lang="en-US"/>
              <a:t> </a:t>
            </a:r>
            <a:r>
              <a:rPr lang="en-US" sz="2800"/>
              <a:t>Incoming Light 🡪 Pixel Value 的對應關係</a:t>
            </a:r>
            <a:endParaRPr sz="2800"/>
          </a:p>
          <a:p>
            <a:pPr indent="-355586" lvl="0" marL="609585" rtl="0" algn="l">
              <a:lnSpc>
                <a:spcPct val="100000"/>
              </a:lnSpc>
              <a:spcBef>
                <a:spcPts val="800"/>
              </a:spcBef>
              <a:spcAft>
                <a:spcPts val="0"/>
              </a:spcAft>
              <a:buClr>
                <a:srgbClr val="FFCD00"/>
              </a:buClr>
              <a:buSzPts val="2400"/>
              <a:buFont typeface="Quattrocento Sans"/>
              <a:buNone/>
            </a:pPr>
            <a:r>
              <a:t/>
            </a:r>
            <a:endParaRPr sz="2800"/>
          </a:p>
        </p:txBody>
      </p:sp>
      <p:pic>
        <p:nvPicPr>
          <p:cNvPr id="109" name="Google Shape;109;p10"/>
          <p:cNvPicPr preferRelativeResize="0"/>
          <p:nvPr/>
        </p:nvPicPr>
        <p:blipFill rotWithShape="1">
          <a:blip r:embed="rId3">
            <a:alphaModFix/>
          </a:blip>
          <a:srcRect b="0" l="0" r="0" t="0"/>
          <a:stretch/>
        </p:blipFill>
        <p:spPr>
          <a:xfrm>
            <a:off x="2215550" y="2662325"/>
            <a:ext cx="6180760" cy="3834975"/>
          </a:xfrm>
          <a:prstGeom prst="rect">
            <a:avLst/>
          </a:prstGeom>
          <a:noFill/>
          <a:ln>
            <a:noFill/>
          </a:ln>
        </p:spPr>
      </p:pic>
      <p:sp>
        <p:nvSpPr>
          <p:cNvPr id="110" name="Google Shape;110;p10"/>
          <p:cNvSpPr txBox="1"/>
          <p:nvPr/>
        </p:nvSpPr>
        <p:spPr>
          <a:xfrm>
            <a:off x="3558284" y="6189521"/>
            <a:ext cx="13692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534E4E"/>
                </a:solidFill>
                <a:latin typeface="Arial"/>
                <a:ea typeface="Arial"/>
                <a:cs typeface="Arial"/>
                <a:sym typeface="Arial"/>
              </a:rPr>
              <a:t>Image Pipeline</a:t>
            </a:r>
            <a:endParaRPr b="0" i="0" sz="1400" u="none" cap="none" strike="noStrike">
              <a:solidFill>
                <a:srgbClr val="534E4E"/>
              </a:solidFill>
              <a:latin typeface="Arial"/>
              <a:ea typeface="Arial"/>
              <a:cs typeface="Arial"/>
              <a:sym typeface="Arial"/>
            </a:endParaRPr>
          </a:p>
        </p:txBody>
      </p:sp>
      <p:sp>
        <p:nvSpPr>
          <p:cNvPr id="111" name="Google Shape;111;p10"/>
          <p:cNvSpPr txBox="1"/>
          <p:nvPr/>
        </p:nvSpPr>
        <p:spPr>
          <a:xfrm>
            <a:off x="8644125" y="3819200"/>
            <a:ext cx="33531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Quattrocento Sans"/>
                <a:ea typeface="Quattrocento Sans"/>
                <a:cs typeface="Quattrocento Sans"/>
                <a:sym typeface="Quattrocento Sans"/>
              </a:rPr>
              <a:t>aperture: 光圈</a:t>
            </a:r>
            <a:endParaRPr sz="1800">
              <a:latin typeface="Quattrocento Sans"/>
              <a:ea typeface="Quattrocento Sans"/>
              <a:cs typeface="Quattrocento Sans"/>
              <a:sym typeface="Quattrocento Sans"/>
            </a:endParaRPr>
          </a:p>
          <a:p>
            <a:pPr indent="0" lvl="0" marL="0" rtl="0" algn="l">
              <a:spcBef>
                <a:spcPts val="0"/>
              </a:spcBef>
              <a:spcAft>
                <a:spcPts val="0"/>
              </a:spcAft>
              <a:buNone/>
            </a:pPr>
            <a:r>
              <a:rPr lang="en-US" sz="1800">
                <a:latin typeface="Quattrocento Sans"/>
                <a:ea typeface="Quattrocento Sans"/>
                <a:cs typeface="Quattrocento Sans"/>
                <a:sym typeface="Quattrocento Sans"/>
              </a:rPr>
              <a:t>shutter: 快門 </a:t>
            </a:r>
            <a:endParaRPr sz="1800">
              <a:latin typeface="Quattrocento Sans"/>
              <a:ea typeface="Quattrocento Sans"/>
              <a:cs typeface="Quattrocento Sans"/>
              <a:sym typeface="Quattrocento Sans"/>
            </a:endParaRPr>
          </a:p>
          <a:p>
            <a:pPr indent="0" lvl="0" marL="0" rtl="0" algn="l">
              <a:spcBef>
                <a:spcPts val="0"/>
              </a:spcBef>
              <a:spcAft>
                <a:spcPts val="0"/>
              </a:spcAft>
              <a:buNone/>
            </a:pPr>
            <a:r>
              <a:t/>
            </a:r>
            <a:endParaRPr sz="1800">
              <a:latin typeface="Quattrocento Sans"/>
              <a:ea typeface="Quattrocento Sans"/>
              <a:cs typeface="Quattrocento Sans"/>
              <a:sym typeface="Quattrocento Sans"/>
            </a:endParaRPr>
          </a:p>
          <a:p>
            <a:pPr indent="0" lvl="0" marL="0" rtl="0" algn="l">
              <a:spcBef>
                <a:spcPts val="0"/>
              </a:spcBef>
              <a:spcAft>
                <a:spcPts val="0"/>
              </a:spcAft>
              <a:buNone/>
            </a:pPr>
            <a:r>
              <a:rPr lang="en-US" sz="1800">
                <a:latin typeface="Quattrocento Sans"/>
                <a:ea typeface="Quattrocento Sans"/>
                <a:cs typeface="Quattrocento Sans"/>
                <a:sym typeface="Quattrocento Sans"/>
              </a:rPr>
              <a:t>ISO: International Organization for Standardization</a:t>
            </a:r>
            <a:endParaRPr sz="1800">
              <a:latin typeface="Quattrocento Sans"/>
              <a:ea typeface="Quattrocento Sans"/>
              <a:cs typeface="Quattrocento Sans"/>
              <a:sym typeface="Quattrocento Sans"/>
            </a:endParaRPr>
          </a:p>
          <a:p>
            <a:pPr indent="0" lvl="0" marL="0" rtl="0" algn="l">
              <a:spcBef>
                <a:spcPts val="0"/>
              </a:spcBef>
              <a:spcAft>
                <a:spcPts val="0"/>
              </a:spcAft>
              <a:buNone/>
            </a:pPr>
            <a:r>
              <a:t/>
            </a:r>
            <a:endParaRPr sz="1800">
              <a:latin typeface="Quattrocento Sans"/>
              <a:ea typeface="Quattrocento Sans"/>
              <a:cs typeface="Quattrocento Sans"/>
              <a:sym typeface="Quattrocento Sans"/>
            </a:endParaRPr>
          </a:p>
          <a:p>
            <a:pPr indent="0" lvl="0" marL="0" rtl="0" algn="l">
              <a:spcBef>
                <a:spcPts val="0"/>
              </a:spcBef>
              <a:spcAft>
                <a:spcPts val="0"/>
              </a:spcAft>
              <a:buNone/>
            </a:pPr>
            <a:r>
              <a:rPr lang="en-US" sz="1800">
                <a:latin typeface="Quattrocento Sans"/>
                <a:ea typeface="Quattrocento Sans"/>
                <a:cs typeface="Quattrocento Sans"/>
                <a:sym typeface="Quattrocento Sans"/>
              </a:rPr>
              <a:t>ISO 12232:2019 defined speed (gain) for the digital still cameras.</a:t>
            </a:r>
            <a:endParaRPr sz="1800">
              <a:latin typeface="Quattrocento Sans"/>
              <a:ea typeface="Quattrocento Sans"/>
              <a:cs typeface="Quattrocento Sans"/>
              <a:sym typeface="Quattrocento Sans"/>
            </a:endParaRPr>
          </a:p>
        </p:txBody>
      </p:sp>
      <p:pic>
        <p:nvPicPr>
          <p:cNvPr id="112" name="Google Shape;112;p10"/>
          <p:cNvPicPr preferRelativeResize="0"/>
          <p:nvPr/>
        </p:nvPicPr>
        <p:blipFill rotWithShape="1">
          <a:blip r:embed="rId4">
            <a:alphaModFix/>
          </a:blip>
          <a:srcRect b="17464" l="7217" r="11593" t="0"/>
          <a:stretch/>
        </p:blipFill>
        <p:spPr>
          <a:xfrm>
            <a:off x="382249" y="2492028"/>
            <a:ext cx="1838151" cy="1374226"/>
          </a:xfrm>
          <a:prstGeom prst="rect">
            <a:avLst/>
          </a:prstGeom>
          <a:noFill/>
          <a:ln>
            <a:noFill/>
          </a:ln>
        </p:spPr>
      </p:pic>
      <p:pic>
        <p:nvPicPr>
          <p:cNvPr id="113" name="Google Shape;113;p10"/>
          <p:cNvPicPr preferRelativeResize="0"/>
          <p:nvPr/>
        </p:nvPicPr>
        <p:blipFill>
          <a:blip r:embed="rId5">
            <a:alphaModFix/>
          </a:blip>
          <a:stretch>
            <a:fillRect/>
          </a:stretch>
        </p:blipFill>
        <p:spPr>
          <a:xfrm>
            <a:off x="382250" y="4003850"/>
            <a:ext cx="2086179" cy="1162500"/>
          </a:xfrm>
          <a:prstGeom prst="rect">
            <a:avLst/>
          </a:prstGeom>
          <a:noFill/>
          <a:ln>
            <a:noFill/>
          </a:ln>
        </p:spPr>
      </p:pic>
      <p:pic>
        <p:nvPicPr>
          <p:cNvPr id="114" name="Google Shape;114;p10"/>
          <p:cNvPicPr preferRelativeResize="0"/>
          <p:nvPr/>
        </p:nvPicPr>
        <p:blipFill>
          <a:blip r:embed="rId6">
            <a:alphaModFix/>
          </a:blip>
          <a:stretch>
            <a:fillRect/>
          </a:stretch>
        </p:blipFill>
        <p:spPr>
          <a:xfrm>
            <a:off x="559227" y="5415650"/>
            <a:ext cx="1732210" cy="1374225"/>
          </a:xfrm>
          <a:prstGeom prst="rect">
            <a:avLst/>
          </a:prstGeom>
          <a:noFill/>
          <a:ln>
            <a:noFill/>
          </a:ln>
        </p:spPr>
      </p:pic>
      <p:sp>
        <p:nvSpPr>
          <p:cNvPr id="115" name="Google Shape;115;p1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53"/>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614" name="Google Shape;614;p53"/>
          <p:cNvSpPr txBox="1"/>
          <p:nvPr>
            <p:ph idx="1" type="body"/>
          </p:nvPr>
        </p:nvSpPr>
        <p:spPr>
          <a:xfrm>
            <a:off x="1841666" y="2155293"/>
            <a:ext cx="9826078"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Solution 2: Derivatives</a:t>
            </a:r>
            <a:endParaRPr/>
          </a:p>
        </p:txBody>
      </p:sp>
      <p:sp>
        <p:nvSpPr>
          <p:cNvPr id="615" name="Google Shape;615;p53"/>
          <p:cNvSpPr txBox="1"/>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chemeClr val="dk1"/>
                </a:solidFill>
                <a:latin typeface="Lora"/>
                <a:ea typeface="Lora"/>
                <a:cs typeface="Lora"/>
                <a:sym typeface="Lora"/>
              </a:rPr>
              <a:t>Solution to Halo: edge-preserving filter </a:t>
            </a:r>
            <a:endParaRPr b="1" i="0" sz="2667" u="none" cap="none" strike="noStrike">
              <a:solidFill>
                <a:schemeClr val="dk1"/>
              </a:solidFill>
              <a:latin typeface="Lora"/>
              <a:ea typeface="Lora"/>
              <a:cs typeface="Lora"/>
              <a:sym typeface="Lora"/>
            </a:endParaRPr>
          </a:p>
        </p:txBody>
      </p:sp>
      <p:pic>
        <p:nvPicPr>
          <p:cNvPr id="616" name="Google Shape;616;p53"/>
          <p:cNvPicPr preferRelativeResize="0"/>
          <p:nvPr/>
        </p:nvPicPr>
        <p:blipFill rotWithShape="1">
          <a:blip r:embed="rId3">
            <a:alphaModFix/>
          </a:blip>
          <a:srcRect b="0" l="0" r="0" t="0"/>
          <a:stretch/>
        </p:blipFill>
        <p:spPr>
          <a:xfrm>
            <a:off x="5328047" y="2939275"/>
            <a:ext cx="6716652" cy="2822035"/>
          </a:xfrm>
          <a:prstGeom prst="rect">
            <a:avLst/>
          </a:prstGeom>
          <a:noFill/>
          <a:ln>
            <a:noFill/>
          </a:ln>
        </p:spPr>
      </p:pic>
      <p:pic>
        <p:nvPicPr>
          <p:cNvPr id="617" name="Google Shape;617;p53"/>
          <p:cNvPicPr preferRelativeResize="0"/>
          <p:nvPr/>
        </p:nvPicPr>
        <p:blipFill rotWithShape="1">
          <a:blip r:embed="rId4">
            <a:alphaModFix/>
          </a:blip>
          <a:srcRect b="0" l="0" r="0" t="0"/>
          <a:stretch/>
        </p:blipFill>
        <p:spPr>
          <a:xfrm>
            <a:off x="114725" y="2939275"/>
            <a:ext cx="4944955" cy="2822035"/>
          </a:xfrm>
          <a:prstGeom prst="rect">
            <a:avLst/>
          </a:prstGeom>
          <a:noFill/>
          <a:ln>
            <a:noFill/>
          </a:ln>
        </p:spPr>
      </p:pic>
      <p:sp>
        <p:nvSpPr>
          <p:cNvPr id="618" name="Google Shape;618;p5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51"/>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624" name="Google Shape;624;p51"/>
          <p:cNvSpPr txBox="1"/>
          <p:nvPr>
            <p:ph idx="1" type="body"/>
          </p:nvPr>
        </p:nvSpPr>
        <p:spPr>
          <a:xfrm>
            <a:off x="1841666" y="2155293"/>
            <a:ext cx="8821816" cy="4149600"/>
          </a:xfrm>
          <a:prstGeom prst="rect">
            <a:avLst/>
          </a:prstGeom>
          <a:blipFill rotWithShape="1">
            <a:blip r:embed="rId3">
              <a:alphaModFix/>
            </a:blip>
            <a:stretch>
              <a:fillRect b="0" l="0" r="0" t="0"/>
            </a:stretch>
          </a:blip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 </a:t>
            </a:r>
            <a:endParaRPr/>
          </a:p>
        </p:txBody>
      </p:sp>
      <p:sp>
        <p:nvSpPr>
          <p:cNvPr id="625" name="Google Shape;625;p51"/>
          <p:cNvSpPr txBox="1"/>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chemeClr val="dk1"/>
                </a:solidFill>
                <a:latin typeface="Lora"/>
                <a:ea typeface="Lora"/>
                <a:cs typeface="Lora"/>
                <a:sym typeface="Lora"/>
              </a:rPr>
              <a:t>Solution to Halo: edge-preserving filter </a:t>
            </a:r>
            <a:endParaRPr b="1" i="0" sz="2667" u="none" cap="none" strike="noStrike">
              <a:solidFill>
                <a:schemeClr val="dk1"/>
              </a:solidFill>
              <a:latin typeface="Lora"/>
              <a:ea typeface="Lora"/>
              <a:cs typeface="Lora"/>
              <a:sym typeface="Lora"/>
            </a:endParaRPr>
          </a:p>
        </p:txBody>
      </p:sp>
      <p:sp>
        <p:nvSpPr>
          <p:cNvPr id="626" name="Google Shape;626;p5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52"/>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632" name="Google Shape;632;p52"/>
          <p:cNvSpPr txBox="1"/>
          <p:nvPr>
            <p:ph idx="1" type="body"/>
          </p:nvPr>
        </p:nvSpPr>
        <p:spPr>
          <a:xfrm>
            <a:off x="1841666" y="2155293"/>
            <a:ext cx="9826078" cy="4149600"/>
          </a:xfrm>
          <a:prstGeom prst="rect">
            <a:avLst/>
          </a:prstGeom>
          <a:blipFill rotWithShape="1">
            <a:blip r:embed="rId3">
              <a:alphaModFix/>
            </a:blip>
            <a:stretch>
              <a:fillRect b="0" l="0" r="-432" t="0"/>
            </a:stretch>
          </a:blip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 </a:t>
            </a:r>
            <a:endParaRPr/>
          </a:p>
        </p:txBody>
      </p:sp>
      <p:sp>
        <p:nvSpPr>
          <p:cNvPr id="633" name="Google Shape;633;p52"/>
          <p:cNvSpPr txBox="1"/>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chemeClr val="dk1"/>
                </a:solidFill>
                <a:latin typeface="Lora"/>
                <a:ea typeface="Lora"/>
                <a:cs typeface="Lora"/>
                <a:sym typeface="Lora"/>
              </a:rPr>
              <a:t>Solution to Halo: edge-preserving filter </a:t>
            </a:r>
            <a:endParaRPr b="1" i="0" sz="2667" u="none" cap="none" strike="noStrike">
              <a:solidFill>
                <a:schemeClr val="dk1"/>
              </a:solidFill>
              <a:latin typeface="Lora"/>
              <a:ea typeface="Lora"/>
              <a:cs typeface="Lora"/>
              <a:sym typeface="Lora"/>
            </a:endParaRPr>
          </a:p>
        </p:txBody>
      </p:sp>
      <p:sp>
        <p:nvSpPr>
          <p:cNvPr id="634" name="Google Shape;634;p52"/>
          <p:cNvSpPr txBox="1"/>
          <p:nvPr/>
        </p:nvSpPr>
        <p:spPr>
          <a:xfrm>
            <a:off x="203074" y="5764477"/>
            <a:ext cx="5001000" cy="981900"/>
          </a:xfrm>
          <a:prstGeom prst="rect">
            <a:avLst/>
          </a:prstGeom>
          <a:blipFill rotWithShape="1">
            <a:blip r:embed="rId4">
              <a:alphaModFix/>
            </a:blip>
            <a:stretch>
              <a:fillRect b="-8263" l="0" r="0" t="-165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
        <p:nvSpPr>
          <p:cNvPr id="635" name="Google Shape;635;p52"/>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4"/>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641" name="Google Shape;641;p54"/>
          <p:cNvSpPr txBox="1"/>
          <p:nvPr>
            <p:ph idx="1" type="body"/>
          </p:nvPr>
        </p:nvSpPr>
        <p:spPr>
          <a:xfrm>
            <a:off x="1841666" y="2155293"/>
            <a:ext cx="9826078"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a:t>Reinhard, Stark (2002)</a:t>
            </a:r>
            <a:endParaRPr/>
          </a:p>
          <a:p>
            <a:pPr indent="-474120" lvl="1" marL="1219170" rtl="0" algn="l">
              <a:lnSpc>
                <a:spcPct val="100000"/>
              </a:lnSpc>
              <a:spcBef>
                <a:spcPts val="0"/>
              </a:spcBef>
              <a:spcAft>
                <a:spcPts val="0"/>
              </a:spcAft>
              <a:buSzPts val="2000"/>
              <a:buChar char="○"/>
            </a:pPr>
            <a:r>
              <a:rPr lang="en-US"/>
              <a:t>Local dodging and burning using a locally scale-selective operator.</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Paris, Hasinoff, and Kautz (2011)</a:t>
            </a:r>
            <a:endParaRPr/>
          </a:p>
          <a:p>
            <a:pPr indent="-474120" lvl="1" marL="1219170" rtl="0" algn="l">
              <a:lnSpc>
                <a:spcPct val="100000"/>
              </a:lnSpc>
              <a:spcBef>
                <a:spcPts val="0"/>
              </a:spcBef>
              <a:spcAft>
                <a:spcPts val="0"/>
              </a:spcAft>
              <a:buSzPts val="2000"/>
              <a:buChar char="○"/>
            </a:pPr>
            <a:r>
              <a:rPr lang="en-US"/>
              <a:t>multi-resolution decomposition, Local Laplacian Filter</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a:t>Lischinski, Farbman (2006)</a:t>
            </a:r>
            <a:endParaRPr/>
          </a:p>
          <a:p>
            <a:pPr indent="-474120" lvl="1" marL="1219170" rtl="0" algn="l">
              <a:lnSpc>
                <a:spcPct val="100000"/>
              </a:lnSpc>
              <a:spcBef>
                <a:spcPts val="0"/>
              </a:spcBef>
              <a:spcAft>
                <a:spcPts val="0"/>
              </a:spcAft>
              <a:buSzPts val="2000"/>
              <a:buChar char="○"/>
            </a:pPr>
            <a:r>
              <a:rPr lang="en-US"/>
              <a:t>interactive technique</a:t>
            </a:r>
            <a:endParaRPr/>
          </a:p>
        </p:txBody>
      </p:sp>
      <p:sp>
        <p:nvSpPr>
          <p:cNvPr id="642" name="Google Shape;642;p54"/>
          <p:cNvSpPr txBox="1"/>
          <p:nvPr/>
        </p:nvSpPr>
        <p:spPr>
          <a:xfrm>
            <a:off x="1841666" y="1194816"/>
            <a:ext cx="7840215" cy="58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chemeClr val="dk1"/>
                </a:solidFill>
                <a:latin typeface="Lora"/>
                <a:ea typeface="Lora"/>
                <a:cs typeface="Lora"/>
                <a:sym typeface="Lora"/>
              </a:rPr>
              <a:t>Other Approaches</a:t>
            </a:r>
            <a:endParaRPr b="1" i="0" sz="2667" u="none" cap="none" strike="noStrike">
              <a:solidFill>
                <a:schemeClr val="dk1"/>
              </a:solidFill>
              <a:latin typeface="Lora"/>
              <a:ea typeface="Lora"/>
              <a:cs typeface="Lora"/>
              <a:sym typeface="Lora"/>
            </a:endParaRPr>
          </a:p>
        </p:txBody>
      </p:sp>
      <p:sp>
        <p:nvSpPr>
          <p:cNvPr id="643" name="Google Shape;643;p5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1132535f5d9_0_5"/>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10.2.1 Tone Mapping</a:t>
            </a:r>
            <a:endParaRPr b="1" i="0" sz="2667" u="none" cap="none" strike="noStrike">
              <a:solidFill>
                <a:srgbClr val="E2DFDF"/>
              </a:solidFill>
              <a:latin typeface="Lora"/>
              <a:ea typeface="Lora"/>
              <a:cs typeface="Lora"/>
              <a:sym typeface="Lora"/>
            </a:endParaRPr>
          </a:p>
        </p:txBody>
      </p:sp>
      <p:sp>
        <p:nvSpPr>
          <p:cNvPr id="649" name="Google Shape;649;g1132535f5d9_0_5"/>
          <p:cNvSpPr txBox="1"/>
          <p:nvPr>
            <p:ph idx="1" type="body"/>
          </p:nvPr>
        </p:nvSpPr>
        <p:spPr>
          <a:xfrm>
            <a:off x="1841666" y="2155293"/>
            <a:ext cx="98262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a:t>createTonemap()</a:t>
            </a:r>
            <a:endParaRPr/>
          </a:p>
          <a:p>
            <a:pPr indent="-507987" lvl="0" marL="609584" rtl="0" algn="l">
              <a:lnSpc>
                <a:spcPct val="100000"/>
              </a:lnSpc>
              <a:spcBef>
                <a:spcPts val="800"/>
              </a:spcBef>
              <a:spcAft>
                <a:spcPts val="0"/>
              </a:spcAft>
              <a:buSzPts val="2400"/>
              <a:buChar char="◉"/>
            </a:pPr>
            <a:r>
              <a:rPr lang="en-US"/>
              <a:t>cv::TonemapDrago</a:t>
            </a:r>
            <a:endParaRPr/>
          </a:p>
          <a:p>
            <a:pPr indent="-507987" lvl="0" marL="609584" rtl="0" algn="l">
              <a:lnSpc>
                <a:spcPct val="100000"/>
              </a:lnSpc>
              <a:spcBef>
                <a:spcPts val="800"/>
              </a:spcBef>
              <a:spcAft>
                <a:spcPts val="0"/>
              </a:spcAft>
              <a:buSzPts val="2400"/>
              <a:buChar char="◉"/>
            </a:pPr>
            <a:r>
              <a:rPr lang="en-US"/>
              <a:t>cv::TonemapMantiuk</a:t>
            </a:r>
            <a:endParaRPr/>
          </a:p>
          <a:p>
            <a:pPr indent="-507987" lvl="0" marL="609584" rtl="0" algn="l">
              <a:lnSpc>
                <a:spcPct val="100000"/>
              </a:lnSpc>
              <a:spcBef>
                <a:spcPts val="800"/>
              </a:spcBef>
              <a:spcAft>
                <a:spcPts val="0"/>
              </a:spcAft>
              <a:buSzPts val="2400"/>
              <a:buChar char="◉"/>
            </a:pPr>
            <a:r>
              <a:rPr lang="en-US"/>
              <a:t>cv::TonemapReinhard</a:t>
            </a:r>
            <a:endParaRPr/>
          </a:p>
        </p:txBody>
      </p:sp>
      <p:sp>
        <p:nvSpPr>
          <p:cNvPr id="650" name="Google Shape;650;g1132535f5d9_0_5"/>
          <p:cNvSpPr txBox="1"/>
          <p:nvPr/>
        </p:nvSpPr>
        <p:spPr>
          <a:xfrm>
            <a:off x="1841666" y="1194816"/>
            <a:ext cx="7840200" cy="58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lang="en-US" sz="2667">
                <a:solidFill>
                  <a:schemeClr val="dk1"/>
                </a:solidFill>
                <a:latin typeface="Lora"/>
                <a:ea typeface="Lora"/>
                <a:cs typeface="Lora"/>
                <a:sym typeface="Lora"/>
              </a:rPr>
              <a:t>OpenCV functions</a:t>
            </a:r>
            <a:endParaRPr b="1" i="0" sz="2667" u="none" cap="none" strike="noStrike">
              <a:solidFill>
                <a:schemeClr val="dk1"/>
              </a:solidFill>
              <a:latin typeface="Lora"/>
              <a:ea typeface="Lora"/>
              <a:cs typeface="Lora"/>
              <a:sym typeface="Lora"/>
            </a:endParaRPr>
          </a:p>
        </p:txBody>
      </p:sp>
      <p:sp>
        <p:nvSpPr>
          <p:cNvPr id="651" name="Google Shape;651;g1132535f5d9_0_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114bc8b0d75_0_7"/>
          <p:cNvSpPr txBox="1"/>
          <p:nvPr>
            <p:ph type="title"/>
          </p:nvPr>
        </p:nvSpPr>
        <p:spPr>
          <a:xfrm>
            <a:off x="1831050" y="982400"/>
            <a:ext cx="5188800" cy="119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Source images</a:t>
            </a:r>
            <a:endParaRPr/>
          </a:p>
          <a:p>
            <a:pPr indent="0" lvl="0" marL="0" rtl="0" algn="l">
              <a:spcBef>
                <a:spcPts val="0"/>
              </a:spcBef>
              <a:spcAft>
                <a:spcPts val="0"/>
              </a:spcAft>
              <a:buNone/>
            </a:pPr>
            <a:r>
              <a:rPr lang="en-US"/>
              <a:t>Exposures: 2.5, 10, 30 seconds</a:t>
            </a:r>
            <a:endParaRPr/>
          </a:p>
        </p:txBody>
      </p:sp>
      <p:pic>
        <p:nvPicPr>
          <p:cNvPr id="658" name="Google Shape;658;g114bc8b0d75_0_7"/>
          <p:cNvPicPr preferRelativeResize="0"/>
          <p:nvPr/>
        </p:nvPicPr>
        <p:blipFill>
          <a:blip r:embed="rId3">
            <a:alphaModFix/>
          </a:blip>
          <a:stretch>
            <a:fillRect/>
          </a:stretch>
        </p:blipFill>
        <p:spPr>
          <a:xfrm>
            <a:off x="2089500" y="3494074"/>
            <a:ext cx="4864175" cy="3244401"/>
          </a:xfrm>
          <a:prstGeom prst="rect">
            <a:avLst/>
          </a:prstGeom>
          <a:noFill/>
          <a:ln>
            <a:noFill/>
          </a:ln>
        </p:spPr>
      </p:pic>
      <p:pic>
        <p:nvPicPr>
          <p:cNvPr id="659" name="Google Shape;659;g114bc8b0d75_0_7"/>
          <p:cNvPicPr preferRelativeResize="0"/>
          <p:nvPr/>
        </p:nvPicPr>
        <p:blipFill>
          <a:blip r:embed="rId4">
            <a:alphaModFix/>
          </a:blip>
          <a:stretch>
            <a:fillRect/>
          </a:stretch>
        </p:blipFill>
        <p:spPr>
          <a:xfrm>
            <a:off x="7132934" y="3494075"/>
            <a:ext cx="4864168" cy="3244400"/>
          </a:xfrm>
          <a:prstGeom prst="rect">
            <a:avLst/>
          </a:prstGeom>
          <a:noFill/>
          <a:ln>
            <a:noFill/>
          </a:ln>
        </p:spPr>
      </p:pic>
      <p:pic>
        <p:nvPicPr>
          <p:cNvPr id="660" name="Google Shape;660;g114bc8b0d75_0_7"/>
          <p:cNvPicPr preferRelativeResize="0"/>
          <p:nvPr/>
        </p:nvPicPr>
        <p:blipFill>
          <a:blip r:embed="rId5">
            <a:alphaModFix/>
          </a:blip>
          <a:stretch>
            <a:fillRect/>
          </a:stretch>
        </p:blipFill>
        <p:spPr>
          <a:xfrm>
            <a:off x="7132925" y="78575"/>
            <a:ext cx="4864175" cy="3244406"/>
          </a:xfrm>
          <a:prstGeom prst="rect">
            <a:avLst/>
          </a:prstGeom>
          <a:noFill/>
          <a:ln>
            <a:noFill/>
          </a:ln>
        </p:spPr>
      </p:pic>
      <p:sp>
        <p:nvSpPr>
          <p:cNvPr id="661" name="Google Shape;661;g114bc8b0d75_0_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g114bc8b0d75_0_0"/>
          <p:cNvPicPr preferRelativeResize="0"/>
          <p:nvPr/>
        </p:nvPicPr>
        <p:blipFill>
          <a:blip r:embed="rId3">
            <a:alphaModFix/>
          </a:blip>
          <a:stretch>
            <a:fillRect/>
          </a:stretch>
        </p:blipFill>
        <p:spPr>
          <a:xfrm>
            <a:off x="1076000" y="84950"/>
            <a:ext cx="10059926" cy="6701375"/>
          </a:xfrm>
          <a:prstGeom prst="rect">
            <a:avLst/>
          </a:prstGeom>
          <a:noFill/>
          <a:ln>
            <a:noFill/>
          </a:ln>
        </p:spPr>
      </p:pic>
      <p:sp>
        <p:nvSpPr>
          <p:cNvPr id="668" name="Google Shape;668;g114bc8b0d75_0_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56"/>
          <p:cNvSpPr txBox="1"/>
          <p:nvPr>
            <p:ph type="ctrTitle"/>
          </p:nvPr>
        </p:nvSpPr>
        <p:spPr>
          <a:xfrm>
            <a:off x="1298775" y="2671850"/>
            <a:ext cx="10354800" cy="154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t>Chapter 10-3</a:t>
            </a:r>
            <a:br>
              <a:rPr lang="en-US"/>
            </a:br>
            <a:r>
              <a:rPr lang="en-US"/>
              <a:t>Super-resolution, </a:t>
            </a:r>
            <a:br>
              <a:rPr lang="en-US"/>
            </a:br>
            <a:r>
              <a:rPr lang="en-US"/>
              <a:t>denoising, and blur removal</a:t>
            </a:r>
            <a:br>
              <a:rPr lang="en-US"/>
            </a:br>
            <a:r>
              <a:rPr lang="en-US"/>
              <a:t>超解析度、去雜訊、去模糊</a:t>
            </a:r>
            <a:endParaRPr/>
          </a:p>
        </p:txBody>
      </p:sp>
      <p:sp>
        <p:nvSpPr>
          <p:cNvPr id="674" name="Google Shape;674;p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57"/>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超解析度</a:t>
            </a:r>
            <a:endParaRPr sz="4000"/>
          </a:p>
        </p:txBody>
      </p:sp>
      <p:sp>
        <p:nvSpPr>
          <p:cNvPr id="680" name="Google Shape;680;p57"/>
          <p:cNvSpPr txBox="1"/>
          <p:nvPr>
            <p:ph type="ctrTitle"/>
          </p:nvPr>
        </p:nvSpPr>
        <p:spPr>
          <a:xfrm>
            <a:off x="2696300" y="2258031"/>
            <a:ext cx="5050400"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Super-Resolution</a:t>
            </a:r>
            <a:endParaRPr/>
          </a:p>
        </p:txBody>
      </p:sp>
      <p:sp>
        <p:nvSpPr>
          <p:cNvPr id="681" name="Google Shape;681;p5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
        <p:nvSpPr>
          <p:cNvPr id="682" name="Google Shape;682;p57"/>
          <p:cNvSpPr txBox="1"/>
          <p:nvPr/>
        </p:nvSpPr>
        <p:spPr>
          <a:xfrm>
            <a:off x="1465950" y="5156150"/>
            <a:ext cx="9436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latin typeface="Quattrocento Sans"/>
                <a:ea typeface="Quattrocento Sans"/>
                <a:cs typeface="Quattrocento Sans"/>
                <a:sym typeface="Quattrocento Sans"/>
              </a:rPr>
              <a:t>Definition:</a:t>
            </a:r>
            <a:r>
              <a:rPr lang="en-US" sz="2400">
                <a:latin typeface="Quattrocento Sans"/>
                <a:ea typeface="Quattrocento Sans"/>
                <a:cs typeface="Quattrocento Sans"/>
                <a:sym typeface="Quattrocento Sans"/>
              </a:rPr>
              <a:t> </a:t>
            </a:r>
            <a:r>
              <a:rPr b="1" i="1" lang="en-US" sz="2400">
                <a:latin typeface="Quattrocento Sans"/>
                <a:ea typeface="Quattrocento Sans"/>
                <a:cs typeface="Quattrocento Sans"/>
                <a:sym typeface="Quattrocento Sans"/>
              </a:rPr>
              <a:t>super-resolution</a:t>
            </a:r>
            <a:r>
              <a:rPr lang="en-US" sz="2400">
                <a:latin typeface="Quattrocento Sans"/>
                <a:ea typeface="Quattrocento Sans"/>
                <a:cs typeface="Quattrocento Sans"/>
                <a:sym typeface="Quattrocento Sans"/>
              </a:rPr>
              <a:t> is the </a:t>
            </a:r>
            <a:r>
              <a:rPr b="1" i="1" lang="en-US" sz="2400">
                <a:latin typeface="Quattrocento Sans"/>
                <a:ea typeface="Quattrocento Sans"/>
                <a:cs typeface="Quattrocento Sans"/>
                <a:sym typeface="Quattrocento Sans"/>
              </a:rPr>
              <a:t>process </a:t>
            </a:r>
            <a:r>
              <a:rPr lang="en-US" sz="2400">
                <a:latin typeface="Quattrocento Sans"/>
                <a:ea typeface="Quattrocento Sans"/>
                <a:cs typeface="Quattrocento Sans"/>
                <a:sym typeface="Quattrocento Sans"/>
              </a:rPr>
              <a:t>of aligning and combining several input images to produce high-resolution composites</a:t>
            </a:r>
            <a:endParaRPr sz="2400">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t/>
            </a:r>
            <a:endParaRPr sz="2400">
              <a:latin typeface="Quattrocento Sans"/>
              <a:ea typeface="Quattrocento Sans"/>
              <a:cs typeface="Quattrocento Sans"/>
              <a:sym typeface="Quattrocento Sans"/>
            </a:endParaRPr>
          </a:p>
        </p:txBody>
      </p:sp>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8"/>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689" name="Google Shape;689;p58"/>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a:t>
            </a:r>
            <a:endParaRPr/>
          </a:p>
        </p:txBody>
      </p:sp>
      <p:sp>
        <p:nvSpPr>
          <p:cNvPr id="690" name="Google Shape;690;p58"/>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Super-resolution goals…</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Higher spatial resolution</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Less noise</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800"/>
          </a:p>
          <a:p>
            <a:pPr indent="-355586" lvl="0" marL="609585" rtl="0" algn="l">
              <a:lnSpc>
                <a:spcPct val="100000"/>
              </a:lnSpc>
              <a:spcBef>
                <a:spcPts val="800"/>
              </a:spcBef>
              <a:spcAft>
                <a:spcPts val="0"/>
              </a:spcAft>
              <a:buClr>
                <a:srgbClr val="FFCD00"/>
              </a:buClr>
              <a:buSzPts val="2400"/>
              <a:buFont typeface="Quattrocento Sans"/>
              <a:buNone/>
            </a:pPr>
            <a:r>
              <a:t/>
            </a:r>
            <a:endParaRPr sz="2800"/>
          </a:p>
        </p:txBody>
      </p:sp>
      <p:pic>
        <p:nvPicPr>
          <p:cNvPr id="691" name="Google Shape;691;p58"/>
          <p:cNvPicPr preferRelativeResize="0"/>
          <p:nvPr/>
        </p:nvPicPr>
        <p:blipFill rotWithShape="1">
          <a:blip r:embed="rId3">
            <a:alphaModFix/>
          </a:blip>
          <a:srcRect b="0" l="0" r="0" t="0"/>
          <a:stretch/>
        </p:blipFill>
        <p:spPr>
          <a:xfrm>
            <a:off x="1841666" y="4190343"/>
            <a:ext cx="3810000" cy="2114550"/>
          </a:xfrm>
          <a:prstGeom prst="rect">
            <a:avLst/>
          </a:prstGeom>
          <a:noFill/>
          <a:ln>
            <a:noFill/>
          </a:ln>
        </p:spPr>
      </p:pic>
      <p:pic>
        <p:nvPicPr>
          <p:cNvPr id="692" name="Google Shape;692;p58"/>
          <p:cNvPicPr preferRelativeResize="0"/>
          <p:nvPr/>
        </p:nvPicPr>
        <p:blipFill rotWithShape="1">
          <a:blip r:embed="rId4">
            <a:alphaModFix/>
          </a:blip>
          <a:srcRect b="0" l="0" r="0" t="0"/>
          <a:stretch/>
        </p:blipFill>
        <p:spPr>
          <a:xfrm>
            <a:off x="5892636" y="4190343"/>
            <a:ext cx="3133463" cy="2088975"/>
          </a:xfrm>
          <a:prstGeom prst="rect">
            <a:avLst/>
          </a:prstGeom>
          <a:noFill/>
          <a:ln>
            <a:noFill/>
          </a:ln>
        </p:spPr>
      </p:pic>
      <p:sp>
        <p:nvSpPr>
          <p:cNvPr id="693" name="Google Shape;693;p5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1"/>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 簡介</a:t>
            </a:r>
            <a:endParaRPr/>
          </a:p>
        </p:txBody>
      </p:sp>
      <p:sp>
        <p:nvSpPr>
          <p:cNvPr id="121" name="Google Shape;121;p11"/>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Three Processes in the Image Pipeline</a:t>
            </a:r>
            <a:endParaRPr/>
          </a:p>
          <a:p>
            <a:pPr indent="-514350" lvl="0" marL="615948" rtl="0" algn="l">
              <a:lnSpc>
                <a:spcPct val="100000"/>
              </a:lnSpc>
              <a:spcBef>
                <a:spcPts val="800"/>
              </a:spcBef>
              <a:spcAft>
                <a:spcPts val="0"/>
              </a:spcAft>
              <a:buSzPts val="2400"/>
              <a:buFont typeface="Arial"/>
              <a:buAutoNum type="arabicPeriod"/>
            </a:pPr>
            <a:r>
              <a:rPr lang="en-US" sz="2800"/>
              <a:t>Radiometric Response Function 輻射反應函式</a:t>
            </a:r>
            <a:endParaRPr sz="2800"/>
          </a:p>
          <a:p>
            <a:pPr indent="-514350" lvl="0" marL="615948" rtl="0" algn="l">
              <a:lnSpc>
                <a:spcPct val="100000"/>
              </a:lnSpc>
              <a:spcBef>
                <a:spcPts val="800"/>
              </a:spcBef>
              <a:spcAft>
                <a:spcPts val="0"/>
              </a:spcAft>
              <a:buSzPts val="2400"/>
              <a:buFont typeface="Arial"/>
              <a:buAutoNum type="arabicPeriod"/>
            </a:pPr>
            <a:r>
              <a:rPr lang="en-US" sz="2800"/>
              <a:t>Vignetting 暗角</a:t>
            </a:r>
            <a:endParaRPr sz="2800"/>
          </a:p>
          <a:p>
            <a:pPr indent="-514350" lvl="0" marL="615948" rtl="0" algn="l">
              <a:lnSpc>
                <a:spcPct val="100000"/>
              </a:lnSpc>
              <a:spcBef>
                <a:spcPts val="800"/>
              </a:spcBef>
              <a:spcAft>
                <a:spcPts val="0"/>
              </a:spcAft>
              <a:buSzPts val="2400"/>
              <a:buFont typeface="Arial"/>
              <a:buAutoNum type="arabicPeriod"/>
            </a:pPr>
            <a:r>
              <a:rPr lang="en-US" sz="2800"/>
              <a:t>Point Spread Function 點擴散函式</a:t>
            </a:r>
            <a:endParaRPr sz="2800"/>
          </a:p>
        </p:txBody>
      </p:sp>
      <p:sp>
        <p:nvSpPr>
          <p:cNvPr id="122" name="Google Shape;122;p1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9"/>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700" name="Google Shape;700;p59"/>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Multi-Image Super Resolution</a:t>
            </a:r>
            <a:endParaRPr/>
          </a:p>
        </p:txBody>
      </p:sp>
      <p:pic>
        <p:nvPicPr>
          <p:cNvPr id="701" name="Google Shape;701;p59"/>
          <p:cNvPicPr preferRelativeResize="0"/>
          <p:nvPr/>
        </p:nvPicPr>
        <p:blipFill>
          <a:blip r:embed="rId3">
            <a:alphaModFix/>
          </a:blip>
          <a:stretch>
            <a:fillRect/>
          </a:stretch>
        </p:blipFill>
        <p:spPr>
          <a:xfrm>
            <a:off x="1841675" y="2305041"/>
            <a:ext cx="9963150" cy="4552950"/>
          </a:xfrm>
          <a:prstGeom prst="rect">
            <a:avLst/>
          </a:prstGeom>
          <a:noFill/>
          <a:ln>
            <a:noFill/>
          </a:ln>
        </p:spPr>
      </p:pic>
      <p:sp>
        <p:nvSpPr>
          <p:cNvPr id="702" name="Google Shape;702;p5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703" name="Google Shape;703;p59"/>
          <p:cNvPicPr preferRelativeResize="0"/>
          <p:nvPr/>
        </p:nvPicPr>
        <p:blipFill>
          <a:blip r:embed="rId4">
            <a:alphaModFix/>
          </a:blip>
          <a:stretch>
            <a:fillRect/>
          </a:stretch>
        </p:blipFill>
        <p:spPr>
          <a:xfrm>
            <a:off x="2630263" y="5605050"/>
            <a:ext cx="7743825" cy="990600"/>
          </a:xfrm>
          <a:prstGeom prst="rect">
            <a:avLst/>
          </a:prstGeom>
          <a:noFill/>
          <a:ln>
            <a:noFill/>
          </a:ln>
        </p:spPr>
      </p:pic>
      <p:sp>
        <p:nvSpPr>
          <p:cNvPr id="704" name="Google Shape;704;p59"/>
          <p:cNvSpPr txBox="1"/>
          <p:nvPr/>
        </p:nvSpPr>
        <p:spPr>
          <a:xfrm>
            <a:off x="0" y="6118925"/>
            <a:ext cx="2499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See: </a:t>
            </a:r>
            <a:r>
              <a:rPr lang="en-US" sz="1800"/>
              <a:t>image deblurring in Section 3.4.1</a:t>
            </a:r>
            <a:endParaRPr sz="1800"/>
          </a:p>
        </p:txBody>
      </p:sp>
    </p:spTree>
  </p:cSld>
  <p:clrMapOvr>
    <a:masterClrMapping/>
  </p:clrMapOvr>
  <p:transition>
    <p:fade thruBlk="1"/>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60"/>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711" name="Google Shape;711;p60"/>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Multi-Image Super Resolution</a:t>
            </a:r>
            <a:endParaRPr/>
          </a:p>
        </p:txBody>
      </p:sp>
      <p:sp>
        <p:nvSpPr>
          <p:cNvPr id="712" name="Google Shape;712;p6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713" name="Google Shape;713;p60"/>
          <p:cNvPicPr preferRelativeResize="0"/>
          <p:nvPr/>
        </p:nvPicPr>
        <p:blipFill>
          <a:blip r:embed="rId3">
            <a:alphaModFix/>
          </a:blip>
          <a:stretch>
            <a:fillRect/>
          </a:stretch>
        </p:blipFill>
        <p:spPr>
          <a:xfrm>
            <a:off x="1698938" y="1943616"/>
            <a:ext cx="9107270" cy="4777584"/>
          </a:xfrm>
          <a:prstGeom prst="rect">
            <a:avLst/>
          </a:prstGeom>
          <a:noFill/>
          <a:ln>
            <a:noFill/>
          </a:ln>
        </p:spPr>
      </p:pic>
      <p:sp>
        <p:nvSpPr>
          <p:cNvPr id="714" name="Google Shape;714;p60"/>
          <p:cNvSpPr txBox="1"/>
          <p:nvPr/>
        </p:nvSpPr>
        <p:spPr>
          <a:xfrm>
            <a:off x="7623475" y="4530375"/>
            <a:ext cx="3624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3400">
                <a:latin typeface="Quattrocento Sans"/>
                <a:ea typeface="Quattrocento Sans"/>
                <a:cs typeface="Quattrocento Sans"/>
                <a:sym typeface="Quattrocento Sans"/>
              </a:rPr>
              <a:t>b(x)</a:t>
            </a:r>
            <a:r>
              <a:rPr b="1" lang="en-US" sz="3400">
                <a:latin typeface="Quattrocento Sans"/>
                <a:ea typeface="Quattrocento Sans"/>
                <a:cs typeface="Quattrocento Sans"/>
                <a:sym typeface="Quattrocento Sans"/>
              </a:rPr>
              <a:t>: blur kernel</a:t>
            </a:r>
            <a:endParaRPr b="1" sz="3400">
              <a:latin typeface="Quattrocento Sans"/>
              <a:ea typeface="Quattrocento Sans"/>
              <a:cs typeface="Quattrocento Sans"/>
              <a:sym typeface="Quattrocento Sans"/>
            </a:endParaRPr>
          </a:p>
        </p:txBody>
      </p:sp>
    </p:spTree>
  </p:cSld>
  <p:clrMapOvr>
    <a:masterClrMapping/>
  </p:clrMapOvr>
  <p:transition>
    <p:fade thruBlk="1"/>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1"/>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721" name="Google Shape;721;p61"/>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Multi-Image Super Resolution</a:t>
            </a:r>
            <a:endParaRPr/>
          </a:p>
        </p:txBody>
      </p:sp>
      <p:sp>
        <p:nvSpPr>
          <p:cNvPr id="722" name="Google Shape;722;p6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723" name="Google Shape;723;p61"/>
          <p:cNvPicPr preferRelativeResize="0"/>
          <p:nvPr/>
        </p:nvPicPr>
        <p:blipFill>
          <a:blip r:embed="rId3">
            <a:alphaModFix/>
          </a:blip>
          <a:stretch>
            <a:fillRect/>
          </a:stretch>
        </p:blipFill>
        <p:spPr>
          <a:xfrm>
            <a:off x="1838650" y="1959266"/>
            <a:ext cx="8827853" cy="4777583"/>
          </a:xfrm>
          <a:prstGeom prst="rect">
            <a:avLst/>
          </a:prstGeom>
          <a:noFill/>
          <a:ln>
            <a:noFill/>
          </a:ln>
        </p:spPr>
      </p:pic>
    </p:spTree>
  </p:cSld>
  <p:clrMapOvr>
    <a:masterClrMapping/>
  </p:clrMapOvr>
  <p:transition>
    <p:fade thruBlk="1"/>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62"/>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730" name="Google Shape;730;p62"/>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Multi-Image Super Resolution</a:t>
            </a:r>
            <a:endParaRPr/>
          </a:p>
        </p:txBody>
      </p:sp>
      <p:sp>
        <p:nvSpPr>
          <p:cNvPr id="731" name="Google Shape;731;p62"/>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How well does this work?</a:t>
            </a:r>
            <a:endParaRPr/>
          </a:p>
          <a:p>
            <a:pPr indent="-474120" lvl="1" marL="1219170" rtl="0" algn="l">
              <a:lnSpc>
                <a:spcPct val="100000"/>
              </a:lnSpc>
              <a:spcBef>
                <a:spcPts val="0"/>
              </a:spcBef>
              <a:spcAft>
                <a:spcPts val="0"/>
              </a:spcAft>
              <a:buSzPts val="2000"/>
              <a:buChar char="○"/>
            </a:pPr>
            <a:r>
              <a:rPr lang="en-US" sz="2267"/>
              <a:t>Depends on camera optics, motion and PSF estimates.</a:t>
            </a:r>
            <a:endParaRPr/>
          </a:p>
          <a:p>
            <a:pPr indent="-474120" lvl="1" marL="1219170" rtl="0" algn="l">
              <a:lnSpc>
                <a:spcPct val="100000"/>
              </a:lnSpc>
              <a:spcBef>
                <a:spcPts val="0"/>
              </a:spcBef>
              <a:spcAft>
                <a:spcPts val="0"/>
              </a:spcAft>
              <a:buSzPts val="2000"/>
              <a:buChar char="○"/>
            </a:pPr>
            <a:r>
              <a:rPr lang="en-US" sz="2267"/>
              <a:t>No image prior 🡪 lots of high-frequency noise introduced</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Assume some form of image prior</a:t>
            </a:r>
            <a:endParaRPr sz="2800"/>
          </a:p>
          <a:p>
            <a:pPr indent="-355586" lvl="0" marL="609585" rtl="0" algn="l">
              <a:lnSpc>
                <a:spcPct val="100000"/>
              </a:lnSpc>
              <a:spcBef>
                <a:spcPts val="800"/>
              </a:spcBef>
              <a:spcAft>
                <a:spcPts val="0"/>
              </a:spcAft>
              <a:buClr>
                <a:srgbClr val="FFCD00"/>
              </a:buClr>
              <a:buSzPts val="2400"/>
              <a:buFont typeface="Quattrocento Sans"/>
              <a:buNone/>
            </a:pPr>
            <a:r>
              <a:t/>
            </a:r>
            <a:endParaRPr sz="2800"/>
          </a:p>
        </p:txBody>
      </p:sp>
      <p:pic>
        <p:nvPicPr>
          <p:cNvPr id="732" name="Google Shape;732;p62"/>
          <p:cNvPicPr preferRelativeResize="0"/>
          <p:nvPr/>
        </p:nvPicPr>
        <p:blipFill rotWithShape="1">
          <a:blip r:embed="rId3">
            <a:alphaModFix/>
          </a:blip>
          <a:srcRect b="0" l="0" r="0" t="0"/>
          <a:stretch/>
        </p:blipFill>
        <p:spPr>
          <a:xfrm>
            <a:off x="212435" y="4059307"/>
            <a:ext cx="3858163" cy="1247949"/>
          </a:xfrm>
          <a:prstGeom prst="rect">
            <a:avLst/>
          </a:prstGeom>
          <a:noFill/>
          <a:ln>
            <a:noFill/>
          </a:ln>
        </p:spPr>
      </p:pic>
      <p:pic>
        <p:nvPicPr>
          <p:cNvPr id="733" name="Google Shape;733;p62"/>
          <p:cNvPicPr preferRelativeResize="0"/>
          <p:nvPr/>
        </p:nvPicPr>
        <p:blipFill rotWithShape="1">
          <a:blip r:embed="rId4">
            <a:alphaModFix/>
          </a:blip>
          <a:srcRect b="0" l="0" r="0" t="0"/>
          <a:stretch/>
        </p:blipFill>
        <p:spPr>
          <a:xfrm>
            <a:off x="212435" y="5497095"/>
            <a:ext cx="3858163" cy="1247949"/>
          </a:xfrm>
          <a:prstGeom prst="rect">
            <a:avLst/>
          </a:prstGeom>
          <a:noFill/>
          <a:ln>
            <a:noFill/>
          </a:ln>
        </p:spPr>
      </p:pic>
      <p:pic>
        <p:nvPicPr>
          <p:cNvPr id="734" name="Google Shape;734;p62"/>
          <p:cNvPicPr preferRelativeResize="0"/>
          <p:nvPr/>
        </p:nvPicPr>
        <p:blipFill rotWithShape="1">
          <a:blip r:embed="rId5">
            <a:alphaModFix/>
          </a:blip>
          <a:srcRect b="0" l="0" r="0" t="0"/>
          <a:stretch/>
        </p:blipFill>
        <p:spPr>
          <a:xfrm>
            <a:off x="4171681" y="4059307"/>
            <a:ext cx="3848637" cy="1267002"/>
          </a:xfrm>
          <a:prstGeom prst="rect">
            <a:avLst/>
          </a:prstGeom>
          <a:noFill/>
          <a:ln>
            <a:noFill/>
          </a:ln>
        </p:spPr>
      </p:pic>
      <p:sp>
        <p:nvSpPr>
          <p:cNvPr id="735" name="Google Shape;735;p62"/>
          <p:cNvSpPr txBox="1"/>
          <p:nvPr/>
        </p:nvSpPr>
        <p:spPr>
          <a:xfrm>
            <a:off x="4258570" y="5751737"/>
            <a:ext cx="288252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TL: Original,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TR: Bicubic, </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BL: Maximum Likelihood Estimate</a:t>
            </a:r>
            <a:endParaRPr b="0" i="0" sz="1400" u="none" cap="none" strike="noStrike">
              <a:solidFill>
                <a:srgbClr val="000000"/>
              </a:solidFill>
              <a:latin typeface="Arial"/>
              <a:ea typeface="Arial"/>
              <a:cs typeface="Arial"/>
              <a:sym typeface="Arial"/>
            </a:endParaRPr>
          </a:p>
        </p:txBody>
      </p:sp>
      <p:sp>
        <p:nvSpPr>
          <p:cNvPr id="736" name="Google Shape;736;p62"/>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63"/>
          <p:cNvPicPr preferRelativeResize="0"/>
          <p:nvPr/>
        </p:nvPicPr>
        <p:blipFill rotWithShape="1">
          <a:blip r:embed="rId3">
            <a:alphaModFix/>
          </a:blip>
          <a:srcRect b="32272" l="0" r="0" t="0"/>
          <a:stretch/>
        </p:blipFill>
        <p:spPr>
          <a:xfrm>
            <a:off x="113163" y="1775625"/>
            <a:ext cx="11965675" cy="3827375"/>
          </a:xfrm>
          <a:prstGeom prst="rect">
            <a:avLst/>
          </a:prstGeom>
          <a:noFill/>
          <a:ln>
            <a:noFill/>
          </a:ln>
        </p:spPr>
      </p:pic>
      <p:sp>
        <p:nvSpPr>
          <p:cNvPr id="743" name="Google Shape;743;p63"/>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744" name="Google Shape;744;p63"/>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Assume Image Priors</a:t>
            </a:r>
            <a:endParaRPr/>
          </a:p>
        </p:txBody>
      </p:sp>
      <p:pic>
        <p:nvPicPr>
          <p:cNvPr id="745" name="Google Shape;745;p63"/>
          <p:cNvPicPr preferRelativeResize="0"/>
          <p:nvPr/>
        </p:nvPicPr>
        <p:blipFill rotWithShape="1">
          <a:blip r:embed="rId4">
            <a:alphaModFix/>
          </a:blip>
          <a:srcRect b="0" l="0" r="0" t="0"/>
          <a:stretch/>
        </p:blipFill>
        <p:spPr>
          <a:xfrm>
            <a:off x="158772" y="5466843"/>
            <a:ext cx="3829584" cy="1228896"/>
          </a:xfrm>
          <a:prstGeom prst="rect">
            <a:avLst/>
          </a:prstGeom>
          <a:noFill/>
          <a:ln>
            <a:noFill/>
          </a:ln>
        </p:spPr>
      </p:pic>
      <p:pic>
        <p:nvPicPr>
          <p:cNvPr id="746" name="Google Shape;746;p63"/>
          <p:cNvPicPr preferRelativeResize="0"/>
          <p:nvPr/>
        </p:nvPicPr>
        <p:blipFill rotWithShape="1">
          <a:blip r:embed="rId5">
            <a:alphaModFix/>
          </a:blip>
          <a:srcRect b="0" l="0" r="0" t="0"/>
          <a:stretch/>
        </p:blipFill>
        <p:spPr>
          <a:xfrm>
            <a:off x="3988356" y="5478897"/>
            <a:ext cx="3839111" cy="1238423"/>
          </a:xfrm>
          <a:prstGeom prst="rect">
            <a:avLst/>
          </a:prstGeom>
          <a:noFill/>
          <a:ln>
            <a:noFill/>
          </a:ln>
        </p:spPr>
      </p:pic>
      <p:pic>
        <p:nvPicPr>
          <p:cNvPr id="747" name="Google Shape;747;p63"/>
          <p:cNvPicPr preferRelativeResize="0"/>
          <p:nvPr/>
        </p:nvPicPr>
        <p:blipFill rotWithShape="1">
          <a:blip r:embed="rId6">
            <a:alphaModFix/>
          </a:blip>
          <a:srcRect b="0" l="0" r="0" t="0"/>
          <a:stretch/>
        </p:blipFill>
        <p:spPr>
          <a:xfrm>
            <a:off x="7806065" y="5477824"/>
            <a:ext cx="3886742" cy="1238423"/>
          </a:xfrm>
          <a:prstGeom prst="rect">
            <a:avLst/>
          </a:prstGeom>
          <a:noFill/>
          <a:ln>
            <a:noFill/>
          </a:ln>
        </p:spPr>
      </p:pic>
      <p:sp>
        <p:nvSpPr>
          <p:cNvPr id="748" name="Google Shape;748;p6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749" name="Google Shape;749;p63"/>
          <p:cNvPicPr preferRelativeResize="0"/>
          <p:nvPr/>
        </p:nvPicPr>
        <p:blipFill>
          <a:blip r:embed="rId7">
            <a:alphaModFix/>
          </a:blip>
          <a:stretch>
            <a:fillRect/>
          </a:stretch>
        </p:blipFill>
        <p:spPr>
          <a:xfrm>
            <a:off x="2483900" y="2485250"/>
            <a:ext cx="6042799" cy="842250"/>
          </a:xfrm>
          <a:prstGeom prst="rect">
            <a:avLst/>
          </a:prstGeom>
          <a:noFill/>
          <a:ln>
            <a:noFill/>
          </a:ln>
        </p:spPr>
      </p:pic>
      <p:sp>
        <p:nvSpPr>
          <p:cNvPr id="750" name="Google Shape;750;p63"/>
          <p:cNvSpPr txBox="1"/>
          <p:nvPr/>
        </p:nvSpPr>
        <p:spPr>
          <a:xfrm>
            <a:off x="9138800" y="2536925"/>
            <a:ext cx="1593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Quattrocento Sans"/>
                <a:ea typeface="Quattrocento Sans"/>
                <a:cs typeface="Quattrocento Sans"/>
                <a:sym typeface="Quattrocento Sans"/>
              </a:rPr>
              <a:t>See chapters 4.29 and 4.42</a:t>
            </a:r>
            <a:endParaRPr sz="1800">
              <a:latin typeface="Quattrocento Sans"/>
              <a:ea typeface="Quattrocento Sans"/>
              <a:cs typeface="Quattrocento Sans"/>
              <a:sym typeface="Quattrocento Sans"/>
            </a:endParaRPr>
          </a:p>
        </p:txBody>
      </p:sp>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64"/>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757" name="Google Shape;757;p64"/>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Hallucination</a:t>
            </a:r>
            <a:endParaRPr/>
          </a:p>
        </p:txBody>
      </p:sp>
      <p:sp>
        <p:nvSpPr>
          <p:cNvPr id="758" name="Google Shape;758;p64"/>
          <p:cNvSpPr txBox="1"/>
          <p:nvPr>
            <p:ph idx="1" type="body"/>
          </p:nvPr>
        </p:nvSpPr>
        <p:spPr>
          <a:xfrm>
            <a:off x="1374725" y="1775625"/>
            <a:ext cx="103104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Derivative priors can not hallucinate higher frequency texture or details.</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To do this… use </a:t>
            </a:r>
            <a:r>
              <a:rPr lang="en-US" sz="2800">
                <a:solidFill>
                  <a:srgbClr val="0070C0"/>
                </a:solidFill>
              </a:rPr>
              <a:t>training set </a:t>
            </a:r>
            <a:r>
              <a:rPr lang="en-US" sz="2800"/>
              <a:t>of examples</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Baker and Kanade (’02): use </a:t>
            </a:r>
            <a:r>
              <a:rPr lang="en-US" sz="2800">
                <a:solidFill>
                  <a:srgbClr val="0070C0"/>
                </a:solidFill>
              </a:rPr>
              <a:t>local derivative-of-Gaussian filter response</a:t>
            </a:r>
            <a:r>
              <a:rPr lang="en-US" sz="2800"/>
              <a:t> as features and then </a:t>
            </a:r>
            <a:r>
              <a:rPr lang="en-US" sz="2800">
                <a:solidFill>
                  <a:srgbClr val="0070C0"/>
                </a:solidFill>
              </a:rPr>
              <a:t>match parent structure vectors</a:t>
            </a:r>
            <a:endParaRPr/>
          </a:p>
        </p:txBody>
      </p:sp>
      <p:pic>
        <p:nvPicPr>
          <p:cNvPr id="759" name="Google Shape;759;p64"/>
          <p:cNvPicPr preferRelativeResize="0"/>
          <p:nvPr/>
        </p:nvPicPr>
        <p:blipFill rotWithShape="1">
          <a:blip r:embed="rId3">
            <a:alphaModFix/>
          </a:blip>
          <a:srcRect b="0" l="0" r="0" t="0"/>
          <a:stretch/>
        </p:blipFill>
        <p:spPr>
          <a:xfrm>
            <a:off x="1374725" y="4319800"/>
            <a:ext cx="9073374" cy="2538025"/>
          </a:xfrm>
          <a:prstGeom prst="rect">
            <a:avLst/>
          </a:prstGeom>
          <a:noFill/>
          <a:ln>
            <a:noFill/>
          </a:ln>
        </p:spPr>
      </p:pic>
      <p:sp>
        <p:nvSpPr>
          <p:cNvPr id="760" name="Google Shape;760;p6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65"/>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767" name="Google Shape;767;p65"/>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DNNs</a:t>
            </a:r>
            <a:endParaRPr/>
          </a:p>
        </p:txBody>
      </p:sp>
      <p:sp>
        <p:nvSpPr>
          <p:cNvPr id="768" name="Google Shape;768;p65"/>
          <p:cNvSpPr txBox="1"/>
          <p:nvPr>
            <p:ph idx="1" type="body"/>
          </p:nvPr>
        </p:nvSpPr>
        <p:spPr>
          <a:xfrm>
            <a:off x="765475" y="2183525"/>
            <a:ext cx="10216800" cy="43620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Latest trend: Deep Neural Networks</a:t>
            </a:r>
            <a:endParaRPr sz="2800">
              <a:solidFill>
                <a:srgbClr val="0070C0"/>
              </a:solidFill>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Seminal work</a:t>
            </a:r>
            <a:endParaRPr/>
          </a:p>
          <a:p>
            <a:pPr indent="-474120" lvl="1" marL="1219170" rtl="0" algn="l">
              <a:lnSpc>
                <a:spcPct val="100000"/>
              </a:lnSpc>
              <a:spcBef>
                <a:spcPts val="0"/>
              </a:spcBef>
              <a:spcAft>
                <a:spcPts val="0"/>
              </a:spcAft>
              <a:buSzPts val="2000"/>
              <a:buChar char="○"/>
            </a:pPr>
            <a:r>
              <a:rPr lang="en-US" sz="2267"/>
              <a:t>Dong, Loy (’16) “Image Super-Resolution Using Deep Convolutional Networks”</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Survey on single-image super-resolution</a:t>
            </a:r>
            <a:endParaRPr/>
          </a:p>
          <a:p>
            <a:pPr indent="-474120" lvl="1" marL="1219170" rtl="0" algn="l">
              <a:lnSpc>
                <a:spcPct val="100000"/>
              </a:lnSpc>
              <a:spcBef>
                <a:spcPts val="0"/>
              </a:spcBef>
              <a:spcAft>
                <a:spcPts val="0"/>
              </a:spcAft>
              <a:buSzPts val="2000"/>
              <a:buChar char="○"/>
            </a:pPr>
            <a:r>
              <a:rPr lang="en-US" sz="2267"/>
              <a:t> Anwar, Khan, and Barnes (‘20) “A Deep Journey into Super-resolution: A survey”</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Dataset: RealSR, zoom lens on digital camera</a:t>
            </a:r>
            <a:endParaRPr/>
          </a:p>
        </p:txBody>
      </p:sp>
      <p:pic>
        <p:nvPicPr>
          <p:cNvPr id="769" name="Google Shape;769;p65"/>
          <p:cNvPicPr preferRelativeResize="0"/>
          <p:nvPr/>
        </p:nvPicPr>
        <p:blipFill rotWithShape="1">
          <a:blip r:embed="rId3">
            <a:alphaModFix/>
          </a:blip>
          <a:srcRect b="0" l="0" r="0" t="0"/>
          <a:stretch/>
        </p:blipFill>
        <p:spPr>
          <a:xfrm>
            <a:off x="7186049" y="0"/>
            <a:ext cx="5005951" cy="3131525"/>
          </a:xfrm>
          <a:prstGeom prst="rect">
            <a:avLst/>
          </a:prstGeom>
          <a:noFill/>
          <a:ln>
            <a:noFill/>
          </a:ln>
        </p:spPr>
      </p:pic>
      <p:sp>
        <p:nvSpPr>
          <p:cNvPr id="770" name="Google Shape;770;p6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66"/>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777" name="Google Shape;777;p66"/>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Smartphone</a:t>
            </a:r>
            <a:endParaRPr/>
          </a:p>
        </p:txBody>
      </p:sp>
      <p:sp>
        <p:nvSpPr>
          <p:cNvPr id="778" name="Google Shape;778;p66"/>
          <p:cNvSpPr txBox="1"/>
          <p:nvPr>
            <p:ph idx="1" type="body"/>
          </p:nvPr>
        </p:nvSpPr>
        <p:spPr>
          <a:xfrm>
            <a:off x="1747950" y="1905350"/>
            <a:ext cx="9772500" cy="47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Building a multi-frame super-resolution algorithm directly into a smartphone camera</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sz="2800"/>
              <a:t>The processing can be done jointly with the image demosaicing</a:t>
            </a:r>
            <a:endParaRPr sz="2800"/>
          </a:p>
          <a:p>
            <a:pPr indent="-533387" lvl="0" marL="609584" rtl="0" algn="l">
              <a:lnSpc>
                <a:spcPct val="100000"/>
              </a:lnSpc>
              <a:spcBef>
                <a:spcPts val="800"/>
              </a:spcBef>
              <a:spcAft>
                <a:spcPts val="0"/>
              </a:spcAft>
              <a:buSzPts val="2800"/>
              <a:buChar char="◉"/>
            </a:pPr>
            <a:r>
              <a:rPr lang="en-US" sz="2800"/>
              <a:t>It is also possible to upsample videos using temporal frame interpolation</a:t>
            </a:r>
            <a:endParaRPr sz="2800"/>
          </a:p>
          <a:p>
            <a:pPr indent="-533387" lvl="0" marL="609584" rtl="0" algn="l">
              <a:lnSpc>
                <a:spcPct val="100000"/>
              </a:lnSpc>
              <a:spcBef>
                <a:spcPts val="800"/>
              </a:spcBef>
              <a:spcAft>
                <a:spcPts val="0"/>
              </a:spcAft>
              <a:buSzPts val="2800"/>
              <a:buChar char="◉"/>
            </a:pPr>
            <a:r>
              <a:rPr lang="en-US" sz="2800"/>
              <a:t>NTIRE 2020 Challenge on Real Image Denoising, based on a smartphone image denoising dataset (SIDD)</a:t>
            </a:r>
            <a:r>
              <a:rPr lang="en-US" sz="2800"/>
              <a:t> (Abdelhamed, Lin, and Brown 2018)</a:t>
            </a:r>
            <a:endParaRPr sz="2800"/>
          </a:p>
        </p:txBody>
      </p:sp>
      <p:sp>
        <p:nvSpPr>
          <p:cNvPr id="779" name="Google Shape;779;p6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g126b0b52007_0_31"/>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 Super-resolution, denoising, and blur removal</a:t>
            </a:r>
            <a:endParaRPr/>
          </a:p>
        </p:txBody>
      </p:sp>
      <p:sp>
        <p:nvSpPr>
          <p:cNvPr id="786" name="Google Shape;786;g126b0b52007_0_31"/>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OpenCV tools and methods</a:t>
            </a:r>
            <a:endParaRPr/>
          </a:p>
        </p:txBody>
      </p:sp>
      <p:sp>
        <p:nvSpPr>
          <p:cNvPr id="787" name="Google Shape;787;g126b0b52007_0_31"/>
          <p:cNvSpPr txBox="1"/>
          <p:nvPr>
            <p:ph idx="1" type="body"/>
          </p:nvPr>
        </p:nvSpPr>
        <p:spPr>
          <a:xfrm>
            <a:off x="1747950" y="1905350"/>
            <a:ext cx="9772500" cy="4749600"/>
          </a:xfrm>
          <a:prstGeom prst="rect">
            <a:avLst/>
          </a:prstGeom>
          <a:noFill/>
          <a:ln>
            <a:noFill/>
          </a:ln>
        </p:spPr>
        <p:txBody>
          <a:bodyPr anchorCtr="0" anchor="t" bIns="91425" lIns="91425" spcFirstLastPara="1" rIns="91425" wrap="square" tIns="91425">
            <a:noAutofit/>
          </a:bodyPr>
          <a:lstStyle/>
          <a:p>
            <a:pPr indent="-533387" lvl="0" marL="609584" rtl="0" algn="l">
              <a:lnSpc>
                <a:spcPct val="100000"/>
              </a:lnSpc>
              <a:spcBef>
                <a:spcPts val="800"/>
              </a:spcBef>
              <a:spcAft>
                <a:spcPts val="0"/>
              </a:spcAft>
              <a:buSzPts val="2800"/>
              <a:buChar char="◉"/>
            </a:pPr>
            <a:r>
              <a:rPr b="1" lang="en-US" sz="2800"/>
              <a:t>createSuperResolution_BTVL1</a:t>
            </a:r>
            <a:r>
              <a:rPr lang="en-US" sz="2800"/>
              <a:t>() - Create Bilateral TV-L1 Super Resolution. TV-L1: Total Variation optical flow estimation method</a:t>
            </a:r>
            <a:endParaRPr sz="2800"/>
          </a:p>
          <a:p>
            <a:pPr indent="-533387" lvl="0" marL="609584" rtl="0" algn="l">
              <a:lnSpc>
                <a:spcPct val="100000"/>
              </a:lnSpc>
              <a:spcBef>
                <a:spcPts val="800"/>
              </a:spcBef>
              <a:spcAft>
                <a:spcPts val="0"/>
              </a:spcAft>
              <a:buSzPts val="2800"/>
              <a:buChar char="◉"/>
            </a:pPr>
            <a:r>
              <a:rPr lang="en-US" sz="2800"/>
              <a:t>Using various </a:t>
            </a:r>
            <a:r>
              <a:rPr b="1" lang="en-US" sz="2800"/>
              <a:t>DNN</a:t>
            </a:r>
            <a:r>
              <a:rPr lang="en-US" sz="2800"/>
              <a:t>:</a:t>
            </a:r>
            <a:endParaRPr sz="2800"/>
          </a:p>
          <a:p>
            <a:pPr indent="0" lvl="0" marL="1219169" rtl="0" algn="l">
              <a:lnSpc>
                <a:spcPct val="100000"/>
              </a:lnSpc>
              <a:spcBef>
                <a:spcPts val="800"/>
              </a:spcBef>
              <a:spcAft>
                <a:spcPts val="0"/>
              </a:spcAft>
              <a:buNone/>
            </a:pPr>
            <a:r>
              <a:rPr lang="en-US" sz="2400"/>
              <a:t>from cv2 import dnn_superres</a:t>
            </a:r>
            <a:endParaRPr sz="2400"/>
          </a:p>
          <a:p>
            <a:pPr indent="0" lvl="0" marL="1219169" rtl="0" algn="l">
              <a:lnSpc>
                <a:spcPct val="100000"/>
              </a:lnSpc>
              <a:spcBef>
                <a:spcPts val="800"/>
              </a:spcBef>
              <a:spcAft>
                <a:spcPts val="0"/>
              </a:spcAft>
              <a:buNone/>
            </a:pPr>
            <a:r>
              <a:rPr lang="en-US" sz="2400"/>
              <a:t>sr = dnn_superres.DnnSuperResImpl_create()</a:t>
            </a:r>
            <a:endParaRPr sz="2400"/>
          </a:p>
          <a:p>
            <a:pPr indent="0" lvl="0" marL="1219169" rtl="0" algn="l">
              <a:lnSpc>
                <a:spcPct val="100000"/>
              </a:lnSpc>
              <a:spcBef>
                <a:spcPts val="800"/>
              </a:spcBef>
              <a:spcAft>
                <a:spcPts val="0"/>
              </a:spcAft>
              <a:buNone/>
            </a:pPr>
            <a:r>
              <a:rPr lang="en-US" sz="2400"/>
              <a:t>sr.readModel(</a:t>
            </a:r>
            <a:r>
              <a:rPr lang="en-US" sz="2400"/>
              <a:t>"EDSR_x4.pb"</a:t>
            </a:r>
            <a:r>
              <a:rPr lang="en-US" sz="2400"/>
              <a:t>) # use different DNN here</a:t>
            </a:r>
            <a:endParaRPr sz="2400"/>
          </a:p>
          <a:p>
            <a:pPr indent="0" lvl="0" marL="1219169" rtl="0" algn="l">
              <a:lnSpc>
                <a:spcPct val="100000"/>
              </a:lnSpc>
              <a:spcBef>
                <a:spcPts val="800"/>
              </a:spcBef>
              <a:spcAft>
                <a:spcPts val="0"/>
              </a:spcAft>
              <a:buNone/>
            </a:pPr>
            <a:r>
              <a:rPr lang="en-US" sz="2400"/>
              <a:t>sr.setModel("edsr", 4)</a:t>
            </a:r>
            <a:endParaRPr sz="2400"/>
          </a:p>
          <a:p>
            <a:pPr indent="0" lvl="0" marL="1219169" rtl="0" algn="l">
              <a:lnSpc>
                <a:spcPct val="100000"/>
              </a:lnSpc>
              <a:spcBef>
                <a:spcPts val="800"/>
              </a:spcBef>
              <a:spcAft>
                <a:spcPts val="0"/>
              </a:spcAft>
              <a:buClr>
                <a:schemeClr val="dk1"/>
              </a:buClr>
              <a:buSzPts val="1100"/>
              <a:buFont typeface="Arial"/>
              <a:buNone/>
            </a:pPr>
            <a:r>
              <a:rPr lang="en-US" sz="2400"/>
              <a:t>result = sr.upsample(image)</a:t>
            </a:r>
            <a:endParaRPr sz="2400"/>
          </a:p>
          <a:p>
            <a:pPr indent="0" lvl="0" marL="1219169" rtl="0" algn="l">
              <a:lnSpc>
                <a:spcPct val="100000"/>
              </a:lnSpc>
              <a:spcBef>
                <a:spcPts val="800"/>
              </a:spcBef>
              <a:spcAft>
                <a:spcPts val="0"/>
              </a:spcAft>
              <a:buNone/>
            </a:pPr>
            <a:r>
              <a:t/>
            </a:r>
            <a:endParaRPr sz="2800"/>
          </a:p>
        </p:txBody>
      </p:sp>
      <p:sp>
        <p:nvSpPr>
          <p:cNvPr id="788" name="Google Shape;788;g126b0b52007_0_3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67"/>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去馬賽克</a:t>
            </a:r>
            <a:endParaRPr sz="4000"/>
          </a:p>
        </p:txBody>
      </p:sp>
      <p:sp>
        <p:nvSpPr>
          <p:cNvPr id="794" name="Google Shape;794;p67"/>
          <p:cNvSpPr txBox="1"/>
          <p:nvPr>
            <p:ph type="ctrTitle"/>
          </p:nvPr>
        </p:nvSpPr>
        <p:spPr>
          <a:xfrm>
            <a:off x="2696300" y="2258025"/>
            <a:ext cx="6520500" cy="154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10.3.1</a:t>
            </a:r>
            <a:br>
              <a:rPr lang="en-US"/>
            </a:br>
            <a:r>
              <a:rPr lang="en-US"/>
              <a:t>Color Image </a:t>
            </a:r>
            <a:r>
              <a:rPr lang="en-US"/>
              <a:t>D</a:t>
            </a:r>
            <a:r>
              <a:rPr lang="en-US"/>
              <a:t>emosaicing</a:t>
            </a:r>
            <a:endParaRPr/>
          </a:p>
        </p:txBody>
      </p:sp>
      <p:sp>
        <p:nvSpPr>
          <p:cNvPr id="795" name="Google Shape;795;p6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
        <p:nvSpPr>
          <p:cNvPr id="796" name="Google Shape;796;p67"/>
          <p:cNvSpPr txBox="1"/>
          <p:nvPr/>
        </p:nvSpPr>
        <p:spPr>
          <a:xfrm>
            <a:off x="1465950" y="5014625"/>
            <a:ext cx="9436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latin typeface="Quattrocento Sans"/>
                <a:ea typeface="Quattrocento Sans"/>
                <a:cs typeface="Quattrocento Sans"/>
                <a:sym typeface="Quattrocento Sans"/>
              </a:rPr>
              <a:t>Definition: </a:t>
            </a:r>
            <a:r>
              <a:rPr b="1" i="1" lang="en-US" sz="2400">
                <a:latin typeface="Quattrocento Sans"/>
                <a:ea typeface="Quattrocento Sans"/>
                <a:cs typeface="Quattrocento Sans"/>
                <a:sym typeface="Quattrocento Sans"/>
              </a:rPr>
              <a:t>demosaicing </a:t>
            </a:r>
            <a:r>
              <a:rPr lang="en-US" sz="2400">
                <a:latin typeface="Quattrocento Sans"/>
                <a:ea typeface="Quattrocento Sans"/>
                <a:cs typeface="Quattrocento Sans"/>
                <a:sym typeface="Quattrocento Sans"/>
              </a:rPr>
              <a:t>(also de-mosaicing, demosaicking or </a:t>
            </a:r>
            <a:r>
              <a:rPr b="1" i="1" lang="en-US" sz="2400">
                <a:latin typeface="Quattrocento Sans"/>
                <a:ea typeface="Quattrocento Sans"/>
                <a:cs typeface="Quattrocento Sans"/>
                <a:sym typeface="Quattrocento Sans"/>
              </a:rPr>
              <a:t>debayering</a:t>
            </a:r>
            <a:r>
              <a:rPr lang="en-US" sz="2400">
                <a:latin typeface="Quattrocento Sans"/>
                <a:ea typeface="Quattrocento Sans"/>
                <a:cs typeface="Quattrocento Sans"/>
                <a:sym typeface="Quattrocento Sans"/>
              </a:rPr>
              <a:t>) algorithm is a digital image </a:t>
            </a:r>
            <a:r>
              <a:rPr b="1" i="1" lang="en-US" sz="2400">
                <a:latin typeface="Quattrocento Sans"/>
                <a:ea typeface="Quattrocento Sans"/>
                <a:cs typeface="Quattrocento Sans"/>
                <a:sym typeface="Quattrocento Sans"/>
              </a:rPr>
              <a:t>process </a:t>
            </a:r>
            <a:r>
              <a:rPr lang="en-US" sz="2400">
                <a:latin typeface="Quattrocento Sans"/>
                <a:ea typeface="Quattrocento Sans"/>
                <a:cs typeface="Quattrocento Sans"/>
                <a:sym typeface="Quattrocento Sans"/>
              </a:rPr>
              <a:t>used to reconstruct a full color image from the </a:t>
            </a:r>
            <a:r>
              <a:rPr b="1" i="1" lang="en-US" sz="2400">
                <a:latin typeface="Quattrocento Sans"/>
                <a:ea typeface="Quattrocento Sans"/>
                <a:cs typeface="Quattrocento Sans"/>
                <a:sym typeface="Quattrocento Sans"/>
              </a:rPr>
              <a:t>incomplete</a:t>
            </a:r>
            <a:r>
              <a:rPr lang="en-US" sz="2400">
                <a:latin typeface="Quattrocento Sans"/>
                <a:ea typeface="Quattrocento Sans"/>
                <a:cs typeface="Quattrocento Sans"/>
                <a:sym typeface="Quattrocento Sans"/>
              </a:rPr>
              <a:t> color samples output from an image sensor overlaid with a Color Filter Array (CFA). (Wikipedia)</a:t>
            </a:r>
            <a:endParaRPr sz="2400">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t/>
            </a:r>
            <a:endParaRPr sz="2400">
              <a:latin typeface="Quattrocento Sans"/>
              <a:ea typeface="Quattrocento Sans"/>
              <a:cs typeface="Quattrocento Sans"/>
              <a:sym typeface="Quattrocento Sans"/>
            </a:endParaRP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10ca255904f_0_0"/>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 簡介</a:t>
            </a:r>
            <a:endParaRPr/>
          </a:p>
        </p:txBody>
      </p:sp>
      <p:sp>
        <p:nvSpPr>
          <p:cNvPr id="128" name="Google Shape;128;g10ca255904f_0_0"/>
          <p:cNvSpPr txBox="1"/>
          <p:nvPr>
            <p:ph idx="1" type="body"/>
          </p:nvPr>
        </p:nvSpPr>
        <p:spPr>
          <a:xfrm>
            <a:off x="1361125" y="2259825"/>
            <a:ext cx="10252200" cy="3786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sz="2800"/>
              <a:t>As consumers or as photographers we are not exposed to these difficulties, because camera makers have performed most of the tasks for us.</a:t>
            </a:r>
            <a:endParaRPr sz="2800"/>
          </a:p>
          <a:p>
            <a:pPr indent="-533387" lvl="0" marL="609584" rtl="0" algn="l">
              <a:lnSpc>
                <a:spcPct val="100000"/>
              </a:lnSpc>
              <a:spcBef>
                <a:spcPts val="800"/>
              </a:spcBef>
              <a:spcAft>
                <a:spcPts val="0"/>
              </a:spcAft>
              <a:buSzPts val="2800"/>
              <a:buChar char="◉"/>
            </a:pPr>
            <a:r>
              <a:rPr lang="en-US" sz="2800"/>
              <a:t>Photometric</a:t>
            </a:r>
            <a:r>
              <a:rPr lang="en-US" sz="2800"/>
              <a:t> Calibration is big internal process for device manufacturers and is a big business for the providers of the equipment and calibration </a:t>
            </a:r>
            <a:r>
              <a:rPr lang="en-US" sz="2800"/>
              <a:t>services.</a:t>
            </a:r>
            <a:endParaRPr sz="2800"/>
          </a:p>
        </p:txBody>
      </p:sp>
      <p:sp>
        <p:nvSpPr>
          <p:cNvPr id="129" name="Google Shape;129;g10ca255904f_0_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68"/>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10.3.1 Color Image Demosaicing</a:t>
            </a:r>
            <a:endParaRPr/>
          </a:p>
        </p:txBody>
      </p:sp>
      <p:sp>
        <p:nvSpPr>
          <p:cNvPr id="803" name="Google Shape;803;p68"/>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Demosaicing</a:t>
            </a:r>
            <a:endParaRPr/>
          </a:p>
        </p:txBody>
      </p:sp>
      <p:sp>
        <p:nvSpPr>
          <p:cNvPr id="804" name="Google Shape;804;p6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805" name="Google Shape;805;p68"/>
          <p:cNvPicPr preferRelativeResize="0"/>
          <p:nvPr/>
        </p:nvPicPr>
        <p:blipFill>
          <a:blip r:embed="rId3">
            <a:alphaModFix/>
          </a:blip>
          <a:stretch>
            <a:fillRect/>
          </a:stretch>
        </p:blipFill>
        <p:spPr>
          <a:xfrm>
            <a:off x="786663" y="1928016"/>
            <a:ext cx="10618672" cy="4777584"/>
          </a:xfrm>
          <a:prstGeom prst="rect">
            <a:avLst/>
          </a:prstGeom>
          <a:noFill/>
          <a:ln>
            <a:noFill/>
          </a:ln>
        </p:spPr>
      </p:pic>
    </p:spTree>
  </p:cSld>
  <p:clrMapOvr>
    <a:masterClrMapping/>
  </p:clrMapOvr>
  <p:transition>
    <p:fade thruBlk="1"/>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g126b0b52007_0_49"/>
          <p:cNvPicPr preferRelativeResize="0"/>
          <p:nvPr/>
        </p:nvPicPr>
        <p:blipFill>
          <a:blip r:embed="rId3">
            <a:alphaModFix/>
          </a:blip>
          <a:stretch>
            <a:fillRect/>
          </a:stretch>
        </p:blipFill>
        <p:spPr>
          <a:xfrm>
            <a:off x="4570050" y="3105400"/>
            <a:ext cx="3734775" cy="3734775"/>
          </a:xfrm>
          <a:prstGeom prst="rect">
            <a:avLst/>
          </a:prstGeom>
          <a:noFill/>
          <a:ln>
            <a:noFill/>
          </a:ln>
        </p:spPr>
      </p:pic>
      <p:pic>
        <p:nvPicPr>
          <p:cNvPr id="812" name="Google Shape;812;g126b0b52007_0_49"/>
          <p:cNvPicPr preferRelativeResize="0"/>
          <p:nvPr/>
        </p:nvPicPr>
        <p:blipFill>
          <a:blip r:embed="rId4">
            <a:alphaModFix/>
          </a:blip>
          <a:stretch>
            <a:fillRect/>
          </a:stretch>
        </p:blipFill>
        <p:spPr>
          <a:xfrm>
            <a:off x="8457225" y="3123050"/>
            <a:ext cx="3734775" cy="3734775"/>
          </a:xfrm>
          <a:prstGeom prst="rect">
            <a:avLst/>
          </a:prstGeom>
          <a:noFill/>
          <a:ln>
            <a:noFill/>
          </a:ln>
        </p:spPr>
      </p:pic>
      <p:sp>
        <p:nvSpPr>
          <p:cNvPr id="813" name="Google Shape;813;g126b0b52007_0_49"/>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10.3.1 Color Image Demosaicing</a:t>
            </a:r>
            <a:endParaRPr/>
          </a:p>
        </p:txBody>
      </p:sp>
      <p:sp>
        <p:nvSpPr>
          <p:cNvPr id="814" name="Google Shape;814;g126b0b52007_0_49"/>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Demosaicing</a:t>
            </a:r>
            <a:endParaRPr/>
          </a:p>
        </p:txBody>
      </p:sp>
      <p:sp>
        <p:nvSpPr>
          <p:cNvPr id="815" name="Google Shape;815;g126b0b52007_0_49"/>
          <p:cNvSpPr txBox="1"/>
          <p:nvPr>
            <p:ph idx="1" type="body"/>
          </p:nvPr>
        </p:nvSpPr>
        <p:spPr>
          <a:xfrm>
            <a:off x="406151" y="1775725"/>
            <a:ext cx="104112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sz="2800"/>
              <a:t>Special case of super-resolution, used everyday…</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sz="2800"/>
              <a:t>Demosaicing from a </a:t>
            </a:r>
            <a:r>
              <a:rPr lang="en-US" sz="2800">
                <a:solidFill>
                  <a:srgbClr val="0070C0"/>
                </a:solidFill>
              </a:rPr>
              <a:t>color filter array (CFA) </a:t>
            </a:r>
            <a:r>
              <a:rPr lang="en-US" sz="2800"/>
              <a:t>into full-color RGB</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sz="2800"/>
              <a:t>Artifacts are more visible to the eye</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sz="2800"/>
              <a:t>Zippering effect</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sz="2800"/>
              <a:t>Color Fringing</a:t>
            </a:r>
            <a:endParaRPr/>
          </a:p>
          <a:p>
            <a:pPr indent="-474120" lvl="1" marL="1219169" rtl="0" algn="l">
              <a:lnSpc>
                <a:spcPct val="100000"/>
              </a:lnSpc>
              <a:spcBef>
                <a:spcPts val="0"/>
              </a:spcBef>
              <a:spcAft>
                <a:spcPts val="0"/>
              </a:spcAft>
              <a:buSzPts val="2000"/>
              <a:buChar char="○"/>
            </a:pPr>
            <a:r>
              <a:rPr lang="en-US" sz="2267"/>
              <a:t>Bennett, Uyttendaele (’06): two color model</a:t>
            </a:r>
            <a:endParaRPr/>
          </a:p>
          <a:p>
            <a:pPr indent="-347120" lvl="1" marL="1219169" rtl="0" algn="l">
              <a:lnSpc>
                <a:spcPct val="100000"/>
              </a:lnSpc>
              <a:spcBef>
                <a:spcPts val="0"/>
              </a:spcBef>
              <a:spcAft>
                <a:spcPts val="0"/>
              </a:spcAft>
              <a:buSzPts val="2000"/>
              <a:buNone/>
            </a:pPr>
            <a:r>
              <a:t/>
            </a:r>
            <a:endParaRPr sz="2267"/>
          </a:p>
        </p:txBody>
      </p:sp>
      <p:sp>
        <p:nvSpPr>
          <p:cNvPr id="816" name="Google Shape;816;g126b0b52007_0_4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69"/>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10.3.1 Color Image Demosaicing</a:t>
            </a:r>
            <a:endParaRPr/>
          </a:p>
        </p:txBody>
      </p:sp>
      <p:sp>
        <p:nvSpPr>
          <p:cNvPr id="823" name="Google Shape;823;p69"/>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Demosaicing</a:t>
            </a:r>
            <a:endParaRPr/>
          </a:p>
        </p:txBody>
      </p:sp>
      <p:sp>
        <p:nvSpPr>
          <p:cNvPr id="824" name="Google Shape;824;p69"/>
          <p:cNvSpPr txBox="1"/>
          <p:nvPr>
            <p:ph idx="1" type="body"/>
          </p:nvPr>
        </p:nvSpPr>
        <p:spPr>
          <a:xfrm>
            <a:off x="1841666" y="1775618"/>
            <a:ext cx="97725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Burst Photography</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Super Res Zoom in Google Pixel smartphones</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267"/>
          </a:p>
        </p:txBody>
      </p:sp>
      <p:pic>
        <p:nvPicPr>
          <p:cNvPr id="825" name="Google Shape;825;p69"/>
          <p:cNvPicPr preferRelativeResize="0"/>
          <p:nvPr/>
        </p:nvPicPr>
        <p:blipFill rotWithShape="1">
          <a:blip r:embed="rId3">
            <a:alphaModFix/>
          </a:blip>
          <a:srcRect b="0" l="0" r="0" t="0"/>
          <a:stretch/>
        </p:blipFill>
        <p:spPr>
          <a:xfrm>
            <a:off x="1002025" y="2987816"/>
            <a:ext cx="10501100" cy="3696760"/>
          </a:xfrm>
          <a:prstGeom prst="rect">
            <a:avLst/>
          </a:prstGeom>
          <a:noFill/>
          <a:ln>
            <a:noFill/>
          </a:ln>
        </p:spPr>
      </p:pic>
      <p:sp>
        <p:nvSpPr>
          <p:cNvPr id="826" name="Google Shape;826;p69"/>
          <p:cNvSpPr txBox="1"/>
          <p:nvPr/>
        </p:nvSpPr>
        <p:spPr>
          <a:xfrm>
            <a:off x="219184" y="6376793"/>
            <a:ext cx="294343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Wronski, Garcia-Dorado et al. ('19)</a:t>
            </a:r>
            <a:endParaRPr b="0" i="0" sz="1400" u="none" cap="none" strike="noStrike">
              <a:solidFill>
                <a:srgbClr val="000000"/>
              </a:solidFill>
              <a:latin typeface="Arial"/>
              <a:ea typeface="Arial"/>
              <a:cs typeface="Arial"/>
              <a:sym typeface="Arial"/>
            </a:endParaRPr>
          </a:p>
        </p:txBody>
      </p:sp>
      <p:sp>
        <p:nvSpPr>
          <p:cNvPr id="827" name="Google Shape;827;p6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g126c04d3812_0_7"/>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10.3.1 Color Image Demosaicing</a:t>
            </a:r>
            <a:endParaRPr/>
          </a:p>
        </p:txBody>
      </p:sp>
      <p:sp>
        <p:nvSpPr>
          <p:cNvPr id="834" name="Google Shape;834;g126c04d3812_0_7"/>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Demosaicing</a:t>
            </a:r>
            <a:endParaRPr/>
          </a:p>
        </p:txBody>
      </p:sp>
      <p:sp>
        <p:nvSpPr>
          <p:cNvPr id="835" name="Google Shape;835;g126c04d3812_0_7"/>
          <p:cNvSpPr txBox="1"/>
          <p:nvPr>
            <p:ph idx="1" type="body"/>
          </p:nvPr>
        </p:nvSpPr>
        <p:spPr>
          <a:xfrm>
            <a:off x="1841666" y="1775618"/>
            <a:ext cx="9772500" cy="4149600"/>
          </a:xfrm>
          <a:prstGeom prst="rect">
            <a:avLst/>
          </a:prstGeom>
          <a:noFill/>
          <a:ln>
            <a:noFill/>
          </a:ln>
        </p:spPr>
        <p:txBody>
          <a:bodyPr anchorCtr="0" anchor="t" bIns="91425" lIns="91425" spcFirstLastPara="1" rIns="91425" wrap="square" tIns="91425">
            <a:noAutofit/>
          </a:bodyPr>
          <a:lstStyle/>
          <a:p>
            <a:pPr indent="-507987" lvl="0" marL="609584" rtl="0" algn="l">
              <a:lnSpc>
                <a:spcPct val="100000"/>
              </a:lnSpc>
              <a:spcBef>
                <a:spcPts val="800"/>
              </a:spcBef>
              <a:spcAft>
                <a:spcPts val="0"/>
              </a:spcAft>
              <a:buClr>
                <a:srgbClr val="FFCD00"/>
              </a:buClr>
              <a:buSzPts val="2400"/>
              <a:buFont typeface="Quattrocento Sans"/>
              <a:buChar char="◉"/>
            </a:pPr>
            <a:r>
              <a:rPr lang="en-US" sz="2800"/>
              <a:t>openCV: cv::cuda::</a:t>
            </a:r>
            <a:r>
              <a:rPr b="1" lang="en-US" sz="2800"/>
              <a:t>demosaicing</a:t>
            </a:r>
            <a:r>
              <a:rPr lang="en-US" sz="2800"/>
              <a:t>()</a:t>
            </a:r>
            <a:endParaRPr sz="2800"/>
          </a:p>
          <a:p>
            <a:pPr indent="-524920" lvl="1" marL="1219169" rtl="0" algn="l">
              <a:lnSpc>
                <a:spcPct val="100000"/>
              </a:lnSpc>
              <a:spcBef>
                <a:spcPts val="800"/>
              </a:spcBef>
              <a:spcAft>
                <a:spcPts val="0"/>
              </a:spcAft>
              <a:buSzPts val="2800"/>
              <a:buChar char="○"/>
            </a:pPr>
            <a:r>
              <a:rPr lang="en-US" sz="2800"/>
              <a:t>can do 2 transformation types:</a:t>
            </a:r>
            <a:endParaRPr sz="2800"/>
          </a:p>
          <a:p>
            <a:pPr indent="-524921" lvl="2" marL="1828754" rtl="0" algn="l">
              <a:lnSpc>
                <a:spcPct val="100000"/>
              </a:lnSpc>
              <a:spcBef>
                <a:spcPts val="800"/>
              </a:spcBef>
              <a:spcAft>
                <a:spcPts val="0"/>
              </a:spcAft>
              <a:buSzPts val="2800"/>
              <a:buChar char="■"/>
            </a:pPr>
            <a:r>
              <a:rPr lang="en-US" sz="2800"/>
              <a:t>demosaicing using bilinear interpolation</a:t>
            </a:r>
            <a:endParaRPr sz="2800"/>
          </a:p>
          <a:p>
            <a:pPr indent="-524921" lvl="2" marL="1828754" rtl="0" algn="l">
              <a:lnSpc>
                <a:spcPct val="100000"/>
              </a:lnSpc>
              <a:spcBef>
                <a:spcPts val="800"/>
              </a:spcBef>
              <a:spcAft>
                <a:spcPts val="0"/>
              </a:spcAft>
              <a:buSzPts val="2800"/>
              <a:buChar char="■"/>
            </a:pPr>
            <a:r>
              <a:rPr lang="en-US" sz="2800"/>
              <a:t>demosaicing using Malvar-He-Cutler algorithm</a:t>
            </a:r>
            <a:endParaRPr sz="2800"/>
          </a:p>
        </p:txBody>
      </p:sp>
      <p:sp>
        <p:nvSpPr>
          <p:cNvPr id="836" name="Google Shape;836;g126c04d3812_0_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
        <p:nvSpPr>
          <p:cNvPr id="837" name="Google Shape;837;g126c04d3812_0_7"/>
          <p:cNvSpPr txBox="1"/>
          <p:nvPr/>
        </p:nvSpPr>
        <p:spPr>
          <a:xfrm>
            <a:off x="3718025" y="3999200"/>
            <a:ext cx="453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Pascal Getreuer. Malvar-he-cutler linear image demosaicking. Image Processing on Line, 2011.</a:t>
            </a:r>
            <a:endParaRPr/>
          </a:p>
        </p:txBody>
      </p:sp>
    </p:spTree>
  </p:cSld>
  <p:clrMapOvr>
    <a:masterClrMapping/>
  </p:clrMapOvr>
  <p:transition>
    <p:fade thruBlk="1"/>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70"/>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鏡頭模糊</a:t>
            </a:r>
            <a:endParaRPr sz="4000"/>
          </a:p>
        </p:txBody>
      </p:sp>
      <p:sp>
        <p:nvSpPr>
          <p:cNvPr id="843" name="Google Shape;843;p70"/>
          <p:cNvSpPr txBox="1"/>
          <p:nvPr>
            <p:ph type="ctrTitle"/>
          </p:nvPr>
        </p:nvSpPr>
        <p:spPr>
          <a:xfrm>
            <a:off x="2696300" y="2258031"/>
            <a:ext cx="5590450"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10.3.2</a:t>
            </a:r>
            <a:br>
              <a:rPr lang="en-US"/>
            </a:br>
            <a:r>
              <a:rPr lang="en-US"/>
              <a:t>Lens Blur (Bokeh)</a:t>
            </a:r>
            <a:endParaRPr/>
          </a:p>
        </p:txBody>
      </p:sp>
      <p:sp>
        <p:nvSpPr>
          <p:cNvPr id="844" name="Google Shape;844;p7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
        <p:nvSpPr>
          <p:cNvPr id="845" name="Google Shape;845;p70"/>
          <p:cNvSpPr txBox="1"/>
          <p:nvPr/>
        </p:nvSpPr>
        <p:spPr>
          <a:xfrm>
            <a:off x="1465950" y="5014625"/>
            <a:ext cx="9436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latin typeface="Quattrocento Sans"/>
                <a:ea typeface="Quattrocento Sans"/>
                <a:cs typeface="Quattrocento Sans"/>
                <a:sym typeface="Quattrocento Sans"/>
              </a:rPr>
              <a:t>Definition: </a:t>
            </a:r>
            <a:r>
              <a:rPr lang="en-US" sz="2400">
                <a:latin typeface="Quattrocento Sans"/>
                <a:ea typeface="Quattrocento Sans"/>
                <a:cs typeface="Quattrocento Sans"/>
                <a:sym typeface="Quattrocento Sans"/>
              </a:rPr>
              <a:t>In photography, </a:t>
            </a:r>
            <a:r>
              <a:rPr b="1" i="1" lang="en-US" sz="2400">
                <a:latin typeface="Quattrocento Sans"/>
                <a:ea typeface="Quattrocento Sans"/>
                <a:cs typeface="Quattrocento Sans"/>
                <a:sym typeface="Quattrocento Sans"/>
              </a:rPr>
              <a:t>bokeh </a:t>
            </a:r>
            <a:r>
              <a:rPr lang="en-US" sz="2400">
                <a:latin typeface="Quattrocento Sans"/>
                <a:ea typeface="Quattrocento Sans"/>
                <a:cs typeface="Quattrocento Sans"/>
                <a:sym typeface="Quattrocento Sans"/>
              </a:rPr>
              <a:t>is the aesthetic quality of the blur produced in out-of-focus parts of an image.</a:t>
            </a:r>
            <a:endParaRPr sz="2400">
              <a:latin typeface="Quattrocento Sans"/>
              <a:ea typeface="Quattrocento Sans"/>
              <a:cs typeface="Quattrocento Sans"/>
              <a:sym typeface="Quattrocento Sans"/>
            </a:endParaRPr>
          </a:p>
        </p:txBody>
      </p:sp>
    </p:spTree>
  </p:cSld>
  <p:clrMapOvr>
    <a:masterClrMapping/>
  </p:clrMapOvr>
  <p:transition>
    <p:fade thruBlk="1"/>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71"/>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10.3.2 Lens Blur (Bokeh)</a:t>
            </a:r>
            <a:endParaRPr/>
          </a:p>
        </p:txBody>
      </p:sp>
      <p:sp>
        <p:nvSpPr>
          <p:cNvPr id="852" name="Google Shape;852;p71"/>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Lens Blur (Bokeh) 鏡頭模糊</a:t>
            </a:r>
            <a:endParaRPr/>
          </a:p>
        </p:txBody>
      </p:sp>
      <p:sp>
        <p:nvSpPr>
          <p:cNvPr id="853" name="Google Shape;853;p71"/>
          <p:cNvSpPr txBox="1"/>
          <p:nvPr>
            <p:ph idx="1" type="body"/>
          </p:nvPr>
        </p:nvSpPr>
        <p:spPr>
          <a:xfrm>
            <a:off x="670025" y="1964800"/>
            <a:ext cx="5767500" cy="48933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Large format + large aperture 🡪 shallow depth-of-field</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iPhone 7 Plus introduced Portrait Mode</a:t>
            </a:r>
            <a:endParaRPr/>
          </a:p>
          <a:p>
            <a:pPr indent="-474120" lvl="1" marL="1219169" rtl="0" algn="l">
              <a:lnSpc>
                <a:spcPct val="100000"/>
              </a:lnSpc>
              <a:spcBef>
                <a:spcPts val="0"/>
              </a:spcBef>
              <a:spcAft>
                <a:spcPts val="0"/>
              </a:spcAft>
              <a:buSzPts val="2000"/>
              <a:buChar char="○"/>
            </a:pPr>
            <a:r>
              <a:rPr lang="en-US" sz="2267"/>
              <a:t>Stereo matching and deep learning</a:t>
            </a:r>
            <a:endParaRPr sz="2267"/>
          </a:p>
          <a:p>
            <a:pPr indent="-372554" lvl="0" marL="457200" rtl="0" algn="l">
              <a:lnSpc>
                <a:spcPct val="100000"/>
              </a:lnSpc>
              <a:spcBef>
                <a:spcPts val="0"/>
              </a:spcBef>
              <a:spcAft>
                <a:spcPts val="0"/>
              </a:spcAft>
              <a:buSzPts val="2267"/>
              <a:buAutoNum type="arabicPeriod"/>
            </a:pPr>
            <a:r>
              <a:rPr lang="en-US" sz="2267"/>
              <a:t>E</a:t>
            </a:r>
            <a:r>
              <a:rPr lang="en-US" sz="2267"/>
              <a:t>stimate</a:t>
            </a:r>
            <a:r>
              <a:rPr lang="en-US" sz="2267"/>
              <a:t> the depth map.</a:t>
            </a:r>
            <a:endParaRPr sz="2267"/>
          </a:p>
          <a:p>
            <a:pPr indent="-372554" lvl="0" marL="457200" rtl="0" algn="l">
              <a:lnSpc>
                <a:spcPct val="100000"/>
              </a:lnSpc>
              <a:spcBef>
                <a:spcPts val="0"/>
              </a:spcBef>
              <a:spcAft>
                <a:spcPts val="0"/>
              </a:spcAft>
              <a:buSzPts val="2267"/>
              <a:buAutoNum type="arabicPeriod"/>
            </a:pPr>
            <a:r>
              <a:rPr lang="en-US" sz="2267"/>
              <a:t>Blur the background without including foreground colors, using fast approximation to a back-to-front blurred over compositing operator.</a:t>
            </a:r>
            <a:endParaRPr sz="2267"/>
          </a:p>
          <a:p>
            <a:pPr indent="0" lvl="0" marL="0" rtl="0" algn="l">
              <a:lnSpc>
                <a:spcPct val="100000"/>
              </a:lnSpc>
              <a:spcBef>
                <a:spcPts val="0"/>
              </a:spcBef>
              <a:spcAft>
                <a:spcPts val="0"/>
              </a:spcAft>
              <a:buNone/>
            </a:pPr>
            <a:r>
              <a:t/>
            </a:r>
            <a:endParaRPr sz="2267"/>
          </a:p>
          <a:p>
            <a:pPr indent="0" lvl="0" marL="0" rtl="0" algn="l">
              <a:lnSpc>
                <a:spcPct val="100000"/>
              </a:lnSpc>
              <a:spcBef>
                <a:spcPts val="0"/>
              </a:spcBef>
              <a:spcAft>
                <a:spcPts val="0"/>
              </a:spcAft>
              <a:buNone/>
            </a:pPr>
            <a:r>
              <a:rPr lang="en-US" sz="2267"/>
              <a:t>Bokeh in videoconferencing.</a:t>
            </a:r>
            <a:endParaRPr sz="2267"/>
          </a:p>
        </p:txBody>
      </p:sp>
      <p:pic>
        <p:nvPicPr>
          <p:cNvPr id="854" name="Google Shape;854;p71"/>
          <p:cNvPicPr preferRelativeResize="0"/>
          <p:nvPr/>
        </p:nvPicPr>
        <p:blipFill rotWithShape="1">
          <a:blip r:embed="rId3">
            <a:alphaModFix/>
          </a:blip>
          <a:srcRect b="0" l="0" r="0" t="0"/>
          <a:stretch/>
        </p:blipFill>
        <p:spPr>
          <a:xfrm>
            <a:off x="6437646" y="749841"/>
            <a:ext cx="5344099" cy="5785200"/>
          </a:xfrm>
          <a:prstGeom prst="rect">
            <a:avLst/>
          </a:prstGeom>
          <a:noFill/>
          <a:ln>
            <a:noFill/>
          </a:ln>
        </p:spPr>
      </p:pic>
      <p:sp>
        <p:nvSpPr>
          <p:cNvPr id="855" name="Google Shape;855;p7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73"/>
          <p:cNvSpPr txBox="1"/>
          <p:nvPr>
            <p:ph type="ctrTitle"/>
          </p:nvPr>
        </p:nvSpPr>
        <p:spPr>
          <a:xfrm>
            <a:off x="1328840" y="2671851"/>
            <a:ext cx="8342210"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US"/>
              <a:t>Chapter 10-4</a:t>
            </a:r>
            <a:br>
              <a:rPr lang="en-US"/>
            </a:br>
            <a:r>
              <a:rPr lang="en-US"/>
              <a:t>Image Matting and Compositing</a:t>
            </a:r>
            <a:br>
              <a:rPr lang="en-US"/>
            </a:br>
            <a:r>
              <a:rPr lang="en-US"/>
              <a:t>影像去背與合成</a:t>
            </a:r>
            <a:endParaRPr/>
          </a:p>
        </p:txBody>
      </p:sp>
      <p:sp>
        <p:nvSpPr>
          <p:cNvPr id="861" name="Google Shape;861;p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fade thruBlk="1"/>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74"/>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 Image Matting and Compositing</a:t>
            </a:r>
            <a:endParaRPr/>
          </a:p>
        </p:txBody>
      </p:sp>
      <p:sp>
        <p:nvSpPr>
          <p:cNvPr id="868" name="Google Shape;868;p74"/>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a:t>
            </a:r>
            <a:endParaRPr/>
          </a:p>
        </p:txBody>
      </p:sp>
      <p:sp>
        <p:nvSpPr>
          <p:cNvPr id="869" name="Google Shape;869;p74"/>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Process of cutting a foreground object out of one image and pasting it against a new background.</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Different from segmentation techniques?</a:t>
            </a:r>
            <a:endParaRPr/>
          </a:p>
          <a:p>
            <a:pPr indent="-474120" lvl="1" marL="1219170" rtl="0" algn="l">
              <a:lnSpc>
                <a:spcPct val="100000"/>
              </a:lnSpc>
              <a:spcBef>
                <a:spcPts val="0"/>
              </a:spcBef>
              <a:spcAft>
                <a:spcPts val="0"/>
              </a:spcAft>
              <a:buSzPts val="2000"/>
              <a:buChar char="○"/>
            </a:pPr>
            <a:r>
              <a:rPr lang="en-US" sz="2267"/>
              <a:t>Subtle interplay of mixed pixels along the along the boundary</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Pull a </a:t>
            </a:r>
            <a:r>
              <a:rPr lang="en-US" sz="2800">
                <a:solidFill>
                  <a:srgbClr val="0070C0"/>
                </a:solidFill>
              </a:rPr>
              <a:t>matte</a:t>
            </a:r>
            <a:endParaRPr/>
          </a:p>
          <a:p>
            <a:pPr indent="-474120" lvl="1" marL="1219170" rtl="0" algn="l">
              <a:lnSpc>
                <a:spcPct val="100000"/>
              </a:lnSpc>
              <a:spcBef>
                <a:spcPts val="0"/>
              </a:spcBef>
              <a:spcAft>
                <a:spcPts val="0"/>
              </a:spcAft>
              <a:buSzPts val="2000"/>
              <a:buChar char="○"/>
            </a:pPr>
            <a:r>
              <a:rPr lang="en-US" sz="2267"/>
              <a:t>Estimate a soft </a:t>
            </a:r>
            <a:r>
              <a:rPr lang="en-US" sz="2267">
                <a:solidFill>
                  <a:srgbClr val="0070C0"/>
                </a:solidFill>
              </a:rPr>
              <a:t>opacity channel α</a:t>
            </a:r>
            <a:r>
              <a:rPr lang="en-US" sz="2267"/>
              <a:t> and the uncontaminated </a:t>
            </a:r>
            <a:r>
              <a:rPr lang="en-US" sz="2267">
                <a:solidFill>
                  <a:srgbClr val="0070C0"/>
                </a:solidFill>
              </a:rPr>
              <a:t>foreground colors F</a:t>
            </a:r>
            <a:r>
              <a:rPr lang="en-US" sz="2267"/>
              <a:t> from the input composite image C.</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800"/>
          </a:p>
          <a:p>
            <a:pPr indent="-355586" lvl="0" marL="609585" rtl="0" algn="l">
              <a:lnSpc>
                <a:spcPct val="100000"/>
              </a:lnSpc>
              <a:spcBef>
                <a:spcPts val="800"/>
              </a:spcBef>
              <a:spcAft>
                <a:spcPts val="0"/>
              </a:spcAft>
              <a:buClr>
                <a:srgbClr val="FFCD00"/>
              </a:buClr>
              <a:buSzPts val="2400"/>
              <a:buFont typeface="Quattrocento Sans"/>
              <a:buNone/>
            </a:pPr>
            <a:r>
              <a:t/>
            </a:r>
            <a:endParaRPr sz="2800"/>
          </a:p>
        </p:txBody>
      </p:sp>
      <p:pic>
        <p:nvPicPr>
          <p:cNvPr id="870" name="Google Shape;870;p74"/>
          <p:cNvPicPr preferRelativeResize="0"/>
          <p:nvPr/>
        </p:nvPicPr>
        <p:blipFill rotWithShape="1">
          <a:blip r:embed="rId3">
            <a:alphaModFix/>
          </a:blip>
          <a:srcRect b="0" l="0" r="0" t="0"/>
          <a:stretch/>
        </p:blipFill>
        <p:spPr>
          <a:xfrm>
            <a:off x="1841666" y="5379523"/>
            <a:ext cx="3045608" cy="1430977"/>
          </a:xfrm>
          <a:prstGeom prst="rect">
            <a:avLst/>
          </a:prstGeom>
          <a:noFill/>
          <a:ln>
            <a:noFill/>
          </a:ln>
        </p:spPr>
      </p:pic>
      <p:sp>
        <p:nvSpPr>
          <p:cNvPr id="871" name="Google Shape;871;p7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75"/>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 Image Matting and Compositing</a:t>
            </a:r>
            <a:endParaRPr/>
          </a:p>
        </p:txBody>
      </p:sp>
      <p:sp>
        <p:nvSpPr>
          <p:cNvPr id="878" name="Google Shape;878;p75"/>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Equation</a:t>
            </a:r>
            <a:endParaRPr/>
          </a:p>
        </p:txBody>
      </p:sp>
      <p:pic>
        <p:nvPicPr>
          <p:cNvPr id="879" name="Google Shape;879;p75"/>
          <p:cNvPicPr preferRelativeResize="0"/>
          <p:nvPr/>
        </p:nvPicPr>
        <p:blipFill>
          <a:blip r:embed="rId3">
            <a:alphaModFix/>
          </a:blip>
          <a:stretch>
            <a:fillRect/>
          </a:stretch>
        </p:blipFill>
        <p:spPr>
          <a:xfrm>
            <a:off x="1239575" y="1905875"/>
            <a:ext cx="10351449" cy="4730400"/>
          </a:xfrm>
          <a:prstGeom prst="rect">
            <a:avLst/>
          </a:prstGeom>
          <a:noFill/>
          <a:ln>
            <a:noFill/>
          </a:ln>
        </p:spPr>
      </p:pic>
      <p:sp>
        <p:nvSpPr>
          <p:cNvPr id="880" name="Google Shape;880;p7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881" name="Google Shape;881;p75"/>
          <p:cNvPicPr preferRelativeResize="0"/>
          <p:nvPr/>
        </p:nvPicPr>
        <p:blipFill>
          <a:blip r:embed="rId4">
            <a:alphaModFix/>
          </a:blip>
          <a:stretch>
            <a:fillRect/>
          </a:stretch>
        </p:blipFill>
        <p:spPr>
          <a:xfrm>
            <a:off x="2797573" y="2577099"/>
            <a:ext cx="4417353" cy="580800"/>
          </a:xfrm>
          <a:prstGeom prst="rect">
            <a:avLst/>
          </a:prstGeom>
          <a:noFill/>
          <a:ln>
            <a:noFill/>
          </a:ln>
        </p:spPr>
      </p:pic>
      <p:sp>
        <p:nvSpPr>
          <p:cNvPr id="882" name="Google Shape;882;p75"/>
          <p:cNvSpPr txBox="1"/>
          <p:nvPr/>
        </p:nvSpPr>
        <p:spPr>
          <a:xfrm>
            <a:off x="7824575" y="2696200"/>
            <a:ext cx="208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t>See: </a:t>
            </a:r>
            <a:r>
              <a:rPr lang="en-US" sz="1800"/>
              <a:t>Section 3.1.3</a:t>
            </a:r>
            <a:endParaRPr sz="1800"/>
          </a:p>
        </p:txBody>
      </p:sp>
    </p:spTree>
  </p:cSld>
  <p:clrMapOvr>
    <a:masterClrMapping/>
  </p:clrMapOvr>
  <p:transition>
    <p:fade thruBlk="1"/>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76"/>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藍幕去背</a:t>
            </a:r>
            <a:endParaRPr sz="4000"/>
          </a:p>
        </p:txBody>
      </p:sp>
      <p:sp>
        <p:nvSpPr>
          <p:cNvPr id="888" name="Google Shape;888;p76"/>
          <p:cNvSpPr txBox="1"/>
          <p:nvPr>
            <p:ph type="ctrTitle"/>
          </p:nvPr>
        </p:nvSpPr>
        <p:spPr>
          <a:xfrm>
            <a:off x="2696300" y="2258031"/>
            <a:ext cx="5050400"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10.4.1</a:t>
            </a:r>
            <a:br>
              <a:rPr lang="en-US"/>
            </a:br>
            <a:r>
              <a:rPr lang="en-US"/>
              <a:t>Blue Screen Matting</a:t>
            </a:r>
            <a:endParaRPr/>
          </a:p>
        </p:txBody>
      </p:sp>
      <p:sp>
        <p:nvSpPr>
          <p:cNvPr id="889" name="Google Shape;889;p7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2"/>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輻射反應函式</a:t>
            </a:r>
            <a:endParaRPr sz="4000"/>
          </a:p>
        </p:txBody>
      </p:sp>
      <p:sp>
        <p:nvSpPr>
          <p:cNvPr id="135" name="Google Shape;135;p12"/>
          <p:cNvSpPr txBox="1"/>
          <p:nvPr>
            <p:ph type="ctrTitle"/>
          </p:nvPr>
        </p:nvSpPr>
        <p:spPr>
          <a:xfrm>
            <a:off x="2696300" y="2258025"/>
            <a:ext cx="7931100" cy="1546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10.1.1 </a:t>
            </a:r>
            <a:br>
              <a:rPr lang="en-US"/>
            </a:br>
            <a:r>
              <a:rPr lang="en-US"/>
              <a:t>Radiometric Response Function</a:t>
            </a:r>
            <a:endParaRPr/>
          </a:p>
        </p:txBody>
      </p:sp>
      <p:sp>
        <p:nvSpPr>
          <p:cNvPr id="136" name="Google Shape;136;p12"/>
          <p:cNvSpPr txBox="1"/>
          <p:nvPr/>
        </p:nvSpPr>
        <p:spPr>
          <a:xfrm>
            <a:off x="1465950" y="5156150"/>
            <a:ext cx="94362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400">
                <a:latin typeface="Quattrocento Sans"/>
                <a:ea typeface="Quattrocento Sans"/>
                <a:cs typeface="Quattrocento Sans"/>
                <a:sym typeface="Quattrocento Sans"/>
              </a:rPr>
              <a:t>Definition: </a:t>
            </a:r>
            <a:r>
              <a:rPr b="1" i="1" lang="en-US" sz="2400">
                <a:latin typeface="Quattrocento Sans"/>
                <a:ea typeface="Quattrocento Sans"/>
                <a:cs typeface="Quattrocento Sans"/>
                <a:sym typeface="Quattrocento Sans"/>
              </a:rPr>
              <a:t>radiometric response</a:t>
            </a:r>
            <a:r>
              <a:rPr lang="en-US" sz="2400">
                <a:latin typeface="Quattrocento Sans"/>
                <a:ea typeface="Quattrocento Sans"/>
                <a:cs typeface="Quattrocento Sans"/>
                <a:sym typeface="Quattrocento Sans"/>
              </a:rPr>
              <a:t> is a  </a:t>
            </a:r>
            <a:r>
              <a:rPr b="1" i="1" lang="en-US" sz="2400">
                <a:latin typeface="Quattrocento Sans"/>
                <a:ea typeface="Quattrocento Sans"/>
                <a:cs typeface="Quattrocento Sans"/>
                <a:sym typeface="Quattrocento Sans"/>
              </a:rPr>
              <a:t>function </a:t>
            </a:r>
            <a:r>
              <a:rPr lang="en-US" sz="2400">
                <a:latin typeface="Quattrocento Sans"/>
                <a:ea typeface="Quattrocento Sans"/>
                <a:cs typeface="Quattrocento Sans"/>
                <a:sym typeface="Quattrocento Sans"/>
              </a:rPr>
              <a:t>which maps</a:t>
            </a:r>
            <a:endParaRPr sz="2400">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rPr lang="en-US" sz="2400">
                <a:latin typeface="Quattrocento Sans"/>
                <a:ea typeface="Quattrocento Sans"/>
                <a:cs typeface="Quattrocento Sans"/>
                <a:sym typeface="Quattrocento Sans"/>
              </a:rPr>
              <a:t>photons arriving at the lens into digital values stored in the image file.</a:t>
            </a:r>
            <a:endParaRPr sz="2400">
              <a:latin typeface="Quattrocento Sans"/>
              <a:ea typeface="Quattrocento Sans"/>
              <a:cs typeface="Quattrocento Sans"/>
              <a:sym typeface="Quattrocento Sans"/>
            </a:endParaRPr>
          </a:p>
          <a:p>
            <a:pPr indent="0" lvl="0" marL="0" rtl="0" algn="l">
              <a:spcBef>
                <a:spcPts val="0"/>
              </a:spcBef>
              <a:spcAft>
                <a:spcPts val="0"/>
              </a:spcAft>
              <a:buNone/>
            </a:pPr>
            <a:r>
              <a:t/>
            </a:r>
            <a:endParaRPr sz="1800">
              <a:latin typeface="Quattrocento Sans"/>
              <a:ea typeface="Quattrocento Sans"/>
              <a:cs typeface="Quattrocento Sans"/>
              <a:sym typeface="Quattrocento Sans"/>
            </a:endParaRPr>
          </a:p>
        </p:txBody>
      </p:sp>
      <p:sp>
        <p:nvSpPr>
          <p:cNvPr id="137" name="Google Shape;137;p12"/>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p77"/>
          <p:cNvPicPr preferRelativeResize="0"/>
          <p:nvPr/>
        </p:nvPicPr>
        <p:blipFill rotWithShape="1">
          <a:blip r:embed="rId3">
            <a:alphaModFix/>
          </a:blip>
          <a:srcRect b="0" l="0" r="0" t="0"/>
          <a:stretch/>
        </p:blipFill>
        <p:spPr>
          <a:xfrm>
            <a:off x="0" y="1842876"/>
            <a:ext cx="2187050" cy="5001925"/>
          </a:xfrm>
          <a:prstGeom prst="rect">
            <a:avLst/>
          </a:prstGeom>
          <a:noFill/>
          <a:ln>
            <a:noFill/>
          </a:ln>
        </p:spPr>
      </p:pic>
      <p:sp>
        <p:nvSpPr>
          <p:cNvPr id="896" name="Google Shape;896;p77"/>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10.4.1 Blue Screen Matting</a:t>
            </a:r>
            <a:endParaRPr/>
          </a:p>
        </p:txBody>
      </p:sp>
      <p:sp>
        <p:nvSpPr>
          <p:cNvPr id="897" name="Google Shape;897;p77"/>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Blue Screen Matting</a:t>
            </a:r>
            <a:endParaRPr/>
          </a:p>
        </p:txBody>
      </p:sp>
      <p:sp>
        <p:nvSpPr>
          <p:cNvPr id="898" name="Google Shape;898;p77"/>
          <p:cNvSpPr txBox="1"/>
          <p:nvPr>
            <p:ph idx="1" type="body"/>
          </p:nvPr>
        </p:nvSpPr>
        <p:spPr>
          <a:xfrm>
            <a:off x="2311467" y="1842868"/>
            <a:ext cx="90795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Filming an actor/object in front of constant colored background.</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Chuang, Curless (’01): Mishima’s algorithm</a:t>
            </a:r>
            <a:endParaRPr/>
          </a:p>
          <a:p>
            <a:pPr indent="-474120" lvl="1" marL="1219170" rtl="0" algn="l">
              <a:lnSpc>
                <a:spcPct val="100000"/>
              </a:lnSpc>
              <a:spcBef>
                <a:spcPts val="0"/>
              </a:spcBef>
              <a:spcAft>
                <a:spcPts val="0"/>
              </a:spcAft>
              <a:buSzPts val="2000"/>
              <a:buChar char="○"/>
            </a:pPr>
            <a:r>
              <a:rPr lang="en-US" sz="2267"/>
              <a:t>Fit two polyhedral surfaces, separating the foreground and background color distributions</a:t>
            </a:r>
            <a:endParaRPr/>
          </a:p>
          <a:p>
            <a:pPr indent="-474120" lvl="1" marL="1219170" rtl="0" algn="l">
              <a:lnSpc>
                <a:spcPct val="100000"/>
              </a:lnSpc>
              <a:spcBef>
                <a:spcPts val="0"/>
              </a:spcBef>
              <a:spcAft>
                <a:spcPts val="0"/>
              </a:spcAft>
              <a:buSzPts val="2000"/>
              <a:buChar char="○"/>
            </a:pPr>
            <a:r>
              <a:rPr lang="en-US" sz="2267"/>
              <a:t>Measure a relative distance to measure α</a:t>
            </a:r>
            <a:endParaRPr sz="2267"/>
          </a:p>
          <a:p>
            <a:pPr indent="-474120" lvl="1" marL="1219170" rtl="0" algn="l">
              <a:lnSpc>
                <a:spcPct val="100000"/>
              </a:lnSpc>
              <a:spcBef>
                <a:spcPts val="0"/>
              </a:spcBef>
              <a:spcAft>
                <a:spcPts val="0"/>
              </a:spcAft>
              <a:buSzPts val="2000"/>
              <a:buChar char="○"/>
            </a:pPr>
            <a:r>
              <a:rPr lang="en-US" sz="2267"/>
              <a:t>Problem: blue spill</a:t>
            </a:r>
            <a:endParaRPr sz="2267"/>
          </a:p>
        </p:txBody>
      </p:sp>
      <p:pic>
        <p:nvPicPr>
          <p:cNvPr id="899" name="Google Shape;899;p77"/>
          <p:cNvPicPr preferRelativeResize="0"/>
          <p:nvPr/>
        </p:nvPicPr>
        <p:blipFill rotWithShape="1">
          <a:blip r:embed="rId4">
            <a:alphaModFix/>
          </a:blip>
          <a:srcRect b="0" l="0" r="0" t="0"/>
          <a:stretch/>
        </p:blipFill>
        <p:spPr>
          <a:xfrm>
            <a:off x="8716128" y="4741127"/>
            <a:ext cx="2974875" cy="1943450"/>
          </a:xfrm>
          <a:prstGeom prst="rect">
            <a:avLst/>
          </a:prstGeom>
          <a:noFill/>
          <a:ln>
            <a:noFill/>
          </a:ln>
        </p:spPr>
      </p:pic>
      <p:pic>
        <p:nvPicPr>
          <p:cNvPr id="900" name="Google Shape;900;p77"/>
          <p:cNvPicPr preferRelativeResize="0"/>
          <p:nvPr/>
        </p:nvPicPr>
        <p:blipFill rotWithShape="1">
          <a:blip r:embed="rId5">
            <a:alphaModFix/>
          </a:blip>
          <a:srcRect b="0" l="0" r="0" t="0"/>
          <a:stretch/>
        </p:blipFill>
        <p:spPr>
          <a:xfrm>
            <a:off x="5797560" y="4741127"/>
            <a:ext cx="2840443" cy="1943450"/>
          </a:xfrm>
          <a:prstGeom prst="rect">
            <a:avLst/>
          </a:prstGeom>
          <a:noFill/>
          <a:ln>
            <a:noFill/>
          </a:ln>
        </p:spPr>
      </p:pic>
      <p:sp>
        <p:nvSpPr>
          <p:cNvPr id="901" name="Google Shape;901;p77"/>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id="907" name="Google Shape;907;p78"/>
          <p:cNvPicPr preferRelativeResize="0"/>
          <p:nvPr/>
        </p:nvPicPr>
        <p:blipFill rotWithShape="1">
          <a:blip r:embed="rId3">
            <a:alphaModFix/>
          </a:blip>
          <a:srcRect b="0" l="0" r="0" t="0"/>
          <a:stretch/>
        </p:blipFill>
        <p:spPr>
          <a:xfrm>
            <a:off x="4620325" y="4318687"/>
            <a:ext cx="1968350" cy="2502350"/>
          </a:xfrm>
          <a:prstGeom prst="rect">
            <a:avLst/>
          </a:prstGeom>
          <a:noFill/>
          <a:ln>
            <a:noFill/>
          </a:ln>
        </p:spPr>
      </p:pic>
      <p:sp>
        <p:nvSpPr>
          <p:cNvPr id="908" name="Google Shape;908;p78"/>
          <p:cNvSpPr txBox="1"/>
          <p:nvPr/>
        </p:nvSpPr>
        <p:spPr>
          <a:xfrm>
            <a:off x="1841666" y="229216"/>
            <a:ext cx="8821800" cy="15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10.4.1 Blue Screen Matting</a:t>
            </a:r>
            <a:endParaRPr/>
          </a:p>
        </p:txBody>
      </p:sp>
      <p:sp>
        <p:nvSpPr>
          <p:cNvPr id="909" name="Google Shape;909;p78"/>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Two Screen Matting</a:t>
            </a:r>
            <a:endParaRPr/>
          </a:p>
        </p:txBody>
      </p:sp>
      <p:pic>
        <p:nvPicPr>
          <p:cNvPr id="910" name="Google Shape;910;p78"/>
          <p:cNvPicPr preferRelativeResize="0"/>
          <p:nvPr/>
        </p:nvPicPr>
        <p:blipFill rotWithShape="1">
          <a:blip r:embed="rId4">
            <a:alphaModFix/>
          </a:blip>
          <a:srcRect b="0" l="0" r="0" t="0"/>
          <a:stretch/>
        </p:blipFill>
        <p:spPr>
          <a:xfrm>
            <a:off x="2421399" y="4347449"/>
            <a:ext cx="1968350" cy="2444825"/>
          </a:xfrm>
          <a:prstGeom prst="rect">
            <a:avLst/>
          </a:prstGeom>
          <a:noFill/>
          <a:ln>
            <a:noFill/>
          </a:ln>
        </p:spPr>
      </p:pic>
      <p:sp>
        <p:nvSpPr>
          <p:cNvPr id="911" name="Google Shape;911;p78"/>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
        <p:nvSpPr>
          <p:cNvPr id="912" name="Google Shape;912;p78"/>
          <p:cNvSpPr txBox="1"/>
          <p:nvPr>
            <p:ph idx="1" type="body"/>
          </p:nvPr>
        </p:nvSpPr>
        <p:spPr>
          <a:xfrm>
            <a:off x="1948025" y="1775723"/>
            <a:ext cx="9079500" cy="3067200"/>
          </a:xfrm>
          <a:prstGeom prst="rect">
            <a:avLst/>
          </a:prstGeom>
          <a:noFill/>
          <a:ln>
            <a:noFill/>
          </a:ln>
        </p:spPr>
        <p:txBody>
          <a:bodyPr anchorCtr="0" anchor="t" bIns="91425" lIns="91425" spcFirstLastPara="1" rIns="91425" wrap="square" tIns="91425">
            <a:noAutofit/>
          </a:bodyPr>
          <a:lstStyle/>
          <a:p>
            <a:pPr indent="-406400" lvl="0" marL="457200" rtl="0" algn="l">
              <a:lnSpc>
                <a:spcPct val="100000"/>
              </a:lnSpc>
              <a:spcBef>
                <a:spcPts val="800"/>
              </a:spcBef>
              <a:spcAft>
                <a:spcPts val="0"/>
              </a:spcAft>
              <a:buSzPts val="2800"/>
              <a:buChar char="◉"/>
            </a:pPr>
            <a:r>
              <a:rPr lang="en-US" sz="2800"/>
              <a:t>Use more than one color to over-constrain the equation</a:t>
            </a:r>
            <a:endParaRPr sz="2800"/>
          </a:p>
          <a:p>
            <a:pPr indent="0" lvl="0" marL="0" rtl="0" algn="l">
              <a:lnSpc>
                <a:spcPct val="100000"/>
              </a:lnSpc>
              <a:spcBef>
                <a:spcPts val="800"/>
              </a:spcBef>
              <a:spcAft>
                <a:spcPts val="0"/>
              </a:spcAft>
              <a:buNone/>
            </a:pPr>
            <a:r>
              <a:t/>
            </a:r>
            <a:endParaRPr sz="2800"/>
          </a:p>
          <a:p>
            <a:pPr indent="-406400" lvl="0" marL="457200" rtl="0" algn="l">
              <a:lnSpc>
                <a:spcPct val="100000"/>
              </a:lnSpc>
              <a:spcBef>
                <a:spcPts val="800"/>
              </a:spcBef>
              <a:spcAft>
                <a:spcPts val="0"/>
              </a:spcAft>
              <a:buSzPts val="2800"/>
              <a:buChar char="◉"/>
            </a:pPr>
            <a:r>
              <a:rPr lang="en-US" sz="2800"/>
              <a:t>Choose background not to saturate image</a:t>
            </a:r>
            <a:endParaRPr sz="2800"/>
          </a:p>
          <a:p>
            <a:pPr indent="-406400" lvl="0" marL="457200" rtl="0" algn="l">
              <a:lnSpc>
                <a:spcPct val="100000"/>
              </a:lnSpc>
              <a:spcBef>
                <a:spcPts val="0"/>
              </a:spcBef>
              <a:spcAft>
                <a:spcPts val="0"/>
              </a:spcAft>
              <a:buSzPts val="2800"/>
              <a:buChar char="◉"/>
            </a:pPr>
            <a:r>
              <a:rPr lang="en-US" sz="2800"/>
              <a:t>Use several values of the background</a:t>
            </a:r>
            <a:endParaRPr sz="2800"/>
          </a:p>
          <a:p>
            <a:pPr indent="0" lvl="0" marL="0" rtl="0" algn="l">
              <a:lnSpc>
                <a:spcPct val="100000"/>
              </a:lnSpc>
              <a:spcBef>
                <a:spcPts val="800"/>
              </a:spcBef>
              <a:spcAft>
                <a:spcPts val="0"/>
              </a:spcAft>
              <a:buNone/>
            </a:pPr>
            <a:r>
              <a:t/>
            </a:r>
            <a:endParaRPr sz="2800"/>
          </a:p>
        </p:txBody>
      </p:sp>
      <p:pic>
        <p:nvPicPr>
          <p:cNvPr id="913" name="Google Shape;913;p78"/>
          <p:cNvPicPr preferRelativeResize="0"/>
          <p:nvPr/>
        </p:nvPicPr>
        <p:blipFill>
          <a:blip r:embed="rId5">
            <a:alphaModFix/>
          </a:blip>
          <a:stretch>
            <a:fillRect/>
          </a:stretch>
        </p:blipFill>
        <p:spPr>
          <a:xfrm>
            <a:off x="4495360" y="2553675"/>
            <a:ext cx="3984827" cy="580800"/>
          </a:xfrm>
          <a:prstGeom prst="rect">
            <a:avLst/>
          </a:prstGeom>
          <a:noFill/>
          <a:ln>
            <a:noFill/>
          </a:ln>
        </p:spPr>
      </p:pic>
    </p:spTree>
  </p:cSld>
  <p:clrMapOvr>
    <a:masterClrMapping/>
  </p:clrMapOvr>
  <p:transition>
    <p:fade thruBlk="1"/>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79"/>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10.4.1 Blue Screen Matting</a:t>
            </a:r>
            <a:endParaRPr/>
          </a:p>
        </p:txBody>
      </p:sp>
      <p:sp>
        <p:nvSpPr>
          <p:cNvPr id="920" name="Google Shape;920;p79"/>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Difference Matting</a:t>
            </a:r>
            <a:endParaRPr/>
          </a:p>
        </p:txBody>
      </p:sp>
      <p:sp>
        <p:nvSpPr>
          <p:cNvPr id="921" name="Google Shape;921;p79"/>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Difference matting: background is irregular but known.</a:t>
            </a:r>
            <a:endParaRPr/>
          </a:p>
          <a:p>
            <a:pPr indent="-507987" lvl="0" marL="609584" rtl="0" algn="l">
              <a:lnSpc>
                <a:spcPct val="100000"/>
              </a:lnSpc>
              <a:spcBef>
                <a:spcPts val="800"/>
              </a:spcBef>
              <a:spcAft>
                <a:spcPts val="0"/>
              </a:spcAft>
              <a:buClr>
                <a:srgbClr val="FFCD00"/>
              </a:buClr>
              <a:buSzPts val="2400"/>
              <a:buFont typeface="Quattrocento Sans"/>
              <a:buChar char="◉"/>
            </a:pPr>
            <a:r>
              <a:rPr lang="en-US" sz="2800"/>
              <a:t>Actor or object is filmed against a static background.</a:t>
            </a:r>
            <a:endParaRPr sz="2800"/>
          </a:p>
          <a:p>
            <a:pPr indent="-533386" lvl="0" marL="609585" rtl="0" algn="l">
              <a:lnSpc>
                <a:spcPct val="100000"/>
              </a:lnSpc>
              <a:spcBef>
                <a:spcPts val="800"/>
              </a:spcBef>
              <a:spcAft>
                <a:spcPts val="0"/>
              </a:spcAft>
              <a:buSzPts val="2800"/>
              <a:buChar char="◉"/>
            </a:pPr>
            <a:r>
              <a:rPr lang="en-US" sz="2800"/>
              <a:t>Difference</a:t>
            </a:r>
            <a:r>
              <a:rPr lang="en-US" sz="2800"/>
              <a:t> matting in the videoconferencing.</a:t>
            </a:r>
            <a:endParaRPr sz="2800"/>
          </a:p>
        </p:txBody>
      </p:sp>
      <p:sp>
        <p:nvSpPr>
          <p:cNvPr id="922" name="Google Shape;922;p79"/>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80"/>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自然影像去背</a:t>
            </a:r>
            <a:endParaRPr sz="4000"/>
          </a:p>
        </p:txBody>
      </p:sp>
      <p:sp>
        <p:nvSpPr>
          <p:cNvPr id="928" name="Google Shape;928;p80"/>
          <p:cNvSpPr txBox="1"/>
          <p:nvPr>
            <p:ph type="ctrTitle"/>
          </p:nvPr>
        </p:nvSpPr>
        <p:spPr>
          <a:xfrm>
            <a:off x="2696300" y="2258031"/>
            <a:ext cx="5050400"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10.4.2</a:t>
            </a:r>
            <a:br>
              <a:rPr lang="en-US"/>
            </a:br>
            <a:r>
              <a:rPr lang="en-US"/>
              <a:t>Natural Image Matting</a:t>
            </a:r>
            <a:endParaRPr/>
          </a:p>
        </p:txBody>
      </p:sp>
      <p:sp>
        <p:nvSpPr>
          <p:cNvPr id="929" name="Google Shape;929;p80"/>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81"/>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10.4.2 Natural Image Matting</a:t>
            </a:r>
            <a:endParaRPr/>
          </a:p>
        </p:txBody>
      </p:sp>
      <p:sp>
        <p:nvSpPr>
          <p:cNvPr id="936" name="Google Shape;936;p81"/>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Introduction</a:t>
            </a:r>
            <a:endParaRPr/>
          </a:p>
        </p:txBody>
      </p:sp>
      <p:sp>
        <p:nvSpPr>
          <p:cNvPr id="937" name="Google Shape;937;p81"/>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Nothing known about the background, except a rough segmentation, known as </a:t>
            </a:r>
            <a:r>
              <a:rPr lang="en-US" sz="2800">
                <a:solidFill>
                  <a:srgbClr val="0070C0"/>
                </a:solidFill>
              </a:rPr>
              <a:t>trimap</a:t>
            </a:r>
            <a:r>
              <a:rPr lang="en-US" sz="2800"/>
              <a:t>.</a:t>
            </a:r>
            <a:endParaRPr/>
          </a:p>
          <a:p>
            <a:pPr indent="-355586" lvl="0" marL="609585" rtl="0" algn="l">
              <a:lnSpc>
                <a:spcPct val="100000"/>
              </a:lnSpc>
              <a:spcBef>
                <a:spcPts val="800"/>
              </a:spcBef>
              <a:spcAft>
                <a:spcPts val="0"/>
              </a:spcAft>
              <a:buClr>
                <a:srgbClr val="FFCD00"/>
              </a:buClr>
              <a:buSzPts val="2400"/>
              <a:buFont typeface="Quattrocento Sans"/>
              <a:buNone/>
            </a:pPr>
            <a:r>
              <a:t/>
            </a:r>
            <a:endParaRPr sz="2267"/>
          </a:p>
        </p:txBody>
      </p:sp>
      <p:pic>
        <p:nvPicPr>
          <p:cNvPr id="938" name="Google Shape;938;p81"/>
          <p:cNvPicPr preferRelativeResize="0"/>
          <p:nvPr/>
        </p:nvPicPr>
        <p:blipFill rotWithShape="1">
          <a:blip r:embed="rId3">
            <a:alphaModFix/>
          </a:blip>
          <a:srcRect b="0" l="0" r="0" t="0"/>
          <a:stretch/>
        </p:blipFill>
        <p:spPr>
          <a:xfrm>
            <a:off x="2264969" y="3429000"/>
            <a:ext cx="3831031" cy="2722418"/>
          </a:xfrm>
          <a:prstGeom prst="rect">
            <a:avLst/>
          </a:prstGeom>
          <a:noFill/>
          <a:ln>
            <a:noFill/>
          </a:ln>
        </p:spPr>
      </p:pic>
      <p:sp>
        <p:nvSpPr>
          <p:cNvPr id="939" name="Google Shape;939;p81"/>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82"/>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10.4.2 Natural Image Matting</a:t>
            </a:r>
            <a:endParaRPr/>
          </a:p>
        </p:txBody>
      </p:sp>
      <p:sp>
        <p:nvSpPr>
          <p:cNvPr id="946" name="Google Shape;946;p82"/>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Knockout</a:t>
            </a:r>
            <a:endParaRPr/>
          </a:p>
        </p:txBody>
      </p:sp>
      <p:sp>
        <p:nvSpPr>
          <p:cNvPr id="947" name="Google Shape;947;p82"/>
          <p:cNvSpPr txBox="1"/>
          <p:nvPr>
            <p:ph idx="1" type="body"/>
          </p:nvPr>
        </p:nvSpPr>
        <p:spPr>
          <a:xfrm>
            <a:off x="2716492" y="1702268"/>
            <a:ext cx="90795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Simple algorithm: </a:t>
            </a:r>
            <a:r>
              <a:rPr lang="en-US" sz="2800">
                <a:solidFill>
                  <a:srgbClr val="0070C0"/>
                </a:solidFill>
              </a:rPr>
              <a:t>Knockout </a:t>
            </a:r>
            <a:r>
              <a:rPr lang="en-US" sz="2800">
                <a:solidFill>
                  <a:srgbClr val="000000"/>
                </a:solidFill>
              </a:rPr>
              <a:t>(2001)</a:t>
            </a:r>
            <a:endParaRPr>
              <a:solidFill>
                <a:srgbClr val="000000"/>
              </a:solidFill>
            </a:endParaRPr>
          </a:p>
          <a:p>
            <a:pPr indent="-514350" lvl="1" marL="1225533" rtl="0" algn="l">
              <a:lnSpc>
                <a:spcPct val="100000"/>
              </a:lnSpc>
              <a:spcBef>
                <a:spcPts val="0"/>
              </a:spcBef>
              <a:spcAft>
                <a:spcPts val="0"/>
              </a:spcAft>
              <a:buSzPts val="2000"/>
              <a:buFont typeface="Arial"/>
              <a:buAutoNum type="arabicPeriod"/>
            </a:pPr>
            <a:r>
              <a:rPr lang="en-US" sz="2267"/>
              <a:t>Nearest known foreground and background pixels are determined to produce per-pixel foreground and background color estimate</a:t>
            </a:r>
            <a:endParaRPr/>
          </a:p>
          <a:p>
            <a:pPr indent="-514350" lvl="1" marL="1225533" rtl="0" algn="l">
              <a:lnSpc>
                <a:spcPct val="100000"/>
              </a:lnSpc>
              <a:spcBef>
                <a:spcPts val="0"/>
              </a:spcBef>
              <a:spcAft>
                <a:spcPts val="0"/>
              </a:spcAft>
              <a:buSzPts val="2000"/>
              <a:buFont typeface="Arial"/>
              <a:buAutoNum type="arabicPeriod"/>
            </a:pPr>
            <a:r>
              <a:rPr lang="en-US" sz="2267"/>
              <a:t>Background color is adjusted so the measured color C lies on the line between F and B</a:t>
            </a:r>
            <a:endParaRPr/>
          </a:p>
          <a:p>
            <a:pPr indent="-514350" lvl="1" marL="1225533" rtl="0" algn="l">
              <a:lnSpc>
                <a:spcPct val="100000"/>
              </a:lnSpc>
              <a:spcBef>
                <a:spcPts val="0"/>
              </a:spcBef>
              <a:spcAft>
                <a:spcPts val="0"/>
              </a:spcAft>
              <a:buSzPts val="2000"/>
              <a:buFont typeface="Arial"/>
              <a:buAutoNum type="arabicPeriod"/>
            </a:pPr>
            <a:r>
              <a:rPr lang="en-US" sz="2267"/>
              <a:t>Opacity α is estimated on per-channel basis</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400"/>
              <a:t>Problem when background consist more than one dominant color</a:t>
            </a:r>
            <a:endParaRPr sz="2267"/>
          </a:p>
        </p:txBody>
      </p:sp>
      <p:pic>
        <p:nvPicPr>
          <p:cNvPr id="948" name="Google Shape;948;p82"/>
          <p:cNvPicPr preferRelativeResize="0"/>
          <p:nvPr/>
        </p:nvPicPr>
        <p:blipFill rotWithShape="1">
          <a:blip r:embed="rId3">
            <a:alphaModFix/>
          </a:blip>
          <a:srcRect b="0" l="0" r="0" t="0"/>
          <a:stretch/>
        </p:blipFill>
        <p:spPr>
          <a:xfrm>
            <a:off x="0" y="1842248"/>
            <a:ext cx="2421400" cy="5015750"/>
          </a:xfrm>
          <a:prstGeom prst="rect">
            <a:avLst/>
          </a:prstGeom>
          <a:noFill/>
          <a:ln>
            <a:noFill/>
          </a:ln>
        </p:spPr>
      </p:pic>
      <p:pic>
        <p:nvPicPr>
          <p:cNvPr id="949" name="Google Shape;949;p82"/>
          <p:cNvPicPr preferRelativeResize="0"/>
          <p:nvPr/>
        </p:nvPicPr>
        <p:blipFill rotWithShape="1">
          <a:blip r:embed="rId4">
            <a:alphaModFix/>
          </a:blip>
          <a:srcRect b="0" l="0" r="0" t="0"/>
          <a:stretch/>
        </p:blipFill>
        <p:spPr>
          <a:xfrm>
            <a:off x="2546376" y="5144097"/>
            <a:ext cx="2725150" cy="1713726"/>
          </a:xfrm>
          <a:prstGeom prst="rect">
            <a:avLst/>
          </a:prstGeom>
          <a:noFill/>
          <a:ln>
            <a:noFill/>
          </a:ln>
        </p:spPr>
      </p:pic>
      <p:sp>
        <p:nvSpPr>
          <p:cNvPr id="950" name="Google Shape;950;p82"/>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id="956" name="Google Shape;956;p83"/>
          <p:cNvPicPr preferRelativeResize="0"/>
          <p:nvPr/>
        </p:nvPicPr>
        <p:blipFill>
          <a:blip r:embed="rId3">
            <a:alphaModFix/>
          </a:blip>
          <a:stretch>
            <a:fillRect/>
          </a:stretch>
        </p:blipFill>
        <p:spPr>
          <a:xfrm>
            <a:off x="42075" y="2372200"/>
            <a:ext cx="3851075" cy="4402874"/>
          </a:xfrm>
          <a:prstGeom prst="rect">
            <a:avLst/>
          </a:prstGeom>
          <a:noFill/>
          <a:ln>
            <a:noFill/>
          </a:ln>
        </p:spPr>
      </p:pic>
      <p:sp>
        <p:nvSpPr>
          <p:cNvPr id="957" name="Google Shape;957;p83"/>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10.4.2 Natural Image Matting</a:t>
            </a:r>
            <a:endParaRPr/>
          </a:p>
        </p:txBody>
      </p:sp>
      <p:sp>
        <p:nvSpPr>
          <p:cNvPr id="958" name="Google Shape;958;p83"/>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Bayesian</a:t>
            </a:r>
            <a:endParaRPr/>
          </a:p>
        </p:txBody>
      </p:sp>
      <p:sp>
        <p:nvSpPr>
          <p:cNvPr id="959" name="Google Shape;959;p83"/>
          <p:cNvSpPr txBox="1"/>
          <p:nvPr>
            <p:ph idx="1" type="body"/>
          </p:nvPr>
        </p:nvSpPr>
        <p:spPr>
          <a:xfrm>
            <a:off x="3457150" y="2127725"/>
            <a:ext cx="85674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More accurate: treat F and B as distribution sampled over some region</a:t>
            </a:r>
            <a:endParaRPr/>
          </a:p>
          <a:p>
            <a:pPr indent="-507986" lvl="0" marL="609585" rtl="0" algn="l">
              <a:lnSpc>
                <a:spcPct val="100000"/>
              </a:lnSpc>
              <a:spcBef>
                <a:spcPts val="800"/>
              </a:spcBef>
              <a:spcAft>
                <a:spcPts val="0"/>
              </a:spcAft>
              <a:buClr>
                <a:srgbClr val="FFCD00"/>
              </a:buClr>
              <a:buSzPts val="2400"/>
              <a:buFont typeface="Quattrocento Sans"/>
              <a:buChar char="◉"/>
            </a:pPr>
            <a:r>
              <a:rPr lang="en-US" sz="2800"/>
              <a:t>Chuang, Curless (’01)</a:t>
            </a:r>
            <a:endParaRPr/>
          </a:p>
          <a:p>
            <a:pPr indent="-474120" lvl="1" marL="1219170" rtl="0" algn="l">
              <a:lnSpc>
                <a:spcPct val="100000"/>
              </a:lnSpc>
              <a:spcBef>
                <a:spcPts val="0"/>
              </a:spcBef>
              <a:spcAft>
                <a:spcPts val="0"/>
              </a:spcAft>
              <a:buSzPts val="2000"/>
              <a:buChar char="○"/>
            </a:pPr>
            <a:r>
              <a:rPr lang="en-US" sz="2267"/>
              <a:t>Use full 3x3 color covariance matrices to model mixture of correlated Gaussians</a:t>
            </a:r>
            <a:endParaRPr/>
          </a:p>
          <a:p>
            <a:pPr indent="-474120" lvl="1" marL="1219170" rtl="0" algn="l">
              <a:lnSpc>
                <a:spcPct val="100000"/>
              </a:lnSpc>
              <a:spcBef>
                <a:spcPts val="0"/>
              </a:spcBef>
              <a:spcAft>
                <a:spcPts val="0"/>
              </a:spcAft>
              <a:buSzPts val="2000"/>
              <a:buChar char="○"/>
            </a:pPr>
            <a:r>
              <a:rPr lang="en-US" sz="2267"/>
              <a:t>Matte extraction proceeds in strips starting from known color values growing into the unknown regions</a:t>
            </a:r>
            <a:endParaRPr/>
          </a:p>
          <a:p>
            <a:pPr indent="-474120" lvl="1" marL="1219170" rtl="0" algn="l">
              <a:lnSpc>
                <a:spcPct val="100000"/>
              </a:lnSpc>
              <a:spcBef>
                <a:spcPts val="0"/>
              </a:spcBef>
              <a:spcAft>
                <a:spcPts val="0"/>
              </a:spcAft>
              <a:buSzPts val="2000"/>
              <a:buChar char="○"/>
            </a:pPr>
            <a:r>
              <a:rPr lang="en-US" sz="2267"/>
              <a:t>Fully Bayesian</a:t>
            </a:r>
            <a:endParaRPr sz="1734"/>
          </a:p>
        </p:txBody>
      </p:sp>
      <p:sp>
        <p:nvSpPr>
          <p:cNvPr id="960" name="Google Shape;960;p83"/>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84"/>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10.4.2 Natural Image Matting</a:t>
            </a:r>
            <a:endParaRPr/>
          </a:p>
        </p:txBody>
      </p:sp>
      <p:sp>
        <p:nvSpPr>
          <p:cNvPr id="967" name="Google Shape;967;p84"/>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Bayesian</a:t>
            </a:r>
            <a:endParaRPr/>
          </a:p>
        </p:txBody>
      </p:sp>
      <p:sp>
        <p:nvSpPr>
          <p:cNvPr id="968" name="Google Shape;968;p84"/>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pic>
        <p:nvPicPr>
          <p:cNvPr id="969" name="Google Shape;969;p84"/>
          <p:cNvPicPr preferRelativeResize="0"/>
          <p:nvPr/>
        </p:nvPicPr>
        <p:blipFill>
          <a:blip r:embed="rId3">
            <a:alphaModFix/>
          </a:blip>
          <a:stretch>
            <a:fillRect/>
          </a:stretch>
        </p:blipFill>
        <p:spPr>
          <a:xfrm>
            <a:off x="1609375" y="1947466"/>
            <a:ext cx="9286387" cy="4777584"/>
          </a:xfrm>
          <a:prstGeom prst="rect">
            <a:avLst/>
          </a:prstGeom>
          <a:noFill/>
          <a:ln>
            <a:noFill/>
          </a:ln>
        </p:spPr>
      </p:pic>
    </p:spTree>
  </p:cSld>
  <p:clrMapOvr>
    <a:masterClrMapping/>
  </p:clrMapOvr>
  <p:transition>
    <p:fade thruBlk="1"/>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85"/>
          <p:cNvSpPr txBox="1"/>
          <p:nvPr/>
        </p:nvSpPr>
        <p:spPr>
          <a:xfrm>
            <a:off x="1841666" y="229216"/>
            <a:ext cx="8821816" cy="154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Lora"/>
              <a:buNone/>
            </a:pPr>
            <a:r>
              <a:rPr b="1" i="0" lang="en-US" sz="2667" u="none" cap="none" strike="noStrike">
                <a:solidFill>
                  <a:srgbClr val="E2DFDF"/>
                </a:solidFill>
                <a:latin typeface="Lora"/>
                <a:ea typeface="Lora"/>
                <a:cs typeface="Lora"/>
                <a:sym typeface="Lora"/>
              </a:rPr>
              <a:t>10.4.2 Natural Image Matting</a:t>
            </a:r>
            <a:endParaRPr/>
          </a:p>
        </p:txBody>
      </p:sp>
      <p:sp>
        <p:nvSpPr>
          <p:cNvPr id="976" name="Google Shape;976;p85"/>
          <p:cNvSpPr txBox="1"/>
          <p:nvPr>
            <p:ph type="title"/>
          </p:nvPr>
        </p:nvSpPr>
        <p:spPr>
          <a:xfrm>
            <a:off x="1841667" y="1194816"/>
            <a:ext cx="5171200" cy="58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Font typeface="Lora"/>
              <a:buNone/>
            </a:pPr>
            <a:r>
              <a:rPr lang="en-US"/>
              <a:t>Bayesian</a:t>
            </a:r>
            <a:endParaRPr/>
          </a:p>
        </p:txBody>
      </p:sp>
      <p:sp>
        <p:nvSpPr>
          <p:cNvPr id="977" name="Google Shape;977;p85"/>
          <p:cNvSpPr txBox="1"/>
          <p:nvPr>
            <p:ph idx="1" type="body"/>
          </p:nvPr>
        </p:nvSpPr>
        <p:spPr>
          <a:xfrm>
            <a:off x="1841667" y="2155293"/>
            <a:ext cx="9079600" cy="4149600"/>
          </a:xfrm>
          <a:prstGeom prst="rect">
            <a:avLst/>
          </a:prstGeom>
          <a:noFill/>
          <a:ln>
            <a:noFill/>
          </a:ln>
        </p:spPr>
        <p:txBody>
          <a:bodyPr anchorCtr="0" anchor="t" bIns="91425" lIns="91425" spcFirstLastPara="1" rIns="91425" wrap="square" tIns="91425">
            <a:noAutofit/>
          </a:bodyPr>
          <a:lstStyle/>
          <a:p>
            <a:pPr indent="-507986" lvl="0" marL="609585" rtl="0" algn="l">
              <a:lnSpc>
                <a:spcPct val="100000"/>
              </a:lnSpc>
              <a:spcBef>
                <a:spcPts val="800"/>
              </a:spcBef>
              <a:spcAft>
                <a:spcPts val="0"/>
              </a:spcAft>
              <a:buClr>
                <a:srgbClr val="FFCD00"/>
              </a:buClr>
              <a:buSzPts val="2400"/>
              <a:buFont typeface="Quattrocento Sans"/>
              <a:buChar char="◉"/>
            </a:pPr>
            <a:r>
              <a:rPr lang="en-US" sz="2800"/>
              <a:t>Results</a:t>
            </a:r>
            <a:endParaRPr sz="2000"/>
          </a:p>
          <a:p>
            <a:pPr indent="0" lvl="0" marL="101598" rtl="0" algn="l">
              <a:lnSpc>
                <a:spcPct val="100000"/>
              </a:lnSpc>
              <a:spcBef>
                <a:spcPts val="800"/>
              </a:spcBef>
              <a:spcAft>
                <a:spcPts val="0"/>
              </a:spcAft>
              <a:buSzPts val="2400"/>
              <a:buNone/>
            </a:pPr>
            <a:r>
              <a:t/>
            </a:r>
            <a:endParaRPr sz="1600"/>
          </a:p>
        </p:txBody>
      </p:sp>
      <p:pic>
        <p:nvPicPr>
          <p:cNvPr id="978" name="Google Shape;978;p85"/>
          <p:cNvPicPr preferRelativeResize="0"/>
          <p:nvPr/>
        </p:nvPicPr>
        <p:blipFill rotWithShape="1">
          <a:blip r:embed="rId3">
            <a:alphaModFix/>
          </a:blip>
          <a:srcRect b="0" l="0" r="0" t="0"/>
          <a:stretch/>
        </p:blipFill>
        <p:spPr>
          <a:xfrm>
            <a:off x="5092302" y="-64375"/>
            <a:ext cx="6449774" cy="6858000"/>
          </a:xfrm>
          <a:prstGeom prst="rect">
            <a:avLst/>
          </a:prstGeom>
          <a:noFill/>
          <a:ln>
            <a:noFill/>
          </a:ln>
        </p:spPr>
      </p:pic>
      <p:sp>
        <p:nvSpPr>
          <p:cNvPr id="979" name="Google Shape;979;p85"/>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transition>
    <p:fade thruBlk="1"/>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86"/>
          <p:cNvSpPr txBox="1"/>
          <p:nvPr>
            <p:ph idx="1" type="subTitle"/>
          </p:nvPr>
        </p:nvSpPr>
        <p:spPr>
          <a:xfrm>
            <a:off x="2696400" y="3754564"/>
            <a:ext cx="7455200" cy="1046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1400"/>
              <a:buNone/>
            </a:pPr>
            <a:r>
              <a:rPr lang="en-US" sz="4000"/>
              <a:t>最佳化去背</a:t>
            </a:r>
            <a:endParaRPr sz="4000"/>
          </a:p>
        </p:txBody>
      </p:sp>
      <p:sp>
        <p:nvSpPr>
          <p:cNvPr id="985" name="Google Shape;985;p86"/>
          <p:cNvSpPr txBox="1"/>
          <p:nvPr>
            <p:ph type="ctrTitle"/>
          </p:nvPr>
        </p:nvSpPr>
        <p:spPr>
          <a:xfrm>
            <a:off x="2696299" y="2258031"/>
            <a:ext cx="6471451" cy="154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US"/>
              <a:t>10.4.3</a:t>
            </a:r>
            <a:br>
              <a:rPr lang="en-US"/>
            </a:br>
            <a:r>
              <a:rPr lang="en-US"/>
              <a:t>Optimization-based Matting</a:t>
            </a:r>
            <a:endParaRPr/>
          </a:p>
        </p:txBody>
      </p:sp>
      <p:sp>
        <p:nvSpPr>
          <p:cNvPr id="986" name="Google Shape;986;p86"/>
          <p:cNvSpPr txBox="1"/>
          <p:nvPr>
            <p:ph idx="12" type="sldNum"/>
          </p:nvPr>
        </p:nvSpPr>
        <p:spPr>
          <a:xfrm>
            <a:off x="11390969" y="6333135"/>
            <a:ext cx="731700" cy="52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33"/>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iola template">
  <a:themeElements>
    <a:clrScheme name="Custom 347">
      <a:dk1>
        <a:srgbClr val="000000"/>
      </a:dk1>
      <a:lt1>
        <a:srgbClr val="FFFFFF"/>
      </a:lt1>
      <a:dk2>
        <a:srgbClr val="8A8682"/>
      </a:dk2>
      <a:lt2>
        <a:srgbClr val="F0EEE9"/>
      </a:lt2>
      <a:accent1>
        <a:srgbClr val="FFCD00"/>
      </a:accent1>
      <a:accent2>
        <a:srgbClr val="F6921D"/>
      </a:accent2>
      <a:accent3>
        <a:srgbClr val="A7693A"/>
      </a:accent3>
      <a:accent4>
        <a:srgbClr val="D8D6D2"/>
      </a:accent4>
      <a:accent5>
        <a:srgbClr val="979593"/>
      </a:accent5>
      <a:accent6>
        <a:srgbClr val="6F6868"/>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2021-05-29T06:31:25Z</dcterms:created>
  <dc:creator>呂英弘</dc:creator>
</cp:coreProperties>
</file>