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25"/>
  </p:notesMasterIdLst>
  <p:sldIdLst>
    <p:sldId id="256" r:id="rId2"/>
    <p:sldId id="257" r:id="rId3"/>
    <p:sldId id="258" r:id="rId4"/>
    <p:sldId id="261" r:id="rId5"/>
    <p:sldId id="259" r:id="rId6"/>
    <p:sldId id="262" r:id="rId7"/>
    <p:sldId id="263" r:id="rId8"/>
    <p:sldId id="264" r:id="rId9"/>
    <p:sldId id="267" r:id="rId10"/>
    <p:sldId id="266" r:id="rId11"/>
    <p:sldId id="268" r:id="rId12"/>
    <p:sldId id="265" r:id="rId13"/>
    <p:sldId id="366" r:id="rId14"/>
    <p:sldId id="367" r:id="rId15"/>
    <p:sldId id="383" r:id="rId16"/>
    <p:sldId id="269" r:id="rId17"/>
    <p:sldId id="369" r:id="rId18"/>
    <p:sldId id="270" r:id="rId19"/>
    <p:sldId id="271" r:id="rId20"/>
    <p:sldId id="368" r:id="rId21"/>
    <p:sldId id="272" r:id="rId22"/>
    <p:sldId id="331" r:id="rId23"/>
    <p:sldId id="273" r:id="rId24"/>
    <p:sldId id="274" r:id="rId25"/>
    <p:sldId id="276" r:id="rId26"/>
    <p:sldId id="277" r:id="rId27"/>
    <p:sldId id="278" r:id="rId28"/>
    <p:sldId id="275" r:id="rId29"/>
    <p:sldId id="279" r:id="rId30"/>
    <p:sldId id="280" r:id="rId31"/>
    <p:sldId id="281" r:id="rId32"/>
    <p:sldId id="370" r:id="rId33"/>
    <p:sldId id="282" r:id="rId34"/>
    <p:sldId id="364" r:id="rId35"/>
    <p:sldId id="380" r:id="rId36"/>
    <p:sldId id="283" r:id="rId37"/>
    <p:sldId id="284" r:id="rId38"/>
    <p:sldId id="285" r:id="rId39"/>
    <p:sldId id="286" r:id="rId40"/>
    <p:sldId id="371" r:id="rId41"/>
    <p:sldId id="291" r:id="rId42"/>
    <p:sldId id="287" r:id="rId43"/>
    <p:sldId id="288" r:id="rId44"/>
    <p:sldId id="290" r:id="rId45"/>
    <p:sldId id="289" r:id="rId46"/>
    <p:sldId id="292" r:id="rId47"/>
    <p:sldId id="381" r:id="rId48"/>
    <p:sldId id="293" r:id="rId49"/>
    <p:sldId id="363" r:id="rId50"/>
    <p:sldId id="373" r:id="rId51"/>
    <p:sldId id="294" r:id="rId52"/>
    <p:sldId id="295" r:id="rId53"/>
    <p:sldId id="296" r:id="rId54"/>
    <p:sldId id="297" r:id="rId55"/>
    <p:sldId id="302" r:id="rId56"/>
    <p:sldId id="304" r:id="rId57"/>
    <p:sldId id="299" r:id="rId58"/>
    <p:sldId id="374" r:id="rId59"/>
    <p:sldId id="300" r:id="rId60"/>
    <p:sldId id="303" r:id="rId61"/>
    <p:sldId id="305" r:id="rId62"/>
    <p:sldId id="306" r:id="rId63"/>
    <p:sldId id="308" r:id="rId64"/>
    <p:sldId id="307" r:id="rId65"/>
    <p:sldId id="382" r:id="rId66"/>
    <p:sldId id="309" r:id="rId67"/>
    <p:sldId id="375" r:id="rId68"/>
    <p:sldId id="310" r:id="rId69"/>
    <p:sldId id="311" r:id="rId70"/>
    <p:sldId id="312" r:id="rId71"/>
    <p:sldId id="314" r:id="rId72"/>
    <p:sldId id="377" r:id="rId73"/>
    <p:sldId id="313" r:id="rId74"/>
    <p:sldId id="316" r:id="rId75"/>
    <p:sldId id="315" r:id="rId76"/>
    <p:sldId id="317" r:id="rId77"/>
    <p:sldId id="376" r:id="rId78"/>
    <p:sldId id="318" r:id="rId79"/>
    <p:sldId id="319" r:id="rId80"/>
    <p:sldId id="320" r:id="rId81"/>
    <p:sldId id="321" r:id="rId82"/>
    <p:sldId id="328" r:id="rId83"/>
    <p:sldId id="378" r:id="rId84"/>
    <p:sldId id="329" r:id="rId85"/>
    <p:sldId id="330" r:id="rId86"/>
    <p:sldId id="322" r:id="rId87"/>
    <p:sldId id="323" r:id="rId88"/>
    <p:sldId id="332" r:id="rId89"/>
    <p:sldId id="324" r:id="rId90"/>
    <p:sldId id="361" r:id="rId91"/>
    <p:sldId id="333" r:id="rId92"/>
    <p:sldId id="334" r:id="rId93"/>
    <p:sldId id="335" r:id="rId94"/>
    <p:sldId id="336" r:id="rId95"/>
    <p:sldId id="340" r:id="rId96"/>
    <p:sldId id="339" r:id="rId97"/>
    <p:sldId id="337" r:id="rId98"/>
    <p:sldId id="343" r:id="rId99"/>
    <p:sldId id="338" r:id="rId100"/>
    <p:sldId id="341" r:id="rId101"/>
    <p:sldId id="350" r:id="rId102"/>
    <p:sldId id="342" r:id="rId103"/>
    <p:sldId id="344" r:id="rId104"/>
    <p:sldId id="362" r:id="rId105"/>
    <p:sldId id="345" r:id="rId106"/>
    <p:sldId id="347" r:id="rId107"/>
    <p:sldId id="349" r:id="rId108"/>
    <p:sldId id="348" r:id="rId109"/>
    <p:sldId id="346" r:id="rId110"/>
    <p:sldId id="379" r:id="rId111"/>
    <p:sldId id="351" r:id="rId112"/>
    <p:sldId id="352" r:id="rId113"/>
    <p:sldId id="353" r:id="rId114"/>
    <p:sldId id="354" r:id="rId115"/>
    <p:sldId id="355" r:id="rId116"/>
    <p:sldId id="356" r:id="rId117"/>
    <p:sldId id="357" r:id="rId118"/>
    <p:sldId id="358" r:id="rId119"/>
    <p:sldId id="359" r:id="rId120"/>
    <p:sldId id="360" r:id="rId121"/>
    <p:sldId id="384" r:id="rId122"/>
    <p:sldId id="385" r:id="rId123"/>
    <p:sldId id="386" r:id="rId1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AE2C4910-26D8-4851-8743-4712F759B0B1}">
          <p14:sldIdLst>
            <p14:sldId id="256"/>
            <p14:sldId id="257"/>
            <p14:sldId id="258"/>
            <p14:sldId id="261"/>
            <p14:sldId id="259"/>
            <p14:sldId id="262"/>
            <p14:sldId id="263"/>
            <p14:sldId id="264"/>
            <p14:sldId id="267"/>
            <p14:sldId id="266"/>
            <p14:sldId id="268"/>
            <p14:sldId id="265"/>
            <p14:sldId id="366"/>
            <p14:sldId id="367"/>
            <p14:sldId id="383"/>
            <p14:sldId id="269"/>
            <p14:sldId id="369"/>
            <p14:sldId id="270"/>
            <p14:sldId id="271"/>
            <p14:sldId id="368"/>
            <p14:sldId id="272"/>
            <p14:sldId id="331"/>
            <p14:sldId id="273"/>
            <p14:sldId id="274"/>
            <p14:sldId id="276"/>
            <p14:sldId id="277"/>
            <p14:sldId id="278"/>
            <p14:sldId id="275"/>
            <p14:sldId id="279"/>
            <p14:sldId id="280"/>
            <p14:sldId id="281"/>
            <p14:sldId id="370"/>
            <p14:sldId id="282"/>
            <p14:sldId id="364"/>
            <p14:sldId id="380"/>
            <p14:sldId id="283"/>
            <p14:sldId id="284"/>
            <p14:sldId id="285"/>
            <p14:sldId id="286"/>
            <p14:sldId id="371"/>
            <p14:sldId id="291"/>
            <p14:sldId id="287"/>
            <p14:sldId id="288"/>
            <p14:sldId id="290"/>
            <p14:sldId id="289"/>
            <p14:sldId id="292"/>
            <p14:sldId id="381"/>
            <p14:sldId id="293"/>
            <p14:sldId id="363"/>
            <p14:sldId id="373"/>
            <p14:sldId id="294"/>
            <p14:sldId id="295"/>
            <p14:sldId id="296"/>
            <p14:sldId id="297"/>
            <p14:sldId id="302"/>
            <p14:sldId id="304"/>
            <p14:sldId id="299"/>
            <p14:sldId id="374"/>
            <p14:sldId id="300"/>
            <p14:sldId id="303"/>
            <p14:sldId id="305"/>
            <p14:sldId id="306"/>
            <p14:sldId id="308"/>
            <p14:sldId id="307"/>
            <p14:sldId id="382"/>
            <p14:sldId id="309"/>
            <p14:sldId id="375"/>
            <p14:sldId id="310"/>
            <p14:sldId id="311"/>
            <p14:sldId id="312"/>
            <p14:sldId id="314"/>
            <p14:sldId id="377"/>
            <p14:sldId id="313"/>
            <p14:sldId id="316"/>
            <p14:sldId id="315"/>
            <p14:sldId id="317"/>
            <p14:sldId id="376"/>
            <p14:sldId id="318"/>
            <p14:sldId id="319"/>
            <p14:sldId id="320"/>
            <p14:sldId id="321"/>
            <p14:sldId id="328"/>
            <p14:sldId id="378"/>
            <p14:sldId id="329"/>
            <p14:sldId id="330"/>
            <p14:sldId id="322"/>
            <p14:sldId id="323"/>
            <p14:sldId id="332"/>
            <p14:sldId id="324"/>
            <p14:sldId id="361"/>
            <p14:sldId id="333"/>
            <p14:sldId id="334"/>
            <p14:sldId id="335"/>
            <p14:sldId id="336"/>
            <p14:sldId id="340"/>
            <p14:sldId id="339"/>
            <p14:sldId id="337"/>
            <p14:sldId id="343"/>
            <p14:sldId id="338"/>
            <p14:sldId id="341"/>
            <p14:sldId id="350"/>
            <p14:sldId id="342"/>
            <p14:sldId id="344"/>
            <p14:sldId id="362"/>
            <p14:sldId id="345"/>
            <p14:sldId id="347"/>
            <p14:sldId id="349"/>
            <p14:sldId id="348"/>
            <p14:sldId id="346"/>
            <p14:sldId id="379"/>
            <p14:sldId id="351"/>
            <p14:sldId id="352"/>
            <p14:sldId id="353"/>
            <p14:sldId id="354"/>
            <p14:sldId id="355"/>
            <p14:sldId id="356"/>
            <p14:sldId id="357"/>
            <p14:sldId id="358"/>
            <p14:sldId id="359"/>
            <p14:sldId id="360"/>
            <p14:sldId id="384"/>
            <p14:sldId id="385"/>
            <p14:sldId id="3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5256" autoAdjust="0"/>
  </p:normalViewPr>
  <p:slideViewPr>
    <p:cSldViewPr>
      <p:cViewPr varScale="1">
        <p:scale>
          <a:sx n="82" d="100"/>
          <a:sy n="82" d="100"/>
        </p:scale>
        <p:origin x="1373"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C166D-5F9A-4797-80C5-0CB2E719E9D4}" type="datetimeFigureOut">
              <a:rPr lang="zh-TW" altLang="en-US" smtClean="0"/>
              <a:t>2020/6/2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EBB08-84B7-4C02-B6B5-E2B5074D54FD}" type="slidenum">
              <a:rPr lang="zh-TW" altLang="en-US" smtClean="0"/>
              <a:t>‹#›</a:t>
            </a:fld>
            <a:endParaRPr lang="zh-TW" altLang="en-US"/>
          </a:p>
        </p:txBody>
      </p:sp>
    </p:spTree>
    <p:extLst>
      <p:ext uri="{BB962C8B-B14F-4D97-AF65-F5344CB8AC3E}">
        <p14:creationId xmlns:p14="http://schemas.microsoft.com/office/powerpoint/2010/main" val="143501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grail.cs.washington.edu/projects/vignette/vign.iccv05.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udagog.net/bu/papers/NonrigidShapeDetection_ECCV06.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eecis.udel.edu/~jye/lab_research/08/vignetting_radialGradient_CameraRead.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pauldebevec.com/Research/HDR/debevec-siggraph97.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en.wikipedia.org/wiki/Noise_reduction"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en.wikipedia.org/wiki/Smoothing"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www.csie.ntu.edu.tw/~cyy/projects/matting/papers/cvpr2001.pdf"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a:t>
            </a:fld>
            <a:endParaRPr lang="zh-TW" altLang="en-US"/>
          </a:p>
        </p:txBody>
      </p:sp>
    </p:spTree>
    <p:extLst>
      <p:ext uri="{BB962C8B-B14F-4D97-AF65-F5344CB8AC3E}">
        <p14:creationId xmlns:p14="http://schemas.microsoft.com/office/powerpoint/2010/main" val="278920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一個更實用的選擇是利用前一頁所提的色卡來做較準。</a:t>
            </a:r>
            <a:endParaRPr lang="en-US" altLang="zh-TW" dirty="0"/>
          </a:p>
          <a:p>
            <a:pPr marL="0" indent="0">
              <a:buNone/>
            </a:pPr>
            <a:r>
              <a:rPr lang="zh-TW" altLang="en-US" dirty="0"/>
              <a:t>這種做法最大的困難就是，你要維持一個穩定的光源</a:t>
            </a:r>
            <a:endParaRPr lang="en-US" altLang="zh-TW" dirty="0"/>
          </a:p>
          <a:p>
            <a:pPr marL="0" indent="0">
              <a:buNone/>
            </a:pPr>
            <a:r>
              <a:rPr lang="zh-TW" altLang="en-US" dirty="0"/>
              <a:t>一種方法，使用一個大的暗室，該房間要有遠離（垂直於）圖表的高質量光源。</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a:t>
            </a:fld>
            <a:endParaRPr lang="zh-TW" altLang="en-US"/>
          </a:p>
        </p:txBody>
      </p:sp>
    </p:spTree>
    <p:extLst>
      <p:ext uri="{BB962C8B-B14F-4D97-AF65-F5344CB8AC3E}">
        <p14:creationId xmlns:p14="http://schemas.microsoft.com/office/powerpoint/2010/main" val="1176546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傳統的方法是你做出的圖的頻譜，要和原圖的頻譜圖有對應。所謂的頻譜可能是頻率的頻譜，比方說原圖某個地方式高頻區域，你所做出來的圖那個部分就要是高頻；頻譜的概念也可以套用在顏色上，比方說這個地方是綠色，你不能圖做出來這個部分變成藍色</a:t>
            </a:r>
            <a:endParaRPr lang="en-US" altLang="zh-TW" dirty="0"/>
          </a:p>
          <a:p>
            <a:pPr marL="228600" indent="-228600">
              <a:buAutoNum type="arabicPeriod"/>
            </a:pPr>
            <a:r>
              <a:rPr lang="zh-TW" altLang="en-US" dirty="0"/>
              <a:t>頻率的分布也要對到。比方說草是高頻，你所做出來的草就不能只是綠色的一大片，也要是高頻的樣子</a:t>
            </a:r>
            <a:endParaRPr lang="en-US" altLang="zh-TW" dirty="0"/>
          </a:p>
          <a:p>
            <a:pPr marL="228600" indent="-228600">
              <a:buAutoNum type="arabicPeriod"/>
            </a:pPr>
            <a:r>
              <a:rPr lang="zh-TW" altLang="en-US" dirty="0"/>
              <a:t>這篇論文題到除了上述的兩個條件要</a:t>
            </a:r>
            <a:r>
              <a:rPr lang="en-US" altLang="zh-TW" dirty="0"/>
              <a:t>match</a:t>
            </a:r>
            <a:r>
              <a:rPr lang="zh-TW" altLang="en-US" dirty="0"/>
              <a:t>到之外，你所做出來的圖的</a:t>
            </a:r>
            <a:r>
              <a:rPr lang="en-US" altLang="zh-TW" dirty="0"/>
              <a:t>histogram</a:t>
            </a:r>
            <a:r>
              <a:rPr lang="zh-TW" altLang="en-US" dirty="0"/>
              <a:t>也要和原圖一樣</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117</a:t>
            </a:fld>
            <a:endParaRPr lang="zh-TW" altLang="en-US"/>
          </a:p>
        </p:txBody>
      </p:sp>
    </p:spTree>
    <p:extLst>
      <p:ext uri="{BB962C8B-B14F-4D97-AF65-F5344CB8AC3E}">
        <p14:creationId xmlns:p14="http://schemas.microsoft.com/office/powerpoint/2010/main" val="28010669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主要是為了要移除物件，移除物件之後，你會產生一塊很沒有物體的區塊，此時你就可以利用選取一部分的草皮，利用</a:t>
            </a:r>
            <a:r>
              <a:rPr lang="en-US" altLang="zh-TW" b="0" dirty="0"/>
              <a:t>synthesis</a:t>
            </a:r>
            <a:r>
              <a:rPr lang="zh-TW" altLang="en-US" b="0" dirty="0"/>
              <a:t>的方法把這段空白的區域填起來</a:t>
            </a:r>
            <a:endParaRPr lang="en-US" altLang="zh-TW" b="0" dirty="0"/>
          </a:p>
          <a:p>
            <a:endParaRPr lang="en-US" altLang="zh-TW" b="0" dirty="0"/>
          </a:p>
          <a:p>
            <a:r>
              <a:rPr lang="en-US" altLang="zh-TW" dirty="0" err="1"/>
              <a:t>Criminisi</a:t>
            </a:r>
            <a:r>
              <a:rPr lang="zh-TW" altLang="en-US" dirty="0"/>
              <a:t>、</a:t>
            </a:r>
            <a:r>
              <a:rPr lang="en-US" altLang="zh-TW" dirty="0"/>
              <a:t>Perez </a:t>
            </a:r>
            <a:r>
              <a:rPr lang="zh-TW" altLang="en-US" dirty="0"/>
              <a:t>與 </a:t>
            </a:r>
            <a:r>
              <a:rPr lang="en-US" altLang="zh-TW" dirty="0"/>
              <a:t>Toyama(2004)</a:t>
            </a:r>
            <a:r>
              <a:rPr lang="zh-TW" altLang="en-US" dirty="0"/>
              <a:t>提出的的影</a:t>
            </a:r>
          </a:p>
          <a:p>
            <a:r>
              <a:rPr lang="zh-TW" altLang="en-US" dirty="0"/>
              <a:t>像修補演算法</a:t>
            </a:r>
            <a:r>
              <a:rPr lang="en-US" altLang="zh-TW" dirty="0"/>
              <a:t>[5]</a:t>
            </a:r>
            <a:r>
              <a:rPr lang="zh-TW" altLang="en-US" dirty="0"/>
              <a:t>，其修補的核心技術就是影像</a:t>
            </a:r>
          </a:p>
          <a:p>
            <a:r>
              <a:rPr lang="en-US" altLang="zh-TW" dirty="0"/>
              <a:t>edge </a:t>
            </a:r>
            <a:r>
              <a:rPr lang="zh-TW" altLang="en-US" dirty="0"/>
              <a:t>的方向與強度及像素的信賴度。</a:t>
            </a:r>
          </a:p>
          <a:p>
            <a:r>
              <a:rPr lang="zh-TW" altLang="en-US" dirty="0"/>
              <a:t>自動填補目標區，首先計算目標區輪廓的填補</a:t>
            </a:r>
          </a:p>
          <a:p>
            <a:r>
              <a:rPr lang="zh-TW" altLang="en-US" dirty="0"/>
              <a:t>順序，填補過程當中，填補順序會影響影像修補的</a:t>
            </a:r>
          </a:p>
          <a:p>
            <a:r>
              <a:rPr lang="zh-TW" altLang="en-US" dirty="0"/>
              <a:t>結果，藉由 </a:t>
            </a:r>
            <a:r>
              <a:rPr lang="en-US" altLang="zh-TW" dirty="0"/>
              <a:t>Confidence Term </a:t>
            </a:r>
            <a:r>
              <a:rPr lang="zh-TW" altLang="en-US" dirty="0"/>
              <a:t>與 </a:t>
            </a:r>
            <a:r>
              <a:rPr lang="en-US" altLang="zh-TW" dirty="0"/>
              <a:t>Data Term </a:t>
            </a:r>
            <a:r>
              <a:rPr lang="zh-TW" altLang="en-US" dirty="0"/>
              <a:t>相乘，決</a:t>
            </a:r>
          </a:p>
          <a:p>
            <a:r>
              <a:rPr lang="zh-TW" altLang="en-US" dirty="0"/>
              <a:t>定第一個填補的位置，取得位置再從位置框取一個</a:t>
            </a:r>
          </a:p>
          <a:p>
            <a:r>
              <a:rPr lang="en-US" altLang="zh-TW" dirty="0"/>
              <a:t>Patch</a:t>
            </a:r>
            <a:r>
              <a:rPr lang="zh-TW" altLang="en-US" dirty="0"/>
              <a:t>，由來源區域尋找相似的 </a:t>
            </a:r>
            <a:r>
              <a:rPr lang="en-US" altLang="zh-TW" dirty="0"/>
              <a:t>Patch</a:t>
            </a:r>
            <a:r>
              <a:rPr lang="zh-TW" altLang="en-US" dirty="0"/>
              <a:t>，找到後將填</a:t>
            </a:r>
          </a:p>
          <a:p>
            <a:r>
              <a:rPr lang="zh-TW" altLang="en-US" dirty="0"/>
              <a:t>補目標區。其中尋找相似的 </a:t>
            </a:r>
            <a:r>
              <a:rPr lang="en-US" altLang="zh-TW" dirty="0"/>
              <a:t>patch </a:t>
            </a:r>
            <a:r>
              <a:rPr lang="zh-TW" altLang="en-US" dirty="0"/>
              <a:t>是以 </a:t>
            </a:r>
            <a:r>
              <a:rPr lang="en-US" altLang="zh-TW" dirty="0"/>
              <a:t>Sum of</a:t>
            </a:r>
          </a:p>
          <a:p>
            <a:r>
              <a:rPr lang="en-US" altLang="zh-TW" dirty="0"/>
              <a:t>Squared</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118</a:t>
            </a:fld>
            <a:endParaRPr lang="zh-TW" altLang="en-US"/>
          </a:p>
        </p:txBody>
      </p:sp>
    </p:spTree>
    <p:extLst>
      <p:ext uri="{BB962C8B-B14F-4D97-AF65-F5344CB8AC3E}">
        <p14:creationId xmlns:p14="http://schemas.microsoft.com/office/powerpoint/2010/main" val="42818381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Render</a:t>
            </a:r>
            <a:r>
              <a:rPr lang="zh-TW" altLang="en-US" dirty="0"/>
              <a:t> 描繪</a:t>
            </a:r>
            <a:endParaRPr lang="en-US" altLang="zh-TW" dirty="0"/>
          </a:p>
          <a:p>
            <a:r>
              <a:rPr lang="zh-TW" altLang="en-US" sz="1200" b="0" i="0" kern="1200" dirty="0">
                <a:solidFill>
                  <a:schemeClr val="tx1"/>
                </a:solidFill>
                <a:effectLst/>
                <a:latin typeface="+mn-lt"/>
                <a:ea typeface="+mn-ea"/>
                <a:cs typeface="+mn-cs"/>
              </a:rPr>
              <a:t> 主要的想法就是利用來源圖跟目標圖的</a:t>
            </a:r>
            <a:r>
              <a:rPr lang="en-US" altLang="zh-TW" sz="1200" b="0" i="0" kern="1200" dirty="0">
                <a:solidFill>
                  <a:schemeClr val="tx1"/>
                </a:solidFill>
                <a:effectLst/>
                <a:latin typeface="+mn-lt"/>
                <a:ea typeface="+mn-ea"/>
                <a:cs typeface="+mn-cs"/>
              </a:rPr>
              <a:t>gradient</a:t>
            </a:r>
            <a:r>
              <a:rPr lang="zh-TW" altLang="en-US" sz="1200" b="0" i="0" kern="1200" dirty="0">
                <a:solidFill>
                  <a:schemeClr val="tx1"/>
                </a:solidFill>
                <a:effectLst/>
                <a:latin typeface="+mn-lt"/>
                <a:ea typeface="+mn-ea"/>
                <a:cs typeface="+mn-cs"/>
              </a:rPr>
              <a:t>應該有個向量去引導其值 ，來使目標圖上會有相似來源圖的</a:t>
            </a:r>
            <a:r>
              <a:rPr lang="en-US" altLang="zh-TW" sz="1200" b="0" i="0" kern="1200" dirty="0">
                <a:solidFill>
                  <a:schemeClr val="tx1"/>
                </a:solidFill>
                <a:effectLst/>
                <a:latin typeface="+mn-lt"/>
                <a:ea typeface="+mn-ea"/>
                <a:cs typeface="+mn-cs"/>
              </a:rPr>
              <a:t>gradient</a:t>
            </a:r>
            <a:r>
              <a:rPr lang="zh-TW" altLang="en-US" sz="1200" b="0" i="0" kern="1200" dirty="0">
                <a:solidFill>
                  <a:schemeClr val="tx1"/>
                </a:solidFill>
                <a:effectLst/>
                <a:latin typeface="+mn-lt"/>
                <a:ea typeface="+mn-ea"/>
                <a:cs typeface="+mn-cs"/>
              </a:rPr>
              <a:t>而邊界部分則保留目標圖的亮度，讓結果圖看其來沒有明顯接縫</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119</a:t>
            </a:fld>
            <a:endParaRPr lang="zh-TW" altLang="en-US"/>
          </a:p>
        </p:txBody>
      </p:sp>
    </p:spTree>
    <p:extLst>
      <p:ext uri="{BB962C8B-B14F-4D97-AF65-F5344CB8AC3E}">
        <p14:creationId xmlns:p14="http://schemas.microsoft.com/office/powerpoint/2010/main" val="33096810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15</a:t>
            </a:r>
            <a:r>
              <a:rPr lang="zh-TW" altLang="en-US"/>
              <a:t>頁</a:t>
            </a:r>
            <a:endParaRPr lang="zh-TW" altLang="en-US" dirty="0"/>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121</a:t>
            </a:fld>
            <a:endParaRPr lang="zh-TW" altLang="en-US"/>
          </a:p>
        </p:txBody>
      </p:sp>
    </p:spTree>
    <p:extLst>
      <p:ext uri="{BB962C8B-B14F-4D97-AF65-F5344CB8AC3E}">
        <p14:creationId xmlns:p14="http://schemas.microsoft.com/office/powerpoint/2010/main" val="27993951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23</a:t>
            </a:r>
            <a:r>
              <a:rPr lang="zh-TW" altLang="en-US" dirty="0"/>
              <a:t>頁</a:t>
            </a:r>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122</a:t>
            </a:fld>
            <a:endParaRPr lang="zh-TW" altLang="en-US"/>
          </a:p>
        </p:txBody>
      </p:sp>
    </p:spTree>
    <p:extLst>
      <p:ext uri="{BB962C8B-B14F-4D97-AF65-F5344CB8AC3E}">
        <p14:creationId xmlns:p14="http://schemas.microsoft.com/office/powerpoint/2010/main" val="416117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Deviation</a:t>
            </a:r>
            <a:r>
              <a:rPr lang="zh-TW" altLang="en-US" dirty="0"/>
              <a:t> </a:t>
            </a:r>
            <a:r>
              <a:rPr lang="en-US" altLang="zh-TW" dirty="0"/>
              <a:t>(n)</a:t>
            </a:r>
            <a:r>
              <a:rPr lang="zh-TW" altLang="en-US" dirty="0"/>
              <a:t>偏向、誤差</a:t>
            </a:r>
            <a:endParaRPr lang="en-US" altLang="zh-TW" dirty="0"/>
          </a:p>
          <a:p>
            <a:pPr marL="228600" indent="-228600">
              <a:buAutoNum type="arabicPeriod"/>
            </a:pPr>
            <a:r>
              <a:rPr lang="zh-TW" altLang="en-US" dirty="0"/>
              <a:t>除了知道</a:t>
            </a:r>
            <a:r>
              <a:rPr lang="en-US" altLang="zh-TW" dirty="0"/>
              <a:t>camera response function</a:t>
            </a:r>
            <a:r>
              <a:rPr lang="zh-TW" altLang="en-US" dirty="0"/>
              <a:t>之外，我們前面提到，一張影像的產生往往參雜了很多的雜訊，因此我現在要討論的是，我有沒有辦法得知究竟有多少雜訊被加入。如果大家以前完過手機的相機就知道，晚上拍照時分的不清楚，為了獲得較光亮的影像，於是調高了</a:t>
            </a:r>
            <a:r>
              <a:rPr lang="en-US" altLang="zh-TW" dirty="0"/>
              <a:t>ISO</a:t>
            </a:r>
            <a:r>
              <a:rPr lang="zh-TW" altLang="en-US" dirty="0"/>
              <a:t>，但最後的圖片明顯得多出來許多雜訊。</a:t>
            </a:r>
            <a:endParaRPr lang="en-US" altLang="zh-TW" dirty="0"/>
          </a:p>
          <a:p>
            <a:pPr marL="228600" indent="-228600">
              <a:buAutoNum type="arabicPeriod"/>
            </a:pPr>
            <a:r>
              <a:rPr lang="zh-TW" altLang="en-US" dirty="0"/>
              <a:t>一個最簡單的測量方法就是，使用標準差，通常是測量灰階值，每個都去做</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12</a:t>
            </a:fld>
            <a:endParaRPr lang="zh-TW" altLang="en-US"/>
          </a:p>
        </p:txBody>
      </p:sp>
    </p:spTree>
    <p:extLst>
      <p:ext uri="{BB962C8B-B14F-4D97-AF65-F5344CB8AC3E}">
        <p14:creationId xmlns:p14="http://schemas.microsoft.com/office/powerpoint/2010/main" val="317038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低</a:t>
            </a:r>
            <a:r>
              <a:rPr lang="en-US" altLang="zh-TW" dirty="0"/>
              <a:t>ISO</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13</a:t>
            </a:fld>
            <a:endParaRPr lang="zh-TW" altLang="en-US"/>
          </a:p>
        </p:txBody>
      </p:sp>
    </p:spTree>
    <p:extLst>
      <p:ext uri="{BB962C8B-B14F-4D97-AF65-F5344CB8AC3E}">
        <p14:creationId xmlns:p14="http://schemas.microsoft.com/office/powerpoint/2010/main" val="105996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高</a:t>
            </a:r>
            <a:r>
              <a:rPr lang="en-US" altLang="zh-TW" dirty="0"/>
              <a:t>ISO</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14</a:t>
            </a:fld>
            <a:endParaRPr lang="zh-TW" altLang="en-US"/>
          </a:p>
        </p:txBody>
      </p:sp>
    </p:spTree>
    <p:extLst>
      <p:ext uri="{BB962C8B-B14F-4D97-AF65-F5344CB8AC3E}">
        <p14:creationId xmlns:p14="http://schemas.microsoft.com/office/powerpoint/2010/main" val="40531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反應速度</a:t>
            </a:r>
            <a:r>
              <a:rPr lang="en-US" altLang="zh-TW" dirty="0"/>
              <a:t>:reaction rate</a:t>
            </a:r>
          </a:p>
          <a:p>
            <a:r>
              <a:rPr lang="zh-TW" altLang="en-US" dirty="0"/>
              <a:t>影像品質</a:t>
            </a:r>
            <a:r>
              <a:rPr lang="en-US" altLang="zh-TW" dirty="0"/>
              <a:t>:image quality</a:t>
            </a:r>
          </a:p>
          <a:p>
            <a:r>
              <a:rPr lang="zh-TW" altLang="en-US" dirty="0"/>
              <a:t>雜訊</a:t>
            </a:r>
            <a:r>
              <a:rPr lang="en-US" altLang="zh-TW" dirty="0"/>
              <a:t>:noise</a:t>
            </a:r>
          </a:p>
          <a:p>
            <a:r>
              <a:rPr lang="zh-TW" altLang="en-US" dirty="0"/>
              <a:t>需要的光</a:t>
            </a:r>
            <a:r>
              <a:rPr lang="en-US" altLang="zh-TW" dirty="0"/>
              <a:t>:light requirement</a:t>
            </a:r>
          </a:p>
          <a:p>
            <a:r>
              <a:rPr lang="zh-TW" altLang="en-US" dirty="0"/>
              <a:t>應用的場景</a:t>
            </a:r>
            <a:r>
              <a:rPr lang="en-US" altLang="zh-TW" dirty="0"/>
              <a:t>: suitable scenario</a:t>
            </a:r>
          </a:p>
          <a:p>
            <a:r>
              <a:rPr lang="zh-TW" altLang="en-US" dirty="0"/>
              <a:t>銀鹵素顆粒大小</a:t>
            </a:r>
            <a:r>
              <a:rPr lang="en-US" altLang="zh-TW" dirty="0"/>
              <a:t>:  granularity of </a:t>
            </a:r>
            <a:r>
              <a:rPr lang="en-US" altLang="zh-TW" dirty="0" err="1"/>
              <a:t>AgX</a:t>
            </a:r>
            <a:endParaRPr lang="en-US" altLang="zh-TW" dirty="0"/>
          </a:p>
          <a:p>
            <a:r>
              <a:rPr lang="zh-TW" altLang="en-US" dirty="0"/>
              <a:t>增益</a:t>
            </a:r>
            <a:r>
              <a:rPr lang="en-US" altLang="zh-TW" dirty="0"/>
              <a:t>: Gain</a:t>
            </a:r>
            <a:endParaRPr lang="zh-TW" altLang="en-US" dirty="0"/>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15</a:t>
            </a:fld>
            <a:endParaRPr lang="zh-TW" altLang="en-US"/>
          </a:p>
        </p:txBody>
      </p:sp>
    </p:spTree>
    <p:extLst>
      <p:ext uri="{BB962C8B-B14F-4D97-AF65-F5344CB8AC3E}">
        <p14:creationId xmlns:p14="http://schemas.microsoft.com/office/powerpoint/2010/main" val="271319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如同測定</a:t>
            </a:r>
            <a:r>
              <a:rPr lang="en-US" altLang="zh-TW" dirty="0"/>
              <a:t>camera response function</a:t>
            </a:r>
            <a:r>
              <a:rPr lang="zh-TW" altLang="en-US" dirty="0"/>
              <a:t>，</a:t>
            </a:r>
            <a:r>
              <a:rPr lang="en-US" altLang="zh-TW" dirty="0"/>
              <a:t>noise</a:t>
            </a:r>
            <a:r>
              <a:rPr lang="en-US" altLang="zh-TW" baseline="0" dirty="0"/>
              <a:t> level estimation</a:t>
            </a:r>
            <a:r>
              <a:rPr lang="zh-TW" altLang="en-US" baseline="0" dirty="0"/>
              <a:t>最好的做法就是在實驗室裡，利用色卡來測。</a:t>
            </a:r>
            <a:endParaRPr lang="en-US" altLang="zh-TW" baseline="0" dirty="0"/>
          </a:p>
          <a:p>
            <a:pPr marL="228600" indent="-228600">
              <a:buAutoNum type="arabicPeriod"/>
            </a:pPr>
            <a:r>
              <a:rPr lang="zh-TW" altLang="en-US" dirty="0"/>
              <a:t>至於要怎麼測定，你可以每一個</a:t>
            </a:r>
            <a:r>
              <a:rPr lang="en-US" altLang="zh-TW" dirty="0"/>
              <a:t>pixel</a:t>
            </a:r>
            <a:r>
              <a:rPr lang="zh-TW" altLang="en-US" dirty="0"/>
              <a:t>個別去檢測，你可以對同一張色卡一直拍照，最後你所要檢測的</a:t>
            </a:r>
            <a:r>
              <a:rPr lang="en-US" altLang="zh-TW" dirty="0"/>
              <a:t>pixel</a:t>
            </a:r>
            <a:r>
              <a:rPr lang="zh-TW" altLang="en-US" dirty="0"/>
              <a:t>就會獲得許多值</a:t>
            </a:r>
            <a:r>
              <a:rPr lang="en-US" altLang="zh-TW" dirty="0"/>
              <a:t>(</a:t>
            </a:r>
            <a:r>
              <a:rPr lang="zh-TW" altLang="en-US" dirty="0"/>
              <a:t>從拍攝不同張影像而來</a:t>
            </a:r>
            <a:r>
              <a:rPr lang="en-US" altLang="zh-TW" dirty="0"/>
              <a:t>)</a:t>
            </a:r>
            <a:r>
              <a:rPr lang="zh-TW" altLang="en-US" dirty="0"/>
              <a:t>，然後去算它的變異數；又或者不要一個一個</a:t>
            </a:r>
            <a:r>
              <a:rPr lang="en-US" altLang="zh-TW" dirty="0"/>
              <a:t>pixel</a:t>
            </a:r>
            <a:r>
              <a:rPr lang="zh-TW" altLang="en-US" dirty="0"/>
              <a:t>去檢驗，一次檢驗一大塊，假設有</a:t>
            </a:r>
            <a:r>
              <a:rPr lang="en-US" altLang="zh-TW" dirty="0"/>
              <a:t>100</a:t>
            </a:r>
            <a:r>
              <a:rPr lang="zh-TW" altLang="en-US" dirty="0"/>
              <a:t>個</a:t>
            </a:r>
            <a:r>
              <a:rPr lang="en-US" altLang="zh-TW" dirty="0"/>
              <a:t>pixel</a:t>
            </a:r>
            <a:r>
              <a:rPr lang="zh-TW" altLang="en-US" dirty="0"/>
              <a:t>都拍攝同樣的色卡，可以去算這</a:t>
            </a:r>
            <a:r>
              <a:rPr lang="en-US" altLang="zh-TW" dirty="0"/>
              <a:t>100</a:t>
            </a:r>
            <a:r>
              <a:rPr lang="zh-TW" altLang="en-US" dirty="0"/>
              <a:t>個</a:t>
            </a:r>
            <a:r>
              <a:rPr lang="en-US" altLang="zh-TW" dirty="0"/>
              <a:t>pixel</a:t>
            </a:r>
            <a:r>
              <a:rPr lang="zh-TW" altLang="en-US" dirty="0"/>
              <a:t>的變異數。利用變異數，我就可以來表達</a:t>
            </a:r>
            <a:r>
              <a:rPr lang="en-US" altLang="zh-TW" dirty="0"/>
              <a:t>noise level</a:t>
            </a:r>
            <a:r>
              <a:rPr lang="en-US" altLang="zh-TW" baseline="0" dirty="0"/>
              <a:t> estimation</a:t>
            </a:r>
            <a:endParaRPr lang="en-US" altLang="zh-TW"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16</a:t>
            </a:fld>
            <a:endParaRPr lang="zh-TW" altLang="en-US"/>
          </a:p>
        </p:txBody>
      </p:sp>
    </p:spTree>
    <p:extLst>
      <p:ext uri="{BB962C8B-B14F-4D97-AF65-F5344CB8AC3E}">
        <p14:creationId xmlns:p14="http://schemas.microsoft.com/office/powerpoint/2010/main" val="395370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在講下三章投影片如何去做降噪</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18</a:t>
            </a:fld>
            <a:endParaRPr lang="zh-TW" altLang="en-US"/>
          </a:p>
        </p:txBody>
      </p:sp>
    </p:spTree>
    <p:extLst>
      <p:ext uri="{BB962C8B-B14F-4D97-AF65-F5344CB8AC3E}">
        <p14:creationId xmlns:p14="http://schemas.microsoft.com/office/powerpoint/2010/main" val="80673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猜測：灰色那條線代表預估的本來的圖應有的色彩所產生的曲線，彩色線斷的部分為</a:t>
            </a:r>
            <a:r>
              <a:rPr lang="en-US" altLang="zh-TW" dirty="0"/>
              <a:t>NLF</a:t>
            </a:r>
            <a:r>
              <a:rPr lang="zh-TW" altLang="en-US" dirty="0"/>
              <a:t>，不過不知道那一堆點，還有座標的意思</a:t>
            </a:r>
            <a:r>
              <a:rPr lang="en-US" altLang="zh-TW" dirty="0"/>
              <a:t>Liu-PAMI08.pdf</a:t>
            </a:r>
          </a:p>
          <a:p>
            <a:r>
              <a:rPr lang="zh-TW" altLang="en-US" dirty="0"/>
              <a:t>這是一篇</a:t>
            </a:r>
            <a:r>
              <a:rPr lang="en-US" altLang="zh-TW" dirty="0"/>
              <a:t>paper</a:t>
            </a:r>
            <a:r>
              <a:rPr lang="zh-TW" altLang="en-US" dirty="0"/>
              <a:t>所提出的評估</a:t>
            </a:r>
            <a:r>
              <a:rPr lang="en-US" altLang="zh-TW" dirty="0"/>
              <a:t>noise</a:t>
            </a:r>
            <a:r>
              <a:rPr lang="zh-TW" altLang="en-US" dirty="0"/>
              <a:t>的方法，基本上是跟每一個</a:t>
            </a:r>
            <a:r>
              <a:rPr lang="en-US" altLang="zh-TW" dirty="0"/>
              <a:t>channel</a:t>
            </a:r>
            <a:r>
              <a:rPr lang="zh-TW" altLang="en-US" dirty="0"/>
              <a:t>的標準差有關，你可以想像灰色的線是實際的影像，而有彩色的線是你做過某種演算法，所得到新的圖像的曲線，如果區線的樣子差愈多，代表你的演算法所預測出來的圖像和實際圖像差愈多。</a:t>
            </a:r>
            <a:endParaRPr lang="en-US" altLang="zh-TW" dirty="0"/>
          </a:p>
          <a:p>
            <a:r>
              <a:rPr lang="en-US" altLang="zh-TW" dirty="0"/>
              <a:t>NLF: </a:t>
            </a:r>
            <a:r>
              <a:rPr lang="fr-FR" altLang="zh-TW" dirty="0"/>
              <a:t>noise level function</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19</a:t>
            </a:fld>
            <a:endParaRPr lang="zh-TW" altLang="en-US"/>
          </a:p>
        </p:txBody>
      </p:sp>
    </p:spTree>
    <p:extLst>
      <p:ext uri="{BB962C8B-B14F-4D97-AF65-F5344CB8AC3E}">
        <p14:creationId xmlns:p14="http://schemas.microsoft.com/office/powerpoint/2010/main" val="133480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如果降噪做得不好，</a:t>
            </a:r>
            <a:r>
              <a:rPr lang="en-US" altLang="zh-TW" dirty="0"/>
              <a:t>noise</a:t>
            </a:r>
            <a:r>
              <a:rPr lang="en-US" altLang="zh-TW" baseline="0" dirty="0"/>
              <a:t> level function</a:t>
            </a:r>
            <a:r>
              <a:rPr lang="zh-TW" altLang="en-US" baseline="0" dirty="0"/>
              <a:t>的曲線就會對的不好</a:t>
            </a:r>
            <a:r>
              <a:rPr lang="en-US" altLang="zh-TW" baseline="0" dirty="0"/>
              <a:t>(</a:t>
            </a:r>
            <a:r>
              <a:rPr lang="zh-TW" altLang="en-US" baseline="0" dirty="0"/>
              <a:t>彩色和灰色的部分</a:t>
            </a:r>
            <a:r>
              <a:rPr lang="en-US" altLang="zh-TW" baseline="0" dirty="0"/>
              <a:t>)</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20</a:t>
            </a:fld>
            <a:endParaRPr lang="zh-TW" altLang="en-US"/>
          </a:p>
        </p:txBody>
      </p:sp>
    </p:spTree>
    <p:extLst>
      <p:ext uri="{BB962C8B-B14F-4D97-AF65-F5344CB8AC3E}">
        <p14:creationId xmlns:p14="http://schemas.microsoft.com/office/powerpoint/2010/main" val="3289608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automatic estimation and removal of color noise from a single image using piecewise smooth image models</a:t>
            </a:r>
          </a:p>
          <a:p>
            <a:r>
              <a:rPr lang="en-US" altLang="zh-TW" sz="1200" b="0" i="0" u="none" strike="noStrike" kern="1200" baseline="0" dirty="0">
                <a:solidFill>
                  <a:schemeClr val="tx1"/>
                </a:solidFill>
                <a:latin typeface="+mn-lt"/>
                <a:ea typeface="+mn-ea"/>
                <a:cs typeface="+mn-cs"/>
              </a:rPr>
              <a:t>( a )</a:t>
            </a:r>
            <a:r>
              <a:rPr lang="zh-TW" altLang="en-US" sz="1200" b="0" i="0" u="none" strike="noStrike" kern="1200" baseline="0" dirty="0">
                <a:solidFill>
                  <a:schemeClr val="tx1"/>
                </a:solidFill>
                <a:latin typeface="+mn-lt"/>
                <a:ea typeface="+mn-ea"/>
                <a:cs typeface="+mn-cs"/>
              </a:rPr>
              <a:t>原圖</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b )</a:t>
            </a:r>
            <a:r>
              <a:rPr lang="zh-TW" altLang="en-US" sz="1200" b="0" i="0" u="none" strike="noStrike" kern="1200" baseline="0" dirty="0">
                <a:solidFill>
                  <a:schemeClr val="tx1"/>
                </a:solidFill>
                <a:latin typeface="+mn-lt"/>
                <a:ea typeface="+mn-ea"/>
                <a:cs typeface="+mn-cs"/>
              </a:rPr>
              <a:t>先做</a:t>
            </a:r>
            <a:r>
              <a:rPr lang="en-US" altLang="zh-TW" sz="1200" b="0" i="0" u="none" strike="noStrike" kern="1200" baseline="0" dirty="0">
                <a:solidFill>
                  <a:schemeClr val="tx1"/>
                </a:solidFill>
                <a:latin typeface="+mn-lt"/>
                <a:ea typeface="+mn-ea"/>
                <a:cs typeface="+mn-cs"/>
              </a:rPr>
              <a:t>segmentation</a:t>
            </a:r>
          </a:p>
          <a:p>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c )</a:t>
            </a:r>
            <a:r>
              <a:rPr lang="zh-TW" altLang="en-US" sz="1200" b="0" i="0" u="none" strike="noStrike" kern="1200" baseline="0" dirty="0">
                <a:solidFill>
                  <a:schemeClr val="tx1"/>
                </a:solidFill>
                <a:latin typeface="+mn-lt"/>
                <a:ea typeface="+mn-ea"/>
                <a:cs typeface="+mn-cs"/>
              </a:rPr>
              <a:t>套用一些線性函式，主要是為了平滑內部的區域</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d )</a:t>
            </a:r>
            <a:r>
              <a:rPr lang="zh-TW" altLang="en-US" sz="1200" b="0" i="0" u="none" strike="noStrike" kern="1200" baseline="0" dirty="0">
                <a:solidFill>
                  <a:schemeClr val="tx1"/>
                </a:solidFill>
                <a:latin typeface="+mn-lt"/>
                <a:ea typeface="+mn-ea"/>
                <a:cs typeface="+mn-cs"/>
              </a:rPr>
              <a:t>再套用一些</a:t>
            </a:r>
            <a:r>
              <a:rPr lang="en-US" altLang="zh-TW" sz="1200" b="0" i="0" u="none" strike="noStrike" kern="1200" baseline="0" dirty="0">
                <a:solidFill>
                  <a:schemeClr val="tx1"/>
                </a:solidFill>
                <a:latin typeface="+mn-lt"/>
                <a:ea typeface="+mn-ea"/>
                <a:cs typeface="+mn-cs"/>
              </a:rPr>
              <a:t>function</a:t>
            </a:r>
            <a:r>
              <a:rPr lang="zh-TW" altLang="en-US" sz="1200" b="0" i="0" u="none" strike="noStrike" kern="1200" baseline="0" dirty="0">
                <a:solidFill>
                  <a:schemeClr val="tx1"/>
                </a:solidFill>
                <a:latin typeface="+mn-lt"/>
                <a:ea typeface="+mn-ea"/>
                <a:cs typeface="+mn-cs"/>
              </a:rPr>
              <a:t>，為了是要讓邊界的地方梯度不要那麼大</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e )</a:t>
            </a:r>
            <a:r>
              <a:rPr lang="zh-TW" altLang="en-US" sz="1200" b="0" i="0" u="none" strike="noStrike" kern="1200" baseline="0" dirty="0">
                <a:solidFill>
                  <a:schemeClr val="tx1"/>
                </a:solidFill>
                <a:latin typeface="+mn-lt"/>
                <a:ea typeface="+mn-ea"/>
                <a:cs typeface="+mn-cs"/>
              </a:rPr>
              <a:t>去求 </a:t>
            </a:r>
            <a:r>
              <a:rPr lang="en-US" altLang="zh-TW" sz="1200" b="0" i="0" u="none" strike="noStrike" kern="1200" baseline="0" dirty="0">
                <a:solidFill>
                  <a:schemeClr val="tx1"/>
                </a:solidFill>
                <a:latin typeface="+mn-lt"/>
                <a:ea typeface="+mn-ea"/>
                <a:cs typeface="+mn-cs"/>
              </a:rPr>
              <a:t>eigenvalue</a:t>
            </a:r>
          </a:p>
          <a:p>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f )</a:t>
            </a:r>
            <a:r>
              <a:rPr lang="zh-TW" altLang="en-US" sz="1200" b="0" i="0" u="none" strike="noStrike" kern="1200" baseline="0" dirty="0">
                <a:solidFill>
                  <a:schemeClr val="tx1"/>
                </a:solidFill>
                <a:latin typeface="+mn-lt"/>
                <a:ea typeface="+mn-ea"/>
                <a:cs typeface="+mn-cs"/>
              </a:rPr>
              <a:t>再把</a:t>
            </a:r>
            <a:r>
              <a:rPr lang="en-US" altLang="zh-TW" sz="1200" b="0" i="0" u="none" strike="noStrike" kern="1200" baseline="0" dirty="0">
                <a:solidFill>
                  <a:schemeClr val="tx1"/>
                </a:solidFill>
                <a:latin typeface="+mn-lt"/>
                <a:ea typeface="+mn-ea"/>
                <a:cs typeface="+mn-cs"/>
              </a:rPr>
              <a:t>RGB</a:t>
            </a:r>
            <a:r>
              <a:rPr lang="zh-TW" altLang="en-US" sz="1200" b="0" i="0" u="none" strike="noStrike" kern="1200" baseline="0" dirty="0">
                <a:solidFill>
                  <a:schemeClr val="tx1"/>
                </a:solidFill>
                <a:latin typeface="+mn-lt"/>
                <a:ea typeface="+mn-ea"/>
                <a:cs typeface="+mn-cs"/>
              </a:rPr>
              <a:t>的值映射到最大的</a:t>
            </a:r>
            <a:r>
              <a:rPr lang="en-US" altLang="zh-TW" sz="1200" b="0" i="0" u="none" strike="noStrike" kern="1200" baseline="0" dirty="0">
                <a:solidFill>
                  <a:schemeClr val="tx1"/>
                </a:solidFill>
                <a:latin typeface="+mn-lt"/>
                <a:ea typeface="+mn-ea"/>
                <a:cs typeface="+mn-cs"/>
              </a:rPr>
              <a:t>eigenvector</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21</a:t>
            </a:fld>
            <a:endParaRPr lang="zh-TW" altLang="en-US"/>
          </a:p>
        </p:txBody>
      </p:sp>
    </p:spTree>
    <p:extLst>
      <p:ext uri="{BB962C8B-B14F-4D97-AF65-F5344CB8AC3E}">
        <p14:creationId xmlns:p14="http://schemas.microsoft.com/office/powerpoint/2010/main" val="126078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光度學的校正</a:t>
            </a:r>
            <a:endParaRPr lang="en-US" altLang="zh-TW" dirty="0"/>
          </a:p>
          <a:p>
            <a:pPr marL="228600" indent="-228600">
              <a:buAutoNum type="arabicPeriod"/>
            </a:pPr>
            <a:r>
              <a:rPr lang="zh-TW" altLang="en-US" dirty="0"/>
              <a:t>高動態影像</a:t>
            </a:r>
            <a:endParaRPr lang="en-US" altLang="zh-TW" dirty="0"/>
          </a:p>
          <a:p>
            <a:pPr marL="228600" indent="-228600">
              <a:buAutoNum type="arabicPeriod"/>
            </a:pPr>
            <a:r>
              <a:rPr lang="zh-TW" altLang="en-US" dirty="0"/>
              <a:t>超像素和去模糊</a:t>
            </a:r>
            <a:endParaRPr lang="en-US" altLang="zh-TW" dirty="0"/>
          </a:p>
          <a:p>
            <a:pPr marL="228600" indent="-228600">
              <a:buAutoNum type="arabicPeriod"/>
            </a:pPr>
            <a:r>
              <a:rPr lang="zh-TW" altLang="en-US" dirty="0"/>
              <a:t>影像抽圖與合成</a:t>
            </a:r>
            <a:endParaRPr lang="en-US" altLang="zh-TW" dirty="0"/>
          </a:p>
          <a:p>
            <a:pPr marL="228600" indent="-228600">
              <a:buAutoNum type="arabicPeriod"/>
            </a:pPr>
            <a:r>
              <a:rPr lang="zh-TW" altLang="en-US" dirty="0"/>
              <a:t>條紋分析和合成</a:t>
            </a:r>
            <a:endParaRPr lang="en-US" altLang="zh-TW"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2</a:t>
            </a:fld>
            <a:endParaRPr lang="zh-TW" altLang="en-US"/>
          </a:p>
        </p:txBody>
      </p:sp>
    </p:spTree>
    <p:extLst>
      <p:ext uri="{BB962C8B-B14F-4D97-AF65-F5344CB8AC3E}">
        <p14:creationId xmlns:p14="http://schemas.microsoft.com/office/powerpoint/2010/main" val="319230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mechanical </a:t>
            </a:r>
            <a:r>
              <a:rPr lang="en-US" altLang="zh-TW" dirty="0" err="1"/>
              <a:t>vignetting</a:t>
            </a:r>
            <a:r>
              <a:rPr lang="zh-TW" altLang="en-US" dirty="0"/>
              <a:t>：</a:t>
            </a:r>
            <a:r>
              <a:rPr lang="zh-TW" altLang="en-US" sz="1200" b="0" i="0" kern="1200" dirty="0">
                <a:solidFill>
                  <a:schemeClr val="tx1"/>
                </a:solidFill>
                <a:effectLst/>
                <a:latin typeface="+mn-lt"/>
                <a:ea typeface="+mn-ea"/>
                <a:cs typeface="+mn-cs"/>
              </a:rPr>
              <a:t>機械暗角是很突兀的黑角，成因主要是外來物的遮擋。遮擋物可以是遮光罩、濾鏡環、轉接環、甚至出現在鏡頭邊緣的頭髮都可構成機械暗角。</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Optical </a:t>
            </a:r>
            <a:r>
              <a:rPr lang="en-US" altLang="zh-TW" sz="1200" b="0" i="0" kern="1200" dirty="0" err="1">
                <a:solidFill>
                  <a:schemeClr val="tx1"/>
                </a:solidFill>
                <a:effectLst/>
                <a:latin typeface="+mn-lt"/>
                <a:ea typeface="+mn-ea"/>
                <a:cs typeface="+mn-cs"/>
              </a:rPr>
              <a:t>vignetting</a:t>
            </a:r>
            <a:r>
              <a:rPr lang="zh-TW" altLang="en-US" sz="1200" b="0" i="0" kern="1200" dirty="0">
                <a:solidFill>
                  <a:schemeClr val="tx1"/>
                </a:solidFill>
                <a:effectLst/>
                <a:latin typeface="+mn-lt"/>
                <a:ea typeface="+mn-ea"/>
                <a:cs typeface="+mn-cs"/>
              </a:rPr>
              <a:t>：光學暗角是由中央往外漸暗的，主要是光線經過鏡片組後，鏡頭邊緣的光線被減弱得更多；鏡筒本身的陰影投射到鏡片上也會弱化鏡筒邊緣的光線。</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Natural </a:t>
            </a:r>
            <a:r>
              <a:rPr lang="en-US" altLang="zh-TW" sz="1200" b="0" i="0" kern="1200" dirty="0" err="1">
                <a:solidFill>
                  <a:schemeClr val="tx1"/>
                </a:solidFill>
                <a:effectLst/>
                <a:latin typeface="+mn-lt"/>
                <a:ea typeface="+mn-ea"/>
                <a:cs typeface="+mn-cs"/>
              </a:rPr>
              <a:t>vignetting</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光線離開鏡頭後，可以最短距離直抵感光元件的中心位置；而光線需要航行較長的距離方可抵達感光元件的邊緣位置。光線強度與航行時間是反比的，即光線航行的距離越長，強度越弱。 因此，抵達感光元件中央的光線會比到達邊緣位置的強，而越遠離中心位置，光線航行時間越長，能量也越弱。</a:t>
            </a:r>
            <a:br>
              <a:rPr lang="zh-TW" altLang="en-US" dirty="0"/>
            </a:br>
            <a:br>
              <a:rPr lang="zh-TW" altLang="en-US" dirty="0"/>
            </a:br>
            <a:r>
              <a:rPr lang="zh-TW" altLang="en-US" sz="1200" b="0" i="0" kern="1200" dirty="0">
                <a:solidFill>
                  <a:schemeClr val="tx1"/>
                </a:solidFill>
                <a:effectLst/>
                <a:latin typeface="+mn-lt"/>
                <a:ea typeface="+mn-ea"/>
                <a:cs typeface="+mn-cs"/>
              </a:rPr>
              <a:t>自然暗角是自然照明下降的結果，成因不涉及光線被遮擋。</a:t>
            </a:r>
            <a:br>
              <a:rPr lang="en-US" altLang="zh-TW" sz="1200" b="0" i="0" kern="1200" dirty="0">
                <a:solidFill>
                  <a:schemeClr val="tx1"/>
                </a:solidFill>
                <a:effectLst/>
                <a:latin typeface="+mn-lt"/>
                <a:ea typeface="+mn-ea"/>
                <a:cs typeface="+mn-cs"/>
              </a:rPr>
            </a:b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23</a:t>
            </a:fld>
            <a:endParaRPr lang="zh-TW" altLang="en-US"/>
          </a:p>
        </p:txBody>
      </p:sp>
    </p:spTree>
    <p:extLst>
      <p:ext uri="{BB962C8B-B14F-4D97-AF65-F5344CB8AC3E}">
        <p14:creationId xmlns:p14="http://schemas.microsoft.com/office/powerpoint/2010/main" val="175968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Stitch</a:t>
            </a:r>
            <a:r>
              <a:rPr lang="zh-TW" altLang="en-US" dirty="0"/>
              <a:t> </a:t>
            </a:r>
            <a:r>
              <a:rPr lang="en-US" altLang="zh-TW" dirty="0"/>
              <a:t>(</a:t>
            </a:r>
            <a:r>
              <a:rPr lang="zh-TW" altLang="en-US" dirty="0"/>
              <a:t> </a:t>
            </a:r>
            <a:r>
              <a:rPr lang="en-US" altLang="zh-TW" dirty="0"/>
              <a:t>v )</a:t>
            </a:r>
            <a:r>
              <a:rPr lang="zh-TW" altLang="en-US" dirty="0"/>
              <a:t> 編織、來回移動  </a:t>
            </a:r>
            <a:r>
              <a:rPr lang="en-US" altLang="zh-TW" dirty="0"/>
              <a:t>Panoramic(</a:t>
            </a:r>
            <a:r>
              <a:rPr lang="zh-TW" altLang="en-US" dirty="0"/>
              <a:t> </a:t>
            </a:r>
            <a:r>
              <a:rPr lang="en-US" altLang="zh-TW" dirty="0"/>
              <a:t>a )</a:t>
            </a:r>
            <a:r>
              <a:rPr lang="en-US" altLang="zh-TW" baseline="0" dirty="0"/>
              <a:t> </a:t>
            </a:r>
            <a:r>
              <a:rPr lang="zh-TW" altLang="en-US" baseline="0" dirty="0"/>
              <a:t>全景的</a:t>
            </a:r>
            <a:endParaRPr lang="en-US" altLang="zh-TW" baseline="0" dirty="0"/>
          </a:p>
          <a:p>
            <a:pPr marL="228600" indent="-228600">
              <a:buAutoNum type="arabicPeriod"/>
            </a:pPr>
            <a:r>
              <a:rPr lang="zh-TW" altLang="en-US" baseline="0" dirty="0"/>
              <a:t>一種可行的方法是拍攝很多張連續的照片，而利用每一張照片中間的部分</a:t>
            </a:r>
            <a:r>
              <a:rPr lang="en-US" altLang="zh-TW" baseline="0" dirty="0"/>
              <a:t>(</a:t>
            </a:r>
            <a:r>
              <a:rPr lang="zh-TW" altLang="en-US" baseline="0" dirty="0"/>
              <a:t>中間的部分光亮度是正確的</a:t>
            </a:r>
            <a:r>
              <a:rPr lang="en-US" altLang="zh-TW" baseline="0" dirty="0"/>
              <a:t>)</a:t>
            </a:r>
            <a:r>
              <a:rPr lang="zh-TW" altLang="en-US" baseline="0" dirty="0"/>
              <a:t>，編織出一張完整的圖</a:t>
            </a:r>
            <a:endParaRPr lang="en-US" altLang="zh-TW" baseline="0" dirty="0"/>
          </a:p>
          <a:p>
            <a:pPr marL="228600" indent="-228600">
              <a:buAutoNum type="arabicPeriod"/>
            </a:pPr>
            <a:r>
              <a:rPr lang="zh-TW" altLang="en-US" baseline="0" dirty="0"/>
              <a:t>這樣的方式在前面所說的</a:t>
            </a:r>
            <a:r>
              <a:rPr lang="en-US" altLang="zh-TW" baseline="0" dirty="0"/>
              <a:t>”</a:t>
            </a:r>
            <a:r>
              <a:rPr lang="en-US" altLang="zh-TW" dirty="0"/>
              <a:t> the radiometric response function</a:t>
            </a:r>
            <a:r>
              <a:rPr lang="en-US" altLang="zh-TW" baseline="0" dirty="0"/>
              <a:t>”</a:t>
            </a:r>
            <a:r>
              <a:rPr lang="zh-TW" altLang="en-US" baseline="0" dirty="0"/>
              <a:t>為已知的情況下，加上光亮度維持一個定值下，比較好完成。</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24</a:t>
            </a:fld>
            <a:endParaRPr lang="zh-TW" altLang="en-US"/>
          </a:p>
        </p:txBody>
      </p:sp>
    </p:spTree>
    <p:extLst>
      <p:ext uri="{BB962C8B-B14F-4D97-AF65-F5344CB8AC3E}">
        <p14:creationId xmlns:p14="http://schemas.microsoft.com/office/powerpoint/2010/main" val="4205047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gradient domain blending</a:t>
            </a:r>
            <a:r>
              <a:rPr lang="zh-TW" altLang="en-US" dirty="0"/>
              <a:t>看補充</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3"/>
              </a:rPr>
              <a:t>http://grail.cs.washington.edu/projects/vignette/vign.iccv05.pdf</a:t>
            </a:r>
            <a:r>
              <a:rPr lang="zh-TW" altLang="en-US" dirty="0"/>
              <a:t> </a:t>
            </a:r>
            <a:endParaRPr lang="en-US" altLang="zh-TW" dirty="0"/>
          </a:p>
          <a:p>
            <a:r>
              <a:rPr lang="en-US" altLang="zh-TW" dirty="0"/>
              <a:t>(b)</a:t>
            </a:r>
            <a:r>
              <a:rPr lang="en-US" altLang="zh-TW" dirty="0">
                <a:hlinkClick r:id="rId3"/>
              </a:rPr>
              <a:t> </a:t>
            </a:r>
            <a:r>
              <a:rPr lang="zh-TW" altLang="en-US" dirty="0"/>
              <a:t>比方說利用</a:t>
            </a:r>
            <a:r>
              <a:rPr lang="en-US" altLang="zh-TW" dirty="0"/>
              <a:t>gradual grey filter</a:t>
            </a:r>
            <a:r>
              <a:rPr lang="zh-TW" altLang="en-US" dirty="0"/>
              <a:t>可以達到</a:t>
            </a:r>
            <a:r>
              <a:rPr lang="en-US" altLang="zh-TW" dirty="0"/>
              <a:t>compensation</a:t>
            </a:r>
            <a:r>
              <a:rPr lang="zh-TW" altLang="en-US" dirty="0"/>
              <a:t>的功用</a:t>
            </a:r>
            <a:endParaRPr lang="en-US" altLang="zh-TW" dirty="0"/>
          </a:p>
          <a:p>
            <a:r>
              <a:rPr lang="en-US" altLang="zh-TW" dirty="0"/>
              <a:t>©</a:t>
            </a:r>
            <a:r>
              <a:rPr lang="zh-TW" altLang="en-US" dirty="0"/>
              <a:t>大致上的作法是，利用一個演算法找到圖中明顯的交際的邉，此方法希望此邊的梯度要是</a:t>
            </a:r>
            <a:r>
              <a:rPr lang="en-US" altLang="zh-TW" dirty="0"/>
              <a:t>0</a:t>
            </a:r>
            <a:r>
              <a:rPr lang="zh-TW" altLang="en-US" dirty="0"/>
              <a:t>，在設好梯度之後，會利用這些梯度圖，重建原本的圖</a:t>
            </a:r>
            <a:endParaRPr lang="en-US" altLang="zh-TW" dirty="0"/>
          </a:p>
          <a:p>
            <a:r>
              <a:rPr lang="en-US" altLang="zh-TW" dirty="0"/>
              <a:t>(b) after compensating for </a:t>
            </a:r>
            <a:r>
              <a:rPr lang="en-US" altLang="zh-TW" dirty="0" err="1"/>
              <a:t>vignetting</a:t>
            </a:r>
            <a:endParaRPr lang="en-US" altLang="zh-TW" dirty="0"/>
          </a:p>
          <a:p>
            <a:r>
              <a:rPr lang="en-US" altLang="zh-TW" dirty="0"/>
              <a:t>(c) using gradient domain blending only </a:t>
            </a:r>
          </a:p>
          <a:p>
            <a:r>
              <a:rPr lang="en-US" altLang="zh-TW" dirty="0"/>
              <a:t>(d) after both </a:t>
            </a:r>
            <a:r>
              <a:rPr lang="en-US" altLang="zh-TW" dirty="0" err="1"/>
              <a:t>vignetting</a:t>
            </a:r>
            <a:r>
              <a:rPr lang="en-US" altLang="zh-TW" dirty="0"/>
              <a:t> compensation and blending.</a:t>
            </a:r>
          </a:p>
          <a:p>
            <a:r>
              <a:rPr lang="zh-TW" altLang="en-US" dirty="0"/>
              <a:t>圖</a:t>
            </a:r>
            <a:r>
              <a:rPr lang="en-US" altLang="zh-TW" dirty="0"/>
              <a:t>10.6</a:t>
            </a:r>
            <a:r>
              <a:rPr lang="zh-TW" altLang="en-US" dirty="0"/>
              <a:t>顯示了一個示例</a:t>
            </a:r>
          </a:p>
          <a:p>
            <a:r>
              <a:rPr lang="zh-TW" altLang="en-US" dirty="0"/>
              <a:t>同時估算來自的漸暈，曝光和輻射響應函數</a:t>
            </a:r>
          </a:p>
          <a:p>
            <a:r>
              <a:rPr lang="zh-TW" altLang="en-US" dirty="0"/>
              <a:t>一組重疊的照片（</a:t>
            </a:r>
            <a:r>
              <a:rPr lang="en-US" altLang="zh-TW" dirty="0"/>
              <a:t>Goldman</a:t>
            </a:r>
            <a:r>
              <a:rPr lang="zh-TW" altLang="en-US" dirty="0"/>
              <a:t>，</a:t>
            </a:r>
            <a:r>
              <a:rPr lang="en-US" altLang="zh-TW" dirty="0"/>
              <a:t>2011</a:t>
            </a:r>
            <a:r>
              <a:rPr lang="zh-TW" altLang="en-US" dirty="0"/>
              <a:t>年）。</a:t>
            </a:r>
          </a:p>
          <a:p>
            <a:r>
              <a:rPr lang="zh-TW" altLang="en-US" dirty="0"/>
              <a:t>請注意，除非對漸暈進行建模和補償，否則常規的梯度變域圖像混合將不會創建吸引人的圖像。</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25</a:t>
            </a:fld>
            <a:endParaRPr lang="zh-TW" altLang="en-US"/>
          </a:p>
        </p:txBody>
      </p:sp>
    </p:spTree>
    <p:extLst>
      <p:ext uri="{BB962C8B-B14F-4D97-AF65-F5344CB8AC3E}">
        <p14:creationId xmlns:p14="http://schemas.microsoft.com/office/powerpoint/2010/main" val="2472351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前面講的情況是，當你有很多張圖可以用的情況下，當你只有一張圖可以用的時候，你可以去觀察離軸方向亮度值慢慢的變化</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26</a:t>
            </a:fld>
            <a:endParaRPr lang="zh-TW" altLang="en-US"/>
          </a:p>
        </p:txBody>
      </p:sp>
    </p:spTree>
    <p:extLst>
      <p:ext uri="{BB962C8B-B14F-4D97-AF65-F5344CB8AC3E}">
        <p14:creationId xmlns:p14="http://schemas.microsoft.com/office/powerpoint/2010/main" val="2404396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直接看下一頁的投影片</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27</a:t>
            </a:fld>
            <a:endParaRPr lang="zh-TW" altLang="en-US"/>
          </a:p>
        </p:txBody>
      </p:sp>
    </p:spTree>
    <p:extLst>
      <p:ext uri="{BB962C8B-B14F-4D97-AF65-F5344CB8AC3E}">
        <p14:creationId xmlns:p14="http://schemas.microsoft.com/office/powerpoint/2010/main" val="2908139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&lt;</a:t>
            </a:r>
            <a:r>
              <a:rPr lang="zh-TW" altLang="en-US" dirty="0"/>
              <a:t>放上論文的連結，請同學自行觀看</a:t>
            </a:r>
            <a:r>
              <a:rPr lang="en-US" altLang="zh-TW" dirty="0"/>
              <a:t>&gt;</a:t>
            </a:r>
          </a:p>
          <a:p>
            <a:r>
              <a:rPr lang="en-US" altLang="zh-TW" dirty="0"/>
              <a:t>( b )</a:t>
            </a:r>
            <a:r>
              <a:rPr lang="zh-TW" altLang="en-US" dirty="0"/>
              <a:t>可以參照前一頁投影片的第一點。它先</a:t>
            </a:r>
            <a:r>
              <a:rPr lang="en-US" altLang="zh-TW" dirty="0"/>
              <a:t>segmentation</a:t>
            </a:r>
            <a:r>
              <a:rPr lang="zh-TW" altLang="en-US" dirty="0"/>
              <a:t>將梯度沒太大變化的部分在同一塊，之後在對這樣的區塊去做一些分析，可以看得出來，效果還算不錯。</a:t>
            </a:r>
            <a:endParaRPr lang="en-US" altLang="zh-TW" dirty="0"/>
          </a:p>
          <a:p>
            <a:r>
              <a:rPr lang="fr-FR" altLang="zh-TW" dirty="0">
                <a:hlinkClick r:id="rId3"/>
              </a:rPr>
              <a:t>http://www.budagog.net/bu/papers/NonrigidShapeDetection_ECCV06.pdf</a:t>
            </a:r>
            <a:endParaRPr lang="fr-FR" altLang="zh-TW" dirty="0"/>
          </a:p>
          <a:p>
            <a:r>
              <a:rPr lang="en-US" altLang="zh-TW" dirty="0"/>
              <a:t>(</a:t>
            </a:r>
            <a:r>
              <a:rPr lang="zh-TW" altLang="en-US" dirty="0"/>
              <a:t> </a:t>
            </a:r>
            <a:r>
              <a:rPr lang="en-US" altLang="zh-TW" dirty="0"/>
              <a:t>c )</a:t>
            </a:r>
            <a:r>
              <a:rPr lang="en-US" altLang="zh-TW" baseline="0" dirty="0"/>
              <a:t> </a:t>
            </a:r>
            <a:r>
              <a:rPr lang="zh-TW" altLang="en-US" baseline="0" dirty="0"/>
              <a:t>這是另外一篇論文所提出的方法，這個方法不是像</a:t>
            </a:r>
            <a:r>
              <a:rPr lang="en-US" altLang="zh-TW" baseline="0" dirty="0"/>
              <a:t>(b)</a:t>
            </a:r>
            <a:r>
              <a:rPr lang="zh-TW" altLang="en-US" baseline="0" dirty="0"/>
              <a:t>一樣用</a:t>
            </a:r>
            <a:r>
              <a:rPr lang="en-US" altLang="zh-TW" baseline="0" dirty="0"/>
              <a:t>segmentation</a:t>
            </a:r>
            <a:r>
              <a:rPr lang="zh-TW" altLang="en-US" baseline="0" dirty="0"/>
              <a:t>，它發現到如果有</a:t>
            </a:r>
            <a:r>
              <a:rPr lang="en-US" altLang="zh-TW" baseline="0" dirty="0" err="1"/>
              <a:t>vignetting</a:t>
            </a:r>
            <a:r>
              <a:rPr lang="zh-TW" altLang="en-US" baseline="0" dirty="0"/>
              <a:t>產生，就會發生</a:t>
            </a:r>
            <a:r>
              <a:rPr lang="en-US" altLang="zh-TW" baseline="0" dirty="0"/>
              <a:t>radial gradient</a:t>
            </a:r>
            <a:r>
              <a:rPr lang="zh-TW" altLang="en-US" baseline="0" dirty="0"/>
              <a:t>不對稱的情況，因此它提出了兩個方法來解決</a:t>
            </a:r>
            <a:r>
              <a:rPr lang="en-US" altLang="zh-TW" baseline="0" dirty="0"/>
              <a:t>(</a:t>
            </a:r>
            <a:r>
              <a:rPr lang="fr-FR" altLang="zh-TW" dirty="0"/>
              <a:t>Least-squares Solution</a:t>
            </a:r>
            <a:r>
              <a:rPr lang="zh-TW" altLang="en-US" dirty="0"/>
              <a:t> </a:t>
            </a:r>
            <a:r>
              <a:rPr lang="en-US" altLang="zh-TW" dirty="0"/>
              <a:t>and </a:t>
            </a:r>
            <a:r>
              <a:rPr lang="fr-FR" altLang="zh-TW" dirty="0"/>
              <a:t>Model-based Solution</a:t>
            </a:r>
            <a:r>
              <a:rPr lang="en-US" altLang="zh-TW" baseline="0" dirty="0"/>
              <a:t>)</a:t>
            </a:r>
            <a:r>
              <a:rPr lang="zh-TW" altLang="en-US" baseline="0" dirty="0"/>
              <a:t>，有興趣的同學可以去找論文來看。</a:t>
            </a:r>
            <a:endParaRPr lang="en-US" altLang="zh-TW" baseline="0" dirty="0"/>
          </a:p>
          <a:p>
            <a:r>
              <a:rPr lang="fr-FR" altLang="zh-TW" dirty="0">
                <a:hlinkClick r:id="rId4"/>
              </a:rPr>
              <a:t>https://www.eecis.udel.edu/~jye/lab_research/08/vignetting_radialGradient_CameraRead.pdf</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28</a:t>
            </a:fld>
            <a:endParaRPr lang="zh-TW" altLang="en-US"/>
          </a:p>
        </p:txBody>
      </p:sp>
    </p:spTree>
    <p:extLst>
      <p:ext uri="{BB962C8B-B14F-4D97-AF65-F5344CB8AC3E}">
        <p14:creationId xmlns:p14="http://schemas.microsoft.com/office/powerpoint/2010/main" val="2580226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最後一個要講的是</a:t>
            </a:r>
            <a:r>
              <a:rPr lang="en-US" altLang="zh-TW" dirty="0"/>
              <a:t>optical blur</a:t>
            </a:r>
            <a:r>
              <a:rPr lang="zh-TW" altLang="en-US" dirty="0"/>
              <a:t>，有時候，拍一個點，成像出來之後會是一大片，而我們可以透過</a:t>
            </a:r>
            <a:r>
              <a:rPr lang="en-US" altLang="zh-TW" dirty="0">
                <a:solidFill>
                  <a:srgbClr val="FF0000"/>
                </a:solidFill>
              </a:rPr>
              <a:t>spatial response function</a:t>
            </a:r>
            <a:r>
              <a:rPr lang="zh-TW" altLang="en-US" dirty="0">
                <a:solidFill>
                  <a:srgbClr val="FF0000"/>
                </a:solidFill>
              </a:rPr>
              <a:t>去做較正，這個函式描述了</a:t>
            </a:r>
            <a:r>
              <a:rPr lang="en-US" altLang="zh-TW" dirty="0">
                <a:solidFill>
                  <a:srgbClr val="FF0000"/>
                </a:solidFill>
              </a:rPr>
              <a:t>optical blur</a:t>
            </a:r>
            <a:r>
              <a:rPr lang="zh-TW" altLang="en-US" dirty="0">
                <a:solidFill>
                  <a:srgbClr val="FF0000"/>
                </a:solidFill>
              </a:rPr>
              <a:t>的特性。</a:t>
            </a:r>
            <a:endParaRPr lang="en-US" altLang="zh-TW" dirty="0">
              <a:solidFill>
                <a:srgbClr val="FF0000"/>
              </a:solidFill>
            </a:endParaRPr>
          </a:p>
          <a:p>
            <a:pPr marL="228600" indent="-228600">
              <a:buAutoNum type="arabicPeriod"/>
            </a:pPr>
            <a:r>
              <a:rPr lang="zh-TW" altLang="en-US" dirty="0">
                <a:solidFill>
                  <a:srgbClr val="FF0000"/>
                </a:solidFill>
              </a:rPr>
              <a:t>一個最有名的函數就是</a:t>
            </a:r>
            <a:r>
              <a:rPr lang="en-US" altLang="zh-TW" dirty="0">
                <a:solidFill>
                  <a:srgbClr val="FF0000"/>
                </a:solidFill>
              </a:rPr>
              <a:t>PSF</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30</a:t>
            </a:fld>
            <a:endParaRPr lang="zh-TW" altLang="en-US"/>
          </a:p>
        </p:txBody>
      </p:sp>
    </p:spTree>
    <p:extLst>
      <p:ext uri="{BB962C8B-B14F-4D97-AF65-F5344CB8AC3E}">
        <p14:creationId xmlns:p14="http://schemas.microsoft.com/office/powerpoint/2010/main" val="1875754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Slanted(</a:t>
            </a:r>
            <a:r>
              <a:rPr lang="zh-TW" altLang="en-US" dirty="0"/>
              <a:t>斜的</a:t>
            </a:r>
            <a:r>
              <a:rPr lang="en-US" altLang="zh-TW" dirty="0"/>
              <a:t>)</a:t>
            </a:r>
          </a:p>
          <a:p>
            <a:pPr marL="228600" indent="-228600">
              <a:buAutoNum type="arabicPeriod"/>
            </a:pPr>
            <a:r>
              <a:rPr lang="zh-TW" altLang="en-US" dirty="0"/>
              <a:t>在做</a:t>
            </a:r>
            <a:r>
              <a:rPr lang="en-US" altLang="zh-TW" dirty="0"/>
              <a:t>super</a:t>
            </a:r>
            <a:r>
              <a:rPr lang="en-US" altLang="zh-TW" baseline="0" dirty="0"/>
              <a:t>-resolution</a:t>
            </a:r>
            <a:r>
              <a:rPr lang="zh-TW" altLang="en-US" baseline="0" dirty="0"/>
              <a:t>和</a:t>
            </a:r>
            <a:r>
              <a:rPr lang="en-US" altLang="zh-TW" baseline="0" dirty="0"/>
              <a:t>de-blurring</a:t>
            </a:r>
            <a:r>
              <a:rPr lang="zh-TW" altLang="en-US" baseline="0" dirty="0"/>
              <a:t>的時候，常常會需要這樣的函數</a:t>
            </a:r>
            <a:endParaRPr lang="en-US" altLang="zh-TW" dirty="0"/>
          </a:p>
          <a:p>
            <a:pPr marL="228600" indent="-228600">
              <a:buAutoNum type="arabicPeriod"/>
            </a:pPr>
            <a:r>
              <a:rPr lang="zh-TW" altLang="en-US" dirty="0"/>
              <a:t>一個比較實際的做法是去找包含長的直線，或者是長方體。直線很好用是因為他可以適用在任合的精準度。意思是不論你想要求精準的</a:t>
            </a:r>
            <a:r>
              <a:rPr lang="en-US" altLang="zh-TW" dirty="0"/>
              <a:t>blur kernel</a:t>
            </a:r>
            <a:r>
              <a:rPr lang="zh-TW" altLang="en-US" dirty="0"/>
              <a:t>或者粗略的</a:t>
            </a:r>
            <a:r>
              <a:rPr lang="en-US" altLang="zh-TW" dirty="0"/>
              <a:t>blur kernel</a:t>
            </a:r>
            <a:r>
              <a:rPr lang="zh-TW" altLang="en-US" dirty="0"/>
              <a:t>，直線都可以拿來讓你求你所要的</a:t>
            </a:r>
            <a:r>
              <a:rPr lang="en-US" altLang="zh-TW" dirty="0"/>
              <a:t>blur kernel</a:t>
            </a:r>
          </a:p>
          <a:p>
            <a:pPr marL="228600" indent="-228600">
              <a:buAutoNum type="arabicPeriod"/>
            </a:pPr>
            <a:r>
              <a:rPr lang="zh-TW" altLang="en-US" dirty="0"/>
              <a:t>在獲取垂直和平行線段時可能會產生</a:t>
            </a:r>
            <a:r>
              <a:rPr lang="en-US" altLang="zh-TW" dirty="0"/>
              <a:t>aliased</a:t>
            </a:r>
            <a:r>
              <a:rPr lang="zh-TW" altLang="en-US" dirty="0"/>
              <a:t>的現象，因此取稍微斜斜的線段比較好</a:t>
            </a:r>
            <a:r>
              <a:rPr lang="en-US" altLang="zh-TW" dirty="0"/>
              <a:t>(aliasing</a:t>
            </a:r>
            <a:r>
              <a:rPr lang="zh-TW" altLang="en-US" dirty="0"/>
              <a:t> </a:t>
            </a:r>
            <a:r>
              <a:rPr lang="en-US" altLang="zh-TW" dirty="0"/>
              <a:t>)</a:t>
            </a:r>
          </a:p>
          <a:p>
            <a:pPr marL="228600" indent="-228600">
              <a:buAutoNum type="arabicPeriod"/>
            </a:pPr>
            <a:r>
              <a:rPr lang="zh-TW" altLang="en-US" sz="1200" b="0" i="0" kern="1200" dirty="0">
                <a:solidFill>
                  <a:schemeClr val="tx1"/>
                </a:solidFill>
                <a:effectLst/>
                <a:latin typeface="+mn-lt"/>
                <a:ea typeface="+mn-ea"/>
                <a:cs typeface="+mn-cs"/>
              </a:rPr>
              <a:t>在光柵顯示器上顯示圖形時，直線段或圖形邊界或多或少會呈鋸齒狀。 原因是圖形信號是連續的，而在光柵顯示系統中，用來表示圖形的卻是一個個離散的像素。 這種用離散量表示連續量引起的失真現象稱之為走樣</a:t>
            </a:r>
            <a:r>
              <a:rPr lang="en-US" altLang="zh-TW" sz="1200" b="0" i="0" kern="1200" dirty="0">
                <a:solidFill>
                  <a:schemeClr val="tx1"/>
                </a:solidFill>
                <a:effectLst/>
                <a:latin typeface="+mn-lt"/>
                <a:ea typeface="+mn-ea"/>
                <a:cs typeface="+mn-cs"/>
              </a:rPr>
              <a:t>(aliasing)</a:t>
            </a:r>
            <a:endParaRPr lang="en-US" altLang="zh-TW"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31</a:t>
            </a:fld>
            <a:endParaRPr lang="zh-TW" altLang="en-US"/>
          </a:p>
        </p:txBody>
      </p:sp>
    </p:spTree>
    <p:extLst>
      <p:ext uri="{BB962C8B-B14F-4D97-AF65-F5344CB8AC3E}">
        <p14:creationId xmlns:p14="http://schemas.microsoft.com/office/powerpoint/2010/main" val="1417387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解釋什麼昰</a:t>
            </a:r>
            <a:r>
              <a:rPr lang="en-US" altLang="zh-TW" dirty="0"/>
              <a:t>aliasing</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32</a:t>
            </a:fld>
            <a:endParaRPr lang="zh-TW" altLang="en-US"/>
          </a:p>
        </p:txBody>
      </p:sp>
    </p:spTree>
    <p:extLst>
      <p:ext uri="{BB962C8B-B14F-4D97-AF65-F5344CB8AC3E}">
        <p14:creationId xmlns:p14="http://schemas.microsoft.com/office/powerpoint/2010/main" val="228205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MTF(Modulation Transfer Function)</a:t>
            </a:r>
            <a:r>
              <a:rPr lang="zh-TW" altLang="en-US" dirty="0"/>
              <a:t>調制轉換函數是使用反差對比的概念來檢定鏡頭解像力，所謂的反差對比就是 </a:t>
            </a:r>
            <a:r>
              <a:rPr lang="en-US" altLang="zh-TW" dirty="0"/>
              <a:t>1mm </a:t>
            </a:r>
            <a:r>
              <a:rPr lang="zh-TW" altLang="en-US" dirty="0"/>
              <a:t>的寬度中，正弦濃度變化反覆有幾次的意思，當具充足的反差可以很容易辨識出兩條線來，但當空間頻率加大時，也就是線條越緊密時，反差也逐漸縮小，當反差衰減到全部變成灰色，再也分辨不出黑白條紋來，即表示鏡</a:t>
            </a:r>
            <a:r>
              <a:rPr lang="en-US" altLang="zh-TW" dirty="0"/>
              <a:t>0</a:t>
            </a:r>
            <a:r>
              <a:rPr lang="zh-TW" altLang="en-US" dirty="0"/>
              <a:t>頭的解像力已到極限。</a:t>
            </a:r>
            <a:endParaRPr lang="en-US" altLang="zh-TW" dirty="0"/>
          </a:p>
          <a:p>
            <a:pPr marL="228600" indent="-228600">
              <a:buAutoNum type="arabicPeriod"/>
            </a:pPr>
            <a:r>
              <a:rPr lang="zh-TW" altLang="en-US" dirty="0"/>
              <a:t>我們前面提到，有一個函式叫做</a:t>
            </a:r>
            <a:r>
              <a:rPr lang="en-US" altLang="zh-TW" dirty="0"/>
              <a:t>PSF</a:t>
            </a:r>
            <a:r>
              <a:rPr lang="zh-TW" altLang="en-US" dirty="0"/>
              <a:t>，這樣的函式你可以當成是一維，因為它就是只有一個點，那麼如果我今天利用前面所描述的</a:t>
            </a:r>
            <a:r>
              <a:rPr lang="en-US" altLang="zh-TW" dirty="0"/>
              <a:t>slant-edge technique </a:t>
            </a:r>
            <a:r>
              <a:rPr lang="zh-TW" altLang="en-US" dirty="0"/>
              <a:t>，我就有能力去描述一個二維的概</a:t>
            </a:r>
            <a:r>
              <a:rPr lang="en-US" altLang="zh-TW" dirty="0"/>
              <a:t>PSF</a:t>
            </a:r>
            <a:r>
              <a:rPr lang="zh-TW" altLang="en-US" dirty="0"/>
              <a:t>，而這個二維的</a:t>
            </a:r>
            <a:r>
              <a:rPr lang="en-US" altLang="zh-TW" dirty="0"/>
              <a:t>PSF</a:t>
            </a:r>
            <a:r>
              <a:rPr lang="zh-TW" altLang="en-US" dirty="0"/>
              <a:t>，我們叫它</a:t>
            </a:r>
            <a:r>
              <a:rPr lang="en-US" altLang="zh-TW" dirty="0"/>
              <a:t>line spread function </a:t>
            </a:r>
            <a:r>
              <a:rPr lang="zh-TW" altLang="en-US" dirty="0"/>
              <a:t>，你可以想像成是許多點的</a:t>
            </a:r>
            <a:r>
              <a:rPr lang="en-US" altLang="zh-TW" dirty="0"/>
              <a:t>PSF</a:t>
            </a:r>
            <a:r>
              <a:rPr lang="zh-TW" altLang="en-US" dirty="0"/>
              <a:t>排成一列成為一個線段。垂直線段可以用來描述水平的</a:t>
            </a:r>
            <a:r>
              <a:rPr lang="en-US" altLang="zh-TW" dirty="0"/>
              <a:t>LSF</a:t>
            </a:r>
            <a:r>
              <a:rPr lang="zh-TW" altLang="en-US" dirty="0"/>
              <a:t>。</a:t>
            </a:r>
            <a:endParaRPr lang="en-US" altLang="zh-TW" dirty="0"/>
          </a:p>
          <a:p>
            <a:pPr marL="228600" indent="-228600">
              <a:buAutoNum type="arabicPeriod"/>
            </a:pPr>
            <a:r>
              <a:rPr lang="zh-TW" altLang="en-US" dirty="0"/>
              <a:t>大家可以想像，</a:t>
            </a:r>
            <a:r>
              <a:rPr lang="en-US" altLang="zh-TW" dirty="0"/>
              <a:t>LSF</a:t>
            </a:r>
            <a:r>
              <a:rPr lang="zh-TW" altLang="en-US" dirty="0"/>
              <a:t>是一個連續的函數，今天我將它做傅立夜轉化之後，就會變成一個離散的模型，我們稱這個模型叫做</a:t>
            </a:r>
            <a:r>
              <a:rPr lang="en-US" altLang="zh-TW" dirty="0"/>
              <a:t>MTF</a:t>
            </a:r>
            <a:r>
              <a:rPr lang="zh-TW" altLang="en-US" dirty="0"/>
              <a:t>，這個模型可以告訴你影像的哪些頻率</a:t>
            </a:r>
            <a:r>
              <a:rPr lang="en-US" altLang="zh-TW" dirty="0"/>
              <a:t>lost</a:t>
            </a:r>
            <a:r>
              <a:rPr lang="zh-TW" altLang="en-US" dirty="0"/>
              <a:t>掉了，以及發生了</a:t>
            </a:r>
            <a:r>
              <a:rPr lang="en-US" altLang="zh-TW" dirty="0"/>
              <a:t>aliasing</a:t>
            </a:r>
            <a:r>
              <a:rPr lang="zh-TW" altLang="en-US" dirty="0"/>
              <a:t>的現象。</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33</a:t>
            </a:fld>
            <a:endParaRPr lang="zh-TW" altLang="en-US"/>
          </a:p>
        </p:txBody>
      </p:sp>
    </p:spTree>
    <p:extLst>
      <p:ext uri="{BB962C8B-B14F-4D97-AF65-F5344CB8AC3E}">
        <p14:creationId xmlns:p14="http://schemas.microsoft.com/office/powerpoint/2010/main" val="134625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a:t>Photometric</a:t>
            </a:r>
            <a:r>
              <a:rPr lang="zh-TW" altLang="en-US" b="0" dirty="0"/>
              <a:t> 測訂光度的</a:t>
            </a:r>
            <a:endParaRPr lang="en-US" altLang="zh-TW" b="0" dirty="0"/>
          </a:p>
          <a:p>
            <a:r>
              <a:rPr lang="zh-TW" altLang="en-US" b="0" dirty="0"/>
              <a:t>我們需要描述一些函式：將</a:t>
            </a:r>
            <a:r>
              <a:rPr lang="en-US" altLang="zh-TW" b="0" dirty="0"/>
              <a:t>[</a:t>
            </a:r>
            <a:r>
              <a:rPr lang="zh-TW" altLang="en-US" b="0" dirty="0"/>
              <a:t>進光量對應到像素值</a:t>
            </a:r>
            <a:r>
              <a:rPr lang="en-US" altLang="zh-TW" b="0" dirty="0"/>
              <a:t>]</a:t>
            </a:r>
            <a:r>
              <a:rPr lang="zh-TW" altLang="en-US" b="0" dirty="0"/>
              <a:t>，以及在照片上</a:t>
            </a:r>
            <a:r>
              <a:rPr lang="en-US" altLang="zh-TW" b="0" dirty="0"/>
              <a:t>[</a:t>
            </a:r>
            <a:r>
              <a:rPr lang="zh-TW" altLang="en-US" b="0" dirty="0"/>
              <a:t>因為雜訊所呈現的效果</a:t>
            </a:r>
            <a:r>
              <a:rPr lang="en-US" altLang="zh-TW" b="0" dirty="0"/>
              <a:t>]</a:t>
            </a:r>
            <a:r>
              <a:rPr lang="zh-TW" altLang="en-US" b="0" dirty="0"/>
              <a:t>。剛剛講的兩個因素都會影響到最後出來的圖片。</a:t>
            </a:r>
            <a:endParaRPr lang="en-US" altLang="zh-TW" b="0" dirty="0"/>
          </a:p>
          <a:p>
            <a:r>
              <a:rPr lang="en-US" altLang="zh-TW" b="0" dirty="0"/>
              <a:t>10.1.1 </a:t>
            </a:r>
            <a:r>
              <a:rPr lang="zh-TW" altLang="en-US" b="0" dirty="0"/>
              <a:t>講的是光子進來的量轉換到儲存在影像上的值的關係</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10.1.2</a:t>
            </a:r>
            <a:r>
              <a:rPr lang="zh-TW" altLang="en-US" sz="1200" b="0" i="0" u="none" strike="noStrike" kern="1200" baseline="0" dirty="0">
                <a:solidFill>
                  <a:schemeClr val="tx1"/>
                </a:solidFill>
                <a:latin typeface="+mn-lt"/>
                <a:ea typeface="+mn-ea"/>
                <a:cs typeface="+mn-cs"/>
              </a:rPr>
              <a:t> 相機所生成的影像會有一些雜訊，這裡想要做的是去測量雜訊的程度</a:t>
            </a:r>
            <a:endParaRPr lang="en-US" altLang="zh-TW" sz="1200" b="0" i="0" u="none" strike="noStrike" kern="1200" baseline="0" dirty="0">
              <a:solidFill>
                <a:schemeClr val="tx1"/>
              </a:solidFill>
              <a:latin typeface="+mn-lt"/>
              <a:ea typeface="+mn-ea"/>
              <a:cs typeface="+mn-cs"/>
            </a:endParaRPr>
          </a:p>
          <a:p>
            <a:r>
              <a:rPr lang="en-US" altLang="zh-TW" dirty="0"/>
              <a:t>10.1.3</a:t>
            </a:r>
            <a:r>
              <a:rPr lang="zh-TW" altLang="en-US" dirty="0"/>
              <a:t> 一張圖片拍攝下來，通常會有一個情況就是，中心的部分很亮，但是周圍的部分卻暗了下來</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10.1.4</a:t>
            </a:r>
            <a:r>
              <a:rPr lang="zh-TW" altLang="en-US" sz="1200" b="0" i="0" u="none" strike="noStrike" kern="1200" baseline="0" dirty="0">
                <a:solidFill>
                  <a:schemeClr val="tx1"/>
                </a:solidFill>
                <a:latin typeface="+mn-lt"/>
                <a:ea typeface="+mn-ea"/>
                <a:cs typeface="+mn-cs"/>
              </a:rPr>
              <a:t> 一張圖片拍攝出來的結果，可能會有一些模糊的現象，比方說一個點變成了一大片，或者是有</a:t>
            </a:r>
            <a:r>
              <a:rPr lang="en-US" altLang="zh-TW" sz="1200" b="0" i="0" u="none" strike="noStrike" kern="1200" baseline="0" dirty="0" err="1">
                <a:solidFill>
                  <a:schemeClr val="tx1"/>
                </a:solidFill>
                <a:latin typeface="+mn-lt"/>
                <a:ea typeface="+mn-ea"/>
                <a:cs typeface="+mn-cs"/>
              </a:rPr>
              <a:t>alising</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混疊</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的現象</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a:t>
            </a:fld>
            <a:endParaRPr lang="zh-TW" altLang="en-US"/>
          </a:p>
        </p:txBody>
      </p:sp>
    </p:spTree>
    <p:extLst>
      <p:ext uri="{BB962C8B-B14F-4D97-AF65-F5344CB8AC3E}">
        <p14:creationId xmlns:p14="http://schemas.microsoft.com/office/powerpoint/2010/main" val="3853909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解釋什麼昰</a:t>
            </a:r>
            <a:r>
              <a:rPr lang="en-US" altLang="zh-TW" dirty="0"/>
              <a:t>LSF</a:t>
            </a:r>
            <a:r>
              <a:rPr lang="zh-TW" altLang="en-US" dirty="0"/>
              <a:t>：空間中一個點經過拍攝之後，會變成模糊一片，同樣的，線段也有這種問題，當你拍攝線段時，可以發現黑白的邊緣不是很明顯的斷開，而是有一個模糊地帶，為了要描述這個模糊地帶的性質，我們使用</a:t>
            </a:r>
            <a:r>
              <a:rPr lang="en-US" altLang="zh-TW" dirty="0"/>
              <a:t>LSF</a:t>
            </a:r>
            <a:r>
              <a:rPr lang="zh-TW" altLang="en-US" dirty="0"/>
              <a:t>來描述</a:t>
            </a:r>
            <a:endParaRPr lang="en-US" altLang="zh-TW" dirty="0"/>
          </a:p>
          <a:p>
            <a:pPr marL="228600" indent="-228600">
              <a:buAutoNum type="arabicPeriod"/>
            </a:pPr>
            <a:r>
              <a:rPr lang="zh-TW" altLang="en-US" dirty="0"/>
              <a:t>底下那張圖是為了要解釋</a:t>
            </a:r>
            <a:r>
              <a:rPr lang="en-US" altLang="zh-TW" dirty="0"/>
              <a:t>MTF</a:t>
            </a:r>
            <a:r>
              <a:rPr lang="zh-TW" altLang="en-US" dirty="0"/>
              <a:t>，你可以想像將這個模糊地帶取了離散化之後，它會變成類似像這樣的表示方式，而這個表示方式主要是要告訴你模糊地帶的頻率資訊，最左邊那張代表的是彽頻率，而最右邊代表的是高頻率。</a:t>
            </a:r>
            <a:endParaRPr lang="en-US" altLang="zh-TW" dirty="0"/>
          </a:p>
          <a:p>
            <a:pPr marL="0" indent="0">
              <a:buNone/>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MTF(Modulation Transfer Function)</a:t>
            </a:r>
            <a:r>
              <a:rPr lang="zh-TW" altLang="en-US" dirty="0"/>
              <a:t>調制轉換函數是使用反差對比的概念來檢定鏡頭解像力，所謂的反差對比就是 </a:t>
            </a:r>
            <a:r>
              <a:rPr lang="en-US" altLang="zh-TW" dirty="0"/>
              <a:t>1mm </a:t>
            </a:r>
            <a:r>
              <a:rPr lang="zh-TW" altLang="en-US" dirty="0"/>
              <a:t>的寬度中，正弦濃度變化反覆有幾次的意思，當具充足的反差可以很容易辨識出兩條線來，但當空間頻率加大時，也就是線條越緊密時，反差也逐漸縮小，當反差衰減到全部變成灰色，再也分辨不出黑白條紋來，即表示鏡</a:t>
            </a:r>
            <a:r>
              <a:rPr lang="en-US" altLang="zh-TW" dirty="0"/>
              <a:t>0</a:t>
            </a:r>
            <a:r>
              <a:rPr lang="zh-TW" altLang="en-US" dirty="0"/>
              <a:t>頭的解像力已到極限。</a:t>
            </a:r>
            <a:endParaRPr lang="en-US" altLang="zh-TW" dirty="0"/>
          </a:p>
          <a:p>
            <a:pPr marL="0" indent="0">
              <a:buNone/>
            </a:pP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34</a:t>
            </a:fld>
            <a:endParaRPr lang="zh-TW" altLang="en-US"/>
          </a:p>
        </p:txBody>
      </p:sp>
    </p:spTree>
    <p:extLst>
      <p:ext uri="{BB962C8B-B14F-4D97-AF65-F5344CB8AC3E}">
        <p14:creationId xmlns:p14="http://schemas.microsoft.com/office/powerpoint/2010/main" val="4166649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dirty="0">
                <a:solidFill>
                  <a:schemeClr val="tx1"/>
                </a:solidFill>
                <a:effectLst/>
                <a:latin typeface="+mn-lt"/>
                <a:ea typeface="+mn-ea"/>
                <a:cs typeface="+mn-cs"/>
              </a:rPr>
              <a:t>透鏡徑向畸變 </a:t>
            </a:r>
            <a:r>
              <a:rPr lang="en-US" altLang="zh-TW" sz="1200" b="0" i="0" u="none" strike="noStrike" kern="1200" dirty="0">
                <a:solidFill>
                  <a:schemeClr val="tx1"/>
                </a:solidFill>
                <a:effectLst/>
                <a:latin typeface="+mn-lt"/>
                <a:ea typeface="+mn-ea"/>
                <a:cs typeface="+mn-cs"/>
              </a:rPr>
              <a:t>radial distortion</a:t>
            </a:r>
            <a:r>
              <a:rPr lang="zh-TW" altLang="en-US" sz="1200" b="0" i="0" u="none" strike="noStrike"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由於透鏡隨光束和主軸間夾角改變而引起的構像與該像點幾何位置的差異，也稱輻射畸變。</a:t>
            </a: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dirty="0">
                <a:solidFill>
                  <a:schemeClr val="tx1"/>
                </a:solidFill>
                <a:effectLst/>
                <a:latin typeface="+mn-lt"/>
                <a:ea typeface="+mn-ea"/>
                <a:cs typeface="+mn-cs"/>
              </a:rPr>
              <a:t>算式的解釋：我要求的是</a:t>
            </a:r>
            <a:r>
              <a:rPr lang="en-US" altLang="zh-TW" sz="1200" b="0" i="0" u="none" strike="noStrike" kern="1200" dirty="0">
                <a:solidFill>
                  <a:schemeClr val="tx1"/>
                </a:solidFill>
                <a:effectLst/>
                <a:latin typeface="+mn-lt"/>
                <a:ea typeface="+mn-ea"/>
                <a:cs typeface="+mn-cs"/>
              </a:rPr>
              <a:t>PSF</a:t>
            </a:r>
            <a:r>
              <a:rPr lang="en-US" altLang="zh-TW" sz="1200" b="0" i="0" u="none" strike="noStrike" kern="1200" baseline="0" dirty="0">
                <a:solidFill>
                  <a:schemeClr val="tx1"/>
                </a:solidFill>
                <a:effectLst/>
                <a:latin typeface="+mn-lt"/>
                <a:ea typeface="+mn-ea"/>
                <a:cs typeface="+mn-cs"/>
              </a:rPr>
              <a:t> kernel “K”</a:t>
            </a:r>
            <a:r>
              <a:rPr lang="zh-TW" altLang="en-US" sz="1200" b="0" i="0" u="none" strike="noStrike" kern="1200" baseline="0" dirty="0">
                <a:solidFill>
                  <a:schemeClr val="tx1"/>
                </a:solidFill>
                <a:effectLst/>
                <a:latin typeface="+mn-lt"/>
                <a:ea typeface="+mn-ea"/>
                <a:cs typeface="+mn-cs"/>
              </a:rPr>
              <a:t>，</a:t>
            </a:r>
            <a:r>
              <a:rPr lang="en-US" altLang="zh-TW" sz="1200" b="0" i="0" u="none" strike="noStrike" kern="1200" baseline="0" dirty="0">
                <a:solidFill>
                  <a:schemeClr val="tx1"/>
                </a:solidFill>
                <a:effectLst/>
                <a:latin typeface="+mn-lt"/>
                <a:ea typeface="+mn-ea"/>
                <a:cs typeface="+mn-cs"/>
              </a:rPr>
              <a:t>B</a:t>
            </a:r>
            <a:r>
              <a:rPr lang="zh-TW" altLang="en-US" sz="1200" b="0" i="0" u="none" strike="noStrike" kern="1200" baseline="0" dirty="0">
                <a:solidFill>
                  <a:schemeClr val="tx1"/>
                </a:solidFill>
                <a:effectLst/>
                <a:latin typeface="+mn-lt"/>
                <a:ea typeface="+mn-ea"/>
                <a:cs typeface="+mn-cs"/>
              </a:rPr>
              <a:t>是我拍到的影像，</a:t>
            </a:r>
            <a:r>
              <a:rPr lang="en-US" altLang="zh-TW" sz="1200" b="0" i="0" u="none" strike="noStrike" kern="1200" baseline="0" dirty="0">
                <a:solidFill>
                  <a:schemeClr val="tx1"/>
                </a:solidFill>
                <a:effectLst/>
                <a:latin typeface="+mn-lt"/>
                <a:ea typeface="+mn-ea"/>
                <a:cs typeface="+mn-cs"/>
              </a:rPr>
              <a:t>I</a:t>
            </a:r>
            <a:r>
              <a:rPr lang="zh-TW" altLang="en-US" sz="1200" b="0" i="0" u="none" strike="noStrike" kern="1200" baseline="0" dirty="0">
                <a:solidFill>
                  <a:schemeClr val="tx1"/>
                </a:solidFill>
                <a:effectLst/>
                <a:latin typeface="+mn-lt"/>
                <a:ea typeface="+mn-ea"/>
                <a:cs typeface="+mn-cs"/>
              </a:rPr>
              <a:t>是我推測出來的影像，</a:t>
            </a:r>
            <a:r>
              <a:rPr lang="en-US" altLang="zh-TW" sz="1200" b="0" i="0" u="none" strike="noStrike" kern="1200" baseline="0" dirty="0">
                <a:solidFill>
                  <a:schemeClr val="tx1"/>
                </a:solidFill>
                <a:effectLst/>
                <a:latin typeface="+mn-lt"/>
                <a:ea typeface="+mn-ea"/>
                <a:cs typeface="+mn-cs"/>
              </a:rPr>
              <a:t>I</a:t>
            </a:r>
            <a:r>
              <a:rPr lang="zh-TW" altLang="en-US" sz="1200" b="0" i="0" u="none" strike="noStrike" kern="1200" baseline="0" dirty="0">
                <a:solidFill>
                  <a:schemeClr val="tx1"/>
                </a:solidFill>
                <a:effectLst/>
                <a:latin typeface="+mn-lt"/>
                <a:ea typeface="+mn-ea"/>
                <a:cs typeface="+mn-cs"/>
              </a:rPr>
              <a:t>的解析度高過</a:t>
            </a:r>
            <a:r>
              <a:rPr lang="en-US" altLang="zh-TW" sz="1200" b="0" i="0" u="none" strike="noStrike" kern="1200" baseline="0" dirty="0">
                <a:solidFill>
                  <a:schemeClr val="tx1"/>
                </a:solidFill>
                <a:effectLst/>
                <a:latin typeface="+mn-lt"/>
                <a:ea typeface="+mn-ea"/>
                <a:cs typeface="+mn-cs"/>
              </a:rPr>
              <a:t>B</a:t>
            </a:r>
            <a:r>
              <a:rPr lang="zh-TW" altLang="en-US" sz="1200" b="0" i="0" u="none" strike="noStrike" kern="1200" baseline="0" dirty="0">
                <a:solidFill>
                  <a:schemeClr val="tx1"/>
                </a:solidFill>
                <a:effectLst/>
                <a:latin typeface="+mn-lt"/>
                <a:ea typeface="+mn-ea"/>
                <a:cs typeface="+mn-cs"/>
              </a:rPr>
              <a:t>，不過他們指的都是同一張圖，今天我將</a:t>
            </a:r>
            <a:r>
              <a:rPr lang="en-US" altLang="zh-TW" sz="1200" b="0" i="0" u="none" strike="noStrike" kern="1200" baseline="0" dirty="0">
                <a:solidFill>
                  <a:schemeClr val="tx1"/>
                </a:solidFill>
                <a:effectLst/>
                <a:latin typeface="+mn-lt"/>
                <a:ea typeface="+mn-ea"/>
                <a:cs typeface="+mn-cs"/>
              </a:rPr>
              <a:t>I</a:t>
            </a:r>
            <a:r>
              <a:rPr lang="zh-TW" altLang="en-US" sz="1200" b="0" i="0" u="none" strike="noStrike" kern="1200" baseline="0" dirty="0">
                <a:solidFill>
                  <a:schemeClr val="tx1"/>
                </a:solidFill>
                <a:effectLst/>
                <a:latin typeface="+mn-lt"/>
                <a:ea typeface="+mn-ea"/>
                <a:cs typeface="+mn-cs"/>
              </a:rPr>
              <a:t>這張圖用上</a:t>
            </a:r>
            <a:r>
              <a:rPr lang="en-US" altLang="zh-TW" sz="1200" b="0" i="0" u="none" strike="noStrike" kern="1200" baseline="0" dirty="0">
                <a:solidFill>
                  <a:schemeClr val="tx1"/>
                </a:solidFill>
                <a:effectLst/>
                <a:latin typeface="+mn-lt"/>
                <a:ea typeface="+mn-ea"/>
                <a:cs typeface="+mn-cs"/>
              </a:rPr>
              <a:t>PSF</a:t>
            </a:r>
            <a:r>
              <a:rPr lang="zh-TW" altLang="en-US" sz="1200" b="0" i="0" u="none" strike="noStrike" kern="1200" baseline="0" dirty="0">
                <a:solidFill>
                  <a:schemeClr val="tx1"/>
                </a:solidFill>
                <a:effectLst/>
                <a:latin typeface="+mn-lt"/>
                <a:ea typeface="+mn-ea"/>
                <a:cs typeface="+mn-cs"/>
              </a:rPr>
              <a:t> </a:t>
            </a:r>
            <a:r>
              <a:rPr lang="en-US" altLang="zh-TW" sz="1200" b="0" i="0" u="none" strike="noStrike" kern="1200" baseline="0" dirty="0">
                <a:solidFill>
                  <a:schemeClr val="tx1"/>
                </a:solidFill>
                <a:effectLst/>
                <a:latin typeface="+mn-lt"/>
                <a:ea typeface="+mn-ea"/>
                <a:cs typeface="+mn-cs"/>
              </a:rPr>
              <a:t>kernel</a:t>
            </a:r>
            <a:r>
              <a:rPr lang="zh-TW" altLang="en-US" sz="1200" b="0" i="0" u="none" strike="noStrike" kern="1200" baseline="0" dirty="0">
                <a:solidFill>
                  <a:schemeClr val="tx1"/>
                </a:solidFill>
                <a:effectLst/>
                <a:latin typeface="+mn-lt"/>
                <a:ea typeface="+mn-ea"/>
                <a:cs typeface="+mn-cs"/>
              </a:rPr>
              <a:t>後在降低解析度到和</a:t>
            </a:r>
            <a:r>
              <a:rPr lang="en-US" altLang="zh-TW" sz="1200" b="0" i="0" u="none" strike="noStrike" kern="1200" baseline="0" dirty="0">
                <a:solidFill>
                  <a:schemeClr val="tx1"/>
                </a:solidFill>
                <a:effectLst/>
                <a:latin typeface="+mn-lt"/>
                <a:ea typeface="+mn-ea"/>
                <a:cs typeface="+mn-cs"/>
              </a:rPr>
              <a:t>B</a:t>
            </a:r>
            <a:r>
              <a:rPr lang="zh-TW" altLang="en-US" sz="1200" b="0" i="0" u="none" strike="noStrike" kern="1200" baseline="0" dirty="0">
                <a:solidFill>
                  <a:schemeClr val="tx1"/>
                </a:solidFill>
                <a:effectLst/>
                <a:latin typeface="+mn-lt"/>
                <a:ea typeface="+mn-ea"/>
                <a:cs typeface="+mn-cs"/>
              </a:rPr>
              <a:t>相同，如果這兩張圖的差距愈小，代表我預估的</a:t>
            </a:r>
            <a:r>
              <a:rPr lang="en-US" altLang="zh-TW" sz="1200" b="0" i="0" u="none" strike="noStrike" kern="1200" baseline="0" dirty="0">
                <a:solidFill>
                  <a:schemeClr val="tx1"/>
                </a:solidFill>
                <a:effectLst/>
                <a:latin typeface="+mn-lt"/>
                <a:ea typeface="+mn-ea"/>
                <a:cs typeface="+mn-cs"/>
              </a:rPr>
              <a:t>K</a:t>
            </a:r>
            <a:r>
              <a:rPr lang="zh-TW" altLang="en-US" sz="1200" b="0" i="0" u="none" strike="noStrike" kern="1200" baseline="0" dirty="0">
                <a:solidFill>
                  <a:schemeClr val="tx1"/>
                </a:solidFill>
                <a:effectLst/>
                <a:latin typeface="+mn-lt"/>
                <a:ea typeface="+mn-ea"/>
                <a:cs typeface="+mn-cs"/>
              </a:rPr>
              <a:t>愈正確</a:t>
            </a:r>
            <a:endParaRPr lang="en-US" altLang="zh-TW" sz="1200" b="0" i="0" u="none" strike="noStrike"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36</a:t>
            </a:fld>
            <a:endParaRPr lang="zh-TW" altLang="en-US"/>
          </a:p>
        </p:txBody>
      </p:sp>
    </p:spTree>
    <p:extLst>
      <p:ext uri="{BB962C8B-B14F-4D97-AF65-F5344CB8AC3E}">
        <p14:creationId xmlns:p14="http://schemas.microsoft.com/office/powerpoint/2010/main" val="3674997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左圖是一張校正用的</a:t>
            </a:r>
            <a:r>
              <a:rPr lang="en-US" altLang="zh-TW" dirty="0"/>
              <a:t>pattern</a:t>
            </a:r>
            <a:r>
              <a:rPr lang="zh-TW" altLang="en-US" baseline="0" dirty="0"/>
              <a:t>圖，此圖包含了所有的</a:t>
            </a:r>
            <a:r>
              <a:rPr lang="en-US" altLang="zh-TW" baseline="0" dirty="0"/>
              <a:t>edge</a:t>
            </a:r>
            <a:r>
              <a:rPr lang="zh-TW" altLang="en-US" baseline="0" dirty="0"/>
              <a:t>方向，因此可以拿來找</a:t>
            </a:r>
            <a:r>
              <a:rPr lang="en-US" altLang="zh-TW" baseline="0" dirty="0"/>
              <a:t>PSF</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37</a:t>
            </a:fld>
            <a:endParaRPr lang="zh-TW" altLang="en-US"/>
          </a:p>
        </p:txBody>
      </p:sp>
    </p:spTree>
    <p:extLst>
      <p:ext uri="{BB962C8B-B14F-4D97-AF65-F5344CB8AC3E}">
        <p14:creationId xmlns:p14="http://schemas.microsoft.com/office/powerpoint/2010/main" val="400652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如果你今天相機的解析度太低，那麼你很難去預估</a:t>
            </a:r>
            <a:r>
              <a:rPr lang="en-US" altLang="zh-TW" dirty="0"/>
              <a:t>PSF</a:t>
            </a:r>
            <a:r>
              <a:rPr lang="zh-TW" altLang="en-US" dirty="0"/>
              <a:t>，比方說我拍攝一張照片，照片中有一個點，如果是高解析度的照片的話，你可以獲得很多</a:t>
            </a:r>
            <a:r>
              <a:rPr lang="en-US" altLang="zh-TW" dirty="0"/>
              <a:t>blur</a:t>
            </a:r>
            <a:r>
              <a:rPr lang="zh-TW" altLang="en-US" dirty="0"/>
              <a:t>的資訊，但如果是彽解析度</a:t>
            </a:r>
            <a:r>
              <a:rPr lang="en-US" altLang="zh-TW" dirty="0"/>
              <a:t>(</a:t>
            </a:r>
            <a:r>
              <a:rPr lang="zh-TW" altLang="en-US" dirty="0"/>
              <a:t>如左</a:t>
            </a:r>
            <a:r>
              <a:rPr lang="en-US" altLang="zh-TW" dirty="0"/>
              <a:t>2)</a:t>
            </a:r>
            <a:r>
              <a:rPr lang="zh-TW" altLang="en-US" dirty="0"/>
              <a:t>的圖，她就會變成一個</a:t>
            </a:r>
            <a:r>
              <a:rPr lang="en-US" altLang="zh-TW" dirty="0"/>
              <a:t>pixel</a:t>
            </a:r>
            <a:r>
              <a:rPr lang="zh-TW" altLang="en-US" dirty="0"/>
              <a:t>，而失去了模糊的過程，失去了模糊的過程你就無法去找</a:t>
            </a:r>
            <a:r>
              <a:rPr lang="en-US" altLang="zh-TW" dirty="0"/>
              <a:t>PSF</a:t>
            </a:r>
            <a:r>
              <a:rPr lang="zh-TW" altLang="en-US" dirty="0"/>
              <a:t>。</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38</a:t>
            </a:fld>
            <a:endParaRPr lang="zh-TW" altLang="en-US"/>
          </a:p>
        </p:txBody>
      </p:sp>
    </p:spTree>
    <p:extLst>
      <p:ext uri="{BB962C8B-B14F-4D97-AF65-F5344CB8AC3E}">
        <p14:creationId xmlns:p14="http://schemas.microsoft.com/office/powerpoint/2010/main" val="115035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 </a:t>
            </a:r>
            <a:r>
              <a:rPr lang="en-US" altLang="zh-TW" dirty="0"/>
              <a:t>b )</a:t>
            </a:r>
            <a:r>
              <a:rPr lang="zh-TW" altLang="en-US" dirty="0"/>
              <a:t> </a:t>
            </a:r>
            <a:r>
              <a:rPr lang="en-US" altLang="zh-TW" dirty="0"/>
              <a:t>radial distortion(</a:t>
            </a:r>
            <a:r>
              <a:rPr lang="zh-TW" altLang="en-US" dirty="0"/>
              <a:t>放射狀的扭曲</a:t>
            </a:r>
            <a:r>
              <a:rPr lang="en-US" altLang="zh-TW" dirty="0"/>
              <a:t>) and chromatic aberration(</a:t>
            </a:r>
            <a:r>
              <a:rPr lang="zh-TW" altLang="en-US" dirty="0"/>
              <a:t>色差</a:t>
            </a:r>
            <a:r>
              <a:rPr lang="en-US" altLang="zh-TW" dirty="0"/>
              <a:t>)</a:t>
            </a:r>
            <a:r>
              <a:rPr lang="zh-TW" altLang="en-US" dirty="0"/>
              <a:t>也可以預測及消除</a:t>
            </a:r>
            <a:endParaRPr lang="en-US" altLang="zh-TW" dirty="0"/>
          </a:p>
          <a:p>
            <a:r>
              <a:rPr lang="en-US" altLang="zh-TW" dirty="0"/>
              <a:t>Radial distortion</a:t>
            </a:r>
            <a:r>
              <a:rPr lang="zh-TW" altLang="en-US" dirty="0"/>
              <a:t>：一個物體的形狀在經過透鏡折射之後，可能變得和原本的形狀不太一樣，</a:t>
            </a:r>
            <a:endParaRPr lang="en-US" altLang="zh-TW" dirty="0"/>
          </a:p>
          <a:p>
            <a:r>
              <a:rPr lang="en-US" altLang="zh-TW" dirty="0"/>
              <a:t>chromatic aberration</a:t>
            </a:r>
            <a:r>
              <a:rPr lang="zh-TW" altLang="en-US" dirty="0"/>
              <a:t>：色差現象。因為不同波長的光在經過折射之後會有不同的折射角度，導致圖的邊緣可能會出現奇怪的顏色。</a:t>
            </a:r>
            <a:endParaRPr lang="en-US" altLang="zh-TW" dirty="0"/>
          </a:p>
          <a:p>
            <a:r>
              <a:rPr lang="en-US" altLang="zh-TW" dirty="0"/>
              <a:t>(</a:t>
            </a:r>
            <a:r>
              <a:rPr lang="zh-TW" altLang="en-US" dirty="0"/>
              <a:t> </a:t>
            </a:r>
            <a:r>
              <a:rPr lang="en-US" altLang="zh-TW" dirty="0"/>
              <a:t>c )</a:t>
            </a:r>
            <a:r>
              <a:rPr lang="en-US" altLang="zh-TW" baseline="0" dirty="0"/>
              <a:t> PSF</a:t>
            </a:r>
            <a:r>
              <a:rPr lang="zh-TW" altLang="en-US" baseline="0" dirty="0"/>
              <a:t>表現出來的樣子就是中間很亮周圍逐漸模糊，就像是</a:t>
            </a:r>
            <a:r>
              <a:rPr lang="fr-FR" altLang="zh-TW" baseline="0" dirty="0"/>
              <a:t>mechanical </a:t>
            </a:r>
            <a:r>
              <a:rPr lang="en-US" altLang="zh-TW" dirty="0" err="1"/>
              <a:t>vignetting</a:t>
            </a:r>
            <a:r>
              <a:rPr lang="zh-TW" altLang="en-US" dirty="0"/>
              <a:t>這樣</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39</a:t>
            </a:fld>
            <a:endParaRPr lang="zh-TW" altLang="en-US"/>
          </a:p>
        </p:txBody>
      </p:sp>
    </p:spTree>
    <p:extLst>
      <p:ext uri="{BB962C8B-B14F-4D97-AF65-F5344CB8AC3E}">
        <p14:creationId xmlns:p14="http://schemas.microsoft.com/office/powerpoint/2010/main" val="3677450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解釋</a:t>
            </a:r>
            <a:r>
              <a:rPr lang="en-US" altLang="zh-TW" dirty="0"/>
              <a:t>chromatic aberration</a:t>
            </a:r>
          </a:p>
          <a:p>
            <a:r>
              <a:rPr lang="zh-TW" altLang="en-US" sz="1200" b="0" i="0" kern="1200" dirty="0">
                <a:solidFill>
                  <a:schemeClr val="tx1"/>
                </a:solidFill>
                <a:effectLst/>
                <a:latin typeface="+mn-lt"/>
                <a:ea typeface="+mn-ea"/>
                <a:cs typeface="+mn-cs"/>
              </a:rPr>
              <a:t>色差是指光學上透鏡無法將各種波長的色光都聚焦在同一點上的現象。它的產生是因為透鏡對不同波長的色光有不同的折射率。對於波長較長的色光，透鏡的折射率較低。在成像上，色差表現為高光區與低光區交界上呈現出帶有顏色的「邊緣」</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40</a:t>
            </a:fld>
            <a:endParaRPr lang="zh-TW" altLang="en-US"/>
          </a:p>
        </p:txBody>
      </p:sp>
    </p:spTree>
    <p:extLst>
      <p:ext uri="{BB962C8B-B14F-4D97-AF65-F5344CB8AC3E}">
        <p14:creationId xmlns:p14="http://schemas.microsoft.com/office/powerpoint/2010/main" val="683925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最前面提到，我對同一個景象做連續拍攝，每一張照片之間選用不同的曝光度，最後我就可以得到</a:t>
            </a:r>
            <a:r>
              <a:rPr lang="en-US" altLang="zh-TW" dirty="0"/>
              <a:t>radiometric response function </a:t>
            </a:r>
          </a:p>
          <a:p>
            <a:pPr marL="228600" indent="-228600">
              <a:buAutoNum type="arabicPeriod"/>
            </a:pPr>
            <a:r>
              <a:rPr lang="zh-TW" altLang="en-US" dirty="0"/>
              <a:t>有些影像同時擁有很暗跟很亮的部分，這些部分的細節其實都不清楚</a:t>
            </a:r>
            <a:r>
              <a:rPr lang="en-US" altLang="zh-TW" dirty="0"/>
              <a:t>(</a:t>
            </a:r>
            <a:r>
              <a:rPr lang="zh-TW" altLang="en-US" dirty="0"/>
              <a:t>不是一片黑就是一片白</a:t>
            </a:r>
            <a:r>
              <a:rPr lang="en-US" altLang="zh-TW" dirty="0"/>
              <a:t>)</a:t>
            </a:r>
            <a:r>
              <a:rPr lang="zh-TW" altLang="en-US" dirty="0"/>
              <a:t>，這樣的影像我們稱之為低動態影像。滴動態影像是不好看的，在這一張要介紹如何生成一張高動態的影像</a:t>
            </a:r>
            <a:endParaRPr lang="en-US" altLang="zh-TW"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43</a:t>
            </a:fld>
            <a:endParaRPr lang="zh-TW" altLang="en-US"/>
          </a:p>
        </p:txBody>
      </p:sp>
    </p:spTree>
    <p:extLst>
      <p:ext uri="{BB962C8B-B14F-4D97-AF65-F5344CB8AC3E}">
        <p14:creationId xmlns:p14="http://schemas.microsoft.com/office/powerpoint/2010/main" val="1095772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這就是一張低動態的影像，亮的地方細節還算可以，暗的部分幾乎看不到細節，就是一片黑。</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真實世界的光亮度範圍比較大</a:t>
            </a:r>
            <a:r>
              <a:rPr lang="en-US" altLang="zh-TW" dirty="0"/>
              <a:t>(</a:t>
            </a:r>
            <a:r>
              <a:rPr lang="zh-TW" altLang="en-US" dirty="0"/>
              <a:t>上方</a:t>
            </a:r>
            <a:r>
              <a:rPr lang="en-US" altLang="zh-TW" dirty="0"/>
              <a:t>)</a:t>
            </a:r>
            <a:r>
              <a:rPr lang="zh-TW" altLang="en-US" dirty="0"/>
              <a:t>，但是設備能夠捕捉到的範圍比較小，導致亮的部分是一大片白，而暗的部分一片黑</a:t>
            </a:r>
          </a:p>
          <a:p>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44</a:t>
            </a:fld>
            <a:endParaRPr lang="zh-TW" altLang="en-US"/>
          </a:p>
        </p:txBody>
      </p:sp>
    </p:spTree>
    <p:extLst>
      <p:ext uri="{BB962C8B-B14F-4D97-AF65-F5344CB8AC3E}">
        <p14:creationId xmlns:p14="http://schemas.microsoft.com/office/powerpoint/2010/main" val="1253431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Bracket</a:t>
            </a:r>
            <a:r>
              <a:rPr lang="zh-TW" altLang="en-US" dirty="0"/>
              <a:t> </a:t>
            </a:r>
            <a:r>
              <a:rPr lang="en-US" altLang="zh-TW" dirty="0"/>
              <a:t>(n)</a:t>
            </a:r>
            <a:r>
              <a:rPr lang="zh-TW" altLang="en-US" dirty="0"/>
              <a:t> 檔次</a:t>
            </a:r>
            <a:endParaRPr lang="en-US" altLang="zh-TW" dirty="0"/>
          </a:p>
          <a:p>
            <a:pPr marL="228600" indent="-228600">
              <a:buAutoNum type="arabicPeriod"/>
            </a:pPr>
            <a:r>
              <a:rPr lang="zh-TW" altLang="en-US" dirty="0"/>
              <a:t>在現實生活中，輻射值的變化範圍是很大的，但是相機所能夠捕捉的範圍有限</a:t>
            </a:r>
            <a:endParaRPr lang="en-US" altLang="zh-TW" dirty="0"/>
          </a:p>
          <a:p>
            <a:pPr marL="228600" indent="-228600">
              <a:buAutoNum type="arabicPeriod"/>
            </a:pPr>
            <a:r>
              <a:rPr lang="zh-TW" altLang="en-US" dirty="0"/>
              <a:t>一個解決的方法是拍攝一系列的照片，每一張照片選用不同的曝光度，最後在將這些照片合起來。</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45</a:t>
            </a:fld>
            <a:endParaRPr lang="zh-TW" altLang="en-US"/>
          </a:p>
        </p:txBody>
      </p:sp>
    </p:spTree>
    <p:extLst>
      <p:ext uri="{BB962C8B-B14F-4D97-AF65-F5344CB8AC3E}">
        <p14:creationId xmlns:p14="http://schemas.microsoft.com/office/powerpoint/2010/main" val="3618348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contrast reversals</a:t>
            </a:r>
            <a:r>
              <a:rPr lang="zh-TW" altLang="en-US" baseline="0" dirty="0"/>
              <a:t>： 假設由左到右的亮度是 亮</a:t>
            </a:r>
            <a:r>
              <a:rPr lang="en-US" altLang="zh-TW" baseline="0" dirty="0"/>
              <a:t>-&gt;</a:t>
            </a:r>
            <a:r>
              <a:rPr lang="zh-TW" altLang="en-US" baseline="0" dirty="0"/>
              <a:t>中</a:t>
            </a:r>
            <a:r>
              <a:rPr lang="en-US" altLang="zh-TW" baseline="0" dirty="0"/>
              <a:t>-&gt;</a:t>
            </a:r>
            <a:r>
              <a:rPr lang="zh-TW" altLang="en-US" baseline="0" dirty="0"/>
              <a:t>暗，在經過處理之後，會變成暗</a:t>
            </a:r>
            <a:r>
              <a:rPr lang="en-US" altLang="zh-TW" baseline="0" dirty="0"/>
              <a:t>-&gt;</a:t>
            </a:r>
            <a:r>
              <a:rPr lang="zh-TW" altLang="en-US" baseline="0" dirty="0"/>
              <a:t>中</a:t>
            </a:r>
            <a:r>
              <a:rPr lang="en-US" altLang="zh-TW" baseline="0" dirty="0"/>
              <a:t>-&gt;</a:t>
            </a:r>
            <a:r>
              <a:rPr lang="zh-TW" altLang="en-US" baseline="0" dirty="0"/>
              <a:t>亮</a:t>
            </a:r>
            <a:endParaRPr lang="en-US" altLang="zh-TW" dirty="0"/>
          </a:p>
          <a:p>
            <a:r>
              <a:rPr lang="en-US" altLang="zh-TW" dirty="0"/>
              <a:t>Halos</a:t>
            </a:r>
            <a:r>
              <a:rPr lang="zh-TW" altLang="en-US" dirty="0"/>
              <a:t>：光暈</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46</a:t>
            </a:fld>
            <a:endParaRPr lang="zh-TW" altLang="en-US"/>
          </a:p>
        </p:txBody>
      </p:sp>
    </p:spTree>
    <p:extLst>
      <p:ext uri="{BB962C8B-B14F-4D97-AF65-F5344CB8AC3E}">
        <p14:creationId xmlns:p14="http://schemas.microsoft.com/office/powerpoint/2010/main" val="330062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輻射度響應函數</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通常，外界的光的量，和你最後圖像點的</a:t>
            </a:r>
            <a:r>
              <a:rPr lang="en-US" altLang="zh-TW" sz="1200" b="0" i="0" u="none" strike="noStrike" kern="1200" baseline="0" dirty="0">
                <a:solidFill>
                  <a:schemeClr val="tx1"/>
                </a:solidFill>
                <a:latin typeface="+mn-lt"/>
                <a:ea typeface="+mn-ea"/>
                <a:cs typeface="+mn-cs"/>
              </a:rPr>
              <a:t>pixel</a:t>
            </a:r>
            <a:r>
              <a:rPr lang="zh-TW" altLang="en-US" sz="1200" b="0" i="0" u="none" strike="noStrike" kern="1200" baseline="0" dirty="0">
                <a:solidFill>
                  <a:schemeClr val="tx1"/>
                </a:solidFill>
                <a:latin typeface="+mn-lt"/>
                <a:ea typeface="+mn-ea"/>
                <a:cs typeface="+mn-cs"/>
              </a:rPr>
              <a:t>值，中間是有一個</a:t>
            </a:r>
            <a:r>
              <a:rPr lang="en-US" altLang="zh-TW" sz="1200" b="0" i="0" u="none" strike="noStrike" kern="1200" baseline="0" dirty="0">
                <a:solidFill>
                  <a:schemeClr val="tx1"/>
                </a:solidFill>
                <a:latin typeface="+mn-lt"/>
                <a:ea typeface="+mn-ea"/>
                <a:cs typeface="+mn-cs"/>
              </a:rPr>
              <a:t>mapping</a:t>
            </a:r>
            <a:r>
              <a:rPr lang="zh-TW" altLang="en-US" sz="1200" b="0" i="0" u="none" strike="noStrike" kern="1200" baseline="0" dirty="0">
                <a:solidFill>
                  <a:schemeClr val="tx1"/>
                </a:solidFill>
                <a:latin typeface="+mn-lt"/>
                <a:ea typeface="+mn-ea"/>
                <a:cs typeface="+mn-cs"/>
              </a:rPr>
              <a:t>的關係，這個關係通常是非線性系統，我們可以把這樣的對應關係想像成一個</a:t>
            </a:r>
            <a:r>
              <a:rPr lang="en-US" altLang="zh-TW" sz="1200" b="0" i="0" u="none" strike="noStrike" kern="1200" baseline="0" dirty="0">
                <a:solidFill>
                  <a:schemeClr val="tx1"/>
                </a:solidFill>
                <a:latin typeface="+mn-lt"/>
                <a:ea typeface="+mn-ea"/>
                <a:cs typeface="+mn-cs"/>
              </a:rPr>
              <a:t>function</a:t>
            </a:r>
            <a:r>
              <a:rPr lang="zh-TW" altLang="en-US" sz="1200" b="0" i="0" u="none" strike="noStrike" kern="1200" baseline="0" dirty="0">
                <a:solidFill>
                  <a:schemeClr val="tx1"/>
                </a:solidFill>
                <a:latin typeface="+mn-lt"/>
                <a:ea typeface="+mn-ea"/>
                <a:cs typeface="+mn-cs"/>
              </a:rPr>
              <a:t>，而這個</a:t>
            </a:r>
            <a:r>
              <a:rPr lang="en-US" altLang="zh-TW" sz="1200" b="0" i="0" u="none" strike="noStrike" kern="1200" baseline="0" dirty="0">
                <a:solidFill>
                  <a:schemeClr val="tx1"/>
                </a:solidFill>
                <a:latin typeface="+mn-lt"/>
                <a:ea typeface="+mn-ea"/>
                <a:cs typeface="+mn-cs"/>
              </a:rPr>
              <a:t>function</a:t>
            </a:r>
            <a:r>
              <a:rPr lang="zh-TW" altLang="en-US" sz="1200" b="0" i="0" u="none" strike="noStrike" kern="1200" baseline="0" dirty="0">
                <a:solidFill>
                  <a:schemeClr val="tx1"/>
                </a:solidFill>
                <a:latin typeface="+mn-lt"/>
                <a:ea typeface="+mn-ea"/>
                <a:cs typeface="+mn-cs"/>
              </a:rPr>
              <a:t>就叫做</a:t>
            </a:r>
            <a:r>
              <a:rPr lang="en-US" altLang="zh-TW" sz="1200" b="0" i="0" u="none" strike="noStrike" kern="1200" baseline="0" dirty="0">
                <a:solidFill>
                  <a:schemeClr val="tx1"/>
                </a:solidFill>
                <a:latin typeface="+mn-lt"/>
                <a:ea typeface="+mn-ea"/>
                <a:cs typeface="+mn-cs"/>
              </a:rPr>
              <a:t>radiometric response</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function</a:t>
            </a:r>
            <a:r>
              <a:rPr lang="zh-TW" altLang="en-US" sz="1200" b="0" i="0" u="none" strike="noStrike" kern="1200" baseline="0" dirty="0">
                <a:solidFill>
                  <a:schemeClr val="tx1"/>
                </a:solidFill>
                <a:latin typeface="+mn-lt"/>
                <a:ea typeface="+mn-ea"/>
                <a:cs typeface="+mn-cs"/>
              </a:rPr>
              <a:t>，這樣的函式非常重要，因為在有很多的影像處理，必須使用到這樣的函式。</a:t>
            </a:r>
            <a:endParaRPr lang="en-US" altLang="zh-TW" sz="1200" b="0" i="0" u="none" strike="noStrike" kern="1200" baseline="0" dirty="0">
              <a:solidFill>
                <a:schemeClr val="tx1"/>
              </a:solidFill>
              <a:latin typeface="+mn-lt"/>
              <a:ea typeface="+mn-ea"/>
              <a:cs typeface="+mn-cs"/>
            </a:endParaRPr>
          </a:p>
          <a:p>
            <a:pPr marL="228600" indent="-228600">
              <a:buAutoNum type="arabicPeriod"/>
            </a:pPr>
            <a:r>
              <a:rPr lang="zh-TW" altLang="en-US" dirty="0"/>
              <a:t>我們先看這張圖，一到光進來，它要經過透鏡，光圈，快門一堆東西，這裡的每一個元件，都會影響一到光最後成像在</a:t>
            </a:r>
            <a:r>
              <a:rPr lang="en-US" altLang="zh-TW" dirty="0"/>
              <a:t>pixel</a:t>
            </a:r>
            <a:r>
              <a:rPr lang="zh-TW" altLang="en-US" dirty="0"/>
              <a:t>上的值</a:t>
            </a:r>
            <a:endParaRPr lang="en-US" altLang="zh-TW" dirty="0"/>
          </a:p>
          <a:p>
            <a:pPr marL="228600" indent="-228600">
              <a:buAutoNum type="arabicPeriod"/>
            </a:pPr>
            <a:r>
              <a:rPr lang="zh-TW" altLang="en-US" dirty="0"/>
              <a:t>第一個會影響的因素是：光圈還有快門的速度，可以將這些因素看做成乘數</a:t>
            </a:r>
            <a:r>
              <a:rPr lang="en-US" altLang="zh-TW" dirty="0"/>
              <a:t>(</a:t>
            </a:r>
            <a:r>
              <a:rPr lang="zh-TW" altLang="en-US" dirty="0"/>
              <a:t>比方說快門速度變成兩倍，進光亮就會是原來的</a:t>
            </a:r>
            <a:r>
              <a:rPr lang="en-US" altLang="zh-TW" dirty="0"/>
              <a:t>1/2)</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CCD:</a:t>
            </a:r>
            <a:r>
              <a:rPr lang="zh-CN" altLang="en-US" sz="1200" b="0" i="0" kern="1200" dirty="0">
                <a:solidFill>
                  <a:schemeClr val="tx1"/>
                </a:solidFill>
                <a:effectLst/>
                <a:latin typeface="+mn-lt"/>
                <a:ea typeface="+mn-ea"/>
                <a:cs typeface="+mn-cs"/>
              </a:rPr>
              <a:t>电荷耦合器件</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CMOS:</a:t>
            </a:r>
            <a:r>
              <a:rPr lang="zh-TW" altLang="en-US" sz="1200" b="0" i="0" kern="1200" dirty="0">
                <a:solidFill>
                  <a:schemeClr val="tx1"/>
                </a:solidFill>
                <a:effectLst/>
                <a:latin typeface="+mn-lt"/>
                <a:ea typeface="+mn-ea"/>
                <a:cs typeface="+mn-cs"/>
              </a:rPr>
              <a:t>互補式金屬氧化物半導體</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ADC:</a:t>
            </a:r>
            <a:r>
              <a:rPr lang="zh-TW" altLang="en-US" sz="1200" b="0" i="0" u="none" strike="noStrike" kern="1200" baseline="0" dirty="0">
                <a:solidFill>
                  <a:schemeClr val="tx1"/>
                </a:solidFill>
                <a:latin typeface="+mn-lt"/>
                <a:ea typeface="+mn-ea"/>
                <a:cs typeface="+mn-cs"/>
              </a:rPr>
              <a:t> 類比轉數位</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F-stop </a:t>
            </a:r>
            <a:r>
              <a:rPr lang="zh-TW" altLang="en-US" sz="1200" b="0" i="0" u="none" strike="noStrike" kern="1200" baseline="0" dirty="0">
                <a:solidFill>
                  <a:schemeClr val="tx1"/>
                </a:solidFill>
                <a:latin typeface="+mn-lt"/>
                <a:ea typeface="+mn-ea"/>
                <a:cs typeface="+mn-cs"/>
              </a:rPr>
              <a:t>： 光圈</a:t>
            </a:r>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4</a:t>
            </a:fld>
            <a:endParaRPr lang="zh-TW" altLang="en-US"/>
          </a:p>
        </p:txBody>
      </p:sp>
    </p:spTree>
    <p:extLst>
      <p:ext uri="{BB962C8B-B14F-4D97-AF65-F5344CB8AC3E}">
        <p14:creationId xmlns:p14="http://schemas.microsoft.com/office/powerpoint/2010/main" val="1845962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Contrast</a:t>
            </a:r>
            <a:r>
              <a:rPr lang="en-US" altLang="zh-TW" baseline="0" dirty="0"/>
              <a:t> reversal</a:t>
            </a:r>
            <a:br>
              <a:rPr lang="en-US" altLang="zh-TW" baseline="0" dirty="0"/>
            </a:br>
            <a:r>
              <a:rPr lang="zh-TW" altLang="en-US" baseline="0" dirty="0"/>
              <a:t>右邊那張圖從周間到周圍的明暗變化是最亮</a:t>
            </a:r>
            <a:r>
              <a:rPr lang="en-US" altLang="zh-TW" baseline="0" dirty="0"/>
              <a:t>-&gt;</a:t>
            </a:r>
            <a:r>
              <a:rPr lang="zh-TW" altLang="en-US" baseline="0" dirty="0"/>
              <a:t>中間</a:t>
            </a:r>
            <a:r>
              <a:rPr lang="en-US" altLang="zh-TW" baseline="0" dirty="0"/>
              <a:t>-&gt;</a:t>
            </a:r>
            <a:r>
              <a:rPr lang="zh-TW" altLang="en-US" baseline="0" dirty="0"/>
              <a:t>暗，但是左邊那張圖卻變成了暗</a:t>
            </a:r>
            <a:r>
              <a:rPr lang="en-US" altLang="zh-TW" baseline="0" dirty="0"/>
              <a:t>-&gt;</a:t>
            </a:r>
            <a:r>
              <a:rPr lang="zh-TW" altLang="en-US" baseline="0" dirty="0"/>
              <a:t>亮</a:t>
            </a:r>
            <a:r>
              <a:rPr lang="en-US" altLang="zh-TW" baseline="0" dirty="0"/>
              <a:t>-&gt;</a:t>
            </a:r>
            <a:r>
              <a:rPr lang="zh-TW" altLang="en-US" baseline="0" dirty="0"/>
              <a:t>暗，不符合實際的情況，這種對比被反轉的現象，就叫做</a:t>
            </a:r>
            <a:r>
              <a:rPr lang="en-US" altLang="zh-TW" dirty="0"/>
              <a:t>Contrast</a:t>
            </a:r>
            <a:r>
              <a:rPr lang="en-US" altLang="zh-TW" baseline="0" dirty="0"/>
              <a:t> reversal</a:t>
            </a:r>
          </a:p>
          <a:p>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47</a:t>
            </a:fld>
            <a:endParaRPr lang="zh-TW" altLang="en-US"/>
          </a:p>
        </p:txBody>
      </p:sp>
    </p:spTree>
    <p:extLst>
      <p:ext uri="{BB962C8B-B14F-4D97-AF65-F5344CB8AC3E}">
        <p14:creationId xmlns:p14="http://schemas.microsoft.com/office/powerpoint/2010/main" val="4236179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b="1" dirty="0"/>
              <a:t>雖然可以將來自不同曝光的像素直接組合成最終的合成圖像（</a:t>
            </a:r>
            <a:r>
              <a:rPr lang="en-US" altLang="zh-TW" b="1" dirty="0"/>
              <a:t>Burt</a:t>
            </a:r>
            <a:r>
              <a:rPr lang="zh-TW" altLang="en-US" b="1" dirty="0"/>
              <a:t>和</a:t>
            </a:r>
            <a:r>
              <a:rPr lang="en-US" altLang="zh-TW" b="1" dirty="0" err="1"/>
              <a:t>Kolczynski</a:t>
            </a:r>
            <a:r>
              <a:rPr lang="en-US" altLang="zh-TW" b="1" dirty="0"/>
              <a:t> 1993</a:t>
            </a:r>
            <a:r>
              <a:rPr lang="zh-TW" altLang="en-US" b="1" dirty="0"/>
              <a:t>； </a:t>
            </a:r>
            <a:r>
              <a:rPr lang="en-US" altLang="zh-TW" b="1" dirty="0"/>
              <a:t>Mertens</a:t>
            </a:r>
            <a:r>
              <a:rPr lang="zh-TW" altLang="en-US" b="1" dirty="0"/>
              <a:t>，</a:t>
            </a:r>
            <a:r>
              <a:rPr lang="en-US" altLang="zh-TW" b="1" dirty="0"/>
              <a:t>Kautz</a:t>
            </a:r>
            <a:r>
              <a:rPr lang="zh-TW" altLang="en-US" b="1" dirty="0"/>
              <a:t>和</a:t>
            </a:r>
            <a:r>
              <a:rPr lang="en-US" altLang="zh-TW" b="1" dirty="0"/>
              <a:t>Reeth 2007</a:t>
            </a:r>
            <a:r>
              <a:rPr lang="zh-TW" altLang="en-US" b="1" dirty="0"/>
              <a:t>），但是這種方法存在產生對比度反轉和光暈的風險。 相反，更常見的方法是分三個階段進行</a:t>
            </a:r>
            <a:endParaRPr lang="en-US" altLang="zh-TW" b="1" dirty="0"/>
          </a:p>
          <a:p>
            <a:pPr marL="228600" indent="-228600">
              <a:buAutoNum type="arabicPeriod"/>
            </a:pPr>
            <a:r>
              <a:rPr lang="zh-TW" altLang="en-US" b="1" dirty="0"/>
              <a:t>先預測</a:t>
            </a:r>
            <a:r>
              <a:rPr lang="en-US" altLang="zh-TW" dirty="0"/>
              <a:t>radiometric response function</a:t>
            </a:r>
          </a:p>
          <a:p>
            <a:pPr marL="228600" indent="-228600">
              <a:buAutoNum type="arabicPeriod"/>
            </a:pPr>
            <a:r>
              <a:rPr lang="zh-TW" altLang="en-US" b="1" dirty="0"/>
              <a:t>由不同曝光度的圖去建構</a:t>
            </a:r>
            <a:r>
              <a:rPr lang="en-US" altLang="zh-TW" dirty="0"/>
              <a:t>radiance map</a:t>
            </a:r>
          </a:p>
          <a:p>
            <a:pPr marL="228600" indent="-228600">
              <a:buAutoNum type="arabicPeriod"/>
            </a:pPr>
            <a:r>
              <a:rPr lang="zh-TW" altLang="en-US" dirty="0"/>
              <a:t>把建構出來的</a:t>
            </a:r>
            <a:r>
              <a:rPr lang="en-US" altLang="zh-TW" dirty="0"/>
              <a:t>HDR</a:t>
            </a:r>
            <a:r>
              <a:rPr lang="zh-TW" altLang="en-US" dirty="0"/>
              <a:t> </a:t>
            </a:r>
            <a:r>
              <a:rPr lang="en-US" altLang="zh-TW" dirty="0"/>
              <a:t>tone map</a:t>
            </a:r>
            <a:r>
              <a:rPr lang="zh-TW" altLang="en-US" dirty="0"/>
              <a:t>到顯示器可顯示的色彩範圍。</a:t>
            </a:r>
            <a:endParaRPr lang="en-US" altLang="zh-TW" b="1"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48</a:t>
            </a:fld>
            <a:endParaRPr lang="zh-TW" altLang="en-US"/>
          </a:p>
        </p:txBody>
      </p:sp>
    </p:spTree>
    <p:extLst>
      <p:ext uri="{BB962C8B-B14F-4D97-AF65-F5344CB8AC3E}">
        <p14:creationId xmlns:p14="http://schemas.microsoft.com/office/powerpoint/2010/main" val="2090489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Radiance map</a:t>
            </a:r>
          </a:p>
          <a:p>
            <a:r>
              <a:rPr lang="zh-TW" altLang="en-US" dirty="0"/>
              <a:t>透過一系列不同曝光度的圖去建構出真實情況的輻射量</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solidFill>
                  <a:prstClr val="black"/>
                </a:solidFill>
              </a:rPr>
              <a:pPr/>
              <a:t>49</a:t>
            </a:fld>
            <a:endParaRPr lang="zh-TW" altLang="en-US">
              <a:solidFill>
                <a:prstClr val="black"/>
              </a:solidFill>
            </a:endParaRPr>
          </a:p>
        </p:txBody>
      </p:sp>
    </p:spTree>
    <p:extLst>
      <p:ext uri="{BB962C8B-B14F-4D97-AF65-F5344CB8AC3E}">
        <p14:creationId xmlns:p14="http://schemas.microsoft.com/office/powerpoint/2010/main" val="3517451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如果我們之到外界確實的曝光亮，我就可以弄出一個</a:t>
            </a:r>
            <a:r>
              <a:rPr lang="en-US" altLang="zh-TW" dirty="0"/>
              <a:t>function</a:t>
            </a:r>
            <a:r>
              <a:rPr lang="zh-TW" altLang="en-US" dirty="0"/>
              <a:t>，這個</a:t>
            </a:r>
            <a:r>
              <a:rPr lang="en-US" altLang="zh-TW" dirty="0"/>
              <a:t>function</a:t>
            </a:r>
            <a:r>
              <a:rPr lang="zh-TW" altLang="en-US" dirty="0"/>
              <a:t>的</a:t>
            </a:r>
            <a:r>
              <a:rPr lang="en-US" altLang="zh-TW" dirty="0"/>
              <a:t>input</a:t>
            </a:r>
            <a:r>
              <a:rPr lang="zh-TW" altLang="en-US" dirty="0"/>
              <a:t>是外界曝光</a:t>
            </a:r>
            <a:r>
              <a:rPr lang="en-US" altLang="zh-TW" dirty="0"/>
              <a:t>E</a:t>
            </a:r>
            <a:r>
              <a:rPr lang="zh-TW" altLang="en-US" dirty="0"/>
              <a:t>，曝光的時間</a:t>
            </a:r>
            <a:r>
              <a:rPr lang="en-US" altLang="zh-TW" dirty="0"/>
              <a:t>t</a:t>
            </a:r>
            <a:r>
              <a:rPr lang="zh-TW" altLang="en-US" dirty="0"/>
              <a:t>，</a:t>
            </a:r>
            <a:r>
              <a:rPr lang="en-US" altLang="zh-TW" dirty="0"/>
              <a:t>output</a:t>
            </a:r>
            <a:r>
              <a:rPr lang="zh-TW" altLang="en-US" dirty="0"/>
              <a:t>為照片中</a:t>
            </a:r>
            <a:r>
              <a:rPr lang="en-US" altLang="zh-TW" dirty="0"/>
              <a:t>pixel</a:t>
            </a:r>
            <a:r>
              <a:rPr lang="zh-TW" altLang="en-US" dirty="0"/>
              <a:t>值</a:t>
            </a:r>
            <a:r>
              <a:rPr lang="en-US" altLang="zh-TW" dirty="0"/>
              <a:t>z</a:t>
            </a:r>
            <a:r>
              <a:rPr lang="zh-TW" altLang="en-US" dirty="0"/>
              <a:t>。我不斷的去改片曝光時間，去觀察</a:t>
            </a:r>
            <a:r>
              <a:rPr lang="en-US" altLang="zh-TW" dirty="0"/>
              <a:t>t</a:t>
            </a:r>
            <a:r>
              <a:rPr lang="zh-TW" altLang="en-US" dirty="0"/>
              <a:t>和</a:t>
            </a:r>
            <a:r>
              <a:rPr lang="en-US" altLang="zh-TW" dirty="0"/>
              <a:t>z</a:t>
            </a:r>
            <a:r>
              <a:rPr lang="zh-TW" altLang="en-US" dirty="0"/>
              <a:t>之間的關係，我就知道說，在確定的曝光度</a:t>
            </a:r>
            <a:r>
              <a:rPr lang="en-US" altLang="zh-TW" dirty="0"/>
              <a:t>E</a:t>
            </a:r>
            <a:r>
              <a:rPr lang="zh-TW" altLang="en-US" dirty="0"/>
              <a:t>下，我曝光時間多少，照片上畫素的值就是多少</a:t>
            </a:r>
            <a:endParaRPr lang="en-US" altLang="zh-TW" dirty="0"/>
          </a:p>
          <a:p>
            <a:pPr marL="228600" indent="-228600">
              <a:buAutoNum type="arabicPeriod"/>
            </a:pPr>
            <a:r>
              <a:rPr lang="zh-TW" altLang="en-US" dirty="0"/>
              <a:t>但是，通常來講你不會之到曝光</a:t>
            </a:r>
            <a:r>
              <a:rPr lang="en-US" altLang="zh-TW" dirty="0"/>
              <a:t>E</a:t>
            </a:r>
            <a:r>
              <a:rPr lang="zh-TW" altLang="en-US" dirty="0"/>
              <a:t>，所以必須和前面所講的</a:t>
            </a:r>
            <a:r>
              <a:rPr lang="en-US" altLang="zh-TW" dirty="0"/>
              <a:t>radiometric response function</a:t>
            </a:r>
            <a:r>
              <a:rPr lang="zh-TW" altLang="en-US" dirty="0"/>
              <a:t>一起去做運算。</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51</a:t>
            </a:fld>
            <a:endParaRPr lang="zh-TW" altLang="en-US"/>
          </a:p>
        </p:txBody>
      </p:sp>
    </p:spTree>
    <p:extLst>
      <p:ext uri="{BB962C8B-B14F-4D97-AF65-F5344CB8AC3E}">
        <p14:creationId xmlns:p14="http://schemas.microsoft.com/office/powerpoint/2010/main" val="279832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4.</a:t>
            </a:r>
            <a:r>
              <a:rPr lang="en-US" altLang="zh-TW" baseline="0" dirty="0"/>
              <a:t> </a:t>
            </a:r>
            <a:r>
              <a:rPr lang="zh-TW" altLang="en-US" baseline="0" dirty="0"/>
              <a:t>改</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52</a:t>
            </a:fld>
            <a:endParaRPr lang="zh-TW" altLang="en-US"/>
          </a:p>
        </p:txBody>
      </p:sp>
    </p:spTree>
    <p:extLst>
      <p:ext uri="{BB962C8B-B14F-4D97-AF65-F5344CB8AC3E}">
        <p14:creationId xmlns:p14="http://schemas.microsoft.com/office/powerpoint/2010/main" val="4011822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hlinkClick r:id="rId3"/>
              </a:rPr>
              <a:t>http://www.pauldebevec.com/Research/HDR/debevec-siggraph97.pdf</a:t>
            </a:r>
            <a:endParaRPr lang="en-US" altLang="zh-TW" dirty="0"/>
          </a:p>
          <a:p>
            <a:r>
              <a:rPr lang="zh-TW" altLang="en-US" dirty="0"/>
              <a:t>第一個算是的第二項是希望改變的部分只有圖線中平滑的部分，意思是不想要改變高頻的細節</a:t>
            </a:r>
            <a:endParaRPr lang="en-US" altLang="zh-TW" dirty="0"/>
          </a:p>
          <a:p>
            <a:r>
              <a:rPr lang="en-US" altLang="zh-TW" dirty="0"/>
              <a:t>1.</a:t>
            </a:r>
            <a:r>
              <a:rPr lang="zh-TW" altLang="en-US" dirty="0"/>
              <a:t> 在</a:t>
            </a:r>
            <a:r>
              <a:rPr lang="en-US" altLang="zh-TW" dirty="0"/>
              <a:t>paper</a:t>
            </a:r>
            <a:r>
              <a:rPr lang="zh-TW" altLang="en-US" dirty="0"/>
              <a:t>中是使用</a:t>
            </a:r>
            <a:r>
              <a:rPr lang="en-US" altLang="zh-TW" dirty="0"/>
              <a:t>SVD</a:t>
            </a:r>
            <a:r>
              <a:rPr lang="zh-TW" altLang="en-US" dirty="0"/>
              <a:t>來求解</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53</a:t>
            </a:fld>
            <a:endParaRPr lang="zh-TW" altLang="en-US"/>
          </a:p>
        </p:txBody>
      </p:sp>
    </p:spTree>
    <p:extLst>
      <p:ext uri="{BB962C8B-B14F-4D97-AF65-F5344CB8AC3E}">
        <p14:creationId xmlns:p14="http://schemas.microsoft.com/office/powerpoint/2010/main" val="2209540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由前一頁函式建構出來的圖</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54</a:t>
            </a:fld>
            <a:endParaRPr lang="zh-TW" altLang="en-US"/>
          </a:p>
        </p:txBody>
      </p:sp>
    </p:spTree>
    <p:extLst>
      <p:ext uri="{BB962C8B-B14F-4D97-AF65-F5344CB8AC3E}">
        <p14:creationId xmlns:p14="http://schemas.microsoft.com/office/powerpoint/2010/main" val="3750827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casually </a:t>
            </a:r>
            <a:r>
              <a:rPr lang="zh-TW" altLang="en-US" dirty="0"/>
              <a:t>偶然的</a:t>
            </a:r>
            <a:endParaRPr lang="en-US" altLang="zh-TW" dirty="0"/>
          </a:p>
          <a:p>
            <a:pPr marL="228600" indent="-228600">
              <a:buAutoNum type="arabicPeriod"/>
            </a:pPr>
            <a:r>
              <a:rPr lang="zh-TW" altLang="en-US" dirty="0"/>
              <a:t>除非世界是靜止的，否則很難說拍的一系列不同曝光度的照片，每一張都長一樣，總有會動的東西</a:t>
            </a:r>
            <a:endParaRPr lang="en-US" altLang="zh-TW" dirty="0"/>
          </a:p>
          <a:p>
            <a:pPr marL="228600" indent="-228600">
              <a:buAutoNum type="arabicPeriod"/>
            </a:pPr>
            <a:r>
              <a:rPr lang="en-US" altLang="zh-TW" dirty="0"/>
              <a:t>global</a:t>
            </a:r>
            <a:r>
              <a:rPr lang="zh-TW" altLang="en-US" dirty="0"/>
              <a:t>是不會動的部分，</a:t>
            </a:r>
            <a:r>
              <a:rPr lang="en-US" altLang="zh-TW" dirty="0"/>
              <a:t>local</a:t>
            </a:r>
            <a:r>
              <a:rPr lang="zh-TW" altLang="en-US" dirty="0"/>
              <a:t>就是會動的部分，應該要好好做一個調整才能把一系列的圖疊在一起</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55</a:t>
            </a:fld>
            <a:endParaRPr lang="zh-TW" altLang="en-US"/>
          </a:p>
        </p:txBody>
      </p:sp>
    </p:spTree>
    <p:extLst>
      <p:ext uri="{BB962C8B-B14F-4D97-AF65-F5344CB8AC3E}">
        <p14:creationId xmlns:p14="http://schemas.microsoft.com/office/powerpoint/2010/main" val="4879825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因為有很多張圖要疊起來，因此預估其動做這件事就變得很重要，</a:t>
            </a:r>
            <a:endParaRPr lang="en-US" altLang="zh-TW" dirty="0"/>
          </a:p>
          <a:p>
            <a:pPr marL="228600" indent="-228600">
              <a:buAutoNum type="arabicPeriod"/>
            </a:pPr>
            <a:r>
              <a:rPr lang="zh-TW" altLang="en-US" dirty="0"/>
              <a:t>如果你鏡頭也跟著動的話，上述的方法也就不了你。</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56</a:t>
            </a:fld>
            <a:endParaRPr lang="zh-TW" altLang="en-US"/>
          </a:p>
        </p:txBody>
      </p:sp>
    </p:spTree>
    <p:extLst>
      <p:ext uri="{BB962C8B-B14F-4D97-AF65-F5344CB8AC3E}">
        <p14:creationId xmlns:p14="http://schemas.microsoft.com/office/powerpoint/2010/main" val="1514410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運動補償</a:t>
            </a:r>
            <a:r>
              <a:rPr lang="zh-TW" altLang="en-US" sz="1200" b="0" i="0" kern="1200" dirty="0">
                <a:solidFill>
                  <a:schemeClr val="tx1"/>
                </a:solidFill>
                <a:effectLst/>
                <a:latin typeface="+mn-lt"/>
                <a:ea typeface="+mn-ea"/>
                <a:cs typeface="+mn-cs"/>
              </a:rPr>
              <a:t>是一種描述相鄰幀</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相鄰在這裡表示在編碼關係上相鄰，在播放順序上兩幀未必相鄰</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差別的方法，具體來說是描述前面一幀</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相鄰在這裡表示在編碼關係上的前面，在播放順序上未必在當前幀前面</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的每個小塊怎樣移動到當前幀中的某個位置去。</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57</a:t>
            </a:fld>
            <a:endParaRPr lang="zh-TW" altLang="en-US"/>
          </a:p>
        </p:txBody>
      </p:sp>
    </p:spTree>
    <p:extLst>
      <p:ext uri="{BB962C8B-B14F-4D97-AF65-F5344CB8AC3E}">
        <p14:creationId xmlns:p14="http://schemas.microsoft.com/office/powerpoint/2010/main" val="345548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我們先看這張圖，一到光進來，它要經過透鏡，光圈，快門一堆東西，這裡的每一個元件，都會影響一到光最後成像在</a:t>
            </a:r>
            <a:r>
              <a:rPr lang="en-US" altLang="zh-TW" dirty="0"/>
              <a:t>pixel</a:t>
            </a:r>
            <a:r>
              <a:rPr lang="zh-TW" altLang="en-US" dirty="0"/>
              <a:t>上的值</a:t>
            </a:r>
            <a:endParaRPr lang="en-US" altLang="zh-TW" dirty="0"/>
          </a:p>
          <a:p>
            <a:pPr marL="228600" indent="-228600">
              <a:buAutoNum type="arabicPeriod"/>
            </a:pPr>
            <a:r>
              <a:rPr lang="zh-TW" altLang="en-US" dirty="0"/>
              <a:t>第一個會影響的因素是：光圈還有快門的速度，可以將這些因素看做成乘數</a:t>
            </a:r>
            <a:r>
              <a:rPr lang="en-US" altLang="zh-TW" dirty="0"/>
              <a:t>(</a:t>
            </a:r>
            <a:r>
              <a:rPr lang="zh-TW" altLang="en-US" dirty="0"/>
              <a:t>比方說快門速度變成兩倍，進光亮就會是原來的</a:t>
            </a:r>
            <a:r>
              <a:rPr lang="en-US" altLang="zh-TW" dirty="0"/>
              <a:t>1/2)</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5</a:t>
            </a:fld>
            <a:endParaRPr lang="zh-TW" altLang="en-US"/>
          </a:p>
        </p:txBody>
      </p:sp>
    </p:spTree>
    <p:extLst>
      <p:ext uri="{BB962C8B-B14F-4D97-AF65-F5344CB8AC3E}">
        <p14:creationId xmlns:p14="http://schemas.microsoft.com/office/powerpoint/2010/main" val="1194468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在某些相機上，已經可以直接做高動態影像並且顯示在相機的顯示器上</a:t>
            </a:r>
            <a:endParaRPr lang="en-US" altLang="zh-TW" dirty="0"/>
          </a:p>
          <a:p>
            <a:pPr marL="228600" indent="-228600">
              <a:buAutoNum type="arabicPeriod"/>
            </a:pPr>
            <a:r>
              <a:rPr lang="zh-TW" altLang="en-US" dirty="0"/>
              <a:t>會做這些事情都是因為相機能夠捕捉的動態範圍太低，未來可能可以透過硬體解決，提高能捕捉的動態范維程度</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59</a:t>
            </a:fld>
            <a:endParaRPr lang="zh-TW" altLang="en-US"/>
          </a:p>
        </p:txBody>
      </p:sp>
    </p:spTree>
    <p:extLst>
      <p:ext uri="{BB962C8B-B14F-4D97-AF65-F5344CB8AC3E}">
        <p14:creationId xmlns:p14="http://schemas.microsoft.com/office/powerpoint/2010/main" val="209913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即便有了能夠偵測高動態範圍影像的</a:t>
            </a:r>
            <a:r>
              <a:rPr lang="en-US" altLang="zh-TW" dirty="0"/>
              <a:t>sensor</a:t>
            </a:r>
            <a:r>
              <a:rPr lang="zh-TW" altLang="en-US" dirty="0"/>
              <a:t>，合成影像和 </a:t>
            </a:r>
            <a:r>
              <a:rPr lang="en-US" altLang="zh-TW" dirty="0"/>
              <a:t>tone map</a:t>
            </a:r>
            <a:r>
              <a:rPr lang="zh-TW" altLang="en-US" dirty="0"/>
              <a:t>這樣的技術還是要存在。</a:t>
            </a:r>
            <a:endParaRPr lang="en-US" altLang="zh-TW" dirty="0"/>
          </a:p>
          <a:p>
            <a:pPr marL="228600" indent="-228600">
              <a:buAutoNum type="arabicPeriod"/>
            </a:pPr>
            <a:r>
              <a:rPr lang="en-US" altLang="zh-TW" dirty="0"/>
              <a:t>Fuji</a:t>
            </a:r>
            <a:r>
              <a:rPr lang="zh-TW" altLang="en-US" dirty="0"/>
              <a:t>做出來的高動態範圍</a:t>
            </a:r>
            <a:r>
              <a:rPr lang="en-US" altLang="zh-TW" dirty="0"/>
              <a:t>sensor</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60</a:t>
            </a:fld>
            <a:endParaRPr lang="zh-TW" altLang="en-US"/>
          </a:p>
        </p:txBody>
      </p:sp>
    </p:spTree>
    <p:extLst>
      <p:ext uri="{BB962C8B-B14F-4D97-AF65-F5344CB8AC3E}">
        <p14:creationId xmlns:p14="http://schemas.microsoft.com/office/powerpoint/2010/main" val="3529794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如果儲存裝置的空間不是個考量的話，一個</a:t>
            </a:r>
            <a:r>
              <a:rPr lang="en-US" altLang="zh-TW" dirty="0"/>
              <a:t>pixel</a:t>
            </a:r>
            <a:r>
              <a:rPr lang="zh-TW" altLang="en-US" dirty="0"/>
              <a:t>的每一個</a:t>
            </a:r>
            <a:r>
              <a:rPr lang="en-US" altLang="zh-TW" dirty="0"/>
              <a:t>RGB</a:t>
            </a:r>
            <a:r>
              <a:rPr lang="zh-TW" altLang="en-US" dirty="0"/>
              <a:t>，我都可以用</a:t>
            </a:r>
            <a:r>
              <a:rPr lang="en-US" altLang="zh-TW" dirty="0"/>
              <a:t>32-bit</a:t>
            </a:r>
            <a:r>
              <a:rPr lang="zh-TW" altLang="en-US" dirty="0"/>
              <a:t>單精度浮點數去保存高動態影像的資訊</a:t>
            </a:r>
            <a:endParaRPr lang="en-US" altLang="zh-TW" dirty="0"/>
          </a:p>
          <a:p>
            <a:pPr marL="228600" indent="-228600">
              <a:buAutoNum type="arabicPeriod"/>
            </a:pPr>
            <a:r>
              <a:rPr lang="zh-TW" altLang="en-US" dirty="0"/>
              <a:t>由於第一個儲存方式太占空間，因此就演生出一些儲存比較少資訊的儲存方式</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61</a:t>
            </a:fld>
            <a:endParaRPr lang="zh-TW" altLang="en-US"/>
          </a:p>
        </p:txBody>
      </p:sp>
    </p:spTree>
    <p:extLst>
      <p:ext uri="{BB962C8B-B14F-4D97-AF65-F5344CB8AC3E}">
        <p14:creationId xmlns:p14="http://schemas.microsoft.com/office/powerpoint/2010/main" val="506888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en-US" altLang="zh-TW" baseline="0" dirty="0"/>
              <a:t> a )</a:t>
            </a:r>
            <a:r>
              <a:rPr lang="zh-TW" altLang="en-US" baseline="0" dirty="0"/>
              <a:t>一種儲存高動態影像的儲存方式，缺點是一個</a:t>
            </a:r>
            <a:r>
              <a:rPr lang="en-US" altLang="zh-TW" baseline="0" dirty="0"/>
              <a:t>pixel</a:t>
            </a:r>
            <a:r>
              <a:rPr lang="zh-TW" altLang="en-US" baseline="0" dirty="0"/>
              <a:t>需要</a:t>
            </a:r>
            <a:r>
              <a:rPr lang="en-US" altLang="zh-TW" baseline="0" dirty="0"/>
              <a:t>96</a:t>
            </a:r>
            <a:r>
              <a:rPr lang="zh-TW" altLang="en-US" baseline="0" dirty="0"/>
              <a:t>個</a:t>
            </a:r>
            <a:r>
              <a:rPr lang="en-US" altLang="zh-TW" baseline="0" dirty="0"/>
              <a:t>bit</a:t>
            </a:r>
          </a:p>
          <a:p>
            <a:r>
              <a:rPr lang="en-US" altLang="zh-TW" baseline="0" dirty="0"/>
              <a:t>(</a:t>
            </a:r>
            <a:r>
              <a:rPr lang="zh-TW" altLang="en-US" baseline="0" dirty="0"/>
              <a:t> </a:t>
            </a:r>
            <a:r>
              <a:rPr lang="en-US" altLang="zh-TW" baseline="0" dirty="0"/>
              <a:t>b )</a:t>
            </a:r>
            <a:r>
              <a:rPr lang="zh-TW" altLang="en-US" baseline="0" dirty="0"/>
              <a:t>一種壓縮方法，一個</a:t>
            </a:r>
            <a:r>
              <a:rPr lang="en-US" altLang="zh-TW" baseline="0" dirty="0"/>
              <a:t>pixel</a:t>
            </a:r>
            <a:r>
              <a:rPr lang="zh-TW" altLang="en-US" baseline="0" dirty="0"/>
              <a:t>用</a:t>
            </a:r>
            <a:r>
              <a:rPr lang="en-US" altLang="zh-TW" baseline="0" dirty="0"/>
              <a:t>32bit</a:t>
            </a:r>
          </a:p>
          <a:p>
            <a:r>
              <a:rPr lang="en-US" altLang="zh-TW" baseline="0" dirty="0"/>
              <a:t>( c )</a:t>
            </a:r>
            <a:r>
              <a:rPr lang="zh-TW" altLang="en-US" baseline="0" dirty="0"/>
              <a:t>也是一種壓縮方式，一個</a:t>
            </a:r>
            <a:r>
              <a:rPr lang="en-US" altLang="zh-TW" baseline="0" dirty="0"/>
              <a:t>pixel</a:t>
            </a:r>
            <a:r>
              <a:rPr lang="zh-TW" altLang="en-US" baseline="0" dirty="0"/>
              <a:t>用</a:t>
            </a:r>
            <a:r>
              <a:rPr lang="en-US" altLang="zh-TW" baseline="0" dirty="0"/>
              <a:t>48</a:t>
            </a:r>
            <a:r>
              <a:rPr lang="zh-TW" altLang="en-US" baseline="0" dirty="0"/>
              <a:t>個</a:t>
            </a:r>
            <a:r>
              <a:rPr lang="en-US" altLang="zh-TW" baseline="0" dirty="0"/>
              <a:t>bit</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62</a:t>
            </a:fld>
            <a:endParaRPr lang="zh-TW" altLang="en-US"/>
          </a:p>
        </p:txBody>
      </p:sp>
    </p:spTree>
    <p:extLst>
      <p:ext uri="{BB962C8B-B14F-4D97-AF65-F5344CB8AC3E}">
        <p14:creationId xmlns:p14="http://schemas.microsoft.com/office/powerpoint/2010/main" val="3983343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再獲取了</a:t>
            </a:r>
            <a:r>
              <a:rPr lang="en-US" altLang="zh-TW" dirty="0"/>
              <a:t>radiance map</a:t>
            </a:r>
            <a:r>
              <a:rPr lang="zh-TW" altLang="en-US" dirty="0"/>
              <a:t>之後，常常有那個必要，將圖像的資訊以相機上的螢幕顯示</a:t>
            </a:r>
            <a:r>
              <a:rPr lang="en-US" altLang="zh-TW" dirty="0"/>
              <a:t>(lower gamut)</a:t>
            </a:r>
          </a:p>
          <a:p>
            <a:pPr marL="0" indent="0">
              <a:buNone/>
            </a:pPr>
            <a:r>
              <a:rPr lang="zh-TW" altLang="en-US" dirty="0"/>
              <a:t>解釋一下</a:t>
            </a:r>
            <a:r>
              <a:rPr lang="en-US" altLang="zh-TW" dirty="0"/>
              <a:t>gamut(</a:t>
            </a:r>
            <a:r>
              <a:rPr lang="zh-TW" altLang="en-US" sz="1200" b="0" i="0" kern="1200" dirty="0">
                <a:solidFill>
                  <a:schemeClr val="tx1"/>
                </a:solidFill>
                <a:effectLst/>
                <a:latin typeface="+mn-lt"/>
                <a:ea typeface="+mn-ea"/>
                <a:cs typeface="+mn-cs"/>
              </a:rPr>
              <a:t>色域</a:t>
            </a:r>
            <a:r>
              <a:rPr lang="en-US" altLang="zh-TW" dirty="0"/>
              <a:t>)</a:t>
            </a:r>
            <a:r>
              <a:rPr lang="zh-TW" altLang="en-US" dirty="0"/>
              <a:t>是什麼</a:t>
            </a:r>
            <a:endParaRPr lang="en-US" altLang="zh-TW" dirty="0"/>
          </a:p>
          <a:p>
            <a:pPr marL="228600" indent="-228600">
              <a:buAutoNum type="arabicPeriod"/>
            </a:pPr>
            <a:r>
              <a:rPr lang="zh-TW" altLang="en-US" dirty="0"/>
              <a:t>當我們有了</a:t>
            </a:r>
            <a:r>
              <a:rPr lang="en-US" altLang="zh-TW" dirty="0"/>
              <a:t>radiance map</a:t>
            </a:r>
            <a:r>
              <a:rPr lang="zh-TW" altLang="en-US" dirty="0"/>
              <a:t>之後，我們需要再輸出設備顯現出來，從前面的高動態影像儲存方式你可以看到，一個</a:t>
            </a:r>
            <a:r>
              <a:rPr lang="en-US" altLang="zh-TW" dirty="0"/>
              <a:t>pixel</a:t>
            </a:r>
            <a:r>
              <a:rPr lang="zh-TW" altLang="en-US" dirty="0"/>
              <a:t>的</a:t>
            </a:r>
            <a:r>
              <a:rPr lang="en-US" altLang="zh-TW" dirty="0"/>
              <a:t>channel</a:t>
            </a:r>
            <a:r>
              <a:rPr lang="zh-TW" altLang="en-US" dirty="0"/>
              <a:t>是用</a:t>
            </a:r>
            <a:r>
              <a:rPr lang="en-US" altLang="zh-TW" dirty="0"/>
              <a:t>32</a:t>
            </a:r>
            <a:r>
              <a:rPr lang="zh-TW" altLang="en-US" dirty="0"/>
              <a:t>個</a:t>
            </a:r>
            <a:r>
              <a:rPr lang="en-US" altLang="zh-TW" dirty="0"/>
              <a:t>bit</a:t>
            </a:r>
            <a:r>
              <a:rPr lang="zh-TW" altLang="en-US" dirty="0"/>
              <a:t>來表示，但是你的輸出設備可能只有</a:t>
            </a:r>
            <a:r>
              <a:rPr lang="en-US" altLang="zh-TW" dirty="0"/>
              <a:t>8bit</a:t>
            </a:r>
            <a:r>
              <a:rPr lang="zh-TW" altLang="en-US" dirty="0"/>
              <a:t>，因此這邊要講該怎麼壓縮影像</a:t>
            </a:r>
            <a:endParaRPr lang="en-US" altLang="zh-TW" dirty="0"/>
          </a:p>
          <a:p>
            <a:pPr marL="228600" indent="-228600">
              <a:buAutoNum type="arabicPeriod"/>
            </a:pPr>
            <a:r>
              <a:rPr lang="zh-TW" altLang="en-US" dirty="0"/>
              <a:t>利用</a:t>
            </a:r>
            <a:r>
              <a:rPr lang="en-US" altLang="zh-TW" dirty="0"/>
              <a:t>histogram</a:t>
            </a:r>
            <a:r>
              <a:rPr lang="zh-TW" altLang="en-US" dirty="0"/>
              <a:t>的方式去訂一出一個</a:t>
            </a:r>
            <a:r>
              <a:rPr lang="en-US" altLang="zh-TW" dirty="0"/>
              <a:t>Global transfer</a:t>
            </a:r>
            <a:r>
              <a:rPr lang="en-US" altLang="zh-TW" baseline="0" dirty="0"/>
              <a:t> curve</a:t>
            </a:r>
            <a:r>
              <a:rPr lang="zh-TW" altLang="en-US" baseline="0" dirty="0"/>
              <a:t>，我整張圖的</a:t>
            </a:r>
            <a:r>
              <a:rPr lang="en-US" altLang="zh-TW" baseline="0" dirty="0"/>
              <a:t>mapping</a:t>
            </a:r>
            <a:r>
              <a:rPr lang="zh-TW" altLang="en-US" baseline="0" dirty="0"/>
              <a:t>方式，都是用同一條曲線，這樣的作法優點是快速，但是會損失圖像的對比度。</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64</a:t>
            </a:fld>
            <a:endParaRPr lang="zh-TW" altLang="en-US"/>
          </a:p>
        </p:txBody>
      </p:sp>
    </p:spTree>
    <p:extLst>
      <p:ext uri="{BB962C8B-B14F-4D97-AF65-F5344CB8AC3E}">
        <p14:creationId xmlns:p14="http://schemas.microsoft.com/office/powerpoint/2010/main" val="4106387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解釋為何要做</a:t>
            </a:r>
            <a:r>
              <a:rPr lang="en-US" altLang="zh-TW" dirty="0"/>
              <a:t>tone mapping</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65</a:t>
            </a:fld>
            <a:endParaRPr lang="zh-TW" altLang="en-US"/>
          </a:p>
        </p:txBody>
      </p:sp>
    </p:spTree>
    <p:extLst>
      <p:ext uri="{BB962C8B-B14F-4D97-AF65-F5344CB8AC3E}">
        <p14:creationId xmlns:p14="http://schemas.microsoft.com/office/powerpoint/2010/main" val="3253590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如果將伽瑪分別應用於每個通道（圖</a:t>
            </a:r>
            <a:r>
              <a:rPr lang="en-US" altLang="zh-TW" sz="1200" b="1" i="0" kern="1200" dirty="0">
                <a:solidFill>
                  <a:schemeClr val="tx1"/>
                </a:solidFill>
                <a:effectLst/>
                <a:latin typeface="+mn-lt"/>
                <a:ea typeface="+mn-ea"/>
                <a:cs typeface="+mn-cs"/>
              </a:rPr>
              <a:t>10.20b</a:t>
            </a:r>
            <a:r>
              <a:rPr lang="zh-TW" altLang="en-US" sz="1200" b="1" i="0" kern="1200" dirty="0">
                <a:solidFill>
                  <a:schemeClr val="tx1"/>
                </a:solidFill>
                <a:effectLst/>
                <a:latin typeface="+mn-lt"/>
                <a:ea typeface="+mn-ea"/>
                <a:cs typeface="+mn-cs"/>
              </a:rPr>
              <a:t>），則</a:t>
            </a:r>
          </a:p>
          <a:p>
            <a:r>
              <a:rPr lang="zh-TW" altLang="en-US" sz="1200" b="1" i="0" kern="1200" dirty="0">
                <a:solidFill>
                  <a:schemeClr val="tx1"/>
                </a:solidFill>
                <a:effectLst/>
                <a:latin typeface="+mn-lt"/>
                <a:ea typeface="+mn-ea"/>
                <a:cs typeface="+mn-cs"/>
              </a:rPr>
              <a:t>顏色變得柔和（飽和度較低），因為更高價值的顏色通道對最終顏色的貢獻較小（成比例）。</a:t>
            </a:r>
            <a:endParaRPr lang="en-US" altLang="zh-TW" sz="1200" b="1" i="0" kern="1200" dirty="0">
              <a:solidFill>
                <a:schemeClr val="tx1"/>
              </a:solidFill>
              <a:effectLst/>
              <a:latin typeface="+mn-lt"/>
              <a:ea typeface="+mn-ea"/>
              <a:cs typeface="+mn-cs"/>
            </a:endParaRPr>
          </a:p>
          <a:p>
            <a:endParaRPr lang="en-US" altLang="zh-TW" sz="1200" b="1"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將圖像分為亮度和色度（例如</a:t>
            </a:r>
            <a:r>
              <a:rPr lang="en-US" altLang="zh-TW" sz="1200" b="1" i="0" kern="1200" dirty="0">
                <a:solidFill>
                  <a:schemeClr val="tx1"/>
                </a:solidFill>
                <a:effectLst/>
                <a:latin typeface="+mn-lt"/>
                <a:ea typeface="+mn-ea"/>
                <a:cs typeface="+mn-cs"/>
              </a:rPr>
              <a:t>L * a * b *</a:t>
            </a:r>
            <a:r>
              <a:rPr lang="zh-TW" altLang="en-US" sz="1200" b="1" i="0" kern="1200" dirty="0">
                <a:solidFill>
                  <a:schemeClr val="tx1"/>
                </a:solidFill>
                <a:effectLst/>
                <a:latin typeface="+mn-lt"/>
                <a:ea typeface="+mn-ea"/>
                <a:cs typeface="+mn-cs"/>
              </a:rPr>
              <a:t>）分量（第</a:t>
            </a:r>
            <a:r>
              <a:rPr lang="en-US" altLang="zh-TW" sz="1200" b="1" i="0" kern="1200" dirty="0">
                <a:solidFill>
                  <a:schemeClr val="tx1"/>
                </a:solidFill>
                <a:effectLst/>
                <a:latin typeface="+mn-lt"/>
                <a:ea typeface="+mn-ea"/>
                <a:cs typeface="+mn-cs"/>
              </a:rPr>
              <a:t>2.3.2</a:t>
            </a:r>
            <a:r>
              <a:rPr lang="zh-TW" altLang="en-US" sz="1200" b="1" i="0" kern="1200" dirty="0">
                <a:solidFill>
                  <a:schemeClr val="tx1"/>
                </a:solidFill>
                <a:effectLst/>
                <a:latin typeface="+mn-lt"/>
                <a:ea typeface="+mn-ea"/>
                <a:cs typeface="+mn-cs"/>
              </a:rPr>
              <a:t>節），將全局映射</a:t>
            </a:r>
            <a:r>
              <a:rPr lang="en-US" altLang="zh-TW" sz="1200" b="1" i="0" kern="1200" dirty="0">
                <a:solidFill>
                  <a:schemeClr val="tx1"/>
                </a:solidFill>
                <a:effectLst/>
                <a:latin typeface="+mn-lt"/>
                <a:ea typeface="+mn-ea"/>
                <a:cs typeface="+mn-cs"/>
              </a:rPr>
              <a:t>(global mapping)</a:t>
            </a:r>
            <a:r>
              <a:rPr lang="zh-TW" altLang="en-US" sz="1200" b="1" i="0" kern="1200" dirty="0">
                <a:solidFill>
                  <a:schemeClr val="tx1"/>
                </a:solidFill>
                <a:effectLst/>
                <a:latin typeface="+mn-lt"/>
                <a:ea typeface="+mn-ea"/>
                <a:cs typeface="+mn-cs"/>
              </a:rPr>
              <a:t>應用於亮度通道，然後重構彩色圖像效果更好（圖</a:t>
            </a:r>
            <a:r>
              <a:rPr lang="en-US" altLang="zh-TW" sz="1200" b="1" i="0" kern="1200" dirty="0">
                <a:solidFill>
                  <a:schemeClr val="tx1"/>
                </a:solidFill>
                <a:effectLst/>
                <a:latin typeface="+mn-lt"/>
                <a:ea typeface="+mn-ea"/>
                <a:cs typeface="+mn-cs"/>
              </a:rPr>
              <a:t>10.20c</a:t>
            </a:r>
            <a:r>
              <a:rPr lang="zh-TW" altLang="en-US" sz="1200" b="1" i="0" kern="1200" dirty="0">
                <a:solidFill>
                  <a:schemeClr val="tx1"/>
                </a:solidFill>
                <a:effectLst/>
                <a:latin typeface="+mn-lt"/>
                <a:ea typeface="+mn-ea"/>
                <a:cs typeface="+mn-cs"/>
              </a:rPr>
              <a:t>）</a:t>
            </a:r>
            <a:endParaRPr lang="en-US" altLang="zh-TW" sz="1200" b="1"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66</a:t>
            </a:fld>
            <a:endParaRPr lang="zh-TW" altLang="en-US"/>
          </a:p>
        </p:txBody>
      </p:sp>
    </p:spTree>
    <p:extLst>
      <p:ext uri="{BB962C8B-B14F-4D97-AF65-F5344CB8AC3E}">
        <p14:creationId xmlns:p14="http://schemas.microsoft.com/office/powerpoint/2010/main" val="42421686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解釋</a:t>
            </a:r>
            <a:r>
              <a:rPr lang="en-US" altLang="zh-TW" dirty="0"/>
              <a:t>gamma</a:t>
            </a:r>
            <a:r>
              <a:rPr lang="zh-TW" altLang="en-US" dirty="0"/>
              <a:t>校正：</a:t>
            </a:r>
            <a:endParaRPr lang="en-US" altLang="zh-TW" dirty="0"/>
          </a:p>
          <a:p>
            <a:pPr marL="228600" indent="-228600">
              <a:buAutoNum type="arabicPeriod"/>
            </a:pPr>
            <a:r>
              <a:rPr lang="zh-TW" altLang="en-US" dirty="0"/>
              <a:t>最上面那張圖可以想像是真實世界亮度由暗到亮的改變狀態，這樣的狀態是一種線性的改變</a:t>
            </a:r>
            <a:endParaRPr lang="en-US" altLang="zh-TW" dirty="0"/>
          </a:p>
          <a:p>
            <a:pPr marL="228600" indent="-228600">
              <a:buAutoNum type="arabicPeriod"/>
            </a:pPr>
            <a:r>
              <a:rPr lang="zh-TW" altLang="en-US" dirty="0"/>
              <a:t>但實際上人眼所看到的，不會是一個線性的樣子，在亮的地方，我如果要察覺亮度的感變，需要很大的真實亮度變化</a:t>
            </a:r>
            <a:endParaRPr lang="en-US" altLang="zh-TW" dirty="0"/>
          </a:p>
          <a:p>
            <a:pPr marL="0" indent="0">
              <a:buNone/>
            </a:pPr>
            <a:endParaRPr lang="en-US" altLang="zh-TW" dirty="0"/>
          </a:p>
          <a:p>
            <a:r>
              <a:rPr lang="zh-TW" altLang="en-US" sz="1200" b="1" i="0" kern="1200" dirty="0">
                <a:solidFill>
                  <a:schemeClr val="tx1"/>
                </a:solidFill>
                <a:effectLst/>
                <a:latin typeface="+mn-lt"/>
                <a:ea typeface="+mn-ea"/>
                <a:cs typeface="+mn-cs"/>
              </a:rPr>
              <a:t>亮度恆常性</a:t>
            </a:r>
            <a:r>
              <a:rPr lang="en-US" altLang="zh-TW" sz="1200" b="0" i="0" kern="1200" dirty="0">
                <a:solidFill>
                  <a:schemeClr val="tx1"/>
                </a:solidFill>
                <a:effectLst/>
                <a:latin typeface="+mn-lt"/>
                <a:ea typeface="+mn-ea"/>
                <a:cs typeface="+mn-cs"/>
              </a:rPr>
              <a:t>brightness constancy</a:t>
            </a:r>
            <a:r>
              <a:rPr lang="zh-TW" altLang="en-US" sz="1200" b="0"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物體在不同照明環境之下，知覺上仍然覺得該物體亮度維持不變的心理傾向。例如</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一張白紙與一張黑紙，在陽光下並列時，看起來白紙呈現白色，黑紙呈現黑色</a:t>
            </a:r>
            <a:r>
              <a:rPr lang="en-US" altLang="zh-TW" sz="1200" b="1"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由於白色與黑色明亮度不同，對視網膜構成不同刺激強度的結果。若同時擺在陰影之下，白紙與黑紙的亮度，比在陽光下亮度都減少，但對這兩張紙的知覺，仍然保持不變。覺得白紙就是白紙，黑紙就是黑紙，不會因為陰影而將白紙認為是灰色紙。</a:t>
            </a:r>
            <a:endParaRPr lang="en-US" altLang="zh-TW" sz="1200" b="0" i="0" kern="1200" dirty="0">
              <a:solidFill>
                <a:schemeClr val="tx1"/>
              </a:solidFill>
              <a:effectLst/>
              <a:latin typeface="+mn-lt"/>
              <a:ea typeface="+mn-ea"/>
              <a:cs typeface="+mn-cs"/>
            </a:endParaRPr>
          </a:p>
          <a:p>
            <a:pPr marL="228600" indent="-228600">
              <a:buAutoNum type="arabicPeriod"/>
            </a:pPr>
            <a:r>
              <a:rPr lang="en-US" altLang="zh-TW" sz="1200" b="0" i="0" kern="1200" dirty="0">
                <a:solidFill>
                  <a:schemeClr val="tx1"/>
                </a:solidFill>
                <a:effectLst/>
                <a:latin typeface="+mn-lt"/>
                <a:ea typeface="+mn-ea"/>
                <a:cs typeface="+mn-cs"/>
              </a:rPr>
              <a:t>HDR</a:t>
            </a:r>
            <a:r>
              <a:rPr lang="zh-TW" altLang="en-US" sz="1200" b="0" i="0" kern="1200" dirty="0">
                <a:solidFill>
                  <a:schemeClr val="tx1"/>
                </a:solidFill>
                <a:effectLst/>
                <a:latin typeface="+mn-lt"/>
                <a:ea typeface="+mn-ea"/>
                <a:cs typeface="+mn-cs"/>
              </a:rPr>
              <a:t>你可以想像是一個線性的關係，也就是說，亮度是原本的兩倍，</a:t>
            </a:r>
            <a:r>
              <a:rPr lang="en-US" altLang="zh-TW" sz="1200" b="0" i="0" kern="1200" dirty="0">
                <a:solidFill>
                  <a:schemeClr val="tx1"/>
                </a:solidFill>
                <a:effectLst/>
                <a:latin typeface="+mn-lt"/>
                <a:ea typeface="+mn-ea"/>
                <a:cs typeface="+mn-cs"/>
              </a:rPr>
              <a:t>monitor</a:t>
            </a:r>
            <a:r>
              <a:rPr lang="zh-TW" altLang="en-US" sz="1200" b="0" i="0" kern="1200" dirty="0">
                <a:solidFill>
                  <a:schemeClr val="tx1"/>
                </a:solidFill>
                <a:effectLst/>
                <a:latin typeface="+mn-lt"/>
                <a:ea typeface="+mn-ea"/>
                <a:cs typeface="+mn-cs"/>
              </a:rPr>
              <a:t>顯示出來的亮度也應該要是原本的兩倍</a:t>
            </a:r>
            <a:endParaRPr lang="en-US" altLang="zh-TW" sz="1200" b="0" i="0" kern="1200" dirty="0">
              <a:solidFill>
                <a:schemeClr val="tx1"/>
              </a:solidFill>
              <a:effectLst/>
              <a:latin typeface="+mn-lt"/>
              <a:ea typeface="+mn-ea"/>
              <a:cs typeface="+mn-cs"/>
            </a:endParaRPr>
          </a:p>
          <a:p>
            <a:pPr marL="228600" indent="-228600">
              <a:buAutoNum type="arabicPeriod"/>
            </a:pPr>
            <a:r>
              <a:rPr lang="zh-TW" altLang="en-US" dirty="0"/>
              <a:t>但是，人體的感官知覺，其實並不是一個線性關係。在生物學上，有一個知名的定律，叫作</a:t>
            </a:r>
            <a:r>
              <a:rPr lang="en-US" altLang="zh-TW" sz="1200" b="0" i="0" kern="1200" dirty="0">
                <a:solidFill>
                  <a:schemeClr val="tx1"/>
                </a:solidFill>
                <a:effectLst/>
                <a:latin typeface="+mn-lt"/>
                <a:ea typeface="+mn-ea"/>
                <a:cs typeface="+mn-cs"/>
              </a:rPr>
              <a:t>Weber-Fechner</a:t>
            </a:r>
            <a:r>
              <a:rPr lang="zh-TW" altLang="en-US" sz="1200" b="0" i="0" kern="1200" dirty="0">
                <a:solidFill>
                  <a:schemeClr val="tx1"/>
                </a:solidFill>
                <a:effectLst/>
                <a:latin typeface="+mn-lt"/>
                <a:ea typeface="+mn-ea"/>
                <a:cs typeface="+mn-cs"/>
              </a:rPr>
              <a:t>定律，這定律告訴我們，人要所接受到的刺激若是愈強，你想要分辨出刺激強弱的變化量，就要愈多，也就是說，如果亮度的範圍是</a:t>
            </a:r>
            <a:r>
              <a:rPr lang="en-US" altLang="zh-TW" sz="1200" b="0" i="0" kern="1200" dirty="0">
                <a:solidFill>
                  <a:schemeClr val="tx1"/>
                </a:solidFill>
                <a:effectLst/>
                <a:latin typeface="+mn-lt"/>
                <a:ea typeface="+mn-ea"/>
                <a:cs typeface="+mn-cs"/>
              </a:rPr>
              <a:t>0~255</a:t>
            </a:r>
            <a:r>
              <a:rPr lang="zh-TW" altLang="en-US" sz="1200" b="0" i="0" kern="1200" dirty="0">
                <a:solidFill>
                  <a:schemeClr val="tx1"/>
                </a:solidFill>
                <a:effectLst/>
                <a:latin typeface="+mn-lt"/>
                <a:ea typeface="+mn-ea"/>
                <a:cs typeface="+mn-cs"/>
              </a:rPr>
              <a:t>，人假設能夠分辨</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這兩個亮度的差別，但是會無法分辨</a:t>
            </a:r>
            <a:r>
              <a:rPr lang="en-US" altLang="zh-TW" sz="1200" b="0" i="0" kern="1200" dirty="0">
                <a:solidFill>
                  <a:schemeClr val="tx1"/>
                </a:solidFill>
                <a:effectLst/>
                <a:latin typeface="+mn-lt"/>
                <a:ea typeface="+mn-ea"/>
                <a:cs typeface="+mn-cs"/>
              </a:rPr>
              <a:t>254</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255</a:t>
            </a:r>
            <a:r>
              <a:rPr lang="zh-TW" altLang="en-US" sz="1200" b="0" i="0" kern="1200" dirty="0">
                <a:solidFill>
                  <a:schemeClr val="tx1"/>
                </a:solidFill>
                <a:effectLst/>
                <a:latin typeface="+mn-lt"/>
                <a:ea typeface="+mn-ea"/>
                <a:cs typeface="+mn-cs"/>
              </a:rPr>
              <a:t>這兩個亮度的差別，因為近來的刺激</a:t>
            </a:r>
            <a:r>
              <a:rPr lang="en-US" altLang="zh-TW" sz="1200" b="0" i="0" kern="1200" dirty="0">
                <a:solidFill>
                  <a:schemeClr val="tx1"/>
                </a:solidFill>
                <a:effectLst/>
                <a:latin typeface="+mn-lt"/>
                <a:ea typeface="+mn-ea"/>
                <a:cs typeface="+mn-cs"/>
              </a:rPr>
              <a:t>(255)</a:t>
            </a:r>
            <a:r>
              <a:rPr lang="zh-TW" altLang="en-US" sz="1200" b="0" i="0" kern="1200" dirty="0">
                <a:solidFill>
                  <a:schemeClr val="tx1"/>
                </a:solidFill>
                <a:effectLst/>
                <a:latin typeface="+mn-lt"/>
                <a:ea typeface="+mn-ea"/>
                <a:cs typeface="+mn-cs"/>
              </a:rPr>
              <a:t>是強的，因此想要觀測到亮度的變化，這個變化量必須要加大</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可能是</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，而</a:t>
            </a:r>
            <a:r>
              <a:rPr lang="en-US" altLang="zh-TW" sz="1200" b="0" i="0" kern="1200" dirty="0">
                <a:solidFill>
                  <a:schemeClr val="tx1"/>
                </a:solidFill>
                <a:effectLst/>
                <a:latin typeface="+mn-lt"/>
                <a:ea typeface="+mn-ea"/>
                <a:cs typeface="+mn-cs"/>
              </a:rPr>
              <a:t>gamma</a:t>
            </a:r>
            <a:r>
              <a:rPr lang="zh-TW" altLang="en-US" sz="1200" b="0" i="0" kern="1200" dirty="0">
                <a:solidFill>
                  <a:schemeClr val="tx1"/>
                </a:solidFill>
                <a:effectLst/>
                <a:latin typeface="+mn-lt"/>
                <a:ea typeface="+mn-ea"/>
                <a:cs typeface="+mn-cs"/>
              </a:rPr>
              <a:t>調整，是一個調整的模式，</a:t>
            </a:r>
            <a:r>
              <a:rPr lang="en-US" altLang="zh-TW" sz="1200" b="0" i="0" kern="1200" dirty="0">
                <a:solidFill>
                  <a:schemeClr val="tx1"/>
                </a:solidFill>
                <a:effectLst/>
                <a:latin typeface="+mn-lt"/>
                <a:ea typeface="+mn-ea"/>
                <a:cs typeface="+mn-cs"/>
              </a:rPr>
              <a:t>gamma</a:t>
            </a:r>
            <a:r>
              <a:rPr lang="zh-TW" altLang="en-US" sz="1200" b="0" i="0" kern="1200" dirty="0">
                <a:solidFill>
                  <a:schemeClr val="tx1"/>
                </a:solidFill>
                <a:effectLst/>
                <a:latin typeface="+mn-lt"/>
                <a:ea typeface="+mn-ea"/>
                <a:cs typeface="+mn-cs"/>
              </a:rPr>
              <a:t>參數告訴我們，實際亮度對應到顯示器所顯現出來的強度，不是一個線性關係，一般我們的</a:t>
            </a:r>
            <a:r>
              <a:rPr lang="en-US" altLang="zh-TW" sz="1200" b="0" i="0" kern="1200" dirty="0">
                <a:solidFill>
                  <a:schemeClr val="tx1"/>
                </a:solidFill>
                <a:effectLst/>
                <a:latin typeface="+mn-lt"/>
                <a:ea typeface="+mn-ea"/>
                <a:cs typeface="+mn-cs"/>
              </a:rPr>
              <a:t>monitor</a:t>
            </a:r>
            <a:r>
              <a:rPr lang="zh-TW" altLang="en-US" sz="1200" b="0" i="0" kern="1200" dirty="0">
                <a:solidFill>
                  <a:schemeClr val="tx1"/>
                </a:solidFill>
                <a:effectLst/>
                <a:latin typeface="+mn-lt"/>
                <a:ea typeface="+mn-ea"/>
                <a:cs typeface="+mn-cs"/>
              </a:rPr>
              <a:t>其</a:t>
            </a:r>
            <a:r>
              <a:rPr lang="en-US" altLang="zh-TW" sz="1200" b="0" i="0" kern="1200" dirty="0">
                <a:solidFill>
                  <a:schemeClr val="tx1"/>
                </a:solidFill>
                <a:effectLst/>
                <a:latin typeface="+mn-lt"/>
                <a:ea typeface="+mn-ea"/>
                <a:cs typeface="+mn-cs"/>
              </a:rPr>
              <a:t>gamma</a:t>
            </a:r>
            <a:r>
              <a:rPr lang="zh-TW" altLang="en-US" sz="1200" b="0" i="0" kern="1200" dirty="0">
                <a:solidFill>
                  <a:schemeClr val="tx1"/>
                </a:solidFill>
                <a:effectLst/>
                <a:latin typeface="+mn-lt"/>
                <a:ea typeface="+mn-ea"/>
                <a:cs typeface="+mn-cs"/>
              </a:rPr>
              <a:t>值約莫是</a:t>
            </a:r>
            <a:r>
              <a:rPr lang="en-US" altLang="zh-TW" sz="1200" b="0" i="0" kern="1200" dirty="0">
                <a:solidFill>
                  <a:schemeClr val="tx1"/>
                </a:solidFill>
                <a:effectLst/>
                <a:latin typeface="+mn-lt"/>
                <a:ea typeface="+mn-ea"/>
                <a:cs typeface="+mn-cs"/>
              </a:rPr>
              <a:t>2.2</a:t>
            </a:r>
            <a:r>
              <a:rPr lang="zh-TW" altLang="en-US" sz="1200" b="0" i="0" kern="1200" dirty="0">
                <a:solidFill>
                  <a:schemeClr val="tx1"/>
                </a:solidFill>
                <a:effectLst/>
                <a:latin typeface="+mn-lt"/>
                <a:ea typeface="+mn-ea"/>
                <a:cs typeface="+mn-cs"/>
              </a:rPr>
              <a:t>，而</a:t>
            </a:r>
            <a:r>
              <a:rPr lang="en-US" altLang="zh-TW" sz="1200" b="0" i="0" kern="1200" dirty="0">
                <a:solidFill>
                  <a:schemeClr val="tx1"/>
                </a:solidFill>
                <a:effectLst/>
                <a:latin typeface="+mn-lt"/>
                <a:ea typeface="+mn-ea"/>
                <a:cs typeface="+mn-cs"/>
              </a:rPr>
              <a:t>linear</a:t>
            </a:r>
            <a:r>
              <a:rPr lang="zh-TW" altLang="en-US" sz="1200" b="0" i="0" kern="1200" dirty="0">
                <a:solidFill>
                  <a:schemeClr val="tx1"/>
                </a:solidFill>
                <a:effectLst/>
                <a:latin typeface="+mn-lt"/>
                <a:ea typeface="+mn-ea"/>
                <a:cs typeface="+mn-cs"/>
              </a:rPr>
              <a:t>的表現方式，其</a:t>
            </a:r>
            <a:r>
              <a:rPr lang="en-US" altLang="zh-TW" sz="1200" b="0" i="0" kern="1200" dirty="0">
                <a:solidFill>
                  <a:schemeClr val="tx1"/>
                </a:solidFill>
                <a:effectLst/>
                <a:latin typeface="+mn-lt"/>
                <a:ea typeface="+mn-ea"/>
                <a:cs typeface="+mn-cs"/>
              </a:rPr>
              <a:t>gamma</a:t>
            </a:r>
            <a:r>
              <a:rPr lang="zh-TW" altLang="en-US" sz="1200" b="0" i="0" kern="1200" dirty="0">
                <a:solidFill>
                  <a:schemeClr val="tx1"/>
                </a:solidFill>
                <a:effectLst/>
                <a:latin typeface="+mn-lt"/>
                <a:ea typeface="+mn-ea"/>
                <a:cs typeface="+mn-cs"/>
              </a:rPr>
              <a:t>為</a:t>
            </a:r>
            <a:r>
              <a:rPr lang="en-US" altLang="zh-TW" sz="1200" b="0" i="0" kern="1200" dirty="0">
                <a:solidFill>
                  <a:schemeClr val="tx1"/>
                </a:solidFill>
                <a:effectLst/>
                <a:latin typeface="+mn-lt"/>
                <a:ea typeface="+mn-ea"/>
                <a:cs typeface="+mn-cs"/>
              </a:rPr>
              <a:t>1</a:t>
            </a:r>
            <a:endParaRPr lang="zh-TW" altLang="en-US" dirty="0"/>
          </a:p>
          <a:p>
            <a:pPr marL="0" indent="0">
              <a:buNone/>
            </a:pP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67</a:t>
            </a:fld>
            <a:endParaRPr lang="zh-TW" altLang="en-US"/>
          </a:p>
        </p:txBody>
      </p:sp>
    </p:spTree>
    <p:extLst>
      <p:ext uri="{BB962C8B-B14F-4D97-AF65-F5344CB8AC3E}">
        <p14:creationId xmlns:p14="http://schemas.microsoft.com/office/powerpoint/2010/main" val="767249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我們之前提到，實現</a:t>
            </a:r>
            <a:r>
              <a:rPr lang="en-US" altLang="zh-TW" dirty="0"/>
              <a:t>tone mapping</a:t>
            </a:r>
            <a:r>
              <a:rPr lang="zh-TW" altLang="en-US" dirty="0"/>
              <a:t>的一個方法是用</a:t>
            </a:r>
            <a:r>
              <a:rPr lang="en-US" altLang="zh-TW" dirty="0"/>
              <a:t>global</a:t>
            </a:r>
            <a:r>
              <a:rPr lang="zh-TW" altLang="en-US" dirty="0"/>
              <a:t>，這樣的方法雖然快速，但他有一個缺點就是，影像的細節會被犧牲掉</a:t>
            </a:r>
            <a:endParaRPr lang="en-US" altLang="zh-TW" dirty="0"/>
          </a:p>
          <a:p>
            <a:pPr marL="228600" indent="-228600">
              <a:buAutoNum type="arabicPeriod"/>
            </a:pPr>
            <a:r>
              <a:rPr lang="zh-TW" altLang="en-US" dirty="0"/>
              <a:t>介紹另外一種處理方式，首先，將影像分成亮度的部分還有色彩的部分</a:t>
            </a:r>
            <a:endParaRPr lang="en-US" altLang="zh-TW" dirty="0"/>
          </a:p>
          <a:p>
            <a:pPr marL="0" indent="0">
              <a:buNone/>
            </a:pPr>
            <a:r>
              <a:rPr lang="en-US" altLang="zh-TW" dirty="0"/>
              <a:t>L(</a:t>
            </a:r>
            <a:r>
              <a:rPr lang="zh-TW" altLang="en-US" dirty="0"/>
              <a:t> </a:t>
            </a:r>
            <a:r>
              <a:rPr lang="en-US" altLang="zh-TW" dirty="0" err="1"/>
              <a:t>x,y</a:t>
            </a:r>
            <a:r>
              <a:rPr lang="zh-TW" altLang="en-US" dirty="0"/>
              <a:t> </a:t>
            </a:r>
            <a:r>
              <a:rPr lang="en-US" altLang="zh-TW" dirty="0"/>
              <a:t>)</a:t>
            </a:r>
            <a:r>
              <a:rPr lang="zh-TW" altLang="en-US" dirty="0"/>
              <a:t>代表的是亮度的部分</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68</a:t>
            </a:fld>
            <a:endParaRPr lang="zh-TW" altLang="en-US"/>
          </a:p>
        </p:txBody>
      </p:sp>
    </p:spTree>
    <p:extLst>
      <p:ext uri="{BB962C8B-B14F-4D97-AF65-F5344CB8AC3E}">
        <p14:creationId xmlns:p14="http://schemas.microsoft.com/office/powerpoint/2010/main" val="23570849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B(</a:t>
            </a:r>
            <a:r>
              <a:rPr lang="zh-TW" altLang="en-US" dirty="0"/>
              <a:t> </a:t>
            </a:r>
            <a:r>
              <a:rPr lang="en-US" altLang="zh-TW" dirty="0"/>
              <a:t>x , y</a:t>
            </a:r>
            <a:r>
              <a:rPr lang="zh-TW" altLang="en-US" dirty="0"/>
              <a:t> </a:t>
            </a:r>
            <a:r>
              <a:rPr lang="en-US" altLang="zh-TW" dirty="0"/>
              <a:t>)</a:t>
            </a:r>
            <a:r>
              <a:rPr lang="zh-TW" altLang="en-US" dirty="0"/>
              <a:t>為低通濾波器</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69</a:t>
            </a:fld>
            <a:endParaRPr lang="zh-TW" altLang="en-US"/>
          </a:p>
        </p:txBody>
      </p:sp>
    </p:spTree>
    <p:extLst>
      <p:ext uri="{BB962C8B-B14F-4D97-AF65-F5344CB8AC3E}">
        <p14:creationId xmlns:p14="http://schemas.microsoft.com/office/powerpoint/2010/main" val="402396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現在先忽略一堆可能的雜訊，可以假設進光亮跟最後</a:t>
            </a:r>
            <a:r>
              <a:rPr lang="en-US" altLang="zh-TW" dirty="0"/>
              <a:t>raw</a:t>
            </a:r>
            <a:r>
              <a:rPr lang="zh-TW" altLang="en-US" dirty="0"/>
              <a:t>上</a:t>
            </a:r>
            <a:r>
              <a:rPr lang="en-US" altLang="zh-TW" dirty="0"/>
              <a:t>pixel</a:t>
            </a:r>
            <a:r>
              <a:rPr lang="zh-TW" altLang="en-US" dirty="0"/>
              <a:t>該點的</a:t>
            </a:r>
            <a:r>
              <a:rPr lang="en-US" altLang="zh-TW" dirty="0"/>
              <a:t>value</a:t>
            </a:r>
            <a:r>
              <a:rPr lang="zh-TW" altLang="en-US" dirty="0"/>
              <a:t>值，中間的對應方式屬於線性的</a:t>
            </a:r>
            <a:endParaRPr lang="en-US" altLang="zh-TW" dirty="0"/>
          </a:p>
          <a:p>
            <a:r>
              <a:rPr lang="en-US" altLang="zh-TW" dirty="0"/>
              <a:t>Photon noise(</a:t>
            </a:r>
            <a:r>
              <a:rPr lang="zh-TW" altLang="en-US" sz="1200" b="0" i="0" kern="1200" dirty="0">
                <a:solidFill>
                  <a:schemeClr val="tx1"/>
                </a:solidFill>
                <a:effectLst/>
                <a:latin typeface="+mn-lt"/>
                <a:ea typeface="+mn-ea"/>
                <a:cs typeface="+mn-cs"/>
              </a:rPr>
              <a:t>光子噪聲</a:t>
            </a:r>
            <a:r>
              <a:rPr lang="en-US" altLang="zh-TW" dirty="0"/>
              <a:t>)</a:t>
            </a:r>
            <a:r>
              <a:rPr lang="zh-TW" altLang="en-US" dirty="0"/>
              <a:t>：偵測器在偵測光子的過程是一種</a:t>
            </a:r>
            <a:r>
              <a:rPr lang="en-US" altLang="zh-TW" dirty="0" err="1"/>
              <a:t>poisson</a:t>
            </a:r>
            <a:r>
              <a:rPr lang="en-US" altLang="zh-TW" baseline="0" dirty="0"/>
              <a:t> process</a:t>
            </a:r>
            <a:r>
              <a:rPr lang="zh-TW" altLang="en-US" baseline="0" dirty="0"/>
              <a:t>，這是一種機率模型，也就是說這樣的偵測會導致一種不穩定存在。</a:t>
            </a:r>
            <a:endParaRPr lang="en-US" altLang="zh-TW" baseline="0" dirty="0"/>
          </a:p>
          <a:p>
            <a:r>
              <a:rPr lang="en-US" altLang="zh-TW" dirty="0"/>
              <a:t>quantization noise(</a:t>
            </a:r>
            <a:r>
              <a:rPr lang="zh-TW" altLang="en-US" sz="1200" b="0" i="0" kern="1200" dirty="0">
                <a:solidFill>
                  <a:schemeClr val="tx1"/>
                </a:solidFill>
                <a:effectLst/>
                <a:latin typeface="+mn-lt"/>
                <a:ea typeface="+mn-ea"/>
                <a:cs typeface="+mn-cs"/>
              </a:rPr>
              <a:t>量化</a:t>
            </a:r>
            <a:r>
              <a:rPr lang="en-US" altLang="zh-TW" dirty="0"/>
              <a:t>)</a:t>
            </a:r>
            <a:r>
              <a:rPr lang="zh-TW" altLang="en-US" dirty="0"/>
              <a:t>：原本的類比訊號雜訊就一大堆了，而在量化的過程當中，其實也會出現一種失真，比方說今天我只有</a:t>
            </a:r>
            <a:r>
              <a:rPr lang="en-US" altLang="zh-TW" dirty="0"/>
              <a:t>8bit</a:t>
            </a:r>
            <a:r>
              <a:rPr lang="zh-TW" altLang="en-US" dirty="0"/>
              <a:t>要來表示光的亮度，因為我只能表示</a:t>
            </a:r>
            <a:r>
              <a:rPr lang="en-US" altLang="zh-TW" dirty="0"/>
              <a:t>256</a:t>
            </a:r>
            <a:r>
              <a:rPr lang="zh-TW" altLang="en-US" dirty="0"/>
              <a:t>種程度，因此從類比轉數位的過程當中便出現了失真</a:t>
            </a:r>
            <a:endParaRPr lang="en-US" altLang="zh-TW" dirty="0"/>
          </a:p>
          <a:p>
            <a:r>
              <a:rPr lang="en-US" altLang="zh-TW" dirty="0"/>
              <a:t>amplifier noise(</a:t>
            </a:r>
            <a:r>
              <a:rPr lang="zh-TW" altLang="en-US" dirty="0"/>
              <a:t>放大</a:t>
            </a:r>
            <a:r>
              <a:rPr lang="en-US" altLang="zh-TW" dirty="0"/>
              <a:t>)</a:t>
            </a:r>
            <a:r>
              <a:rPr lang="zh-TW" altLang="en-US" dirty="0"/>
              <a:t>：在訊號放大的過程中也會有雜訊，比方說我想要的訊息在放大的過程中被低估了</a:t>
            </a:r>
            <a:endParaRPr lang="en-US" altLang="zh-TW"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6</a:t>
            </a:fld>
            <a:endParaRPr lang="zh-TW" altLang="en-US"/>
          </a:p>
        </p:txBody>
      </p:sp>
    </p:spTree>
    <p:extLst>
      <p:ext uri="{BB962C8B-B14F-4D97-AF65-F5344CB8AC3E}">
        <p14:creationId xmlns:p14="http://schemas.microsoft.com/office/powerpoint/2010/main" val="23292493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Base layer</a:t>
            </a:r>
            <a:r>
              <a:rPr lang="zh-TW" altLang="en-US" dirty="0"/>
              <a:t>應該指的昰經過低通濾波所產生的圖，上面的文字敘述提到，</a:t>
            </a:r>
            <a:r>
              <a:rPr lang="en-US" altLang="zh-TW" dirty="0"/>
              <a:t>base layer</a:t>
            </a:r>
            <a:r>
              <a:rPr lang="zh-TW" altLang="en-US" dirty="0"/>
              <a:t>藉由</a:t>
            </a:r>
            <a:r>
              <a:rPr lang="en-US" altLang="zh-TW" dirty="0"/>
              <a:t>scaling</a:t>
            </a:r>
            <a:r>
              <a:rPr lang="zh-TW" altLang="en-US" dirty="0"/>
              <a:t>的動作，把亮度的範圍壓縮到你想要的範圍，之後在和高通濾波所產生的圖作結合</a:t>
            </a:r>
            <a:endParaRPr lang="en-US" altLang="zh-TW" dirty="0"/>
          </a:p>
          <a:p>
            <a:r>
              <a:rPr lang="zh-TW" altLang="en-US" dirty="0"/>
              <a:t>算式：將高通濾波出的圖降低其對比度後，在和低通的圖作結合</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70</a:t>
            </a:fld>
            <a:endParaRPr lang="zh-TW" altLang="en-US"/>
          </a:p>
        </p:txBody>
      </p:sp>
    </p:spTree>
    <p:extLst>
      <p:ext uri="{BB962C8B-B14F-4D97-AF65-F5344CB8AC3E}">
        <p14:creationId xmlns:p14="http://schemas.microsoft.com/office/powerpoint/2010/main" val="4658026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lphaLcParenBoth"/>
            </a:pPr>
            <a:r>
              <a:rPr lang="zh-TW" altLang="en-US" dirty="0"/>
              <a:t>左邊三張</a:t>
            </a:r>
            <a:endParaRPr lang="en-US" altLang="zh-TW" dirty="0"/>
          </a:p>
          <a:p>
            <a:pPr marL="228600" indent="-228600">
              <a:buAutoNum type="alphaLcParenBoth"/>
            </a:pPr>
            <a:r>
              <a:rPr lang="zh-TW" altLang="en-US" dirty="0"/>
              <a:t>右邊</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使用</a:t>
            </a:r>
            <a:r>
              <a:rPr lang="en-US" altLang="zh-TW" dirty="0"/>
              <a:t>linear filter </a:t>
            </a:r>
            <a:r>
              <a:rPr lang="zh-TW" altLang="en-US" dirty="0"/>
              <a:t>會有光暈</a:t>
            </a:r>
          </a:p>
          <a:p>
            <a:pPr marL="0" indent="0">
              <a:buNone/>
            </a:pP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71</a:t>
            </a:fld>
            <a:endParaRPr lang="zh-TW" altLang="en-US"/>
          </a:p>
        </p:txBody>
      </p:sp>
    </p:spTree>
    <p:extLst>
      <p:ext uri="{BB962C8B-B14F-4D97-AF65-F5344CB8AC3E}">
        <p14:creationId xmlns:p14="http://schemas.microsoft.com/office/powerpoint/2010/main" val="37698218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 </a:t>
            </a:r>
            <a:r>
              <a:rPr lang="en-US" altLang="zh-TW" sz="1200" b="1" i="0" kern="1200" dirty="0">
                <a:solidFill>
                  <a:schemeClr val="tx1"/>
                </a:solidFill>
                <a:effectLst/>
                <a:latin typeface="+mn-lt"/>
                <a:ea typeface="+mn-ea"/>
                <a:cs typeface="+mn-cs"/>
              </a:rPr>
              <a:t>bilateral filter</a:t>
            </a:r>
            <a:r>
              <a:rPr lang="en-US" altLang="zh-TW" sz="1200" b="0" i="0" kern="1200" dirty="0">
                <a:solidFill>
                  <a:schemeClr val="tx1"/>
                </a:solidFill>
                <a:effectLst/>
                <a:latin typeface="+mn-lt"/>
                <a:ea typeface="+mn-ea"/>
                <a:cs typeface="+mn-cs"/>
              </a:rPr>
              <a:t> is an edge-preserving and </a:t>
            </a:r>
            <a:r>
              <a:rPr lang="en-US" altLang="zh-TW" sz="1200" b="0" i="0" u="none" strike="noStrike" kern="1200" dirty="0">
                <a:solidFill>
                  <a:schemeClr val="tx1"/>
                </a:solidFill>
                <a:effectLst/>
                <a:latin typeface="+mn-lt"/>
                <a:ea typeface="+mn-ea"/>
                <a:cs typeface="+mn-cs"/>
                <a:hlinkClick r:id="rId3" tooltip="Noise reduction"/>
              </a:rPr>
              <a:t>noise reducing</a:t>
            </a:r>
            <a:r>
              <a:rPr lang="en-US" altLang="zh-TW" sz="1200" b="0" i="0" kern="1200" dirty="0">
                <a:solidFill>
                  <a:schemeClr val="tx1"/>
                </a:solidFill>
                <a:effectLst/>
                <a:latin typeface="+mn-lt"/>
                <a:ea typeface="+mn-ea"/>
                <a:cs typeface="+mn-cs"/>
              </a:rPr>
              <a:t> </a:t>
            </a:r>
            <a:r>
              <a:rPr lang="en-US" altLang="zh-TW" sz="1200" b="0" i="0" u="none" strike="noStrike" kern="1200" dirty="0">
                <a:solidFill>
                  <a:schemeClr val="tx1"/>
                </a:solidFill>
                <a:effectLst/>
                <a:latin typeface="+mn-lt"/>
                <a:ea typeface="+mn-ea"/>
                <a:cs typeface="+mn-cs"/>
                <a:hlinkClick r:id="rId4" tooltip="Smoothing"/>
              </a:rPr>
              <a:t>smoothing</a:t>
            </a:r>
            <a:r>
              <a:rPr lang="en-US" altLang="zh-TW" sz="1200" b="0" i="0" kern="1200" dirty="0">
                <a:solidFill>
                  <a:schemeClr val="tx1"/>
                </a:solidFill>
                <a:effectLst/>
                <a:latin typeface="+mn-lt"/>
                <a:ea typeface="+mn-ea"/>
                <a:cs typeface="+mn-cs"/>
              </a:rPr>
              <a:t> filter</a:t>
            </a:r>
          </a:p>
          <a:p>
            <a:r>
              <a:rPr lang="zh-TW" altLang="en-US" sz="1200" b="0" i="0" kern="1200" dirty="0">
                <a:solidFill>
                  <a:schemeClr val="tx1"/>
                </a:solidFill>
                <a:effectLst/>
                <a:latin typeface="+mn-lt"/>
                <a:ea typeface="+mn-ea"/>
                <a:cs typeface="+mn-cs"/>
              </a:rPr>
              <a:t>前面的方法使用的濾波器屬於線性濾波，這樣的濾波器有一個特色就是，出來的圖的邊緣訊息會消失掉，因此產生了光暈的現象</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改進的方法就是使用可以保留邊緣資訊的濾波器，在此他使用的昰</a:t>
            </a:r>
            <a:r>
              <a:rPr lang="en-US" altLang="zh-TW" sz="1200" b="0" i="0" kern="1200" dirty="0">
                <a:solidFill>
                  <a:schemeClr val="tx1"/>
                </a:solidFill>
                <a:effectLst/>
                <a:latin typeface="+mn-lt"/>
                <a:ea typeface="+mn-ea"/>
                <a:cs typeface="+mn-cs"/>
              </a:rPr>
              <a:t>bilateral filter</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73</a:t>
            </a:fld>
            <a:endParaRPr lang="zh-TW" altLang="en-US"/>
          </a:p>
        </p:txBody>
      </p:sp>
    </p:spTree>
    <p:extLst>
      <p:ext uri="{BB962C8B-B14F-4D97-AF65-F5344CB8AC3E}">
        <p14:creationId xmlns:p14="http://schemas.microsoft.com/office/powerpoint/2010/main" val="9334175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使用</a:t>
            </a:r>
            <a:r>
              <a:rPr lang="en-US" altLang="zh-TW" dirty="0"/>
              <a:t>bilateral</a:t>
            </a:r>
            <a:r>
              <a:rPr lang="fr-FR" altLang="zh-TW" dirty="0"/>
              <a:t> filter </a:t>
            </a:r>
            <a:r>
              <a:rPr lang="zh-TW" altLang="en-US" dirty="0"/>
              <a:t>會有光暈</a:t>
            </a:r>
          </a:p>
          <a:p>
            <a:endParaRPr lang="zh-TW" altLang="en-US" dirty="0"/>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74</a:t>
            </a:fld>
            <a:endParaRPr lang="zh-TW" altLang="en-US"/>
          </a:p>
        </p:txBody>
      </p:sp>
    </p:spTree>
    <p:extLst>
      <p:ext uri="{BB962C8B-B14F-4D97-AF65-F5344CB8AC3E}">
        <p14:creationId xmlns:p14="http://schemas.microsoft.com/office/powerpoint/2010/main" val="38977914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 另外一種壓縮</a:t>
            </a:r>
            <a:r>
              <a:rPr lang="en-US" altLang="zh-TW" dirty="0"/>
              <a:t>base</a:t>
            </a:r>
            <a:r>
              <a:rPr lang="en-US" altLang="zh-TW" baseline="0" dirty="0"/>
              <a:t> layer</a:t>
            </a:r>
            <a:r>
              <a:rPr lang="zh-TW" altLang="en-US" baseline="0" dirty="0"/>
              <a:t>的方法是對 影像亮度取對數再取導數</a:t>
            </a:r>
            <a:endParaRPr lang="en-US" altLang="zh-TW" baseline="0" dirty="0"/>
          </a:p>
          <a:p>
            <a:r>
              <a:rPr lang="en-US" altLang="zh-TW" dirty="0"/>
              <a:t>the gradient of the log-luminance image</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75</a:t>
            </a:fld>
            <a:endParaRPr lang="zh-TW" altLang="en-US"/>
          </a:p>
        </p:txBody>
      </p:sp>
    </p:spTree>
    <p:extLst>
      <p:ext uri="{BB962C8B-B14F-4D97-AF65-F5344CB8AC3E}">
        <p14:creationId xmlns:p14="http://schemas.microsoft.com/office/powerpoint/2010/main" val="21020734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這個方法有個假設，人類對</a:t>
            </a:r>
            <a:r>
              <a:rPr lang="en-US" altLang="zh-TW" sz="1200" b="0" i="0" kern="1200" dirty="0">
                <a:solidFill>
                  <a:schemeClr val="tx1"/>
                </a:solidFill>
                <a:effectLst/>
                <a:latin typeface="+mn-lt"/>
                <a:ea typeface="+mn-ea"/>
                <a:cs typeface="+mn-cs"/>
              </a:rPr>
              <a:t>absolute </a:t>
            </a:r>
            <a:r>
              <a:rPr lang="en-US" altLang="zh-TW" sz="1200" b="0" i="0" kern="1200" dirty="0" err="1">
                <a:solidFill>
                  <a:schemeClr val="tx1"/>
                </a:solidFill>
                <a:effectLst/>
                <a:latin typeface="+mn-lt"/>
                <a:ea typeface="+mn-ea"/>
                <a:cs typeface="+mn-cs"/>
              </a:rPr>
              <a:t>luminances</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不是很敏感，但是對</a:t>
            </a:r>
            <a:r>
              <a:rPr lang="en-US" altLang="zh-TW" sz="1200" b="0" i="0" kern="1200" dirty="0">
                <a:solidFill>
                  <a:schemeClr val="tx1"/>
                </a:solidFill>
                <a:effectLst/>
                <a:latin typeface="+mn-lt"/>
                <a:ea typeface="+mn-ea"/>
                <a:cs typeface="+mn-cs"/>
              </a:rPr>
              <a:t>local intensity</a:t>
            </a:r>
            <a:r>
              <a:rPr lang="zh-TW" altLang="en-US" sz="1200" b="0" i="0" kern="1200" dirty="0">
                <a:solidFill>
                  <a:schemeClr val="tx1"/>
                </a:solidFill>
                <a:effectLst/>
                <a:latin typeface="+mn-lt"/>
                <a:ea typeface="+mn-ea"/>
                <a:cs typeface="+mn-cs"/>
              </a:rPr>
              <a:t>或</a:t>
            </a:r>
            <a:r>
              <a:rPr lang="en-US" altLang="zh-TW" sz="1200" b="0" i="0" kern="1200" dirty="0">
                <a:solidFill>
                  <a:schemeClr val="tx1"/>
                </a:solidFill>
                <a:effectLst/>
                <a:latin typeface="+mn-lt"/>
                <a:ea typeface="+mn-ea"/>
                <a:cs typeface="+mn-cs"/>
              </a:rPr>
              <a:t>local contrast</a:t>
            </a:r>
            <a:r>
              <a:rPr lang="zh-TW" altLang="en-US" sz="1200" b="0" i="0" kern="1200" dirty="0">
                <a:solidFill>
                  <a:schemeClr val="tx1"/>
                </a:solidFill>
                <a:effectLst/>
                <a:latin typeface="+mn-lt"/>
                <a:ea typeface="+mn-ea"/>
                <a:cs typeface="+mn-cs"/>
              </a:rPr>
              <a:t>的改變率伴隨</a:t>
            </a:r>
            <a:r>
              <a:rPr lang="en-US" altLang="zh-TW" sz="1200" b="0" i="0" kern="1200" dirty="0" err="1">
                <a:solidFill>
                  <a:schemeClr val="tx1"/>
                </a:solidFill>
                <a:effectLst/>
                <a:latin typeface="+mn-lt"/>
                <a:ea typeface="+mn-ea"/>
                <a:cs typeface="+mn-cs"/>
              </a:rPr>
              <a:t>illuminance</a:t>
            </a:r>
            <a:r>
              <a:rPr lang="en-US" altLang="zh-TW" sz="1200" b="0" i="0" kern="1200" dirty="0">
                <a:solidFill>
                  <a:schemeClr val="tx1"/>
                </a:solidFill>
                <a:effectLst/>
                <a:latin typeface="+mn-lt"/>
                <a:ea typeface="+mn-ea"/>
                <a:cs typeface="+mn-cs"/>
              </a:rPr>
              <a:t> differences</a:t>
            </a:r>
            <a:r>
              <a:rPr lang="zh-TW" altLang="en-US" sz="1200" b="0" i="0" kern="1200" dirty="0">
                <a:solidFill>
                  <a:schemeClr val="tx1"/>
                </a:solidFill>
                <a:effectLst/>
                <a:latin typeface="+mn-lt"/>
                <a:ea typeface="+mn-ea"/>
                <a:cs typeface="+mn-cs"/>
              </a:rPr>
              <a:t>就比較敏感。亮度改變劇烈的地方，在</a:t>
            </a:r>
            <a:r>
              <a:rPr lang="en-US" altLang="zh-TW" sz="1200" b="0" i="0" kern="1200" dirty="0">
                <a:solidFill>
                  <a:schemeClr val="tx1"/>
                </a:solidFill>
                <a:effectLst/>
                <a:latin typeface="+mn-lt"/>
                <a:ea typeface="+mn-ea"/>
                <a:cs typeface="+mn-cs"/>
              </a:rPr>
              <a:t>gradient domain</a:t>
            </a:r>
            <a:r>
              <a:rPr lang="zh-TW" altLang="en-US" sz="1200" b="0" i="0" kern="1200" dirty="0">
                <a:solidFill>
                  <a:schemeClr val="tx1"/>
                </a:solidFill>
                <a:effectLst/>
                <a:latin typeface="+mn-lt"/>
                <a:ea typeface="+mn-ea"/>
                <a:cs typeface="+mn-cs"/>
              </a:rPr>
              <a:t>會伴隨著很大的</a:t>
            </a:r>
            <a:r>
              <a:rPr lang="en-US" altLang="zh-TW" sz="1200" b="0" i="0" kern="1200" dirty="0">
                <a:solidFill>
                  <a:schemeClr val="tx1"/>
                </a:solidFill>
                <a:effectLst/>
                <a:latin typeface="+mn-lt"/>
                <a:ea typeface="+mn-ea"/>
                <a:cs typeface="+mn-cs"/>
              </a:rPr>
              <a:t>gradient</a:t>
            </a:r>
            <a:r>
              <a:rPr lang="zh-TW" altLang="en-US" sz="1200" b="0" i="0" kern="1200" dirty="0">
                <a:solidFill>
                  <a:schemeClr val="tx1"/>
                </a:solidFill>
                <a:effectLst/>
                <a:latin typeface="+mn-lt"/>
                <a:ea typeface="+mn-ea"/>
                <a:cs typeface="+mn-cs"/>
              </a:rPr>
              <a:t>值。我們的方法是先標出</a:t>
            </a:r>
            <a:r>
              <a:rPr lang="en-US" altLang="zh-TW" sz="1200" b="0" i="0" kern="1200" dirty="0">
                <a:solidFill>
                  <a:schemeClr val="tx1"/>
                </a:solidFill>
                <a:effectLst/>
                <a:latin typeface="+mn-lt"/>
                <a:ea typeface="+mn-ea"/>
                <a:cs typeface="+mn-cs"/>
              </a:rPr>
              <a:t>gradient </a:t>
            </a:r>
            <a:r>
              <a:rPr lang="zh-TW" altLang="en-US" sz="1200" b="0" i="0" kern="1200" dirty="0">
                <a:solidFill>
                  <a:schemeClr val="tx1"/>
                </a:solidFill>
                <a:effectLst/>
                <a:latin typeface="+mn-lt"/>
                <a:ea typeface="+mn-ea"/>
                <a:cs typeface="+mn-cs"/>
              </a:rPr>
              <a:t>值很大的地方，然後在不改變正負號的前提下，將它們的值壓縮。所使用的這個壓縮函數，必須是累進式的，對於較大的</a:t>
            </a:r>
            <a:r>
              <a:rPr lang="en-US" altLang="zh-TW" sz="1200" b="0" i="0" kern="1200" dirty="0">
                <a:solidFill>
                  <a:schemeClr val="tx1"/>
                </a:solidFill>
                <a:effectLst/>
                <a:latin typeface="+mn-lt"/>
                <a:ea typeface="+mn-ea"/>
                <a:cs typeface="+mn-cs"/>
              </a:rPr>
              <a:t>gradient</a:t>
            </a:r>
            <a:r>
              <a:rPr lang="zh-TW" altLang="en-US" sz="1200" b="0" i="0" kern="1200" dirty="0">
                <a:solidFill>
                  <a:schemeClr val="tx1"/>
                </a:solidFill>
                <a:effectLst/>
                <a:latin typeface="+mn-lt"/>
                <a:ea typeface="+mn-ea"/>
                <a:cs typeface="+mn-cs"/>
              </a:rPr>
              <a:t>值，我們對它壓縮的幅度要比縮壓較小的</a:t>
            </a:r>
            <a:r>
              <a:rPr lang="en-US" altLang="zh-TW" sz="1200" b="0" i="0" kern="1200" dirty="0">
                <a:solidFill>
                  <a:schemeClr val="tx1"/>
                </a:solidFill>
                <a:effectLst/>
                <a:latin typeface="+mn-lt"/>
                <a:ea typeface="+mn-ea"/>
                <a:cs typeface="+mn-cs"/>
              </a:rPr>
              <a:t>gradient</a:t>
            </a:r>
            <a:r>
              <a:rPr lang="zh-TW" altLang="en-US" sz="1200" b="0" i="0" kern="1200" dirty="0">
                <a:solidFill>
                  <a:schemeClr val="tx1"/>
                </a:solidFill>
                <a:effectLst/>
                <a:latin typeface="+mn-lt"/>
                <a:ea typeface="+mn-ea"/>
                <a:cs typeface="+mn-cs"/>
              </a:rPr>
              <a:t>值的幅度還要大。這樣的理由是，它可以藉由犧牲掉</a:t>
            </a:r>
            <a:r>
              <a:rPr lang="en-US" altLang="zh-TW" sz="1200" b="0" i="0" kern="1200" dirty="0">
                <a:solidFill>
                  <a:schemeClr val="tx1"/>
                </a:solidFill>
                <a:effectLst/>
                <a:latin typeface="+mn-lt"/>
                <a:ea typeface="+mn-ea"/>
                <a:cs typeface="+mn-cs"/>
              </a:rPr>
              <a:t>absolute </a:t>
            </a:r>
            <a:r>
              <a:rPr lang="en-US" altLang="zh-TW" sz="1200" b="0" i="0" kern="1200" dirty="0" err="1">
                <a:solidFill>
                  <a:schemeClr val="tx1"/>
                </a:solidFill>
                <a:effectLst/>
                <a:latin typeface="+mn-lt"/>
                <a:ea typeface="+mn-ea"/>
                <a:cs typeface="+mn-cs"/>
              </a:rPr>
              <a:t>luminances</a:t>
            </a:r>
            <a:r>
              <a:rPr lang="zh-TW" altLang="en-US" sz="1200" b="0" i="0" kern="1200" dirty="0">
                <a:solidFill>
                  <a:schemeClr val="tx1"/>
                </a:solidFill>
                <a:effectLst/>
                <a:latin typeface="+mn-lt"/>
                <a:ea typeface="+mn-ea"/>
                <a:cs typeface="+mn-cs"/>
              </a:rPr>
              <a:t>而保留住</a:t>
            </a:r>
            <a:r>
              <a:rPr lang="en-US" altLang="zh-TW" sz="1200" b="0" i="0" kern="1200" dirty="0">
                <a:solidFill>
                  <a:schemeClr val="tx1"/>
                </a:solidFill>
                <a:effectLst/>
                <a:latin typeface="+mn-lt"/>
                <a:ea typeface="+mn-ea"/>
                <a:cs typeface="+mn-cs"/>
              </a:rPr>
              <a:t>local contrast</a:t>
            </a:r>
            <a:r>
              <a:rPr lang="zh-TW" altLang="en-US" sz="1200" b="0" i="0" kern="1200" dirty="0">
                <a:solidFill>
                  <a:schemeClr val="tx1"/>
                </a:solidFill>
                <a:effectLst/>
                <a:latin typeface="+mn-lt"/>
                <a:ea typeface="+mn-ea"/>
                <a:cs typeface="+mn-cs"/>
              </a:rPr>
              <a:t>，以達到不會遺失掉很多細節的目的。</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76</a:t>
            </a:fld>
            <a:endParaRPr lang="zh-TW" altLang="en-US"/>
          </a:p>
        </p:txBody>
      </p:sp>
    </p:spTree>
    <p:extLst>
      <p:ext uri="{BB962C8B-B14F-4D97-AF65-F5344CB8AC3E}">
        <p14:creationId xmlns:p14="http://schemas.microsoft.com/office/powerpoint/2010/main" val="2663066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上到這邊</a:t>
            </a:r>
            <a:endParaRPr lang="zh-TW" altLang="en-US" dirty="0"/>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77</a:t>
            </a:fld>
            <a:endParaRPr lang="zh-TW" altLang="en-US"/>
          </a:p>
        </p:txBody>
      </p:sp>
    </p:spTree>
    <p:extLst>
      <p:ext uri="{BB962C8B-B14F-4D97-AF65-F5344CB8AC3E}">
        <p14:creationId xmlns:p14="http://schemas.microsoft.com/office/powerpoint/2010/main" val="18816671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10.3</a:t>
            </a:r>
            <a:r>
              <a:rPr lang="zh-TW" altLang="en-US" dirty="0"/>
              <a:t>超分辨率和模糊消除</a:t>
            </a:r>
          </a:p>
          <a:p>
            <a:r>
              <a:rPr lang="en-US" altLang="zh-TW" dirty="0"/>
              <a:t>10.3.1</a:t>
            </a:r>
            <a:r>
              <a:rPr lang="zh-TW" altLang="en-US" dirty="0"/>
              <a:t>彩色圖像去馬賽克</a:t>
            </a:r>
          </a:p>
          <a:p>
            <a:r>
              <a:rPr lang="en-US" altLang="zh-TW" dirty="0"/>
              <a:t>10.3.2</a:t>
            </a:r>
            <a:r>
              <a:rPr lang="zh-TW" altLang="en-US" dirty="0"/>
              <a:t>應用程序著色</a:t>
            </a:r>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78</a:t>
            </a:fld>
            <a:endParaRPr lang="zh-TW" altLang="en-US"/>
          </a:p>
        </p:txBody>
      </p:sp>
    </p:spTree>
    <p:extLst>
      <p:ext uri="{BB962C8B-B14F-4D97-AF65-F5344CB8AC3E}">
        <p14:creationId xmlns:p14="http://schemas.microsoft.com/office/powerpoint/2010/main" val="24636894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我們前面一直在講</a:t>
            </a:r>
            <a:r>
              <a:rPr lang="en-US" altLang="zh-TW" dirty="0"/>
              <a:t>HDR</a:t>
            </a:r>
            <a:r>
              <a:rPr lang="zh-TW" altLang="en-US" dirty="0"/>
              <a:t> </a:t>
            </a:r>
            <a:r>
              <a:rPr lang="en-US" altLang="zh-TW" dirty="0"/>
              <a:t>HDR</a:t>
            </a:r>
            <a:r>
              <a:rPr lang="zh-TW" altLang="en-US" dirty="0"/>
              <a:t>，其實主要的就是希望能夠得到一張高動態的影像</a:t>
            </a:r>
            <a:endParaRPr lang="en-US" altLang="zh-TW" dirty="0"/>
          </a:p>
          <a:p>
            <a:r>
              <a:rPr lang="zh-TW" altLang="en-US" dirty="0"/>
              <a:t>接下來我們要進入一個新的章節叫作</a:t>
            </a:r>
            <a:r>
              <a:rPr lang="en-US" altLang="zh-TW" dirty="0"/>
              <a:t>super</a:t>
            </a:r>
            <a:r>
              <a:rPr lang="en-US" altLang="zh-TW" baseline="0" dirty="0"/>
              <a:t> resolution</a:t>
            </a:r>
            <a:r>
              <a:rPr lang="zh-TW" altLang="en-US" baseline="0" dirty="0"/>
              <a:t>，他的作用在於能夠增加影像的解析度。</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79</a:t>
            </a:fld>
            <a:endParaRPr lang="zh-TW" altLang="en-US"/>
          </a:p>
        </p:txBody>
      </p:sp>
    </p:spTree>
    <p:extLst>
      <p:ext uri="{BB962C8B-B14F-4D97-AF65-F5344CB8AC3E}">
        <p14:creationId xmlns:p14="http://schemas.microsoft.com/office/powerpoint/2010/main" val="14728381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超解析度最一般的方法是 找到先驗的圖像 然後使用貝式推論來恢復影像</a:t>
            </a:r>
            <a:endParaRPr lang="en-US" altLang="zh-TW" dirty="0"/>
          </a:p>
          <a:p>
            <a:r>
              <a:rPr lang="zh-TW" altLang="en-US" dirty="0"/>
              <a:t>我們可以通過 圖像去模糊的 方程式來做到這一點，也就是</a:t>
            </a:r>
            <a:r>
              <a:rPr lang="en-US" altLang="zh-TW" dirty="0"/>
              <a:t>10.2</a:t>
            </a:r>
            <a:r>
              <a:rPr lang="zh-TW" altLang="en-US" dirty="0"/>
              <a:t>的</a:t>
            </a:r>
            <a:r>
              <a:rPr lang="en-US" altLang="zh-TW" dirty="0"/>
              <a:t>PSF</a:t>
            </a:r>
            <a:r>
              <a:rPr lang="zh-TW" altLang="en-US" dirty="0"/>
              <a:t>估計</a:t>
            </a:r>
            <a:endParaRPr lang="en-US" altLang="zh-TW" dirty="0"/>
          </a:p>
          <a:p>
            <a:r>
              <a:rPr lang="zh-TW" altLang="en-US" dirty="0"/>
              <a:t>我們有幾個觀察到的圖像𝑜</a:t>
            </a:r>
            <a:r>
              <a:rPr lang="en-US" altLang="zh-TW" dirty="0"/>
              <a:t>_</a:t>
            </a:r>
            <a:r>
              <a:rPr lang="zh-TW" altLang="en-US" dirty="0"/>
              <a:t>𝑘（𝑥），以及每個觀察到的圖像的扭曲函數</a:t>
            </a:r>
            <a:r>
              <a:rPr lang="en-US" altLang="zh-TW" dirty="0"/>
              <a:t>h_</a:t>
            </a:r>
            <a:r>
              <a:rPr lang="zh-TW" altLang="en-US" dirty="0"/>
              <a:t>𝑘（𝑘）。 結合所有這些元素，我們得到（</a:t>
            </a:r>
            <a:r>
              <a:rPr lang="en-US" altLang="zh-TW" dirty="0"/>
              <a:t>noisy</a:t>
            </a:r>
            <a:r>
              <a:rPr lang="zh-TW" altLang="en-US" dirty="0"/>
              <a:t>的）觀測方程</a:t>
            </a:r>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80</a:t>
            </a:fld>
            <a:endParaRPr lang="zh-TW" altLang="en-US"/>
          </a:p>
        </p:txBody>
      </p:sp>
    </p:spTree>
    <p:extLst>
      <p:ext uri="{BB962C8B-B14F-4D97-AF65-F5344CB8AC3E}">
        <p14:creationId xmlns:p14="http://schemas.microsoft.com/office/powerpoint/2010/main" val="96534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反失真濾波器</a:t>
            </a:r>
            <a:r>
              <a:rPr lang="en-US" altLang="zh-TW" dirty="0"/>
              <a:t>(Anti-Aliasing Filter)</a:t>
            </a:r>
            <a:r>
              <a:rPr lang="zh-TW" altLang="en-US" dirty="0"/>
              <a:t> </a:t>
            </a:r>
            <a:r>
              <a:rPr lang="en-US" altLang="zh-TW" dirty="0"/>
              <a:t>:</a:t>
            </a:r>
            <a:r>
              <a:rPr lang="zh-TW" altLang="en-US" dirty="0"/>
              <a:t> 進行資料擷取之前，利用硬體反失真濾波器將頻率大於取樣頻率的訊號移除，若無移除的動作，將會造成訊號失真。</a:t>
            </a:r>
            <a:endParaRPr lang="en-US" altLang="zh-TW" dirty="0"/>
          </a:p>
          <a:p>
            <a:r>
              <a:rPr lang="en-US" altLang="zh-TW" dirty="0"/>
              <a:t>Blur</a:t>
            </a:r>
            <a:r>
              <a:rPr lang="en-US" altLang="zh-TW" baseline="0" dirty="0"/>
              <a:t> kernel</a:t>
            </a:r>
            <a:r>
              <a:rPr lang="zh-TW" altLang="en-US" baseline="0" dirty="0"/>
              <a:t>：原本你看起來是一條直線的東西，可能會變成是一片直線。</a:t>
            </a:r>
            <a:endParaRPr lang="en-US" altLang="zh-TW" dirty="0"/>
          </a:p>
          <a:p>
            <a:r>
              <a:rPr lang="en-US" altLang="zh-TW" sz="1200" b="0" i="0" u="none" strike="noStrike" kern="1200" baseline="0" dirty="0">
                <a:solidFill>
                  <a:schemeClr val="tx1"/>
                </a:solidFill>
                <a:latin typeface="+mn-lt"/>
                <a:ea typeface="+mn-ea"/>
                <a:cs typeface="+mn-cs"/>
              </a:rPr>
              <a:t>CFA = color filter array</a:t>
            </a:r>
          </a:p>
          <a:p>
            <a:r>
              <a:rPr lang="en-US" altLang="zh-TW" sz="1200" b="0" i="0" u="none" strike="noStrike" kern="1200" baseline="0" dirty="0">
                <a:solidFill>
                  <a:schemeClr val="tx1"/>
                </a:solidFill>
                <a:latin typeface="+mn-lt"/>
                <a:ea typeface="+mn-ea"/>
                <a:cs typeface="+mn-cs"/>
              </a:rPr>
              <a:t>RD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radial distortion(</a:t>
            </a:r>
            <a:r>
              <a:rPr lang="zh-TW" altLang="en-US" sz="1200" b="0" i="0" u="none" strike="noStrike" kern="1200" baseline="0" dirty="0">
                <a:solidFill>
                  <a:schemeClr val="tx1"/>
                </a:solidFill>
                <a:latin typeface="+mn-lt"/>
                <a:ea typeface="+mn-ea"/>
                <a:cs typeface="+mn-cs"/>
              </a:rPr>
              <a:t>光學的失真</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是不是原本是直線的東西進入後就變得不是直線</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Q1</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quantization noise</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1 (</a:t>
            </a:r>
            <a:r>
              <a:rPr lang="zh-TW" altLang="en-US" sz="1200" b="0" i="0" u="none" strike="noStrike" kern="1200" baseline="0" dirty="0">
                <a:solidFill>
                  <a:schemeClr val="tx1"/>
                </a:solidFill>
                <a:latin typeface="+mn-lt"/>
                <a:ea typeface="+mn-ea"/>
                <a:cs typeface="+mn-cs"/>
              </a:rPr>
              <a:t>量子的雜訊</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7</a:t>
            </a:fld>
            <a:endParaRPr lang="zh-TW" altLang="en-US"/>
          </a:p>
        </p:txBody>
      </p:sp>
    </p:spTree>
    <p:extLst>
      <p:ext uri="{BB962C8B-B14F-4D97-AF65-F5344CB8AC3E}">
        <p14:creationId xmlns:p14="http://schemas.microsoft.com/office/powerpoint/2010/main" val="17947725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s(h(x))</a:t>
            </a:r>
            <a:r>
              <a:rPr lang="zh-TW" altLang="en-US" dirty="0"/>
              <a:t> 這個是</a:t>
            </a:r>
            <a:r>
              <a:rPr lang="en-US" altLang="zh-TW" dirty="0"/>
              <a:t>super resolved image</a:t>
            </a:r>
          </a:p>
          <a:p>
            <a:r>
              <a:rPr lang="en-US" altLang="zh-TW" dirty="0"/>
              <a:t>b(x) </a:t>
            </a:r>
            <a:r>
              <a:rPr lang="zh-TW" altLang="en-US" dirty="0"/>
              <a:t>是 </a:t>
            </a:r>
            <a:r>
              <a:rPr lang="en-US" altLang="zh-TW" dirty="0"/>
              <a:t>blur kernel</a:t>
            </a:r>
          </a:p>
          <a:p>
            <a:r>
              <a:rPr lang="zh-TW" altLang="en-US" dirty="0"/>
              <a:t>把</a:t>
            </a:r>
            <a:r>
              <a:rPr lang="en-US" altLang="zh-TW" dirty="0"/>
              <a:t>s(h(x))</a:t>
            </a:r>
            <a:r>
              <a:rPr lang="zh-TW" altLang="en-US" dirty="0"/>
              <a:t> 和</a:t>
            </a:r>
            <a:r>
              <a:rPr lang="en-US" altLang="zh-TW" dirty="0"/>
              <a:t>b(x)</a:t>
            </a:r>
            <a:r>
              <a:rPr lang="zh-TW" altLang="en-US" dirty="0"/>
              <a:t> 捲積 然後 </a:t>
            </a:r>
            <a:r>
              <a:rPr lang="en-US" altLang="zh-TW" dirty="0" err="1"/>
              <a:t>downsampling</a:t>
            </a:r>
            <a:r>
              <a:rPr lang="en-US" altLang="zh-TW" dirty="0"/>
              <a:t> </a:t>
            </a:r>
            <a:r>
              <a:rPr lang="zh-TW" altLang="en-US" dirty="0"/>
              <a:t>得到一張解析度較低的影像 再加上一點</a:t>
            </a:r>
            <a:r>
              <a:rPr lang="en-US" altLang="zh-TW" dirty="0"/>
              <a:t>noise</a:t>
            </a:r>
          </a:p>
          <a:p>
            <a:r>
              <a:rPr lang="zh-TW" altLang="en-US" dirty="0"/>
              <a:t>就得到了</a:t>
            </a:r>
            <a:r>
              <a:rPr lang="en-US" altLang="zh-TW" dirty="0" err="1"/>
              <a:t>o_k</a:t>
            </a:r>
            <a:r>
              <a:rPr lang="en-US" altLang="zh-TW" dirty="0"/>
              <a:t>(x)</a:t>
            </a:r>
          </a:p>
          <a:p>
            <a:endParaRPr lang="en-US" altLang="zh-TW" dirty="0"/>
          </a:p>
          <a:p>
            <a:r>
              <a:rPr lang="zh-TW" altLang="en-US" dirty="0"/>
              <a:t>然後我們使用最小平方法 希望讓</a:t>
            </a:r>
            <a:r>
              <a:rPr lang="en-US" altLang="zh-TW" dirty="0"/>
              <a:t>noise</a:t>
            </a:r>
            <a:r>
              <a:rPr lang="zh-TW" altLang="en-US" dirty="0"/>
              <a:t>最小</a:t>
            </a:r>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81</a:t>
            </a:fld>
            <a:endParaRPr lang="zh-TW" altLang="en-US"/>
          </a:p>
        </p:txBody>
      </p:sp>
    </p:spTree>
    <p:extLst>
      <p:ext uri="{BB962C8B-B14F-4D97-AF65-F5344CB8AC3E}">
        <p14:creationId xmlns:p14="http://schemas.microsoft.com/office/powerpoint/2010/main" val="17244453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這個算式的值取決於鏡頭有多少的</a:t>
            </a:r>
            <a:r>
              <a:rPr lang="en-US" altLang="zh-TW" dirty="0"/>
              <a:t>blur</a:t>
            </a:r>
            <a:r>
              <a:rPr lang="zh-TW" altLang="en-US" dirty="0"/>
              <a:t>還有</a:t>
            </a:r>
            <a:r>
              <a:rPr lang="en-US" altLang="zh-TW" dirty="0"/>
              <a:t>aliasing</a:t>
            </a:r>
            <a:r>
              <a:rPr lang="zh-TW" altLang="en-US" dirty="0"/>
              <a:t>，以及對動作還有</a:t>
            </a:r>
            <a:r>
              <a:rPr lang="en-US" altLang="zh-TW" dirty="0"/>
              <a:t>PSF</a:t>
            </a:r>
            <a:r>
              <a:rPr lang="zh-TW" altLang="en-US" dirty="0"/>
              <a:t>的預估。</a:t>
            </a:r>
            <a:endParaRPr lang="en-US" altLang="zh-TW" dirty="0"/>
          </a:p>
          <a:p>
            <a:pPr marL="228600" indent="-228600">
              <a:buAutoNum type="arabicPeriod"/>
            </a:pPr>
            <a:r>
              <a:rPr lang="zh-TW" altLang="en-US" baseline="0" dirty="0"/>
              <a:t>較少的模糊和較少的</a:t>
            </a:r>
            <a:r>
              <a:rPr lang="en-US" altLang="zh-TW" dirty="0"/>
              <a:t>aliasing(</a:t>
            </a:r>
            <a:r>
              <a:rPr lang="zh-TW" altLang="en-US" baseline="0" dirty="0"/>
              <a:t>混疊</a:t>
            </a:r>
            <a:r>
              <a:rPr lang="en-US" altLang="zh-TW" baseline="0" dirty="0"/>
              <a:t>)</a:t>
            </a:r>
            <a:r>
              <a:rPr lang="zh-TW" altLang="en-US" baseline="0" dirty="0"/>
              <a:t>意味著有更多的高頻信息可用於恢復。</a:t>
            </a:r>
            <a:endParaRPr lang="en-US" altLang="zh-TW" baseline="0" dirty="0"/>
          </a:p>
          <a:p>
            <a:pPr marL="228600" indent="-228600">
              <a:buAutoNum type="arabicPeriod"/>
            </a:pPr>
            <a:r>
              <a:rPr lang="zh-TW" altLang="en-US" baseline="0" dirty="0"/>
              <a:t>但是，這樣的算式沒有所謂的</a:t>
            </a:r>
            <a:r>
              <a:rPr lang="en-US" altLang="zh-TW" baseline="0" dirty="0"/>
              <a:t>image prior(</a:t>
            </a:r>
            <a:r>
              <a:rPr lang="zh-TW" altLang="en-US" baseline="0" dirty="0"/>
              <a:t>對影像所知道的事前資訊</a:t>
            </a:r>
            <a:r>
              <a:rPr lang="en-US" altLang="zh-TW" baseline="0" dirty="0"/>
              <a:t>)</a:t>
            </a:r>
            <a:r>
              <a:rPr lang="zh-TW" altLang="en-US" baseline="0" dirty="0"/>
              <a:t>，因此有一些高頻的雜訊也會影響這個算式</a:t>
            </a:r>
            <a:endParaRPr lang="en-US" altLang="zh-TW" baseline="0"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82</a:t>
            </a:fld>
            <a:endParaRPr lang="zh-TW" altLang="en-US"/>
          </a:p>
        </p:txBody>
      </p:sp>
    </p:spTree>
    <p:extLst>
      <p:ext uri="{BB962C8B-B14F-4D97-AF65-F5344CB8AC3E}">
        <p14:creationId xmlns:p14="http://schemas.microsoft.com/office/powerpoint/2010/main" val="20616667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前面的那個公式</a:t>
            </a:r>
            <a:r>
              <a:rPr lang="zh-TW" altLang="en-US" baseline="0" dirty="0"/>
              <a:t>講到 沒有</a:t>
            </a:r>
            <a:r>
              <a:rPr lang="en-US" altLang="zh-TW" baseline="0" dirty="0"/>
              <a:t>image prior(</a:t>
            </a:r>
            <a:r>
              <a:rPr lang="zh-TW" altLang="en-US" baseline="0" dirty="0"/>
              <a:t>對影像所知道的事前資訊</a:t>
            </a:r>
            <a:r>
              <a:rPr lang="en-US" altLang="zh-TW" baseline="0" dirty="0"/>
              <a:t>)</a:t>
            </a:r>
            <a:r>
              <a:rPr lang="zh-TW" altLang="en-US" baseline="0" dirty="0"/>
              <a:t>，會導致一些高頻的雜訊參雜進去</a:t>
            </a:r>
            <a:endParaRPr lang="en-US" altLang="zh-TW" baseline="0" dirty="0"/>
          </a:p>
          <a:p>
            <a:pPr marL="0" indent="0">
              <a:buNone/>
            </a:pPr>
            <a:r>
              <a:rPr lang="zh-TW" altLang="en-US" baseline="0" dirty="0"/>
              <a:t>基於這個原因 因此大部分的</a:t>
            </a:r>
            <a:r>
              <a:rPr lang="en-US" altLang="zh-TW" dirty="0"/>
              <a:t>super-resolution algorithms</a:t>
            </a:r>
            <a:r>
              <a:rPr lang="zh-TW" altLang="en-US" dirty="0"/>
              <a:t>都會假設</a:t>
            </a:r>
            <a:r>
              <a:rPr lang="en-US" altLang="zh-TW" baseline="0" dirty="0"/>
              <a:t>image prior</a:t>
            </a:r>
          </a:p>
          <a:p>
            <a:pPr marL="0" indent="0">
              <a:buNone/>
            </a:pPr>
            <a:r>
              <a:rPr lang="en-US" altLang="zh-TW" dirty="0"/>
              <a:t>2. </a:t>
            </a:r>
            <a:r>
              <a:rPr lang="zh-TW" altLang="en-US" dirty="0"/>
              <a:t>一個最簡單的方式是對梯度的部分做</a:t>
            </a:r>
            <a:r>
              <a:rPr lang="en-US" altLang="zh-TW" dirty="0"/>
              <a:t>penalty(</a:t>
            </a:r>
            <a:r>
              <a:rPr lang="zh-TW" altLang="en-US" sz="1200" b="0" i="0" kern="1200" dirty="0">
                <a:solidFill>
                  <a:schemeClr val="tx1"/>
                </a:solidFill>
                <a:effectLst/>
                <a:latin typeface="+mn-lt"/>
                <a:ea typeface="+mn-ea"/>
                <a:cs typeface="+mn-cs"/>
              </a:rPr>
              <a:t>懲罰</a:t>
            </a:r>
            <a:r>
              <a:rPr lang="en-US" altLang="zh-TW" dirty="0"/>
              <a:t>)</a:t>
            </a:r>
            <a:r>
              <a:rPr lang="zh-TW" altLang="en-US" dirty="0"/>
              <a:t>，會這樣做主要是要降低高頻的影響</a:t>
            </a:r>
            <a:endParaRPr lang="en-US" altLang="zh-TW" dirty="0"/>
          </a:p>
          <a:p>
            <a:pPr marL="0" indent="0">
              <a:buNone/>
            </a:pPr>
            <a:r>
              <a:rPr lang="en-US" altLang="zh-TW" sz="1200" b="0" i="0" kern="1200" dirty="0" err="1">
                <a:solidFill>
                  <a:schemeClr val="tx1"/>
                </a:solidFill>
                <a:effectLst/>
                <a:latin typeface="+mn-lt"/>
                <a:ea typeface="+mn-ea"/>
                <a:cs typeface="+mn-cs"/>
              </a:rPr>
              <a:t>Tho_</a:t>
            </a:r>
            <a:r>
              <a:rPr lang="en-US" altLang="zh-TW" dirty="0" err="1"/>
              <a:t>p</a:t>
            </a:r>
            <a:r>
              <a:rPr lang="en-US" altLang="zh-TW" dirty="0"/>
              <a:t> is </a:t>
            </a:r>
            <a:r>
              <a:rPr lang="zh-TW" altLang="en-US" dirty="0"/>
              <a:t>二次的函數</a:t>
            </a:r>
            <a:r>
              <a:rPr lang="en-US" altLang="zh-TW" dirty="0"/>
              <a:t>, this is a form of Tikhonov regularization(</a:t>
            </a:r>
            <a:r>
              <a:rPr lang="zh-TW" altLang="en-US" dirty="0"/>
              <a:t>在</a:t>
            </a:r>
            <a:r>
              <a:rPr lang="en-US" altLang="zh-TW" dirty="0"/>
              <a:t>3.7.1,3.7.2)</a:t>
            </a:r>
          </a:p>
          <a:p>
            <a:pPr marL="0" indent="0">
              <a:buNone/>
            </a:pP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84</a:t>
            </a:fld>
            <a:endParaRPr lang="zh-TW" altLang="en-US"/>
          </a:p>
        </p:txBody>
      </p:sp>
    </p:spTree>
    <p:extLst>
      <p:ext uri="{BB962C8B-B14F-4D97-AF65-F5344CB8AC3E}">
        <p14:creationId xmlns:p14="http://schemas.microsoft.com/office/powerpoint/2010/main" val="27743017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前面公式最終是在解 線性最小平方法</a:t>
            </a:r>
            <a:endParaRPr lang="en-US" altLang="zh-TW" dirty="0"/>
          </a:p>
          <a:p>
            <a:r>
              <a:rPr lang="zh-TW" altLang="en-US" dirty="0"/>
              <a:t>最終的先驗圖像模型是高斯馬爾可夫隨機場（</a:t>
            </a:r>
            <a:r>
              <a:rPr lang="en-US" altLang="zh-TW" dirty="0"/>
              <a:t>GMRF</a:t>
            </a:r>
            <a:r>
              <a:rPr lang="zh-TW" altLang="en-US" dirty="0"/>
              <a:t>）</a:t>
            </a:r>
            <a:endParaRPr lang="en-US" altLang="zh-TW" dirty="0"/>
          </a:p>
          <a:p>
            <a:r>
              <a:rPr lang="zh-TW" altLang="en-US" dirty="0"/>
              <a:t>不幸的是 </a:t>
            </a:r>
            <a:r>
              <a:rPr lang="en-US" altLang="zh-TW" dirty="0"/>
              <a:t>GMRF</a:t>
            </a:r>
            <a:r>
              <a:rPr lang="zh-TW" altLang="en-US" dirty="0"/>
              <a:t> 會產生可見波紋的解</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85</a:t>
            </a:fld>
            <a:endParaRPr lang="zh-TW" altLang="en-US"/>
          </a:p>
        </p:txBody>
      </p:sp>
    </p:spTree>
    <p:extLst>
      <p:ext uri="{BB962C8B-B14F-4D97-AF65-F5344CB8AC3E}">
        <p14:creationId xmlns:p14="http://schemas.microsoft.com/office/powerpoint/2010/main" val="34185894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fr-FR" altLang="zh-TW" dirty="0"/>
              <a:t>Super-resolution results using a variety of image priors (Capel 2001): </a:t>
            </a:r>
          </a:p>
          <a:p>
            <a:pPr marL="228600" indent="-228600">
              <a:buAutoNum type="alphaLcParenBoth"/>
            </a:pPr>
            <a:r>
              <a:rPr lang="fr-FR" altLang="zh-TW" dirty="0"/>
              <a:t>Lowres</a:t>
            </a:r>
            <a:r>
              <a:rPr lang="zh-TW" altLang="en-US" dirty="0"/>
              <a:t> </a:t>
            </a:r>
            <a:r>
              <a:rPr lang="fr-FR" altLang="zh-TW" dirty="0"/>
              <a:t>ROI (bicubic 3 zoom);</a:t>
            </a:r>
          </a:p>
          <a:p>
            <a:pPr marL="0" indent="0">
              <a:buNone/>
            </a:pPr>
            <a:r>
              <a:rPr lang="fr-FR" altLang="zh-TW" dirty="0"/>
              <a:t>(b) average image; </a:t>
            </a:r>
          </a:p>
          <a:p>
            <a:pPr marL="0" indent="0">
              <a:buNone/>
            </a:pPr>
            <a:r>
              <a:rPr lang="fr-FR" altLang="zh-TW" dirty="0"/>
              <a:t>(c) MLE @ 1:25 pixel-zoom; </a:t>
            </a:r>
          </a:p>
          <a:p>
            <a:pPr marL="0" indent="0">
              <a:buNone/>
            </a:pPr>
            <a:r>
              <a:rPr lang="fr-FR" altLang="zh-TW" dirty="0"/>
              <a:t>(d) Simple</a:t>
            </a:r>
            <a:r>
              <a:rPr lang="zh-TW" altLang="en-US" dirty="0"/>
              <a:t> </a:t>
            </a:r>
            <a:r>
              <a:rPr lang="fr-FR" altLang="zh-TW" dirty="0"/>
              <a:t>||x||^2 prior ( = 0:004); </a:t>
            </a:r>
          </a:p>
          <a:p>
            <a:pPr marL="0" indent="0">
              <a:buNone/>
            </a:pPr>
            <a:r>
              <a:rPr lang="fr-FR" altLang="zh-TW" dirty="0"/>
              <a:t>(e) GMRF</a:t>
            </a:r>
            <a:r>
              <a:rPr lang="zh-TW" altLang="en-US" dirty="0"/>
              <a:t>高斯馬爾可夫隨機場</a:t>
            </a:r>
            <a:r>
              <a:rPr lang="fr-FR" altLang="zh-TW" dirty="0"/>
              <a:t>( = 0:003); </a:t>
            </a:r>
          </a:p>
          <a:p>
            <a:pPr marL="0" indent="0">
              <a:buNone/>
            </a:pPr>
            <a:r>
              <a:rPr lang="fr-FR" altLang="zh-TW" dirty="0"/>
              <a:t>(f) HMRF ( = 0:01,  = 0:04).</a:t>
            </a:r>
          </a:p>
          <a:p>
            <a:pPr marL="0" indent="0">
              <a:buNone/>
            </a:pPr>
            <a:r>
              <a:rPr lang="fr-FR" altLang="zh-TW" dirty="0"/>
              <a:t>10</a:t>
            </a:r>
            <a:r>
              <a:rPr lang="zh-TW" altLang="en-US" dirty="0"/>
              <a:t> </a:t>
            </a:r>
            <a:r>
              <a:rPr lang="fr-FR" altLang="zh-TW" dirty="0"/>
              <a:t>images are used as input and a 3x super-resolved image is produced in each case, except for</a:t>
            </a:r>
            <a:r>
              <a:rPr lang="zh-TW" altLang="en-US" dirty="0"/>
              <a:t> </a:t>
            </a:r>
            <a:r>
              <a:rPr lang="fr-FR" altLang="zh-TW" dirty="0"/>
              <a:t>the MLE result in (c).</a:t>
            </a:r>
            <a:endParaRPr lang="zh-TW" altLang="en-US" dirty="0"/>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86</a:t>
            </a:fld>
            <a:endParaRPr lang="zh-TW" altLang="en-US"/>
          </a:p>
        </p:txBody>
      </p:sp>
    </p:spTree>
    <p:extLst>
      <p:ext uri="{BB962C8B-B14F-4D97-AF65-F5344CB8AC3E}">
        <p14:creationId xmlns:p14="http://schemas.microsoft.com/office/powerpoint/2010/main" val="32041410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baseline="0" dirty="0"/>
              <a:t> </a:t>
            </a:r>
            <a:r>
              <a:rPr lang="en-US" altLang="zh-TW" baseline="0" dirty="0"/>
              <a:t>a )</a:t>
            </a:r>
            <a:r>
              <a:rPr lang="zh-TW" altLang="en-US" baseline="0" dirty="0"/>
              <a:t>使用最鄰近的</a:t>
            </a:r>
            <a:r>
              <a:rPr lang="en-US" altLang="zh-TW" baseline="0" dirty="0"/>
              <a:t>16</a:t>
            </a:r>
            <a:r>
              <a:rPr lang="zh-TW" altLang="en-US" baseline="0" dirty="0"/>
              <a:t>個像素</a:t>
            </a:r>
            <a:endParaRPr lang="en-US" altLang="zh-TW" baseline="0" dirty="0"/>
          </a:p>
          <a:p>
            <a:endParaRPr lang="en-US" altLang="zh-TW" baseline="0" dirty="0"/>
          </a:p>
          <a:p>
            <a:r>
              <a:rPr lang="fr-FR" altLang="zh-TW" dirty="0"/>
              <a:t>Super-resolution results using a variety of image priors (Capel 2001): </a:t>
            </a:r>
          </a:p>
          <a:p>
            <a:pPr marL="228600" indent="-228600">
              <a:buAutoNum type="alphaLcParenBoth"/>
            </a:pPr>
            <a:r>
              <a:rPr lang="fr-FR" altLang="zh-TW" dirty="0"/>
              <a:t>Lowres</a:t>
            </a:r>
            <a:r>
              <a:rPr lang="zh-TW" altLang="en-US" dirty="0"/>
              <a:t> </a:t>
            </a:r>
            <a:r>
              <a:rPr lang="fr-FR" altLang="zh-TW" dirty="0"/>
              <a:t>ROI (bicubic 3 zoom);</a:t>
            </a:r>
          </a:p>
          <a:p>
            <a:pPr marL="0" indent="0">
              <a:buNone/>
            </a:pPr>
            <a:r>
              <a:rPr lang="fr-FR" altLang="zh-TW" dirty="0"/>
              <a:t>(b) average image; </a:t>
            </a:r>
          </a:p>
          <a:p>
            <a:pPr marL="0" indent="0">
              <a:buNone/>
            </a:pPr>
            <a:r>
              <a:rPr lang="fr-FR" altLang="zh-TW" dirty="0"/>
              <a:t>(c) MLE @ 1:25 pixel-zoom; </a:t>
            </a:r>
          </a:p>
          <a:p>
            <a:pPr marL="0" indent="0">
              <a:buNone/>
            </a:pPr>
            <a:r>
              <a:rPr lang="fr-FR" altLang="zh-TW" dirty="0"/>
              <a:t>(d) Simple</a:t>
            </a:r>
            <a:r>
              <a:rPr lang="zh-TW" altLang="en-US" dirty="0"/>
              <a:t> </a:t>
            </a:r>
            <a:r>
              <a:rPr lang="fr-FR" altLang="zh-TW" dirty="0"/>
              <a:t>||x||^2 prior ( = 0:004); </a:t>
            </a:r>
          </a:p>
          <a:p>
            <a:pPr marL="0" indent="0">
              <a:buNone/>
            </a:pPr>
            <a:r>
              <a:rPr lang="fr-FR" altLang="zh-TW" dirty="0"/>
              <a:t>(e) GMRF</a:t>
            </a:r>
            <a:r>
              <a:rPr lang="zh-TW" altLang="en-US" dirty="0"/>
              <a:t>高斯馬爾可夫隨機場</a:t>
            </a:r>
            <a:r>
              <a:rPr lang="fr-FR" altLang="zh-TW" dirty="0"/>
              <a:t>( = 0:003); </a:t>
            </a:r>
          </a:p>
          <a:p>
            <a:pPr marL="0" indent="0">
              <a:buNone/>
            </a:pPr>
            <a:r>
              <a:rPr lang="fr-FR" altLang="zh-TW" dirty="0"/>
              <a:t>(f) HMRF ( = 0:01,  = 0:04).</a:t>
            </a:r>
          </a:p>
          <a:p>
            <a:pPr marL="0" indent="0">
              <a:buNone/>
            </a:pPr>
            <a:r>
              <a:rPr lang="fr-FR" altLang="zh-TW" dirty="0"/>
              <a:t>10</a:t>
            </a:r>
            <a:r>
              <a:rPr lang="zh-TW" altLang="en-US" dirty="0"/>
              <a:t> </a:t>
            </a:r>
            <a:r>
              <a:rPr lang="fr-FR" altLang="zh-TW" dirty="0"/>
              <a:t>images are used as input and a 3x super-resolved image is produced in each case, except for</a:t>
            </a:r>
            <a:r>
              <a:rPr lang="zh-TW" altLang="en-US" dirty="0"/>
              <a:t> </a:t>
            </a:r>
            <a:r>
              <a:rPr lang="fr-FR" altLang="zh-TW" dirty="0"/>
              <a:t>the MLE result in (c).</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87</a:t>
            </a:fld>
            <a:endParaRPr lang="zh-TW" altLang="en-US"/>
          </a:p>
        </p:txBody>
      </p:sp>
    </p:spTree>
    <p:extLst>
      <p:ext uri="{BB962C8B-B14F-4D97-AF65-F5344CB8AC3E}">
        <p14:creationId xmlns:p14="http://schemas.microsoft.com/office/powerpoint/2010/main" val="41838766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這一頁在講下一張投影片圖片的內容 所以我們直接看下一張投影片</a:t>
            </a:r>
            <a:endParaRPr lang="en-US" altLang="zh-TW" dirty="0"/>
          </a:p>
          <a:p>
            <a:pPr marL="228600" indent="-228600">
              <a:buAutoNum type="arabicPeriod"/>
            </a:pPr>
            <a:endParaRPr lang="en-US" altLang="zh-TW" dirty="0"/>
          </a:p>
          <a:p>
            <a:pPr marL="228600" indent="-228600">
              <a:buAutoNum type="arabicPeriod"/>
            </a:pPr>
            <a:r>
              <a:rPr lang="zh-TW" altLang="en-US" dirty="0"/>
              <a:t>下一頁的最左邊那張圖，如果僅僅只是將圖片放大，可以看到損失了不少的影像細節</a:t>
            </a:r>
            <a:endParaRPr lang="en-US" altLang="zh-TW" dirty="0"/>
          </a:p>
          <a:p>
            <a:pPr marL="228600" indent="-228600">
              <a:buAutoNum type="arabicPeriod"/>
            </a:pPr>
            <a:r>
              <a:rPr lang="zh-TW" altLang="en-US" dirty="0"/>
              <a:t>這是在講下一頁投影片最右邊那張圖，此演算會根據原圖的邉以及一些邊的資訊去預測</a:t>
            </a:r>
            <a:r>
              <a:rPr lang="en-US" altLang="zh-TW" dirty="0"/>
              <a:t>high</a:t>
            </a:r>
            <a:r>
              <a:rPr lang="en-US" altLang="zh-TW" baseline="0" dirty="0"/>
              <a:t> resolution</a:t>
            </a:r>
            <a:r>
              <a:rPr lang="zh-TW" altLang="en-US" baseline="0" dirty="0"/>
              <a:t>的圖片的邉要長什麼樣子</a:t>
            </a:r>
            <a:endParaRPr lang="en-US" altLang="zh-TW" baseline="0" dirty="0"/>
          </a:p>
          <a:p>
            <a:pPr marL="228600" indent="-228600">
              <a:buAutoNum type="arabicPeriod"/>
            </a:pPr>
            <a:r>
              <a:rPr lang="en-US" altLang="zh-TW" dirty="0"/>
              <a:t>example-based super-resolution</a:t>
            </a:r>
            <a:r>
              <a:rPr lang="zh-TW" altLang="en-US" dirty="0"/>
              <a:t>為下一頁投影片中間那張圖，此方法是利用建好的資料庫，在做</a:t>
            </a:r>
            <a:r>
              <a:rPr lang="en-US" altLang="zh-TW" dirty="0"/>
              <a:t>super resolution</a:t>
            </a:r>
            <a:r>
              <a:rPr lang="zh-TW" altLang="en-US" dirty="0"/>
              <a:t>的過程中，他會去資料庫搜索合適的圖片貼在</a:t>
            </a:r>
            <a:r>
              <a:rPr lang="en-US" altLang="zh-TW" dirty="0"/>
              <a:t>high resolution</a:t>
            </a:r>
            <a:r>
              <a:rPr lang="zh-TW" altLang="en-US" dirty="0"/>
              <a:t>的圖上，如果能夠結合一些邊的資訊，做出來的圖會更完善。這個方法是利用資料庫原有的圖片拼出來的，因此不算是本來的圖放大。</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88</a:t>
            </a:fld>
            <a:endParaRPr lang="zh-TW" altLang="en-US"/>
          </a:p>
        </p:txBody>
      </p:sp>
    </p:spTree>
    <p:extLst>
      <p:ext uri="{BB962C8B-B14F-4D97-AF65-F5344CB8AC3E}">
        <p14:creationId xmlns:p14="http://schemas.microsoft.com/office/powerpoint/2010/main" val="2369830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a:t>
            </a:r>
            <a:r>
              <a:rPr lang="zh-TW" altLang="en-US" dirty="0"/>
              <a:t> </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 b</a:t>
            </a:r>
            <a:r>
              <a:rPr lang="en-US" altLang="zh-TW" baseline="0" dirty="0"/>
              <a:t> ) </a:t>
            </a:r>
            <a:r>
              <a:rPr lang="zh-TW" altLang="en-US" baseline="0" dirty="0"/>
              <a:t>利用已經存在的高解析度影像當作</a:t>
            </a:r>
            <a:r>
              <a:rPr lang="en-US" altLang="zh-TW" baseline="0" dirty="0"/>
              <a:t>training</a:t>
            </a:r>
            <a:r>
              <a:rPr lang="zh-TW" altLang="en-US" baseline="0" dirty="0"/>
              <a:t>的資料，使其產生低解析度和高解析度可能的對應關係資料庫，</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aseline="0" dirty="0"/>
              <a:t>進而強化低解析度影像所缺少的高頻資訊，這個方法主要是利用可能的高頻資訊來提高影像的品質，</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aseline="0" dirty="0"/>
              <a:t>而非影像原來真正的高頻資訊。</a:t>
            </a:r>
            <a:r>
              <a:rPr lang="zh-TW" altLang="en-US" dirty="0"/>
              <a:t>這個方法是利用資料庫原有的圖片拼出來的，因此不算是本來的圖放大。</a:t>
            </a:r>
            <a:endParaRPr lang="en-US" alt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a:t>( c )</a:t>
            </a:r>
            <a:r>
              <a:rPr lang="zh-TW" altLang="en-US" baseline="0" dirty="0"/>
              <a:t>此演算會根據原圖的邉以及一些邊的資訊去預測</a:t>
            </a:r>
            <a:r>
              <a:rPr lang="en-US" altLang="zh-TW" baseline="0" dirty="0"/>
              <a:t>high resolution</a:t>
            </a:r>
            <a:r>
              <a:rPr lang="zh-TW" altLang="en-US" baseline="0" dirty="0"/>
              <a:t>的圖片的邉要長什麼樣子</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89</a:t>
            </a:fld>
            <a:endParaRPr lang="zh-TW" altLang="en-US"/>
          </a:p>
        </p:txBody>
      </p:sp>
    </p:spTree>
    <p:extLst>
      <p:ext uri="{BB962C8B-B14F-4D97-AF65-F5344CB8AC3E}">
        <p14:creationId xmlns:p14="http://schemas.microsoft.com/office/powerpoint/2010/main" val="31881350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10.34</a:t>
            </a:r>
            <a:r>
              <a:rPr lang="zh-TW" altLang="en-US" dirty="0"/>
              <a:t>顯示了最常用的</a:t>
            </a:r>
            <a:r>
              <a:rPr lang="en-US" altLang="zh-TW" dirty="0"/>
              <a:t>CFA</a:t>
            </a:r>
            <a:r>
              <a:rPr lang="zh-TW" altLang="en-US" dirty="0"/>
              <a:t>，即拜耳（</a:t>
            </a:r>
            <a:r>
              <a:rPr lang="en-US" altLang="zh-TW" dirty="0"/>
              <a:t>Bayer</a:t>
            </a:r>
            <a:r>
              <a:rPr lang="zh-TW" altLang="en-US" dirty="0"/>
              <a:t>）模式，其綠色（</a:t>
            </a:r>
            <a:r>
              <a:rPr lang="en-US" altLang="zh-TW" dirty="0"/>
              <a:t>G</a:t>
            </a:r>
            <a:r>
              <a:rPr lang="zh-TW" altLang="en-US" dirty="0"/>
              <a:t>）傳感器的數量是紅色和藍色傳感器的兩倍。</a:t>
            </a:r>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91</a:t>
            </a:fld>
            <a:endParaRPr lang="zh-TW" altLang="en-US"/>
          </a:p>
        </p:txBody>
      </p:sp>
    </p:spTree>
    <p:extLst>
      <p:ext uri="{BB962C8B-B14F-4D97-AF65-F5344CB8AC3E}">
        <p14:creationId xmlns:p14="http://schemas.microsoft.com/office/powerpoint/2010/main" val="23844066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彩色濾光片陣列佈局</a:t>
            </a:r>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92</a:t>
            </a:fld>
            <a:endParaRPr lang="zh-TW" altLang="en-US"/>
          </a:p>
        </p:txBody>
      </p:sp>
    </p:spTree>
    <p:extLst>
      <p:ext uri="{BB962C8B-B14F-4D97-AF65-F5344CB8AC3E}">
        <p14:creationId xmlns:p14="http://schemas.microsoft.com/office/powerpoint/2010/main" val="152532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單張數位相片的低動態範圍僅包含正確曝光像素的精確輻射亮度資訊，改變曝光可捕捉不同像素集的輻射亮度資訊，為了精確地分析一系列相片以獲得整個場景的輻</a:t>
            </a:r>
          </a:p>
          <a:p>
            <a:r>
              <a:rPr lang="zh-TW" altLang="en-US" dirty="0"/>
              <a:t>射亮度資訊，我們必須考慮相機感測元件對不同級別的光線作出反應的方法。</a:t>
            </a:r>
            <a:endParaRPr lang="en-US" altLang="zh-TW" dirty="0"/>
          </a:p>
          <a:p>
            <a:pPr marL="228600" indent="-228600">
              <a:buAutoNum type="arabicPeriod"/>
            </a:pPr>
            <a:r>
              <a:rPr lang="zh-TW" altLang="en-US" baseline="0" dirty="0"/>
              <a:t>從光進來到形成一張照片上的一個</a:t>
            </a:r>
            <a:r>
              <a:rPr lang="en-US" altLang="zh-TW" baseline="0" dirty="0"/>
              <a:t>pixel</a:t>
            </a:r>
            <a:r>
              <a:rPr lang="zh-TW" altLang="en-US" baseline="0" dirty="0"/>
              <a:t>值，中間的轉換過程是很複雜的，</a:t>
            </a:r>
            <a:r>
              <a:rPr lang="en-US" altLang="zh-TW" baseline="0" dirty="0"/>
              <a:t>camera response function(</a:t>
            </a:r>
            <a:r>
              <a:rPr lang="zh-TW" altLang="en-US" baseline="0" dirty="0"/>
              <a:t>相機響應函數</a:t>
            </a:r>
            <a:r>
              <a:rPr lang="en-US" altLang="zh-TW" baseline="0" dirty="0"/>
              <a:t>)</a:t>
            </a:r>
            <a:r>
              <a:rPr lang="zh-TW" altLang="en-US" baseline="0" dirty="0"/>
              <a:t>：數位相機透過相繼響應函數將場景的輻射亮度映射到影像像素值中，該函數是結合感測元件位置 </a:t>
            </a:r>
            <a:r>
              <a:rPr lang="en-US" altLang="zh-TW" baseline="0" dirty="0" err="1"/>
              <a:t>i</a:t>
            </a:r>
            <a:r>
              <a:rPr lang="en-US" altLang="zh-TW" baseline="0" dirty="0"/>
              <a:t> </a:t>
            </a:r>
            <a:r>
              <a:rPr lang="zh-TW" altLang="en-US" baseline="0" dirty="0"/>
              <a:t>上的輻射亮度及曝光時間 ∆</a:t>
            </a:r>
            <a:r>
              <a:rPr lang="en-US" altLang="zh-TW" baseline="0" dirty="0"/>
              <a:t>t</a:t>
            </a:r>
            <a:r>
              <a:rPr lang="zh-TW" altLang="en-US" baseline="0" dirty="0"/>
              <a:t>，得出像素為 </a:t>
            </a:r>
            <a:r>
              <a:rPr lang="en-US" altLang="zh-TW" baseline="0" dirty="0" err="1"/>
              <a:t>i</a:t>
            </a:r>
            <a:r>
              <a:rPr lang="zh-TW" altLang="en-US" baseline="0" dirty="0"/>
              <a:t>的色彩值</a:t>
            </a:r>
            <a:r>
              <a:rPr lang="en-US" altLang="zh-TW" baseline="0" dirty="0"/>
              <a:t>C</a:t>
            </a:r>
            <a:r>
              <a:rPr lang="zh-TW" altLang="en-US" baseline="0" dirty="0"/>
              <a:t>。</a:t>
            </a:r>
            <a:endParaRPr lang="en-US" altLang="zh-TW" baseline="0" dirty="0"/>
          </a:p>
          <a:p>
            <a:pPr marL="228600" indent="-228600">
              <a:buAutoNum type="arabicPeriod"/>
            </a:pPr>
            <a:r>
              <a:rPr lang="zh-TW" altLang="en-US" dirty="0"/>
              <a:t>比較可行的方法是你實際去測，拿你的相機去拍攝不同的顏色，看看它在不同的光亮度之下，所呈現的影像數值是多少。</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8</a:t>
            </a:fld>
            <a:endParaRPr lang="zh-TW" altLang="en-US"/>
          </a:p>
        </p:txBody>
      </p:sp>
    </p:spTree>
    <p:extLst>
      <p:ext uri="{BB962C8B-B14F-4D97-AF65-F5344CB8AC3E}">
        <p14:creationId xmlns:p14="http://schemas.microsoft.com/office/powerpoint/2010/main" val="33768244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Crayon</a:t>
            </a:r>
            <a:r>
              <a:rPr lang="zh-TW" altLang="en-US" dirty="0"/>
              <a:t>蠟筆</a:t>
            </a:r>
          </a:p>
          <a:p>
            <a:r>
              <a:rPr lang="en-US" altLang="zh-TW" dirty="0"/>
              <a:t>(b)</a:t>
            </a:r>
            <a:r>
              <a:rPr lang="zh-TW" altLang="en-US" dirty="0"/>
              <a:t>最簡單的</a:t>
            </a:r>
            <a:r>
              <a:rPr lang="en-US" altLang="zh-TW" dirty="0" err="1"/>
              <a:t>demosaicing</a:t>
            </a:r>
            <a:r>
              <a:rPr lang="zh-TW" altLang="en-US" dirty="0"/>
              <a:t>方法就是使用雙線性內插，也就是目標</a:t>
            </a:r>
            <a:r>
              <a:rPr lang="en-US" altLang="zh-TW" dirty="0"/>
              <a:t>pixel</a:t>
            </a:r>
            <a:r>
              <a:rPr lang="zh-TW" altLang="en-US" dirty="0"/>
              <a:t>的值是由周圍</a:t>
            </a:r>
            <a:r>
              <a:rPr lang="en-US" altLang="zh-TW" dirty="0"/>
              <a:t>pixel</a:t>
            </a:r>
            <a:r>
              <a:rPr lang="zh-TW" altLang="en-US" dirty="0"/>
              <a:t>來決定，如此一來你會得到一個很爛的結果，</a:t>
            </a:r>
            <a:endParaRPr lang="en-US" altLang="zh-TW" dirty="0"/>
          </a:p>
          <a:p>
            <a:r>
              <a:rPr lang="zh-TW" altLang="en-US" dirty="0"/>
              <a:t>我們可以看到，頂端的地方出現了</a:t>
            </a:r>
            <a:r>
              <a:rPr lang="en-US" altLang="zh-TW" dirty="0"/>
              <a:t>color fringing(</a:t>
            </a:r>
            <a:r>
              <a:rPr lang="zh-TW" altLang="en-US" dirty="0"/>
              <a:t>一般來講是由不同波長光折射之後，邊緣處可能會出現單色光</a:t>
            </a:r>
            <a:r>
              <a:rPr lang="en-US" altLang="zh-TW" dirty="0"/>
              <a:t>)</a:t>
            </a:r>
            <a:r>
              <a:rPr lang="zh-TW" altLang="en-US" dirty="0"/>
              <a:t>的現象，還有可已注意到的昰，</a:t>
            </a:r>
            <a:endParaRPr lang="en-US" altLang="zh-TW" dirty="0"/>
          </a:p>
          <a:p>
            <a:r>
              <a:rPr lang="zh-TW" altLang="en-US" dirty="0"/>
              <a:t>在蠟筆垂直的部分，出現了</a:t>
            </a:r>
            <a:r>
              <a:rPr lang="en-US" altLang="zh-TW" dirty="0"/>
              <a:t>zippering(</a:t>
            </a:r>
            <a:r>
              <a:rPr lang="zh-TW" altLang="en-US" dirty="0"/>
              <a:t>拉鍊</a:t>
            </a:r>
            <a:r>
              <a:rPr lang="en-US" altLang="zh-TW" dirty="0"/>
              <a:t>)</a:t>
            </a:r>
            <a:r>
              <a:rPr lang="zh-TW" altLang="en-US" dirty="0"/>
              <a:t>的現象</a:t>
            </a:r>
          </a:p>
          <a:p>
            <a:r>
              <a:rPr lang="en-US" altLang="zh-TW" dirty="0"/>
              <a:t>( c ) </a:t>
            </a:r>
            <a:r>
              <a:rPr lang="zh-TW" altLang="en-US" dirty="0"/>
              <a:t>這篇論文提供一些線性的</a:t>
            </a:r>
            <a:r>
              <a:rPr lang="en-US" altLang="zh-TW" dirty="0"/>
              <a:t>filter</a:t>
            </a:r>
            <a:r>
              <a:rPr lang="zh-TW" altLang="en-US" dirty="0"/>
              <a:t>，來計算</a:t>
            </a:r>
            <a:r>
              <a:rPr lang="en-US" altLang="zh-TW" dirty="0"/>
              <a:t>pixel</a:t>
            </a:r>
            <a:r>
              <a:rPr lang="zh-TW" altLang="en-US" dirty="0"/>
              <a:t>值</a:t>
            </a:r>
          </a:p>
          <a:p>
            <a:r>
              <a:rPr lang="en-US" altLang="zh-TW" dirty="0"/>
              <a:t>( d ) </a:t>
            </a:r>
            <a:r>
              <a:rPr lang="zh-TW" altLang="en-US" dirty="0"/>
              <a:t>這個方法假定一個</a:t>
            </a:r>
            <a:r>
              <a:rPr lang="en-US" altLang="zh-TW" dirty="0"/>
              <a:t>pixel</a:t>
            </a:r>
            <a:r>
              <a:rPr lang="zh-TW" altLang="en-US" dirty="0"/>
              <a:t>周圍只有兩種顏色，至於這兩種顏色長什麼樣子，可以藉由統計該點</a:t>
            </a:r>
            <a:r>
              <a:rPr lang="en-US" altLang="zh-TW" dirty="0"/>
              <a:t>pixel</a:t>
            </a:r>
            <a:r>
              <a:rPr lang="zh-TW" altLang="en-US" dirty="0"/>
              <a:t>周圍的像素顏色，再</a:t>
            </a:r>
            <a:r>
              <a:rPr lang="en-US" altLang="zh-TW" dirty="0"/>
              <a:t>apply K-means</a:t>
            </a:r>
            <a:r>
              <a:rPr lang="zh-TW" altLang="en-US" dirty="0"/>
              <a:t>得到，</a:t>
            </a:r>
            <a:endParaRPr lang="en-US" altLang="zh-TW" dirty="0"/>
          </a:p>
          <a:p>
            <a:r>
              <a:rPr lang="zh-TW" altLang="en-US" dirty="0"/>
              <a:t>得到這兩種顏色之後，再套用一些機率的模型，最後算出我要求的</a:t>
            </a:r>
            <a:r>
              <a:rPr lang="en-US" altLang="zh-TW" dirty="0"/>
              <a:t>pixel</a:t>
            </a:r>
            <a:r>
              <a:rPr lang="zh-TW" altLang="en-US" dirty="0"/>
              <a:t>的顏色。</a:t>
            </a:r>
          </a:p>
          <a:p>
            <a:endParaRPr lang="zh-TW" altLang="en-US" dirty="0"/>
          </a:p>
        </p:txBody>
      </p:sp>
      <p:sp>
        <p:nvSpPr>
          <p:cNvPr id="4" name="投影片編號版面配置區 3"/>
          <p:cNvSpPr>
            <a:spLocks noGrp="1"/>
          </p:cNvSpPr>
          <p:nvPr>
            <p:ph type="sldNum" sz="quarter" idx="5"/>
          </p:nvPr>
        </p:nvSpPr>
        <p:spPr/>
        <p:txBody>
          <a:bodyPr/>
          <a:lstStyle/>
          <a:p>
            <a:fld id="{C96EBB08-84B7-4C02-B6B5-E2B5074D54FD}" type="slidenum">
              <a:rPr lang="zh-TW" altLang="en-US" smtClean="0"/>
              <a:t>93</a:t>
            </a:fld>
            <a:endParaRPr lang="zh-TW" altLang="en-US"/>
          </a:p>
        </p:txBody>
      </p:sp>
    </p:spTree>
    <p:extLst>
      <p:ext uri="{BB962C8B-B14F-4D97-AF65-F5344CB8AC3E}">
        <p14:creationId xmlns:p14="http://schemas.microsoft.com/office/powerpoint/2010/main" val="27119697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Crayon</a:t>
            </a:r>
            <a:r>
              <a:rPr lang="zh-TW" altLang="en-US" dirty="0"/>
              <a:t>蠟筆</a:t>
            </a:r>
            <a:endParaRPr lang="en-US" altLang="zh-TW" dirty="0"/>
          </a:p>
          <a:p>
            <a:r>
              <a:rPr lang="en-US" altLang="zh-TW" dirty="0"/>
              <a:t>(b)</a:t>
            </a:r>
            <a:r>
              <a:rPr lang="zh-TW" altLang="en-US" dirty="0"/>
              <a:t>最簡單的</a:t>
            </a:r>
            <a:r>
              <a:rPr lang="en-US" altLang="zh-TW" dirty="0" err="1"/>
              <a:t>demosaicing</a:t>
            </a:r>
            <a:r>
              <a:rPr lang="zh-TW" altLang="en-US" dirty="0"/>
              <a:t>方法就是使用雙線性內插，也就是目標</a:t>
            </a:r>
            <a:r>
              <a:rPr lang="en-US" altLang="zh-TW" dirty="0"/>
              <a:t>pixel</a:t>
            </a:r>
            <a:r>
              <a:rPr lang="zh-TW" altLang="en-US" dirty="0"/>
              <a:t>的值是由周圍</a:t>
            </a:r>
            <a:r>
              <a:rPr lang="en-US" altLang="zh-TW" dirty="0"/>
              <a:t>pixel</a:t>
            </a:r>
            <a:r>
              <a:rPr lang="zh-TW" altLang="en-US" dirty="0"/>
              <a:t>來決定，如此一來你會得到一個很爛的結果，我們可以看到，頂端的地方出現了</a:t>
            </a:r>
            <a:r>
              <a:rPr lang="en-US" altLang="zh-TW" dirty="0"/>
              <a:t>color fringing(</a:t>
            </a:r>
            <a:r>
              <a:rPr lang="zh-TW" altLang="en-US" dirty="0"/>
              <a:t>一般來講是由不同波長光折射之後，邊緣處可能會出現單色光</a:t>
            </a:r>
            <a:r>
              <a:rPr lang="en-US" altLang="zh-TW" dirty="0"/>
              <a:t>)</a:t>
            </a:r>
            <a:r>
              <a:rPr lang="zh-TW" altLang="en-US" dirty="0"/>
              <a:t>的現象，還有可已注意到的昰，在蠟筆垂直的部分，出現了</a:t>
            </a:r>
            <a:r>
              <a:rPr lang="en-US" altLang="zh-TW" dirty="0"/>
              <a:t>zippering(</a:t>
            </a:r>
            <a:r>
              <a:rPr lang="zh-TW" altLang="en-US" dirty="0"/>
              <a:t>拉鍊</a:t>
            </a:r>
            <a:r>
              <a:rPr lang="en-US" altLang="zh-TW" dirty="0"/>
              <a:t>)</a:t>
            </a:r>
            <a:r>
              <a:rPr lang="zh-TW" altLang="en-US" dirty="0"/>
              <a:t>的現象</a:t>
            </a:r>
            <a:endParaRPr lang="en-US" altLang="zh-TW" dirty="0"/>
          </a:p>
          <a:p>
            <a:r>
              <a:rPr lang="en-US" altLang="zh-TW" dirty="0"/>
              <a:t>(</a:t>
            </a:r>
            <a:r>
              <a:rPr lang="zh-TW" altLang="en-US" dirty="0"/>
              <a:t> </a:t>
            </a:r>
            <a:r>
              <a:rPr lang="en-US" altLang="zh-TW" dirty="0"/>
              <a:t>c )</a:t>
            </a:r>
            <a:r>
              <a:rPr lang="zh-TW" altLang="en-US" dirty="0"/>
              <a:t> 這篇論文提供一些線性的</a:t>
            </a:r>
            <a:r>
              <a:rPr lang="en-US" altLang="zh-TW" dirty="0"/>
              <a:t>filter</a:t>
            </a:r>
            <a:r>
              <a:rPr lang="zh-TW" altLang="en-US" dirty="0"/>
              <a:t>，來計算</a:t>
            </a:r>
            <a:r>
              <a:rPr lang="en-US" altLang="zh-TW" dirty="0"/>
              <a:t>pixel</a:t>
            </a:r>
            <a:r>
              <a:rPr lang="zh-TW" altLang="en-US" dirty="0"/>
              <a:t>值</a:t>
            </a:r>
            <a:endParaRPr lang="en-US" altLang="zh-TW" dirty="0"/>
          </a:p>
          <a:p>
            <a:r>
              <a:rPr lang="en-US" altLang="zh-TW" dirty="0"/>
              <a:t>( d )</a:t>
            </a:r>
            <a:r>
              <a:rPr lang="zh-TW" altLang="en-US" dirty="0"/>
              <a:t> 這個方法假定一個</a:t>
            </a:r>
            <a:r>
              <a:rPr lang="en-US" altLang="zh-TW" dirty="0"/>
              <a:t>pixel</a:t>
            </a:r>
            <a:r>
              <a:rPr lang="zh-TW" altLang="en-US" dirty="0"/>
              <a:t>周圍只有兩種顏色，至於這兩種顏色長什麼樣子，可以藉由統計該點</a:t>
            </a:r>
            <a:r>
              <a:rPr lang="en-US" altLang="zh-TW" dirty="0"/>
              <a:t>pixel</a:t>
            </a:r>
            <a:r>
              <a:rPr lang="zh-TW" altLang="en-US" dirty="0"/>
              <a:t>周圍的像素顏色，再</a:t>
            </a:r>
            <a:r>
              <a:rPr lang="en-US" altLang="zh-TW" dirty="0"/>
              <a:t>apply K-means</a:t>
            </a:r>
            <a:r>
              <a:rPr lang="zh-TW" altLang="en-US" dirty="0"/>
              <a:t>得到，得到這兩種顏色之後，再套用一些機率的模型，最後算出我要求的</a:t>
            </a:r>
            <a:r>
              <a:rPr lang="en-US" altLang="zh-TW" dirty="0"/>
              <a:t>pixel</a:t>
            </a:r>
            <a:r>
              <a:rPr lang="zh-TW" altLang="en-US" dirty="0"/>
              <a:t>的顏色。</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94</a:t>
            </a:fld>
            <a:endParaRPr lang="zh-TW" altLang="en-US"/>
          </a:p>
        </p:txBody>
      </p:sp>
    </p:spTree>
    <p:extLst>
      <p:ext uri="{BB962C8B-B14F-4D97-AF65-F5344CB8AC3E}">
        <p14:creationId xmlns:p14="http://schemas.microsoft.com/office/powerpoint/2010/main" val="38772036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Image Matting(</a:t>
            </a:r>
            <a:r>
              <a:rPr lang="zh-TW" altLang="en-US" sz="1200" b="0" i="0" kern="1200" dirty="0">
                <a:solidFill>
                  <a:schemeClr val="tx1"/>
                </a:solidFill>
                <a:effectLst/>
                <a:latin typeface="+mn-lt"/>
                <a:ea typeface="+mn-ea"/>
                <a:cs typeface="+mn-cs"/>
              </a:rPr>
              <a:t>抽圖</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是將圖像的背景和前景分離的技術</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dirty="0"/>
              <a:t>10.4.1</a:t>
            </a:r>
            <a:r>
              <a:rPr lang="zh-TW" altLang="en-US" dirty="0"/>
              <a:t>藍屏消光</a:t>
            </a:r>
          </a:p>
          <a:p>
            <a:r>
              <a:rPr lang="en-US" altLang="zh-TW" dirty="0"/>
              <a:t>10.4.2</a:t>
            </a:r>
            <a:r>
              <a:rPr lang="zh-TW" altLang="en-US" dirty="0"/>
              <a:t>自然圖像遮罩</a:t>
            </a:r>
          </a:p>
          <a:p>
            <a:r>
              <a:rPr lang="en-US" altLang="zh-TW" dirty="0"/>
              <a:t>10.4.3</a:t>
            </a:r>
            <a:r>
              <a:rPr lang="zh-TW" altLang="en-US" dirty="0"/>
              <a:t>煙霧，陰影</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96</a:t>
            </a:fld>
            <a:endParaRPr lang="zh-TW" altLang="en-US"/>
          </a:p>
        </p:txBody>
      </p:sp>
    </p:spTree>
    <p:extLst>
      <p:ext uri="{BB962C8B-B14F-4D97-AF65-F5344CB8AC3E}">
        <p14:creationId xmlns:p14="http://schemas.microsoft.com/office/powerpoint/2010/main" val="42890530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dirty="0"/>
              <a:t>Matting and compositing</a:t>
            </a:r>
            <a:r>
              <a:rPr lang="zh-TW" altLang="en-US" dirty="0"/>
              <a:t>是一種現代視覺效果常用的技術</a:t>
            </a:r>
            <a:endParaRPr lang="en-US" altLang="zh-TW" dirty="0"/>
          </a:p>
          <a:p>
            <a:pPr marL="228600" indent="-228600">
              <a:buAutoNum type="arabicPeriod"/>
            </a:pPr>
            <a:r>
              <a:rPr lang="en-US" altLang="zh-TW" dirty="0"/>
              <a:t>matting</a:t>
            </a:r>
            <a:r>
              <a:rPr lang="zh-TW" altLang="en-US" dirty="0"/>
              <a:t>要做的事就是，把前景的影像抽出來，而</a:t>
            </a:r>
            <a:r>
              <a:rPr lang="en-US" altLang="zh-TW" dirty="0"/>
              <a:t>compositing</a:t>
            </a:r>
            <a:r>
              <a:rPr lang="zh-TW" altLang="en-US" dirty="0"/>
              <a:t>則是把抽取出來的前景影像，加在另一張背景圖上</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97</a:t>
            </a:fld>
            <a:endParaRPr lang="zh-TW" altLang="en-US"/>
          </a:p>
        </p:txBody>
      </p:sp>
    </p:spTree>
    <p:extLst>
      <p:ext uri="{BB962C8B-B14F-4D97-AF65-F5344CB8AC3E}">
        <p14:creationId xmlns:p14="http://schemas.microsoft.com/office/powerpoint/2010/main" val="4599842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隨便講講</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98</a:t>
            </a:fld>
            <a:endParaRPr lang="zh-TW" altLang="en-US"/>
          </a:p>
        </p:txBody>
      </p:sp>
    </p:spTree>
    <p:extLst>
      <p:ext uri="{BB962C8B-B14F-4D97-AF65-F5344CB8AC3E}">
        <p14:creationId xmlns:p14="http://schemas.microsoft.com/office/powerpoint/2010/main" val="32047006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第一張是一張普通的圖，有的時候，需要使用者自己勾勒出確定的</a:t>
            </a:r>
            <a:r>
              <a:rPr lang="en-US" altLang="zh-TW" dirty="0"/>
              <a:t>object</a:t>
            </a:r>
            <a:r>
              <a:rPr lang="zh-TW" altLang="en-US" dirty="0"/>
              <a:t>區域，灰色的部分為</a:t>
            </a:r>
            <a:r>
              <a:rPr lang="en-US" altLang="zh-TW" dirty="0"/>
              <a:t>unknown</a:t>
            </a:r>
            <a:r>
              <a:rPr lang="zh-TW" altLang="en-US" dirty="0"/>
              <a:t>，黑色確定為背景</a:t>
            </a:r>
            <a:endParaRPr lang="en-US" altLang="zh-TW" dirty="0"/>
          </a:p>
          <a:p>
            <a:r>
              <a:rPr lang="zh-TW" altLang="en-US" dirty="0"/>
              <a:t>看第三張圖，或者是，</a:t>
            </a:r>
            <a:r>
              <a:rPr lang="en-US" altLang="zh-TW" dirty="0"/>
              <a:t>apply</a:t>
            </a:r>
            <a:r>
              <a:rPr lang="zh-TW" altLang="en-US" dirty="0"/>
              <a:t>一些演算法，把前景和背景區分開來，我拿到這樣的</a:t>
            </a:r>
            <a:r>
              <a:rPr lang="en-US" altLang="zh-TW" dirty="0"/>
              <a:t>map</a:t>
            </a:r>
            <a:r>
              <a:rPr lang="zh-TW" altLang="en-US" dirty="0"/>
              <a:t>之後，我就可以把這隻熊，從她原本的那張圖分離出來，之後加到別張圖。</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99</a:t>
            </a:fld>
            <a:endParaRPr lang="zh-TW" altLang="en-US"/>
          </a:p>
        </p:txBody>
      </p:sp>
    </p:spTree>
    <p:extLst>
      <p:ext uri="{BB962C8B-B14F-4D97-AF65-F5344CB8AC3E}">
        <p14:creationId xmlns:p14="http://schemas.microsoft.com/office/powerpoint/2010/main" val="39275511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這是一種很電影很常用的方法，叫做</a:t>
            </a:r>
            <a:r>
              <a:rPr lang="en-US" altLang="zh-TW" dirty="0"/>
              <a:t>blue screen</a:t>
            </a:r>
            <a:r>
              <a:rPr lang="en-US" altLang="zh-TW" baseline="0" dirty="0"/>
              <a:t> matting</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100</a:t>
            </a:fld>
            <a:endParaRPr lang="zh-TW" altLang="en-US"/>
          </a:p>
        </p:txBody>
      </p:sp>
    </p:spTree>
    <p:extLst>
      <p:ext uri="{BB962C8B-B14F-4D97-AF65-F5344CB8AC3E}">
        <p14:creationId xmlns:p14="http://schemas.microsoft.com/office/powerpoint/2010/main" val="11071258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polyhedral </a:t>
            </a:r>
            <a:r>
              <a:rPr lang="zh-TW" altLang="en-US" dirty="0"/>
              <a:t>多面體的</a:t>
            </a:r>
            <a:endParaRPr lang="en-US" altLang="zh-TW" dirty="0"/>
          </a:p>
          <a:p>
            <a:r>
              <a:rPr lang="zh-TW" altLang="en-US" dirty="0"/>
              <a:t>首先，先手動圈出前景和背景，在前景和背景之間，有一段過度地帶，在這個地帶，我需要套用一些演算法去找適當的</a:t>
            </a:r>
            <a:r>
              <a:rPr lang="en-US" altLang="zh-TW" dirty="0"/>
              <a:t>alpha</a:t>
            </a:r>
            <a:r>
              <a:rPr lang="zh-TW" altLang="en-US" dirty="0"/>
              <a:t>值。</a:t>
            </a:r>
            <a:endParaRPr lang="en-US" altLang="zh-TW" dirty="0"/>
          </a:p>
          <a:p>
            <a:r>
              <a:rPr lang="zh-TW" altLang="en-US" dirty="0"/>
              <a:t>論文的想法是選一塊區域，把該段顏色的色彩空間標出來</a:t>
            </a:r>
            <a:r>
              <a:rPr lang="en-US" altLang="zh-TW" dirty="0"/>
              <a:t>(</a:t>
            </a:r>
            <a:r>
              <a:rPr lang="zh-TW" altLang="en-US" dirty="0"/>
              <a:t>該段色彩空間是以背景的平均顏色做為中心點</a:t>
            </a:r>
            <a:r>
              <a:rPr lang="en-US" altLang="zh-TW" dirty="0"/>
              <a:t>)</a:t>
            </a:r>
            <a:r>
              <a:rPr lang="zh-TW" altLang="en-US" dirty="0"/>
              <a:t>，接下來將背景和前景的顏色分布區分開來並測量他們的相對距離以預測</a:t>
            </a:r>
            <a:r>
              <a:rPr lang="en-US" altLang="zh-TW" dirty="0"/>
              <a:t>alpha</a:t>
            </a:r>
            <a:r>
              <a:rPr lang="zh-TW" altLang="en-US" dirty="0"/>
              <a:t>值</a:t>
            </a:r>
            <a:endParaRPr lang="en-US" altLang="zh-TW"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101</a:t>
            </a:fld>
            <a:endParaRPr lang="zh-TW" altLang="en-US"/>
          </a:p>
        </p:txBody>
      </p:sp>
    </p:spTree>
    <p:extLst>
      <p:ext uri="{BB962C8B-B14F-4D97-AF65-F5344CB8AC3E}">
        <p14:creationId xmlns:p14="http://schemas.microsoft.com/office/powerpoint/2010/main" val="27427096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使用超過一個背景顏色</a:t>
            </a:r>
            <a:br>
              <a:rPr lang="en-US" altLang="zh-TW" dirty="0"/>
            </a:br>
            <a:r>
              <a:rPr lang="zh-TW" altLang="en-US" dirty="0"/>
              <a:t>前一頁的方法有一個問題，就是邊緣的部分會藍藍的，因此這個方法使用兩個不同的背景顏色來限制一些用來預測</a:t>
            </a:r>
            <a:r>
              <a:rPr lang="en-US" altLang="zh-TW" dirty="0"/>
              <a:t>alpha</a:t>
            </a:r>
            <a:r>
              <a:rPr lang="zh-TW" altLang="en-US" dirty="0"/>
              <a:t>和前景顏色的方程式。</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102</a:t>
            </a:fld>
            <a:endParaRPr lang="zh-TW" altLang="en-US"/>
          </a:p>
        </p:txBody>
      </p:sp>
    </p:spTree>
    <p:extLst>
      <p:ext uri="{BB962C8B-B14F-4D97-AF65-F5344CB8AC3E}">
        <p14:creationId xmlns:p14="http://schemas.microsoft.com/office/powerpoint/2010/main" val="30091248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最底下的那張是標準答案</a:t>
            </a:r>
            <a:endParaRPr lang="en-US" altLang="zh-TW" dirty="0"/>
          </a:p>
          <a:p>
            <a:endParaRPr lang="en-US" altLang="zh-TW" dirty="0"/>
          </a:p>
          <a:p>
            <a:r>
              <a:rPr lang="en-US" altLang="zh-TW" dirty="0"/>
              <a:t>Mishima</a:t>
            </a:r>
            <a:r>
              <a:rPr lang="zh-TW" altLang="en-US" dirty="0"/>
              <a:t>的方法產生可見的藍色溢出（頭髮上的顏色邊緣），而第二個方法則產生準確的結果。</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103</a:t>
            </a:fld>
            <a:endParaRPr lang="zh-TW" altLang="en-US"/>
          </a:p>
        </p:txBody>
      </p:sp>
    </p:spTree>
    <p:extLst>
      <p:ext uri="{BB962C8B-B14F-4D97-AF65-F5344CB8AC3E}">
        <p14:creationId xmlns:p14="http://schemas.microsoft.com/office/powerpoint/2010/main" val="2229764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左上角的圖，代表的是進光量和</a:t>
            </a:r>
            <a:r>
              <a:rPr lang="en-US" altLang="zh-TW" dirty="0"/>
              <a:t>pixel value</a:t>
            </a:r>
            <a:r>
              <a:rPr lang="zh-TW" altLang="en-US" dirty="0"/>
              <a:t>間的關係</a:t>
            </a:r>
            <a:endParaRPr lang="en-US" altLang="zh-TW" dirty="0"/>
          </a:p>
          <a:p>
            <a:r>
              <a:rPr lang="zh-TW" altLang="en-US" dirty="0"/>
              <a:t>而又下角的圖是用來作顏色的教正</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9</a:t>
            </a:fld>
            <a:endParaRPr lang="zh-TW" altLang="en-US"/>
          </a:p>
        </p:txBody>
      </p:sp>
    </p:spTree>
    <p:extLst>
      <p:ext uri="{BB962C8B-B14F-4D97-AF65-F5344CB8AC3E}">
        <p14:creationId xmlns:p14="http://schemas.microsoft.com/office/powerpoint/2010/main" val="21831775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最一般化的情況就是對於背景一無所知，有一種方法叫做</a:t>
            </a:r>
            <a:r>
              <a:rPr lang="en-US" altLang="zh-TW" dirty="0" err="1"/>
              <a:t>trimap</a:t>
            </a:r>
            <a:r>
              <a:rPr lang="zh-TW" altLang="en-US" dirty="0"/>
              <a:t>，就是大致上切分前景、背景、還有未知的區域。</a:t>
            </a:r>
            <a:endParaRPr lang="en-US" altLang="zh-TW" dirty="0"/>
          </a:p>
          <a:p>
            <a:pPr marL="228600" indent="-228600">
              <a:buAutoNum type="arabicPeriod"/>
            </a:pPr>
            <a:r>
              <a:rPr lang="zh-TW" altLang="en-US" dirty="0"/>
              <a:t>這一篇論文描述以及比較一些</a:t>
            </a:r>
            <a:r>
              <a:rPr lang="en-US" altLang="zh-TW" dirty="0"/>
              <a:t>matting</a:t>
            </a:r>
            <a:r>
              <a:rPr lang="zh-TW" altLang="en-US" dirty="0"/>
              <a:t>的技巧</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105</a:t>
            </a:fld>
            <a:endParaRPr lang="zh-TW" altLang="en-US"/>
          </a:p>
        </p:txBody>
      </p:sp>
    </p:spTree>
    <p:extLst>
      <p:ext uri="{BB962C8B-B14F-4D97-AF65-F5344CB8AC3E}">
        <p14:creationId xmlns:p14="http://schemas.microsoft.com/office/powerpoint/2010/main" val="19036037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此演算法：</a:t>
            </a:r>
            <a:endParaRPr lang="en-US" altLang="zh-TW" dirty="0"/>
          </a:p>
          <a:p>
            <a:r>
              <a:rPr lang="en-US" altLang="zh-TW" dirty="0"/>
              <a:t>Step1.</a:t>
            </a:r>
            <a:r>
              <a:rPr lang="zh-TW" altLang="en-US" dirty="0"/>
              <a:t>對於每一個在未知區域的</a:t>
            </a:r>
            <a:r>
              <a:rPr lang="en-US" altLang="zh-TW" dirty="0"/>
              <a:t>pixel</a:t>
            </a:r>
            <a:r>
              <a:rPr lang="zh-TW" altLang="en-US" dirty="0"/>
              <a:t>，都去計算其預測的前景以及背景的顏色，預測的方法是利用一系列的離該點最近的已知前景和已知背景的顏色</a:t>
            </a:r>
            <a:endParaRPr lang="en-US" altLang="zh-TW" dirty="0"/>
          </a:p>
          <a:p>
            <a:r>
              <a:rPr lang="zh-TW" altLang="en-US" dirty="0"/>
              <a:t>預測的背景顏色要做調整好讓真實的顏色</a:t>
            </a:r>
            <a:r>
              <a:rPr lang="en-US" altLang="zh-TW" dirty="0"/>
              <a:t>C</a:t>
            </a:r>
            <a:r>
              <a:rPr lang="zh-TW" altLang="en-US" dirty="0"/>
              <a:t>可以介於預測的前景顏色和預測的背景顏色之間</a:t>
            </a:r>
            <a:endParaRPr lang="en-US" altLang="zh-TW" dirty="0"/>
          </a:p>
          <a:p>
            <a:r>
              <a:rPr lang="en-US" altLang="zh-TW" dirty="0"/>
              <a:t>Step2. </a:t>
            </a:r>
            <a:r>
              <a:rPr lang="zh-TW" altLang="en-US" dirty="0"/>
              <a:t>預測好了該點的前景</a:t>
            </a:r>
            <a:r>
              <a:rPr lang="en-US" altLang="zh-TW" dirty="0"/>
              <a:t>F</a:t>
            </a:r>
            <a:r>
              <a:rPr lang="zh-TW" altLang="en-US" dirty="0"/>
              <a:t>和背景</a:t>
            </a:r>
            <a:r>
              <a:rPr lang="en-US" altLang="zh-TW" dirty="0"/>
              <a:t>B’</a:t>
            </a:r>
            <a:r>
              <a:rPr lang="zh-TW" altLang="en-US" dirty="0"/>
              <a:t>之後，套用演算法去找</a:t>
            </a:r>
            <a:r>
              <a:rPr lang="en-US" altLang="zh-TW" dirty="0"/>
              <a:t>alpha</a:t>
            </a:r>
          </a:p>
          <a:p>
            <a:r>
              <a:rPr lang="en-US" altLang="zh-TW" dirty="0"/>
              <a:t>Step3</a:t>
            </a:r>
            <a:r>
              <a:rPr lang="en-US" altLang="zh-TW" baseline="0" dirty="0"/>
              <a:t>. </a:t>
            </a:r>
            <a:r>
              <a:rPr lang="zh-TW" altLang="en-US" baseline="0" dirty="0"/>
              <a:t>對於每一個色彩的</a:t>
            </a:r>
            <a:r>
              <a:rPr lang="en-US" altLang="zh-TW" baseline="0" dirty="0"/>
              <a:t>channel</a:t>
            </a:r>
            <a:r>
              <a:rPr lang="zh-TW" altLang="en-US" baseline="0" dirty="0"/>
              <a:t>都去找</a:t>
            </a:r>
            <a:r>
              <a:rPr lang="en-US" altLang="zh-TW" baseline="0" dirty="0"/>
              <a:t>alpha</a:t>
            </a:r>
            <a:r>
              <a:rPr lang="zh-TW" altLang="en-US" baseline="0" dirty="0"/>
              <a:t>，最後再把三個</a:t>
            </a:r>
            <a:r>
              <a:rPr lang="en-US" altLang="zh-TW" baseline="0" dirty="0"/>
              <a:t>channel</a:t>
            </a:r>
            <a:r>
              <a:rPr lang="zh-TW" altLang="en-US" baseline="0" dirty="0"/>
              <a:t>合起來</a:t>
            </a:r>
            <a:endParaRPr lang="en-US" altLang="zh-TW" baseline="0" dirty="0"/>
          </a:p>
          <a:p>
            <a:endParaRPr lang="en-US" altLang="zh-TW" baseline="0" dirty="0"/>
          </a:p>
          <a:p>
            <a:pPr algn="l"/>
            <a:r>
              <a:rPr lang="zh-TW" altLang="en-US" baseline="0" dirty="0"/>
              <a:t>找</a:t>
            </a:r>
            <a:r>
              <a:rPr lang="en-US" altLang="zh-TW" baseline="0" dirty="0"/>
              <a:t>alpha</a:t>
            </a:r>
            <a:r>
              <a:rPr lang="zh-TW" altLang="en-US" baseline="0" dirty="0"/>
              <a:t>的方法：在</a:t>
            </a:r>
            <a:r>
              <a:rPr lang="en-US" altLang="zh-TW" baseline="0" dirty="0"/>
              <a:t>RGB</a:t>
            </a:r>
            <a:r>
              <a:rPr lang="zh-TW" altLang="en-US" baseline="0" dirty="0"/>
              <a:t>空間中任取兩維，找到預測的背景顏色</a:t>
            </a:r>
            <a:r>
              <a:rPr lang="en-US" altLang="zh-TW" baseline="0" dirty="0"/>
              <a:t>B’</a:t>
            </a:r>
            <a:r>
              <a:rPr lang="zh-TW" altLang="en-US" baseline="0" dirty="0"/>
              <a:t>和預測的前景顏色</a:t>
            </a:r>
            <a:r>
              <a:rPr lang="en-US" altLang="zh-TW" baseline="0" dirty="0"/>
              <a:t>F</a:t>
            </a:r>
            <a:r>
              <a:rPr lang="zh-TW" altLang="en-US" baseline="0" dirty="0"/>
              <a:t>的位置，在這兩個位置中間取連線，之後再取一條和此連線垂直的線，這條線姑且稱之為</a:t>
            </a:r>
            <a:r>
              <a:rPr lang="en-US" altLang="zh-TW" baseline="0" dirty="0"/>
              <a:t>l</a:t>
            </a:r>
            <a:r>
              <a:rPr lang="zh-TW" altLang="en-US" baseline="0" dirty="0"/>
              <a:t>，之後在這個做標中找到</a:t>
            </a:r>
            <a:r>
              <a:rPr lang="en-US" altLang="zh-TW" baseline="0" dirty="0"/>
              <a:t>C</a:t>
            </a:r>
            <a:r>
              <a:rPr lang="zh-TW" altLang="en-US" baseline="0" dirty="0"/>
              <a:t>的位置，</a:t>
            </a:r>
            <a:r>
              <a:rPr lang="en-US" altLang="zh-TW" baseline="0" dirty="0"/>
              <a:t>C</a:t>
            </a:r>
            <a:r>
              <a:rPr lang="zh-TW" altLang="en-US" baseline="0" dirty="0"/>
              <a:t>為真實的該未知區遇</a:t>
            </a:r>
            <a:r>
              <a:rPr lang="en-US" altLang="zh-TW" baseline="0" dirty="0"/>
              <a:t>pixel</a:t>
            </a:r>
            <a:r>
              <a:rPr lang="zh-TW" altLang="en-US" baseline="0" dirty="0"/>
              <a:t>的值，從</a:t>
            </a:r>
            <a:r>
              <a:rPr lang="en-US" altLang="zh-TW" baseline="0" dirty="0"/>
              <a:t>C</a:t>
            </a:r>
            <a:r>
              <a:rPr lang="zh-TW" altLang="en-US" baseline="0" dirty="0"/>
              <a:t>取一條直線到</a:t>
            </a:r>
            <a:r>
              <a:rPr lang="en-US" altLang="zh-TW" baseline="0" dirty="0"/>
              <a:t>l</a:t>
            </a:r>
            <a:r>
              <a:rPr lang="zh-TW" altLang="en-US" baseline="0" dirty="0"/>
              <a:t>，</a:t>
            </a:r>
            <a:r>
              <a:rPr lang="en-US" altLang="zh-TW" baseline="0" dirty="0"/>
              <a:t>l</a:t>
            </a:r>
            <a:r>
              <a:rPr lang="zh-TW" altLang="en-US" baseline="0" dirty="0"/>
              <a:t>上的點就是</a:t>
            </a:r>
            <a:r>
              <a:rPr lang="en-US" altLang="zh-TW" baseline="0" dirty="0"/>
              <a:t>B</a:t>
            </a:r>
            <a:r>
              <a:rPr lang="zh-TW" altLang="en-US" baseline="0" dirty="0"/>
              <a:t>，</a:t>
            </a:r>
            <a:r>
              <a:rPr lang="en-US" altLang="zh-TW" baseline="0" dirty="0"/>
              <a:t>B</a:t>
            </a:r>
            <a:r>
              <a:rPr lang="zh-TW" altLang="en-US" baseline="0" dirty="0"/>
              <a:t>就是我所要找的混合點</a:t>
            </a:r>
            <a:r>
              <a:rPr lang="en-US" altLang="zh-TW" baseline="0" dirty="0"/>
              <a:t>(</a:t>
            </a:r>
            <a:r>
              <a:rPr lang="zh-TW" altLang="en-US" baseline="0" dirty="0"/>
              <a:t>由</a:t>
            </a:r>
            <a:r>
              <a:rPr lang="en-US" altLang="zh-TW" baseline="0" dirty="0"/>
              <a:t>B</a:t>
            </a:r>
            <a:r>
              <a:rPr lang="zh-TW" altLang="en-US" baseline="0" dirty="0"/>
              <a:t>可以計算出</a:t>
            </a:r>
            <a:r>
              <a:rPr lang="en-US" altLang="zh-TW" baseline="0" dirty="0"/>
              <a:t>alpha)</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106</a:t>
            </a:fld>
            <a:endParaRPr lang="zh-TW" altLang="en-US"/>
          </a:p>
        </p:txBody>
      </p:sp>
    </p:spTree>
    <p:extLst>
      <p:ext uri="{BB962C8B-B14F-4D97-AF65-F5344CB8AC3E}">
        <p14:creationId xmlns:p14="http://schemas.microsoft.com/office/powerpoint/2010/main" val="34326764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這裡介紹</a:t>
            </a:r>
            <a:r>
              <a:rPr lang="en-US" altLang="zh-TW" dirty="0" err="1"/>
              <a:t>Ruzon</a:t>
            </a:r>
            <a:r>
              <a:rPr lang="en-US" altLang="zh-TW" dirty="0"/>
              <a:t> and </a:t>
            </a:r>
            <a:r>
              <a:rPr lang="en-US" altLang="zh-TW" dirty="0" err="1"/>
              <a:t>Tomasi</a:t>
            </a:r>
            <a:r>
              <a:rPr lang="zh-TW" altLang="en-US" dirty="0"/>
              <a:t>所提出的方法</a:t>
            </a:r>
            <a:endParaRPr lang="en-US" altLang="zh-TW" dirty="0"/>
          </a:p>
          <a:p>
            <a:r>
              <a:rPr lang="en-US" altLang="zh-TW" dirty="0"/>
              <a:t>Step1. </a:t>
            </a:r>
            <a:r>
              <a:rPr lang="zh-TW" altLang="en-US" dirty="0"/>
              <a:t>先將未知的區域切成一塊一塊</a:t>
            </a:r>
            <a:r>
              <a:rPr lang="en-US" altLang="zh-TW" dirty="0"/>
              <a:t>(segmentation)</a:t>
            </a:r>
            <a:r>
              <a:rPr lang="zh-TW" altLang="en-US" dirty="0"/>
              <a:t>，對於每一個</a:t>
            </a:r>
            <a:r>
              <a:rPr lang="en-US" altLang="zh-TW" dirty="0"/>
              <a:t>segment</a:t>
            </a:r>
            <a:r>
              <a:rPr lang="zh-TW" altLang="en-US" dirty="0"/>
              <a:t>，去用一個方框框圈起來，這個方框不但會包含該</a:t>
            </a:r>
            <a:r>
              <a:rPr lang="en-US" altLang="zh-TW" dirty="0"/>
              <a:t>segment</a:t>
            </a:r>
            <a:r>
              <a:rPr lang="zh-TW" altLang="en-US" dirty="0"/>
              <a:t>，也會包含一些已知的背景和已知的前景。</a:t>
            </a:r>
            <a:endParaRPr lang="en-US" altLang="zh-TW" dirty="0"/>
          </a:p>
          <a:p>
            <a:r>
              <a:rPr lang="en-US" altLang="zh-TW" dirty="0"/>
              <a:t>Step2.</a:t>
            </a:r>
            <a:r>
              <a:rPr lang="en-US" altLang="zh-TW" baseline="0" dirty="0"/>
              <a:t> </a:t>
            </a:r>
            <a:r>
              <a:rPr lang="zh-TW" altLang="en-US" baseline="0" dirty="0"/>
              <a:t>將背景和前景的顏色視為機率分布</a:t>
            </a:r>
            <a:r>
              <a:rPr lang="en-US" altLang="zh-TW" baseline="0" dirty="0"/>
              <a:t>(</a:t>
            </a:r>
            <a:r>
              <a:rPr lang="zh-TW" altLang="en-US" baseline="0" dirty="0"/>
              <a:t> </a:t>
            </a:r>
            <a:r>
              <a:rPr lang="en-US" altLang="zh-TW" baseline="0" dirty="0"/>
              <a:t>P(F)</a:t>
            </a:r>
            <a:r>
              <a:rPr lang="zh-TW" altLang="en-US" baseline="0" dirty="0"/>
              <a:t>和</a:t>
            </a:r>
            <a:r>
              <a:rPr lang="en-US" altLang="zh-TW" baseline="0" dirty="0"/>
              <a:t>P(B)</a:t>
            </a:r>
            <a:r>
              <a:rPr lang="zh-TW" altLang="en-US" baseline="0" dirty="0"/>
              <a:t> </a:t>
            </a:r>
            <a:r>
              <a:rPr lang="en-US" altLang="zh-TW" baseline="0" dirty="0"/>
              <a:t>)</a:t>
            </a:r>
            <a:r>
              <a:rPr lang="zh-TW" altLang="en-US" baseline="0" dirty="0"/>
              <a:t>，這些機率分布是以很多的前景</a:t>
            </a:r>
            <a:r>
              <a:rPr lang="en-US" altLang="zh-TW" baseline="0" dirty="0"/>
              <a:t>/</a:t>
            </a:r>
            <a:r>
              <a:rPr lang="zh-TW" altLang="en-US" baseline="0" dirty="0"/>
              <a:t>背景點當做</a:t>
            </a:r>
            <a:r>
              <a:rPr lang="en-US" altLang="zh-TW" baseline="0" dirty="0"/>
              <a:t>sample</a:t>
            </a:r>
            <a:r>
              <a:rPr lang="zh-TW" altLang="en-US" baseline="0" dirty="0"/>
              <a:t>，這先</a:t>
            </a:r>
            <a:r>
              <a:rPr lang="en-US" altLang="zh-TW" baseline="0" dirty="0"/>
              <a:t>sample</a:t>
            </a:r>
            <a:r>
              <a:rPr lang="zh-TW" altLang="en-US" baseline="0" dirty="0"/>
              <a:t>我先將他分成很多個</a:t>
            </a:r>
            <a:r>
              <a:rPr lang="en-US" altLang="zh-TW" baseline="0" dirty="0"/>
              <a:t>cluster</a:t>
            </a:r>
            <a:r>
              <a:rPr lang="zh-TW" altLang="en-US" baseline="0" dirty="0"/>
              <a:t>，每一個</a:t>
            </a:r>
            <a:r>
              <a:rPr lang="en-US" altLang="zh-TW" baseline="0" dirty="0"/>
              <a:t>cluster</a:t>
            </a:r>
            <a:r>
              <a:rPr lang="zh-TW" altLang="en-US" baseline="0" dirty="0"/>
              <a:t>都套用一個</a:t>
            </a:r>
            <a:r>
              <a:rPr lang="en-US" altLang="zh-TW" baseline="0" dirty="0" err="1"/>
              <a:t>Gaussion</a:t>
            </a:r>
            <a:r>
              <a:rPr lang="zh-TW" altLang="en-US" baseline="0" dirty="0"/>
              <a:t> 分布，最後將這些</a:t>
            </a:r>
            <a:r>
              <a:rPr lang="en-US" altLang="zh-TW" baseline="0" dirty="0" err="1"/>
              <a:t>Gaussion</a:t>
            </a:r>
            <a:r>
              <a:rPr lang="zh-TW" altLang="en-US" baseline="0" dirty="0"/>
              <a:t>組合起來就是</a:t>
            </a:r>
            <a:r>
              <a:rPr lang="en-US" altLang="zh-TW" baseline="0" dirty="0"/>
              <a:t>P(F)/P(B)</a:t>
            </a:r>
            <a:r>
              <a:rPr lang="zh-TW" altLang="en-US" baseline="0" dirty="0"/>
              <a:t>。</a:t>
            </a:r>
            <a:endParaRPr lang="en-US" altLang="zh-TW" baseline="0" dirty="0"/>
          </a:p>
          <a:p>
            <a:r>
              <a:rPr lang="en-US" altLang="zh-TW" baseline="0" dirty="0"/>
              <a:t>Step3. </a:t>
            </a:r>
            <a:r>
              <a:rPr lang="zh-TW" altLang="en-US" baseline="0" dirty="0"/>
              <a:t>前面說到我已經將前景</a:t>
            </a:r>
            <a:r>
              <a:rPr lang="en-US" altLang="zh-TW" baseline="0" dirty="0"/>
              <a:t>/</a:t>
            </a:r>
            <a:r>
              <a:rPr lang="zh-TW" altLang="en-US" baseline="0" dirty="0"/>
              <a:t>背景分成很多個</a:t>
            </a:r>
            <a:r>
              <a:rPr lang="en-US" altLang="zh-TW" baseline="0" dirty="0"/>
              <a:t>cluster</a:t>
            </a:r>
            <a:r>
              <a:rPr lang="zh-TW" altLang="en-US" baseline="0" dirty="0"/>
              <a:t>，對於每一個未知區域的</a:t>
            </a:r>
            <a:r>
              <a:rPr lang="en-US" altLang="zh-TW" baseline="0" dirty="0"/>
              <a:t>pixel</a:t>
            </a:r>
            <a:r>
              <a:rPr lang="zh-TW" altLang="en-US" baseline="0" dirty="0"/>
              <a:t>而言，我從背景和前景的</a:t>
            </a:r>
            <a:r>
              <a:rPr lang="en-US" altLang="zh-TW" baseline="0" dirty="0"/>
              <a:t>cluster</a:t>
            </a:r>
            <a:r>
              <a:rPr lang="zh-TW" altLang="en-US" baseline="0" dirty="0"/>
              <a:t>裡面，選了兩個當做該</a:t>
            </a:r>
            <a:r>
              <a:rPr lang="en-US" altLang="zh-TW" baseline="0" dirty="0"/>
              <a:t>pixel</a:t>
            </a:r>
            <a:r>
              <a:rPr lang="zh-TW" altLang="en-US" baseline="0" dirty="0"/>
              <a:t>的預測前景和預測背景</a:t>
            </a:r>
            <a:endParaRPr lang="en-US" altLang="zh-TW" baseline="0" dirty="0"/>
          </a:p>
          <a:p>
            <a:r>
              <a:rPr lang="en-US" altLang="zh-TW" baseline="0" dirty="0"/>
              <a:t>Step4. </a:t>
            </a:r>
            <a:r>
              <a:rPr lang="zh-TW" altLang="en-US" baseline="0" dirty="0"/>
              <a:t>有了預測前景和預測背景之後，前面說到，我可以將這個預測的前景和背景視為一個機率分布，接下來我去創造一系列的機率分布</a:t>
            </a:r>
            <a:r>
              <a:rPr lang="en-US" altLang="zh-TW" baseline="0" dirty="0"/>
              <a:t>P(</a:t>
            </a:r>
            <a:r>
              <a:rPr lang="zh-TW" altLang="en-US" baseline="0" dirty="0"/>
              <a:t> </a:t>
            </a:r>
            <a:r>
              <a:rPr lang="en-US" altLang="zh-TW" baseline="0" dirty="0"/>
              <a:t>C</a:t>
            </a:r>
            <a:r>
              <a:rPr lang="zh-TW" altLang="en-US" baseline="0" dirty="0"/>
              <a:t> </a:t>
            </a:r>
            <a:r>
              <a:rPr lang="en-US" altLang="zh-TW" baseline="0" dirty="0"/>
              <a:t>)</a:t>
            </a:r>
            <a:r>
              <a:rPr lang="zh-TW" altLang="en-US" baseline="0" dirty="0"/>
              <a:t>，這個機率分布是介於</a:t>
            </a:r>
            <a:r>
              <a:rPr lang="en-US" altLang="zh-TW" baseline="0" dirty="0"/>
              <a:t>P(B)</a:t>
            </a:r>
            <a:r>
              <a:rPr lang="zh-TW" altLang="en-US" baseline="0" dirty="0"/>
              <a:t>和</a:t>
            </a:r>
            <a:r>
              <a:rPr lang="en-US" altLang="zh-TW" baseline="0" dirty="0"/>
              <a:t>P(F)</a:t>
            </a:r>
            <a:r>
              <a:rPr lang="zh-TW" altLang="en-US" baseline="0" dirty="0"/>
              <a:t>之間</a:t>
            </a:r>
            <a:endParaRPr lang="en-US" altLang="zh-TW" baseline="0" dirty="0"/>
          </a:p>
          <a:p>
            <a:r>
              <a:rPr lang="en-US" altLang="zh-TW" baseline="0" dirty="0"/>
              <a:t>Step5. </a:t>
            </a:r>
            <a:r>
              <a:rPr lang="zh-TW" altLang="en-US" baseline="0" dirty="0"/>
              <a:t>預測</a:t>
            </a:r>
            <a:r>
              <a:rPr lang="en-US" altLang="zh-TW" baseline="0" dirty="0"/>
              <a:t>alpha</a:t>
            </a:r>
            <a:r>
              <a:rPr lang="zh-TW" altLang="en-US" baseline="0" dirty="0"/>
              <a:t>的方法是找到最好的</a:t>
            </a:r>
            <a:r>
              <a:rPr lang="en-US" altLang="zh-TW" baseline="0" dirty="0"/>
              <a:t>P(</a:t>
            </a:r>
            <a:r>
              <a:rPr lang="zh-TW" altLang="en-US" baseline="0" dirty="0"/>
              <a:t> </a:t>
            </a:r>
            <a:r>
              <a:rPr lang="en-US" altLang="zh-TW" baseline="0" dirty="0"/>
              <a:t>C</a:t>
            </a:r>
            <a:r>
              <a:rPr lang="zh-TW" altLang="en-US" baseline="0" dirty="0"/>
              <a:t> </a:t>
            </a:r>
            <a:r>
              <a:rPr lang="en-US" altLang="zh-TW" baseline="0" dirty="0"/>
              <a:t>)</a:t>
            </a:r>
            <a:r>
              <a:rPr lang="zh-TW" altLang="en-US" baseline="0" dirty="0"/>
              <a:t>，最好的</a:t>
            </a:r>
            <a:r>
              <a:rPr lang="en-US" altLang="zh-TW" baseline="0" dirty="0"/>
              <a:t>P(</a:t>
            </a:r>
            <a:r>
              <a:rPr lang="zh-TW" altLang="en-US" baseline="0" dirty="0"/>
              <a:t> </a:t>
            </a:r>
            <a:r>
              <a:rPr lang="en-US" altLang="zh-TW" baseline="0" dirty="0"/>
              <a:t>C</a:t>
            </a:r>
            <a:r>
              <a:rPr lang="zh-TW" altLang="en-US" baseline="0" dirty="0"/>
              <a:t> </a:t>
            </a:r>
            <a:r>
              <a:rPr lang="en-US" altLang="zh-TW" baseline="0" dirty="0"/>
              <a:t>)</a:t>
            </a:r>
            <a:r>
              <a:rPr lang="zh-TW" altLang="en-US" baseline="0" dirty="0"/>
              <a:t>是你將未知區遇該點</a:t>
            </a:r>
            <a:r>
              <a:rPr lang="en-US" altLang="zh-TW" baseline="0" dirty="0"/>
              <a:t>pixel</a:t>
            </a:r>
            <a:r>
              <a:rPr lang="zh-TW" altLang="en-US" baseline="0" dirty="0"/>
              <a:t>的實際值套進</a:t>
            </a:r>
            <a:r>
              <a:rPr lang="en-US" altLang="zh-TW" baseline="0" dirty="0"/>
              <a:t>P(</a:t>
            </a:r>
            <a:r>
              <a:rPr lang="zh-TW" altLang="en-US" baseline="0" dirty="0"/>
              <a:t> </a:t>
            </a:r>
            <a:r>
              <a:rPr lang="en-US" altLang="zh-TW" baseline="0" dirty="0"/>
              <a:t>C</a:t>
            </a:r>
            <a:r>
              <a:rPr lang="zh-TW" altLang="en-US" baseline="0" dirty="0"/>
              <a:t> </a:t>
            </a:r>
            <a:r>
              <a:rPr lang="en-US" altLang="zh-TW" baseline="0" dirty="0"/>
              <a:t>)</a:t>
            </a:r>
            <a:r>
              <a:rPr lang="zh-TW" altLang="en-US" baseline="0" dirty="0"/>
              <a:t>時有最大值</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107</a:t>
            </a:fld>
            <a:endParaRPr lang="zh-TW" altLang="en-US"/>
          </a:p>
        </p:txBody>
      </p:sp>
    </p:spTree>
    <p:extLst>
      <p:ext uri="{BB962C8B-B14F-4D97-AF65-F5344CB8AC3E}">
        <p14:creationId xmlns:p14="http://schemas.microsoft.com/office/powerpoint/2010/main" val="16923325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Maximun</a:t>
            </a:r>
            <a:r>
              <a:rPr lang="en-US" altLang="zh-TW" dirty="0"/>
              <a:t> A</a:t>
            </a:r>
            <a:r>
              <a:rPr lang="en-US" altLang="zh-TW" baseline="0" dirty="0"/>
              <a:t> posteriori : MAP : Maximum likelihood * prior </a:t>
            </a:r>
            <a:r>
              <a:rPr lang="en-US" altLang="zh-TW" baseline="0" dirty="0" err="1"/>
              <a:t>imformation</a:t>
            </a:r>
            <a:endParaRPr lang="en-US" altLang="zh-TW" dirty="0"/>
          </a:p>
          <a:p>
            <a:r>
              <a:rPr lang="en-US" altLang="zh-TW" dirty="0"/>
              <a:t>(</a:t>
            </a:r>
            <a:r>
              <a:rPr lang="en-US" altLang="zh-TW" baseline="0" dirty="0"/>
              <a:t> e )</a:t>
            </a:r>
            <a:r>
              <a:rPr lang="zh-TW" altLang="en-US" baseline="0" dirty="0"/>
              <a:t>和</a:t>
            </a:r>
            <a:r>
              <a:rPr lang="en-US" altLang="zh-TW" baseline="0" dirty="0"/>
              <a:t>(g)</a:t>
            </a:r>
            <a:r>
              <a:rPr lang="zh-TW" altLang="en-US" baseline="0" dirty="0"/>
              <a:t>差不多也是去計算色彩的機率分布，並利用一些事後機率的方式來計算前景背景以及</a:t>
            </a:r>
            <a:r>
              <a:rPr lang="en-US" altLang="zh-TW" baseline="0" dirty="0"/>
              <a:t>alpha</a:t>
            </a:r>
          </a:p>
          <a:p>
            <a:r>
              <a:rPr lang="en-US" altLang="zh-TW" baseline="0" dirty="0"/>
              <a:t>(d)( e )</a:t>
            </a:r>
            <a:r>
              <a:rPr lang="zh-TW" altLang="en-US" baseline="0" dirty="0"/>
              <a:t>這也是一種</a:t>
            </a:r>
            <a:r>
              <a:rPr lang="en-US" altLang="zh-TW" baseline="0" dirty="0"/>
              <a:t>matting</a:t>
            </a:r>
            <a:r>
              <a:rPr lang="zh-TW" altLang="en-US" baseline="0" dirty="0"/>
              <a:t>的方法，首先也是要先圈出已知背景和前景，想要找出未知區域的</a:t>
            </a:r>
            <a:r>
              <a:rPr lang="en-US" altLang="zh-TW" baseline="0" dirty="0"/>
              <a:t>pixel</a:t>
            </a:r>
            <a:r>
              <a:rPr lang="zh-TW" altLang="en-US" baseline="0" dirty="0"/>
              <a:t>的前景背景和</a:t>
            </a:r>
            <a:r>
              <a:rPr lang="en-US" altLang="zh-TW" baseline="0" dirty="0"/>
              <a:t>alpha</a:t>
            </a:r>
            <a:r>
              <a:rPr lang="zh-TW" altLang="en-US" baseline="0" dirty="0"/>
              <a:t>。這個方法也是使用機率的方式來描述</a:t>
            </a:r>
            <a:r>
              <a:rPr lang="en-US" altLang="zh-TW" baseline="0" dirty="0"/>
              <a:t>pixel</a:t>
            </a:r>
            <a:r>
              <a:rPr lang="zh-TW" altLang="en-US" baseline="0" dirty="0"/>
              <a:t>的背景</a:t>
            </a:r>
            <a:r>
              <a:rPr lang="en-US" altLang="zh-TW" baseline="0" dirty="0"/>
              <a:t>(B)</a:t>
            </a:r>
            <a:r>
              <a:rPr lang="zh-TW" altLang="en-US" baseline="0" dirty="0"/>
              <a:t>前景</a:t>
            </a:r>
            <a:r>
              <a:rPr lang="en-US" altLang="zh-TW" baseline="0" dirty="0"/>
              <a:t>(F)</a:t>
            </a:r>
            <a:r>
              <a:rPr lang="zh-TW" altLang="en-US" baseline="0" dirty="0"/>
              <a:t>和</a:t>
            </a:r>
            <a:r>
              <a:rPr lang="en-US" altLang="zh-TW" baseline="0" dirty="0"/>
              <a:t>alpha</a:t>
            </a:r>
            <a:r>
              <a:rPr lang="zh-TW" altLang="en-US" baseline="0" dirty="0"/>
              <a:t>，和</a:t>
            </a:r>
            <a:r>
              <a:rPr lang="en-US" altLang="zh-TW" baseline="0" dirty="0"/>
              <a:t>(</a:t>
            </a:r>
            <a:r>
              <a:rPr lang="zh-TW" altLang="en-US" baseline="0" dirty="0"/>
              <a:t> </a:t>
            </a:r>
            <a:r>
              <a:rPr lang="en-US" altLang="zh-TW" baseline="0" dirty="0"/>
              <a:t>C</a:t>
            </a:r>
            <a:r>
              <a:rPr lang="zh-TW" altLang="en-US" baseline="0" dirty="0"/>
              <a:t> </a:t>
            </a:r>
            <a:r>
              <a:rPr lang="en-US" altLang="zh-TW" baseline="0" dirty="0"/>
              <a:t>)</a:t>
            </a:r>
            <a:r>
              <a:rPr lang="zh-TW" altLang="en-US" baseline="0" dirty="0"/>
              <a:t>不一樣的是，他不是將未知區域切成許多</a:t>
            </a:r>
            <a:r>
              <a:rPr lang="en-US" altLang="zh-TW" baseline="0" dirty="0"/>
              <a:t>segment</a:t>
            </a:r>
            <a:r>
              <a:rPr lang="zh-TW" altLang="en-US" baseline="0" dirty="0"/>
              <a:t>，而是由已知的背景</a:t>
            </a:r>
            <a:r>
              <a:rPr lang="en-US" altLang="zh-TW" baseline="0" dirty="0"/>
              <a:t>/</a:t>
            </a:r>
            <a:r>
              <a:rPr lang="zh-TW" altLang="en-US" baseline="0" dirty="0"/>
              <a:t>前景部分逐漸往內做。在這篇論文裡面它定義出了一些機率模型，可以在</a:t>
            </a:r>
            <a:r>
              <a:rPr lang="en-US" altLang="zh-TW" baseline="0" dirty="0"/>
              <a:t>C</a:t>
            </a:r>
            <a:r>
              <a:rPr lang="zh-TW" altLang="en-US" baseline="0" dirty="0"/>
              <a:t>為已知</a:t>
            </a:r>
            <a:r>
              <a:rPr lang="en-US" altLang="zh-TW" baseline="0" dirty="0"/>
              <a:t>(</a:t>
            </a:r>
            <a:r>
              <a:rPr lang="zh-TW" altLang="en-US" baseline="0" dirty="0"/>
              <a:t>未知區域</a:t>
            </a:r>
            <a:r>
              <a:rPr lang="en-US" altLang="zh-TW" baseline="0" dirty="0"/>
              <a:t>pixel</a:t>
            </a:r>
            <a:r>
              <a:rPr lang="zh-TW" altLang="en-US" baseline="0" dirty="0"/>
              <a:t>的顏色</a:t>
            </a:r>
            <a:r>
              <a:rPr lang="en-US" altLang="zh-TW" baseline="0" dirty="0"/>
              <a:t>)</a:t>
            </a:r>
            <a:r>
              <a:rPr lang="zh-TW" altLang="en-US" baseline="0" dirty="0"/>
              <a:t>找出</a:t>
            </a:r>
            <a:r>
              <a:rPr lang="en-US" altLang="zh-TW" baseline="0" dirty="0"/>
              <a:t>B</a:t>
            </a:r>
            <a:r>
              <a:rPr lang="zh-TW" altLang="en-US" baseline="0" dirty="0"/>
              <a:t>、</a:t>
            </a:r>
            <a:r>
              <a:rPr lang="en-US" altLang="zh-TW" baseline="0" dirty="0"/>
              <a:t>F</a:t>
            </a:r>
            <a:r>
              <a:rPr lang="zh-TW" altLang="en-US" baseline="0" dirty="0"/>
              <a:t>和</a:t>
            </a:r>
            <a:r>
              <a:rPr lang="en-US" altLang="zh-TW" baseline="0" dirty="0"/>
              <a:t>alpha</a:t>
            </a:r>
            <a:r>
              <a:rPr lang="zh-TW" altLang="en-US" baseline="0" dirty="0"/>
              <a:t>。有興趣的人可以自己找一下</a:t>
            </a:r>
            <a:r>
              <a:rPr lang="en-US" altLang="zh-TW" dirty="0">
                <a:hlinkClick r:id="rId3"/>
              </a:rPr>
              <a:t>http://www.csie.ntu.edu.tw/~cyy/projects/matting/papers/cvpr2001.pdf</a:t>
            </a:r>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108</a:t>
            </a:fld>
            <a:endParaRPr lang="zh-TW" altLang="en-US"/>
          </a:p>
        </p:txBody>
      </p:sp>
    </p:spTree>
    <p:extLst>
      <p:ext uri="{BB962C8B-B14F-4D97-AF65-F5344CB8AC3E}">
        <p14:creationId xmlns:p14="http://schemas.microsoft.com/office/powerpoint/2010/main" val="1819772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109</a:t>
            </a:fld>
            <a:endParaRPr lang="zh-TW" altLang="en-US"/>
          </a:p>
        </p:txBody>
      </p:sp>
    </p:spTree>
    <p:extLst>
      <p:ext uri="{BB962C8B-B14F-4D97-AF65-F5344CB8AC3E}">
        <p14:creationId xmlns:p14="http://schemas.microsoft.com/office/powerpoint/2010/main" val="20005192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以筆為基礎</a:t>
            </a:r>
            <a:endParaRPr lang="en-US" altLang="zh-TW" dirty="0"/>
          </a:p>
          <a:p>
            <a:endParaRPr lang="en-US" altLang="zh-TW" dirty="0"/>
          </a:p>
          <a:p>
            <a:r>
              <a:rPr lang="zh-TW" altLang="en-US" dirty="0"/>
              <a:t>這是一種找到前景背景以及未知區域的方法，你要做的只是像最左邊那張圖一樣，畫上幾條線，他就可以利用</a:t>
            </a:r>
            <a:r>
              <a:rPr lang="en-US" altLang="zh-TW" dirty="0"/>
              <a:t>maximum-flow</a:t>
            </a:r>
            <a:r>
              <a:rPr lang="zh-TW" altLang="en-US" dirty="0"/>
              <a:t>的方法找出前景背景以及未知區域，並計算出最後的</a:t>
            </a:r>
            <a:r>
              <a:rPr lang="en-US" altLang="zh-TW" dirty="0"/>
              <a:t>alpha</a:t>
            </a:r>
            <a:r>
              <a:rPr lang="zh-TW" altLang="en-US" dirty="0"/>
              <a:t>圖。</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111</a:t>
            </a:fld>
            <a:endParaRPr lang="zh-TW" altLang="en-US"/>
          </a:p>
        </p:txBody>
      </p:sp>
    </p:spTree>
    <p:extLst>
      <p:ext uri="{BB962C8B-B14F-4D97-AF65-F5344CB8AC3E}">
        <p14:creationId xmlns:p14="http://schemas.microsoft.com/office/powerpoint/2010/main" val="40813611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Translucent</a:t>
            </a:r>
            <a:r>
              <a:rPr lang="zh-TW" altLang="en-US" dirty="0"/>
              <a:t>半透明的</a:t>
            </a:r>
            <a:endParaRPr lang="en-US" altLang="zh-TW" dirty="0"/>
          </a:p>
          <a:p>
            <a:pPr marL="228600" indent="-228600">
              <a:buAutoNum type="arabicPeriod"/>
            </a:pPr>
            <a:r>
              <a:rPr lang="zh-TW" altLang="en-US" dirty="0"/>
              <a:t>除了把一些實心的物件移除掉外，你也可以把半透明類似煙霧的東西弄掉。</a:t>
            </a:r>
            <a:endParaRPr lang="en-US" altLang="zh-TW" dirty="0"/>
          </a:p>
          <a:p>
            <a:pPr marL="228600" indent="-228600">
              <a:buAutoNum type="arabicPeriod"/>
            </a:pPr>
            <a:r>
              <a:rPr lang="zh-TW" altLang="en-US" dirty="0"/>
              <a:t>不解釋，直接看下一頁投影片</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112</a:t>
            </a:fld>
            <a:endParaRPr lang="zh-TW" altLang="en-US"/>
          </a:p>
        </p:txBody>
      </p:sp>
    </p:spTree>
    <p:extLst>
      <p:ext uri="{BB962C8B-B14F-4D97-AF65-F5344CB8AC3E}">
        <p14:creationId xmlns:p14="http://schemas.microsoft.com/office/powerpoint/2010/main" val="26623070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前提：背景已知</a:t>
            </a:r>
            <a:endParaRPr lang="en-US" altLang="zh-TW" dirty="0"/>
          </a:p>
          <a:p>
            <a:r>
              <a:rPr lang="en-US" altLang="zh-TW" dirty="0"/>
              <a:t>Step1. </a:t>
            </a:r>
            <a:r>
              <a:rPr lang="zh-TW" altLang="en-US" dirty="0"/>
              <a:t>利用</a:t>
            </a:r>
            <a:r>
              <a:rPr lang="en-US" altLang="zh-TW" dirty="0"/>
              <a:t>video</a:t>
            </a:r>
            <a:r>
              <a:rPr lang="en-US" altLang="zh-TW" baseline="0" dirty="0"/>
              <a:t> matting</a:t>
            </a:r>
            <a:r>
              <a:rPr lang="zh-TW" altLang="en-US" baseline="0" dirty="0"/>
              <a:t>的方法把那個男的抽取出來，並將之移除。</a:t>
            </a:r>
            <a:endParaRPr lang="en-US" altLang="zh-TW" baseline="0" dirty="0"/>
          </a:p>
          <a:p>
            <a:r>
              <a:rPr lang="en-US" altLang="zh-TW" dirty="0"/>
              <a:t>Step2.</a:t>
            </a:r>
            <a:r>
              <a:rPr lang="en-US" altLang="zh-TW" baseline="0" dirty="0"/>
              <a:t> </a:t>
            </a:r>
            <a:r>
              <a:rPr lang="zh-TW" altLang="en-US" baseline="0" dirty="0"/>
              <a:t>煙霧的部分，我可以看做是煙霧本身的顏色</a:t>
            </a:r>
            <a:r>
              <a:rPr lang="en-US" altLang="zh-TW" baseline="0" dirty="0"/>
              <a:t>(</a:t>
            </a:r>
            <a:r>
              <a:rPr lang="zh-TW" altLang="en-US" baseline="0" dirty="0"/>
              <a:t>前景，在此為未知的顏色</a:t>
            </a:r>
            <a:r>
              <a:rPr lang="en-US" altLang="zh-TW" baseline="0" dirty="0"/>
              <a:t>)</a:t>
            </a:r>
            <a:r>
              <a:rPr lang="zh-TW" altLang="en-US" baseline="0" dirty="0"/>
              <a:t>以及以知背景顏色</a:t>
            </a:r>
            <a:r>
              <a:rPr lang="en-US" altLang="zh-TW" baseline="0" dirty="0"/>
              <a:t>(</a:t>
            </a:r>
            <a:r>
              <a:rPr lang="zh-TW" altLang="en-US" baseline="0" dirty="0"/>
              <a:t>已知</a:t>
            </a:r>
            <a:r>
              <a:rPr lang="en-US" altLang="zh-TW" baseline="0" dirty="0"/>
              <a:t>)</a:t>
            </a:r>
            <a:r>
              <a:rPr lang="zh-TW" altLang="en-US" baseline="0" dirty="0"/>
              <a:t>的組合，不同煙霧部分之間只是</a:t>
            </a:r>
            <a:r>
              <a:rPr lang="en-US" altLang="zh-TW" baseline="0" dirty="0"/>
              <a:t>alpha</a:t>
            </a:r>
            <a:r>
              <a:rPr lang="zh-TW" altLang="en-US" baseline="0" dirty="0"/>
              <a:t>值不同，因此有些煙霧看起來比較白，有些沒有。因此，在</a:t>
            </a:r>
            <a:r>
              <a:rPr lang="en-US" altLang="zh-TW" baseline="0" dirty="0"/>
              <a:t>RGB</a:t>
            </a:r>
            <a:r>
              <a:rPr lang="zh-TW" altLang="en-US" baseline="0" dirty="0"/>
              <a:t>色彩空間裡，我可以將每一個煙霧的</a:t>
            </a:r>
            <a:r>
              <a:rPr lang="en-US" altLang="zh-TW" baseline="0" dirty="0"/>
              <a:t>pixel</a:t>
            </a:r>
            <a:r>
              <a:rPr lang="zh-TW" altLang="en-US" baseline="0" dirty="0"/>
              <a:t>在圖片中的顏色以及以知背景的顏色做連線且無限延伸，由於有很多的煙霧</a:t>
            </a:r>
            <a:r>
              <a:rPr lang="en-US" altLang="zh-TW" baseline="0" dirty="0"/>
              <a:t>pixel</a:t>
            </a:r>
            <a:r>
              <a:rPr lang="zh-TW" altLang="en-US" baseline="0" dirty="0"/>
              <a:t>，因此在</a:t>
            </a:r>
            <a:r>
              <a:rPr lang="en-US" altLang="zh-TW" baseline="0" dirty="0"/>
              <a:t>RGB</a:t>
            </a:r>
            <a:r>
              <a:rPr lang="zh-TW" altLang="en-US" baseline="0" dirty="0"/>
              <a:t>色彩空間中，就會有很多條線，這些線，在</a:t>
            </a:r>
            <a:r>
              <a:rPr lang="en-US" altLang="zh-TW" baseline="0" dirty="0"/>
              <a:t>RGB</a:t>
            </a:r>
            <a:r>
              <a:rPr lang="zh-TW" altLang="en-US" baseline="0" dirty="0"/>
              <a:t>空間中，會大致上交會在同一點，這一點就是煙霧的前景顏色</a:t>
            </a:r>
            <a:endParaRPr lang="en-US" altLang="zh-TW" baseline="0" dirty="0"/>
          </a:p>
          <a:p>
            <a:r>
              <a:rPr lang="en-US" altLang="zh-TW" dirty="0"/>
              <a:t>Step3. </a:t>
            </a:r>
            <a:r>
              <a:rPr lang="zh-TW" altLang="en-US" dirty="0"/>
              <a:t>知道煙霧的前景顏色之後，就可以去計算每一個煙霧點的</a:t>
            </a:r>
            <a:r>
              <a:rPr lang="en-US" altLang="zh-TW" dirty="0"/>
              <a:t>alpha</a:t>
            </a:r>
            <a:r>
              <a:rPr lang="zh-TW" altLang="en-US" dirty="0"/>
              <a:t>值</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113</a:t>
            </a:fld>
            <a:endParaRPr lang="zh-TW" altLang="en-US"/>
          </a:p>
        </p:txBody>
      </p:sp>
    </p:spTree>
    <p:extLst>
      <p:ext uri="{BB962C8B-B14F-4D97-AF65-F5344CB8AC3E}">
        <p14:creationId xmlns:p14="http://schemas.microsoft.com/office/powerpoint/2010/main" val="21575169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a:t>Synthesis</a:t>
            </a:r>
            <a:r>
              <a:rPr lang="zh-TW" altLang="en-US" b="0" dirty="0"/>
              <a:t> 接合</a:t>
            </a:r>
            <a:endParaRPr lang="en-US" altLang="zh-TW" b="0" dirty="0"/>
          </a:p>
          <a:p>
            <a:endParaRPr lang="en-US" altLang="zh-TW" b="0" dirty="0"/>
          </a:p>
          <a:p>
            <a:r>
              <a:rPr lang="zh-TW" altLang="en-US" dirty="0"/>
              <a:t>紋理合成的問題可以表述為：給定“紋理”的小樣本，生成較大的相似外觀圖像。</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115</a:t>
            </a:fld>
            <a:endParaRPr lang="zh-TW" altLang="en-US"/>
          </a:p>
        </p:txBody>
      </p:sp>
    </p:spTree>
    <p:extLst>
      <p:ext uri="{BB962C8B-B14F-4D97-AF65-F5344CB8AC3E}">
        <p14:creationId xmlns:p14="http://schemas.microsoft.com/office/powerpoint/2010/main" val="26315899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Radish</a:t>
            </a:r>
            <a:r>
              <a:rPr lang="zh-TW" altLang="en-US" dirty="0"/>
              <a:t>小蘿蔔</a:t>
            </a:r>
          </a:p>
        </p:txBody>
      </p:sp>
      <p:sp>
        <p:nvSpPr>
          <p:cNvPr id="4" name="投影片編號版面配置區 3"/>
          <p:cNvSpPr>
            <a:spLocks noGrp="1"/>
          </p:cNvSpPr>
          <p:nvPr>
            <p:ph type="sldNum" sz="quarter" idx="10"/>
          </p:nvPr>
        </p:nvSpPr>
        <p:spPr/>
        <p:txBody>
          <a:bodyPr/>
          <a:lstStyle/>
          <a:p>
            <a:fld id="{C96EBB08-84B7-4C02-B6B5-E2B5074D54FD}" type="slidenum">
              <a:rPr lang="zh-TW" altLang="en-US" smtClean="0"/>
              <a:t>116</a:t>
            </a:fld>
            <a:endParaRPr lang="zh-TW" altLang="en-US"/>
          </a:p>
        </p:txBody>
      </p:sp>
    </p:spTree>
    <p:extLst>
      <p:ext uri="{BB962C8B-B14F-4D97-AF65-F5344CB8AC3E}">
        <p14:creationId xmlns:p14="http://schemas.microsoft.com/office/powerpoint/2010/main" val="2265831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99B61856-D685-41CF-8622-1C75740F8899}" type="datetimeFigureOut">
              <a:rPr lang="zh-TW" altLang="en-US" smtClean="0"/>
              <a:t>2020/6/2</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BAB76C17-FBA6-434E-BC07-2C7DFBF08929}"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99B61856-D685-41CF-8622-1C75740F8899}" type="datetimeFigureOut">
              <a:rPr lang="zh-TW" altLang="en-US" smtClean="0"/>
              <a:t>2020/6/2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AB76C17-FBA6-434E-BC07-2C7DFBF0892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99B61856-D685-41CF-8622-1C75740F8899}" type="datetimeFigureOut">
              <a:rPr lang="zh-TW" altLang="en-US" smtClean="0"/>
              <a:t>2020/6/2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AB76C17-FBA6-434E-BC07-2C7DFBF0892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99B61856-D685-41CF-8622-1C75740F8899}" type="datetimeFigureOut">
              <a:rPr lang="zh-TW" altLang="en-US" smtClean="0"/>
              <a:t>2020/6/2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AB76C17-FBA6-434E-BC07-2C7DFBF08929}" type="slidenum">
              <a:rPr lang="zh-TW" altLang="en-US" smtClean="0"/>
              <a:t>‹#›</a:t>
            </a:fld>
            <a:endParaRPr lang="zh-TW" altLang="en-US"/>
          </a:p>
        </p:txBody>
      </p:sp>
      <p:sp>
        <p:nvSpPr>
          <p:cNvPr id="7" name="標題 6"/>
          <p:cNvSpPr>
            <a:spLocks noGrp="1"/>
          </p:cNvSpPr>
          <p:nvPr>
            <p:ph type="title"/>
          </p:nvPr>
        </p:nvSpPr>
        <p:spPr/>
        <p:txBody>
          <a:bodyPr rtlCol="0"/>
          <a:lstStyle/>
          <a:p>
            <a:r>
              <a:rPr kumimoji="0" lang="zh-TW" altLang="en-US"/>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99B61856-D685-41CF-8622-1C75740F8899}" type="datetimeFigureOut">
              <a:rPr lang="zh-TW" altLang="en-US" smtClean="0"/>
              <a:t>2020/6/2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AB76C17-FBA6-434E-BC07-2C7DFBF08929}" type="slidenum">
              <a:rPr lang="zh-TW" altLang="en-US" smtClean="0"/>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99B61856-D685-41CF-8622-1C75740F8899}" type="datetimeFigureOut">
              <a:rPr lang="zh-TW" altLang="en-US" smtClean="0"/>
              <a:t>2020/6/2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AB76C17-FBA6-434E-BC07-2C7DFBF08929}" type="slidenum">
              <a:rPr lang="zh-TW" altLang="en-US" smtClean="0"/>
              <a:t>‹#›</a:t>
            </a:fld>
            <a:endParaRPr lang="zh-TW" altLang="en-US"/>
          </a:p>
        </p:txBody>
      </p:sp>
      <p:sp>
        <p:nvSpPr>
          <p:cNvPr id="8" name="標題 7"/>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99B61856-D685-41CF-8622-1C75740F8899}" type="datetimeFigureOut">
              <a:rPr lang="zh-TW" altLang="en-US" smtClean="0"/>
              <a:t>2020/6/2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AB76C17-FBA6-434E-BC07-2C7DFBF0892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99B61856-D685-41CF-8622-1C75740F8899}" type="datetimeFigureOut">
              <a:rPr lang="zh-TW" altLang="en-US" smtClean="0"/>
              <a:t>2020/6/2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AB76C17-FBA6-434E-BC07-2C7DFBF08929}" type="slidenum">
              <a:rPr lang="zh-TW" altLang="en-US" smtClean="0"/>
              <a:t>‹#›</a:t>
            </a:fld>
            <a:endParaRPr lang="zh-TW" altLang="en-US"/>
          </a:p>
        </p:txBody>
      </p:sp>
      <p:sp>
        <p:nvSpPr>
          <p:cNvPr id="6" name="標題 5"/>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9B61856-D685-41CF-8622-1C75740F8899}" type="datetimeFigureOut">
              <a:rPr lang="zh-TW" altLang="en-US" smtClean="0"/>
              <a:t>2020/6/2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AB76C17-FBA6-434E-BC07-2C7DFBF0892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p>
            <a:fld id="{99B61856-D685-41CF-8622-1C75740F8899}" type="datetimeFigureOut">
              <a:rPr lang="zh-TW" altLang="en-US" smtClean="0"/>
              <a:t>2020/6/2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AB76C17-FBA6-434E-BC07-2C7DFBF0892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99B61856-D685-41CF-8622-1C75740F8899}" type="datetimeFigureOut">
              <a:rPr lang="zh-TW" altLang="en-US" smtClean="0"/>
              <a:t>2020/6/2</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BAB76C17-FBA6-434E-BC07-2C7DFBF08929}" type="slidenum">
              <a:rPr lang="zh-TW" altLang="en-US" smtClean="0"/>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TW" altLang="en-US"/>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9B61856-D685-41CF-8622-1C75740F8899}" type="datetimeFigureOut">
              <a:rPr lang="zh-TW" altLang="en-US" smtClean="0"/>
              <a:t>2020/6/2</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B76C17-FBA6-434E-BC07-2C7DFBF0892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10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Chapter 10</a:t>
            </a:r>
            <a:endParaRPr lang="zh-TW" altLang="en-US" dirty="0"/>
          </a:p>
        </p:txBody>
      </p:sp>
      <p:sp>
        <p:nvSpPr>
          <p:cNvPr id="3" name="副標題 2"/>
          <p:cNvSpPr>
            <a:spLocks noGrp="1"/>
          </p:cNvSpPr>
          <p:nvPr>
            <p:ph type="subTitle" idx="1"/>
          </p:nvPr>
        </p:nvSpPr>
        <p:spPr/>
        <p:txBody>
          <a:bodyPr>
            <a:normAutofit fontScale="92500" lnSpcReduction="20000"/>
          </a:bodyPr>
          <a:lstStyle/>
          <a:p>
            <a:pPr>
              <a:lnSpc>
                <a:spcPct val="90000"/>
              </a:lnSpc>
            </a:pPr>
            <a:r>
              <a:rPr lang="en-US" altLang="zh-TW" sz="2400" dirty="0">
                <a:solidFill>
                  <a:schemeClr val="tx1"/>
                </a:solidFill>
              </a:rPr>
              <a:t>Presented by: </a:t>
            </a:r>
            <a:r>
              <a:rPr lang="zh-TW" altLang="en-US" sz="2400" dirty="0">
                <a:solidFill>
                  <a:schemeClr val="tx1"/>
                </a:solidFill>
              </a:rPr>
              <a:t>傅楸善 </a:t>
            </a:r>
            <a:r>
              <a:rPr lang="en-US" altLang="zh-TW" sz="2400" dirty="0">
                <a:solidFill>
                  <a:schemeClr val="tx1"/>
                </a:solidFill>
              </a:rPr>
              <a:t>&amp; </a:t>
            </a:r>
            <a:r>
              <a:rPr lang="zh-TW" altLang="en-US" sz="2400" dirty="0">
                <a:solidFill>
                  <a:schemeClr val="tx1"/>
                </a:solidFill>
              </a:rPr>
              <a:t>施登富 </a:t>
            </a:r>
          </a:p>
          <a:p>
            <a:pPr>
              <a:lnSpc>
                <a:spcPct val="90000"/>
              </a:lnSpc>
            </a:pPr>
            <a:r>
              <a:rPr lang="en-US" altLang="zh-TW" sz="2400" dirty="0">
                <a:solidFill>
                  <a:schemeClr val="tx1"/>
                </a:solidFill>
              </a:rPr>
              <a:t>0910429501</a:t>
            </a:r>
          </a:p>
          <a:p>
            <a:pPr>
              <a:lnSpc>
                <a:spcPct val="90000"/>
              </a:lnSpc>
            </a:pPr>
            <a:r>
              <a:rPr lang="en-US" altLang="zh-TW" sz="2400" dirty="0">
                <a:solidFill>
                  <a:schemeClr val="tx1"/>
                </a:solidFill>
              </a:rPr>
              <a:t>g104018004@gmail.com</a:t>
            </a:r>
          </a:p>
          <a:p>
            <a:pPr>
              <a:lnSpc>
                <a:spcPct val="90000"/>
              </a:lnSpc>
            </a:pPr>
            <a:r>
              <a:rPr lang="zh-TW" altLang="en-US" sz="2400" dirty="0">
                <a:solidFill>
                  <a:schemeClr val="tx1"/>
                </a:solidFill>
              </a:rPr>
              <a:t>指導教授</a:t>
            </a:r>
            <a:r>
              <a:rPr lang="en-US" altLang="zh-TW" sz="2400" dirty="0">
                <a:solidFill>
                  <a:schemeClr val="tx1"/>
                </a:solidFill>
              </a:rPr>
              <a:t>: </a:t>
            </a:r>
            <a:r>
              <a:rPr lang="zh-TW" altLang="en-US" sz="2400" dirty="0">
                <a:solidFill>
                  <a:schemeClr val="tx1"/>
                </a:solidFill>
              </a:rPr>
              <a:t>傅楸善 博士</a:t>
            </a:r>
          </a:p>
          <a:p>
            <a:endParaRPr lang="zh-TW" altLang="en-US" dirty="0"/>
          </a:p>
        </p:txBody>
      </p:sp>
    </p:spTree>
    <p:extLst>
      <p:ext uri="{BB962C8B-B14F-4D97-AF65-F5344CB8AC3E}">
        <p14:creationId xmlns:p14="http://schemas.microsoft.com/office/powerpoint/2010/main" val="142472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A more practical alternative is to use a calibration chart (Figure 10.3b) such as the Macbeth or </a:t>
            </a:r>
            <a:r>
              <a:rPr lang="en-US" altLang="zh-TW" dirty="0" err="1"/>
              <a:t>Munsell</a:t>
            </a:r>
            <a:r>
              <a:rPr lang="en-US" altLang="zh-TW" dirty="0"/>
              <a:t> </a:t>
            </a:r>
            <a:r>
              <a:rPr lang="en-US" altLang="zh-TW" dirty="0" err="1"/>
              <a:t>ColorChecker</a:t>
            </a:r>
            <a:r>
              <a:rPr lang="en-US" altLang="zh-TW" dirty="0"/>
              <a:t> Chart.</a:t>
            </a:r>
          </a:p>
          <a:p>
            <a:r>
              <a:rPr lang="en-US" altLang="zh-TW" dirty="0"/>
              <a:t>The biggest problem with this approach is to ensure uniform lighting. </a:t>
            </a:r>
          </a:p>
          <a:p>
            <a:r>
              <a:rPr lang="en-US" altLang="zh-TW" dirty="0"/>
              <a:t>One approach is to use a large dark room with a high-quality light source far away from (and perpendicular to) the chart. </a:t>
            </a:r>
          </a:p>
        </p:txBody>
      </p:sp>
      <p:sp>
        <p:nvSpPr>
          <p:cNvPr id="3" name="標題 2"/>
          <p:cNvSpPr>
            <a:spLocks noGrp="1"/>
          </p:cNvSpPr>
          <p:nvPr>
            <p:ph type="title"/>
          </p:nvPr>
        </p:nvSpPr>
        <p:spPr/>
        <p:txBody>
          <a:bodyPr>
            <a:normAutofit fontScale="90000"/>
          </a:bodyPr>
          <a:lstStyle/>
          <a:p>
            <a:r>
              <a:rPr lang="en-US" altLang="zh-TW" dirty="0"/>
              <a:t>10.1.1 Radiometric Response Function(7/7)</a:t>
            </a:r>
            <a:endParaRPr lang="zh-TW" altLang="en-US" dirty="0"/>
          </a:p>
        </p:txBody>
      </p:sp>
    </p:spTree>
    <p:extLst>
      <p:ext uri="{BB962C8B-B14F-4D97-AF65-F5344CB8AC3E}">
        <p14:creationId xmlns:p14="http://schemas.microsoft.com/office/powerpoint/2010/main" val="8599312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normAutofit/>
          </a:bodyPr>
          <a:lstStyle/>
          <a:p>
            <a:r>
              <a:rPr lang="en-US" altLang="zh-TW" dirty="0"/>
              <a:t>10.4.1 Blue Screen Matting </a:t>
            </a:r>
          </a:p>
        </p:txBody>
      </p:sp>
      <p:pic>
        <p:nvPicPr>
          <p:cNvPr id="4" name="Picture 3" descr="oth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89" y="1988840"/>
            <a:ext cx="383063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the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189" y="1988840"/>
            <a:ext cx="3830638"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7318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lstStyle/>
              <a:p>
                <a:r>
                  <a:rPr lang="en-US" altLang="zh-TW" dirty="0"/>
                  <a:t>Chuang, </a:t>
                </a:r>
                <a:r>
                  <a:rPr lang="en-US" altLang="zh-TW" dirty="0" err="1"/>
                  <a:t>Curless</a:t>
                </a:r>
                <a:r>
                  <a:rPr lang="en-US" altLang="zh-TW" dirty="0"/>
                  <a:t>, </a:t>
                </a:r>
                <a:r>
                  <a:rPr lang="en-US" altLang="zh-TW" dirty="0" err="1"/>
                  <a:t>Salesin</a:t>
                </a:r>
                <a:r>
                  <a:rPr lang="en-US" altLang="zh-TW" dirty="0"/>
                  <a:t> et al. (2001) describe a newer technique called </a:t>
                </a:r>
                <a:r>
                  <a:rPr lang="en-US" altLang="zh-TW" dirty="0" err="1"/>
                  <a:t>Mishima’s</a:t>
                </a:r>
                <a:r>
                  <a:rPr lang="en-US" altLang="zh-TW" dirty="0"/>
                  <a:t> algorithm, which involves fitting two polyhedral surfaces (centered at the mean background color), separating the foreground and background color distributions and then measuring the relative distance of a novel color to these surfaces to estimate</a:t>
                </a:r>
                <a:r>
                  <a:rPr lang="zh-TW" altLang="en-US" dirty="0"/>
                  <a:t> </a:t>
                </a:r>
                <a14:m>
                  <m:oMath xmlns:m="http://schemas.openxmlformats.org/officeDocument/2006/math">
                    <m:r>
                      <a:rPr lang="zh-TW" altLang="en-US" sz="3200" i="1" smtClean="0">
                        <a:latin typeface="Cambria Math" panose="02040503050406030204" pitchFamily="18" charset="0"/>
                      </a:rPr>
                      <m:t>𝛼</m:t>
                    </m:r>
                  </m:oMath>
                </a14:m>
                <a:r>
                  <a:rPr lang="en-US" altLang="zh-TW" dirty="0"/>
                  <a:t>.</a:t>
                </a:r>
                <a:endParaRPr lang="zh-TW" altLang="en-US"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rotWithShape="1">
                <a:blip r:embed="rId3"/>
                <a:stretch>
                  <a:fillRect t="-1213" r="-2148"/>
                </a:stretch>
              </a:blipFill>
            </p:spPr>
            <p:txBody>
              <a:bodyPr/>
              <a:lstStyle/>
              <a:p>
                <a:r>
                  <a:rPr lang="zh-TW" altLang="en-US">
                    <a:noFill/>
                  </a:rPr>
                  <a:t> </a:t>
                </a:r>
              </a:p>
            </p:txBody>
          </p:sp>
        </mc:Fallback>
      </mc:AlternateContent>
      <p:sp>
        <p:nvSpPr>
          <p:cNvPr id="3" name="標題 2"/>
          <p:cNvSpPr>
            <a:spLocks noGrp="1"/>
          </p:cNvSpPr>
          <p:nvPr>
            <p:ph type="title"/>
          </p:nvPr>
        </p:nvSpPr>
        <p:spPr/>
        <p:txBody>
          <a:bodyPr/>
          <a:lstStyle/>
          <a:p>
            <a:r>
              <a:rPr lang="en-US" altLang="zh-TW" dirty="0"/>
              <a:t>10.4.1 Blue Screen Matting </a:t>
            </a:r>
            <a:endParaRPr lang="zh-TW" altLang="en-US" dirty="0"/>
          </a:p>
        </p:txBody>
      </p:sp>
    </p:spTree>
    <p:extLst>
      <p:ext uri="{BB962C8B-B14F-4D97-AF65-F5344CB8AC3E}">
        <p14:creationId xmlns:p14="http://schemas.microsoft.com/office/powerpoint/2010/main" val="29004706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728" indent="0">
              <a:buNone/>
            </a:pPr>
            <a:r>
              <a:rPr lang="en-US" altLang="zh-TW" dirty="0"/>
              <a:t>Two-screen matting</a:t>
            </a:r>
          </a:p>
          <a:p>
            <a:r>
              <a:rPr lang="en-US" altLang="zh-TW" dirty="0"/>
              <a:t>In their paper, Smith and </a:t>
            </a:r>
            <a:r>
              <a:rPr lang="en-US" altLang="zh-TW" dirty="0" err="1"/>
              <a:t>Blinn</a:t>
            </a:r>
            <a:r>
              <a:rPr lang="en-US" altLang="zh-TW" dirty="0"/>
              <a:t> (1996) also introduce an algorithm called triangulation matting that uses more than one known background color to over-constrain the equations required to estimate the opacity  and foreground color F.</a:t>
            </a:r>
            <a:endParaRPr lang="zh-TW" altLang="en-US" dirty="0"/>
          </a:p>
        </p:txBody>
      </p:sp>
      <p:sp>
        <p:nvSpPr>
          <p:cNvPr id="3" name="標題 2"/>
          <p:cNvSpPr>
            <a:spLocks noGrp="1"/>
          </p:cNvSpPr>
          <p:nvPr>
            <p:ph type="title"/>
          </p:nvPr>
        </p:nvSpPr>
        <p:spPr/>
        <p:txBody>
          <a:bodyPr>
            <a:normAutofit/>
          </a:bodyPr>
          <a:lstStyle/>
          <a:p>
            <a:r>
              <a:rPr lang="en-US" altLang="zh-TW" dirty="0"/>
              <a:t>10.4.1 Blue Screen Matting </a:t>
            </a:r>
            <a:endParaRPr lang="zh-TW" altLang="en-US" dirty="0"/>
          </a:p>
        </p:txBody>
      </p:sp>
    </p:spTree>
    <p:extLst>
      <p:ext uri="{BB962C8B-B14F-4D97-AF65-F5344CB8AC3E}">
        <p14:creationId xmlns:p14="http://schemas.microsoft.com/office/powerpoint/2010/main" val="39939625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728" indent="0">
              <a:buNone/>
            </a:pPr>
            <a:endParaRPr lang="zh-TW" altLang="en-US" dirty="0"/>
          </a:p>
        </p:txBody>
      </p:sp>
      <p:sp>
        <p:nvSpPr>
          <p:cNvPr id="3" name="標題 2"/>
          <p:cNvSpPr>
            <a:spLocks noGrp="1"/>
          </p:cNvSpPr>
          <p:nvPr>
            <p:ph type="title"/>
          </p:nvPr>
        </p:nvSpPr>
        <p:spPr/>
        <p:txBody>
          <a:bodyPr>
            <a:normAutofit/>
          </a:bodyPr>
          <a:lstStyle/>
          <a:p>
            <a:r>
              <a:rPr lang="en-US" altLang="zh-TW" dirty="0"/>
              <a:t>10.4.1 Blue Screen Matting </a:t>
            </a:r>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63395"/>
            <a:ext cx="7776864" cy="49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5491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8507364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The most general version of image matting is when nothing is known about the background except, perhaps, for a rough segmentation of the scene into foreground, background, and unknown regions, which is known as the </a:t>
            </a:r>
            <a:r>
              <a:rPr lang="en-US" altLang="zh-TW" dirty="0" err="1"/>
              <a:t>trimap</a:t>
            </a:r>
            <a:r>
              <a:rPr lang="en-US" altLang="zh-TW" dirty="0"/>
              <a:t>.</a:t>
            </a:r>
          </a:p>
          <a:p>
            <a:r>
              <a:rPr lang="en-US" altLang="zh-TW" dirty="0"/>
              <a:t>The paper by Wang and Cohen (2007a) has detailed descriptions and comparisons of all of matting techniques.</a:t>
            </a:r>
          </a:p>
        </p:txBody>
      </p:sp>
      <p:sp>
        <p:nvSpPr>
          <p:cNvPr id="3" name="標題 2"/>
          <p:cNvSpPr>
            <a:spLocks noGrp="1"/>
          </p:cNvSpPr>
          <p:nvPr>
            <p:ph type="title"/>
          </p:nvPr>
        </p:nvSpPr>
        <p:spPr/>
        <p:txBody>
          <a:bodyPr/>
          <a:lstStyle/>
          <a:p>
            <a:r>
              <a:rPr lang="en-US" altLang="zh-TW" b="0" dirty="0"/>
              <a:t>10.4.2 Natural image matting</a:t>
            </a:r>
            <a:endParaRPr lang="zh-TW" altLang="en-US" dirty="0"/>
          </a:p>
        </p:txBody>
      </p:sp>
    </p:spTree>
    <p:extLst>
      <p:ext uri="{BB962C8B-B14F-4D97-AF65-F5344CB8AC3E}">
        <p14:creationId xmlns:p14="http://schemas.microsoft.com/office/powerpoint/2010/main" val="3068615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A relatively simple algorithm for performing natural image matting is Knockout</a:t>
            </a:r>
          </a:p>
          <a:p>
            <a:r>
              <a:rPr lang="en-US" altLang="zh-TW" dirty="0"/>
              <a:t>In this algorithm, the nearest known foreground and background pixels are determined and then blended with neighboring known pixels to produce a per-pixel foreground F and background B color estimate. The background color is then adjusted so that the measured color C lies on the line between F and B. </a:t>
            </a:r>
          </a:p>
          <a:p>
            <a:r>
              <a:rPr lang="en-US" altLang="zh-TW" dirty="0"/>
              <a:t>Finally, opacity  is estimated on a per-channel basis, and the three estimates are combined based on per-channel color differences. </a:t>
            </a:r>
            <a:endParaRPr lang="zh-TW" altLang="en-US" dirty="0"/>
          </a:p>
        </p:txBody>
      </p:sp>
      <p:sp>
        <p:nvSpPr>
          <p:cNvPr id="3" name="標題 2"/>
          <p:cNvSpPr>
            <a:spLocks noGrp="1"/>
          </p:cNvSpPr>
          <p:nvPr>
            <p:ph type="title"/>
          </p:nvPr>
        </p:nvSpPr>
        <p:spPr/>
        <p:txBody>
          <a:bodyPr/>
          <a:lstStyle/>
          <a:p>
            <a:r>
              <a:rPr lang="en-US" altLang="zh-TW" b="0" dirty="0"/>
              <a:t>10.4.2 Natural image matting</a:t>
            </a:r>
            <a:endParaRPr lang="zh-TW" altLang="en-US" dirty="0"/>
          </a:p>
        </p:txBody>
      </p:sp>
    </p:spTree>
    <p:extLst>
      <p:ext uri="{BB962C8B-B14F-4D97-AF65-F5344CB8AC3E}">
        <p14:creationId xmlns:p14="http://schemas.microsoft.com/office/powerpoint/2010/main" val="17828118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r>
              <a:rPr lang="en-US" altLang="zh-TW" dirty="0"/>
              <a:t>More accurate matting results can be obtained if we treat the foreground and background colors as distributions sampled over some region. </a:t>
            </a:r>
            <a:r>
              <a:rPr lang="en-US" altLang="zh-TW" dirty="0" err="1"/>
              <a:t>Ruzon</a:t>
            </a:r>
            <a:r>
              <a:rPr lang="en-US" altLang="zh-TW" dirty="0"/>
              <a:t> and </a:t>
            </a:r>
            <a:r>
              <a:rPr lang="en-US" altLang="zh-TW" dirty="0" err="1"/>
              <a:t>Tomasi</a:t>
            </a:r>
            <a:r>
              <a:rPr lang="en-US" altLang="zh-TW" dirty="0"/>
              <a:t> (2000) model local color distributions as mixtures of (uncorrelated) Gaussians and compute these models in strips. They then find the pairing of mixture components F and B that best describes the observed color C, compute the </a:t>
            </a:r>
            <a:r>
              <a:rPr lang="el-GR" altLang="zh-TW" i="1" dirty="0"/>
              <a:t>α</a:t>
            </a:r>
            <a:r>
              <a:rPr lang="en-US" altLang="zh-TW" dirty="0"/>
              <a:t> as the relative distance between these means, and adjust the estimates of F and B so they are collinear with C.</a:t>
            </a:r>
            <a:endParaRPr lang="zh-TW" altLang="en-US" dirty="0"/>
          </a:p>
        </p:txBody>
      </p:sp>
      <p:sp>
        <p:nvSpPr>
          <p:cNvPr id="3" name="標題 2"/>
          <p:cNvSpPr>
            <a:spLocks noGrp="1"/>
          </p:cNvSpPr>
          <p:nvPr>
            <p:ph type="title"/>
          </p:nvPr>
        </p:nvSpPr>
        <p:spPr/>
        <p:txBody>
          <a:bodyPr/>
          <a:lstStyle/>
          <a:p>
            <a:r>
              <a:rPr lang="en-US" altLang="zh-TW" b="0" dirty="0"/>
              <a:t>10.4.2 Natural image matting</a:t>
            </a:r>
            <a:endParaRPr lang="zh-TW" altLang="en-US" dirty="0"/>
          </a:p>
        </p:txBody>
      </p:sp>
    </p:spTree>
    <p:extLst>
      <p:ext uri="{BB962C8B-B14F-4D97-AF65-F5344CB8AC3E}">
        <p14:creationId xmlns:p14="http://schemas.microsoft.com/office/powerpoint/2010/main" val="4567348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r>
              <a:rPr lang="en-US" altLang="zh-TW" b="0" dirty="0"/>
              <a:t>10.4.2 Natural image matting</a:t>
            </a:r>
            <a:endParaRPr lang="zh-TW"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70252"/>
            <a:ext cx="7704856" cy="433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3825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27" y="332656"/>
            <a:ext cx="8712968" cy="544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61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9296834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141133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en-US" altLang="zh-TW" dirty="0"/>
          </a:p>
          <a:p>
            <a:endParaRPr lang="en-US" altLang="zh-TW" dirty="0"/>
          </a:p>
          <a:p>
            <a:endParaRPr lang="en-US" altLang="zh-TW" dirty="0"/>
          </a:p>
          <a:p>
            <a:endParaRPr lang="en-US" altLang="zh-TW" dirty="0"/>
          </a:p>
          <a:p>
            <a:endParaRPr lang="en-US" altLang="zh-TW" dirty="0"/>
          </a:p>
          <a:p>
            <a:r>
              <a:rPr lang="en-US" altLang="zh-TW" dirty="0"/>
              <a:t>Stroke-based segmentation result</a:t>
            </a:r>
            <a:endParaRPr lang="zh-TW" altLang="en-US" dirty="0"/>
          </a:p>
        </p:txBody>
      </p:sp>
      <p:sp>
        <p:nvSpPr>
          <p:cNvPr id="3" name="標題 2"/>
          <p:cNvSpPr>
            <a:spLocks noGrp="1"/>
          </p:cNvSpPr>
          <p:nvPr>
            <p:ph type="title"/>
          </p:nvPr>
        </p:nvSpPr>
        <p:spPr/>
        <p:txBody>
          <a:bodyPr/>
          <a:lstStyle/>
          <a:p>
            <a:r>
              <a:rPr lang="en-US" altLang="zh-TW" b="0" dirty="0"/>
              <a:t>10.4.2 Natural image matting</a:t>
            </a:r>
            <a:endParaRPr lang="zh-TW" alt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796408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5444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In addition to matting out solid objects with fractional boundaries, it is also possible to matte out translucent media such as smoke. </a:t>
            </a:r>
          </a:p>
          <a:p>
            <a:r>
              <a:rPr lang="en-US" altLang="zh-TW" dirty="0"/>
              <a:t>Starting with a video sequence, each pixel is modeled as a linear combination of its (unknown) background color and a constant foreground (smoke) color that is common to all pixels.</a:t>
            </a:r>
            <a:endParaRPr lang="zh-TW" altLang="en-US" dirty="0"/>
          </a:p>
        </p:txBody>
      </p:sp>
      <p:sp>
        <p:nvSpPr>
          <p:cNvPr id="3" name="標題 2"/>
          <p:cNvSpPr>
            <a:spLocks noGrp="1"/>
          </p:cNvSpPr>
          <p:nvPr>
            <p:ph type="title"/>
          </p:nvPr>
        </p:nvSpPr>
        <p:spPr/>
        <p:txBody>
          <a:bodyPr>
            <a:normAutofit fontScale="90000"/>
          </a:bodyPr>
          <a:lstStyle/>
          <a:p>
            <a:r>
              <a:rPr lang="en-US" altLang="zh-TW" dirty="0"/>
              <a:t>10.4.3 Smoke, Shadow, and Flash Matting </a:t>
            </a:r>
            <a:endParaRPr lang="zh-TW" altLang="en-US" dirty="0"/>
          </a:p>
        </p:txBody>
      </p:sp>
    </p:spTree>
    <p:extLst>
      <p:ext uri="{BB962C8B-B14F-4D97-AF65-F5344CB8AC3E}">
        <p14:creationId xmlns:p14="http://schemas.microsoft.com/office/powerpoint/2010/main" val="39623271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Voting in color space is used to estimate this foreground color and the distance along each color line is used to estimate the per-pixel temporally varying alpha.</a:t>
            </a:r>
            <a:endParaRPr lang="zh-TW" altLang="en-US" dirty="0"/>
          </a:p>
        </p:txBody>
      </p:sp>
      <p:sp>
        <p:nvSpPr>
          <p:cNvPr id="3" name="標題 2"/>
          <p:cNvSpPr>
            <a:spLocks noGrp="1"/>
          </p:cNvSpPr>
          <p:nvPr>
            <p:ph type="title"/>
          </p:nvPr>
        </p:nvSpPr>
        <p:spPr/>
        <p:txBody>
          <a:bodyPr>
            <a:normAutofit fontScale="90000"/>
          </a:bodyPr>
          <a:lstStyle/>
          <a:p>
            <a:r>
              <a:rPr lang="en-US" altLang="zh-TW" dirty="0"/>
              <a:t>10.4.3 Smoke, Shadow, and Flash Matting </a:t>
            </a:r>
            <a:endParaRPr lang="zh-TW"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36" y="3420967"/>
            <a:ext cx="8299750" cy="308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2002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8497104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problem of texture synthesis can be formulated as follows: given a small sample of a “texture”, generate a larger similar-looking image. As you can imagine, for certain sample textures, this problem can be quite challenging.</a:t>
            </a:r>
            <a:endParaRPr lang="zh-TW" altLang="en-US" dirty="0"/>
          </a:p>
        </p:txBody>
      </p:sp>
      <p:sp>
        <p:nvSpPr>
          <p:cNvPr id="3" name="標題 2"/>
          <p:cNvSpPr>
            <a:spLocks noGrp="1"/>
          </p:cNvSpPr>
          <p:nvPr>
            <p:ph type="title"/>
          </p:nvPr>
        </p:nvSpPr>
        <p:spPr/>
        <p:txBody>
          <a:bodyPr>
            <a:normAutofit fontScale="90000"/>
          </a:bodyPr>
          <a:lstStyle/>
          <a:p>
            <a:r>
              <a:rPr lang="en-US" altLang="zh-TW" b="0" dirty="0"/>
              <a:t>10.5 Texture analysis and synthesis</a:t>
            </a:r>
            <a:endParaRPr lang="zh-TW" altLang="en-US" dirty="0"/>
          </a:p>
        </p:txBody>
      </p:sp>
    </p:spTree>
    <p:extLst>
      <p:ext uri="{BB962C8B-B14F-4D97-AF65-F5344CB8AC3E}">
        <p14:creationId xmlns:p14="http://schemas.microsoft.com/office/powerpoint/2010/main" val="25733051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2332037"/>
            <a:ext cx="8229600" cy="4525963"/>
          </a:xfrm>
        </p:spPr>
        <p:txBody>
          <a:bodyPr>
            <a:normAutofit fontScale="92500" lnSpcReduction="2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(a) given a small patch of texture, the task is to synthesize</a:t>
            </a:r>
          </a:p>
          <a:p>
            <a:r>
              <a:rPr lang="en-US" altLang="zh-TW" dirty="0"/>
              <a:t>(b) a similar-looking larger patch</a:t>
            </a:r>
          </a:p>
          <a:p>
            <a:r>
              <a:rPr lang="en-US" altLang="zh-TW" dirty="0"/>
              <a:t>(c) other semi-structured textures that are challenging to synthesize. </a:t>
            </a:r>
            <a:endParaRPr lang="zh-TW"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87"/>
            <a:ext cx="7200800" cy="470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4377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Traditional approaches to texture analysis and synthesis try to match the spectrum of the source image.</a:t>
            </a:r>
          </a:p>
          <a:p>
            <a:r>
              <a:rPr lang="en-US" altLang="zh-TW" dirty="0"/>
              <a:t>The distributions of the responses at different frequencies must also match.</a:t>
            </a:r>
          </a:p>
          <a:p>
            <a:r>
              <a:rPr lang="en-US" altLang="zh-TW" dirty="0" err="1"/>
              <a:t>Heeger</a:t>
            </a:r>
            <a:r>
              <a:rPr lang="en-US" altLang="zh-TW" dirty="0"/>
              <a:t> and Bergen (1995) develop an algorithm that alternates between matching the histograms of multi-scale responses and matching the final image histogram.</a:t>
            </a:r>
            <a:endParaRPr lang="zh-TW" altLang="en-US" dirty="0"/>
          </a:p>
        </p:txBody>
      </p:sp>
      <p:sp>
        <p:nvSpPr>
          <p:cNvPr id="3" name="標題 2"/>
          <p:cNvSpPr>
            <a:spLocks noGrp="1"/>
          </p:cNvSpPr>
          <p:nvPr>
            <p:ph type="title"/>
          </p:nvPr>
        </p:nvSpPr>
        <p:spPr/>
        <p:txBody>
          <a:bodyPr>
            <a:normAutofit fontScale="90000"/>
          </a:bodyPr>
          <a:lstStyle/>
          <a:p>
            <a:r>
              <a:rPr lang="en-US" altLang="zh-TW" b="0" dirty="0"/>
              <a:t>10.5 Texture analysis and synthesis</a:t>
            </a:r>
            <a:endParaRPr lang="zh-TW" altLang="en-US" dirty="0"/>
          </a:p>
        </p:txBody>
      </p:sp>
    </p:spTree>
    <p:extLst>
      <p:ext uri="{BB962C8B-B14F-4D97-AF65-F5344CB8AC3E}">
        <p14:creationId xmlns:p14="http://schemas.microsoft.com/office/powerpoint/2010/main" val="34033391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exemplar-based </a:t>
            </a:r>
            <a:r>
              <a:rPr lang="en-US" altLang="zh-TW" dirty="0" err="1"/>
              <a:t>inpainting</a:t>
            </a:r>
            <a:r>
              <a:rPr lang="en-US" altLang="zh-TW" dirty="0"/>
              <a:t> with confidence-based filling order</a:t>
            </a:r>
            <a:endParaRPr lang="zh-TW" altLang="en-US" dirty="0"/>
          </a:p>
        </p:txBody>
      </p:sp>
      <p:sp>
        <p:nvSpPr>
          <p:cNvPr id="3" name="標題 2"/>
          <p:cNvSpPr>
            <a:spLocks noGrp="1"/>
          </p:cNvSpPr>
          <p:nvPr>
            <p:ph type="title"/>
          </p:nvPr>
        </p:nvSpPr>
        <p:spPr/>
        <p:txBody>
          <a:bodyPr/>
          <a:lstStyle/>
          <a:p>
            <a:r>
              <a:rPr lang="en-US" altLang="zh-TW" b="0" dirty="0"/>
              <a:t>Application</a:t>
            </a:r>
            <a:endParaRPr lang="zh-TW" alt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9" y="2636912"/>
            <a:ext cx="3888432" cy="24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8818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728" indent="0">
              <a:buNone/>
            </a:pPr>
            <a:r>
              <a:rPr lang="en-US" altLang="zh-TW" dirty="0"/>
              <a:t>Texture transfer </a:t>
            </a:r>
          </a:p>
          <a:p>
            <a:r>
              <a:rPr lang="en-US" altLang="zh-TW" dirty="0"/>
              <a:t>(a) reference (target) image; </a:t>
            </a:r>
          </a:p>
          <a:p>
            <a:r>
              <a:rPr lang="en-US" altLang="zh-TW" dirty="0"/>
              <a:t>(b) source texture;</a:t>
            </a:r>
          </a:p>
          <a:p>
            <a:r>
              <a:rPr lang="en-US" altLang="zh-TW" dirty="0"/>
              <a:t>(c) image rendered using the texture</a:t>
            </a:r>
            <a:endParaRPr lang="zh-TW" altLang="en-US" dirty="0"/>
          </a:p>
        </p:txBody>
      </p:sp>
      <p:sp>
        <p:nvSpPr>
          <p:cNvPr id="3" name="標題 2"/>
          <p:cNvSpPr>
            <a:spLocks noGrp="1"/>
          </p:cNvSpPr>
          <p:nvPr>
            <p:ph type="title"/>
          </p:nvPr>
        </p:nvSpPr>
        <p:spPr/>
        <p:txBody>
          <a:bodyPr/>
          <a:lstStyle/>
          <a:p>
            <a:r>
              <a:rPr lang="en-US" altLang="zh-TW" b="0" dirty="0"/>
              <a:t>Application</a:t>
            </a:r>
            <a:endParaRPr lang="zh-TW"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219" y="3356992"/>
            <a:ext cx="6421781" cy="311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53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In addition to knowing the camera response function, it is also often important to know the amount of noise being injected under a particular camera setting (e.g., ISO/gain level).</a:t>
            </a:r>
          </a:p>
          <a:p>
            <a:r>
              <a:rPr lang="en-US" altLang="zh-TW" dirty="0"/>
              <a:t>The simplest characterization of noise is a single standard deviation, usually measured in gray levels, independent of pixel value.</a:t>
            </a:r>
            <a:endParaRPr lang="zh-TW" altLang="en-US" dirty="0"/>
          </a:p>
        </p:txBody>
      </p:sp>
      <p:sp>
        <p:nvSpPr>
          <p:cNvPr id="3" name="標題 2"/>
          <p:cNvSpPr>
            <a:spLocks noGrp="1"/>
          </p:cNvSpPr>
          <p:nvPr>
            <p:ph type="title"/>
          </p:nvPr>
        </p:nvSpPr>
        <p:spPr/>
        <p:txBody>
          <a:bodyPr>
            <a:normAutofit fontScale="90000"/>
          </a:bodyPr>
          <a:lstStyle/>
          <a:p>
            <a:r>
              <a:rPr lang="en-US" altLang="zh-TW" dirty="0"/>
              <a:t>10.1.2 Noise level estimation(1/5)</a:t>
            </a:r>
            <a:endParaRPr lang="zh-TW" altLang="en-US" dirty="0"/>
          </a:p>
        </p:txBody>
      </p:sp>
    </p:spTree>
    <p:extLst>
      <p:ext uri="{BB962C8B-B14F-4D97-AF65-F5344CB8AC3E}">
        <p14:creationId xmlns:p14="http://schemas.microsoft.com/office/powerpoint/2010/main" val="28048512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END</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7584716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id="{8D613340-0131-4317-AAB6-4AECC1CEFC0A}"/>
              </a:ext>
            </a:extLst>
          </p:cNvPr>
          <p:cNvGraphicFramePr>
            <a:graphicFrameLocks noGrp="1"/>
          </p:cNvGraphicFramePr>
          <p:nvPr>
            <p:ph idx="1"/>
            <p:extLst>
              <p:ext uri="{D42A27DB-BD31-4B8C-83A1-F6EECF244321}">
                <p14:modId xmlns:p14="http://schemas.microsoft.com/office/powerpoint/2010/main" val="86275654"/>
              </p:ext>
            </p:extLst>
          </p:nvPr>
        </p:nvGraphicFramePr>
        <p:xfrm>
          <a:off x="683568" y="1599952"/>
          <a:ext cx="6069816" cy="3053182"/>
        </p:xfrm>
        <a:graphic>
          <a:graphicData uri="http://schemas.openxmlformats.org/drawingml/2006/table">
            <a:tbl>
              <a:tblPr firstRow="1" firstCol="1" bandRow="1">
                <a:tableStyleId>{5C22544A-7EE6-4342-B048-85BDC9FD1C3A}</a:tableStyleId>
              </a:tblPr>
              <a:tblGrid>
                <a:gridCol w="1782979">
                  <a:extLst>
                    <a:ext uri="{9D8B030D-6E8A-4147-A177-3AD203B41FA5}">
                      <a16:colId xmlns:a16="http://schemas.microsoft.com/office/drawing/2014/main" val="2137214251"/>
                    </a:ext>
                  </a:extLst>
                </a:gridCol>
                <a:gridCol w="1156780">
                  <a:extLst>
                    <a:ext uri="{9D8B030D-6E8A-4147-A177-3AD203B41FA5}">
                      <a16:colId xmlns:a16="http://schemas.microsoft.com/office/drawing/2014/main" val="2423424199"/>
                    </a:ext>
                  </a:extLst>
                </a:gridCol>
                <a:gridCol w="1461443">
                  <a:extLst>
                    <a:ext uri="{9D8B030D-6E8A-4147-A177-3AD203B41FA5}">
                      <a16:colId xmlns:a16="http://schemas.microsoft.com/office/drawing/2014/main" val="4187047239"/>
                    </a:ext>
                  </a:extLst>
                </a:gridCol>
                <a:gridCol w="1668614">
                  <a:extLst>
                    <a:ext uri="{9D8B030D-6E8A-4147-A177-3AD203B41FA5}">
                      <a16:colId xmlns:a16="http://schemas.microsoft.com/office/drawing/2014/main" val="2929844300"/>
                    </a:ext>
                  </a:extLst>
                </a:gridCol>
              </a:tblGrid>
              <a:tr h="610637">
                <a:tc>
                  <a:txBody>
                    <a:bodyPr/>
                    <a:lstStyle/>
                    <a:p>
                      <a:pPr algn="ctr">
                        <a:spcAft>
                          <a:spcPts val="0"/>
                        </a:spcAft>
                      </a:pPr>
                      <a:r>
                        <a:rPr lang="en-US" sz="1200" kern="1200">
                          <a:effectLst/>
                        </a:rPr>
                        <a:t>ISO</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200">
                          <a:effectLst/>
                        </a:rPr>
                        <a:t>100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200" dirty="0">
                          <a:effectLst/>
                        </a:rPr>
                        <a:t>1600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200">
                          <a:effectLst/>
                        </a:rPr>
                        <a:t>(Hint)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15813170"/>
                  </a:ext>
                </a:extLst>
              </a:tr>
              <a:tr h="305318">
                <a:tc>
                  <a:txBody>
                    <a:bodyPr/>
                    <a:lstStyle/>
                    <a:p>
                      <a:pPr algn="ctr">
                        <a:spcAft>
                          <a:spcPts val="0"/>
                        </a:spcAft>
                      </a:pPr>
                      <a:r>
                        <a:rPr lang="zh-TW" sz="1200" kern="1200">
                          <a:effectLst/>
                        </a:rPr>
                        <a:t>反應速度</a:t>
                      </a:r>
                      <a:r>
                        <a:rPr lang="en-US" sz="1200" kern="1200">
                          <a:effectLst/>
                        </a:rPr>
                        <a:t>(</a:t>
                      </a:r>
                      <a:r>
                        <a:rPr lang="zh-TW" sz="1200" kern="1200">
                          <a:effectLst/>
                        </a:rPr>
                        <a:t>化學</a:t>
                      </a:r>
                      <a:r>
                        <a:rPr lang="en-US" sz="1200" kern="12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Fast/slow</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656045368"/>
                  </a:ext>
                </a:extLst>
              </a:tr>
              <a:tr h="305318">
                <a:tc>
                  <a:txBody>
                    <a:bodyPr/>
                    <a:lstStyle/>
                    <a:p>
                      <a:pPr algn="ctr">
                        <a:spcAft>
                          <a:spcPts val="0"/>
                        </a:spcAft>
                      </a:pPr>
                      <a:r>
                        <a:rPr lang="zh-TW" sz="1200" kern="1200">
                          <a:effectLst/>
                        </a:rPr>
                        <a:t>影像品質</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Good/bad</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890615215"/>
                  </a:ext>
                </a:extLst>
              </a:tr>
              <a:tr h="305318">
                <a:tc>
                  <a:txBody>
                    <a:bodyPr/>
                    <a:lstStyle/>
                    <a:p>
                      <a:pPr algn="ctr">
                        <a:spcAft>
                          <a:spcPts val="0"/>
                        </a:spcAft>
                      </a:pPr>
                      <a:r>
                        <a:rPr lang="zh-TW" sz="1200" kern="1200">
                          <a:effectLst/>
                        </a:rPr>
                        <a:t>雜訊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High/low</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834611406"/>
                  </a:ext>
                </a:extLst>
              </a:tr>
              <a:tr h="305318">
                <a:tc>
                  <a:txBody>
                    <a:bodyPr/>
                    <a:lstStyle/>
                    <a:p>
                      <a:pPr algn="ctr">
                        <a:spcAft>
                          <a:spcPts val="0"/>
                        </a:spcAft>
                      </a:pPr>
                      <a:r>
                        <a:rPr lang="zh-TW" sz="1200" kern="1200">
                          <a:effectLst/>
                        </a:rPr>
                        <a:t>需要的光</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More/less</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555111036"/>
                  </a:ext>
                </a:extLst>
              </a:tr>
              <a:tr h="610637">
                <a:tc>
                  <a:txBody>
                    <a:bodyPr/>
                    <a:lstStyle/>
                    <a:p>
                      <a:pPr algn="ctr">
                        <a:spcAft>
                          <a:spcPts val="0"/>
                        </a:spcAft>
                      </a:pPr>
                      <a:r>
                        <a:rPr lang="zh-TW" sz="1200" kern="1200">
                          <a:effectLst/>
                        </a:rPr>
                        <a:t>應用的場景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Indoor/outdoor</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61188069"/>
                  </a:ext>
                </a:extLst>
              </a:tr>
              <a:tr h="305318">
                <a:tc>
                  <a:txBody>
                    <a:bodyPr/>
                    <a:lstStyle/>
                    <a:p>
                      <a:pPr algn="ctr">
                        <a:spcAft>
                          <a:spcPts val="0"/>
                        </a:spcAft>
                      </a:pPr>
                      <a:r>
                        <a:rPr lang="zh-TW" sz="1200" kern="1200">
                          <a:effectLst/>
                        </a:rPr>
                        <a:t>銀鹵素顆粒大小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Big/small</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69799486"/>
                  </a:ext>
                </a:extLst>
              </a:tr>
              <a:tr h="305318">
                <a:tc>
                  <a:txBody>
                    <a:bodyPr/>
                    <a:lstStyle/>
                    <a:p>
                      <a:pPr algn="ctr">
                        <a:spcAft>
                          <a:spcPts val="0"/>
                        </a:spcAft>
                      </a:pPr>
                      <a:r>
                        <a:rPr lang="zh-TW" sz="1200" kern="1200">
                          <a:effectLst/>
                        </a:rPr>
                        <a:t>增益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More/less</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37493625"/>
                  </a:ext>
                </a:extLst>
              </a:tr>
            </a:tbl>
          </a:graphicData>
        </a:graphic>
      </p:graphicFrame>
      <p:sp>
        <p:nvSpPr>
          <p:cNvPr id="3" name="標題 2">
            <a:extLst>
              <a:ext uri="{FF2B5EF4-FFF2-40B4-BE49-F238E27FC236}">
                <a16:creationId xmlns:a16="http://schemas.microsoft.com/office/drawing/2014/main" id="{BD261C2D-CC2C-4185-AFF2-D0586F5873B2}"/>
              </a:ext>
            </a:extLst>
          </p:cNvPr>
          <p:cNvSpPr>
            <a:spLocks noGrp="1"/>
          </p:cNvSpPr>
          <p:nvPr>
            <p:ph type="title"/>
          </p:nvPr>
        </p:nvSpPr>
        <p:spPr/>
        <p:txBody>
          <a:bodyPr>
            <a:noAutofit/>
          </a:bodyPr>
          <a:lstStyle/>
          <a:p>
            <a:r>
              <a:rPr lang="en-US" altLang="zh-TW" sz="3600" dirty="0">
                <a:effectLst/>
                <a:latin typeface="Times New Roman" panose="02020603050405020304" pitchFamily="18" charset="0"/>
                <a:cs typeface="Times New Roman" panose="02020603050405020304" pitchFamily="18" charset="0"/>
              </a:rPr>
              <a:t>1. Fill in ISO 100 column and ISO 1600 column.</a:t>
            </a:r>
            <a:endParaRPr lang="zh-TW" altLang="en-US" sz="3600" dirty="0">
              <a:effectLst/>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37067232-2408-4049-AFE6-B0A490F9B225}"/>
              </a:ext>
            </a:extLst>
          </p:cNvPr>
          <p:cNvSpPr txBox="1"/>
          <p:nvPr/>
        </p:nvSpPr>
        <p:spPr>
          <a:xfrm>
            <a:off x="683568" y="5013176"/>
            <a:ext cx="7776864" cy="923330"/>
          </a:xfrm>
          <a:prstGeom prst="rect">
            <a:avLst/>
          </a:prstGeom>
          <a:noFill/>
        </p:spPr>
        <p:txBody>
          <a:bodyPr wrap="square" rtlCol="0">
            <a:spAutoFit/>
          </a:bodyPr>
          <a:lstStyle/>
          <a:p>
            <a:r>
              <a:rPr lang="zh-TW" altLang="zh-TW" dirty="0"/>
              <a:t>反應速度</a:t>
            </a:r>
            <a:r>
              <a:rPr lang="en-US" altLang="zh-TW" dirty="0"/>
              <a:t>:reaction rate, </a:t>
            </a:r>
            <a:r>
              <a:rPr lang="zh-TW" altLang="zh-TW" dirty="0"/>
              <a:t>影像品質</a:t>
            </a:r>
            <a:r>
              <a:rPr lang="en-US" altLang="zh-TW" dirty="0"/>
              <a:t>:image quality, </a:t>
            </a:r>
            <a:r>
              <a:rPr lang="zh-TW" altLang="zh-TW" dirty="0"/>
              <a:t>雜訊</a:t>
            </a:r>
            <a:r>
              <a:rPr lang="en-US" altLang="zh-TW" dirty="0"/>
              <a:t>:noise, </a:t>
            </a:r>
          </a:p>
          <a:p>
            <a:r>
              <a:rPr lang="zh-TW" altLang="zh-TW" dirty="0"/>
              <a:t>需要的光</a:t>
            </a:r>
            <a:r>
              <a:rPr lang="en-US" altLang="zh-TW" dirty="0"/>
              <a:t>:light requirement, </a:t>
            </a:r>
            <a:r>
              <a:rPr lang="zh-TW" altLang="zh-TW" dirty="0"/>
              <a:t>應用的場景</a:t>
            </a:r>
            <a:r>
              <a:rPr lang="en-US" altLang="zh-TW" dirty="0"/>
              <a:t>: suitable scenario, </a:t>
            </a:r>
          </a:p>
          <a:p>
            <a:r>
              <a:rPr lang="zh-TW" altLang="zh-TW" dirty="0"/>
              <a:t>銀鹵素顆粒大小</a:t>
            </a:r>
            <a:r>
              <a:rPr lang="en-US" altLang="zh-TW" dirty="0"/>
              <a:t>: granularity of </a:t>
            </a:r>
            <a:r>
              <a:rPr lang="en-US" altLang="zh-TW" dirty="0" err="1"/>
              <a:t>AgX</a:t>
            </a:r>
            <a:r>
              <a:rPr lang="en-US" altLang="zh-TW" dirty="0"/>
              <a:t>, </a:t>
            </a:r>
            <a:r>
              <a:rPr lang="zh-TW" altLang="zh-TW" dirty="0"/>
              <a:t>增益</a:t>
            </a:r>
            <a:r>
              <a:rPr lang="en-US" altLang="zh-TW" dirty="0"/>
              <a:t>: Gain</a:t>
            </a:r>
            <a:endParaRPr lang="zh-TW" altLang="zh-TW" dirty="0"/>
          </a:p>
        </p:txBody>
      </p:sp>
    </p:spTree>
    <p:extLst>
      <p:ext uri="{BB962C8B-B14F-4D97-AF65-F5344CB8AC3E}">
        <p14:creationId xmlns:p14="http://schemas.microsoft.com/office/powerpoint/2010/main" val="38488274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ACCC6146-6FC0-4933-A3DB-6CF911CDE70F}"/>
              </a:ext>
            </a:extLst>
          </p:cNvPr>
          <p:cNvSpPr>
            <a:spLocks noGrp="1"/>
          </p:cNvSpPr>
          <p:nvPr>
            <p:ph type="title"/>
          </p:nvPr>
        </p:nvSpPr>
        <p:spPr>
          <a:xfrm>
            <a:off x="457200" y="274638"/>
            <a:ext cx="8229600" cy="4738538"/>
          </a:xfrm>
        </p:spPr>
        <p:txBody>
          <a:bodyPr>
            <a:normAutofit/>
          </a:bodyPr>
          <a:lstStyle/>
          <a:p>
            <a:pPr lvl="0"/>
            <a:r>
              <a:rPr lang="en-US" altLang="zh-TW" sz="3600" dirty="0">
                <a:effectLst/>
                <a:latin typeface="Times New Roman" panose="02020603050405020304" pitchFamily="18" charset="0"/>
                <a:cs typeface="Times New Roman" panose="02020603050405020304" pitchFamily="18" charset="0"/>
              </a:rPr>
              <a:t>2. There are several causes of </a:t>
            </a:r>
            <a:r>
              <a:rPr lang="en-US" altLang="zh-TW" sz="3600" dirty="0" err="1">
                <a:effectLst/>
                <a:latin typeface="Times New Roman" panose="02020603050405020304" pitchFamily="18" charset="0"/>
                <a:cs typeface="Times New Roman" panose="02020603050405020304" pitchFamily="18" charset="0"/>
              </a:rPr>
              <a:t>vignetting</a:t>
            </a:r>
            <a:r>
              <a:rPr lang="en-US" altLang="zh-TW" sz="3600" dirty="0">
                <a:effectLst/>
                <a:latin typeface="Times New Roman" panose="02020603050405020304" pitchFamily="18" charset="0"/>
                <a:cs typeface="Times New Roman" panose="02020603050405020304" pitchFamily="18" charset="0"/>
              </a:rPr>
              <a:t>, include Mechanical, Optical and Natural </a:t>
            </a:r>
            <a:r>
              <a:rPr lang="en-US" altLang="zh-TW" sz="3600" dirty="0" err="1">
                <a:effectLst/>
                <a:latin typeface="Times New Roman" panose="02020603050405020304" pitchFamily="18" charset="0"/>
                <a:cs typeface="Times New Roman" panose="02020603050405020304" pitchFamily="18" charset="0"/>
              </a:rPr>
              <a:t>vignetting</a:t>
            </a:r>
            <a:r>
              <a:rPr lang="en-US" altLang="zh-TW" sz="3600" dirty="0">
                <a:effectLst/>
                <a:latin typeface="Times New Roman" panose="02020603050405020304" pitchFamily="18" charset="0"/>
                <a:cs typeface="Times New Roman" panose="02020603050405020304" pitchFamily="18" charset="0"/>
              </a:rPr>
              <a:t>.</a:t>
            </a:r>
            <a:br>
              <a:rPr lang="zh-TW" altLang="zh-TW" sz="3600" dirty="0">
                <a:effectLst/>
                <a:latin typeface="Times New Roman" panose="02020603050405020304" pitchFamily="18" charset="0"/>
                <a:cs typeface="Times New Roman" panose="02020603050405020304" pitchFamily="18" charset="0"/>
              </a:rPr>
            </a:br>
            <a:r>
              <a:rPr lang="en-US" altLang="zh-TW" sz="3600" dirty="0">
                <a:effectLst/>
                <a:latin typeface="Times New Roman" panose="02020603050405020304" pitchFamily="18" charset="0"/>
                <a:cs typeface="Times New Roman" panose="02020603050405020304" pitchFamily="18" charset="0"/>
              </a:rPr>
              <a:t>Explain Mechanical </a:t>
            </a:r>
            <a:r>
              <a:rPr lang="en-US" altLang="zh-TW" sz="3600" dirty="0" err="1">
                <a:effectLst/>
                <a:latin typeface="Times New Roman" panose="02020603050405020304" pitchFamily="18" charset="0"/>
                <a:cs typeface="Times New Roman" panose="02020603050405020304" pitchFamily="18" charset="0"/>
              </a:rPr>
              <a:t>vignetting</a:t>
            </a:r>
            <a:r>
              <a:rPr lang="en-US" altLang="zh-TW" sz="3600" dirty="0">
                <a:effectLst/>
                <a:latin typeface="Times New Roman" panose="02020603050405020304" pitchFamily="18" charset="0"/>
                <a:cs typeface="Times New Roman" panose="02020603050405020304" pitchFamily="18" charset="0"/>
              </a:rPr>
              <a:t>, Optical </a:t>
            </a:r>
            <a:r>
              <a:rPr lang="en-US" altLang="zh-TW" sz="3600" dirty="0" err="1">
                <a:effectLst/>
                <a:latin typeface="Times New Roman" panose="02020603050405020304" pitchFamily="18" charset="0"/>
                <a:cs typeface="Times New Roman" panose="02020603050405020304" pitchFamily="18" charset="0"/>
              </a:rPr>
              <a:t>vignetting</a:t>
            </a:r>
            <a:r>
              <a:rPr lang="en-US" altLang="zh-TW" sz="3600" dirty="0">
                <a:effectLst/>
                <a:latin typeface="Times New Roman" panose="02020603050405020304" pitchFamily="18" charset="0"/>
                <a:cs typeface="Times New Roman" panose="02020603050405020304" pitchFamily="18" charset="0"/>
              </a:rPr>
              <a:t>, Natural </a:t>
            </a:r>
            <a:r>
              <a:rPr lang="en-US" altLang="zh-TW" sz="3600" dirty="0" err="1">
                <a:effectLst/>
                <a:latin typeface="Times New Roman" panose="02020603050405020304" pitchFamily="18" charset="0"/>
                <a:cs typeface="Times New Roman" panose="02020603050405020304" pitchFamily="18" charset="0"/>
              </a:rPr>
              <a:t>vignetting</a:t>
            </a:r>
            <a:r>
              <a:rPr lang="en-US" altLang="zh-TW" sz="3600" dirty="0">
                <a:effectLst/>
                <a:latin typeface="Times New Roman" panose="02020603050405020304" pitchFamily="18" charset="0"/>
                <a:cs typeface="Times New Roman" panose="02020603050405020304" pitchFamily="18" charset="0"/>
              </a:rPr>
              <a:t>.</a:t>
            </a:r>
            <a:br>
              <a:rPr lang="zh-TW" altLang="zh-TW" sz="2000" b="0" dirty="0">
                <a:effectLst/>
              </a:rPr>
            </a:br>
            <a:endParaRPr lang="zh-TW" altLang="en-US" sz="2000" b="0" dirty="0"/>
          </a:p>
        </p:txBody>
      </p:sp>
    </p:spTree>
    <p:extLst>
      <p:ext uri="{BB962C8B-B14F-4D97-AF65-F5344CB8AC3E}">
        <p14:creationId xmlns:p14="http://schemas.microsoft.com/office/powerpoint/2010/main" val="33830628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2727F1F-4A30-49E4-8974-6F4753D3625E}"/>
              </a:ext>
            </a:extLst>
          </p:cNvPr>
          <p:cNvSpPr>
            <a:spLocks noGrp="1"/>
          </p:cNvSpPr>
          <p:nvPr>
            <p:ph idx="1"/>
          </p:nvPr>
        </p:nvSpPr>
        <p:spPr/>
        <p:txBody>
          <a:bodyPr/>
          <a:lstStyle/>
          <a:p>
            <a:r>
              <a:rPr lang="en-US" altLang="zh-TW" sz="3600" b="1" dirty="0">
                <a:latin typeface="Times New Roman" panose="02020603050405020304" pitchFamily="18" charset="0"/>
                <a:cs typeface="Times New Roman" panose="02020603050405020304" pitchFamily="18" charset="0"/>
              </a:rPr>
              <a:t>Method: filter backed projection</a:t>
            </a:r>
          </a:p>
          <a:p>
            <a:r>
              <a:rPr lang="en-US" altLang="zh-TW" sz="3600" b="1" dirty="0">
                <a:latin typeface="Times New Roman" panose="02020603050405020304" pitchFamily="18" charset="0"/>
                <a:cs typeface="Times New Roman" panose="02020603050405020304" pitchFamily="18" charset="0"/>
              </a:rPr>
              <a:t>Step:</a:t>
            </a:r>
          </a:p>
          <a:p>
            <a:pPr marL="393192" lvl="1" indent="0">
              <a:buNone/>
            </a:pPr>
            <a:r>
              <a:rPr lang="en-US" altLang="zh-TW" sz="3600" b="1" dirty="0">
                <a:latin typeface="Times New Roman" panose="02020603050405020304" pitchFamily="18" charset="0"/>
                <a:cs typeface="Times New Roman" panose="02020603050405020304" pitchFamily="18" charset="0"/>
              </a:rPr>
              <a:t>Input -&gt; create filter -&gt; </a:t>
            </a:r>
            <a:r>
              <a:rPr lang="en-US" altLang="zh-TW" sz="3600" b="1" dirty="0" err="1">
                <a:latin typeface="Times New Roman" panose="02020603050405020304" pitchFamily="18" charset="0"/>
                <a:cs typeface="Times New Roman" panose="02020603050405020304" pitchFamily="18" charset="0"/>
              </a:rPr>
              <a:t>fourier</a:t>
            </a:r>
            <a:r>
              <a:rPr lang="en-US" altLang="zh-TW" sz="3600" b="1" dirty="0">
                <a:latin typeface="Times New Roman" panose="02020603050405020304" pitchFamily="18" charset="0"/>
                <a:cs typeface="Times New Roman" panose="02020603050405020304" pitchFamily="18" charset="0"/>
              </a:rPr>
              <a:t> transform -&gt; filter -&gt; inverse </a:t>
            </a:r>
            <a:r>
              <a:rPr lang="en-US" altLang="zh-TW" sz="3600" b="1" dirty="0" err="1">
                <a:latin typeface="Times New Roman" panose="02020603050405020304" pitchFamily="18" charset="0"/>
                <a:cs typeface="Times New Roman" panose="02020603050405020304" pitchFamily="18" charset="0"/>
              </a:rPr>
              <a:t>fourier</a:t>
            </a:r>
            <a:r>
              <a:rPr lang="en-US" altLang="zh-TW" sz="3600" b="1" dirty="0">
                <a:latin typeface="Times New Roman" panose="02020603050405020304" pitchFamily="18" charset="0"/>
                <a:cs typeface="Times New Roman" panose="02020603050405020304" pitchFamily="18" charset="0"/>
              </a:rPr>
              <a:t> transform -&gt; back projection reconstruction -&gt;normalize -&gt; output</a:t>
            </a:r>
          </a:p>
          <a:p>
            <a:r>
              <a:rPr lang="en-US" altLang="zh-TW" sz="3600" b="1" dirty="0">
                <a:latin typeface="Times New Roman" panose="02020603050405020304" pitchFamily="18" charset="0"/>
                <a:cs typeface="Times New Roman" panose="02020603050405020304" pitchFamily="18" charset="0"/>
              </a:rPr>
              <a:t>Result: 3d image</a:t>
            </a:r>
          </a:p>
          <a:p>
            <a:endParaRPr lang="zh-TW" altLang="en-US" dirty="0"/>
          </a:p>
        </p:txBody>
      </p:sp>
      <p:sp>
        <p:nvSpPr>
          <p:cNvPr id="3" name="標題 2">
            <a:extLst>
              <a:ext uri="{FF2B5EF4-FFF2-40B4-BE49-F238E27FC236}">
                <a16:creationId xmlns:a16="http://schemas.microsoft.com/office/drawing/2014/main" id="{337F9A4A-33AE-4C28-A898-E662C0CA021C}"/>
              </a:ext>
            </a:extLst>
          </p:cNvPr>
          <p:cNvSpPr>
            <a:spLocks noGrp="1"/>
          </p:cNvSpPr>
          <p:nvPr>
            <p:ph type="title"/>
          </p:nvPr>
        </p:nvSpPr>
        <p:spPr/>
        <p:txBody>
          <a:bodyPr/>
          <a:lstStyle/>
          <a:p>
            <a:r>
              <a:rPr lang="en-US" altLang="zh-TW" dirty="0"/>
              <a:t>Research</a:t>
            </a:r>
            <a:endParaRPr lang="zh-TW" altLang="en-US" dirty="0"/>
          </a:p>
        </p:txBody>
      </p:sp>
    </p:spTree>
    <p:extLst>
      <p:ext uri="{BB962C8B-B14F-4D97-AF65-F5344CB8AC3E}">
        <p14:creationId xmlns:p14="http://schemas.microsoft.com/office/powerpoint/2010/main" val="287893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7385"/>
            <a:ext cx="9180512" cy="6877363"/>
          </a:xfrm>
        </p:spPr>
      </p:pic>
    </p:spTree>
    <p:extLst>
      <p:ext uri="{BB962C8B-B14F-4D97-AF65-F5344CB8AC3E}">
        <p14:creationId xmlns:p14="http://schemas.microsoft.com/office/powerpoint/2010/main" val="413733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27942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a:extLst>
              <a:ext uri="{FF2B5EF4-FFF2-40B4-BE49-F238E27FC236}">
                <a16:creationId xmlns:a16="http://schemas.microsoft.com/office/drawing/2014/main" id="{F36D3731-3697-4164-9C8D-0A863A92FDA1}"/>
              </a:ext>
            </a:extLst>
          </p:cNvPr>
          <p:cNvGraphicFramePr>
            <a:graphicFrameLocks noGrp="1"/>
          </p:cNvGraphicFramePr>
          <p:nvPr>
            <p:ph idx="1"/>
            <p:extLst>
              <p:ext uri="{D42A27DB-BD31-4B8C-83A1-F6EECF244321}">
                <p14:modId xmlns:p14="http://schemas.microsoft.com/office/powerpoint/2010/main" val="725215885"/>
              </p:ext>
            </p:extLst>
          </p:nvPr>
        </p:nvGraphicFramePr>
        <p:xfrm>
          <a:off x="457200" y="1052736"/>
          <a:ext cx="8229600" cy="563573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200126595"/>
                    </a:ext>
                  </a:extLst>
                </a:gridCol>
                <a:gridCol w="1371600">
                  <a:extLst>
                    <a:ext uri="{9D8B030D-6E8A-4147-A177-3AD203B41FA5}">
                      <a16:colId xmlns:a16="http://schemas.microsoft.com/office/drawing/2014/main" val="3870981719"/>
                    </a:ext>
                  </a:extLst>
                </a:gridCol>
                <a:gridCol w="1371600">
                  <a:extLst>
                    <a:ext uri="{9D8B030D-6E8A-4147-A177-3AD203B41FA5}">
                      <a16:colId xmlns:a16="http://schemas.microsoft.com/office/drawing/2014/main" val="3831120862"/>
                    </a:ext>
                  </a:extLst>
                </a:gridCol>
                <a:gridCol w="1371600">
                  <a:extLst>
                    <a:ext uri="{9D8B030D-6E8A-4147-A177-3AD203B41FA5}">
                      <a16:colId xmlns:a16="http://schemas.microsoft.com/office/drawing/2014/main" val="1899181006"/>
                    </a:ext>
                  </a:extLst>
                </a:gridCol>
                <a:gridCol w="1371600">
                  <a:extLst>
                    <a:ext uri="{9D8B030D-6E8A-4147-A177-3AD203B41FA5}">
                      <a16:colId xmlns:a16="http://schemas.microsoft.com/office/drawing/2014/main" val="3348302836"/>
                    </a:ext>
                  </a:extLst>
                </a:gridCol>
                <a:gridCol w="1371600">
                  <a:extLst>
                    <a:ext uri="{9D8B030D-6E8A-4147-A177-3AD203B41FA5}">
                      <a16:colId xmlns:a16="http://schemas.microsoft.com/office/drawing/2014/main" val="1009986605"/>
                    </a:ext>
                  </a:extLst>
                </a:gridCol>
              </a:tblGrid>
              <a:tr h="679654">
                <a:tc>
                  <a:txBody>
                    <a:bodyPr/>
                    <a:lstStyle/>
                    <a:p>
                      <a:r>
                        <a:rPr lang="en-US" altLang="zh-TW" dirty="0"/>
                        <a:t>ISO</a:t>
                      </a:r>
                      <a:endParaRPr lang="zh-TW" altLang="en-US" dirty="0"/>
                    </a:p>
                  </a:txBody>
                  <a:tcPr/>
                </a:tc>
                <a:tc>
                  <a:txBody>
                    <a:bodyPr/>
                    <a:lstStyle/>
                    <a:p>
                      <a:r>
                        <a:rPr lang="en-US" altLang="zh-TW" dirty="0"/>
                        <a:t>100</a:t>
                      </a:r>
                      <a:endParaRPr lang="zh-TW" altLang="en-US" dirty="0"/>
                    </a:p>
                  </a:txBody>
                  <a:tcPr/>
                </a:tc>
                <a:tc>
                  <a:txBody>
                    <a:bodyPr/>
                    <a:lstStyle/>
                    <a:p>
                      <a:r>
                        <a:rPr lang="en-US" altLang="zh-TW" dirty="0"/>
                        <a:t>200</a:t>
                      </a:r>
                      <a:endParaRPr lang="zh-TW" altLang="en-US" dirty="0"/>
                    </a:p>
                  </a:txBody>
                  <a:tcPr/>
                </a:tc>
                <a:tc>
                  <a:txBody>
                    <a:bodyPr/>
                    <a:lstStyle/>
                    <a:p>
                      <a:r>
                        <a:rPr lang="en-US" altLang="zh-TW" dirty="0"/>
                        <a:t>400</a:t>
                      </a:r>
                      <a:endParaRPr lang="zh-TW" altLang="en-US" dirty="0"/>
                    </a:p>
                  </a:txBody>
                  <a:tcPr/>
                </a:tc>
                <a:tc>
                  <a:txBody>
                    <a:bodyPr/>
                    <a:lstStyle/>
                    <a:p>
                      <a:r>
                        <a:rPr lang="en-US" altLang="zh-TW" dirty="0"/>
                        <a:t>800</a:t>
                      </a:r>
                      <a:endParaRPr lang="zh-TW" altLang="en-US" dirty="0"/>
                    </a:p>
                  </a:txBody>
                  <a:tcPr/>
                </a:tc>
                <a:tc>
                  <a:txBody>
                    <a:bodyPr/>
                    <a:lstStyle/>
                    <a:p>
                      <a:r>
                        <a:rPr lang="en-US" altLang="zh-TW" dirty="0"/>
                        <a:t>1600</a:t>
                      </a:r>
                      <a:endParaRPr lang="zh-TW" altLang="en-US" dirty="0"/>
                    </a:p>
                  </a:txBody>
                  <a:tcPr/>
                </a:tc>
                <a:extLst>
                  <a:ext uri="{0D108BD9-81ED-4DB2-BD59-A6C34878D82A}">
                    <a16:rowId xmlns:a16="http://schemas.microsoft.com/office/drawing/2014/main" val="1264015762"/>
                  </a:ext>
                </a:extLst>
              </a:tr>
              <a:tr h="778906">
                <a:tc>
                  <a:txBody>
                    <a:bodyPr/>
                    <a:lstStyle/>
                    <a:p>
                      <a:r>
                        <a:rPr lang="zh-TW" altLang="en-US" dirty="0"/>
                        <a:t>反應速度</a:t>
                      </a:r>
                      <a:r>
                        <a:rPr lang="en-US" altLang="zh-TW" dirty="0"/>
                        <a:t>(</a:t>
                      </a:r>
                      <a:r>
                        <a:rPr lang="zh-TW" altLang="en-US" dirty="0"/>
                        <a:t>化學</a:t>
                      </a:r>
                      <a:r>
                        <a:rPr lang="en-US" altLang="zh-TW" dirty="0"/>
                        <a:t>)</a:t>
                      </a:r>
                      <a:endParaRPr lang="zh-TW" altLang="en-US" dirty="0"/>
                    </a:p>
                  </a:txBody>
                  <a:tcPr/>
                </a:tc>
                <a:tc>
                  <a:txBody>
                    <a:bodyPr/>
                    <a:lstStyle/>
                    <a:p>
                      <a:r>
                        <a:rPr lang="zh-TW" altLang="en-US" dirty="0"/>
                        <a:t>慢</a:t>
                      </a:r>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r>
                        <a:rPr lang="zh-TW" altLang="en-US" dirty="0"/>
                        <a:t>快</a:t>
                      </a:r>
                    </a:p>
                  </a:txBody>
                  <a:tcPr/>
                </a:tc>
                <a:extLst>
                  <a:ext uri="{0D108BD9-81ED-4DB2-BD59-A6C34878D82A}">
                    <a16:rowId xmlns:a16="http://schemas.microsoft.com/office/drawing/2014/main" val="1681649918"/>
                  </a:ext>
                </a:extLst>
              </a:tr>
              <a:tr h="679654">
                <a:tc>
                  <a:txBody>
                    <a:bodyPr/>
                    <a:lstStyle/>
                    <a:p>
                      <a:r>
                        <a:rPr lang="zh-TW" altLang="en-US" dirty="0"/>
                        <a:t>影像品質</a:t>
                      </a:r>
                    </a:p>
                  </a:txBody>
                  <a:tcPr/>
                </a:tc>
                <a:tc>
                  <a:txBody>
                    <a:bodyPr/>
                    <a:lstStyle/>
                    <a:p>
                      <a:r>
                        <a:rPr lang="zh-TW" altLang="en-US" dirty="0"/>
                        <a:t>好</a:t>
                      </a:r>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r>
                        <a:rPr lang="zh-TW" altLang="en-US" dirty="0"/>
                        <a:t>差</a:t>
                      </a:r>
                    </a:p>
                  </a:txBody>
                  <a:tcPr/>
                </a:tc>
                <a:extLst>
                  <a:ext uri="{0D108BD9-81ED-4DB2-BD59-A6C34878D82A}">
                    <a16:rowId xmlns:a16="http://schemas.microsoft.com/office/drawing/2014/main" val="271342269"/>
                  </a:ext>
                </a:extLst>
              </a:tr>
              <a:tr h="679654">
                <a:tc>
                  <a:txBody>
                    <a:bodyPr/>
                    <a:lstStyle/>
                    <a:p>
                      <a:r>
                        <a:rPr lang="zh-TW" altLang="en-US" dirty="0"/>
                        <a:t>雜訊</a:t>
                      </a:r>
                    </a:p>
                  </a:txBody>
                  <a:tcPr/>
                </a:tc>
                <a:tc>
                  <a:txBody>
                    <a:bodyPr/>
                    <a:lstStyle/>
                    <a:p>
                      <a:r>
                        <a:rPr lang="zh-TW" altLang="en-US" dirty="0"/>
                        <a:t>少</a:t>
                      </a:r>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r>
                        <a:rPr lang="zh-TW" altLang="en-US" dirty="0"/>
                        <a:t>多</a:t>
                      </a:r>
                    </a:p>
                  </a:txBody>
                  <a:tcPr/>
                </a:tc>
                <a:extLst>
                  <a:ext uri="{0D108BD9-81ED-4DB2-BD59-A6C34878D82A}">
                    <a16:rowId xmlns:a16="http://schemas.microsoft.com/office/drawing/2014/main" val="2009671430"/>
                  </a:ext>
                </a:extLst>
              </a:tr>
              <a:tr h="679654">
                <a:tc>
                  <a:txBody>
                    <a:bodyPr/>
                    <a:lstStyle/>
                    <a:p>
                      <a:r>
                        <a:rPr lang="zh-TW" altLang="en-US" dirty="0"/>
                        <a:t>需要的光</a:t>
                      </a:r>
                    </a:p>
                  </a:txBody>
                  <a:tcPr/>
                </a:tc>
                <a:tc>
                  <a:txBody>
                    <a:bodyPr/>
                    <a:lstStyle/>
                    <a:p>
                      <a:r>
                        <a:rPr lang="zh-TW" altLang="en-US" dirty="0"/>
                        <a:t>多</a:t>
                      </a:r>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r>
                        <a:rPr lang="zh-TW" altLang="en-US" dirty="0"/>
                        <a:t>少</a:t>
                      </a:r>
                    </a:p>
                  </a:txBody>
                  <a:tcPr/>
                </a:tc>
                <a:extLst>
                  <a:ext uri="{0D108BD9-81ED-4DB2-BD59-A6C34878D82A}">
                    <a16:rowId xmlns:a16="http://schemas.microsoft.com/office/drawing/2014/main" val="1243614298"/>
                  </a:ext>
                </a:extLst>
              </a:tr>
              <a:tr h="679654">
                <a:tc>
                  <a:txBody>
                    <a:bodyPr/>
                    <a:lstStyle/>
                    <a:p>
                      <a:r>
                        <a:rPr lang="zh-TW" altLang="en-US" dirty="0"/>
                        <a:t>應用的場景</a:t>
                      </a:r>
                    </a:p>
                  </a:txBody>
                  <a:tcPr/>
                </a:tc>
                <a:tc>
                  <a:txBody>
                    <a:bodyPr/>
                    <a:lstStyle/>
                    <a:p>
                      <a:r>
                        <a:rPr lang="zh-TW" altLang="en-US" dirty="0"/>
                        <a:t>戶外亮</a:t>
                      </a:r>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r>
                        <a:rPr lang="zh-TW" altLang="en-US" dirty="0"/>
                        <a:t>室內暗</a:t>
                      </a:r>
                    </a:p>
                  </a:txBody>
                  <a:tcPr/>
                </a:tc>
                <a:extLst>
                  <a:ext uri="{0D108BD9-81ED-4DB2-BD59-A6C34878D82A}">
                    <a16:rowId xmlns:a16="http://schemas.microsoft.com/office/drawing/2014/main" val="714106776"/>
                  </a:ext>
                </a:extLst>
              </a:tr>
              <a:tr h="778906">
                <a:tc>
                  <a:txBody>
                    <a:bodyPr/>
                    <a:lstStyle/>
                    <a:p>
                      <a:r>
                        <a:rPr lang="zh-TW" altLang="en-US" dirty="0"/>
                        <a:t>銀鹵素顆粒大小</a:t>
                      </a:r>
                    </a:p>
                  </a:txBody>
                  <a:tcPr/>
                </a:tc>
                <a:tc>
                  <a:txBody>
                    <a:bodyPr/>
                    <a:lstStyle/>
                    <a:p>
                      <a:r>
                        <a:rPr lang="zh-TW" altLang="en-US" dirty="0"/>
                        <a:t>細</a:t>
                      </a:r>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r>
                        <a:rPr lang="zh-TW" altLang="en-US" dirty="0"/>
                        <a:t>粗</a:t>
                      </a:r>
                    </a:p>
                  </a:txBody>
                  <a:tcPr/>
                </a:tc>
                <a:extLst>
                  <a:ext uri="{0D108BD9-81ED-4DB2-BD59-A6C34878D82A}">
                    <a16:rowId xmlns:a16="http://schemas.microsoft.com/office/drawing/2014/main" val="259007898"/>
                  </a:ext>
                </a:extLst>
              </a:tr>
              <a:tr h="679654">
                <a:tc>
                  <a:txBody>
                    <a:bodyPr/>
                    <a:lstStyle/>
                    <a:p>
                      <a:r>
                        <a:rPr lang="zh-TW" altLang="en-US" dirty="0"/>
                        <a:t>增益</a:t>
                      </a:r>
                      <a:r>
                        <a:rPr lang="en-US" altLang="zh-TW" dirty="0"/>
                        <a:t>Gain</a:t>
                      </a:r>
                      <a:endParaRPr lang="zh-TW" altLang="en-US" dirty="0"/>
                    </a:p>
                  </a:txBody>
                  <a:tcPr/>
                </a:tc>
                <a:tc>
                  <a:txBody>
                    <a:bodyPr/>
                    <a:lstStyle/>
                    <a:p>
                      <a:r>
                        <a:rPr lang="zh-TW" altLang="en-US" dirty="0"/>
                        <a:t>小</a:t>
                      </a:r>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r>
                        <a:rPr lang="zh-TW" altLang="en-US" dirty="0"/>
                        <a:t>大</a:t>
                      </a:r>
                    </a:p>
                  </a:txBody>
                  <a:tcPr/>
                </a:tc>
                <a:extLst>
                  <a:ext uri="{0D108BD9-81ED-4DB2-BD59-A6C34878D82A}">
                    <a16:rowId xmlns:a16="http://schemas.microsoft.com/office/drawing/2014/main" val="4238736401"/>
                  </a:ext>
                </a:extLst>
              </a:tr>
            </a:tbl>
          </a:graphicData>
        </a:graphic>
      </p:graphicFrame>
      <p:sp>
        <p:nvSpPr>
          <p:cNvPr id="2" name="文字方塊 1">
            <a:extLst>
              <a:ext uri="{FF2B5EF4-FFF2-40B4-BE49-F238E27FC236}">
                <a16:creationId xmlns:a16="http://schemas.microsoft.com/office/drawing/2014/main" id="{2FBECD3D-3367-4E10-A502-411BECE78B1A}"/>
              </a:ext>
            </a:extLst>
          </p:cNvPr>
          <p:cNvSpPr txBox="1"/>
          <p:nvPr/>
        </p:nvSpPr>
        <p:spPr>
          <a:xfrm>
            <a:off x="395536" y="188640"/>
            <a:ext cx="4824536" cy="461665"/>
          </a:xfrm>
          <a:prstGeom prst="rect">
            <a:avLst/>
          </a:prstGeom>
          <a:noFill/>
        </p:spPr>
        <p:txBody>
          <a:bodyPr wrap="square" rtlCol="0">
            <a:spAutoFit/>
          </a:bodyPr>
          <a:lstStyle/>
          <a:p>
            <a:r>
              <a:rPr lang="zh-TW" altLang="en-US" sz="2400" dirty="0">
                <a:solidFill>
                  <a:srgbClr val="FF0000"/>
                </a:solidFill>
              </a:rPr>
              <a:t>考</a:t>
            </a:r>
            <a:r>
              <a:rPr lang="en-US" altLang="zh-TW" sz="2400" dirty="0">
                <a:solidFill>
                  <a:srgbClr val="FF0000"/>
                </a:solidFill>
              </a:rPr>
              <a:t>!!!!!!</a:t>
            </a:r>
            <a:endParaRPr lang="zh-TW" altLang="en-US" sz="2400" dirty="0">
              <a:solidFill>
                <a:srgbClr val="FF0000"/>
              </a:solidFill>
            </a:endParaRPr>
          </a:p>
        </p:txBody>
      </p:sp>
    </p:spTree>
    <p:extLst>
      <p:ext uri="{BB962C8B-B14F-4D97-AF65-F5344CB8AC3E}">
        <p14:creationId xmlns:p14="http://schemas.microsoft.com/office/powerpoint/2010/main" val="337276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As with the camera response function, the simplest way to estimate these quantities is in the lab, using a calibration chart.</a:t>
            </a:r>
          </a:p>
          <a:p>
            <a:r>
              <a:rPr lang="en-US" altLang="zh-TW" dirty="0"/>
              <a:t>The noise can be estimated either at each pixel independently, by taking repeated exposures and computing the temporal variance in the measurements, or over regions, by assuming that pixel values should all be the same within some region and computing a spatial variance.</a:t>
            </a:r>
            <a:endParaRPr lang="zh-TW" altLang="en-US" dirty="0"/>
          </a:p>
        </p:txBody>
      </p:sp>
      <p:sp>
        <p:nvSpPr>
          <p:cNvPr id="3" name="標題 2"/>
          <p:cNvSpPr>
            <a:spLocks noGrp="1"/>
          </p:cNvSpPr>
          <p:nvPr>
            <p:ph type="title"/>
          </p:nvPr>
        </p:nvSpPr>
        <p:spPr/>
        <p:txBody>
          <a:bodyPr>
            <a:normAutofit fontScale="90000"/>
          </a:bodyPr>
          <a:lstStyle/>
          <a:p>
            <a:r>
              <a:rPr lang="en-US" altLang="zh-TW" dirty="0"/>
              <a:t>10.1.2 Noise level estimation(2/5)</a:t>
            </a:r>
            <a:endParaRPr lang="zh-TW" altLang="en-US" dirty="0"/>
          </a:p>
        </p:txBody>
      </p:sp>
    </p:spTree>
    <p:extLst>
      <p:ext uri="{BB962C8B-B14F-4D97-AF65-F5344CB8AC3E}">
        <p14:creationId xmlns:p14="http://schemas.microsoft.com/office/powerpoint/2010/main" val="39864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398951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First, segment the image into such regions and fit a constant or linear function inside each region. Next, measure the standard deviation of the differences between the noisy input pixels and the smooth fitted function away from large gradients and region boundaries. Plot these as a function of output level for each color channel, as shown in Figure 10.4.</a:t>
            </a:r>
            <a:endParaRPr lang="zh-TW" altLang="en-US" dirty="0"/>
          </a:p>
        </p:txBody>
      </p:sp>
      <p:sp>
        <p:nvSpPr>
          <p:cNvPr id="3" name="標題 2"/>
          <p:cNvSpPr>
            <a:spLocks noGrp="1"/>
          </p:cNvSpPr>
          <p:nvPr>
            <p:ph type="title"/>
          </p:nvPr>
        </p:nvSpPr>
        <p:spPr/>
        <p:txBody>
          <a:bodyPr>
            <a:normAutofit fontScale="90000"/>
          </a:bodyPr>
          <a:lstStyle/>
          <a:p>
            <a:r>
              <a:rPr lang="en-US" altLang="zh-TW" dirty="0"/>
              <a:t>10.1.2 Noise level estimation(3/5)</a:t>
            </a:r>
            <a:endParaRPr lang="zh-TW" altLang="en-US" dirty="0"/>
          </a:p>
        </p:txBody>
      </p:sp>
    </p:spTree>
    <p:extLst>
      <p:ext uri="{BB962C8B-B14F-4D97-AF65-F5344CB8AC3E}">
        <p14:creationId xmlns:p14="http://schemas.microsoft.com/office/powerpoint/2010/main" val="21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Noise level function estimates obtained from a single color photograph.</a:t>
            </a:r>
            <a:endParaRPr lang="zh-TW" altLang="en-US" dirty="0"/>
          </a:p>
        </p:txBody>
      </p:sp>
      <p:sp>
        <p:nvSpPr>
          <p:cNvPr id="3" name="標題 2"/>
          <p:cNvSpPr>
            <a:spLocks noGrp="1"/>
          </p:cNvSpPr>
          <p:nvPr>
            <p:ph type="title"/>
          </p:nvPr>
        </p:nvSpPr>
        <p:spPr/>
        <p:txBody>
          <a:bodyPr>
            <a:normAutofit fontScale="90000"/>
          </a:bodyPr>
          <a:lstStyle/>
          <a:p>
            <a:r>
              <a:rPr lang="en-US" altLang="zh-TW" dirty="0"/>
              <a:t>10.1.2 Noise level estimation(4/5)</a:t>
            </a:r>
            <a:endParaRPr lang="zh-TW"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800"/>
            <a:ext cx="77257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a:extLst>
              <a:ext uri="{FF2B5EF4-FFF2-40B4-BE49-F238E27FC236}">
                <a16:creationId xmlns:a16="http://schemas.microsoft.com/office/drawing/2014/main" id="{F3BA5B31-7378-48AE-8E8F-99032BD3AC27}"/>
              </a:ext>
            </a:extLst>
          </p:cNvPr>
          <p:cNvSpPr txBox="1"/>
          <p:nvPr/>
        </p:nvSpPr>
        <p:spPr>
          <a:xfrm>
            <a:off x="3714680" y="5193818"/>
            <a:ext cx="5436096" cy="1754326"/>
          </a:xfrm>
          <a:prstGeom prst="rect">
            <a:avLst/>
          </a:prstGeom>
          <a:noFill/>
        </p:spPr>
        <p:txBody>
          <a:bodyPr wrap="square" rtlCol="0">
            <a:spAutoFit/>
          </a:bodyPr>
          <a:lstStyle/>
          <a:p>
            <a:r>
              <a:rPr lang="en-US" altLang="zh-TW" dirty="0"/>
              <a:t>Liu, C., </a:t>
            </a:r>
            <a:r>
              <a:rPr lang="en-US" altLang="zh-TW" dirty="0" err="1"/>
              <a:t>Szeliski</a:t>
            </a:r>
            <a:r>
              <a:rPr lang="en-US" altLang="zh-TW" dirty="0"/>
              <a:t>, R., Kang, S. B., </a:t>
            </a:r>
            <a:r>
              <a:rPr lang="en-US" altLang="zh-TW" dirty="0" err="1"/>
              <a:t>Zitnick</a:t>
            </a:r>
            <a:r>
              <a:rPr lang="en-US" altLang="zh-TW" dirty="0"/>
              <a:t>, C. L., and Freeman, W. T. (2008). Automatic</a:t>
            </a:r>
          </a:p>
          <a:p>
            <a:r>
              <a:rPr lang="en-US" altLang="zh-TW" dirty="0"/>
              <a:t>estimation and removal of noise from a single image. IEEE Transactions on Pattern</a:t>
            </a:r>
          </a:p>
          <a:p>
            <a:r>
              <a:rPr lang="en-US" altLang="zh-TW" dirty="0"/>
              <a:t>Analysis and Machine Intelligence, 30(2):299–314.</a:t>
            </a:r>
            <a:endParaRPr lang="zh-TW" altLang="en-US" dirty="0"/>
          </a:p>
        </p:txBody>
      </p:sp>
    </p:spTree>
    <p:extLst>
      <p:ext uri="{BB962C8B-B14F-4D97-AF65-F5344CB8AC3E}">
        <p14:creationId xmlns:p14="http://schemas.microsoft.com/office/powerpoint/2010/main" val="180976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a:t>Photometric calibration</a:t>
            </a:r>
          </a:p>
          <a:p>
            <a:r>
              <a:rPr lang="en-US" altLang="zh-TW" dirty="0"/>
              <a:t>High dynamic range imaging</a:t>
            </a:r>
          </a:p>
          <a:p>
            <a:r>
              <a:rPr lang="en-US" altLang="zh-TW" dirty="0"/>
              <a:t>Super-resolution and blur removal</a:t>
            </a:r>
          </a:p>
          <a:p>
            <a:r>
              <a:rPr lang="en-US" altLang="zh-TW" dirty="0"/>
              <a:t>Image matting and compositing</a:t>
            </a:r>
          </a:p>
          <a:p>
            <a:r>
              <a:rPr lang="en-US" altLang="zh-TW" dirty="0"/>
              <a:t>Texture analysis and synthesis</a:t>
            </a:r>
            <a:endParaRPr lang="zh-TW" altLang="en-US" dirty="0"/>
          </a:p>
        </p:txBody>
      </p:sp>
      <p:sp>
        <p:nvSpPr>
          <p:cNvPr id="2" name="標題 1"/>
          <p:cNvSpPr>
            <a:spLocks noGrp="1"/>
          </p:cNvSpPr>
          <p:nvPr>
            <p:ph type="title"/>
          </p:nvPr>
        </p:nvSpPr>
        <p:spPr/>
        <p:txBody>
          <a:bodyPr/>
          <a:lstStyle/>
          <a:p>
            <a:r>
              <a:rPr lang="en-US" altLang="zh-TW" dirty="0"/>
              <a:t>outline</a:t>
            </a:r>
            <a:endParaRPr lang="zh-TW" altLang="en-US" dirty="0"/>
          </a:p>
        </p:txBody>
      </p:sp>
    </p:spTree>
    <p:extLst>
      <p:ext uri="{BB962C8B-B14F-4D97-AF65-F5344CB8AC3E}">
        <p14:creationId xmlns:p14="http://schemas.microsoft.com/office/powerpoint/2010/main" val="1225244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71" y="1628800"/>
            <a:ext cx="9152363" cy="3456384"/>
          </a:xfrm>
        </p:spPr>
      </p:pic>
    </p:spTree>
    <p:extLst>
      <p:ext uri="{BB962C8B-B14F-4D97-AF65-F5344CB8AC3E}">
        <p14:creationId xmlns:p14="http://schemas.microsoft.com/office/powerpoint/2010/main" val="136520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2492896"/>
            <a:ext cx="8229600" cy="4176463"/>
          </a:xfrm>
        </p:spPr>
        <p:txBody>
          <a:bodyPr>
            <a:normAutofit fontScale="92500" lnSpcReduction="2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fr-FR" altLang="zh-TW" dirty="0"/>
              <a:t>(a) Original image. (b) Segmentation. (c) Per-segment affine reconstruction. (d) Affine </a:t>
            </a:r>
            <a:r>
              <a:rPr lang="en-US" altLang="zh-TW" dirty="0"/>
              <a:t>reconstruction plus boundary blur. (e) The sorted eigenvalues in each segment. (f) RGB values projected onto the largest eigenvector.</a:t>
            </a:r>
            <a:endParaRPr lang="zh-TW" altLang="en-US" dirty="0"/>
          </a:p>
        </p:txBody>
      </p:sp>
      <p:sp>
        <p:nvSpPr>
          <p:cNvPr id="3" name="標題 2"/>
          <p:cNvSpPr>
            <a:spLocks noGrp="1"/>
          </p:cNvSpPr>
          <p:nvPr>
            <p:ph type="title"/>
          </p:nvPr>
        </p:nvSpPr>
        <p:spPr/>
        <p:txBody>
          <a:bodyPr/>
          <a:lstStyle/>
          <a:p>
            <a:endParaRPr lang="zh-TW"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814436" cy="474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61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29092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 common problem with using wide-angle and wide-aperture lenses is that the image tends to darken in the corners. This problem is generally known as </a:t>
            </a:r>
            <a:r>
              <a:rPr lang="en-US" altLang="zh-TW" dirty="0" err="1"/>
              <a:t>vignetting</a:t>
            </a:r>
            <a:r>
              <a:rPr lang="en-US" altLang="zh-TW" dirty="0"/>
              <a:t> and comes in several different forms, including natural, optical, and mechanical </a:t>
            </a:r>
            <a:r>
              <a:rPr lang="en-US" altLang="zh-TW" dirty="0" err="1"/>
              <a:t>vignetting</a:t>
            </a:r>
            <a:r>
              <a:rPr lang="en-US" altLang="zh-TW" dirty="0"/>
              <a:t>.</a:t>
            </a:r>
          </a:p>
          <a:p>
            <a:endParaRPr lang="zh-TW" altLang="en-US" dirty="0"/>
          </a:p>
        </p:txBody>
      </p:sp>
      <p:sp>
        <p:nvSpPr>
          <p:cNvPr id="3" name="標題 2"/>
          <p:cNvSpPr>
            <a:spLocks noGrp="1"/>
          </p:cNvSpPr>
          <p:nvPr>
            <p:ph type="title"/>
          </p:nvPr>
        </p:nvSpPr>
        <p:spPr/>
        <p:txBody>
          <a:bodyPr/>
          <a:lstStyle/>
          <a:p>
            <a:r>
              <a:rPr lang="en-US" altLang="zh-TW" b="0" dirty="0"/>
              <a:t>10.1.3 </a:t>
            </a:r>
            <a:r>
              <a:rPr lang="en-US" altLang="zh-TW" b="0" dirty="0" err="1"/>
              <a:t>Vignetting</a:t>
            </a:r>
            <a:r>
              <a:rPr lang="en-US" altLang="zh-TW" b="0" dirty="0"/>
              <a:t>(1/6)</a:t>
            </a:r>
            <a:endParaRPr lang="zh-TW" altLang="en-US" dirty="0"/>
          </a:p>
        </p:txBody>
      </p:sp>
    </p:spTree>
    <p:extLst>
      <p:ext uri="{BB962C8B-B14F-4D97-AF65-F5344CB8AC3E}">
        <p14:creationId xmlns:p14="http://schemas.microsoft.com/office/powerpoint/2010/main" val="186314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An approach is to stitch a panoramic scene and to assume that the true radiance at each pixel comes from the central portion of each input image. </a:t>
            </a:r>
          </a:p>
          <a:p>
            <a:r>
              <a:rPr lang="en-US" altLang="zh-TW" dirty="0"/>
              <a:t>This is easier to do if the radiometric response function is already known (e.g., by shooting in RAW mode) and if the exposure is kept constant.</a:t>
            </a:r>
          </a:p>
        </p:txBody>
      </p:sp>
      <p:sp>
        <p:nvSpPr>
          <p:cNvPr id="3" name="標題 2"/>
          <p:cNvSpPr>
            <a:spLocks noGrp="1"/>
          </p:cNvSpPr>
          <p:nvPr>
            <p:ph type="title"/>
          </p:nvPr>
        </p:nvSpPr>
        <p:spPr/>
        <p:txBody>
          <a:bodyPr/>
          <a:lstStyle/>
          <a:p>
            <a:r>
              <a:rPr lang="en-US" altLang="zh-TW" b="0" dirty="0"/>
              <a:t>10.1.3 </a:t>
            </a:r>
            <a:r>
              <a:rPr lang="en-US" altLang="zh-TW" b="0" dirty="0" err="1"/>
              <a:t>Vignetting</a:t>
            </a:r>
            <a:r>
              <a:rPr lang="en-US" altLang="zh-TW" b="0" dirty="0"/>
              <a:t>(2/6)</a:t>
            </a:r>
            <a:endParaRPr lang="zh-TW" altLang="en-US" dirty="0"/>
          </a:p>
        </p:txBody>
      </p:sp>
    </p:spTree>
    <p:extLst>
      <p:ext uri="{BB962C8B-B14F-4D97-AF65-F5344CB8AC3E}">
        <p14:creationId xmlns:p14="http://schemas.microsoft.com/office/powerpoint/2010/main" val="4253534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32027" y="2314206"/>
            <a:ext cx="8229600" cy="4525963"/>
          </a:xfrm>
        </p:spPr>
        <p:txBody>
          <a:bodyPr>
            <a:normAutofit fontScale="92500" lnSpcReduction="1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(a) original average of the input images </a:t>
            </a:r>
          </a:p>
          <a:p>
            <a:r>
              <a:rPr lang="en-US" altLang="zh-TW" dirty="0"/>
              <a:t>(b) after compensating for </a:t>
            </a:r>
            <a:r>
              <a:rPr lang="en-US" altLang="zh-TW" dirty="0" err="1"/>
              <a:t>vignetting</a:t>
            </a:r>
            <a:endParaRPr lang="en-US" altLang="zh-TW" dirty="0"/>
          </a:p>
          <a:p>
            <a:r>
              <a:rPr lang="en-US" altLang="zh-TW" dirty="0"/>
              <a:t>(c) using gradient domain blending only </a:t>
            </a:r>
          </a:p>
          <a:p>
            <a:r>
              <a:rPr lang="en-US" altLang="zh-TW" dirty="0"/>
              <a:t>(d) after both </a:t>
            </a:r>
            <a:r>
              <a:rPr lang="en-US" altLang="zh-TW" dirty="0" err="1"/>
              <a:t>vignetting</a:t>
            </a:r>
            <a:r>
              <a:rPr lang="en-US" altLang="zh-TW" dirty="0"/>
              <a:t> compensation and blending.</a:t>
            </a:r>
          </a:p>
          <a:p>
            <a:endParaRPr lang="en-US" altLang="zh-TW" dirty="0"/>
          </a:p>
          <a:p>
            <a:endParaRPr lang="en-US" altLang="zh-TW" dirty="0"/>
          </a:p>
          <a:p>
            <a:endParaRPr lang="en-US" altLang="zh-TW" dirty="0"/>
          </a:p>
          <a:p>
            <a:endParaRPr lang="en-US" altLang="zh-TW" dirty="0"/>
          </a:p>
          <a:p>
            <a:endParaRPr lang="en-US" altLang="zh-TW" dirty="0"/>
          </a:p>
          <a:p>
            <a:endParaRPr lang="zh-TW" altLang="en-US" dirty="0"/>
          </a:p>
        </p:txBody>
      </p:sp>
      <p:sp>
        <p:nvSpPr>
          <p:cNvPr id="3" name="標題 2"/>
          <p:cNvSpPr>
            <a:spLocks noGrp="1"/>
          </p:cNvSpPr>
          <p:nvPr>
            <p:ph type="title"/>
          </p:nvPr>
        </p:nvSpPr>
        <p:spPr/>
        <p:txBody>
          <a:bodyPr/>
          <a:lstStyle/>
          <a:p>
            <a:r>
              <a:rPr lang="en-US" altLang="zh-TW" b="0" dirty="0"/>
              <a:t>10.1.3 </a:t>
            </a:r>
            <a:r>
              <a:rPr lang="en-US" altLang="zh-TW" b="0" dirty="0" err="1"/>
              <a:t>Vignetting</a:t>
            </a:r>
            <a:r>
              <a:rPr lang="en-US" altLang="zh-TW" b="0" dirty="0"/>
              <a:t>(3/6)</a:t>
            </a:r>
            <a:endParaRPr lang="zh-TW"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7" y="1197135"/>
            <a:ext cx="887360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9" y="404664"/>
            <a:ext cx="9180512" cy="6304883"/>
          </a:xfrm>
          <a:prstGeom prst="rect">
            <a:avLst/>
          </a:prstGeom>
        </p:spPr>
      </p:pic>
    </p:spTree>
    <p:extLst>
      <p:ext uri="{BB962C8B-B14F-4D97-AF65-F5344CB8AC3E}">
        <p14:creationId xmlns:p14="http://schemas.microsoft.com/office/powerpoint/2010/main" val="299431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If only a single image is available, </a:t>
            </a:r>
            <a:r>
              <a:rPr lang="en-US" altLang="zh-TW" dirty="0" err="1"/>
              <a:t>vignetting</a:t>
            </a:r>
            <a:r>
              <a:rPr lang="en-US" altLang="zh-TW" dirty="0"/>
              <a:t> can be estimated by looking for slow consistent intensity variations in the radial direction. </a:t>
            </a:r>
          </a:p>
          <a:p>
            <a:endParaRPr lang="zh-TW" altLang="en-US" dirty="0"/>
          </a:p>
        </p:txBody>
      </p:sp>
      <p:sp>
        <p:nvSpPr>
          <p:cNvPr id="3" name="標題 2"/>
          <p:cNvSpPr>
            <a:spLocks noGrp="1"/>
          </p:cNvSpPr>
          <p:nvPr>
            <p:ph type="title"/>
          </p:nvPr>
        </p:nvSpPr>
        <p:spPr/>
        <p:txBody>
          <a:bodyPr/>
          <a:lstStyle/>
          <a:p>
            <a:r>
              <a:rPr lang="en-US" altLang="zh-TW" b="0" dirty="0"/>
              <a:t>10.1.3 </a:t>
            </a:r>
            <a:r>
              <a:rPr lang="en-US" altLang="zh-TW" b="0" dirty="0" err="1"/>
              <a:t>Vignetting</a:t>
            </a:r>
            <a:r>
              <a:rPr lang="en-US" altLang="zh-TW" b="0" dirty="0"/>
              <a:t>(4/6)</a:t>
            </a:r>
            <a:endParaRPr lang="zh-TW" altLang="en-US" dirty="0"/>
          </a:p>
        </p:txBody>
      </p:sp>
    </p:spTree>
    <p:extLst>
      <p:ext uri="{BB962C8B-B14F-4D97-AF65-F5344CB8AC3E}">
        <p14:creationId xmlns:p14="http://schemas.microsoft.com/office/powerpoint/2010/main" val="251324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The original algorithm proposed by </a:t>
            </a:r>
            <a:r>
              <a:rPr lang="en-US" altLang="zh-TW" dirty="0" err="1"/>
              <a:t>Zheng</a:t>
            </a:r>
            <a:r>
              <a:rPr lang="en-US" altLang="zh-TW" dirty="0"/>
              <a:t>, Lin, and Kang (2006) first pre-segmented the image into smoothly varying regions and then performed an analysis inside each region.</a:t>
            </a:r>
          </a:p>
          <a:p>
            <a:r>
              <a:rPr lang="en-US" altLang="zh-TW" dirty="0"/>
              <a:t>Instead of pre-segmenting the image, </a:t>
            </a:r>
            <a:r>
              <a:rPr lang="en-US" altLang="zh-TW" dirty="0" err="1"/>
              <a:t>Zheng</a:t>
            </a:r>
            <a:r>
              <a:rPr lang="en-US" altLang="zh-TW" dirty="0"/>
              <a:t>, Yu, Kang et al. (2008) compute the radial gradients at all the pixels and use the asymmetry in this to estimate the </a:t>
            </a:r>
            <a:r>
              <a:rPr lang="en-US" altLang="zh-TW" dirty="0" err="1"/>
              <a:t>vignetting</a:t>
            </a:r>
            <a:r>
              <a:rPr lang="en-US" altLang="zh-TW" dirty="0"/>
              <a:t>.</a:t>
            </a:r>
            <a:endParaRPr lang="zh-TW" altLang="en-US" dirty="0"/>
          </a:p>
        </p:txBody>
      </p:sp>
      <p:sp>
        <p:nvSpPr>
          <p:cNvPr id="3" name="標題 2"/>
          <p:cNvSpPr>
            <a:spLocks noGrp="1"/>
          </p:cNvSpPr>
          <p:nvPr>
            <p:ph type="title"/>
          </p:nvPr>
        </p:nvSpPr>
        <p:spPr/>
        <p:txBody>
          <a:bodyPr/>
          <a:lstStyle/>
          <a:p>
            <a:r>
              <a:rPr lang="en-US" altLang="zh-TW" b="0" dirty="0"/>
              <a:t>10.1.3 </a:t>
            </a:r>
            <a:r>
              <a:rPr lang="en-US" altLang="zh-TW" b="0" dirty="0" err="1"/>
              <a:t>Vignetting</a:t>
            </a:r>
            <a:r>
              <a:rPr lang="en-US" altLang="zh-TW" b="0" dirty="0"/>
              <a:t>(5/6)</a:t>
            </a:r>
            <a:endParaRPr lang="zh-TW" altLang="en-US" dirty="0"/>
          </a:p>
        </p:txBody>
      </p:sp>
    </p:spTree>
    <p:extLst>
      <p:ext uri="{BB962C8B-B14F-4D97-AF65-F5344CB8AC3E}">
        <p14:creationId xmlns:p14="http://schemas.microsoft.com/office/powerpoint/2010/main" val="42709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(a) original image with strong visible </a:t>
            </a:r>
            <a:r>
              <a:rPr lang="en-US" altLang="zh-TW" dirty="0" err="1"/>
              <a:t>vignetting</a:t>
            </a:r>
            <a:endParaRPr lang="en-US" altLang="zh-TW" dirty="0"/>
          </a:p>
          <a:p>
            <a:r>
              <a:rPr lang="en-US" altLang="zh-TW" dirty="0"/>
              <a:t>(b) </a:t>
            </a:r>
            <a:r>
              <a:rPr lang="en-US" altLang="zh-TW" dirty="0" err="1"/>
              <a:t>vignetting</a:t>
            </a:r>
            <a:r>
              <a:rPr lang="en-US" altLang="zh-TW" dirty="0"/>
              <a:t> compensation as described by </a:t>
            </a:r>
            <a:r>
              <a:rPr lang="en-US" altLang="zh-TW" dirty="0" err="1"/>
              <a:t>Zheng</a:t>
            </a:r>
            <a:r>
              <a:rPr lang="en-US" altLang="zh-TW" dirty="0"/>
              <a:t>, Zhou, </a:t>
            </a:r>
            <a:r>
              <a:rPr lang="en-US" altLang="zh-TW" dirty="0" err="1"/>
              <a:t>Georgescu</a:t>
            </a:r>
            <a:r>
              <a:rPr lang="en-US" altLang="zh-TW" dirty="0"/>
              <a:t> </a:t>
            </a:r>
          </a:p>
          <a:p>
            <a:r>
              <a:rPr lang="en-US" altLang="zh-TW" dirty="0"/>
              <a:t>(c–d) </a:t>
            </a:r>
            <a:r>
              <a:rPr lang="en-US" altLang="zh-TW" dirty="0" err="1"/>
              <a:t>vignetting</a:t>
            </a:r>
            <a:r>
              <a:rPr lang="en-US" altLang="zh-TW" dirty="0"/>
              <a:t> compensation as described </a:t>
            </a:r>
            <a:r>
              <a:rPr lang="nb-NO" altLang="zh-TW" dirty="0"/>
              <a:t>by Zheng, Yu, Kang et al. (2008).</a:t>
            </a:r>
            <a:endParaRPr lang="zh-TW" altLang="en-US" dirty="0"/>
          </a:p>
        </p:txBody>
      </p:sp>
      <p:sp>
        <p:nvSpPr>
          <p:cNvPr id="3" name="標題 2"/>
          <p:cNvSpPr>
            <a:spLocks noGrp="1"/>
          </p:cNvSpPr>
          <p:nvPr>
            <p:ph type="title"/>
          </p:nvPr>
        </p:nvSpPr>
        <p:spPr/>
        <p:txBody>
          <a:bodyPr/>
          <a:lstStyle/>
          <a:p>
            <a:r>
              <a:rPr lang="en-US" altLang="zh-TW" b="0" dirty="0"/>
              <a:t>10.1.3 </a:t>
            </a:r>
            <a:r>
              <a:rPr lang="en-US" altLang="zh-TW" b="0" dirty="0" err="1"/>
              <a:t>Vignetting</a:t>
            </a:r>
            <a:r>
              <a:rPr lang="en-US" altLang="zh-TW" b="0" dirty="0"/>
              <a:t>(6/6)</a:t>
            </a:r>
            <a:endParaRPr lang="zh-TW"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3269"/>
            <a:ext cx="8964488" cy="233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311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254488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10.1.1 Radiometric response function</a:t>
            </a:r>
            <a:br>
              <a:rPr lang="en-US" altLang="zh-TW" dirty="0"/>
            </a:br>
            <a:r>
              <a:rPr lang="en-US" altLang="zh-TW" dirty="0"/>
              <a:t>10.1.2 Noise level estimation</a:t>
            </a:r>
          </a:p>
          <a:p>
            <a:r>
              <a:rPr lang="en-US" altLang="zh-TW" dirty="0"/>
              <a:t>10.1.3 </a:t>
            </a:r>
            <a:r>
              <a:rPr lang="en-US" altLang="zh-TW" dirty="0" err="1"/>
              <a:t>Vignetting</a:t>
            </a:r>
            <a:endParaRPr lang="en-US" altLang="zh-TW" dirty="0"/>
          </a:p>
          <a:p>
            <a:r>
              <a:rPr lang="en-US" altLang="zh-TW" dirty="0"/>
              <a:t>10.1.4 Optical blur (spatial response) estimation</a:t>
            </a:r>
            <a:endParaRPr lang="zh-TW" altLang="en-US" dirty="0"/>
          </a:p>
        </p:txBody>
      </p:sp>
      <p:sp>
        <p:nvSpPr>
          <p:cNvPr id="3" name="標題 2"/>
          <p:cNvSpPr>
            <a:spLocks noGrp="1"/>
          </p:cNvSpPr>
          <p:nvPr>
            <p:ph type="title"/>
          </p:nvPr>
        </p:nvSpPr>
        <p:spPr/>
        <p:txBody>
          <a:bodyPr/>
          <a:lstStyle/>
          <a:p>
            <a:r>
              <a:rPr lang="en-US" altLang="zh-TW" b="0" dirty="0"/>
              <a:t>10.1 Photometric Calibration</a:t>
            </a:r>
            <a:endParaRPr lang="zh-TW" altLang="en-US" dirty="0"/>
          </a:p>
        </p:txBody>
      </p:sp>
    </p:spTree>
    <p:extLst>
      <p:ext uri="{BB962C8B-B14F-4D97-AF65-F5344CB8AC3E}">
        <p14:creationId xmlns:p14="http://schemas.microsoft.com/office/powerpoint/2010/main" val="789187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One final characteristic of imaging systems that you should calibrate is the spatial response function, which encodes the optical blur that gets convolved with the incoming image to produce the point-sampled image.</a:t>
            </a:r>
          </a:p>
          <a:p>
            <a:r>
              <a:rPr lang="en-US" altLang="zh-TW" dirty="0"/>
              <a:t>The shape of the convolution kernel, which is also known as point spread function (PSF)</a:t>
            </a:r>
          </a:p>
        </p:txBody>
      </p:sp>
      <p:sp>
        <p:nvSpPr>
          <p:cNvPr id="3" name="標題 2"/>
          <p:cNvSpPr>
            <a:spLocks noGrp="1"/>
          </p:cNvSpPr>
          <p:nvPr>
            <p:ph type="title"/>
          </p:nvPr>
        </p:nvSpPr>
        <p:spPr/>
        <p:txBody>
          <a:bodyPr>
            <a:normAutofit fontScale="90000"/>
          </a:bodyPr>
          <a:lstStyle/>
          <a:p>
            <a:r>
              <a:rPr lang="en-US" altLang="zh-TW" b="0" dirty="0"/>
              <a:t>10.1.4 Optical blur (spatial response) estimation(1/7)</a:t>
            </a:r>
            <a:endParaRPr lang="zh-TW" altLang="en-US" dirty="0"/>
          </a:p>
        </p:txBody>
      </p:sp>
    </p:spTree>
    <p:extLst>
      <p:ext uri="{BB962C8B-B14F-4D97-AF65-F5344CB8AC3E}">
        <p14:creationId xmlns:p14="http://schemas.microsoft.com/office/powerpoint/2010/main" val="1367759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8"/>
            <a:ext cx="8363272" cy="4525963"/>
          </a:xfrm>
        </p:spPr>
        <p:txBody>
          <a:bodyPr>
            <a:normAutofit/>
          </a:bodyPr>
          <a:lstStyle/>
          <a:p>
            <a:r>
              <a:rPr lang="en-US" altLang="zh-TW" dirty="0"/>
              <a:t>A good estimate of this function is required for applications such as multi-image super-resolution and de-blurring.</a:t>
            </a:r>
          </a:p>
          <a:p>
            <a:r>
              <a:rPr lang="en-US" altLang="zh-TW" dirty="0"/>
              <a:t>A more practical approach is to observe an image composed of long straight lines or bars, since these can be fitted to arbitrary precision.</a:t>
            </a:r>
          </a:p>
          <a:p>
            <a:r>
              <a:rPr lang="en-US" altLang="zh-TW" dirty="0"/>
              <a:t>Because the location of a horizontal or vertical edge can be aliased during acquisition, slightly slanted edges are preferred.</a:t>
            </a:r>
            <a:endParaRPr lang="zh-TW" altLang="en-US" dirty="0"/>
          </a:p>
        </p:txBody>
      </p:sp>
      <p:sp>
        <p:nvSpPr>
          <p:cNvPr id="3" name="標題 2"/>
          <p:cNvSpPr>
            <a:spLocks noGrp="1"/>
          </p:cNvSpPr>
          <p:nvPr>
            <p:ph type="title"/>
          </p:nvPr>
        </p:nvSpPr>
        <p:spPr/>
        <p:txBody>
          <a:bodyPr>
            <a:normAutofit fontScale="90000"/>
          </a:bodyPr>
          <a:lstStyle/>
          <a:p>
            <a:r>
              <a:rPr lang="en-US" altLang="zh-TW" b="0" dirty="0"/>
              <a:t>10.1.4 Optical blur (spatial response) estimation(2/7)</a:t>
            </a:r>
            <a:endParaRPr lang="zh-TW" altLang="en-US" dirty="0"/>
          </a:p>
        </p:txBody>
      </p:sp>
    </p:spTree>
    <p:extLst>
      <p:ext uri="{BB962C8B-B14F-4D97-AF65-F5344CB8AC3E}">
        <p14:creationId xmlns:p14="http://schemas.microsoft.com/office/powerpoint/2010/main" val="1524837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
            <a:ext cx="5328592" cy="6847405"/>
          </a:xfrm>
        </p:spPr>
      </p:pic>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6106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The slant-edge technique can be used to recover a 1D projection of the 2D PSF, slightly vertical edges are used to recover the horizontal line spread function (LSF). </a:t>
            </a:r>
          </a:p>
          <a:p>
            <a:r>
              <a:rPr lang="en-US" altLang="zh-TW" dirty="0"/>
              <a:t>The LSF is then often converted into the Fourier domain and its magnitude plotted as a one-dimensional modulation transfer function (MTF), which indicates which image frequencies are lost (blurred) and aliased during the acquisition process.</a:t>
            </a:r>
            <a:endParaRPr lang="zh-TW" altLang="en-US" dirty="0"/>
          </a:p>
        </p:txBody>
      </p:sp>
      <p:sp>
        <p:nvSpPr>
          <p:cNvPr id="3" name="標題 2"/>
          <p:cNvSpPr>
            <a:spLocks noGrp="1"/>
          </p:cNvSpPr>
          <p:nvPr>
            <p:ph type="title"/>
          </p:nvPr>
        </p:nvSpPr>
        <p:spPr/>
        <p:txBody>
          <a:bodyPr>
            <a:normAutofit fontScale="90000"/>
          </a:bodyPr>
          <a:lstStyle/>
          <a:p>
            <a:r>
              <a:rPr lang="en-US" altLang="zh-TW" b="0" dirty="0"/>
              <a:t>10.1.4 Optical blur (spatial response) estimation(3/7)</a:t>
            </a:r>
            <a:endParaRPr lang="zh-TW" altLang="en-US" dirty="0"/>
          </a:p>
        </p:txBody>
      </p:sp>
    </p:spTree>
    <p:extLst>
      <p:ext uri="{BB962C8B-B14F-4D97-AF65-F5344CB8AC3E}">
        <p14:creationId xmlns:p14="http://schemas.microsoft.com/office/powerpoint/2010/main" val="3829501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4657" y="287033"/>
            <a:ext cx="7519752" cy="3200406"/>
          </a:xfr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57" y="4005064"/>
            <a:ext cx="7576961" cy="2160240"/>
          </a:xfrm>
          <a:prstGeom prst="rect">
            <a:avLst/>
          </a:prstGeom>
        </p:spPr>
      </p:pic>
    </p:spTree>
    <p:extLst>
      <p:ext uri="{BB962C8B-B14F-4D97-AF65-F5344CB8AC3E}">
        <p14:creationId xmlns:p14="http://schemas.microsoft.com/office/powerpoint/2010/main" val="2804405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997512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endParaRPr lang="en-US" altLang="zh-TW" dirty="0"/>
          </a:p>
          <a:p>
            <a:endParaRPr lang="en-US" altLang="zh-TW" dirty="0"/>
          </a:p>
          <a:p>
            <a:endParaRPr lang="en-US" altLang="zh-TW" dirty="0"/>
          </a:p>
          <a:p>
            <a:r>
              <a:rPr lang="en-US" altLang="zh-TW" dirty="0"/>
              <a:t>Finally a large linear least squares system is solved to recover the unknown PSF kernel </a:t>
            </a:r>
            <a:r>
              <a:rPr lang="en-US" altLang="zh-TW" i="1" dirty="0"/>
              <a:t>K</a:t>
            </a:r>
            <a:r>
              <a:rPr lang="en-US" altLang="zh-TW" dirty="0"/>
              <a:t>, where </a:t>
            </a:r>
            <a:r>
              <a:rPr lang="en-US" altLang="zh-TW" i="1" dirty="0"/>
              <a:t>B</a:t>
            </a:r>
            <a:r>
              <a:rPr lang="en-US" altLang="zh-TW" dirty="0"/>
              <a:t> is the sensed (blurred) image, </a:t>
            </a:r>
            <a:r>
              <a:rPr lang="en-US" altLang="zh-TW" i="1" dirty="0"/>
              <a:t>I</a:t>
            </a:r>
            <a:r>
              <a:rPr lang="en-US" altLang="zh-TW" dirty="0"/>
              <a:t> is the predicted (sharp) image, and </a:t>
            </a:r>
            <a:r>
              <a:rPr lang="en-US" altLang="zh-TW" i="1" dirty="0"/>
              <a:t>D</a:t>
            </a:r>
            <a:r>
              <a:rPr lang="en-US" altLang="zh-TW" dirty="0"/>
              <a:t> is an optional </a:t>
            </a:r>
            <a:r>
              <a:rPr lang="en-US" altLang="zh-TW" dirty="0" err="1"/>
              <a:t>downsampling</a:t>
            </a:r>
            <a:r>
              <a:rPr lang="en-US" altLang="zh-TW" dirty="0"/>
              <a:t> operator that matches the resolution of the ideal and sensed images.</a:t>
            </a:r>
          </a:p>
          <a:p>
            <a:endParaRPr lang="zh-TW" altLang="en-US" dirty="0"/>
          </a:p>
        </p:txBody>
      </p:sp>
      <p:sp>
        <p:nvSpPr>
          <p:cNvPr id="3" name="標題 2"/>
          <p:cNvSpPr>
            <a:spLocks noGrp="1"/>
          </p:cNvSpPr>
          <p:nvPr>
            <p:ph type="title"/>
          </p:nvPr>
        </p:nvSpPr>
        <p:spPr/>
        <p:txBody>
          <a:bodyPr>
            <a:normAutofit fontScale="90000"/>
          </a:bodyPr>
          <a:lstStyle/>
          <a:p>
            <a:r>
              <a:rPr lang="en-US" altLang="zh-TW" b="0" dirty="0"/>
              <a:t>10.1.4 Optical blur (spatial response) estimation(4/7)</a:t>
            </a:r>
            <a:endParaRPr lang="zh-TW"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060848"/>
            <a:ext cx="461553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8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Calibration pattern with edges equally distributed at all orientations that can be used for PSF and radial distortion estimation.</a:t>
            </a:r>
            <a:endParaRPr lang="zh-TW" altLang="en-US" dirty="0"/>
          </a:p>
        </p:txBody>
      </p:sp>
      <p:sp>
        <p:nvSpPr>
          <p:cNvPr id="3" name="標題 2"/>
          <p:cNvSpPr>
            <a:spLocks noGrp="1"/>
          </p:cNvSpPr>
          <p:nvPr>
            <p:ph type="title"/>
          </p:nvPr>
        </p:nvSpPr>
        <p:spPr/>
        <p:txBody>
          <a:bodyPr>
            <a:normAutofit fontScale="90000"/>
          </a:bodyPr>
          <a:lstStyle/>
          <a:p>
            <a:r>
              <a:rPr lang="en-US" altLang="zh-TW" b="0" dirty="0"/>
              <a:t>10.1.4 Optical blur (spatial response) estimation(5/7)</a:t>
            </a:r>
            <a:endParaRPr lang="zh-TW"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8856984" cy="290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21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en-US" altLang="zh-TW" dirty="0"/>
          </a:p>
          <a:p>
            <a:endParaRPr lang="en-US" altLang="zh-TW" dirty="0"/>
          </a:p>
          <a:p>
            <a:endParaRPr lang="en-US" altLang="zh-TW" dirty="0"/>
          </a:p>
          <a:p>
            <a:endParaRPr lang="en-US" altLang="zh-TW" dirty="0"/>
          </a:p>
          <a:p>
            <a:r>
              <a:rPr lang="en-US" altLang="zh-TW" dirty="0"/>
              <a:t>Sub-pixel PSFs at successively higher resolutions (note the interaction between the square sensing area and the circular lens blur).</a:t>
            </a:r>
            <a:endParaRPr lang="zh-TW" altLang="en-US" dirty="0"/>
          </a:p>
        </p:txBody>
      </p:sp>
      <p:sp>
        <p:nvSpPr>
          <p:cNvPr id="3" name="標題 2"/>
          <p:cNvSpPr>
            <a:spLocks noGrp="1"/>
          </p:cNvSpPr>
          <p:nvPr>
            <p:ph type="title"/>
          </p:nvPr>
        </p:nvSpPr>
        <p:spPr/>
        <p:txBody>
          <a:bodyPr>
            <a:normAutofit fontScale="90000"/>
          </a:bodyPr>
          <a:lstStyle/>
          <a:p>
            <a:r>
              <a:rPr lang="en-US" altLang="zh-TW" b="0" dirty="0"/>
              <a:t>10.1.4 Optical blur (spatial response) estimation(6/7)</a:t>
            </a:r>
            <a:endParaRPr lang="zh-TW"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1481020"/>
            <a:ext cx="888625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085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27613" y="2267703"/>
            <a:ext cx="8229600" cy="4525963"/>
          </a:xfrm>
        </p:spPr>
        <p:txBody>
          <a:bodyPr>
            <a:normAutofit fontScale="925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(b) The radial distortion and chromatic aberration can also be estimated and removed. </a:t>
            </a:r>
          </a:p>
          <a:p>
            <a:r>
              <a:rPr lang="en-US" altLang="zh-TW" dirty="0"/>
              <a:t>(c) PSF for a </a:t>
            </a:r>
            <a:r>
              <a:rPr lang="en-US" altLang="zh-TW" dirty="0" err="1"/>
              <a:t>misfocused</a:t>
            </a:r>
            <a:r>
              <a:rPr lang="en-US" altLang="zh-TW" dirty="0"/>
              <a:t> (blurred) lens showing some </a:t>
            </a:r>
            <a:r>
              <a:rPr lang="en-US" altLang="zh-TW" dirty="0" err="1"/>
              <a:t>vignetting</a:t>
            </a:r>
            <a:r>
              <a:rPr lang="en-US" altLang="zh-TW" dirty="0"/>
              <a:t> effects in the corners.</a:t>
            </a:r>
            <a:endParaRPr lang="zh-TW" altLang="en-US" dirty="0"/>
          </a:p>
        </p:txBody>
      </p:sp>
      <p:sp>
        <p:nvSpPr>
          <p:cNvPr id="3" name="標題 2"/>
          <p:cNvSpPr>
            <a:spLocks noGrp="1"/>
          </p:cNvSpPr>
          <p:nvPr>
            <p:ph type="title"/>
          </p:nvPr>
        </p:nvSpPr>
        <p:spPr/>
        <p:txBody>
          <a:bodyPr>
            <a:normAutofit fontScale="90000"/>
          </a:bodyPr>
          <a:lstStyle/>
          <a:p>
            <a:r>
              <a:rPr lang="en-US" altLang="zh-TW" b="0" dirty="0"/>
              <a:t>10.1.4 Optical blur (spatial response) estimation(7/7)</a:t>
            </a:r>
            <a:endParaRPr lang="zh-TW" alt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1" y="1412774"/>
            <a:ext cx="9004804" cy="316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54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normAutofit fontScale="90000"/>
          </a:bodyPr>
          <a:lstStyle/>
          <a:p>
            <a:r>
              <a:rPr lang="en-US" altLang="zh-TW" dirty="0"/>
              <a:t>10.1.1 Radiometric Response Function(1/7)</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98" y="1403300"/>
            <a:ext cx="7848872" cy="531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801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08720"/>
            <a:ext cx="4427984" cy="4450124"/>
          </a:xfr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997" y="908720"/>
            <a:ext cx="4450124" cy="4450124"/>
          </a:xfrm>
          <a:prstGeom prst="rect">
            <a:avLst/>
          </a:prstGeom>
        </p:spPr>
      </p:pic>
    </p:spTree>
    <p:extLst>
      <p:ext uri="{BB962C8B-B14F-4D97-AF65-F5344CB8AC3E}">
        <p14:creationId xmlns:p14="http://schemas.microsoft.com/office/powerpoint/2010/main" val="4284785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999029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10.2.1 High Dynamic Range Imaging</a:t>
            </a:r>
          </a:p>
          <a:p>
            <a:r>
              <a:rPr lang="en-US" altLang="zh-TW" dirty="0"/>
              <a:t>10.2.2 Tone mapping </a:t>
            </a:r>
          </a:p>
        </p:txBody>
      </p:sp>
      <p:sp>
        <p:nvSpPr>
          <p:cNvPr id="3" name="標題 2"/>
          <p:cNvSpPr>
            <a:spLocks noGrp="1"/>
          </p:cNvSpPr>
          <p:nvPr>
            <p:ph type="title"/>
          </p:nvPr>
        </p:nvSpPr>
        <p:spPr/>
        <p:txBody>
          <a:bodyPr>
            <a:normAutofit fontScale="90000"/>
          </a:bodyPr>
          <a:lstStyle/>
          <a:p>
            <a:r>
              <a:rPr lang="en-US" altLang="zh-TW" dirty="0"/>
              <a:t>10.2High Dynamic Range Imaging</a:t>
            </a:r>
            <a:endParaRPr lang="zh-TW" altLang="en-US" dirty="0"/>
          </a:p>
        </p:txBody>
      </p:sp>
    </p:spTree>
    <p:extLst>
      <p:ext uri="{BB962C8B-B14F-4D97-AF65-F5344CB8AC3E}">
        <p14:creationId xmlns:p14="http://schemas.microsoft.com/office/powerpoint/2010/main" val="1660805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Registered images taken at different exposures can be used to calibrate the radiometric response function of a camera. </a:t>
            </a:r>
          </a:p>
          <a:p>
            <a:r>
              <a:rPr lang="en-US" altLang="zh-TW" dirty="0"/>
              <a:t>More importantly, they can help you create well-exposed photographs under challenging conditions, such as brightly lit scenes where any single exposure contains saturated (overexposed) and dark (underexposed) regions.</a:t>
            </a:r>
            <a:endParaRPr lang="zh-TW" altLang="en-US" dirty="0"/>
          </a:p>
        </p:txBody>
      </p:sp>
      <p:sp>
        <p:nvSpPr>
          <p:cNvPr id="3" name="標題 2"/>
          <p:cNvSpPr>
            <a:spLocks noGrp="1"/>
          </p:cNvSpPr>
          <p:nvPr>
            <p:ph type="title"/>
          </p:nvPr>
        </p:nvSpPr>
        <p:spPr/>
        <p:txBody>
          <a:bodyPr>
            <a:normAutofit fontScale="90000"/>
          </a:bodyPr>
          <a:lstStyle/>
          <a:p>
            <a:r>
              <a:rPr lang="en-US" altLang="zh-TW" dirty="0"/>
              <a:t>10.2.1 High Dynamic Range Imaging(1/17)</a:t>
            </a:r>
            <a:endParaRPr lang="zh-TW" altLang="en-US" dirty="0"/>
          </a:p>
        </p:txBody>
      </p:sp>
    </p:spTree>
    <p:extLst>
      <p:ext uri="{BB962C8B-B14F-4D97-AF65-F5344CB8AC3E}">
        <p14:creationId xmlns:p14="http://schemas.microsoft.com/office/powerpoint/2010/main" val="1513865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75675" y="1844824"/>
            <a:ext cx="8229600" cy="4525963"/>
          </a:xfrm>
        </p:spPr>
        <p:txBody>
          <a:bodyPr>
            <a:normAutofit lnSpcReduction="1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Sample indoor image where the areas outside the window are overexposed and inside the room are too dark.</a:t>
            </a:r>
            <a:endParaRPr lang="zh-TW" altLang="en-US" dirty="0"/>
          </a:p>
        </p:txBody>
      </p:sp>
      <p:sp>
        <p:nvSpPr>
          <p:cNvPr id="3" name="標題 2"/>
          <p:cNvSpPr>
            <a:spLocks noGrp="1"/>
          </p:cNvSpPr>
          <p:nvPr>
            <p:ph type="title"/>
          </p:nvPr>
        </p:nvSpPr>
        <p:spPr/>
        <p:txBody>
          <a:bodyPr>
            <a:normAutofit fontScale="90000"/>
          </a:bodyPr>
          <a:lstStyle/>
          <a:p>
            <a:r>
              <a:rPr lang="en-US" altLang="zh-TW" dirty="0"/>
              <a:t>10.2.1 High Dynamic Range Imaging(2/17)</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67791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509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This problem is quite common, because the natural world contains a range of radiance values that is far greater than can be captured with any photographic sensor or film.</a:t>
            </a:r>
          </a:p>
          <a:p>
            <a:r>
              <a:rPr lang="en-US" altLang="zh-TW" dirty="0"/>
              <a:t>Taking a set of bracketed exposures gives you the material from which to create a properly exposed photograph.</a:t>
            </a:r>
            <a:endParaRPr lang="zh-TW" altLang="en-US" dirty="0"/>
          </a:p>
        </p:txBody>
      </p:sp>
      <p:sp>
        <p:nvSpPr>
          <p:cNvPr id="3" name="標題 2"/>
          <p:cNvSpPr>
            <a:spLocks noGrp="1"/>
          </p:cNvSpPr>
          <p:nvPr>
            <p:ph type="title"/>
          </p:nvPr>
        </p:nvSpPr>
        <p:spPr/>
        <p:txBody>
          <a:bodyPr>
            <a:normAutofit fontScale="90000"/>
          </a:bodyPr>
          <a:lstStyle/>
          <a:p>
            <a:r>
              <a:rPr lang="en-US" altLang="zh-TW" dirty="0"/>
              <a:t>10.2.1 High Dynamic Range Imaging(3/17)</a:t>
            </a:r>
            <a:endParaRPr lang="zh-TW" altLang="en-US" dirty="0"/>
          </a:p>
        </p:txBody>
      </p:sp>
    </p:spTree>
    <p:extLst>
      <p:ext uri="{BB962C8B-B14F-4D97-AF65-F5344CB8AC3E}">
        <p14:creationId xmlns:p14="http://schemas.microsoft.com/office/powerpoint/2010/main" val="1657884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While it is possible to combine pixels from different exposures directly into a final composite, this approach runs the risk of creating contrast reversals and halos.</a:t>
            </a:r>
            <a:endParaRPr lang="zh-TW" altLang="en-US" dirty="0"/>
          </a:p>
        </p:txBody>
      </p:sp>
      <p:sp>
        <p:nvSpPr>
          <p:cNvPr id="3" name="標題 2"/>
          <p:cNvSpPr>
            <a:spLocks noGrp="1"/>
          </p:cNvSpPr>
          <p:nvPr>
            <p:ph type="title"/>
          </p:nvPr>
        </p:nvSpPr>
        <p:spPr/>
        <p:txBody>
          <a:bodyPr>
            <a:normAutofit fontScale="90000"/>
          </a:bodyPr>
          <a:lstStyle/>
          <a:p>
            <a:r>
              <a:rPr lang="en-US" altLang="zh-TW" dirty="0"/>
              <a:t>10.2.1 High Dynamic Range Imaging(4/17)</a:t>
            </a:r>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89040"/>
            <a:ext cx="862920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552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499238" cy="3371380"/>
          </a:xfrm>
        </p:spPr>
      </p:pic>
      <p:sp>
        <p:nvSpPr>
          <p:cNvPr id="3" name="標題 2"/>
          <p:cNvSpPr>
            <a:spLocks noGrp="1"/>
          </p:cNvSpPr>
          <p:nvPr>
            <p:ph type="title"/>
          </p:nvPr>
        </p:nvSpPr>
        <p:spPr/>
        <p:txBody>
          <a:bodyPr/>
          <a:lstStyle/>
          <a:p>
            <a:endParaRPr lang="zh-TW" altLang="en-US"/>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238" y="3371380"/>
            <a:ext cx="4653030" cy="3486620"/>
          </a:xfrm>
          <a:prstGeom prst="rect">
            <a:avLst/>
          </a:prstGeom>
        </p:spPr>
      </p:pic>
    </p:spTree>
    <p:extLst>
      <p:ext uri="{BB962C8B-B14F-4D97-AF65-F5344CB8AC3E}">
        <p14:creationId xmlns:p14="http://schemas.microsoft.com/office/powerpoint/2010/main" val="2811434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The more common approach is to proceed in three stages:</a:t>
            </a:r>
          </a:p>
          <a:p>
            <a:endParaRPr lang="en-US" altLang="zh-TW" dirty="0"/>
          </a:p>
          <a:p>
            <a:pPr marL="624078" indent="-514350">
              <a:buAutoNum type="arabicPeriod"/>
            </a:pPr>
            <a:r>
              <a:rPr lang="en-US" altLang="zh-TW" dirty="0"/>
              <a:t>Estimate the radiometric response function from the aligned images.</a:t>
            </a:r>
          </a:p>
          <a:p>
            <a:pPr marL="624078" indent="-514350">
              <a:buFont typeface="Wingdings 3"/>
              <a:buAutoNum type="arabicPeriod"/>
            </a:pPr>
            <a:r>
              <a:rPr lang="en-US" altLang="zh-TW" dirty="0"/>
              <a:t>Estimate a radiance map by selecting or blending pixels from different exposures.</a:t>
            </a:r>
          </a:p>
          <a:p>
            <a:pPr marL="624078" indent="-514350">
              <a:buFont typeface="Wingdings 3"/>
              <a:buAutoNum type="arabicPeriod"/>
            </a:pPr>
            <a:r>
              <a:rPr lang="en-US" altLang="zh-TW" dirty="0"/>
              <a:t>Tone map the resulting high dynamic range (HDR) image back into a displayable gamut.</a:t>
            </a:r>
          </a:p>
          <a:p>
            <a:pPr marL="624078" indent="-514350">
              <a:buAutoNum type="arabicPeriod"/>
            </a:pPr>
            <a:endParaRPr lang="en-US" altLang="zh-TW" dirty="0"/>
          </a:p>
        </p:txBody>
      </p:sp>
      <p:sp>
        <p:nvSpPr>
          <p:cNvPr id="3" name="標題 2"/>
          <p:cNvSpPr>
            <a:spLocks noGrp="1"/>
          </p:cNvSpPr>
          <p:nvPr>
            <p:ph type="title"/>
          </p:nvPr>
        </p:nvSpPr>
        <p:spPr/>
        <p:txBody>
          <a:bodyPr>
            <a:normAutofit fontScale="90000"/>
          </a:bodyPr>
          <a:lstStyle/>
          <a:p>
            <a:r>
              <a:rPr lang="en-US" altLang="zh-TW" dirty="0"/>
              <a:t>10.2.1 High Dynamic Range Imaging(5/17)</a:t>
            </a:r>
            <a:endParaRPr lang="zh-TW" altLang="en-US" dirty="0"/>
          </a:p>
        </p:txBody>
      </p:sp>
    </p:spTree>
    <p:extLst>
      <p:ext uri="{BB962C8B-B14F-4D97-AF65-F5344CB8AC3E}">
        <p14:creationId xmlns:p14="http://schemas.microsoft.com/office/powerpoint/2010/main" val="1640610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normAutofit fontScale="90000"/>
          </a:bodyPr>
          <a:lstStyle/>
          <a:p>
            <a:r>
              <a:rPr lang="en-US" altLang="zh-TW" dirty="0"/>
              <a:t>10.2.1 High Dynamic Range Imaging(6/17)</a:t>
            </a:r>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2592"/>
            <a:ext cx="9036496" cy="461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40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As we can see in Figure 10.2, a number of factors affect how the intensity of light arriving at the lens ends up being mapped into stored digital values.</a:t>
            </a:r>
          </a:p>
          <a:p>
            <a:r>
              <a:rPr lang="en-US" altLang="zh-TW" dirty="0"/>
              <a:t>The first factors to affect this mapping are the aperture and shutter speed (Section 2.3), which can be modeled as global multipliers on the incoming light, most conveniently measured in exposure values (log2 brightness ratios).</a:t>
            </a:r>
            <a:endParaRPr lang="zh-TW" altLang="en-US" dirty="0"/>
          </a:p>
        </p:txBody>
      </p:sp>
      <p:sp>
        <p:nvSpPr>
          <p:cNvPr id="3" name="標題 2"/>
          <p:cNvSpPr>
            <a:spLocks noGrp="1"/>
          </p:cNvSpPr>
          <p:nvPr>
            <p:ph type="title"/>
          </p:nvPr>
        </p:nvSpPr>
        <p:spPr/>
        <p:txBody>
          <a:bodyPr>
            <a:normAutofit fontScale="90000"/>
          </a:bodyPr>
          <a:lstStyle/>
          <a:p>
            <a:r>
              <a:rPr lang="en-US" altLang="zh-TW" dirty="0"/>
              <a:t>10.1.1 Radiometric Response Function(2/7)</a:t>
            </a:r>
            <a:endParaRPr lang="zh-TW" altLang="en-US" dirty="0"/>
          </a:p>
        </p:txBody>
      </p:sp>
    </p:spTree>
    <p:extLst>
      <p:ext uri="{BB962C8B-B14F-4D97-AF65-F5344CB8AC3E}">
        <p14:creationId xmlns:p14="http://schemas.microsoft.com/office/powerpoint/2010/main" val="3052752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3220090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lstStyle/>
              <a:p>
                <a:r>
                  <a:rPr lang="en-US" altLang="zh-TW" dirty="0"/>
                  <a:t>If we were able to determine the irradiance (exposure)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a:rPr>
                          <m:t>𝐸</m:t>
                        </m:r>
                      </m:e>
                      <m:sub>
                        <m:r>
                          <a:rPr lang="en-US" altLang="zh-TW" b="0" i="1" smtClean="0">
                            <a:latin typeface="Cambria Math"/>
                          </a:rPr>
                          <m:t>𝑖</m:t>
                        </m:r>
                      </m:sub>
                    </m:sSub>
                  </m:oMath>
                </a14:m>
                <a:r>
                  <a:rPr lang="en-US" altLang="zh-TW" dirty="0"/>
                  <a:t> at each pixel, we could plot it against the measured pixel value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a:rPr>
                          <m:t>𝑍</m:t>
                        </m:r>
                      </m:e>
                      <m:sub>
                        <m:r>
                          <a:rPr lang="en-US" altLang="zh-TW" i="1">
                            <a:latin typeface="Cambria Math"/>
                          </a:rPr>
                          <m:t>𝑖</m:t>
                        </m:r>
                        <m:r>
                          <a:rPr lang="en-US" altLang="zh-TW" b="0" i="1" smtClean="0">
                            <a:latin typeface="Cambria Math"/>
                          </a:rPr>
                          <m:t>𝑗</m:t>
                        </m:r>
                      </m:sub>
                    </m:sSub>
                  </m:oMath>
                </a14:m>
                <a:r>
                  <a:rPr lang="en-US" altLang="zh-TW" dirty="0"/>
                  <a:t> for each exposure time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a:rPr>
                          <m:t>𝑡</m:t>
                        </m:r>
                      </m:e>
                      <m:sub>
                        <m:r>
                          <a:rPr lang="en-US" altLang="zh-TW" b="0" i="1" smtClean="0">
                            <a:latin typeface="Cambria Math"/>
                          </a:rPr>
                          <m:t>𝑗</m:t>
                        </m:r>
                      </m:sub>
                    </m:sSub>
                  </m:oMath>
                </a14:m>
                <a:r>
                  <a:rPr lang="en-US" altLang="zh-TW" dirty="0"/>
                  <a:t>(</a:t>
                </a:r>
                <a:r>
                  <a:rPr lang="en-US" altLang="zh-TW" dirty="0">
                    <a:ea typeface="新細明體" charset="-120"/>
                  </a:rPr>
                  <a:t>j-th image i-</a:t>
                </a:r>
                <a:r>
                  <a:rPr lang="en-US" altLang="zh-TW" dirty="0" err="1">
                    <a:ea typeface="新細明體" charset="-120"/>
                  </a:rPr>
                  <a:t>th</a:t>
                </a:r>
                <a:r>
                  <a:rPr lang="en-US" altLang="zh-TW" dirty="0">
                    <a:ea typeface="新細明體" charset="-120"/>
                  </a:rPr>
                  <a:t> pixel</a:t>
                </a:r>
                <a:r>
                  <a:rPr lang="en-US" altLang="zh-TW" dirty="0"/>
                  <a:t>).</a:t>
                </a:r>
              </a:p>
              <a:p>
                <a:endParaRPr lang="en-US" altLang="zh-TW" dirty="0"/>
              </a:p>
              <a:p>
                <a:endParaRPr lang="en-US" altLang="zh-TW" dirty="0"/>
              </a:p>
              <a:p>
                <a:r>
                  <a:rPr lang="en-US" altLang="zh-TW" dirty="0"/>
                  <a:t>Unfortunately, we do not know the irradiance values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𝐸</m:t>
                        </m:r>
                      </m:e>
                      <m:sub>
                        <m:r>
                          <a:rPr lang="en-US" altLang="zh-TW" i="1">
                            <a:latin typeface="Cambria Math"/>
                          </a:rPr>
                          <m:t>𝑖</m:t>
                        </m:r>
                      </m:sub>
                    </m:sSub>
                  </m:oMath>
                </a14:m>
                <a:r>
                  <a:rPr lang="en-US" altLang="zh-TW" dirty="0"/>
                  <a:t>, so these have to be estimated at the same time as the radiometric response function </a:t>
                </a:r>
                <a:r>
                  <a:rPr lang="en-US" altLang="zh-TW" i="1" dirty="0"/>
                  <a:t>f</a:t>
                </a:r>
                <a:r>
                  <a:rPr lang="en-US" altLang="zh-TW" dirty="0"/>
                  <a:t>.</a:t>
                </a:r>
              </a:p>
              <a:p>
                <a:endParaRPr lang="en-US" altLang="zh-TW"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rotWithShape="1">
                <a:blip r:embed="rId3"/>
                <a:stretch>
                  <a:fillRect t="-1213" r="-815" b="-1348"/>
                </a:stretch>
              </a:blipFill>
            </p:spPr>
            <p:txBody>
              <a:bodyPr/>
              <a:lstStyle/>
              <a:p>
                <a:r>
                  <a:rPr lang="zh-TW" altLang="en-US">
                    <a:noFill/>
                  </a:rPr>
                  <a:t> </a:t>
                </a:r>
              </a:p>
            </p:txBody>
          </p:sp>
        </mc:Fallback>
      </mc:AlternateContent>
      <p:sp>
        <p:nvSpPr>
          <p:cNvPr id="3" name="標題 2"/>
          <p:cNvSpPr>
            <a:spLocks noGrp="1"/>
          </p:cNvSpPr>
          <p:nvPr>
            <p:ph type="title"/>
          </p:nvPr>
        </p:nvSpPr>
        <p:spPr/>
        <p:txBody>
          <a:bodyPr>
            <a:normAutofit fontScale="90000"/>
          </a:bodyPr>
          <a:lstStyle/>
          <a:p>
            <a:r>
              <a:rPr lang="en-US" altLang="zh-TW" dirty="0"/>
              <a:t>10.2.1 High Dynamic Range Imaging(7/17)</a:t>
            </a:r>
            <a:endParaRPr lang="zh-TW" alt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637" y="3429000"/>
            <a:ext cx="2056411" cy="5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9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r>
                  <a:rPr lang="en-US" altLang="zh-TW" dirty="0"/>
                  <a:t>1.</a:t>
                </a:r>
              </a:p>
              <a:p>
                <a:endParaRPr lang="en-US" altLang="zh-TW" dirty="0"/>
              </a:p>
              <a:p>
                <a:r>
                  <a:rPr lang="en-US" altLang="zh-TW" dirty="0"/>
                  <a:t>2.</a:t>
                </a:r>
              </a:p>
              <a:p>
                <a:endParaRPr lang="en-US" altLang="zh-TW" dirty="0"/>
              </a:p>
              <a:p>
                <a:r>
                  <a:rPr lang="en-US" altLang="zh-TW" dirty="0"/>
                  <a:t>3. Suppose </a:t>
                </a:r>
                <a14:m>
                  <m:oMath xmlns:m="http://schemas.openxmlformats.org/officeDocument/2006/math">
                    <m:r>
                      <a:rPr lang="en-US" altLang="zh-TW" b="0" i="1" smtClean="0">
                        <a:latin typeface="Cambria Math"/>
                      </a:rPr>
                      <m:t>𝑔</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a:rPr>
                              <m:t>𝑧</m:t>
                            </m:r>
                          </m:e>
                          <m:sub>
                            <m:r>
                              <a:rPr lang="en-US" altLang="zh-TW" b="0" i="1" smtClean="0">
                                <a:latin typeface="Cambria Math"/>
                              </a:rPr>
                              <m:t>𝑖𝑗</m:t>
                            </m:r>
                          </m:sub>
                        </m:sSub>
                      </m:e>
                    </m:d>
                    <m:r>
                      <a:rPr lang="en-US" altLang="zh-TW" b="0" i="1" smtClean="0">
                        <a:latin typeface="Cambria Math"/>
                      </a:rPr>
                      <m:t>=</m:t>
                    </m:r>
                    <m:r>
                      <a:rPr lang="en-US" altLang="zh-TW" b="0" i="1" smtClean="0">
                        <a:latin typeface="Cambria Math"/>
                      </a:rPr>
                      <m:t>𝑙𝑜𝑔</m:t>
                    </m:r>
                    <m:sSup>
                      <m:sSupPr>
                        <m:ctrlPr>
                          <a:rPr lang="en-US" altLang="zh-TW" b="0" i="1" smtClean="0">
                            <a:latin typeface="Cambria Math" panose="02040503050406030204" pitchFamily="18" charset="0"/>
                          </a:rPr>
                        </m:ctrlPr>
                      </m:sSupPr>
                      <m:e>
                        <m:r>
                          <a:rPr lang="en-US" altLang="zh-TW" b="0" i="1" smtClean="0">
                            <a:latin typeface="Cambria Math"/>
                          </a:rPr>
                          <m:t>(</m:t>
                        </m:r>
                        <m:r>
                          <a:rPr lang="en-US" altLang="zh-TW" b="0" i="1" smtClean="0">
                            <a:latin typeface="Cambria Math"/>
                          </a:rPr>
                          <m:t>𝑓</m:t>
                        </m:r>
                      </m:e>
                      <m:sup>
                        <m:r>
                          <a:rPr lang="en-US" altLang="zh-TW" b="0" i="1" smtClean="0">
                            <a:latin typeface="Cambria Math"/>
                          </a:rPr>
                          <m:t>−1</m:t>
                        </m:r>
                      </m:sup>
                    </m:sSup>
                    <m:r>
                      <a:rPr lang="en-US" altLang="zh-TW" b="0" i="1" smtClean="0">
                        <a:latin typeface="Cambria Math"/>
                      </a:rPr>
                      <m:t>(</m:t>
                    </m:r>
                    <m:sSub>
                      <m:sSubPr>
                        <m:ctrlPr>
                          <a:rPr lang="en-US" altLang="zh-TW" b="0" i="1" smtClean="0">
                            <a:latin typeface="Cambria Math" panose="02040503050406030204" pitchFamily="18" charset="0"/>
                          </a:rPr>
                        </m:ctrlPr>
                      </m:sSubPr>
                      <m:e>
                        <m:r>
                          <a:rPr lang="en-US" altLang="zh-TW" b="0" i="1" smtClean="0">
                            <a:latin typeface="Cambria Math"/>
                          </a:rPr>
                          <m:t>𝑧</m:t>
                        </m:r>
                      </m:e>
                      <m:sub>
                        <m:r>
                          <a:rPr lang="en-US" altLang="zh-TW" b="0" i="1" smtClean="0">
                            <a:latin typeface="Cambria Math"/>
                          </a:rPr>
                          <m:t>𝑖𝑗</m:t>
                        </m:r>
                      </m:sub>
                    </m:sSub>
                    <m:r>
                      <a:rPr lang="en-US" altLang="zh-TW" b="0" i="1" smtClean="0">
                        <a:latin typeface="Cambria Math"/>
                      </a:rPr>
                      <m:t>))</m:t>
                    </m:r>
                  </m:oMath>
                </a14:m>
                <a:r>
                  <a:rPr lang="en-US" altLang="zh-TW" dirty="0"/>
                  <a:t>  </a:t>
                </a:r>
              </a:p>
              <a:p>
                <a:endParaRPr lang="en-US" altLang="zh-TW" dirty="0"/>
              </a:p>
              <a:p>
                <a:r>
                  <a:rPr lang="en-US" altLang="zh-TW" dirty="0"/>
                  <a:t>4. Then </a:t>
                </a:r>
                <a14:m>
                  <m:oMath xmlns:m="http://schemas.openxmlformats.org/officeDocument/2006/math">
                    <m:r>
                      <a:rPr lang="en-US" altLang="zh-TW" i="1">
                        <a:latin typeface="Cambria Math"/>
                      </a:rPr>
                      <m:t>𝑔</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𝑧</m:t>
                            </m:r>
                          </m:e>
                          <m:sub>
                            <m:r>
                              <a:rPr lang="en-US" altLang="zh-TW" i="1">
                                <a:latin typeface="Cambria Math"/>
                              </a:rPr>
                              <m:t>𝑖𝑗</m:t>
                            </m:r>
                          </m:sub>
                        </m:sSub>
                      </m:e>
                    </m:d>
                    <m:r>
                      <a:rPr lang="en-US" altLang="zh-TW" i="1">
                        <a:latin typeface="Cambria Math"/>
                      </a:rPr>
                      <m:t>=</m:t>
                    </m:r>
                  </m:oMath>
                </a14:m>
                <a:r>
                  <a:rPr lang="en-US" altLang="zh-TW" dirty="0"/>
                  <a:t> </a:t>
                </a:r>
                <a14:m>
                  <m:oMath xmlns:m="http://schemas.openxmlformats.org/officeDocument/2006/math">
                    <m:r>
                      <a:rPr lang="en-US" altLang="zh-TW" i="1">
                        <a:latin typeface="Cambria Math"/>
                      </a:rPr>
                      <m:t>𝑙𝑜𝑔</m:t>
                    </m:r>
                    <m:sSup>
                      <m:sSupPr>
                        <m:ctrlPr>
                          <a:rPr lang="en-US" altLang="zh-TW" i="1">
                            <a:latin typeface="Cambria Math" panose="02040503050406030204" pitchFamily="18" charset="0"/>
                          </a:rPr>
                        </m:ctrlPr>
                      </m:sSupPr>
                      <m:e>
                        <m:r>
                          <a:rPr lang="en-US" altLang="zh-TW" i="1">
                            <a:latin typeface="Cambria Math"/>
                          </a:rPr>
                          <m:t>(</m:t>
                        </m:r>
                        <m:r>
                          <a:rPr lang="en-US" altLang="zh-TW" i="1">
                            <a:latin typeface="Cambria Math"/>
                          </a:rPr>
                          <m:t>𝑓</m:t>
                        </m:r>
                      </m:e>
                      <m:sup>
                        <m:r>
                          <a:rPr lang="en-US" altLang="zh-TW" i="1">
                            <a:latin typeface="Cambria Math"/>
                          </a:rPr>
                          <m:t>−1</m:t>
                        </m:r>
                      </m:sup>
                    </m:sSup>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𝑧</m:t>
                        </m:r>
                      </m:e>
                      <m:sub>
                        <m:r>
                          <a:rPr lang="en-US" altLang="zh-TW" i="1">
                            <a:latin typeface="Cambria Math"/>
                          </a:rPr>
                          <m:t>𝑖𝑗</m:t>
                        </m:r>
                      </m:sub>
                    </m:sSub>
                    <m:r>
                      <a:rPr lang="en-US" altLang="zh-TW" i="1">
                        <a:latin typeface="Cambria Math"/>
                      </a:rPr>
                      <m:t>))</m:t>
                    </m:r>
                    <m:r>
                      <a:rPr lang="en-US" altLang="zh-TW" b="0" i="1" smtClean="0">
                        <a:latin typeface="Cambria Math"/>
                      </a:rPr>
                      <m:t>=</m:t>
                    </m:r>
                    <m:r>
                      <a:rPr lang="en-US" altLang="zh-TW" b="0" i="1" smtClean="0">
                        <a:latin typeface="Cambria Math"/>
                      </a:rPr>
                      <m:t>𝑙𝑜𝑔</m:t>
                    </m:r>
                    <m:sSub>
                      <m:sSubPr>
                        <m:ctrlPr>
                          <a:rPr lang="en-US" altLang="zh-TW" b="0" i="1" smtClean="0">
                            <a:latin typeface="Cambria Math" panose="02040503050406030204" pitchFamily="18" charset="0"/>
                          </a:rPr>
                        </m:ctrlPr>
                      </m:sSubPr>
                      <m:e>
                        <m:r>
                          <a:rPr lang="en-US" altLang="zh-TW" b="0" i="1" smtClean="0">
                            <a:latin typeface="Cambria Math"/>
                          </a:rPr>
                          <m:t>𝐸</m:t>
                        </m:r>
                      </m:e>
                      <m:sub>
                        <m:r>
                          <a:rPr lang="en-US" altLang="zh-TW" b="0" i="1" smtClean="0">
                            <a:latin typeface="Cambria Math"/>
                          </a:rPr>
                          <m:t>𝑖</m:t>
                        </m:r>
                      </m:sub>
                    </m:sSub>
                    <m:r>
                      <a:rPr lang="en-US" altLang="zh-TW" b="0" i="1" smtClean="0">
                        <a:latin typeface="Cambria Math"/>
                      </a:rPr>
                      <m:t>+</m:t>
                    </m:r>
                    <m:r>
                      <m:rPr>
                        <m:sty m:val="p"/>
                      </m:rPr>
                      <a:rPr lang="en-US" altLang="zh-TW" b="0" i="0" smtClean="0">
                        <a:latin typeface="Cambria Math" panose="02040503050406030204" pitchFamily="18" charset="0"/>
                      </a:rPr>
                      <m:t>log</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a:ea typeface="Cambria Math"/>
                          </a:rPr>
                          <m:t>∆</m:t>
                        </m:r>
                        <m:r>
                          <a:rPr lang="en-US" altLang="zh-TW" b="0" i="1" smtClean="0">
                            <a:latin typeface="Cambria Math"/>
                            <a:ea typeface="Cambria Math"/>
                          </a:rPr>
                          <m:t>𝑡</m:t>
                        </m:r>
                      </m:e>
                      <m:sub>
                        <m:r>
                          <a:rPr lang="en-US" altLang="zh-TW" b="0" i="1" smtClean="0">
                            <a:latin typeface="Cambria Math"/>
                          </a:rPr>
                          <m:t>𝑗</m:t>
                        </m:r>
                      </m:sub>
                    </m:sSub>
                    <m:r>
                      <a:rPr lang="en-US" altLang="zh-TW" b="0" i="1" smtClean="0">
                        <a:latin typeface="Cambria Math" panose="02040503050406030204" pitchFamily="18" charset="0"/>
                      </a:rPr>
                      <m:t>)</m:t>
                    </m:r>
                  </m:oMath>
                </a14:m>
                <a:r>
                  <a:rPr lang="en-US" altLang="zh-TW" dirty="0"/>
                  <a:t> </a:t>
                </a:r>
              </a:p>
              <a:p>
                <a:pPr marL="109728" indent="0">
                  <a:buNone/>
                </a:pPr>
                <a:r>
                  <a:rPr lang="en-US" altLang="zh-TW" dirty="0"/>
                  <a:t> </a:t>
                </a:r>
              </a:p>
              <a:p>
                <a:pPr marL="109728" indent="0">
                  <a:buNone/>
                </a:pPr>
                <a:endParaRPr lang="en-US" altLang="zh-TW"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t="-1348"/>
                </a:stretch>
              </a:blipFill>
            </p:spPr>
            <p:txBody>
              <a:bodyPr/>
              <a:lstStyle/>
              <a:p>
                <a:r>
                  <a:rPr lang="zh-TW" altLang="en-US">
                    <a:noFill/>
                  </a:rPr>
                  <a:t> </a:t>
                </a:r>
              </a:p>
            </p:txBody>
          </p:sp>
        </mc:Fallback>
      </mc:AlternateContent>
      <p:sp>
        <p:nvSpPr>
          <p:cNvPr id="3" name="標題 2"/>
          <p:cNvSpPr>
            <a:spLocks noGrp="1"/>
          </p:cNvSpPr>
          <p:nvPr>
            <p:ph type="title"/>
          </p:nvPr>
        </p:nvSpPr>
        <p:spPr/>
        <p:txBody>
          <a:bodyPr>
            <a:normAutofit fontScale="90000"/>
          </a:bodyPr>
          <a:lstStyle/>
          <a:p>
            <a:r>
              <a:rPr lang="en-US" altLang="zh-TW" dirty="0"/>
              <a:t>10.2.1 High Dynamic Range Imaging(8/17)</a:t>
            </a:r>
            <a:endParaRPr lang="zh-TW" altLang="en-US" dirty="0"/>
          </a:p>
        </p:txBody>
      </p:sp>
      <p:pic>
        <p:nvPicPr>
          <p:cNvPr id="4"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520" y="1412776"/>
            <a:ext cx="25431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 name="文字方塊 9"/>
              <p:cNvSpPr txBox="1"/>
              <p:nvPr/>
            </p:nvSpPr>
            <p:spPr>
              <a:xfrm>
                <a:off x="1306142" y="2420888"/>
                <a:ext cx="2431553"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a:rPr>
                            <m:t>𝑓</m:t>
                          </m:r>
                        </m:e>
                        <m:sup>
                          <m:r>
                            <a:rPr lang="en-US" altLang="zh-TW" sz="2400" b="0" i="1" smtClean="0">
                              <a:latin typeface="Cambria Math"/>
                            </a:rPr>
                            <m:t>−1</m:t>
                          </m:r>
                        </m:sup>
                      </m:sSup>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a:rPr>
                                <m:t>𝑍</m:t>
                              </m:r>
                            </m:e>
                            <m:sub>
                              <m:r>
                                <a:rPr lang="en-US" altLang="zh-TW" sz="2400" b="0" i="1" smtClean="0">
                                  <a:latin typeface="Cambria Math"/>
                                </a:rPr>
                                <m:t>𝑖𝑗</m:t>
                              </m:r>
                            </m:sub>
                          </m:sSub>
                        </m:e>
                      </m:d>
                      <m:r>
                        <a:rPr lang="en-US" altLang="zh-TW" sz="2400" b="0" i="1" smtClean="0">
                          <a:latin typeface="Cambria Math"/>
                        </a:rPr>
                        <m:t>=</m:t>
                      </m:r>
                      <m:sSub>
                        <m:sSubPr>
                          <m:ctrlPr>
                            <a:rPr lang="en-US" altLang="zh-TW" sz="2400" b="0" i="1" smtClean="0">
                              <a:latin typeface="Cambria Math" panose="02040503050406030204" pitchFamily="18" charset="0"/>
                            </a:rPr>
                          </m:ctrlPr>
                        </m:sSubPr>
                        <m:e>
                          <m:r>
                            <a:rPr lang="en-US" altLang="zh-TW" sz="2400" b="0" i="1" smtClean="0">
                              <a:latin typeface="Cambria Math"/>
                            </a:rPr>
                            <m:t>𝐸</m:t>
                          </m:r>
                        </m:e>
                        <m:sub>
                          <m:r>
                            <a:rPr lang="en-US" altLang="zh-TW" sz="2400" b="0" i="1" smtClean="0">
                              <a:latin typeface="Cambria Math"/>
                            </a:rPr>
                            <m:t>𝑖</m:t>
                          </m:r>
                        </m:sub>
                      </m:sSub>
                      <m:sSub>
                        <m:sSubPr>
                          <m:ctrlPr>
                            <a:rPr lang="en-US" altLang="zh-TW" sz="2400" b="0" i="1" smtClean="0">
                              <a:latin typeface="Cambria Math" panose="02040503050406030204" pitchFamily="18" charset="0"/>
                            </a:rPr>
                          </m:ctrlPr>
                        </m:sSubPr>
                        <m:e>
                          <m:r>
                            <a:rPr lang="en-US" altLang="zh-TW" sz="2400" b="0" i="1" smtClean="0">
                              <a:latin typeface="Cambria Math"/>
                              <a:ea typeface="Cambria Math"/>
                            </a:rPr>
                            <m:t>∆</m:t>
                          </m:r>
                          <m:r>
                            <a:rPr lang="en-US" altLang="zh-TW" sz="2400" b="0" i="1" smtClean="0">
                              <a:latin typeface="Cambria Math"/>
                              <a:ea typeface="Cambria Math"/>
                            </a:rPr>
                            <m:t>𝑡</m:t>
                          </m:r>
                        </m:e>
                        <m:sub>
                          <m:r>
                            <a:rPr lang="en-US" altLang="zh-TW" sz="2400" b="0" i="1" smtClean="0">
                              <a:latin typeface="Cambria Math"/>
                            </a:rPr>
                            <m:t>𝑗</m:t>
                          </m:r>
                        </m:sub>
                      </m:sSub>
                    </m:oMath>
                  </m:oMathPara>
                </a14:m>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1306142" y="2420888"/>
                <a:ext cx="2431553" cy="517834"/>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46932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Minimize the follow:</a:t>
            </a:r>
          </a:p>
          <a:p>
            <a:endParaRPr lang="en-US" altLang="zh-TW" dirty="0"/>
          </a:p>
          <a:p>
            <a:endParaRPr lang="en-US" altLang="zh-TW" dirty="0"/>
          </a:p>
          <a:p>
            <a:endParaRPr lang="en-US" altLang="zh-TW" dirty="0"/>
          </a:p>
          <a:p>
            <a:endParaRPr lang="en-US" altLang="zh-TW" dirty="0"/>
          </a:p>
          <a:p>
            <a:pPr marL="109728" indent="0">
              <a:buNone/>
            </a:pPr>
            <a:endParaRPr lang="en-US" altLang="zh-TW" dirty="0"/>
          </a:p>
          <a:p>
            <a:endParaRPr lang="en-US" altLang="zh-TW" dirty="0"/>
          </a:p>
          <a:p>
            <a:endParaRPr lang="en-US" altLang="zh-TW" dirty="0"/>
          </a:p>
          <a:p>
            <a:endParaRPr lang="zh-TW" altLang="en-US" dirty="0"/>
          </a:p>
        </p:txBody>
      </p:sp>
      <p:sp>
        <p:nvSpPr>
          <p:cNvPr id="3" name="標題 2"/>
          <p:cNvSpPr>
            <a:spLocks noGrp="1"/>
          </p:cNvSpPr>
          <p:nvPr>
            <p:ph type="title"/>
          </p:nvPr>
        </p:nvSpPr>
        <p:spPr/>
        <p:txBody>
          <a:bodyPr>
            <a:normAutofit fontScale="90000"/>
          </a:bodyPr>
          <a:lstStyle/>
          <a:p>
            <a:r>
              <a:rPr lang="en-US" altLang="zh-TW" dirty="0"/>
              <a:t>10.2.1 High Dynamic Range Imaging(9/17)</a:t>
            </a:r>
            <a:endParaRPr lang="zh-TW" alt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6875611" cy="110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212976"/>
            <a:ext cx="52863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Tree>
    <p:extLst>
      <p:ext uri="{BB962C8B-B14F-4D97-AF65-F5344CB8AC3E}">
        <p14:creationId xmlns:p14="http://schemas.microsoft.com/office/powerpoint/2010/main" val="1763111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en-US" altLang="zh-TW" dirty="0"/>
              <a:t>10.2.1 High Dynamic Range Imaging(10/17)</a:t>
            </a:r>
            <a:endParaRPr lang="zh-TW" altLang="en-US" dirty="0"/>
          </a:p>
        </p:txBody>
      </p:sp>
      <p:sp>
        <p:nvSpPr>
          <p:cNvPr id="5" name="內容版面配置區 4"/>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54" y="1628800"/>
            <a:ext cx="783906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666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Under real-world conditions, casually acquired images may not be perfectly registered and may contain moving objects. </a:t>
            </a:r>
          </a:p>
          <a:p>
            <a:r>
              <a:rPr lang="en-US" altLang="zh-TW" dirty="0"/>
              <a:t>We should use an algorithm that combines global registration with local motion estimation (optical flow) to accurately align the images before blending their radiance estimates (Figure 10.16). </a:t>
            </a:r>
          </a:p>
        </p:txBody>
      </p:sp>
      <p:sp>
        <p:nvSpPr>
          <p:cNvPr id="3" name="標題 2"/>
          <p:cNvSpPr>
            <a:spLocks noGrp="1"/>
          </p:cNvSpPr>
          <p:nvPr>
            <p:ph type="title"/>
          </p:nvPr>
        </p:nvSpPr>
        <p:spPr/>
        <p:txBody>
          <a:bodyPr>
            <a:normAutofit fontScale="90000"/>
          </a:bodyPr>
          <a:lstStyle/>
          <a:p>
            <a:r>
              <a:rPr lang="en-US" altLang="zh-TW" dirty="0"/>
              <a:t>10.2.1 High Dynamic Range Imaging(11/17)</a:t>
            </a:r>
            <a:endParaRPr lang="zh-TW" altLang="en-US" dirty="0"/>
          </a:p>
        </p:txBody>
      </p:sp>
    </p:spTree>
    <p:extLst>
      <p:ext uri="{BB962C8B-B14F-4D97-AF65-F5344CB8AC3E}">
        <p14:creationId xmlns:p14="http://schemas.microsoft.com/office/powerpoint/2010/main" val="2799708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Since the images may have widely different exposures, care must be taken when estimating the motions, which must themselves be checked for consistency to avoid the creation of ghosts and object fragments.</a:t>
            </a:r>
          </a:p>
          <a:p>
            <a:r>
              <a:rPr lang="en-US" altLang="zh-TW" dirty="0"/>
              <a:t>Even this approach, however, may not work when the camera is simultaneously undergoing large motions and exposure changes.</a:t>
            </a:r>
          </a:p>
          <a:p>
            <a:endParaRPr lang="zh-TW" altLang="en-US" dirty="0"/>
          </a:p>
          <a:p>
            <a:endParaRPr lang="zh-TW" altLang="en-US" dirty="0"/>
          </a:p>
        </p:txBody>
      </p:sp>
      <p:sp>
        <p:nvSpPr>
          <p:cNvPr id="3" name="標題 2"/>
          <p:cNvSpPr>
            <a:spLocks noGrp="1"/>
          </p:cNvSpPr>
          <p:nvPr>
            <p:ph type="title"/>
          </p:nvPr>
        </p:nvSpPr>
        <p:spPr/>
        <p:txBody>
          <a:bodyPr>
            <a:normAutofit fontScale="90000"/>
          </a:bodyPr>
          <a:lstStyle/>
          <a:p>
            <a:r>
              <a:rPr lang="en-US" altLang="zh-TW" dirty="0"/>
              <a:t>10.2.1 High Dynamic Range Imaging(12/17)</a:t>
            </a:r>
            <a:endParaRPr lang="zh-TW" altLang="en-US" dirty="0"/>
          </a:p>
        </p:txBody>
      </p:sp>
    </p:spTree>
    <p:extLst>
      <p:ext uri="{BB962C8B-B14F-4D97-AF65-F5344CB8AC3E}">
        <p14:creationId xmlns:p14="http://schemas.microsoft.com/office/powerpoint/2010/main" val="3592639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normAutofit fontScale="90000"/>
          </a:bodyPr>
          <a:lstStyle/>
          <a:p>
            <a:r>
              <a:rPr lang="en-US" altLang="zh-TW" dirty="0"/>
              <a:t>10.2.1 High Dynamic Range Imaging(13/17)</a:t>
            </a:r>
            <a:endParaRPr lang="zh-TW"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424936" cy="538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338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547630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Recently, some cameras, such as the Sony 550 and Pentax K-7, have started integrating multiple exposure merging and tone mapping directly into the camera body. </a:t>
            </a:r>
          </a:p>
          <a:p>
            <a:r>
              <a:rPr lang="en-US" altLang="zh-TW" dirty="0"/>
              <a:t>In the future, the need to compute high dynamic range images from multiple exposures may be eliminated by advances in camera sensor technology.</a:t>
            </a:r>
            <a:endParaRPr lang="zh-TW" altLang="en-US" dirty="0"/>
          </a:p>
        </p:txBody>
      </p:sp>
      <p:sp>
        <p:nvSpPr>
          <p:cNvPr id="3" name="標題 2"/>
          <p:cNvSpPr>
            <a:spLocks noGrp="1"/>
          </p:cNvSpPr>
          <p:nvPr>
            <p:ph type="title"/>
          </p:nvPr>
        </p:nvSpPr>
        <p:spPr/>
        <p:txBody>
          <a:bodyPr>
            <a:normAutofit fontScale="90000"/>
          </a:bodyPr>
          <a:lstStyle/>
          <a:p>
            <a:r>
              <a:rPr lang="en-US" altLang="zh-TW" dirty="0"/>
              <a:t>10.2.1 High Dynamic Range Imaging(14/17)</a:t>
            </a:r>
            <a:endParaRPr lang="zh-TW" altLang="en-US" dirty="0"/>
          </a:p>
        </p:txBody>
      </p:sp>
    </p:spTree>
    <p:extLst>
      <p:ext uri="{BB962C8B-B14F-4D97-AF65-F5344CB8AC3E}">
        <p14:creationId xmlns:p14="http://schemas.microsoft.com/office/powerpoint/2010/main" val="95336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Ignoring, for now, photon noise, on-chip noise, amplifier noise, and quantization noise, which we discuss shortly, you can often assume that the mapping between incoming light and the values stored in a RAW camera file is roughly linear.</a:t>
            </a:r>
            <a:endParaRPr lang="zh-TW" altLang="en-US" dirty="0"/>
          </a:p>
        </p:txBody>
      </p:sp>
      <p:sp>
        <p:nvSpPr>
          <p:cNvPr id="3" name="標題 2"/>
          <p:cNvSpPr>
            <a:spLocks noGrp="1"/>
          </p:cNvSpPr>
          <p:nvPr>
            <p:ph type="title"/>
          </p:nvPr>
        </p:nvSpPr>
        <p:spPr/>
        <p:txBody>
          <a:bodyPr>
            <a:normAutofit fontScale="90000"/>
          </a:bodyPr>
          <a:lstStyle/>
          <a:p>
            <a:r>
              <a:rPr lang="en-US" altLang="zh-TW" dirty="0"/>
              <a:t>10.1.1 Radiometric Response Function(3/7)</a:t>
            </a:r>
            <a:endParaRPr lang="zh-TW" altLang="en-US" dirty="0"/>
          </a:p>
        </p:txBody>
      </p:sp>
    </p:spTree>
    <p:extLst>
      <p:ext uri="{BB962C8B-B14F-4D97-AF65-F5344CB8AC3E}">
        <p14:creationId xmlns:p14="http://schemas.microsoft.com/office/powerpoint/2010/main" val="2795831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However, the need to blend such images and to tone map them to lower-gamut displays is likely to remain.</a:t>
            </a:r>
          </a:p>
          <a:p>
            <a:endParaRPr lang="en-US" altLang="zh-TW" dirty="0"/>
          </a:p>
          <a:p>
            <a:endParaRPr lang="en-US" altLang="zh-TW" dirty="0"/>
          </a:p>
          <a:p>
            <a:endParaRPr lang="en-US" altLang="zh-TW" dirty="0"/>
          </a:p>
          <a:p>
            <a:endParaRPr lang="en-US" altLang="zh-TW" dirty="0"/>
          </a:p>
          <a:p>
            <a:endParaRPr lang="en-US" altLang="zh-TW" dirty="0"/>
          </a:p>
          <a:p>
            <a:r>
              <a:rPr lang="en-US" altLang="zh-TW" dirty="0"/>
              <a:t>Fuji </a:t>
            </a:r>
            <a:r>
              <a:rPr lang="en-US" altLang="zh-TW" dirty="0" err="1"/>
              <a:t>SuperCCD</a:t>
            </a:r>
            <a:r>
              <a:rPr lang="en-US" altLang="zh-TW" dirty="0"/>
              <a:t> high dynamic range image sensor</a:t>
            </a:r>
            <a:endParaRPr lang="zh-TW" altLang="en-US" dirty="0"/>
          </a:p>
        </p:txBody>
      </p:sp>
      <p:sp>
        <p:nvSpPr>
          <p:cNvPr id="3" name="標題 2"/>
          <p:cNvSpPr>
            <a:spLocks noGrp="1"/>
          </p:cNvSpPr>
          <p:nvPr>
            <p:ph type="title"/>
          </p:nvPr>
        </p:nvSpPr>
        <p:spPr/>
        <p:txBody>
          <a:bodyPr>
            <a:normAutofit fontScale="90000"/>
          </a:bodyPr>
          <a:lstStyle/>
          <a:p>
            <a:r>
              <a:rPr lang="en-US" altLang="zh-TW" dirty="0"/>
              <a:t>10.2.1 High Dynamic Range Imaging(15/17)</a:t>
            </a:r>
            <a:endParaRPr lang="zh-TW"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853538"/>
            <a:ext cx="2448272" cy="213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708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109728" indent="0">
              <a:buNone/>
            </a:pPr>
            <a:r>
              <a:rPr lang="en-US" altLang="zh-TW" dirty="0"/>
              <a:t>HDR image formats</a:t>
            </a:r>
          </a:p>
          <a:p>
            <a:endParaRPr lang="en-US" altLang="zh-TW" dirty="0"/>
          </a:p>
          <a:p>
            <a:r>
              <a:rPr lang="en-US" altLang="zh-TW" dirty="0"/>
              <a:t>If storage space is not an issue, storing each of the R, G, and B values as a 32-bit IEEE float is the best solution.</a:t>
            </a:r>
          </a:p>
          <a:p>
            <a:r>
              <a:rPr lang="en-US" altLang="zh-TW" dirty="0"/>
              <a:t>A more compact representation is the Radiance format (.pic, .</a:t>
            </a:r>
            <a:r>
              <a:rPr lang="en-US" altLang="zh-TW" dirty="0" err="1"/>
              <a:t>hdr</a:t>
            </a:r>
            <a:r>
              <a:rPr lang="en-US" altLang="zh-TW" dirty="0"/>
              <a:t>), which uses a single common exponent and per-channel mantissas.</a:t>
            </a:r>
          </a:p>
          <a:p>
            <a:endParaRPr lang="zh-TW" altLang="en-US" dirty="0"/>
          </a:p>
        </p:txBody>
      </p:sp>
      <p:sp>
        <p:nvSpPr>
          <p:cNvPr id="3" name="標題 2"/>
          <p:cNvSpPr>
            <a:spLocks noGrp="1"/>
          </p:cNvSpPr>
          <p:nvPr>
            <p:ph type="title"/>
          </p:nvPr>
        </p:nvSpPr>
        <p:spPr/>
        <p:txBody>
          <a:bodyPr>
            <a:normAutofit fontScale="90000"/>
          </a:bodyPr>
          <a:lstStyle/>
          <a:p>
            <a:r>
              <a:rPr lang="en-US" altLang="zh-TW" dirty="0"/>
              <a:t>10.2.1 High Dynamic Range Imaging(16/17)</a:t>
            </a:r>
            <a:endParaRPr lang="zh-TW" altLang="en-US" dirty="0"/>
          </a:p>
        </p:txBody>
      </p:sp>
    </p:spTree>
    <p:extLst>
      <p:ext uri="{BB962C8B-B14F-4D97-AF65-F5344CB8AC3E}">
        <p14:creationId xmlns:p14="http://schemas.microsoft.com/office/powerpoint/2010/main" val="2335753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51920" y="2332037"/>
            <a:ext cx="8229600" cy="4525963"/>
          </a:xfrm>
        </p:spPr>
        <p:txBody>
          <a:bodyPr>
            <a:normAutofit fontScale="92500" lnSpcReduction="2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pPr marL="109728" indent="0">
              <a:buNone/>
            </a:pPr>
            <a:r>
              <a:rPr lang="en-US" altLang="zh-TW" dirty="0"/>
              <a:t>HDR image encoding formats</a:t>
            </a:r>
          </a:p>
          <a:p>
            <a:r>
              <a:rPr lang="en-US" altLang="zh-TW" dirty="0"/>
              <a:t>(a) Portable </a:t>
            </a:r>
            <a:r>
              <a:rPr lang="en-US" altLang="zh-TW" dirty="0" err="1"/>
              <a:t>PixMap</a:t>
            </a:r>
            <a:r>
              <a:rPr lang="en-US" altLang="zh-TW" dirty="0"/>
              <a:t> (.ppm)</a:t>
            </a:r>
          </a:p>
          <a:p>
            <a:r>
              <a:rPr lang="en-US" altLang="zh-TW" dirty="0"/>
              <a:t>(b) Radiance (.pic, .</a:t>
            </a:r>
            <a:r>
              <a:rPr lang="en-US" altLang="zh-TW" dirty="0" err="1"/>
              <a:t>hdr</a:t>
            </a:r>
            <a:r>
              <a:rPr lang="en-US" altLang="zh-TW" dirty="0"/>
              <a:t>)</a:t>
            </a:r>
          </a:p>
          <a:p>
            <a:r>
              <a:rPr lang="en-US" altLang="zh-TW" dirty="0"/>
              <a:t>(c) </a:t>
            </a:r>
            <a:r>
              <a:rPr lang="en-US" altLang="zh-TW" dirty="0" err="1"/>
              <a:t>OpenEXR</a:t>
            </a:r>
            <a:r>
              <a:rPr lang="en-US" altLang="zh-TW" dirty="0"/>
              <a:t> (.</a:t>
            </a:r>
            <a:r>
              <a:rPr lang="en-US" altLang="zh-TW" dirty="0" err="1"/>
              <a:t>exr</a:t>
            </a:r>
            <a:r>
              <a:rPr lang="en-US" altLang="zh-TW" dirty="0"/>
              <a:t>)</a:t>
            </a:r>
            <a:endParaRPr lang="zh-TW" altLang="en-US" dirty="0"/>
          </a:p>
        </p:txBody>
      </p:sp>
      <p:sp>
        <p:nvSpPr>
          <p:cNvPr id="3" name="標題 2"/>
          <p:cNvSpPr>
            <a:spLocks noGrp="1"/>
          </p:cNvSpPr>
          <p:nvPr>
            <p:ph type="title"/>
          </p:nvPr>
        </p:nvSpPr>
        <p:spPr/>
        <p:txBody>
          <a:bodyPr>
            <a:normAutofit/>
          </a:bodyPr>
          <a:lstStyle/>
          <a:p>
            <a:endParaRPr lang="zh-TW"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0"/>
            <a:ext cx="6120680" cy="497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971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4150501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Once a radiance map has been computed, it is usually necessary to display it on a lower gamut (i.e., eight-bit) screen or printer.</a:t>
            </a:r>
          </a:p>
          <a:p>
            <a:r>
              <a:rPr lang="en-US" altLang="zh-TW" dirty="0"/>
              <a:t>The simplest way to compress a high dynamic range radiance image into a low dynamic range gamut is to use a </a:t>
            </a:r>
            <a:r>
              <a:rPr lang="en-US" altLang="zh-TW" dirty="0">
                <a:solidFill>
                  <a:srgbClr val="FF0000"/>
                </a:solidFill>
              </a:rPr>
              <a:t>global transfer curve</a:t>
            </a:r>
            <a:r>
              <a:rPr lang="en-US" altLang="zh-TW" dirty="0"/>
              <a:t> (Larson, </a:t>
            </a:r>
            <a:r>
              <a:rPr lang="en-US" altLang="zh-TW" dirty="0" err="1"/>
              <a:t>Rushmeier</a:t>
            </a:r>
            <a:r>
              <a:rPr lang="en-US" altLang="zh-TW" dirty="0"/>
              <a:t>, and </a:t>
            </a:r>
            <a:r>
              <a:rPr lang="en-US" altLang="zh-TW" dirty="0" err="1"/>
              <a:t>Piatko</a:t>
            </a:r>
            <a:r>
              <a:rPr lang="en-US" altLang="zh-TW" dirty="0"/>
              <a:t> 1997).</a:t>
            </a:r>
            <a:endParaRPr lang="zh-TW" altLang="en-US" dirty="0"/>
          </a:p>
        </p:txBody>
      </p:sp>
      <p:sp>
        <p:nvSpPr>
          <p:cNvPr id="3" name="標題 2"/>
          <p:cNvSpPr>
            <a:spLocks noGrp="1"/>
          </p:cNvSpPr>
          <p:nvPr>
            <p:ph type="title"/>
          </p:nvPr>
        </p:nvSpPr>
        <p:spPr/>
        <p:txBody>
          <a:bodyPr/>
          <a:lstStyle/>
          <a:p>
            <a:r>
              <a:rPr lang="en-US" altLang="zh-TW" b="0" dirty="0"/>
              <a:t>10.2.1 Tone mapping(1/10)</a:t>
            </a:r>
            <a:endParaRPr lang="zh-TW" altLang="en-US" dirty="0"/>
          </a:p>
        </p:txBody>
      </p:sp>
    </p:spTree>
    <p:extLst>
      <p:ext uri="{BB962C8B-B14F-4D97-AF65-F5344CB8AC3E}">
        <p14:creationId xmlns:p14="http://schemas.microsoft.com/office/powerpoint/2010/main" val="200477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862" y="1844824"/>
            <a:ext cx="8897634" cy="3384376"/>
          </a:xfrm>
        </p:spPr>
      </p:pic>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352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(a) input HDR image, linearly mapped; </a:t>
            </a:r>
          </a:p>
          <a:p>
            <a:r>
              <a:rPr lang="en-US" altLang="zh-TW" dirty="0"/>
              <a:t>(b) gamma applied to each color channel independently; </a:t>
            </a:r>
          </a:p>
          <a:p>
            <a:r>
              <a:rPr lang="en-US" altLang="zh-TW" dirty="0"/>
              <a:t>(c) gamma applied to intensity</a:t>
            </a:r>
            <a:endParaRPr lang="zh-TW" altLang="en-US" dirty="0"/>
          </a:p>
        </p:txBody>
      </p:sp>
      <p:sp>
        <p:nvSpPr>
          <p:cNvPr id="3" name="標題 2"/>
          <p:cNvSpPr>
            <a:spLocks noGrp="1"/>
          </p:cNvSpPr>
          <p:nvPr>
            <p:ph type="title"/>
          </p:nvPr>
        </p:nvSpPr>
        <p:spPr/>
        <p:txBody>
          <a:bodyPr/>
          <a:lstStyle/>
          <a:p>
            <a:r>
              <a:rPr lang="en-US" altLang="zh-TW" b="0" dirty="0"/>
              <a:t>10.2.1 Tone mapping(2/10)</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898125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378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4" y="980728"/>
            <a:ext cx="9361040" cy="4680520"/>
          </a:xfrm>
        </p:spPr>
      </p:pic>
    </p:spTree>
    <p:extLst>
      <p:ext uri="{BB962C8B-B14F-4D97-AF65-F5344CB8AC3E}">
        <p14:creationId xmlns:p14="http://schemas.microsoft.com/office/powerpoint/2010/main" val="2949140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Unfortunately, when the image has a really wide range of exposures, this global approach still fails to preserve details in regions with widely varying exposures.</a:t>
            </a:r>
          </a:p>
          <a:p>
            <a:endParaRPr lang="en-US" altLang="zh-TW" dirty="0"/>
          </a:p>
          <a:p>
            <a:r>
              <a:rPr lang="en-US" altLang="zh-TW" dirty="0"/>
              <a:t>Figure 10.21 shows how this process works. As before, the image is split into its luminance and chrominance channels.</a:t>
            </a:r>
            <a:endParaRPr lang="zh-TW" altLang="en-US" dirty="0"/>
          </a:p>
        </p:txBody>
      </p:sp>
      <p:sp>
        <p:nvSpPr>
          <p:cNvPr id="3" name="標題 2"/>
          <p:cNvSpPr>
            <a:spLocks noGrp="1"/>
          </p:cNvSpPr>
          <p:nvPr>
            <p:ph type="title"/>
          </p:nvPr>
        </p:nvSpPr>
        <p:spPr/>
        <p:txBody>
          <a:bodyPr/>
          <a:lstStyle/>
          <a:p>
            <a:r>
              <a:rPr lang="en-US" altLang="zh-TW" b="0" dirty="0"/>
              <a:t>10.2.1 Tone mapping(3/10)</a:t>
            </a:r>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085184"/>
            <a:ext cx="279288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0439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Then low-pass filtered to produce a base layer and a high-pass detail layer.</a:t>
            </a:r>
          </a:p>
          <a:p>
            <a:endParaRPr lang="en-US" altLang="zh-TW" dirty="0"/>
          </a:p>
          <a:p>
            <a:endParaRPr lang="en-US" altLang="zh-TW" dirty="0"/>
          </a:p>
          <a:p>
            <a:endParaRPr lang="en-US" altLang="zh-TW" dirty="0"/>
          </a:p>
          <a:p>
            <a:endParaRPr lang="zh-TW" altLang="en-US" dirty="0"/>
          </a:p>
        </p:txBody>
      </p:sp>
      <p:sp>
        <p:nvSpPr>
          <p:cNvPr id="3" name="標題 2"/>
          <p:cNvSpPr>
            <a:spLocks noGrp="1"/>
          </p:cNvSpPr>
          <p:nvPr>
            <p:ph type="title"/>
          </p:nvPr>
        </p:nvSpPr>
        <p:spPr/>
        <p:txBody>
          <a:bodyPr/>
          <a:lstStyle/>
          <a:p>
            <a:r>
              <a:rPr lang="en-US" altLang="zh-TW" b="0" dirty="0"/>
              <a:t>10.2.1 Tone mapping(4/10)</a:t>
            </a:r>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92896"/>
            <a:ext cx="3096344" cy="38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216593"/>
            <a:ext cx="3096344" cy="42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10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normAutofit fontScale="90000"/>
          </a:bodyPr>
          <a:lstStyle/>
          <a:p>
            <a:r>
              <a:rPr lang="en-US" altLang="zh-TW" dirty="0"/>
              <a:t>10.1.1 Radiometric Response Function(4/7)</a:t>
            </a:r>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438274"/>
            <a:ext cx="8029165" cy="472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45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base layer is then contrast reduced by scaling to the desired log-luminance range, and added to the detail layer to produce the new log-luminance image.</a:t>
            </a:r>
          </a:p>
          <a:p>
            <a:endParaRPr lang="en-US" altLang="zh-TW" dirty="0"/>
          </a:p>
          <a:p>
            <a:endParaRPr lang="en-US" altLang="zh-TW" dirty="0"/>
          </a:p>
          <a:p>
            <a:endParaRPr lang="zh-TW" altLang="en-US" dirty="0"/>
          </a:p>
        </p:txBody>
      </p:sp>
      <p:sp>
        <p:nvSpPr>
          <p:cNvPr id="3" name="標題 2"/>
          <p:cNvSpPr>
            <a:spLocks noGrp="1"/>
          </p:cNvSpPr>
          <p:nvPr>
            <p:ph type="title"/>
          </p:nvPr>
        </p:nvSpPr>
        <p:spPr/>
        <p:txBody>
          <a:bodyPr/>
          <a:lstStyle/>
          <a:p>
            <a:r>
              <a:rPr lang="en-US" altLang="zh-TW" b="0" dirty="0"/>
              <a:t>10.2.1 Tone mapping(5/10)</a:t>
            </a:r>
            <a:endParaRPr lang="zh-TW"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3397348"/>
            <a:ext cx="2837805" cy="53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35" y="4141648"/>
            <a:ext cx="4176465" cy="46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648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18807" y="2664268"/>
            <a:ext cx="8229600" cy="4193307"/>
          </a:xfrm>
        </p:spPr>
        <p:txBody>
          <a:bodyPr>
            <a:normAutofit fontScale="85000" lnSpcReduction="2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(a) low-pass and high-pass filtered log luminance images and color image; </a:t>
            </a:r>
          </a:p>
          <a:p>
            <a:r>
              <a:rPr lang="en-US" altLang="zh-TW" dirty="0"/>
              <a:t>(b) resulting tone-mapped image shows visible halos around the trees.</a:t>
            </a:r>
            <a:endParaRPr lang="zh-TW" altLang="en-US" dirty="0"/>
          </a:p>
        </p:txBody>
      </p:sp>
      <p:sp>
        <p:nvSpPr>
          <p:cNvPr id="3" name="標題 2"/>
          <p:cNvSpPr>
            <a:spLocks noGrp="1"/>
          </p:cNvSpPr>
          <p:nvPr>
            <p:ph type="title"/>
          </p:nvPr>
        </p:nvSpPr>
        <p:spPr/>
        <p:txBody>
          <a:bodyPr/>
          <a:lstStyle/>
          <a:p>
            <a:r>
              <a:rPr lang="en-US" altLang="zh-TW" b="0" dirty="0"/>
              <a:t>10.2.1 Tone mapping(6/10)</a:t>
            </a:r>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07" y="1124744"/>
            <a:ext cx="806489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316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33704335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en-US" altLang="zh-TW" dirty="0"/>
              <a:t>Note how the detail layer has visible halos around the high contrast edges, which are visible in the final tone-mapped image. This is because linear filtering, which is</a:t>
            </a:r>
            <a:r>
              <a:rPr lang="en-US" altLang="zh-TW" dirty="0">
                <a:solidFill>
                  <a:srgbClr val="FF0000"/>
                </a:solidFill>
              </a:rPr>
              <a:t> not edge preserving</a:t>
            </a:r>
            <a:r>
              <a:rPr lang="en-US" altLang="zh-TW" dirty="0"/>
              <a:t>, produces halos in the detail layer.</a:t>
            </a:r>
          </a:p>
          <a:p>
            <a:r>
              <a:rPr lang="en-US" altLang="zh-TW" dirty="0"/>
              <a:t>The solution to this problem is to </a:t>
            </a:r>
            <a:r>
              <a:rPr lang="en-US" altLang="zh-TW" dirty="0">
                <a:solidFill>
                  <a:srgbClr val="FF0000"/>
                </a:solidFill>
              </a:rPr>
              <a:t>use an edge-preserving filter to create the base layer</a:t>
            </a:r>
            <a:r>
              <a:rPr lang="en-US" altLang="zh-TW" dirty="0"/>
              <a:t>. Durand and Dorsey (2002) study a number of such edge-preserving filters, and select bilateral filtering as their edge preserving filter.</a:t>
            </a:r>
          </a:p>
          <a:p>
            <a:endParaRPr lang="en-US" altLang="zh-TW" dirty="0"/>
          </a:p>
          <a:p>
            <a:endParaRPr lang="zh-TW" altLang="en-US" dirty="0"/>
          </a:p>
        </p:txBody>
      </p:sp>
      <p:sp>
        <p:nvSpPr>
          <p:cNvPr id="3" name="標題 2"/>
          <p:cNvSpPr>
            <a:spLocks noGrp="1"/>
          </p:cNvSpPr>
          <p:nvPr>
            <p:ph type="title"/>
          </p:nvPr>
        </p:nvSpPr>
        <p:spPr/>
        <p:txBody>
          <a:bodyPr/>
          <a:lstStyle/>
          <a:p>
            <a:r>
              <a:rPr lang="en-US" altLang="zh-TW" b="0" dirty="0"/>
              <a:t>10.2.1 Tone mapping(7/10)</a:t>
            </a:r>
            <a:endParaRPr lang="zh-TW" altLang="en-US" dirty="0"/>
          </a:p>
        </p:txBody>
      </p:sp>
    </p:spTree>
    <p:extLst>
      <p:ext uri="{BB962C8B-B14F-4D97-AF65-F5344CB8AC3E}">
        <p14:creationId xmlns:p14="http://schemas.microsoft.com/office/powerpoint/2010/main" val="18464299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06265" y="2492896"/>
            <a:ext cx="7969674" cy="4126957"/>
          </a:xfrm>
        </p:spPr>
        <p:txBody>
          <a:bodyPr>
            <a:normAutofit fontScale="85000" lnSpcReduction="1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(a) </a:t>
            </a:r>
            <a:r>
              <a:rPr lang="en-US" altLang="zh-TW" dirty="0" err="1"/>
              <a:t>lowpass</a:t>
            </a:r>
            <a:r>
              <a:rPr lang="en-US" altLang="zh-TW" dirty="0"/>
              <a:t> and high-pass bilateral filtered log luminance images and color image;</a:t>
            </a:r>
          </a:p>
          <a:p>
            <a:r>
              <a:rPr lang="en-US" altLang="zh-TW" dirty="0"/>
              <a:t>(b) resulting tone-mapped image shows no halos.</a:t>
            </a:r>
          </a:p>
          <a:p>
            <a:endParaRPr lang="en-US" altLang="zh-TW" dirty="0"/>
          </a:p>
          <a:p>
            <a:endParaRPr lang="zh-TW" altLang="en-US" dirty="0"/>
          </a:p>
        </p:txBody>
      </p:sp>
      <p:sp>
        <p:nvSpPr>
          <p:cNvPr id="3" name="標題 2"/>
          <p:cNvSpPr>
            <a:spLocks noGrp="1"/>
          </p:cNvSpPr>
          <p:nvPr>
            <p:ph type="title"/>
          </p:nvPr>
        </p:nvSpPr>
        <p:spPr/>
        <p:txBody>
          <a:bodyPr/>
          <a:lstStyle/>
          <a:p>
            <a:r>
              <a:rPr lang="en-US" altLang="zh-TW" b="0" dirty="0"/>
              <a:t>10.2.1 Tone mapping(9/10)</a:t>
            </a:r>
            <a:endParaRPr lang="zh-TW"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6752"/>
            <a:ext cx="7703101" cy="414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66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 bilateral filter is an edge-preserving and noise reducing smoothing filter. The intensity value at each pixel in an image is replaced by a weighted average of intensity values from nearby pixels.</a:t>
            </a:r>
          </a:p>
          <a:p>
            <a:endParaRPr lang="en-US" altLang="zh-TW" dirty="0"/>
          </a:p>
          <a:p>
            <a:r>
              <a:rPr lang="en-US" altLang="zh-TW" dirty="0"/>
              <a:t>An another to compressing the base layer is to compress its derivatives, i.e., the gradient of the log-luminance image.</a:t>
            </a:r>
          </a:p>
          <a:p>
            <a:endParaRPr lang="en-US" altLang="zh-TW" dirty="0"/>
          </a:p>
          <a:p>
            <a:endParaRPr lang="en-US" altLang="zh-TW" dirty="0"/>
          </a:p>
          <a:p>
            <a:endParaRPr lang="zh-TW" altLang="en-US" dirty="0"/>
          </a:p>
        </p:txBody>
      </p:sp>
      <p:sp>
        <p:nvSpPr>
          <p:cNvPr id="3" name="標題 2"/>
          <p:cNvSpPr>
            <a:spLocks noGrp="1"/>
          </p:cNvSpPr>
          <p:nvPr>
            <p:ph type="title"/>
          </p:nvPr>
        </p:nvSpPr>
        <p:spPr/>
        <p:txBody>
          <a:bodyPr/>
          <a:lstStyle/>
          <a:p>
            <a:r>
              <a:rPr lang="en-US" altLang="zh-TW" b="0" dirty="0"/>
              <a:t>10.2.1 Tone mapping(8/10)</a:t>
            </a:r>
            <a:endParaRPr lang="zh-TW" altLang="en-US" dirty="0"/>
          </a:p>
        </p:txBody>
      </p:sp>
    </p:spTree>
    <p:extLst>
      <p:ext uri="{BB962C8B-B14F-4D97-AF65-F5344CB8AC3E}">
        <p14:creationId xmlns:p14="http://schemas.microsoft.com/office/powerpoint/2010/main" val="27884912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Gradient domain tone mapping</a:t>
            </a:r>
            <a:endParaRPr lang="zh-TW" altLang="en-US" dirty="0"/>
          </a:p>
        </p:txBody>
      </p:sp>
      <p:sp>
        <p:nvSpPr>
          <p:cNvPr id="3" name="標題 2"/>
          <p:cNvSpPr>
            <a:spLocks noGrp="1"/>
          </p:cNvSpPr>
          <p:nvPr>
            <p:ph type="title"/>
          </p:nvPr>
        </p:nvSpPr>
        <p:spPr/>
        <p:txBody>
          <a:bodyPr/>
          <a:lstStyle/>
          <a:p>
            <a:r>
              <a:rPr lang="en-US" altLang="zh-TW" b="0" dirty="0"/>
              <a:t>10.2.1 Tone mapping(10/10)</a:t>
            </a:r>
            <a:endParaRPr lang="zh-TW"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96751"/>
            <a:ext cx="6984776" cy="398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137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819084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10.3 Super-resolution and blur removal</a:t>
            </a:r>
          </a:p>
          <a:p>
            <a:r>
              <a:rPr lang="en-US" altLang="zh-TW" dirty="0"/>
              <a:t>10.3.1 Color image </a:t>
            </a:r>
            <a:r>
              <a:rPr lang="en-US" altLang="zh-TW" dirty="0" err="1"/>
              <a:t>demosaicing</a:t>
            </a:r>
            <a:r>
              <a:rPr lang="en-US" altLang="zh-TW" dirty="0"/>
              <a:t> </a:t>
            </a:r>
          </a:p>
          <a:p>
            <a:r>
              <a:rPr lang="en-US" altLang="zh-TW" dirty="0"/>
              <a:t>10.3.2 Application Colorization</a:t>
            </a:r>
            <a:endParaRPr lang="zh-TW" altLang="en-US" dirty="0"/>
          </a:p>
        </p:txBody>
      </p:sp>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spTree>
    <p:extLst>
      <p:ext uri="{BB962C8B-B14F-4D97-AF65-F5344CB8AC3E}">
        <p14:creationId xmlns:p14="http://schemas.microsoft.com/office/powerpoint/2010/main" val="19854852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While high dynamic range imaging enables us to with higher spatial </a:t>
            </a:r>
            <a:r>
              <a:rPr lang="en-US" altLang="zh-TW" dirty="0" err="1"/>
              <a:t>resolutiobtain</a:t>
            </a:r>
            <a:r>
              <a:rPr lang="en-US" altLang="zh-TW" dirty="0"/>
              <a:t> an image with a larger dynamic range than a single regular image, super-resolution enables us to create images on and less noise than regular camera</a:t>
            </a:r>
            <a:r>
              <a:rPr lang="nl-NL" altLang="zh-TW" dirty="0"/>
              <a:t>.</a:t>
            </a:r>
            <a:endParaRPr lang="zh-TW" altLang="en-US" dirty="0"/>
          </a:p>
        </p:txBody>
      </p:sp>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spTree>
    <p:extLst>
      <p:ext uri="{BB962C8B-B14F-4D97-AF65-F5344CB8AC3E}">
        <p14:creationId xmlns:p14="http://schemas.microsoft.com/office/powerpoint/2010/main" val="153141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Given the complexity of all of this processing, it is difficult to model the camera response function (Figure 10.3a), i.e., the mapping between incoming irradiance and digital RGB values, from first principles.</a:t>
            </a:r>
          </a:p>
          <a:p>
            <a:r>
              <a:rPr lang="en-US" altLang="zh-TW" dirty="0"/>
              <a:t>A more practical approach is to calibrate the camera by measuring correspondences between incoming light and final values</a:t>
            </a:r>
            <a:endParaRPr lang="zh-TW" altLang="en-US" dirty="0"/>
          </a:p>
        </p:txBody>
      </p:sp>
      <p:sp>
        <p:nvSpPr>
          <p:cNvPr id="3" name="標題 2"/>
          <p:cNvSpPr>
            <a:spLocks noGrp="1"/>
          </p:cNvSpPr>
          <p:nvPr>
            <p:ph type="title"/>
          </p:nvPr>
        </p:nvSpPr>
        <p:spPr/>
        <p:txBody>
          <a:bodyPr>
            <a:normAutofit fontScale="90000"/>
          </a:bodyPr>
          <a:lstStyle/>
          <a:p>
            <a:r>
              <a:rPr lang="en-US" altLang="zh-TW" dirty="0"/>
              <a:t>10.1.1 Radiometric Response Function(5/7)</a:t>
            </a:r>
            <a:endParaRPr lang="zh-TW" altLang="en-US" dirty="0"/>
          </a:p>
        </p:txBody>
      </p:sp>
    </p:spTree>
    <p:extLst>
      <p:ext uri="{BB962C8B-B14F-4D97-AF65-F5344CB8AC3E}">
        <p14:creationId xmlns:p14="http://schemas.microsoft.com/office/powerpoint/2010/main" val="38403993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r>
                  <a:rPr lang="en-US" altLang="zh-TW" dirty="0"/>
                  <a:t>We can do this by generalizing the image formation equations used for image de-blurring, which we also blur kernel (PSF) estimation.</a:t>
                </a:r>
              </a:p>
              <a:p>
                <a:r>
                  <a:rPr lang="en-US" altLang="zh-TW" dirty="0"/>
                  <a:t>we have several observed images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a:rPr>
                          <m:t>𝑜</m:t>
                        </m:r>
                      </m:e>
                      <m:sub>
                        <m:r>
                          <a:rPr lang="en-US" altLang="zh-TW" b="0" i="1" smtClean="0">
                            <a:latin typeface="Cambria Math"/>
                          </a:rPr>
                          <m:t>𝑘</m:t>
                        </m:r>
                      </m:sub>
                    </m:sSub>
                    <m:r>
                      <a:rPr lang="en-US" altLang="zh-TW" b="0" i="1" smtClean="0">
                        <a:latin typeface="Cambria Math"/>
                      </a:rPr>
                      <m:t>(</m:t>
                    </m:r>
                    <m:r>
                      <a:rPr lang="en-US" altLang="zh-TW" b="0" i="1" smtClean="0">
                        <a:latin typeface="Cambria Math"/>
                      </a:rPr>
                      <m:t>𝑥</m:t>
                    </m:r>
                    <m:r>
                      <a:rPr lang="en-US" altLang="zh-TW" b="0" i="1" smtClean="0">
                        <a:latin typeface="Cambria Math"/>
                      </a:rPr>
                      <m:t>)</m:t>
                    </m:r>
                  </m:oMath>
                </a14:m>
                <a:r>
                  <a:rPr lang="en-US" altLang="zh-TW" dirty="0"/>
                  <a:t> , as well as an image warping function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a:rPr>
                          <m:t>h</m:t>
                        </m:r>
                      </m:e>
                      <m:sub>
                        <m:r>
                          <a:rPr lang="en-US" altLang="zh-TW" b="0" i="1" smtClean="0">
                            <a:latin typeface="Cambria Math"/>
                          </a:rPr>
                          <m:t>𝑘</m:t>
                        </m:r>
                      </m:sub>
                    </m:sSub>
                    <m:r>
                      <a:rPr lang="en-US" altLang="zh-TW" b="0" i="1" smtClean="0">
                        <a:latin typeface="Cambria Math"/>
                      </a:rPr>
                      <m:t>(</m:t>
                    </m:r>
                    <m:r>
                      <a:rPr lang="en-US" altLang="zh-TW" b="0" i="1" smtClean="0">
                        <a:latin typeface="Cambria Math"/>
                      </a:rPr>
                      <m:t>𝑥</m:t>
                    </m:r>
                    <m:r>
                      <a:rPr lang="en-US" altLang="zh-TW" b="0" i="1" smtClean="0">
                        <a:latin typeface="Cambria Math"/>
                      </a:rPr>
                      <m:t>)</m:t>
                    </m:r>
                  </m:oMath>
                </a14:m>
                <a:r>
                  <a:rPr lang="en-US" altLang="zh-TW" dirty="0"/>
                  <a:t> for each observed image. Combining all of these elements, we get the (noisy) observation equations.</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rotWithShape="1">
                <a:blip r:embed="rId3"/>
                <a:stretch>
                  <a:fillRect t="-1213" r="-444"/>
                </a:stretch>
              </a:blipFill>
            </p:spPr>
            <p:txBody>
              <a:bodyPr/>
              <a:lstStyle/>
              <a:p>
                <a:r>
                  <a:rPr lang="zh-TW" altLang="en-US">
                    <a:noFill/>
                  </a:rPr>
                  <a:t> </a:t>
                </a:r>
              </a:p>
            </p:txBody>
          </p:sp>
        </mc:Fallback>
      </mc:AlternateContent>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spTree>
    <p:extLst>
      <p:ext uri="{BB962C8B-B14F-4D97-AF65-F5344CB8AC3E}">
        <p14:creationId xmlns:p14="http://schemas.microsoft.com/office/powerpoint/2010/main" val="3856707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lstStyle/>
              <a:p>
                <a:endParaRPr lang="en-US" altLang="zh-TW" dirty="0"/>
              </a:p>
              <a:p>
                <a:endParaRPr lang="en-US" altLang="zh-TW" dirty="0"/>
              </a:p>
              <a:p>
                <a:r>
                  <a:rPr lang="en-US" altLang="zh-TW" dirty="0"/>
                  <a:t>where D is the </a:t>
                </a:r>
                <a:r>
                  <a:rPr lang="en-US" altLang="zh-TW" dirty="0" err="1"/>
                  <a:t>downsampling</a:t>
                </a:r>
                <a:r>
                  <a:rPr lang="en-US" altLang="zh-TW" dirty="0"/>
                  <a:t> operator, which operates after the super-resolved (sharp) warped image </a:t>
                </a:r>
                <a14:m>
                  <m:oMath xmlns:m="http://schemas.openxmlformats.org/officeDocument/2006/math">
                    <m:r>
                      <a:rPr lang="en-US" altLang="zh-TW" b="0" i="1" smtClean="0">
                        <a:latin typeface="Cambria Math"/>
                      </a:rPr>
                      <m:t>𝑠</m:t>
                    </m:r>
                    <m:r>
                      <a:rPr lang="en-US" altLang="zh-TW" b="0" i="1" smtClean="0">
                        <a:latin typeface="Cambria Math"/>
                      </a:rPr>
                      <m:t>(</m:t>
                    </m:r>
                    <m:sSub>
                      <m:sSubPr>
                        <m:ctrlPr>
                          <a:rPr lang="en-US" altLang="zh-TW" b="0" i="1" smtClean="0">
                            <a:latin typeface="Cambria Math" panose="02040503050406030204" pitchFamily="18" charset="0"/>
                          </a:rPr>
                        </m:ctrlPr>
                      </m:sSubPr>
                      <m:e>
                        <m:r>
                          <a:rPr lang="en-US" altLang="zh-TW" b="0" i="1" smtClean="0">
                            <a:latin typeface="Cambria Math"/>
                          </a:rPr>
                          <m:t>h</m:t>
                        </m:r>
                      </m:e>
                      <m:sub>
                        <m:r>
                          <a:rPr lang="en-US" altLang="zh-TW" b="0" i="1" smtClean="0">
                            <a:latin typeface="Cambria Math"/>
                          </a:rPr>
                          <m:t>𝑘</m:t>
                        </m:r>
                      </m:sub>
                    </m:sSub>
                    <m:r>
                      <a:rPr lang="en-US" altLang="zh-TW" b="0" i="1" smtClean="0">
                        <a:latin typeface="Cambria Math"/>
                      </a:rPr>
                      <m:t>(</m:t>
                    </m:r>
                    <m:r>
                      <a:rPr lang="en-US" altLang="zh-TW" b="0" i="1" smtClean="0">
                        <a:latin typeface="Cambria Math"/>
                      </a:rPr>
                      <m:t>𝑥</m:t>
                    </m:r>
                    <m:r>
                      <a:rPr lang="en-US" altLang="zh-TW" b="0" i="1" smtClean="0">
                        <a:latin typeface="Cambria Math"/>
                      </a:rPr>
                      <m:t>))</m:t>
                    </m:r>
                  </m:oMath>
                </a14:m>
                <a:r>
                  <a:rPr lang="en-US" altLang="zh-TW" dirty="0"/>
                  <a:t> has been convolved with the blur kernel </a:t>
                </a:r>
                <a14:m>
                  <m:oMath xmlns:m="http://schemas.openxmlformats.org/officeDocument/2006/math">
                    <m:r>
                      <a:rPr lang="en-US" altLang="zh-TW" b="0" i="1" smtClean="0">
                        <a:latin typeface="Cambria Math"/>
                      </a:rPr>
                      <m:t>𝑏</m:t>
                    </m:r>
                    <m:r>
                      <a:rPr lang="en-US" altLang="zh-TW" b="0" i="1" smtClean="0">
                        <a:latin typeface="Cambria Math"/>
                      </a:rPr>
                      <m:t>(</m:t>
                    </m:r>
                    <m:r>
                      <a:rPr lang="en-US" altLang="zh-TW" b="0" i="1" smtClean="0">
                        <a:latin typeface="Cambria Math"/>
                      </a:rPr>
                      <m:t>𝑥</m:t>
                    </m:r>
                    <m:r>
                      <a:rPr lang="en-US" altLang="zh-TW" b="0" i="1" smtClean="0">
                        <a:latin typeface="Cambria Math"/>
                      </a:rPr>
                      <m:t>)</m:t>
                    </m:r>
                  </m:oMath>
                </a14:m>
                <a:r>
                  <a:rPr lang="en-US" altLang="zh-TW" dirty="0"/>
                  <a:t>.</a:t>
                </a:r>
              </a:p>
              <a:p>
                <a:r>
                  <a:rPr lang="en-US" altLang="zh-TW" dirty="0"/>
                  <a:t>The above image formation equations lead to the following least squares problem:</a:t>
                </a:r>
              </a:p>
              <a:p>
                <a:endParaRPr lang="zh-TW" altLang="en-US" dirty="0"/>
              </a:p>
              <a:p>
                <a:endParaRPr lang="zh-TW" altLang="en-US"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rotWithShape="1">
                <a:blip r:embed="rId3"/>
                <a:stretch>
                  <a:fillRect r="-2148"/>
                </a:stretch>
              </a:blipFill>
            </p:spPr>
            <p:txBody>
              <a:bodyPr/>
              <a:lstStyle/>
              <a:p>
                <a:r>
                  <a:rPr lang="zh-TW" altLang="en-US">
                    <a:noFill/>
                  </a:rPr>
                  <a:t> </a:t>
                </a:r>
              </a:p>
            </p:txBody>
          </p:sp>
        </mc:Fallback>
      </mc:AlternateContent>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370" y="1844824"/>
            <a:ext cx="463551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353" y="5085184"/>
            <a:ext cx="456184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4370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520596"/>
            <a:ext cx="8229600" cy="4525963"/>
          </a:xfrm>
        </p:spPr>
        <p:txBody>
          <a:bodyPr>
            <a:normAutofit fontScale="92500"/>
          </a:bodyPr>
          <a:lstStyle/>
          <a:p>
            <a:endParaRPr lang="en-US" altLang="zh-TW" dirty="0"/>
          </a:p>
          <a:p>
            <a:endParaRPr lang="en-US" altLang="zh-TW" dirty="0"/>
          </a:p>
          <a:p>
            <a:r>
              <a:rPr lang="en-US" altLang="zh-TW" dirty="0"/>
              <a:t>In practice, this depends a lot on the amount of blur and aliasing in the camera optics, as well as the accuracy in the motion and PSF estimates. </a:t>
            </a:r>
          </a:p>
          <a:p>
            <a:r>
              <a:rPr lang="en-US" altLang="zh-TW" dirty="0"/>
              <a:t>Less blurring and less aliasing means that there is more  high frequency information available to be recovered.</a:t>
            </a:r>
          </a:p>
          <a:p>
            <a:r>
              <a:rPr lang="en-US" altLang="zh-TW" dirty="0"/>
              <a:t>However, because the least squares formulation uses no image prior, a lot of high-frequency noise can be introduced into the</a:t>
            </a:r>
            <a:r>
              <a:rPr lang="zh-TW" altLang="en-US" dirty="0"/>
              <a:t> </a:t>
            </a:r>
            <a:r>
              <a:rPr lang="en-US" altLang="zh-TW" dirty="0"/>
              <a:t>solution.</a:t>
            </a:r>
          </a:p>
          <a:p>
            <a:pPr marL="109728" indent="0">
              <a:buNone/>
            </a:pPr>
            <a:endParaRPr lang="zh-TW" altLang="en-US" dirty="0"/>
          </a:p>
        </p:txBody>
      </p:sp>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317764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0308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26059469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For this reason, most super-resolution algorithms assume some form of image prior.</a:t>
            </a:r>
          </a:p>
          <a:p>
            <a:r>
              <a:rPr lang="en-US" altLang="zh-TW" dirty="0"/>
              <a:t>The simplest of these is to place a penalty on the image derivatives, and the overall problem is still linear least squares.</a:t>
            </a:r>
          </a:p>
          <a:p>
            <a:endParaRPr lang="zh-TW" altLang="en-US" dirty="0"/>
          </a:p>
        </p:txBody>
      </p:sp>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05064"/>
            <a:ext cx="640383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835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resulting prior image model is a Gaussian Markov random field (GMRF).</a:t>
            </a:r>
          </a:p>
          <a:p>
            <a:r>
              <a:rPr lang="en-US" altLang="zh-TW" dirty="0"/>
              <a:t>Unfortunately, GMRFs tend to produce solutions with visible ripples.</a:t>
            </a:r>
          </a:p>
          <a:p>
            <a:endParaRPr lang="zh-TW" altLang="en-US" dirty="0"/>
          </a:p>
        </p:txBody>
      </p:sp>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spTree>
    <p:extLst>
      <p:ext uri="{BB962C8B-B14F-4D97-AF65-F5344CB8AC3E}">
        <p14:creationId xmlns:p14="http://schemas.microsoft.com/office/powerpoint/2010/main" val="2566179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568952" cy="532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7341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r>
                  <a:rPr lang="en-US" altLang="zh-TW" dirty="0"/>
                  <a:t>(a) </a:t>
                </a:r>
                <a:r>
                  <a:rPr lang="en-US" altLang="zh-TW" dirty="0" err="1"/>
                  <a:t>bicubic</a:t>
                </a:r>
                <a:r>
                  <a:rPr lang="en-US" altLang="zh-TW" dirty="0"/>
                  <a:t> </a:t>
                </a:r>
              </a:p>
              <a:p>
                <a:r>
                  <a:rPr lang="en-US" altLang="zh-TW" dirty="0"/>
                  <a:t>(b) average image</a:t>
                </a:r>
              </a:p>
              <a:p>
                <a:r>
                  <a:rPr lang="en-US" altLang="zh-TW" dirty="0"/>
                  <a:t>(c) MLE (Maximum </a:t>
                </a:r>
                <a:r>
                  <a:rPr lang="en-US" altLang="zh-TW" dirty="0" err="1"/>
                  <a:t>Likelyhood</a:t>
                </a:r>
                <a:r>
                  <a:rPr lang="en-US" altLang="zh-TW" dirty="0"/>
                  <a:t>)</a:t>
                </a:r>
              </a:p>
              <a:p>
                <a:r>
                  <a:rPr lang="en-US" altLang="zh-TW" dirty="0"/>
                  <a:t>(d) simple </a:t>
                </a:r>
                <a14:m>
                  <m:oMath xmlns:m="http://schemas.openxmlformats.org/officeDocument/2006/math">
                    <m:sSup>
                      <m:sSupPr>
                        <m:ctrlPr>
                          <a:rPr lang="en-US" altLang="zh-TW" i="1" smtClean="0">
                            <a:latin typeface="Cambria Math" panose="02040503050406030204" pitchFamily="18" charset="0"/>
                          </a:rPr>
                        </m:ctrlPr>
                      </m:sSupPr>
                      <m:e>
                        <m:d>
                          <m:dPr>
                            <m:begChr m:val="‖"/>
                            <m:endChr m:val="‖"/>
                            <m:ctrlPr>
                              <a:rPr lang="en-US" altLang="zh-TW" i="1">
                                <a:latin typeface="Cambria Math" panose="02040503050406030204" pitchFamily="18" charset="0"/>
                              </a:rPr>
                            </m:ctrlPr>
                          </m:dPr>
                          <m:e>
                            <m:r>
                              <a:rPr lang="en-US" altLang="zh-TW" i="1">
                                <a:latin typeface="Cambria Math"/>
                              </a:rPr>
                              <m:t>𝑥</m:t>
                            </m:r>
                          </m:e>
                        </m:d>
                      </m:e>
                      <m:sup>
                        <m:r>
                          <a:rPr lang="en-US" altLang="zh-TW" b="0" i="1" smtClean="0">
                            <a:latin typeface="Cambria Math"/>
                          </a:rPr>
                          <m:t>2</m:t>
                        </m:r>
                      </m:sup>
                    </m:sSup>
                  </m:oMath>
                </a14:m>
                <a:r>
                  <a:rPr lang="en-US" altLang="zh-TW" dirty="0"/>
                  <a:t>prior ( = 0:004);</a:t>
                </a:r>
              </a:p>
              <a:p>
                <a:r>
                  <a:rPr lang="en-US" altLang="zh-TW" dirty="0"/>
                  <a:t>(e) GMRF ( = 0:003)</a:t>
                </a:r>
              </a:p>
              <a:p>
                <a:r>
                  <a:rPr lang="en-US" altLang="zh-TW" dirty="0"/>
                  <a:t>(f) HMRF ( = 0:01,  = 0:04). </a:t>
                </a:r>
                <a:endParaRPr lang="zh-TW" altLang="en-US"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rotWithShape="0">
                <a:blip r:embed="rId3"/>
                <a:stretch>
                  <a:fillRect t="-1348"/>
                </a:stretch>
              </a:blipFill>
            </p:spPr>
            <p:txBody>
              <a:bodyPr/>
              <a:lstStyle/>
              <a:p>
                <a:r>
                  <a:rPr lang="zh-TW" altLang="en-US">
                    <a:noFill/>
                  </a:rPr>
                  <a:t> </a:t>
                </a:r>
              </a:p>
            </p:txBody>
          </p:sp>
        </mc:Fallback>
      </mc:AlternateContent>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spTree>
    <p:extLst>
      <p:ext uri="{BB962C8B-B14F-4D97-AF65-F5344CB8AC3E}">
        <p14:creationId xmlns:p14="http://schemas.microsoft.com/office/powerpoint/2010/main" val="3003524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r>
              <a:rPr lang="en-US" altLang="zh-TW" dirty="0"/>
              <a:t>Figure 10.32 shows the results of missing details using this approach and compares these results to a more recent algorithm by </a:t>
            </a:r>
            <a:r>
              <a:rPr lang="en-US" altLang="zh-TW" dirty="0" err="1"/>
              <a:t>Fattal</a:t>
            </a:r>
            <a:r>
              <a:rPr lang="en-US" altLang="zh-TW" dirty="0"/>
              <a:t> (2007). </a:t>
            </a:r>
          </a:p>
          <a:p>
            <a:r>
              <a:rPr lang="en-US" altLang="zh-TW" dirty="0"/>
              <a:t>This algorithm learns to predict oriented gradient magnitudes in the finer resolution image based on a pixel’s location relative to the nearest detected edge along with the corresponding edge statistics (magnitude and width). </a:t>
            </a:r>
          </a:p>
          <a:p>
            <a:r>
              <a:rPr lang="en-US" altLang="zh-TW" dirty="0"/>
              <a:t>It is also possible to combine robust derivative priors with example-based super-resolution.</a:t>
            </a:r>
            <a:endParaRPr lang="zh-TW" altLang="en-US" dirty="0"/>
          </a:p>
        </p:txBody>
      </p:sp>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spTree>
    <p:extLst>
      <p:ext uri="{BB962C8B-B14F-4D97-AF65-F5344CB8AC3E}">
        <p14:creationId xmlns:p14="http://schemas.microsoft.com/office/powerpoint/2010/main" val="9070303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060848"/>
            <a:ext cx="8229600" cy="4525963"/>
          </a:xfrm>
        </p:spPr>
        <p:txBody>
          <a:bodyPr>
            <a:normAutofit fontScale="92500" lnSpcReduction="2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Example-based super-resolution: </a:t>
            </a:r>
          </a:p>
          <a:p>
            <a:r>
              <a:rPr lang="en-US" altLang="zh-TW" dirty="0"/>
              <a:t>(a) original 32 x 32 pixel low-resolution image</a:t>
            </a:r>
          </a:p>
          <a:p>
            <a:r>
              <a:rPr lang="en-US" altLang="zh-TW" dirty="0"/>
              <a:t>(b) example-based super-resolved 256 X 256 pixel image </a:t>
            </a:r>
          </a:p>
          <a:p>
            <a:r>
              <a:rPr lang="en-US" altLang="zh-TW" dirty="0"/>
              <a:t>(c) </a:t>
            </a:r>
            <a:r>
              <a:rPr lang="en-US" altLang="zh-TW" dirty="0" err="1"/>
              <a:t>upsampling</a:t>
            </a:r>
            <a:r>
              <a:rPr lang="en-US" altLang="zh-TW" dirty="0"/>
              <a:t> via imposed edge statistics</a:t>
            </a:r>
            <a:endParaRPr lang="zh-TW" altLang="en-US" dirty="0"/>
          </a:p>
        </p:txBody>
      </p:sp>
      <p:sp>
        <p:nvSpPr>
          <p:cNvPr id="3" name="標題 2"/>
          <p:cNvSpPr>
            <a:spLocks noGrp="1"/>
          </p:cNvSpPr>
          <p:nvPr>
            <p:ph type="title"/>
          </p:nvPr>
        </p:nvSpPr>
        <p:spPr/>
        <p:txBody>
          <a:bodyPr>
            <a:normAutofit fontScale="90000"/>
          </a:bodyPr>
          <a:lstStyle/>
          <a:p>
            <a:r>
              <a:rPr lang="en-US" altLang="zh-TW" dirty="0"/>
              <a:t>10.3 Super-resolution and blur removal</a:t>
            </a:r>
            <a:endParaRPr lang="zh-TW"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8352928" cy="303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45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normAutofit fontScale="90000"/>
          </a:bodyPr>
          <a:lstStyle/>
          <a:p>
            <a:r>
              <a:rPr lang="en-US" altLang="zh-TW" dirty="0"/>
              <a:t>10.1.1 Radiometric Response Function(6/7)</a:t>
            </a:r>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340768"/>
            <a:ext cx="404845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73016"/>
            <a:ext cx="3964682" cy="269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2995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345021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 special case of super-resolution, which is used daily in most digital still cameras, is the process of </a:t>
            </a:r>
            <a:r>
              <a:rPr lang="en-US" altLang="zh-TW" dirty="0" err="1"/>
              <a:t>demosaicing</a:t>
            </a:r>
            <a:r>
              <a:rPr lang="en-US" altLang="zh-TW" dirty="0"/>
              <a:t> samples from a color filter array (CFA) into a full-color RGB image.</a:t>
            </a:r>
          </a:p>
          <a:p>
            <a:r>
              <a:rPr lang="en-US" altLang="zh-TW" dirty="0"/>
              <a:t>Figure 10.34 shows the most commonly used CFA known as the Bayer pattern, which has twice as many green (G) sensors as red and blue sensors.</a:t>
            </a:r>
            <a:endParaRPr lang="zh-TW" altLang="en-US" dirty="0"/>
          </a:p>
        </p:txBody>
      </p:sp>
      <p:sp>
        <p:nvSpPr>
          <p:cNvPr id="3" name="標題 2"/>
          <p:cNvSpPr>
            <a:spLocks noGrp="1"/>
          </p:cNvSpPr>
          <p:nvPr>
            <p:ph type="title"/>
          </p:nvPr>
        </p:nvSpPr>
        <p:spPr/>
        <p:txBody>
          <a:bodyPr>
            <a:normAutofit fontScale="90000"/>
          </a:bodyPr>
          <a:lstStyle/>
          <a:p>
            <a:r>
              <a:rPr lang="en-US" altLang="zh-TW" dirty="0"/>
              <a:t>10.3.1 Color image </a:t>
            </a:r>
            <a:r>
              <a:rPr lang="en-US" altLang="zh-TW" dirty="0" err="1"/>
              <a:t>demosaicing</a:t>
            </a:r>
            <a:r>
              <a:rPr lang="en-US" altLang="zh-TW" dirty="0"/>
              <a:t> </a:t>
            </a:r>
            <a:endParaRPr lang="zh-TW" altLang="en-US" dirty="0"/>
          </a:p>
        </p:txBody>
      </p:sp>
    </p:spTree>
    <p:extLst>
      <p:ext uri="{BB962C8B-B14F-4D97-AF65-F5344CB8AC3E}">
        <p14:creationId xmlns:p14="http://schemas.microsoft.com/office/powerpoint/2010/main" val="35905294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27538" y="1772816"/>
            <a:ext cx="8229600" cy="4525963"/>
          </a:xfrm>
        </p:spPr>
        <p:txBody>
          <a:bodyPr>
            <a:normAutofit fontScale="92500" lnSpcReduction="2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Bayer RGB pattern: </a:t>
            </a:r>
          </a:p>
          <a:p>
            <a:r>
              <a:rPr lang="en-US" altLang="zh-TW" dirty="0"/>
              <a:t>(a) color filter array layout</a:t>
            </a:r>
          </a:p>
          <a:p>
            <a:r>
              <a:rPr lang="en-US" altLang="zh-TW" dirty="0"/>
              <a:t>(b) interpolated pixel values, with unknown values shown as lower case.</a:t>
            </a:r>
          </a:p>
          <a:p>
            <a:endParaRPr lang="en-US" altLang="zh-TW" dirty="0"/>
          </a:p>
          <a:p>
            <a:endParaRPr lang="en-US" altLang="zh-TW" dirty="0"/>
          </a:p>
          <a:p>
            <a:endParaRPr lang="en-US" altLang="zh-TW" dirty="0"/>
          </a:p>
          <a:p>
            <a:endParaRPr lang="zh-TW" altLang="en-US" dirty="0"/>
          </a:p>
        </p:txBody>
      </p:sp>
      <p:sp>
        <p:nvSpPr>
          <p:cNvPr id="3" name="標題 2"/>
          <p:cNvSpPr>
            <a:spLocks noGrp="1"/>
          </p:cNvSpPr>
          <p:nvPr>
            <p:ph type="title"/>
          </p:nvPr>
        </p:nvSpPr>
        <p:spPr/>
        <p:txBody>
          <a:bodyPr>
            <a:normAutofit fontScale="90000"/>
          </a:bodyPr>
          <a:lstStyle/>
          <a:p>
            <a:r>
              <a:rPr lang="en-US" altLang="zh-TW" dirty="0"/>
              <a:t>10.3.1 Color image </a:t>
            </a:r>
            <a:r>
              <a:rPr lang="en-US" altLang="zh-TW" dirty="0" err="1"/>
              <a:t>demosaicing</a:t>
            </a:r>
            <a:r>
              <a:rPr lang="en-US" altLang="zh-TW" dirty="0"/>
              <a:t> </a:t>
            </a:r>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40768"/>
            <a:ext cx="2808312" cy="318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338" y="1340768"/>
            <a:ext cx="2881990" cy="322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3507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normAutofit fontScale="90000"/>
          </a:bodyPr>
          <a:lstStyle/>
          <a:p>
            <a:r>
              <a:rPr lang="en-US" altLang="zh-TW" dirty="0"/>
              <a:t>10.3.1 Color image </a:t>
            </a:r>
            <a:r>
              <a:rPr lang="en-US" altLang="zh-TW" dirty="0" err="1"/>
              <a:t>demosaicing</a:t>
            </a:r>
            <a:r>
              <a:rPr lang="en-US" altLang="zh-TW" dirty="0"/>
              <a:t> </a:t>
            </a:r>
            <a:endParaRPr lang="zh-TW" alt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68760"/>
            <a:ext cx="7776864" cy="5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5586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(a) original full-resolution image.</a:t>
            </a:r>
          </a:p>
          <a:p>
            <a:r>
              <a:rPr lang="en-US" altLang="zh-TW" dirty="0"/>
              <a:t>(b) bilinear interpolation results, showing color fringing near the tip of the blue crayon and zippering near its left (vertical) edge.</a:t>
            </a:r>
          </a:p>
          <a:p>
            <a:r>
              <a:rPr lang="en-US" altLang="zh-TW" dirty="0"/>
              <a:t>(c) the high-quality linear interpolation results of </a:t>
            </a:r>
            <a:r>
              <a:rPr lang="en-US" altLang="zh-TW" dirty="0" err="1"/>
              <a:t>Malvar</a:t>
            </a:r>
            <a:r>
              <a:rPr lang="en-US" altLang="zh-TW" dirty="0"/>
              <a:t>, He, and Cutler (2004) (note the strong halo artifacts on the yellow crayon). </a:t>
            </a:r>
          </a:p>
          <a:p>
            <a:r>
              <a:rPr lang="en-US" altLang="zh-TW" dirty="0"/>
              <a:t>(d) using the local two-color prior of Bennett, </a:t>
            </a:r>
            <a:r>
              <a:rPr lang="en-US" altLang="zh-TW" dirty="0" err="1"/>
              <a:t>Uyttendaele</a:t>
            </a:r>
            <a:r>
              <a:rPr lang="en-US" altLang="zh-TW" dirty="0"/>
              <a:t>, </a:t>
            </a:r>
            <a:r>
              <a:rPr lang="en-US" altLang="zh-TW" dirty="0" err="1"/>
              <a:t>Zitnick</a:t>
            </a:r>
            <a:r>
              <a:rPr lang="en-US" altLang="zh-TW" dirty="0"/>
              <a:t> et al. (2006).</a:t>
            </a:r>
            <a:endParaRPr lang="zh-TW" altLang="en-US" dirty="0"/>
          </a:p>
        </p:txBody>
      </p:sp>
      <p:sp>
        <p:nvSpPr>
          <p:cNvPr id="3" name="標題 2"/>
          <p:cNvSpPr>
            <a:spLocks noGrp="1"/>
          </p:cNvSpPr>
          <p:nvPr>
            <p:ph type="title"/>
          </p:nvPr>
        </p:nvSpPr>
        <p:spPr/>
        <p:txBody>
          <a:bodyPr>
            <a:normAutofit fontScale="90000"/>
          </a:bodyPr>
          <a:lstStyle/>
          <a:p>
            <a:r>
              <a:rPr lang="en-US" altLang="zh-TW" dirty="0"/>
              <a:t>10.3.1 Color image </a:t>
            </a:r>
            <a:r>
              <a:rPr lang="en-US" altLang="zh-TW" dirty="0" err="1"/>
              <a:t>demosaicing</a:t>
            </a:r>
            <a:r>
              <a:rPr lang="en-US" altLang="zh-TW" dirty="0"/>
              <a:t> </a:t>
            </a:r>
            <a:endParaRPr lang="zh-TW" altLang="en-US" dirty="0"/>
          </a:p>
        </p:txBody>
      </p:sp>
    </p:spTree>
    <p:extLst>
      <p:ext uri="{BB962C8B-B14F-4D97-AF65-F5344CB8AC3E}">
        <p14:creationId xmlns:p14="http://schemas.microsoft.com/office/powerpoint/2010/main" val="11391879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Joke</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4602973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10.4.1 Blue screen matting </a:t>
            </a:r>
          </a:p>
          <a:p>
            <a:r>
              <a:rPr lang="en-US" altLang="zh-TW" dirty="0"/>
              <a:t>10.4.2 Natural image matting </a:t>
            </a:r>
          </a:p>
          <a:p>
            <a:r>
              <a:rPr lang="en-US" altLang="zh-TW" dirty="0"/>
              <a:t>10.4.3 Smoke, shadow, and flash matting </a:t>
            </a:r>
          </a:p>
        </p:txBody>
      </p:sp>
      <p:sp>
        <p:nvSpPr>
          <p:cNvPr id="3" name="標題 2"/>
          <p:cNvSpPr>
            <a:spLocks noGrp="1"/>
          </p:cNvSpPr>
          <p:nvPr>
            <p:ph type="title"/>
          </p:nvPr>
        </p:nvSpPr>
        <p:spPr/>
        <p:txBody>
          <a:bodyPr>
            <a:normAutofit fontScale="90000"/>
          </a:bodyPr>
          <a:lstStyle/>
          <a:p>
            <a:r>
              <a:rPr lang="en-US" altLang="zh-TW" b="0" dirty="0"/>
              <a:t>10.4 Image Matting and Compositing</a:t>
            </a:r>
            <a:endParaRPr lang="zh-TW" altLang="en-US" dirty="0"/>
          </a:p>
        </p:txBody>
      </p:sp>
    </p:spTree>
    <p:extLst>
      <p:ext uri="{BB962C8B-B14F-4D97-AF65-F5344CB8AC3E}">
        <p14:creationId xmlns:p14="http://schemas.microsoft.com/office/powerpoint/2010/main" val="6113624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Matting and compositing are the most commonly used components in making visual effects. </a:t>
            </a:r>
          </a:p>
          <a:p>
            <a:r>
              <a:rPr lang="en-US" altLang="zh-TW" dirty="0"/>
              <a:t>During matting, the foreground elements are extracted. During </a:t>
            </a:r>
            <a:r>
              <a:rPr lang="en-US" altLang="zh-TW" dirty="0" err="1"/>
              <a:t>compositng</a:t>
            </a:r>
            <a:r>
              <a:rPr lang="en-US" altLang="zh-TW" dirty="0"/>
              <a:t>, the extracted foreground elements are placed onto a novel background.</a:t>
            </a:r>
          </a:p>
          <a:p>
            <a:endParaRPr lang="zh-TW" altLang="en-US" dirty="0"/>
          </a:p>
        </p:txBody>
      </p:sp>
      <p:sp>
        <p:nvSpPr>
          <p:cNvPr id="3" name="標題 2"/>
          <p:cNvSpPr>
            <a:spLocks noGrp="1"/>
          </p:cNvSpPr>
          <p:nvPr>
            <p:ph type="title"/>
          </p:nvPr>
        </p:nvSpPr>
        <p:spPr/>
        <p:txBody>
          <a:bodyPr>
            <a:normAutofit fontScale="90000"/>
          </a:bodyPr>
          <a:lstStyle/>
          <a:p>
            <a:r>
              <a:rPr lang="en-US" altLang="zh-TW" b="0" dirty="0"/>
              <a:t>10.4 Image Matting and Compositing</a:t>
            </a:r>
            <a:endParaRPr lang="zh-TW" altLang="en-US" dirty="0"/>
          </a:p>
        </p:txBody>
      </p:sp>
    </p:spTree>
    <p:extLst>
      <p:ext uri="{BB962C8B-B14F-4D97-AF65-F5344CB8AC3E}">
        <p14:creationId xmlns:p14="http://schemas.microsoft.com/office/powerpoint/2010/main" val="5284031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en-US" altLang="zh-TW" dirty="0"/>
          </a:p>
          <a:p>
            <a:endParaRPr lang="en-US" altLang="zh-TW" dirty="0"/>
          </a:p>
          <a:p>
            <a:endParaRPr lang="en-US" altLang="zh-TW" dirty="0"/>
          </a:p>
          <a:p>
            <a:endParaRPr lang="zh-TW" altLang="en-US" dirty="0"/>
          </a:p>
        </p:txBody>
      </p:sp>
      <p:sp>
        <p:nvSpPr>
          <p:cNvPr id="3" name="標題 2"/>
          <p:cNvSpPr>
            <a:spLocks noGrp="1"/>
          </p:cNvSpPr>
          <p:nvPr>
            <p:ph type="title"/>
          </p:nvPr>
        </p:nvSpPr>
        <p:spPr/>
        <p:txBody>
          <a:bodyPr>
            <a:normAutofit fontScale="90000"/>
          </a:bodyPr>
          <a:lstStyle/>
          <a:p>
            <a:r>
              <a:rPr lang="en-US" altLang="zh-TW" b="0" dirty="0"/>
              <a:t>10.4 Image Matting and Compositing</a:t>
            </a:r>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12" y="1612016"/>
            <a:ext cx="339679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a:grpSpLocks/>
          </p:cNvGrpSpPr>
          <p:nvPr/>
        </p:nvGrpSpPr>
        <p:grpSpPr bwMode="auto">
          <a:xfrm>
            <a:off x="3191668" y="2285380"/>
            <a:ext cx="2741612" cy="2197101"/>
            <a:chOff x="2017" y="391"/>
            <a:chExt cx="1727" cy="1384"/>
          </a:xfrm>
        </p:grpSpPr>
        <p:pic>
          <p:nvPicPr>
            <p:cNvPr id="12" name="Picture 5" descr="crop320-harbor-alp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2017" y="391"/>
              <a:ext cx="27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r>
                <a:rPr lang="zh-TW" altLang="en-US" sz="3200">
                  <a:solidFill>
                    <a:schemeClr val="bg1"/>
                  </a:solidFill>
                  <a:ea typeface="新細明體" pitchFamily="18" charset="-120"/>
                  <a:sym typeface="Symbol" pitchFamily="18" charset="2"/>
                </a:rPr>
                <a:t></a:t>
              </a:r>
            </a:p>
          </p:txBody>
        </p:sp>
      </p:grpSp>
      <p:grpSp>
        <p:nvGrpSpPr>
          <p:cNvPr id="6" name="Group 7"/>
          <p:cNvGrpSpPr>
            <a:grpSpLocks/>
          </p:cNvGrpSpPr>
          <p:nvPr/>
        </p:nvGrpSpPr>
        <p:grpSpPr bwMode="auto">
          <a:xfrm>
            <a:off x="251520" y="2348880"/>
            <a:ext cx="2759076" cy="2125663"/>
            <a:chOff x="230" y="436"/>
            <a:chExt cx="1738" cy="1339"/>
          </a:xfrm>
        </p:grpSpPr>
        <p:pic>
          <p:nvPicPr>
            <p:cNvPr id="10" name="Picture 8" descr="crop320-harbor-n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230" y="436"/>
              <a:ext cx="2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r>
                <a:rPr lang="en-US" altLang="zh-TW" sz="3200" i="1">
                  <a:solidFill>
                    <a:schemeClr val="bg1"/>
                  </a:solidFill>
                  <a:latin typeface="Trebuchet MS" pitchFamily="34" charset="0"/>
                  <a:ea typeface="新細明體" pitchFamily="18" charset="-120"/>
                  <a:sym typeface="Symbol" pitchFamily="18" charset="2"/>
                </a:rPr>
                <a:t>F</a:t>
              </a:r>
            </a:p>
          </p:txBody>
        </p:sp>
      </p:grpSp>
      <p:grpSp>
        <p:nvGrpSpPr>
          <p:cNvPr id="7" name="Group 10"/>
          <p:cNvGrpSpPr>
            <a:grpSpLocks/>
          </p:cNvGrpSpPr>
          <p:nvPr/>
        </p:nvGrpSpPr>
        <p:grpSpPr bwMode="auto">
          <a:xfrm>
            <a:off x="6030777" y="2348880"/>
            <a:ext cx="2776537" cy="2133601"/>
            <a:chOff x="3771" y="432"/>
            <a:chExt cx="1749" cy="1344"/>
          </a:xfrm>
        </p:grpSpPr>
        <p:pic>
          <p:nvPicPr>
            <p:cNvPr id="8" name="Picture 11" descr="crop320-harbor-b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3" y="481"/>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3771" y="432"/>
              <a:ext cx="26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r>
                <a:rPr lang="en-US" altLang="zh-TW" sz="3200" i="1">
                  <a:solidFill>
                    <a:schemeClr val="bg1"/>
                  </a:solidFill>
                  <a:latin typeface="Trebuchet MS" pitchFamily="34" charset="0"/>
                  <a:ea typeface="新細明體" pitchFamily="18" charset="-120"/>
                  <a:sym typeface="Symbol" pitchFamily="18" charset="2"/>
                </a:rPr>
                <a:t>B</a:t>
              </a:r>
            </a:p>
          </p:txBody>
        </p:sp>
      </p:grpSp>
      <p:grpSp>
        <p:nvGrpSpPr>
          <p:cNvPr id="14" name="Group 13"/>
          <p:cNvGrpSpPr>
            <a:grpSpLocks/>
          </p:cNvGrpSpPr>
          <p:nvPr/>
        </p:nvGrpSpPr>
        <p:grpSpPr bwMode="auto">
          <a:xfrm>
            <a:off x="3144044" y="4626794"/>
            <a:ext cx="2787651" cy="2133601"/>
            <a:chOff x="1987" y="2256"/>
            <a:chExt cx="1756" cy="1344"/>
          </a:xfrm>
        </p:grpSpPr>
        <p:pic>
          <p:nvPicPr>
            <p:cNvPr id="24" name="Picture 14" descr="crop320-harbor-inp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 y="2305"/>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5"/>
            <p:cNvSpPr txBox="1">
              <a:spLocks noChangeArrowheads="1"/>
            </p:cNvSpPr>
            <p:nvPr/>
          </p:nvSpPr>
          <p:spPr bwMode="auto">
            <a:xfrm>
              <a:off x="1987" y="2256"/>
              <a:ext cx="2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r>
                <a:rPr lang="en-US" altLang="zh-TW" sz="3200" i="1">
                  <a:solidFill>
                    <a:schemeClr val="bg1"/>
                  </a:solidFill>
                  <a:latin typeface="Trebuchet MS" pitchFamily="34" charset="0"/>
                  <a:ea typeface="新細明體" pitchFamily="18" charset="-120"/>
                  <a:sym typeface="Symbol" pitchFamily="18" charset="2"/>
                </a:rPr>
                <a:t>C</a:t>
              </a:r>
            </a:p>
          </p:txBody>
        </p:sp>
      </p:grpSp>
      <p:sp>
        <p:nvSpPr>
          <p:cNvPr id="15" name="Text Box 16"/>
          <p:cNvSpPr txBox="1">
            <a:spLocks noChangeArrowheads="1"/>
          </p:cNvSpPr>
          <p:nvPr/>
        </p:nvSpPr>
        <p:spPr bwMode="auto">
          <a:xfrm>
            <a:off x="282001" y="4721825"/>
            <a:ext cx="2836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r>
              <a:rPr lang="en-US" altLang="zh-TW" sz="2800" dirty="0">
                <a:latin typeface="Trebuchet MS" pitchFamily="34" charset="0"/>
                <a:ea typeface="新細明體" pitchFamily="18" charset="-120"/>
              </a:rPr>
              <a:t>foreground color</a:t>
            </a:r>
          </a:p>
        </p:txBody>
      </p:sp>
      <p:sp>
        <p:nvSpPr>
          <p:cNvPr id="16" name="Text Box 17"/>
          <p:cNvSpPr txBox="1">
            <a:spLocks noChangeArrowheads="1"/>
          </p:cNvSpPr>
          <p:nvPr/>
        </p:nvSpPr>
        <p:spPr bwMode="auto">
          <a:xfrm>
            <a:off x="3576802" y="1928523"/>
            <a:ext cx="2120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r>
              <a:rPr lang="en-US" altLang="zh-TW" sz="2800" dirty="0">
                <a:latin typeface="Trebuchet MS" pitchFamily="34" charset="0"/>
                <a:ea typeface="新細明體" pitchFamily="18" charset="-120"/>
              </a:rPr>
              <a:t>alpha matte</a:t>
            </a:r>
          </a:p>
        </p:txBody>
      </p:sp>
      <p:sp>
        <p:nvSpPr>
          <p:cNvPr id="17" name="Text Box 18"/>
          <p:cNvSpPr txBox="1">
            <a:spLocks noChangeArrowheads="1"/>
          </p:cNvSpPr>
          <p:nvPr/>
        </p:nvSpPr>
        <p:spPr bwMode="auto">
          <a:xfrm>
            <a:off x="6065702" y="4626794"/>
            <a:ext cx="2949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r>
              <a:rPr lang="en-US" altLang="zh-TW" sz="2800" dirty="0">
                <a:latin typeface="Trebuchet MS" pitchFamily="34" charset="0"/>
                <a:ea typeface="新細明體" pitchFamily="18" charset="-120"/>
              </a:rPr>
              <a:t>background plate</a:t>
            </a:r>
          </a:p>
        </p:txBody>
      </p:sp>
    </p:spTree>
    <p:extLst>
      <p:ext uri="{BB962C8B-B14F-4D97-AF65-F5344CB8AC3E}">
        <p14:creationId xmlns:p14="http://schemas.microsoft.com/office/powerpoint/2010/main" val="2590107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780928"/>
            <a:ext cx="8229600" cy="4309939"/>
          </a:xfrm>
        </p:spPr>
        <p:txBody>
          <a:bodyPr>
            <a:normAutofit fontScale="85000" lnSpcReduction="2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(a) input image with a “natural” background </a:t>
            </a:r>
          </a:p>
          <a:p>
            <a:r>
              <a:rPr lang="en-US" altLang="zh-TW" dirty="0"/>
              <a:t>(b) hand-drawn </a:t>
            </a:r>
            <a:r>
              <a:rPr lang="en-US" altLang="zh-TW" dirty="0" err="1"/>
              <a:t>trimap</a:t>
            </a:r>
            <a:r>
              <a:rPr lang="en-US" altLang="zh-TW" dirty="0"/>
              <a:t>—gray indicates unknown regions </a:t>
            </a:r>
          </a:p>
          <a:p>
            <a:r>
              <a:rPr lang="en-US" altLang="zh-TW" dirty="0"/>
              <a:t>(c) extracted alpha map </a:t>
            </a:r>
          </a:p>
          <a:p>
            <a:r>
              <a:rPr lang="en-US" altLang="zh-TW" dirty="0"/>
              <a:t>(d) extracted foreground colors</a:t>
            </a:r>
          </a:p>
          <a:p>
            <a:r>
              <a:rPr lang="en-US" altLang="zh-TW" dirty="0"/>
              <a:t>(e) composite over a new background</a:t>
            </a:r>
          </a:p>
        </p:txBody>
      </p:sp>
      <p:sp>
        <p:nvSpPr>
          <p:cNvPr id="3" name="標題 2"/>
          <p:cNvSpPr>
            <a:spLocks noGrp="1"/>
          </p:cNvSpPr>
          <p:nvPr>
            <p:ph type="title"/>
          </p:nvPr>
        </p:nvSpPr>
        <p:spPr/>
        <p:txBody>
          <a:bodyPr>
            <a:normAutofit fontScale="90000"/>
          </a:bodyPr>
          <a:lstStyle/>
          <a:p>
            <a:r>
              <a:rPr lang="en-US" altLang="zh-TW" b="0" dirty="0"/>
              <a:t>10.4 Image Matting and Compositing</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20" y="1462191"/>
            <a:ext cx="6532940" cy="320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252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15825</TotalTime>
  <Words>12632</Words>
  <Application>Microsoft Office PowerPoint</Application>
  <PresentationFormat>如螢幕大小 (4:3)</PresentationFormat>
  <Paragraphs>951</Paragraphs>
  <Slides>123</Slides>
  <Notes>104</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123</vt:i4>
      </vt:variant>
    </vt:vector>
  </HeadingPairs>
  <TitlesOfParts>
    <vt:vector size="137" baseType="lpstr">
      <vt:lpstr>SimSun</vt:lpstr>
      <vt:lpstr>微軟正黑體</vt:lpstr>
      <vt:lpstr>新細明體</vt:lpstr>
      <vt:lpstr>Arial</vt:lpstr>
      <vt:lpstr>Calibri</vt:lpstr>
      <vt:lpstr>Cambria Math</vt:lpstr>
      <vt:lpstr>Lucida Sans Unicode</vt:lpstr>
      <vt:lpstr>Symbol</vt:lpstr>
      <vt:lpstr>Times New Roman</vt:lpstr>
      <vt:lpstr>Trebuchet MS</vt:lpstr>
      <vt:lpstr>Verdana</vt:lpstr>
      <vt:lpstr>Wingdings 2</vt:lpstr>
      <vt:lpstr>Wingdings 3</vt:lpstr>
      <vt:lpstr>匯合</vt:lpstr>
      <vt:lpstr>Chapter 10</vt:lpstr>
      <vt:lpstr>outline</vt:lpstr>
      <vt:lpstr>10.1 Photometric Calibration</vt:lpstr>
      <vt:lpstr>10.1.1 Radiometric Response Function(1/7)</vt:lpstr>
      <vt:lpstr>10.1.1 Radiometric Response Function(2/7)</vt:lpstr>
      <vt:lpstr>10.1.1 Radiometric Response Function(3/7)</vt:lpstr>
      <vt:lpstr>10.1.1 Radiometric Response Function(4/7)</vt:lpstr>
      <vt:lpstr>10.1.1 Radiometric Response Function(5/7)</vt:lpstr>
      <vt:lpstr>10.1.1 Radiometric Response Function(6/7)</vt:lpstr>
      <vt:lpstr>10.1.1 Radiometric Response Function(7/7)</vt:lpstr>
      <vt:lpstr>Joke</vt:lpstr>
      <vt:lpstr>10.1.2 Noise level estimation(1/5)</vt:lpstr>
      <vt:lpstr>PowerPoint 簡報</vt:lpstr>
      <vt:lpstr>PowerPoint 簡報</vt:lpstr>
      <vt:lpstr>PowerPoint 簡報</vt:lpstr>
      <vt:lpstr>10.1.2 Noise level estimation(2/5)</vt:lpstr>
      <vt:lpstr>Joke</vt:lpstr>
      <vt:lpstr>10.1.2 Noise level estimation(3/5)</vt:lpstr>
      <vt:lpstr>10.1.2 Noise level estimation(4/5)</vt:lpstr>
      <vt:lpstr>PowerPoint 簡報</vt:lpstr>
      <vt:lpstr>PowerPoint 簡報</vt:lpstr>
      <vt:lpstr>Joke</vt:lpstr>
      <vt:lpstr>10.1.3 Vignetting(1/6)</vt:lpstr>
      <vt:lpstr>10.1.3 Vignetting(2/6)</vt:lpstr>
      <vt:lpstr>10.1.3 Vignetting(3/6)</vt:lpstr>
      <vt:lpstr>10.1.3 Vignetting(4/6)</vt:lpstr>
      <vt:lpstr>10.1.3 Vignetting(5/6)</vt:lpstr>
      <vt:lpstr>10.1.3 Vignetting(6/6)</vt:lpstr>
      <vt:lpstr>Joke</vt:lpstr>
      <vt:lpstr>10.1.4 Optical blur (spatial response) estimation(1/7)</vt:lpstr>
      <vt:lpstr>10.1.4 Optical blur (spatial response) estimation(2/7)</vt:lpstr>
      <vt:lpstr>PowerPoint 簡報</vt:lpstr>
      <vt:lpstr>10.1.4 Optical blur (spatial response) estimation(3/7)</vt:lpstr>
      <vt:lpstr>PowerPoint 簡報</vt:lpstr>
      <vt:lpstr>Joke</vt:lpstr>
      <vt:lpstr>10.1.4 Optical blur (spatial response) estimation(4/7)</vt:lpstr>
      <vt:lpstr>10.1.4 Optical blur (spatial response) estimation(5/7)</vt:lpstr>
      <vt:lpstr>10.1.4 Optical blur (spatial response) estimation(6/7)</vt:lpstr>
      <vt:lpstr>10.1.4 Optical blur (spatial response) estimation(7/7)</vt:lpstr>
      <vt:lpstr>PowerPoint 簡報</vt:lpstr>
      <vt:lpstr>Joke</vt:lpstr>
      <vt:lpstr>10.2High Dynamic Range Imaging</vt:lpstr>
      <vt:lpstr>10.2.1 High Dynamic Range Imaging(1/17)</vt:lpstr>
      <vt:lpstr>10.2.1 High Dynamic Range Imaging(2/17)</vt:lpstr>
      <vt:lpstr>10.2.1 High Dynamic Range Imaging(3/17)</vt:lpstr>
      <vt:lpstr>10.2.1 High Dynamic Range Imaging(4/17)</vt:lpstr>
      <vt:lpstr>PowerPoint 簡報</vt:lpstr>
      <vt:lpstr>10.2.1 High Dynamic Range Imaging(5/17)</vt:lpstr>
      <vt:lpstr>10.2.1 High Dynamic Range Imaging(6/17)</vt:lpstr>
      <vt:lpstr>Joke</vt:lpstr>
      <vt:lpstr>10.2.1 High Dynamic Range Imaging(7/17)</vt:lpstr>
      <vt:lpstr>10.2.1 High Dynamic Range Imaging(8/17)</vt:lpstr>
      <vt:lpstr>10.2.1 High Dynamic Range Imaging(9/17)</vt:lpstr>
      <vt:lpstr>10.2.1 High Dynamic Range Imaging(10/17)</vt:lpstr>
      <vt:lpstr>10.2.1 High Dynamic Range Imaging(11/17)</vt:lpstr>
      <vt:lpstr>10.2.1 High Dynamic Range Imaging(12/17)</vt:lpstr>
      <vt:lpstr>10.2.1 High Dynamic Range Imaging(13/17)</vt:lpstr>
      <vt:lpstr>Joke</vt:lpstr>
      <vt:lpstr>10.2.1 High Dynamic Range Imaging(14/17)</vt:lpstr>
      <vt:lpstr>10.2.1 High Dynamic Range Imaging(15/17)</vt:lpstr>
      <vt:lpstr>10.2.1 High Dynamic Range Imaging(16/17)</vt:lpstr>
      <vt:lpstr>PowerPoint 簡報</vt:lpstr>
      <vt:lpstr>Joke</vt:lpstr>
      <vt:lpstr>10.2.1 Tone mapping(1/10)</vt:lpstr>
      <vt:lpstr>PowerPoint 簡報</vt:lpstr>
      <vt:lpstr>10.2.1 Tone mapping(2/10)</vt:lpstr>
      <vt:lpstr>PowerPoint 簡報</vt:lpstr>
      <vt:lpstr>10.2.1 Tone mapping(3/10)</vt:lpstr>
      <vt:lpstr>10.2.1 Tone mapping(4/10)</vt:lpstr>
      <vt:lpstr>10.2.1 Tone mapping(5/10)</vt:lpstr>
      <vt:lpstr>10.2.1 Tone mapping(6/10)</vt:lpstr>
      <vt:lpstr>Joke</vt:lpstr>
      <vt:lpstr>10.2.1 Tone mapping(7/10)</vt:lpstr>
      <vt:lpstr>10.2.1 Tone mapping(9/10)</vt:lpstr>
      <vt:lpstr>10.2.1 Tone mapping(8/10)</vt:lpstr>
      <vt:lpstr>10.2.1 Tone mapping(10/10)</vt:lpstr>
      <vt:lpstr>Joke</vt:lpstr>
      <vt:lpstr>10.3 Super-resolution and blur removal</vt:lpstr>
      <vt:lpstr>10.3 Super-resolution and blur removal</vt:lpstr>
      <vt:lpstr>10.3 Super-resolution and blur removal</vt:lpstr>
      <vt:lpstr>10.3 Super-resolution and blur removal</vt:lpstr>
      <vt:lpstr>10.3 Super-resolution and blur removal</vt:lpstr>
      <vt:lpstr>Joke</vt:lpstr>
      <vt:lpstr>10.3 Super-resolution and blur removal</vt:lpstr>
      <vt:lpstr>10.3 Super-resolution and blur removal</vt:lpstr>
      <vt:lpstr>10.3 Super-resolution and blur removal</vt:lpstr>
      <vt:lpstr>10.3 Super-resolution and blur removal</vt:lpstr>
      <vt:lpstr>10.3 Super-resolution and blur removal</vt:lpstr>
      <vt:lpstr>10.3 Super-resolution and blur removal</vt:lpstr>
      <vt:lpstr>Joke</vt:lpstr>
      <vt:lpstr>10.3.1 Color image demosaicing </vt:lpstr>
      <vt:lpstr>10.3.1 Color image demosaicing </vt:lpstr>
      <vt:lpstr>10.3.1 Color image demosaicing </vt:lpstr>
      <vt:lpstr>10.3.1 Color image demosaicing </vt:lpstr>
      <vt:lpstr>Joke</vt:lpstr>
      <vt:lpstr>10.4 Image Matting and Compositing</vt:lpstr>
      <vt:lpstr>10.4 Image Matting and Compositing</vt:lpstr>
      <vt:lpstr>10.4 Image Matting and Compositing</vt:lpstr>
      <vt:lpstr>10.4 Image Matting and Compositing</vt:lpstr>
      <vt:lpstr>10.4.1 Blue Screen Matting </vt:lpstr>
      <vt:lpstr>10.4.1 Blue Screen Matting </vt:lpstr>
      <vt:lpstr>10.4.1 Blue Screen Matting </vt:lpstr>
      <vt:lpstr>10.4.1 Blue Screen Matting </vt:lpstr>
      <vt:lpstr>Joke</vt:lpstr>
      <vt:lpstr>10.4.2 Natural image matting</vt:lpstr>
      <vt:lpstr>10.4.2 Natural image matting</vt:lpstr>
      <vt:lpstr>10.4.2 Natural image matting</vt:lpstr>
      <vt:lpstr>10.4.2 Natural image matting</vt:lpstr>
      <vt:lpstr>PowerPoint 簡報</vt:lpstr>
      <vt:lpstr>Joke</vt:lpstr>
      <vt:lpstr>10.4.2 Natural image matting</vt:lpstr>
      <vt:lpstr>10.4.3 Smoke, Shadow, and Flash Matting </vt:lpstr>
      <vt:lpstr>10.4.3 Smoke, Shadow, and Flash Matting </vt:lpstr>
      <vt:lpstr>Joke</vt:lpstr>
      <vt:lpstr>10.5 Texture analysis and synthesis</vt:lpstr>
      <vt:lpstr>PowerPoint 簡報</vt:lpstr>
      <vt:lpstr>10.5 Texture analysis and synthesis</vt:lpstr>
      <vt:lpstr>Application</vt:lpstr>
      <vt:lpstr>Application</vt:lpstr>
      <vt:lpstr>END</vt:lpstr>
      <vt:lpstr>1. Fill in ISO 100 column and ISO 1600 column.</vt:lpstr>
      <vt:lpstr>2. There are several causes of vignetting, include Mechanical, Optical and Natural vignetting. Explain Mechanical vignetting, Optical vignetting, Natural vignetting. </vt:lpstr>
      <vt:lpstr>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steeldoor</dc:creator>
  <cp:lastModifiedBy>g104018004@gmail.com</cp:lastModifiedBy>
  <cp:revision>386</cp:revision>
  <dcterms:created xsi:type="dcterms:W3CDTF">2011-05-19T11:32:44Z</dcterms:created>
  <dcterms:modified xsi:type="dcterms:W3CDTF">2020-06-02T09:29:54Z</dcterms:modified>
</cp:coreProperties>
</file>