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57" r:id="rId3"/>
    <p:sldId id="258" r:id="rId4"/>
    <p:sldId id="259" r:id="rId5"/>
    <p:sldId id="263" r:id="rId6"/>
    <p:sldId id="264" r:id="rId7"/>
    <p:sldId id="265" r:id="rId8"/>
    <p:sldId id="260" r:id="rId9"/>
    <p:sldId id="266" r:id="rId10"/>
    <p:sldId id="267" r:id="rId11"/>
    <p:sldId id="280" r:id="rId12"/>
    <p:sldId id="284" r:id="rId13"/>
    <p:sldId id="261" r:id="rId14"/>
    <p:sldId id="268" r:id="rId15"/>
    <p:sldId id="269" r:id="rId16"/>
    <p:sldId id="270" r:id="rId17"/>
    <p:sldId id="271" r:id="rId18"/>
    <p:sldId id="262" r:id="rId19"/>
    <p:sldId id="273" r:id="rId20"/>
    <p:sldId id="274" r:id="rId21"/>
    <p:sldId id="275" r:id="rId22"/>
    <p:sldId id="276" r:id="rId23"/>
    <p:sldId id="277" r:id="rId24"/>
    <p:sldId id="278" r:id="rId25"/>
    <p:sldId id="285" r:id="rId26"/>
    <p:sldId id="279" r:id="rId27"/>
    <p:sldId id="286" r:id="rId28"/>
    <p:sldId id="287" r:id="rId29"/>
    <p:sldId id="288" r:id="rId30"/>
    <p:sldId id="289" r:id="rId31"/>
    <p:sldId id="292" r:id="rId32"/>
    <p:sldId id="293" r:id="rId33"/>
    <p:sldId id="294" r:id="rId34"/>
    <p:sldId id="290" r:id="rId35"/>
    <p:sldId id="295" r:id="rId36"/>
    <p:sldId id="296" r:id="rId37"/>
    <p:sldId id="297" r:id="rId38"/>
    <p:sldId id="298" r:id="rId39"/>
    <p:sldId id="299" r:id="rId40"/>
    <p:sldId id="300" r:id="rId41"/>
    <p:sldId id="301" r:id="rId42"/>
    <p:sldId id="302" r:id="rId43"/>
    <p:sldId id="303" r:id="rId44"/>
    <p:sldId id="307" r:id="rId45"/>
    <p:sldId id="308" r:id="rId46"/>
    <p:sldId id="306" r:id="rId47"/>
    <p:sldId id="309" r:id="rId48"/>
    <p:sldId id="310" r:id="rId49"/>
    <p:sldId id="311" r:id="rId50"/>
    <p:sldId id="312" r:id="rId51"/>
    <p:sldId id="313" r:id="rId52"/>
    <p:sldId id="314" r:id="rId53"/>
    <p:sldId id="316" r:id="rId54"/>
    <p:sldId id="317" r:id="rId55"/>
    <p:sldId id="318" r:id="rId56"/>
    <p:sldId id="320" r:id="rId57"/>
    <p:sldId id="321" r:id="rId58"/>
    <p:sldId id="319" r:id="rId59"/>
    <p:sldId id="315" r:id="rId60"/>
    <p:sldId id="322" r:id="rId61"/>
    <p:sldId id="323" r:id="rId62"/>
    <p:sldId id="324" r:id="rId63"/>
    <p:sldId id="325" r:id="rId64"/>
    <p:sldId id="327" r:id="rId65"/>
    <p:sldId id="328" r:id="rId66"/>
    <p:sldId id="329" r:id="rId67"/>
    <p:sldId id="326" r:id="rId68"/>
    <p:sldId id="330" r:id="rId69"/>
    <p:sldId id="333" r:id="rId70"/>
    <p:sldId id="337" r:id="rId71"/>
    <p:sldId id="338" r:id="rId72"/>
    <p:sldId id="339" r:id="rId73"/>
    <p:sldId id="341" r:id="rId74"/>
    <p:sldId id="340" r:id="rId75"/>
    <p:sldId id="342" r:id="rId76"/>
    <p:sldId id="345" r:id="rId77"/>
    <p:sldId id="346" r:id="rId78"/>
    <p:sldId id="349" r:id="rId79"/>
    <p:sldId id="344" r:id="rId80"/>
    <p:sldId id="350" r:id="rId81"/>
    <p:sldId id="351" r:id="rId82"/>
    <p:sldId id="352" r:id="rId83"/>
    <p:sldId id="354" r:id="rId84"/>
    <p:sldId id="356" r:id="rId85"/>
    <p:sldId id="355" r:id="rId86"/>
    <p:sldId id="357"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英弘 呂" initials="英弘" lastIdx="1" clrIdx="0">
    <p:extLst>
      <p:ext uri="{19B8F6BF-5375-455C-9EA6-DF929625EA0E}">
        <p15:presenceInfo xmlns:p15="http://schemas.microsoft.com/office/powerpoint/2012/main" userId="b1a99bfe21a93d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8" autoAdjust="0"/>
    <p:restoredTop sz="56276" autoAdjust="0"/>
  </p:normalViewPr>
  <p:slideViewPr>
    <p:cSldViewPr snapToGrid="0">
      <p:cViewPr>
        <p:scale>
          <a:sx n="66" d="100"/>
          <a:sy n="66" d="100"/>
        </p:scale>
        <p:origin x="1302"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E4B37-85C1-41AB-8A9F-081CF0A8A037}" type="datetimeFigureOut">
              <a:rPr lang="en-US" smtClean="0"/>
              <a:t>5/14/2019</a:t>
            </a:fld>
            <a:endParaRPr 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B6684-A8FB-4BF3-9D01-E38564894F3D}" type="slidenum">
              <a:rPr lang="en-US" smtClean="0"/>
              <a:t>‹#›</a:t>
            </a:fld>
            <a:endParaRPr lang="en-US"/>
          </a:p>
        </p:txBody>
      </p:sp>
    </p:spTree>
    <p:extLst>
      <p:ext uri="{BB962C8B-B14F-4D97-AF65-F5344CB8AC3E}">
        <p14:creationId xmlns:p14="http://schemas.microsoft.com/office/powerpoint/2010/main" val="231240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前言：</a:t>
            </a:r>
            <a:endParaRPr lang="en-US" altLang="zh-TW" dirty="0" smtClean="0"/>
          </a:p>
          <a:p>
            <a:r>
              <a:rPr lang="zh-TW" altLang="en-US" dirty="0" smtClean="0"/>
              <a:t>希望大家可以在上完課以後，就可以輕鬆的看懂書上的內容</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a:t>
            </a:fld>
            <a:endParaRPr lang="en-US"/>
          </a:p>
        </p:txBody>
      </p:sp>
    </p:spTree>
    <p:extLst>
      <p:ext uri="{BB962C8B-B14F-4D97-AF65-F5344CB8AC3E}">
        <p14:creationId xmlns:p14="http://schemas.microsoft.com/office/powerpoint/2010/main" val="65838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10</a:t>
            </a:fld>
            <a:endParaRPr lang="en-US"/>
          </a:p>
        </p:txBody>
      </p:sp>
    </p:spTree>
    <p:extLst>
      <p:ext uri="{BB962C8B-B14F-4D97-AF65-F5344CB8AC3E}">
        <p14:creationId xmlns:p14="http://schemas.microsoft.com/office/powerpoint/2010/main" val="186394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11</a:t>
            </a:fld>
            <a:endParaRPr lang="en-US"/>
          </a:p>
        </p:txBody>
      </p:sp>
    </p:spTree>
    <p:extLst>
      <p:ext uri="{BB962C8B-B14F-4D97-AF65-F5344CB8AC3E}">
        <p14:creationId xmlns:p14="http://schemas.microsoft.com/office/powerpoint/2010/main" val="105237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smtClean="0">
                <a:solidFill>
                  <a:schemeClr val="tx1"/>
                </a:solidFill>
                <a:latin typeface="+mn-lt"/>
                <a:ea typeface="+mn-ea"/>
                <a:cs typeface="+mn-cs"/>
              </a:rPr>
              <a:t>補充</a:t>
            </a:r>
            <a:r>
              <a:rPr lang="en-US" altLang="zh-TW" sz="12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smtClean="0">
                <a:solidFill>
                  <a:schemeClr val="tx1"/>
                </a:solidFill>
                <a:latin typeface="+mn-lt"/>
                <a:ea typeface="+mn-ea"/>
                <a:cs typeface="+mn-cs"/>
              </a:rPr>
              <a:t>Paper:</a:t>
            </a:r>
          </a:p>
          <a:p>
            <a:r>
              <a:rPr lang="en-US" altLang="zh-TW" sz="1200" b="0" i="0" u="none" strike="noStrike" kern="1200" baseline="0" dirty="0" smtClean="0">
                <a:solidFill>
                  <a:schemeClr val="tx1"/>
                </a:solidFill>
                <a:latin typeface="+mn-lt"/>
                <a:ea typeface="+mn-ea"/>
                <a:cs typeface="+mn-cs"/>
              </a:rPr>
              <a:t>Title: </a:t>
            </a:r>
            <a:r>
              <a:rPr lang="en-US" b="1" dirty="0" smtClean="0"/>
              <a:t>Automatic Estimation and Removal of Noise from a Single Image</a:t>
            </a:r>
          </a:p>
          <a:p>
            <a:r>
              <a:rPr lang="en-US" dirty="0" smtClean="0"/>
              <a:t>Link: https://ieeexplore.ieee.org/abstract/document/4359321</a:t>
            </a:r>
          </a:p>
          <a:p>
            <a:endParaRPr lang="en-US" dirty="0" smtClean="0"/>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12</a:t>
            </a:fld>
            <a:endParaRPr lang="en-US"/>
          </a:p>
        </p:txBody>
      </p:sp>
    </p:spTree>
    <p:extLst>
      <p:ext uri="{BB962C8B-B14F-4D97-AF65-F5344CB8AC3E}">
        <p14:creationId xmlns:p14="http://schemas.microsoft.com/office/powerpoint/2010/main" val="294513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r>
              <a:rPr lang="en-US" altLang="zh-TW" dirty="0" smtClean="0"/>
              <a:t>:</a:t>
            </a:r>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13</a:t>
            </a:fld>
            <a:endParaRPr lang="en-US"/>
          </a:p>
        </p:txBody>
      </p:sp>
    </p:spTree>
    <p:extLst>
      <p:ext uri="{BB962C8B-B14F-4D97-AF65-F5344CB8AC3E}">
        <p14:creationId xmlns:p14="http://schemas.microsoft.com/office/powerpoint/2010/main" val="302461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r>
              <a:rPr lang="en-US" altLang="zh-TW" dirty="0" smtClean="0"/>
              <a:t>:</a:t>
            </a:r>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14</a:t>
            </a:fld>
            <a:endParaRPr lang="en-US"/>
          </a:p>
        </p:txBody>
      </p:sp>
    </p:spTree>
    <p:extLst>
      <p:ext uri="{BB962C8B-B14F-4D97-AF65-F5344CB8AC3E}">
        <p14:creationId xmlns:p14="http://schemas.microsoft.com/office/powerpoint/2010/main" val="9880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r>
              <a:rPr lang="en-US" altLang="zh-TW" dirty="0" smtClean="0"/>
              <a:t>:</a:t>
            </a:r>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15</a:t>
            </a:fld>
            <a:endParaRPr lang="en-US"/>
          </a:p>
        </p:txBody>
      </p:sp>
    </p:spTree>
    <p:extLst>
      <p:ext uri="{BB962C8B-B14F-4D97-AF65-F5344CB8AC3E}">
        <p14:creationId xmlns:p14="http://schemas.microsoft.com/office/powerpoint/2010/main" val="49900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r>
              <a:rPr lang="en-US" altLang="zh-TW" dirty="0" smtClean="0"/>
              <a:t>:</a:t>
            </a:r>
          </a:p>
          <a:p>
            <a:endParaRPr lang="en-US" dirty="0" smtClean="0"/>
          </a:p>
          <a:p>
            <a:r>
              <a:rPr lang="en-US" dirty="0" smtClean="0"/>
              <a:t>2006 paper: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Title: </a:t>
            </a:r>
            <a:r>
              <a:rPr lang="en-US" b="1" dirty="0" smtClean="0"/>
              <a:t>Single-Image Vignetting Correction</a:t>
            </a:r>
            <a:endParaRPr lang="en-US" dirty="0" smtClean="0"/>
          </a:p>
          <a:p>
            <a:r>
              <a:rPr lang="en-US" dirty="0" smtClean="0"/>
              <a:t>Link:</a:t>
            </a:r>
            <a:r>
              <a:rPr lang="en-US" baseline="0" dirty="0" smtClean="0"/>
              <a:t> https://www.eecis.udel.edu/~jye/lab_research/09/JiUp.pdf</a:t>
            </a:r>
            <a:endParaRPr lang="en-US" dirty="0" smtClean="0"/>
          </a:p>
          <a:p>
            <a:endParaRPr lang="en-US" dirty="0" smtClean="0"/>
          </a:p>
          <a:p>
            <a:r>
              <a:rPr lang="en-US" dirty="0" smtClean="0"/>
              <a:t>2008 paper</a:t>
            </a:r>
            <a:r>
              <a:rPr lang="en-US" baseline="0" dirty="0" smtClean="0"/>
              <a:t> </a:t>
            </a:r>
          </a:p>
          <a:p>
            <a:r>
              <a:rPr lang="en-US" baseline="0" dirty="0" smtClean="0"/>
              <a:t>Title: </a:t>
            </a:r>
            <a:r>
              <a:rPr lang="en-US" sz="1200" kern="1200" dirty="0" smtClean="0">
                <a:solidFill>
                  <a:schemeClr val="tx1"/>
                </a:solidFill>
                <a:effectLst/>
                <a:latin typeface="+mn-lt"/>
                <a:ea typeface="+mn-ea"/>
                <a:cs typeface="+mn-cs"/>
              </a:rPr>
              <a:t>Single-Image Vignetting Correction Using Radial Gradient Symmetry</a:t>
            </a:r>
            <a:endParaRPr lang="en-US" baseline="0" dirty="0" smtClean="0"/>
          </a:p>
          <a:p>
            <a:r>
              <a:rPr lang="en-US" baseline="0" dirty="0" smtClean="0"/>
              <a:t>Link: https://ieeexplore.ieee.org/document/4587413/metrics#metrics</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16</a:t>
            </a:fld>
            <a:endParaRPr lang="en-US"/>
          </a:p>
        </p:txBody>
      </p:sp>
    </p:spTree>
    <p:extLst>
      <p:ext uri="{BB962C8B-B14F-4D97-AF65-F5344CB8AC3E}">
        <p14:creationId xmlns:p14="http://schemas.microsoft.com/office/powerpoint/2010/main" val="3981852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r>
              <a:rPr lang="en-US" altLang="zh-TW" dirty="0" smtClean="0"/>
              <a:t>:</a:t>
            </a:r>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17</a:t>
            </a:fld>
            <a:endParaRPr lang="en-US"/>
          </a:p>
        </p:txBody>
      </p:sp>
    </p:spTree>
    <p:extLst>
      <p:ext uri="{BB962C8B-B14F-4D97-AF65-F5344CB8AC3E}">
        <p14:creationId xmlns:p14="http://schemas.microsoft.com/office/powerpoint/2010/main" val="389349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endParaRPr lang="en-US" altLang="zh-TW" dirty="0" smtClean="0"/>
          </a:p>
          <a:p>
            <a:r>
              <a:rPr lang="en-US" altLang="zh-TW" dirty="0" smtClean="0"/>
              <a:t>Alias: edge</a:t>
            </a:r>
            <a:r>
              <a:rPr lang="zh-TW" altLang="en-US" dirty="0" smtClean="0"/>
              <a:t>的</a:t>
            </a:r>
            <a:r>
              <a:rPr lang="en-US" altLang="zh-TW" dirty="0" smtClean="0"/>
              <a:t>pixel</a:t>
            </a:r>
            <a:r>
              <a:rPr lang="zh-TW" altLang="en-US" dirty="0" smtClean="0"/>
              <a:t>會呈現鋸齒狀</a:t>
            </a:r>
            <a:endParaRPr lang="en-US" altLang="zh-TW" dirty="0" smtClean="0"/>
          </a:p>
          <a:p>
            <a:r>
              <a:rPr lang="zh-TW" altLang="en-US" dirty="0" smtClean="0"/>
              <a:t>為什麼</a:t>
            </a:r>
            <a:r>
              <a:rPr lang="en-US" altLang="zh-TW" dirty="0" smtClean="0"/>
              <a:t>Anti-alias</a:t>
            </a:r>
            <a:r>
              <a:rPr lang="zh-TW" altLang="en-US" dirty="0" smtClean="0"/>
              <a:t>反而可以讓影像更銳利</a:t>
            </a:r>
            <a:r>
              <a:rPr lang="en-US" altLang="zh-TW" dirty="0" smtClean="0"/>
              <a:t>: https://www.picturecorrect.com/tips/aliasing-in-digital-photography-explained/</a:t>
            </a:r>
          </a:p>
          <a:p>
            <a:endParaRPr lang="en-US" altLang="zh-TW" dirty="0" smtClean="0"/>
          </a:p>
          <a:p>
            <a:r>
              <a:rPr lang="zh-TW" altLang="en-US" dirty="0" smtClean="0"/>
              <a:t>大綱</a:t>
            </a:r>
            <a:r>
              <a:rPr lang="en-US" altLang="zh-TW" dirty="0" smtClean="0"/>
              <a:t>:</a:t>
            </a:r>
          </a:p>
          <a:p>
            <a:r>
              <a:rPr lang="zh-TW" altLang="en-US" dirty="0" smtClean="0"/>
              <a:t>斜線可以讓估計到達</a:t>
            </a:r>
            <a:r>
              <a:rPr lang="en-US" altLang="zh-TW" dirty="0" smtClean="0"/>
              <a:t>subpixel</a:t>
            </a:r>
            <a:r>
              <a:rPr lang="zh-TW" altLang="en-US" dirty="0" smtClean="0"/>
              <a:t>的精細度</a:t>
            </a:r>
            <a:endParaRPr lang="en-US" altLang="zh-TW" dirty="0" smtClean="0"/>
          </a:p>
          <a:p>
            <a:r>
              <a:rPr lang="zh-TW" altLang="en-US" dirty="0" smtClean="0"/>
              <a:t>圖：作者提出的，適合估計</a:t>
            </a:r>
            <a:r>
              <a:rPr lang="en-US" altLang="zh-TW" dirty="0" smtClean="0"/>
              <a:t>PSF</a:t>
            </a:r>
            <a:r>
              <a:rPr lang="zh-TW" altLang="en-US" dirty="0" smtClean="0"/>
              <a:t>的圖案</a:t>
            </a:r>
            <a:endParaRPr lang="en-US" altLang="zh-TW" dirty="0" smtClean="0"/>
          </a:p>
          <a:p>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19</a:t>
            </a:fld>
            <a:endParaRPr lang="en-US"/>
          </a:p>
        </p:txBody>
      </p:sp>
    </p:spTree>
    <p:extLst>
      <p:ext uri="{BB962C8B-B14F-4D97-AF65-F5344CB8AC3E}">
        <p14:creationId xmlns:p14="http://schemas.microsoft.com/office/powerpoint/2010/main" val="327526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endParaRPr lang="en-US" altLang="zh-TW" dirty="0" smtClean="0"/>
          </a:p>
          <a:p>
            <a:r>
              <a:rPr lang="zh-TW" altLang="en-US" dirty="0" smtClean="0"/>
              <a:t>如何看</a:t>
            </a:r>
            <a:r>
              <a:rPr lang="en-US" altLang="zh-TW" dirty="0" smtClean="0"/>
              <a:t>MTF</a:t>
            </a:r>
            <a:r>
              <a:rPr lang="zh-TW" altLang="en-US" dirty="0" smtClean="0"/>
              <a:t> </a:t>
            </a:r>
            <a:r>
              <a:rPr lang="en-US" altLang="zh-TW" dirty="0" smtClean="0"/>
              <a:t>chart: https://photographylife.com/how-to-read-mtf-charts</a:t>
            </a:r>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20</a:t>
            </a:fld>
            <a:endParaRPr lang="en-US"/>
          </a:p>
        </p:txBody>
      </p:sp>
    </p:spTree>
    <p:extLst>
      <p:ext uri="{BB962C8B-B14F-4D97-AF65-F5344CB8AC3E}">
        <p14:creationId xmlns:p14="http://schemas.microsoft.com/office/powerpoint/2010/main" val="229540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大綱</a:t>
            </a:r>
            <a:r>
              <a:rPr lang="en-US" altLang="zh-TW" dirty="0" smtClean="0"/>
              <a:t>:</a:t>
            </a:r>
          </a:p>
          <a:p>
            <a:r>
              <a:rPr lang="zh-TW" altLang="en-US" dirty="0" smtClean="0"/>
              <a:t>我會站在科學家的角度，也會站在攝影師的角度</a:t>
            </a:r>
            <a:endParaRPr lang="en-US" altLang="zh-TW" dirty="0" smtClean="0"/>
          </a:p>
          <a:p>
            <a:r>
              <a:rPr lang="zh-TW" altLang="en-US" dirty="0" smtClean="0"/>
              <a:t>影片</a:t>
            </a:r>
            <a:r>
              <a:rPr lang="en-US" altLang="zh-TW" dirty="0" smtClean="0"/>
              <a:t>:</a:t>
            </a:r>
            <a:r>
              <a:rPr lang="zh-TW" altLang="en-US" dirty="0" smtClean="0"/>
              <a:t> </a:t>
            </a:r>
            <a:r>
              <a:rPr lang="en-US" altLang="zh-TW" dirty="0" smtClean="0"/>
              <a:t>Why</a:t>
            </a:r>
            <a:r>
              <a:rPr lang="en-US" altLang="zh-TW" baseline="0" dirty="0" smtClean="0"/>
              <a:t> the pixel 3 has the best smartphone camera</a:t>
            </a:r>
          </a:p>
          <a:p>
            <a:r>
              <a:rPr lang="zh-TW" altLang="en-US" baseline="0" dirty="0" smtClean="0"/>
              <a:t>希望今天上完課大家可以輕鬆看懂課本還有課本上的</a:t>
            </a:r>
            <a:r>
              <a:rPr lang="en-US" altLang="zh-TW" baseline="0" dirty="0" smtClean="0"/>
              <a:t>paper</a:t>
            </a:r>
            <a:endParaRPr lang="en-US" altLang="zh-TW"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a:t>
            </a:fld>
            <a:endParaRPr lang="en-US"/>
          </a:p>
        </p:txBody>
      </p:sp>
    </p:spTree>
    <p:extLst>
      <p:ext uri="{BB962C8B-B14F-4D97-AF65-F5344CB8AC3E}">
        <p14:creationId xmlns:p14="http://schemas.microsoft.com/office/powerpoint/2010/main" val="328756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altLang="zh-TW" dirty="0" smtClean="0"/>
          </a:p>
          <a:p>
            <a:r>
              <a:rPr lang="zh-TW" altLang="en-US" dirty="0" smtClean="0"/>
              <a:t>補充：</a:t>
            </a:r>
            <a:endParaRPr lang="en-US" altLang="zh-TW" dirty="0" smtClean="0"/>
          </a:p>
          <a:p>
            <a:r>
              <a:rPr lang="en-US" altLang="zh-TW" dirty="0" smtClean="0"/>
              <a:t>Sagittal:</a:t>
            </a:r>
            <a:r>
              <a:rPr lang="en-US" altLang="zh-TW" baseline="0" dirty="0" smtClean="0"/>
              <a:t> </a:t>
            </a:r>
            <a:r>
              <a:rPr lang="zh-TW" altLang="en-US" baseline="0" dirty="0" smtClean="0"/>
              <a:t>矢狀</a:t>
            </a:r>
            <a:endParaRPr lang="en-US" altLang="zh-TW" baseline="0" dirty="0" smtClean="0"/>
          </a:p>
          <a:p>
            <a:r>
              <a:rPr lang="en-US" altLang="zh-TW" baseline="0" dirty="0" smtClean="0"/>
              <a:t>Meridional: </a:t>
            </a:r>
            <a:r>
              <a:rPr lang="zh-TW" altLang="en-US" baseline="0" dirty="0" smtClean="0"/>
              <a:t>子午</a:t>
            </a:r>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21</a:t>
            </a:fld>
            <a:endParaRPr lang="en-US"/>
          </a:p>
        </p:txBody>
      </p:sp>
    </p:spTree>
    <p:extLst>
      <p:ext uri="{BB962C8B-B14F-4D97-AF65-F5344CB8AC3E}">
        <p14:creationId xmlns:p14="http://schemas.microsoft.com/office/powerpoint/2010/main" val="345721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endParaRPr lang="en-US" altLang="zh-TW" dirty="0" smtClean="0"/>
          </a:p>
          <a:p>
            <a:r>
              <a:rPr lang="zh-TW" altLang="en-US" dirty="0" smtClean="0"/>
              <a:t>如何看</a:t>
            </a:r>
            <a:r>
              <a:rPr lang="en-US" altLang="zh-TW" dirty="0" smtClean="0"/>
              <a:t>MTF</a:t>
            </a:r>
            <a:r>
              <a:rPr lang="zh-TW" altLang="en-US" dirty="0" smtClean="0"/>
              <a:t> </a:t>
            </a:r>
            <a:r>
              <a:rPr lang="en-US" altLang="zh-TW" dirty="0" smtClean="0"/>
              <a:t>chart: https://photographylife.com/how-to-read-mtf-charts</a:t>
            </a:r>
          </a:p>
          <a:p>
            <a:endParaRPr lang="en-US" dirty="0" smtClean="0"/>
          </a:p>
          <a:p>
            <a:r>
              <a:rPr lang="zh-TW" altLang="en-US" dirty="0" smtClean="0"/>
              <a:t>大綱</a:t>
            </a:r>
            <a:r>
              <a:rPr lang="en-US" altLang="zh-TW" dirty="0" smtClean="0"/>
              <a:t>:</a:t>
            </a:r>
          </a:p>
          <a:p>
            <a:r>
              <a:rPr lang="zh-TW" altLang="en-US" dirty="0" smtClean="0"/>
              <a:t>一定要來一點數學不然好像沒有學到東西</a:t>
            </a:r>
            <a:endParaRPr lang="en-US" altLang="zh-TW" dirty="0" smtClean="0"/>
          </a:p>
          <a:p>
            <a:r>
              <a:rPr lang="en-US" altLang="zh-TW" dirty="0" smtClean="0"/>
              <a:t>“</a:t>
            </a:r>
            <a:r>
              <a:rPr lang="en-US" altLang="zh-TW" dirty="0" err="1" smtClean="0"/>
              <a:t>argmin</a:t>
            </a:r>
            <a:r>
              <a:rPr lang="zh-TW" altLang="en-US" dirty="0" smtClean="0"/>
              <a:t>下面</a:t>
            </a:r>
            <a:r>
              <a:rPr lang="en-US" altLang="zh-TW" dirty="0" smtClean="0"/>
              <a:t>K”</a:t>
            </a:r>
            <a:r>
              <a:rPr lang="zh-TW" altLang="en-US" dirty="0" smtClean="0"/>
              <a:t> 就是讓後面這個式子達到</a:t>
            </a:r>
            <a:r>
              <a:rPr lang="en-US" altLang="zh-TW" dirty="0" smtClean="0"/>
              <a:t>min</a:t>
            </a:r>
          </a:p>
          <a:p>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22</a:t>
            </a:fld>
            <a:endParaRPr lang="en-US"/>
          </a:p>
        </p:txBody>
      </p:sp>
    </p:spTree>
    <p:extLst>
      <p:ext uri="{BB962C8B-B14F-4D97-AF65-F5344CB8AC3E}">
        <p14:creationId xmlns:p14="http://schemas.microsoft.com/office/powerpoint/2010/main" val="3271814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endParaRPr lang="en-US" altLang="zh-TW" dirty="0" smtClean="0"/>
          </a:p>
          <a:p>
            <a:endParaRPr lang="en-US" dirty="0" smtClean="0"/>
          </a:p>
          <a:p>
            <a:endParaRPr lang="en-US" dirty="0" smtClean="0"/>
          </a:p>
          <a:p>
            <a:r>
              <a:rPr lang="zh-TW" altLang="en-US" dirty="0" smtClean="0"/>
              <a:t>大綱</a:t>
            </a:r>
            <a:r>
              <a:rPr lang="en-US" altLang="zh-TW" dirty="0" smtClean="0"/>
              <a:t>:</a:t>
            </a:r>
          </a:p>
          <a:p>
            <a:r>
              <a:rPr lang="zh-TW" altLang="en-US" dirty="0" smtClean="0"/>
              <a:t>三張圖來總結</a:t>
            </a:r>
            <a:endParaRPr lang="en-US" altLang="zh-TW" dirty="0" smtClean="0"/>
          </a:p>
          <a:p>
            <a:r>
              <a:rPr lang="en-US" altLang="zh-TW" dirty="0" smtClean="0"/>
              <a:t>1. Subpixel PSF</a:t>
            </a:r>
          </a:p>
          <a:p>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23</a:t>
            </a:fld>
            <a:endParaRPr lang="en-US"/>
          </a:p>
        </p:txBody>
      </p:sp>
    </p:spTree>
    <p:extLst>
      <p:ext uri="{BB962C8B-B14F-4D97-AF65-F5344CB8AC3E}">
        <p14:creationId xmlns:p14="http://schemas.microsoft.com/office/powerpoint/2010/main" val="1755680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a:t>
            </a:r>
            <a:endParaRPr lang="en-US" altLang="zh-TW" dirty="0" smtClean="0"/>
          </a:p>
          <a:p>
            <a:r>
              <a:rPr lang="en-US" altLang="zh-TW" dirty="0" smtClean="0"/>
              <a:t>Chromatic aberration:</a:t>
            </a:r>
            <a:r>
              <a:rPr lang="en-US" altLang="zh-TW" baseline="0" dirty="0" smtClean="0"/>
              <a:t> </a:t>
            </a:r>
            <a:r>
              <a:rPr lang="zh-TW" altLang="en-US" baseline="0" dirty="0" smtClean="0"/>
              <a:t>色差，無法將所有波段的光集中在同一個點上的現象</a:t>
            </a:r>
            <a:endParaRPr lang="en-US" altLang="zh-TW" dirty="0" smtClean="0"/>
          </a:p>
          <a:p>
            <a:endParaRPr lang="en-US" dirty="0" smtClean="0"/>
          </a:p>
          <a:p>
            <a:endParaRPr lang="en-US" dirty="0" smtClean="0"/>
          </a:p>
          <a:p>
            <a:r>
              <a:rPr lang="zh-TW" altLang="en-US" dirty="0" smtClean="0"/>
              <a:t>大綱</a:t>
            </a:r>
            <a:r>
              <a:rPr lang="en-US" altLang="zh-TW" dirty="0" smtClean="0"/>
              <a:t>:</a:t>
            </a:r>
          </a:p>
          <a:p>
            <a:r>
              <a:rPr lang="zh-TW" altLang="en-US" dirty="0" smtClean="0"/>
              <a:t>三張圖來總結</a:t>
            </a:r>
            <a:endParaRPr lang="en-US" altLang="zh-TW" dirty="0" smtClean="0"/>
          </a:p>
          <a:p>
            <a:r>
              <a:rPr lang="en-US" altLang="zh-TW" dirty="0" smtClean="0"/>
              <a:t>1. Subpixel PSF</a:t>
            </a:r>
          </a:p>
          <a:p>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24</a:t>
            </a:fld>
            <a:endParaRPr lang="en-US"/>
          </a:p>
        </p:txBody>
      </p:sp>
    </p:spTree>
    <p:extLst>
      <p:ext uri="{BB962C8B-B14F-4D97-AF65-F5344CB8AC3E}">
        <p14:creationId xmlns:p14="http://schemas.microsoft.com/office/powerpoint/2010/main" val="660275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講稿</a:t>
            </a:r>
            <a:r>
              <a:rPr lang="en-US" altLang="zh-TW" dirty="0" smtClean="0"/>
              <a:t>:</a:t>
            </a:r>
          </a:p>
          <a:p>
            <a:r>
              <a:rPr lang="zh-TW" altLang="en-US" dirty="0" smtClean="0"/>
              <a:t>請大家拿手機同時拍螢幕跟我</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25</a:t>
            </a:fld>
            <a:endParaRPr lang="en-US"/>
          </a:p>
        </p:txBody>
      </p:sp>
    </p:spTree>
    <p:extLst>
      <p:ext uri="{BB962C8B-B14F-4D97-AF65-F5344CB8AC3E}">
        <p14:creationId xmlns:p14="http://schemas.microsoft.com/office/powerpoint/2010/main" val="3685263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講稿</a:t>
            </a:r>
            <a:r>
              <a:rPr lang="en-US" altLang="zh-TW" dirty="0" smtClean="0"/>
              <a:t>:</a:t>
            </a:r>
          </a:p>
          <a:p>
            <a:r>
              <a:rPr lang="zh-TW" altLang="en-US" dirty="0" smtClean="0"/>
              <a:t>開</a:t>
            </a:r>
            <a:r>
              <a:rPr lang="en-US" altLang="zh-TW" dirty="0" err="1" smtClean="0"/>
              <a:t>lightroom</a:t>
            </a:r>
            <a:r>
              <a:rPr lang="zh-TW" altLang="en-US" dirty="0" smtClean="0"/>
              <a:t>給大家看</a:t>
            </a:r>
            <a:r>
              <a:rPr lang="en-US" altLang="zh-TW" dirty="0" smtClean="0"/>
              <a:t>clipping</a:t>
            </a:r>
            <a:r>
              <a:rPr lang="zh-TW" altLang="en-US" dirty="0" smtClean="0"/>
              <a:t>的位置</a:t>
            </a:r>
            <a:endParaRPr lang="en-US" altLang="zh-TW"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26</a:t>
            </a:fld>
            <a:endParaRPr lang="en-US"/>
          </a:p>
        </p:txBody>
      </p:sp>
    </p:spTree>
    <p:extLst>
      <p:ext uri="{BB962C8B-B14F-4D97-AF65-F5344CB8AC3E}">
        <p14:creationId xmlns:p14="http://schemas.microsoft.com/office/powerpoint/2010/main" val="1052151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講稿</a:t>
            </a:r>
            <a:r>
              <a:rPr lang="en-US" altLang="zh-TW" dirty="0" smtClean="0"/>
              <a:t>:</a:t>
            </a:r>
          </a:p>
          <a:p>
            <a:r>
              <a:rPr lang="zh-TW" altLang="en-US" dirty="0" smtClean="0"/>
              <a:t>請他們看剛才用手機拍的照片，看有幾個</a:t>
            </a:r>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27</a:t>
            </a:fld>
            <a:endParaRPr lang="en-US"/>
          </a:p>
        </p:txBody>
      </p:sp>
    </p:spTree>
    <p:extLst>
      <p:ext uri="{BB962C8B-B14F-4D97-AF65-F5344CB8AC3E}">
        <p14:creationId xmlns:p14="http://schemas.microsoft.com/office/powerpoint/2010/main" val="4196135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28</a:t>
            </a:fld>
            <a:endParaRPr lang="en-US"/>
          </a:p>
        </p:txBody>
      </p:sp>
    </p:spTree>
    <p:extLst>
      <p:ext uri="{BB962C8B-B14F-4D97-AF65-F5344CB8AC3E}">
        <p14:creationId xmlns:p14="http://schemas.microsoft.com/office/powerpoint/2010/main" val="163647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29</a:t>
            </a:fld>
            <a:endParaRPr lang="en-US"/>
          </a:p>
        </p:txBody>
      </p:sp>
    </p:spTree>
    <p:extLst>
      <p:ext uri="{BB962C8B-B14F-4D97-AF65-F5344CB8AC3E}">
        <p14:creationId xmlns:p14="http://schemas.microsoft.com/office/powerpoint/2010/main" val="1218066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講稿：</a:t>
            </a:r>
            <a:endParaRPr lang="en-US" altLang="zh-TW" dirty="0" smtClean="0"/>
          </a:p>
          <a:p>
            <a:r>
              <a:rPr lang="en-US" dirty="0" smtClean="0"/>
              <a:t>3.</a:t>
            </a:r>
            <a:r>
              <a:rPr lang="zh-TW" altLang="en-US" dirty="0" smtClean="0"/>
              <a:t>的地方，請大家打開</a:t>
            </a:r>
            <a:r>
              <a:rPr lang="en-US" altLang="zh-TW" dirty="0" smtClean="0"/>
              <a:t>settings</a:t>
            </a:r>
            <a:r>
              <a:rPr lang="zh-TW" altLang="en-US" dirty="0" smtClean="0"/>
              <a:t>看看自己的螢幕是幾</a:t>
            </a:r>
            <a:r>
              <a:rPr lang="en-US" altLang="zh-TW" dirty="0" smtClean="0"/>
              <a:t>bit</a:t>
            </a:r>
          </a:p>
          <a:p>
            <a:r>
              <a:rPr lang="en-US" dirty="0" smtClean="0"/>
              <a:t>JPEG </a:t>
            </a:r>
            <a:r>
              <a:rPr lang="zh-TW" altLang="en-US" dirty="0" smtClean="0"/>
              <a:t>只有 </a:t>
            </a:r>
            <a:r>
              <a:rPr lang="en-US" altLang="zh-TW" dirty="0" smtClean="0"/>
              <a:t>8-bit</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30</a:t>
            </a:fld>
            <a:endParaRPr lang="en-US"/>
          </a:p>
        </p:txBody>
      </p:sp>
    </p:spTree>
    <p:extLst>
      <p:ext uri="{BB962C8B-B14F-4D97-AF65-F5344CB8AC3E}">
        <p14:creationId xmlns:p14="http://schemas.microsoft.com/office/powerpoint/2010/main" val="253688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 </a:t>
            </a:r>
            <a:r>
              <a:rPr lang="en-US" altLang="zh-TW" dirty="0" smtClean="0"/>
              <a:t>—</a:t>
            </a:r>
            <a:r>
              <a:rPr lang="zh-TW" altLang="en-US" dirty="0" smtClean="0"/>
              <a:t> 名詞解釋：</a:t>
            </a:r>
            <a:endParaRPr lang="en-US" altLang="zh-TW" dirty="0" smtClean="0"/>
          </a:p>
          <a:p>
            <a:endParaRPr lang="en-US" altLang="zh-TW" dirty="0" smtClean="0"/>
          </a:p>
          <a:p>
            <a:r>
              <a:rPr lang="en-US" dirty="0" smtClean="0"/>
              <a:t>Photometric:</a:t>
            </a:r>
            <a:r>
              <a:rPr lang="en-US" baseline="0" dirty="0" smtClean="0"/>
              <a:t>	https://</a:t>
            </a:r>
            <a:r>
              <a:rPr lang="en-US" sz="1200" kern="1200" baseline="0" dirty="0" smtClean="0">
                <a:solidFill>
                  <a:schemeClr val="tx1"/>
                </a:solidFill>
                <a:latin typeface="+mn-lt"/>
                <a:ea typeface="+mn-ea"/>
                <a:cs typeface="+mn-cs"/>
              </a:rPr>
              <a:t>en.wikipedia.org/wiki/Photometry</a:t>
            </a:r>
            <a:r>
              <a:rPr lang="en-US" baseline="0" dirty="0" smtClean="0"/>
              <a:t>_(optics)</a:t>
            </a:r>
            <a:endParaRPr lang="en-US" dirty="0" smtClean="0"/>
          </a:p>
          <a:p>
            <a:r>
              <a:rPr lang="en-US" dirty="0" smtClean="0"/>
              <a:t>Irradiance:	https://zh.wikipedia.org/wiki/%E8%BC%BB%E7%85%A7%E5%BA%A6</a:t>
            </a:r>
          </a:p>
          <a:p>
            <a:endParaRPr lang="en-US" dirty="0" smtClean="0"/>
          </a:p>
          <a:p>
            <a:pPr marL="0" algn="l" defTabSz="914400" rtl="0" eaLnBrk="1" latinLnBrk="0" hangingPunct="1"/>
            <a:r>
              <a:rPr lang="en-US" b="1" dirty="0" smtClean="0"/>
              <a:t>Photometry is the science of the measurement of light, in terms of its perceived brightness to the human eye. It is distinct from radiometry, which is the science of measurement of radiant energy (including light) in terms of absolute power.</a:t>
            </a:r>
          </a:p>
          <a:p>
            <a:endParaRPr lang="en-US" dirty="0" smtClean="0"/>
          </a:p>
          <a:p>
            <a:endParaRPr lang="en-US" dirty="0" smtClean="0"/>
          </a:p>
          <a:p>
            <a:r>
              <a:rPr lang="zh-TW" altLang="en-US" dirty="0" smtClean="0"/>
              <a:t>大綱：</a:t>
            </a:r>
            <a:endParaRPr lang="en-US" dirty="0" smtClean="0"/>
          </a:p>
          <a:p>
            <a:r>
              <a:rPr lang="en-US" dirty="0" smtClean="0"/>
              <a:t>Before</a:t>
            </a:r>
            <a:r>
              <a:rPr lang="en-US" baseline="0" dirty="0" smtClean="0"/>
              <a:t> we can successfully merge multiple photographs, we need to characterize the functions that map incoming irradiance into pixel values and also the amounts of noise present in each image.</a:t>
            </a:r>
          </a:p>
          <a:p>
            <a:endParaRPr lang="en-US" baseline="0" dirty="0" smtClean="0"/>
          </a:p>
          <a:p>
            <a:r>
              <a:rPr lang="en-US" baseline="0" dirty="0" smtClean="0"/>
              <a:t>In this section, we examine 3 components of the imaging pipeline the affect this mapping.</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a:t>
            </a:fld>
            <a:endParaRPr lang="en-US"/>
          </a:p>
        </p:txBody>
      </p:sp>
    </p:spTree>
    <p:extLst>
      <p:ext uri="{BB962C8B-B14F-4D97-AF65-F5344CB8AC3E}">
        <p14:creationId xmlns:p14="http://schemas.microsoft.com/office/powerpoint/2010/main" val="189942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31</a:t>
            </a:fld>
            <a:endParaRPr lang="en-US"/>
          </a:p>
        </p:txBody>
      </p:sp>
    </p:spTree>
    <p:extLst>
      <p:ext uri="{BB962C8B-B14F-4D97-AF65-F5344CB8AC3E}">
        <p14:creationId xmlns:p14="http://schemas.microsoft.com/office/powerpoint/2010/main" val="3758769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33</a:t>
            </a:fld>
            <a:endParaRPr lang="en-US"/>
          </a:p>
        </p:txBody>
      </p:sp>
    </p:spTree>
    <p:extLst>
      <p:ext uri="{BB962C8B-B14F-4D97-AF65-F5344CB8AC3E}">
        <p14:creationId xmlns:p14="http://schemas.microsoft.com/office/powerpoint/2010/main" val="2744659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34</a:t>
            </a:fld>
            <a:endParaRPr lang="en-US"/>
          </a:p>
        </p:txBody>
      </p:sp>
    </p:spTree>
    <p:extLst>
      <p:ext uri="{BB962C8B-B14F-4D97-AF65-F5344CB8AC3E}">
        <p14:creationId xmlns:p14="http://schemas.microsoft.com/office/powerpoint/2010/main" val="2116717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35</a:t>
            </a:fld>
            <a:endParaRPr lang="en-US"/>
          </a:p>
        </p:txBody>
      </p:sp>
    </p:spTree>
    <p:extLst>
      <p:ext uri="{BB962C8B-B14F-4D97-AF65-F5344CB8AC3E}">
        <p14:creationId xmlns:p14="http://schemas.microsoft.com/office/powerpoint/2010/main" val="1576855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dirty="0" smtClean="0"/>
              <a:t>RRF</a:t>
            </a:r>
            <a:r>
              <a:rPr lang="en-US" baseline="0" dirty="0" smtClean="0"/>
              <a:t> f is monotonic, inverse g is also monotonic</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36</a:t>
            </a:fld>
            <a:endParaRPr lang="en-US"/>
          </a:p>
        </p:txBody>
      </p:sp>
    </p:spTree>
    <p:extLst>
      <p:ext uri="{BB962C8B-B14F-4D97-AF65-F5344CB8AC3E}">
        <p14:creationId xmlns:p14="http://schemas.microsoft.com/office/powerpoint/2010/main" val="3957194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37</a:t>
            </a:fld>
            <a:endParaRPr lang="en-US"/>
          </a:p>
        </p:txBody>
      </p:sp>
    </p:spTree>
    <p:extLst>
      <p:ext uri="{BB962C8B-B14F-4D97-AF65-F5344CB8AC3E}">
        <p14:creationId xmlns:p14="http://schemas.microsoft.com/office/powerpoint/2010/main" val="3906705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Scale is not important</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38</a:t>
            </a:fld>
            <a:endParaRPr lang="en-US"/>
          </a:p>
        </p:txBody>
      </p:sp>
    </p:spTree>
    <p:extLst>
      <p:ext uri="{BB962C8B-B14F-4D97-AF65-F5344CB8AC3E}">
        <p14:creationId xmlns:p14="http://schemas.microsoft.com/office/powerpoint/2010/main" val="3618775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39</a:t>
            </a:fld>
            <a:endParaRPr lang="en-US"/>
          </a:p>
        </p:txBody>
      </p:sp>
    </p:spTree>
    <p:extLst>
      <p:ext uri="{BB962C8B-B14F-4D97-AF65-F5344CB8AC3E}">
        <p14:creationId xmlns:p14="http://schemas.microsoft.com/office/powerpoint/2010/main" val="768682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講稿：</a:t>
            </a:r>
            <a:endParaRPr lang="en-US" altLang="zh-TW" dirty="0" smtClean="0"/>
          </a:p>
          <a:p>
            <a:r>
              <a:rPr lang="zh-TW" altLang="en-US" dirty="0" smtClean="0"/>
              <a:t>開</a:t>
            </a:r>
            <a:r>
              <a:rPr lang="en-US" altLang="zh-TW" dirty="0" err="1" smtClean="0"/>
              <a:t>Matlab</a:t>
            </a:r>
            <a:r>
              <a:rPr lang="zh-TW" altLang="en-US" dirty="0" smtClean="0"/>
              <a:t>的</a:t>
            </a:r>
            <a:r>
              <a:rPr lang="en-US" altLang="zh-TW" dirty="0" smtClean="0"/>
              <a:t>Code</a:t>
            </a:r>
            <a:r>
              <a:rPr lang="zh-TW" altLang="en-US" dirty="0" smtClean="0"/>
              <a:t>給大家看</a:t>
            </a:r>
            <a:endParaRPr lang="en-US" altLang="zh-TW"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40</a:t>
            </a:fld>
            <a:endParaRPr lang="en-US"/>
          </a:p>
        </p:txBody>
      </p:sp>
    </p:spTree>
    <p:extLst>
      <p:ext uri="{BB962C8B-B14F-4D97-AF65-F5344CB8AC3E}">
        <p14:creationId xmlns:p14="http://schemas.microsoft.com/office/powerpoint/2010/main" val="1437041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42</a:t>
            </a:fld>
            <a:endParaRPr lang="en-US"/>
          </a:p>
        </p:txBody>
      </p:sp>
    </p:spTree>
    <p:extLst>
      <p:ext uri="{BB962C8B-B14F-4D97-AF65-F5344CB8AC3E}">
        <p14:creationId xmlns:p14="http://schemas.microsoft.com/office/powerpoint/2010/main" val="132010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補充資料：</a:t>
            </a:r>
            <a:endParaRPr lang="en-US" dirty="0" smtClean="0"/>
          </a:p>
          <a:p>
            <a:endParaRPr lang="en-US" altLang="zh-TW" dirty="0" smtClean="0"/>
          </a:p>
          <a:p>
            <a:r>
              <a:rPr lang="zh-TW" altLang="en-US" dirty="0" smtClean="0"/>
              <a:t>鏡頭焦距</a:t>
            </a:r>
            <a:r>
              <a:rPr lang="en-US" altLang="zh-TW" dirty="0" smtClean="0"/>
              <a:t>:</a:t>
            </a:r>
            <a:r>
              <a:rPr lang="zh-TW" altLang="en-US" dirty="0" smtClean="0"/>
              <a:t> </a:t>
            </a:r>
            <a:r>
              <a:rPr lang="en-US" altLang="zh-TW" dirty="0" smtClean="0"/>
              <a:t>	https://en.wikipedia.org/wiki/Focal_length#In_photography</a:t>
            </a:r>
            <a:r>
              <a:rPr lang="en-US" dirty="0" smtClean="0"/>
              <a:t>	</a:t>
            </a:r>
            <a:endParaRPr lang="en-US" altLang="zh-TW" dirty="0" smtClean="0"/>
          </a:p>
          <a:p>
            <a:r>
              <a:rPr lang="en-US" dirty="0" smtClean="0"/>
              <a:t>ISO</a:t>
            </a:r>
            <a:r>
              <a:rPr lang="zh-TW" altLang="en-US" dirty="0" smtClean="0"/>
              <a:t>名稱來源</a:t>
            </a:r>
            <a:r>
              <a:rPr lang="en-US" altLang="zh-TW" dirty="0" smtClean="0"/>
              <a:t>:</a:t>
            </a:r>
            <a:r>
              <a:rPr lang="zh-TW" altLang="en-US" dirty="0" smtClean="0"/>
              <a:t> </a:t>
            </a:r>
            <a:r>
              <a:rPr lang="en-US" altLang="zh-TW" dirty="0" smtClean="0"/>
              <a:t>https://medium.com/photography-secrets/iso-bac13cdcf5cc</a:t>
            </a:r>
          </a:p>
          <a:p>
            <a:endParaRPr lang="en-US" dirty="0" smtClean="0"/>
          </a:p>
          <a:p>
            <a:r>
              <a:rPr lang="zh-TW" altLang="en-US" dirty="0" smtClean="0"/>
              <a:t>ㄣ</a:t>
            </a:r>
            <a:endParaRPr lang="en-US" dirty="0" smtClean="0"/>
          </a:p>
          <a:p>
            <a:r>
              <a:rPr lang="zh-TW" altLang="en-US" dirty="0" smtClean="0"/>
              <a:t>補充資料：</a:t>
            </a:r>
            <a:endParaRPr lang="en-US" altLang="zh-TW" dirty="0" smtClean="0"/>
          </a:p>
          <a:p>
            <a:endParaRPr lang="en-US" dirty="0" smtClean="0"/>
          </a:p>
          <a:p>
            <a:r>
              <a:rPr lang="en-US" dirty="0" smtClean="0"/>
              <a:t>Radiance:</a:t>
            </a:r>
            <a:r>
              <a:rPr lang="en-US" baseline="0" dirty="0" smtClean="0"/>
              <a:t> </a:t>
            </a:r>
            <a:r>
              <a:rPr lang="zh-TW" altLang="en-US" baseline="0" dirty="0" smtClean="0"/>
              <a:t>輻射</a:t>
            </a:r>
            <a:endParaRPr lang="en-US" dirty="0" smtClean="0"/>
          </a:p>
          <a:p>
            <a:endParaRPr lang="en-US" dirty="0" smtClean="0"/>
          </a:p>
          <a:p>
            <a:endParaRPr lang="en-US" dirty="0" smtClean="0"/>
          </a:p>
          <a:p>
            <a:endParaRPr lang="en-US" dirty="0" smtClean="0"/>
          </a:p>
          <a:p>
            <a:r>
              <a:rPr lang="zh-TW" altLang="en-US" dirty="0" smtClean="0"/>
              <a:t>大綱</a:t>
            </a:r>
            <a:r>
              <a:rPr lang="en-US" altLang="zh-TW" dirty="0" smtClean="0"/>
              <a:t>&amp;</a:t>
            </a:r>
            <a:r>
              <a:rPr lang="zh-TW" altLang="en-US" dirty="0" smtClean="0"/>
              <a:t>筆記：</a:t>
            </a:r>
            <a:endParaRPr lang="en-US" altLang="zh-TW" dirty="0" smtClean="0"/>
          </a:p>
          <a:p>
            <a:endParaRPr lang="en-US" altLang="zh-TW" dirty="0" smtClean="0"/>
          </a:p>
          <a:p>
            <a:r>
              <a:rPr lang="zh-TW" altLang="en-US" dirty="0" smtClean="0"/>
              <a:t>鏡頭，焦距影響視角</a:t>
            </a:r>
            <a:r>
              <a:rPr lang="en-US" altLang="zh-TW" dirty="0" smtClean="0"/>
              <a:t>(FoV)</a:t>
            </a:r>
          </a:p>
          <a:p>
            <a:r>
              <a:rPr lang="zh-TW" altLang="en-US" dirty="0" smtClean="0"/>
              <a:t>光圈大小，計算方式：直徑</a:t>
            </a:r>
            <a:r>
              <a:rPr lang="en-US" altLang="zh-TW" dirty="0" smtClean="0"/>
              <a:t>=focal length/aperture value</a:t>
            </a:r>
          </a:p>
          <a:p>
            <a:r>
              <a:rPr lang="zh-TW" altLang="en-US" dirty="0" smtClean="0"/>
              <a:t>快門時間，單位：</a:t>
            </a:r>
            <a:r>
              <a:rPr lang="en-US" altLang="zh-TW" dirty="0" smtClean="0"/>
              <a:t>1/</a:t>
            </a:r>
            <a:r>
              <a:rPr lang="zh-TW" altLang="en-US" dirty="0" smtClean="0"/>
              <a:t>秒</a:t>
            </a:r>
            <a:endParaRPr lang="en-US" altLang="zh-TW" dirty="0" smtClean="0"/>
          </a:p>
          <a:p>
            <a:pPr algn="l"/>
            <a:r>
              <a:rPr lang="zh-TW" altLang="en-US" dirty="0" smtClean="0"/>
              <a:t>感光元件，</a:t>
            </a:r>
            <a:r>
              <a:rPr lang="en-US" altLang="zh-TW" dirty="0" smtClean="0"/>
              <a:t>Color</a:t>
            </a:r>
            <a:r>
              <a:rPr lang="zh-TW" altLang="en-US" dirty="0" smtClean="0"/>
              <a:t> </a:t>
            </a:r>
            <a:r>
              <a:rPr lang="en-US" altLang="zh-TW" dirty="0" smtClean="0"/>
              <a:t>Filter</a:t>
            </a:r>
            <a:r>
              <a:rPr lang="zh-TW" altLang="en-US" dirty="0" smtClean="0"/>
              <a:t>，會有</a:t>
            </a:r>
            <a:r>
              <a:rPr lang="en-US" altLang="zh-TW" dirty="0" smtClean="0"/>
              <a:t>noise</a:t>
            </a:r>
            <a:r>
              <a:rPr lang="zh-TW" altLang="en-US" dirty="0" smtClean="0"/>
              <a:t>，照片：</a:t>
            </a:r>
            <a:r>
              <a:rPr lang="en-US" altLang="zh-TW" dirty="0" smtClean="0"/>
              <a:t>Cooling CCD</a:t>
            </a:r>
          </a:p>
          <a:p>
            <a:pPr algn="l"/>
            <a:r>
              <a:rPr lang="en-US" altLang="zh-TW" dirty="0" smtClean="0"/>
              <a:t>ISO</a:t>
            </a:r>
            <a:r>
              <a:rPr lang="zh-TW" altLang="en-US" dirty="0" smtClean="0"/>
              <a:t>，</a:t>
            </a:r>
            <a:r>
              <a:rPr lang="en-US" altLang="zh-TW" dirty="0" smtClean="0"/>
              <a:t>Gain</a:t>
            </a:r>
            <a:r>
              <a:rPr lang="zh-TW" altLang="en-US" dirty="0" smtClean="0"/>
              <a:t>，會讓</a:t>
            </a:r>
            <a:r>
              <a:rPr lang="en-US" altLang="zh-TW" dirty="0" smtClean="0"/>
              <a:t>noise</a:t>
            </a:r>
            <a:r>
              <a:rPr lang="zh-TW" altLang="en-US" dirty="0" smtClean="0"/>
              <a:t>更明顯</a:t>
            </a:r>
            <a:endParaRPr lang="en-US" altLang="zh-TW" dirty="0" smtClean="0"/>
          </a:p>
          <a:p>
            <a:pPr algn="l"/>
            <a:r>
              <a:rPr lang="en-US" altLang="zh-TW" dirty="0" smtClean="0"/>
              <a:t>ADC</a:t>
            </a:r>
            <a:r>
              <a:rPr lang="zh-TW" altLang="en-US" dirty="0" smtClean="0"/>
              <a:t>，</a:t>
            </a:r>
            <a:r>
              <a:rPr lang="en-US" altLang="zh-TW" dirty="0" smtClean="0"/>
              <a:t>Quantization</a:t>
            </a:r>
          </a:p>
          <a:p>
            <a:pPr algn="l"/>
            <a:r>
              <a:rPr lang="zh-TW" altLang="en-US" dirty="0" smtClean="0"/>
              <a:t>這個時候已經從</a:t>
            </a:r>
            <a:r>
              <a:rPr lang="en-US" altLang="zh-TW" dirty="0" smtClean="0"/>
              <a:t>Analog</a:t>
            </a:r>
            <a:r>
              <a:rPr lang="zh-TW" altLang="en-US" dirty="0" smtClean="0"/>
              <a:t>變成</a:t>
            </a:r>
            <a:r>
              <a:rPr lang="en-US" altLang="zh-TW" dirty="0" smtClean="0"/>
              <a:t>Digital</a:t>
            </a:r>
            <a:r>
              <a:rPr lang="zh-TW" altLang="en-US" dirty="0" smtClean="0"/>
              <a:t>了，如果這時候存檔就叫做</a:t>
            </a:r>
            <a:r>
              <a:rPr lang="en-US" altLang="zh-TW" dirty="0" smtClean="0"/>
              <a:t>Raw</a:t>
            </a:r>
            <a:r>
              <a:rPr lang="zh-TW" altLang="en-US" dirty="0" smtClean="0"/>
              <a:t>檔</a:t>
            </a:r>
            <a:endParaRPr lang="en-US" altLang="zh-TW" dirty="0" smtClean="0"/>
          </a:p>
          <a:p>
            <a:pPr algn="l"/>
            <a:r>
              <a:rPr lang="en-US" altLang="zh-TW" dirty="0" smtClean="0"/>
              <a:t>Raw</a:t>
            </a:r>
            <a:r>
              <a:rPr lang="zh-TW" altLang="en-US" dirty="0" smtClean="0"/>
              <a:t>檔無法直接看，我們的目標是</a:t>
            </a:r>
            <a:r>
              <a:rPr lang="en-US" altLang="zh-TW" dirty="0" smtClean="0"/>
              <a:t>Photometric</a:t>
            </a:r>
            <a:r>
              <a:rPr lang="zh-TW" altLang="en-US" dirty="0" smtClean="0"/>
              <a:t>的表現</a:t>
            </a:r>
            <a:endParaRPr lang="en-US" altLang="zh-TW" dirty="0" smtClean="0"/>
          </a:p>
          <a:p>
            <a:pPr algn="l"/>
            <a:endParaRPr lang="en-US" altLang="zh-TW" dirty="0" smtClean="0"/>
          </a:p>
          <a:p>
            <a:pPr algn="l"/>
            <a:r>
              <a:rPr lang="en-US" altLang="zh-TW" dirty="0" smtClean="0"/>
              <a:t>Demosaic</a:t>
            </a:r>
            <a:r>
              <a:rPr lang="zh-TW" altLang="en-US" dirty="0" smtClean="0"/>
              <a:t>，對</a:t>
            </a:r>
            <a:r>
              <a:rPr lang="en-US" altLang="zh-TW" dirty="0" smtClean="0"/>
              <a:t>Color Filter</a:t>
            </a:r>
            <a:r>
              <a:rPr lang="zh-TW" altLang="en-US" dirty="0" smtClean="0"/>
              <a:t>做去模糊，用</a:t>
            </a:r>
            <a:r>
              <a:rPr lang="en-US" altLang="zh-TW" dirty="0" smtClean="0"/>
              <a:t>Interpolation</a:t>
            </a:r>
            <a:r>
              <a:rPr lang="zh-TW" altLang="en-US" dirty="0" smtClean="0"/>
              <a:t>的方式</a:t>
            </a:r>
            <a:endParaRPr lang="en-US" altLang="zh-TW" dirty="0" smtClean="0"/>
          </a:p>
          <a:p>
            <a:pPr algn="l"/>
            <a:r>
              <a:rPr lang="zh-TW" altLang="en-US" dirty="0" smtClean="0"/>
              <a:t>銳利化的處理，不一定要做</a:t>
            </a:r>
            <a:endParaRPr lang="en-US" altLang="zh-TW" dirty="0" smtClean="0"/>
          </a:p>
          <a:p>
            <a:pPr algn="l"/>
            <a:r>
              <a:rPr lang="zh-TW" altLang="en-US" dirty="0" smtClean="0"/>
              <a:t>白平衡，調整</a:t>
            </a:r>
            <a:r>
              <a:rPr lang="en-US" altLang="zh-TW" dirty="0" smtClean="0"/>
              <a:t>RGB</a:t>
            </a:r>
            <a:r>
              <a:rPr lang="zh-TW" altLang="en-US" dirty="0" smtClean="0"/>
              <a:t>的比例來達到眼睛所看見的色彩</a:t>
            </a:r>
            <a:endParaRPr lang="en-US" altLang="zh-TW" dirty="0" smtClean="0"/>
          </a:p>
          <a:p>
            <a:pPr algn="l"/>
            <a:r>
              <a:rPr lang="en-US" altLang="zh-TW" dirty="0" smtClean="0"/>
              <a:t>Gamma/curve</a:t>
            </a:r>
            <a:r>
              <a:rPr lang="zh-TW" altLang="en-US" dirty="0" smtClean="0"/>
              <a:t>，</a:t>
            </a:r>
            <a:endParaRPr lang="en-US" altLang="zh-TW" dirty="0" smtClean="0"/>
          </a:p>
          <a:p>
            <a:pPr algn="l"/>
            <a:r>
              <a:rPr lang="en-US" altLang="zh-TW" dirty="0" smtClean="0"/>
              <a:t>Compress</a:t>
            </a:r>
            <a:r>
              <a:rPr lang="zh-TW" altLang="en-US" dirty="0" smtClean="0"/>
              <a:t>，轉成</a:t>
            </a:r>
            <a:r>
              <a:rPr lang="en-US" altLang="zh-TW" dirty="0" smtClean="0"/>
              <a:t>JPEG(</a:t>
            </a:r>
            <a:r>
              <a:rPr lang="zh-TW" altLang="en-US" dirty="0" smtClean="0"/>
              <a:t>影像處理的範疇</a:t>
            </a:r>
            <a:r>
              <a:rPr lang="en-US" altLang="zh-TW" dirty="0" smtClean="0"/>
              <a:t>)</a:t>
            </a:r>
            <a:r>
              <a:rPr lang="zh-TW" altLang="en-US" dirty="0" smtClean="0"/>
              <a:t>，</a:t>
            </a:r>
            <a:r>
              <a:rPr lang="en-US" altLang="zh-TW" dirty="0" err="1" smtClean="0"/>
              <a:t>Lossy</a:t>
            </a:r>
            <a:endParaRPr lang="en-US" altLang="zh-TW" dirty="0" smtClean="0"/>
          </a:p>
          <a:p>
            <a:pPr algn="l"/>
            <a:endParaRPr lang="en-US" altLang="zh-TW" dirty="0" smtClean="0"/>
          </a:p>
          <a:p>
            <a:pPr algn="l"/>
            <a:endParaRPr lang="en-US" altLang="zh-TW" dirty="0" smtClean="0"/>
          </a:p>
          <a:p>
            <a:pPr algn="l"/>
            <a:endParaRPr lang="en-US" altLang="zh-TW" dirty="0" smtClean="0"/>
          </a:p>
          <a:p>
            <a:pPr algn="l"/>
            <a:endParaRPr lang="en-US" altLang="zh-TW" dirty="0" smtClean="0"/>
          </a:p>
          <a:p>
            <a:pPr algn="l"/>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4</a:t>
            </a:fld>
            <a:endParaRPr lang="en-US"/>
          </a:p>
        </p:txBody>
      </p:sp>
    </p:spTree>
    <p:extLst>
      <p:ext uri="{BB962C8B-B14F-4D97-AF65-F5344CB8AC3E}">
        <p14:creationId xmlns:p14="http://schemas.microsoft.com/office/powerpoint/2010/main" val="2349304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43</a:t>
            </a:fld>
            <a:endParaRPr lang="en-US"/>
          </a:p>
        </p:txBody>
      </p:sp>
    </p:spTree>
    <p:extLst>
      <p:ext uri="{BB962C8B-B14F-4D97-AF65-F5344CB8AC3E}">
        <p14:creationId xmlns:p14="http://schemas.microsoft.com/office/powerpoint/2010/main" val="1543986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給大家看電腦是幾</a:t>
            </a:r>
            <a:r>
              <a:rPr lang="en-US" altLang="zh-TW" dirty="0" smtClean="0"/>
              <a:t>bit</a:t>
            </a:r>
            <a:r>
              <a:rPr lang="zh-TW" altLang="en-US" dirty="0" smtClean="0"/>
              <a:t>的，還有螢幕色慾怎麼看</a:t>
            </a:r>
            <a:endParaRPr lang="en-US" altLang="zh-TW" dirty="0" smtClean="0"/>
          </a:p>
          <a:p>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44</a:t>
            </a:fld>
            <a:endParaRPr lang="en-US"/>
          </a:p>
        </p:txBody>
      </p:sp>
    </p:spTree>
    <p:extLst>
      <p:ext uri="{BB962C8B-B14F-4D97-AF65-F5344CB8AC3E}">
        <p14:creationId xmlns:p14="http://schemas.microsoft.com/office/powerpoint/2010/main" val="3452572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介紹怎麼選電腦螢幕</a:t>
            </a:r>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45</a:t>
            </a:fld>
            <a:endParaRPr lang="en-US"/>
          </a:p>
        </p:txBody>
      </p:sp>
    </p:spTree>
    <p:extLst>
      <p:ext uri="{BB962C8B-B14F-4D97-AF65-F5344CB8AC3E}">
        <p14:creationId xmlns:p14="http://schemas.microsoft.com/office/powerpoint/2010/main" val="4285172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Gamma</a:t>
            </a:r>
            <a:r>
              <a:rPr lang="en-US" baseline="0" dirty="0" smtClean="0"/>
              <a:t> </a:t>
            </a:r>
            <a:r>
              <a:rPr lang="zh-TW" altLang="en-US" baseline="0" dirty="0" smtClean="0"/>
              <a:t>的概念</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47</a:t>
            </a:fld>
            <a:endParaRPr lang="en-US"/>
          </a:p>
        </p:txBody>
      </p:sp>
    </p:spTree>
    <p:extLst>
      <p:ext uri="{BB962C8B-B14F-4D97-AF65-F5344CB8AC3E}">
        <p14:creationId xmlns:p14="http://schemas.microsoft.com/office/powerpoint/2010/main" val="4281763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48</a:t>
            </a:fld>
            <a:endParaRPr lang="en-US"/>
          </a:p>
        </p:txBody>
      </p:sp>
    </p:spTree>
    <p:extLst>
      <p:ext uri="{BB962C8B-B14F-4D97-AF65-F5344CB8AC3E}">
        <p14:creationId xmlns:p14="http://schemas.microsoft.com/office/powerpoint/2010/main" val="2101067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Dodge</a:t>
            </a:r>
            <a:r>
              <a:rPr lang="en-US" baseline="0" dirty="0" smtClean="0"/>
              <a:t> and burn</a:t>
            </a:r>
            <a:endParaRPr lang="en-US" dirty="0" smtClean="0"/>
          </a:p>
          <a:p>
            <a:r>
              <a:rPr lang="en-US" dirty="0" smtClean="0"/>
              <a:t>Ansel </a:t>
            </a:r>
            <a:r>
              <a:rPr lang="en-US" dirty="0" err="1" smtClean="0"/>
              <a:t>adams</a:t>
            </a:r>
            <a:r>
              <a:rPr lang="en-US" baseline="0" dirty="0" smtClean="0"/>
              <a:t> zone system</a:t>
            </a:r>
            <a:endParaRPr lang="en-US"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49</a:t>
            </a:fld>
            <a:endParaRPr lang="en-US"/>
          </a:p>
        </p:txBody>
      </p:sp>
    </p:spTree>
    <p:extLst>
      <p:ext uri="{BB962C8B-B14F-4D97-AF65-F5344CB8AC3E}">
        <p14:creationId xmlns:p14="http://schemas.microsoft.com/office/powerpoint/2010/main" val="3653084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smtClean="0"/>
              <a:t>Hdr</a:t>
            </a:r>
            <a:r>
              <a:rPr lang="en-US" dirty="0" smtClean="0"/>
              <a:t> in the film era</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50</a:t>
            </a:fld>
            <a:endParaRPr lang="en-US"/>
          </a:p>
        </p:txBody>
      </p:sp>
    </p:spTree>
    <p:extLst>
      <p:ext uri="{BB962C8B-B14F-4D97-AF65-F5344CB8AC3E}">
        <p14:creationId xmlns:p14="http://schemas.microsoft.com/office/powerpoint/2010/main" val="3333383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51</a:t>
            </a:fld>
            <a:endParaRPr lang="en-US"/>
          </a:p>
        </p:txBody>
      </p:sp>
    </p:spTree>
    <p:extLst>
      <p:ext uri="{BB962C8B-B14F-4D97-AF65-F5344CB8AC3E}">
        <p14:creationId xmlns:p14="http://schemas.microsoft.com/office/powerpoint/2010/main" val="2359829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52</a:t>
            </a:fld>
            <a:endParaRPr lang="en-US"/>
          </a:p>
        </p:txBody>
      </p:sp>
    </p:spTree>
    <p:extLst>
      <p:ext uri="{BB962C8B-B14F-4D97-AF65-F5344CB8AC3E}">
        <p14:creationId xmlns:p14="http://schemas.microsoft.com/office/powerpoint/2010/main" val="1944635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53</a:t>
            </a:fld>
            <a:endParaRPr lang="en-US"/>
          </a:p>
        </p:txBody>
      </p:sp>
    </p:spTree>
    <p:extLst>
      <p:ext uri="{BB962C8B-B14F-4D97-AF65-F5344CB8AC3E}">
        <p14:creationId xmlns:p14="http://schemas.microsoft.com/office/powerpoint/2010/main" val="362535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大綱：</a:t>
            </a:r>
            <a:endParaRPr lang="en-US" altLang="zh-TW" dirty="0" smtClean="0"/>
          </a:p>
          <a:p>
            <a:r>
              <a:rPr lang="zh-TW" altLang="en-US" dirty="0" smtClean="0"/>
              <a:t>給大家看一下</a:t>
            </a:r>
            <a:r>
              <a:rPr lang="en-US" altLang="zh-TW" dirty="0" smtClean="0"/>
              <a:t>Raw</a:t>
            </a:r>
            <a:r>
              <a:rPr lang="zh-TW" altLang="en-US" dirty="0" smtClean="0"/>
              <a:t>檔的處理過程 </a:t>
            </a:r>
            <a:r>
              <a:rPr lang="en-US" altLang="zh-TW" dirty="0" smtClean="0"/>
              <a:t>(</a:t>
            </a:r>
            <a:r>
              <a:rPr lang="en-US" altLang="zh-TW" dirty="0" err="1" smtClean="0"/>
              <a:t>cdraw</a:t>
            </a:r>
            <a:r>
              <a:rPr lang="en-US" altLang="zh-TW" baseline="0" dirty="0" err="1" smtClean="0"/>
              <a:t>+Matlab</a:t>
            </a:r>
            <a:r>
              <a:rPr lang="en-US" altLang="zh-TW" baseline="0" dirty="0" smtClean="0"/>
              <a:t>)</a:t>
            </a:r>
          </a:p>
          <a:p>
            <a:endParaRPr lang="en-US" altLang="zh-TW" baseline="0"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5</a:t>
            </a:fld>
            <a:endParaRPr lang="en-US"/>
          </a:p>
        </p:txBody>
      </p:sp>
    </p:spTree>
    <p:extLst>
      <p:ext uri="{BB962C8B-B14F-4D97-AF65-F5344CB8AC3E}">
        <p14:creationId xmlns:p14="http://schemas.microsoft.com/office/powerpoint/2010/main" val="2821918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課本</a:t>
            </a:r>
            <a:r>
              <a:rPr lang="en-US" altLang="zh-TW" dirty="0" smtClean="0"/>
              <a:t>3.3</a:t>
            </a:r>
            <a:r>
              <a:rPr lang="zh-TW" altLang="en-US" dirty="0" smtClean="0"/>
              <a:t>有詳細講解</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54</a:t>
            </a:fld>
            <a:endParaRPr lang="en-US"/>
          </a:p>
        </p:txBody>
      </p:sp>
    </p:spTree>
    <p:extLst>
      <p:ext uri="{BB962C8B-B14F-4D97-AF65-F5344CB8AC3E}">
        <p14:creationId xmlns:p14="http://schemas.microsoft.com/office/powerpoint/2010/main" val="2513358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55</a:t>
            </a:fld>
            <a:endParaRPr lang="en-US"/>
          </a:p>
        </p:txBody>
      </p:sp>
    </p:spTree>
    <p:extLst>
      <p:ext uri="{BB962C8B-B14F-4D97-AF65-F5344CB8AC3E}">
        <p14:creationId xmlns:p14="http://schemas.microsoft.com/office/powerpoint/2010/main" val="3281504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recap</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56</a:t>
            </a:fld>
            <a:endParaRPr lang="en-US"/>
          </a:p>
        </p:txBody>
      </p:sp>
    </p:spTree>
    <p:extLst>
      <p:ext uri="{BB962C8B-B14F-4D97-AF65-F5344CB8AC3E}">
        <p14:creationId xmlns:p14="http://schemas.microsoft.com/office/powerpoint/2010/main" val="2938437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57</a:t>
            </a:fld>
            <a:endParaRPr lang="en-US"/>
          </a:p>
        </p:txBody>
      </p:sp>
    </p:spTree>
    <p:extLst>
      <p:ext uri="{BB962C8B-B14F-4D97-AF65-F5344CB8AC3E}">
        <p14:creationId xmlns:p14="http://schemas.microsoft.com/office/powerpoint/2010/main" val="2877351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high dynamic range imaging enables us to create images on and less noise than regular camera  and obtain an image with a larger dynamic range than a single regular image</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58</a:t>
            </a:fld>
            <a:endParaRPr lang="en-US"/>
          </a:p>
        </p:txBody>
      </p:sp>
    </p:spTree>
    <p:extLst>
      <p:ext uri="{BB962C8B-B14F-4D97-AF65-F5344CB8AC3E}">
        <p14:creationId xmlns:p14="http://schemas.microsoft.com/office/powerpoint/2010/main" val="2604751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59</a:t>
            </a:fld>
            <a:endParaRPr lang="en-US"/>
          </a:p>
        </p:txBody>
      </p:sp>
    </p:spTree>
    <p:extLst>
      <p:ext uri="{BB962C8B-B14F-4D97-AF65-F5344CB8AC3E}">
        <p14:creationId xmlns:p14="http://schemas.microsoft.com/office/powerpoint/2010/main" val="1894428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l-GR" sz="1200" kern="1200" dirty="0" smtClean="0">
                <a:solidFill>
                  <a:schemeClr val="tx1"/>
                </a:solidFill>
                <a:effectLst/>
                <a:latin typeface="+mn-lt"/>
                <a:ea typeface="+mn-ea"/>
                <a:cs typeface="+mn-cs"/>
              </a:rPr>
              <a:t>ρ</a:t>
            </a:r>
            <a:r>
              <a:rPr lang="en-US" sz="1200" kern="1200" dirty="0" smtClean="0">
                <a:solidFill>
                  <a:schemeClr val="tx1"/>
                </a:solidFill>
                <a:effectLst/>
                <a:latin typeface="+mn-lt"/>
                <a:ea typeface="+mn-ea"/>
                <a:cs typeface="+mn-cs"/>
              </a:rPr>
              <a:t>p is quadratic</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60</a:t>
            </a:fld>
            <a:endParaRPr lang="en-US"/>
          </a:p>
        </p:txBody>
      </p:sp>
    </p:spTree>
    <p:extLst>
      <p:ext uri="{BB962C8B-B14F-4D97-AF65-F5344CB8AC3E}">
        <p14:creationId xmlns:p14="http://schemas.microsoft.com/office/powerpoint/2010/main" val="9156849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61</a:t>
            </a:fld>
            <a:endParaRPr lang="en-US"/>
          </a:p>
        </p:txBody>
      </p:sp>
    </p:spTree>
    <p:extLst>
      <p:ext uri="{BB962C8B-B14F-4D97-AF65-F5344CB8AC3E}">
        <p14:creationId xmlns:p14="http://schemas.microsoft.com/office/powerpoint/2010/main" val="2323868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MLE:</a:t>
            </a:r>
            <a:r>
              <a:rPr lang="en-US" baseline="0" dirty="0" smtClean="0"/>
              <a:t> maximum likelihood</a:t>
            </a:r>
          </a:p>
          <a:p>
            <a:r>
              <a:rPr lang="en-US" baseline="0" dirty="0" smtClean="0"/>
              <a:t>Simple x^2 prior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HMRF: </a:t>
            </a:r>
            <a:r>
              <a:rPr lang="en-US" b="1" dirty="0" smtClean="0"/>
              <a:t>Huber Markov random field</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62</a:t>
            </a:fld>
            <a:endParaRPr lang="en-US"/>
          </a:p>
        </p:txBody>
      </p:sp>
    </p:spTree>
    <p:extLst>
      <p:ext uri="{BB962C8B-B14F-4D97-AF65-F5344CB8AC3E}">
        <p14:creationId xmlns:p14="http://schemas.microsoft.com/office/powerpoint/2010/main" val="3672340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Other algorithms</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63</a:t>
            </a:fld>
            <a:endParaRPr lang="en-US"/>
          </a:p>
        </p:txBody>
      </p:sp>
    </p:spTree>
    <p:extLst>
      <p:ext uri="{BB962C8B-B14F-4D97-AF65-F5344CB8AC3E}">
        <p14:creationId xmlns:p14="http://schemas.microsoft.com/office/powerpoint/2010/main" val="64899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smtClean="0"/>
              <a:t>左圖：</a:t>
            </a:r>
            <a:r>
              <a:rPr lang="en-US" altLang="zh-TW" dirty="0" smtClean="0"/>
              <a:t>Typical camera</a:t>
            </a:r>
            <a:r>
              <a:rPr lang="en-US" altLang="zh-TW" baseline="0" dirty="0" smtClean="0"/>
              <a:t> response function, </a:t>
            </a:r>
            <a:r>
              <a:rPr lang="zh-TW" altLang="en-US" baseline="0" dirty="0" smtClean="0"/>
              <a:t>典型相機反應函式，顯示</a:t>
            </a:r>
            <a:r>
              <a:rPr lang="en-US" altLang="zh-TW" baseline="0" dirty="0" smtClean="0"/>
              <a:t>log</a:t>
            </a:r>
            <a:r>
              <a:rPr lang="zh-TW" altLang="en-US" baseline="0" dirty="0" smtClean="0"/>
              <a:t>的</a:t>
            </a:r>
            <a:r>
              <a:rPr lang="en-US" altLang="zh-TW" baseline="0" dirty="0" smtClean="0"/>
              <a:t>irradiance(</a:t>
            </a:r>
            <a:r>
              <a:rPr lang="zh-TW" altLang="en-US" baseline="0" dirty="0" smtClean="0"/>
              <a:t>幅照度</a:t>
            </a:r>
            <a:r>
              <a:rPr lang="en-US" altLang="zh-TW" baseline="0" dirty="0" smtClean="0"/>
              <a:t>)</a:t>
            </a:r>
            <a:r>
              <a:rPr lang="zh-TW" altLang="en-US" baseline="0" dirty="0" smtClean="0"/>
              <a:t>和</a:t>
            </a:r>
            <a:r>
              <a:rPr lang="en-US" altLang="zh-TW" baseline="0" dirty="0" smtClean="0"/>
              <a:t>8bit</a:t>
            </a:r>
            <a:r>
              <a:rPr lang="zh-TW" altLang="en-US" baseline="0" dirty="0" smtClean="0"/>
              <a:t>輸出之間的</a:t>
            </a:r>
            <a:r>
              <a:rPr lang="en-US" altLang="zh-TW" baseline="0" dirty="0" smtClean="0"/>
              <a:t>mapping</a:t>
            </a:r>
          </a:p>
          <a:p>
            <a:endParaRPr lang="en-US" altLang="zh-TW" baseline="0" dirty="0" smtClean="0"/>
          </a:p>
          <a:p>
            <a:r>
              <a:rPr lang="zh-TW" altLang="en-US" baseline="0" dirty="0" smtClean="0"/>
              <a:t>右圖：</a:t>
            </a:r>
            <a:r>
              <a:rPr lang="en-US" altLang="zh-TW" baseline="0" dirty="0" smtClean="0"/>
              <a:t>Color checker chart</a:t>
            </a:r>
          </a:p>
          <a:p>
            <a:endParaRPr lang="en-US" altLang="zh-TW" baseline="0"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6</a:t>
            </a:fld>
            <a:endParaRPr lang="en-US"/>
          </a:p>
        </p:txBody>
      </p:sp>
    </p:spTree>
    <p:extLst>
      <p:ext uri="{BB962C8B-B14F-4D97-AF65-F5344CB8AC3E}">
        <p14:creationId xmlns:p14="http://schemas.microsoft.com/office/powerpoint/2010/main" val="1171386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Super resolution today with DNN</a:t>
            </a:r>
          </a:p>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64</a:t>
            </a:fld>
            <a:endParaRPr lang="en-US"/>
          </a:p>
        </p:txBody>
      </p:sp>
    </p:spTree>
    <p:extLst>
      <p:ext uri="{BB962C8B-B14F-4D97-AF65-F5344CB8AC3E}">
        <p14:creationId xmlns:p14="http://schemas.microsoft.com/office/powerpoint/2010/main" val="3323247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65</a:t>
            </a:fld>
            <a:endParaRPr lang="en-US"/>
          </a:p>
        </p:txBody>
      </p:sp>
    </p:spTree>
    <p:extLst>
      <p:ext uri="{BB962C8B-B14F-4D97-AF65-F5344CB8AC3E}">
        <p14:creationId xmlns:p14="http://schemas.microsoft.com/office/powerpoint/2010/main" val="2183775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66</a:t>
            </a:fld>
            <a:endParaRPr lang="en-US"/>
          </a:p>
        </p:txBody>
      </p:sp>
    </p:spTree>
    <p:extLst>
      <p:ext uri="{BB962C8B-B14F-4D97-AF65-F5344CB8AC3E}">
        <p14:creationId xmlns:p14="http://schemas.microsoft.com/office/powerpoint/2010/main" val="30546979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67</a:t>
            </a:fld>
            <a:endParaRPr lang="en-US"/>
          </a:p>
        </p:txBody>
      </p:sp>
    </p:spTree>
    <p:extLst>
      <p:ext uri="{BB962C8B-B14F-4D97-AF65-F5344CB8AC3E}">
        <p14:creationId xmlns:p14="http://schemas.microsoft.com/office/powerpoint/2010/main" val="2836693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a:t>
            </a:r>
            <a:r>
              <a:rPr lang="en-US" baseline="0" dirty="0" smtClean="0"/>
              <a:t> application example</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68</a:t>
            </a:fld>
            <a:endParaRPr lang="en-US"/>
          </a:p>
        </p:txBody>
      </p:sp>
    </p:spTree>
    <p:extLst>
      <p:ext uri="{BB962C8B-B14F-4D97-AF65-F5344CB8AC3E}">
        <p14:creationId xmlns:p14="http://schemas.microsoft.com/office/powerpoint/2010/main" val="3870333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69</a:t>
            </a:fld>
            <a:endParaRPr lang="zh-TW" altLang="en-US"/>
          </a:p>
        </p:txBody>
      </p:sp>
    </p:spTree>
    <p:extLst>
      <p:ext uri="{BB962C8B-B14F-4D97-AF65-F5344CB8AC3E}">
        <p14:creationId xmlns:p14="http://schemas.microsoft.com/office/powerpoint/2010/main" val="34003885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70</a:t>
            </a:fld>
            <a:endParaRPr lang="en-US"/>
          </a:p>
        </p:txBody>
      </p:sp>
    </p:spTree>
    <p:extLst>
      <p:ext uri="{BB962C8B-B14F-4D97-AF65-F5344CB8AC3E}">
        <p14:creationId xmlns:p14="http://schemas.microsoft.com/office/powerpoint/2010/main" val="905058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71</a:t>
            </a:fld>
            <a:endParaRPr lang="en-US"/>
          </a:p>
        </p:txBody>
      </p:sp>
    </p:spTree>
    <p:extLst>
      <p:ext uri="{BB962C8B-B14F-4D97-AF65-F5344CB8AC3E}">
        <p14:creationId xmlns:p14="http://schemas.microsoft.com/office/powerpoint/2010/main" val="36797961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72</a:t>
            </a:fld>
            <a:endParaRPr lang="en-US"/>
          </a:p>
        </p:txBody>
      </p:sp>
    </p:spTree>
    <p:extLst>
      <p:ext uri="{BB962C8B-B14F-4D97-AF65-F5344CB8AC3E}">
        <p14:creationId xmlns:p14="http://schemas.microsoft.com/office/powerpoint/2010/main" val="42508914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73</a:t>
            </a:fld>
            <a:endParaRPr lang="en-US"/>
          </a:p>
        </p:txBody>
      </p:sp>
    </p:spTree>
    <p:extLst>
      <p:ext uri="{BB962C8B-B14F-4D97-AF65-F5344CB8AC3E}">
        <p14:creationId xmlns:p14="http://schemas.microsoft.com/office/powerpoint/2010/main" val="139114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baseline="0" dirty="0" smtClean="0"/>
              <a:t>Biggest problem with this method: Uniform lighting</a:t>
            </a:r>
          </a:p>
          <a:p>
            <a:endParaRPr lang="en-US" altLang="zh-TW" baseline="0" dirty="0" smtClean="0"/>
          </a:p>
          <a:p>
            <a:endParaRPr lang="en-US" altLang="zh-TW" baseline="0" dirty="0" smtClean="0"/>
          </a:p>
        </p:txBody>
      </p:sp>
      <p:sp>
        <p:nvSpPr>
          <p:cNvPr id="4" name="投影片編號版面配置區 3"/>
          <p:cNvSpPr>
            <a:spLocks noGrp="1"/>
          </p:cNvSpPr>
          <p:nvPr>
            <p:ph type="sldNum" sz="quarter" idx="10"/>
          </p:nvPr>
        </p:nvSpPr>
        <p:spPr/>
        <p:txBody>
          <a:bodyPr/>
          <a:lstStyle/>
          <a:p>
            <a:fld id="{5A5B6684-A8FB-4BF3-9D01-E38564894F3D}" type="slidenum">
              <a:rPr lang="en-US" smtClean="0"/>
              <a:t>7</a:t>
            </a:fld>
            <a:endParaRPr lang="en-US"/>
          </a:p>
        </p:txBody>
      </p:sp>
    </p:spTree>
    <p:extLst>
      <p:ext uri="{BB962C8B-B14F-4D97-AF65-F5344CB8AC3E}">
        <p14:creationId xmlns:p14="http://schemas.microsoft.com/office/powerpoint/2010/main" val="2640803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74</a:t>
            </a:fld>
            <a:endParaRPr lang="en-US"/>
          </a:p>
        </p:txBody>
      </p:sp>
    </p:spTree>
    <p:extLst>
      <p:ext uri="{BB962C8B-B14F-4D97-AF65-F5344CB8AC3E}">
        <p14:creationId xmlns:p14="http://schemas.microsoft.com/office/powerpoint/2010/main" val="42794938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75</a:t>
            </a:fld>
            <a:endParaRPr lang="en-US"/>
          </a:p>
        </p:txBody>
      </p:sp>
    </p:spTree>
    <p:extLst>
      <p:ext uri="{BB962C8B-B14F-4D97-AF65-F5344CB8AC3E}">
        <p14:creationId xmlns:p14="http://schemas.microsoft.com/office/powerpoint/2010/main" val="4257371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76</a:t>
            </a:fld>
            <a:endParaRPr lang="en-US"/>
          </a:p>
        </p:txBody>
      </p:sp>
    </p:spTree>
    <p:extLst>
      <p:ext uri="{BB962C8B-B14F-4D97-AF65-F5344CB8AC3E}">
        <p14:creationId xmlns:p14="http://schemas.microsoft.com/office/powerpoint/2010/main" val="1271697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77</a:t>
            </a:fld>
            <a:endParaRPr lang="en-US"/>
          </a:p>
        </p:txBody>
      </p:sp>
    </p:spTree>
    <p:extLst>
      <p:ext uri="{BB962C8B-B14F-4D97-AF65-F5344CB8AC3E}">
        <p14:creationId xmlns:p14="http://schemas.microsoft.com/office/powerpoint/2010/main" val="4126865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78</a:t>
            </a:fld>
            <a:endParaRPr lang="en-US"/>
          </a:p>
        </p:txBody>
      </p:sp>
    </p:spTree>
    <p:extLst>
      <p:ext uri="{BB962C8B-B14F-4D97-AF65-F5344CB8AC3E}">
        <p14:creationId xmlns:p14="http://schemas.microsoft.com/office/powerpoint/2010/main" val="2283082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79</a:t>
            </a:fld>
            <a:endParaRPr lang="en-US"/>
          </a:p>
        </p:txBody>
      </p:sp>
    </p:spTree>
    <p:extLst>
      <p:ext uri="{BB962C8B-B14F-4D97-AF65-F5344CB8AC3E}">
        <p14:creationId xmlns:p14="http://schemas.microsoft.com/office/powerpoint/2010/main" val="908330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80</a:t>
            </a:fld>
            <a:endParaRPr lang="en-US"/>
          </a:p>
        </p:txBody>
      </p:sp>
    </p:spTree>
    <p:extLst>
      <p:ext uri="{BB962C8B-B14F-4D97-AF65-F5344CB8AC3E}">
        <p14:creationId xmlns:p14="http://schemas.microsoft.com/office/powerpoint/2010/main" val="2104548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81</a:t>
            </a:fld>
            <a:endParaRPr lang="en-US"/>
          </a:p>
        </p:txBody>
      </p:sp>
    </p:spTree>
    <p:extLst>
      <p:ext uri="{BB962C8B-B14F-4D97-AF65-F5344CB8AC3E}">
        <p14:creationId xmlns:p14="http://schemas.microsoft.com/office/powerpoint/2010/main" val="4172565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82</a:t>
            </a:fld>
            <a:endParaRPr lang="en-US"/>
          </a:p>
        </p:txBody>
      </p:sp>
    </p:spTree>
    <p:extLst>
      <p:ext uri="{BB962C8B-B14F-4D97-AF65-F5344CB8AC3E}">
        <p14:creationId xmlns:p14="http://schemas.microsoft.com/office/powerpoint/2010/main" val="1150041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83</a:t>
            </a:fld>
            <a:endParaRPr lang="en-US"/>
          </a:p>
        </p:txBody>
      </p:sp>
    </p:spTree>
    <p:extLst>
      <p:ext uri="{BB962C8B-B14F-4D97-AF65-F5344CB8AC3E}">
        <p14:creationId xmlns:p14="http://schemas.microsoft.com/office/powerpoint/2010/main" val="155035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a:t>
            </a:fld>
            <a:endParaRPr lang="en-US"/>
          </a:p>
        </p:txBody>
      </p:sp>
    </p:spTree>
    <p:extLst>
      <p:ext uri="{BB962C8B-B14F-4D97-AF65-F5344CB8AC3E}">
        <p14:creationId xmlns:p14="http://schemas.microsoft.com/office/powerpoint/2010/main" val="20627513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order of synthesis</a:t>
            </a:r>
            <a:r>
              <a:rPr lang="zh-TW" alt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determined by the strength of the gradient along the region boundary</a:t>
            </a:r>
            <a:endParaRPr lang="en-US" altLang="zh-TW" dirty="0" smtClean="0"/>
          </a:p>
          <a:p>
            <a:r>
              <a:rPr lang="zh-TW" altLang="en-US" dirty="0" smtClean="0"/>
              <a:t>開</a:t>
            </a:r>
            <a:r>
              <a:rPr lang="en-US" altLang="zh-TW" dirty="0" smtClean="0"/>
              <a:t>PS</a:t>
            </a:r>
            <a:r>
              <a:rPr lang="zh-TW" altLang="en-US" dirty="0" smtClean="0"/>
              <a:t>給大家看</a:t>
            </a:r>
            <a:r>
              <a:rPr lang="en-US" altLang="zh-TW" dirty="0" smtClean="0"/>
              <a:t>?</a:t>
            </a:r>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84</a:t>
            </a:fld>
            <a:endParaRPr lang="en-US"/>
          </a:p>
        </p:txBody>
      </p:sp>
    </p:spTree>
    <p:extLst>
      <p:ext uri="{BB962C8B-B14F-4D97-AF65-F5344CB8AC3E}">
        <p14:creationId xmlns:p14="http://schemas.microsoft.com/office/powerpoint/2010/main" val="9480093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85</a:t>
            </a:fld>
            <a:endParaRPr lang="en-US"/>
          </a:p>
        </p:txBody>
      </p:sp>
    </p:spTree>
    <p:extLst>
      <p:ext uri="{BB962C8B-B14F-4D97-AF65-F5344CB8AC3E}">
        <p14:creationId xmlns:p14="http://schemas.microsoft.com/office/powerpoint/2010/main" val="144057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A5B6684-A8FB-4BF3-9D01-E38564894F3D}" type="slidenum">
              <a:rPr lang="en-US" smtClean="0"/>
              <a:t>9</a:t>
            </a:fld>
            <a:endParaRPr lang="en-US"/>
          </a:p>
        </p:txBody>
      </p:sp>
    </p:spTree>
    <p:extLst>
      <p:ext uri="{BB962C8B-B14F-4D97-AF65-F5344CB8AC3E}">
        <p14:creationId xmlns:p14="http://schemas.microsoft.com/office/powerpoint/2010/main" val="383248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CAD71C21-D333-4EE3-B38D-D29167A199A7}"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16203261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AD71C21-D333-4EE3-B38D-D29167A199A7}"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248517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AD71C21-D333-4EE3-B38D-D29167A199A7}"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3215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70971" cy="1325563"/>
          </a:xfrm>
        </p:spPr>
        <p:txBody>
          <a:bodyPr/>
          <a:lstStyle/>
          <a:p>
            <a:r>
              <a:rPr lang="zh-TW" altLang="en-US" dirty="0"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AD71C21-D333-4EE3-B38D-D29167A199A7}"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21863045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CAD71C21-D333-4EE3-B38D-D29167A199A7}"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47576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CAD71C21-D333-4EE3-B38D-D29167A199A7}"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39421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CAD71C21-D333-4EE3-B38D-D29167A199A7}"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12944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CAD71C21-D333-4EE3-B38D-D29167A199A7}"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04651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71C21-D333-4EE3-B38D-D29167A199A7}"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06341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CAD71C21-D333-4EE3-B38D-D29167A199A7}"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388505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CAD71C21-D333-4EE3-B38D-D29167A199A7}"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449D8-C103-4B14-814D-85943DB32999}" type="slidenum">
              <a:rPr lang="en-US" smtClean="0"/>
              <a:t>‹#›</a:t>
            </a:fld>
            <a:endParaRPr lang="en-US"/>
          </a:p>
        </p:txBody>
      </p:sp>
    </p:spTree>
    <p:extLst>
      <p:ext uri="{BB962C8B-B14F-4D97-AF65-F5344CB8AC3E}">
        <p14:creationId xmlns:p14="http://schemas.microsoft.com/office/powerpoint/2010/main" val="84284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71C21-D333-4EE3-B38D-D29167A199A7}" type="datetimeFigureOut">
              <a:rPr lang="en-US" smtClean="0"/>
              <a:t>5/14/2019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449D8-C103-4B14-814D-85943DB32999}" type="slidenum">
              <a:rPr lang="en-US" smtClean="0"/>
              <a:t>‹#›</a:t>
            </a:fld>
            <a:endParaRPr lang="en-US"/>
          </a:p>
        </p:txBody>
      </p:sp>
    </p:spTree>
    <p:extLst>
      <p:ext uri="{BB962C8B-B14F-4D97-AF65-F5344CB8AC3E}">
        <p14:creationId xmlns:p14="http://schemas.microsoft.com/office/powerpoint/2010/main" val="1927452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04902086@ntu.edu.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KZmGb0nRCf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ppsqbOL073U"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smtClean="0"/>
              <a:t>Ch.10</a:t>
            </a:r>
            <a:r>
              <a:rPr lang="en-US" altLang="zh-TW" dirty="0"/>
              <a:t/>
            </a:r>
            <a:br>
              <a:rPr lang="en-US" altLang="zh-TW" dirty="0"/>
            </a:br>
            <a:r>
              <a:rPr lang="en-US" altLang="zh-TW" dirty="0" smtClean="0"/>
              <a:t>Computational Photography</a:t>
            </a:r>
            <a:endParaRPr lang="en-US" dirty="0"/>
          </a:p>
        </p:txBody>
      </p:sp>
      <p:sp>
        <p:nvSpPr>
          <p:cNvPr id="3" name="副標題 2"/>
          <p:cNvSpPr>
            <a:spLocks noGrp="1"/>
          </p:cNvSpPr>
          <p:nvPr>
            <p:ph type="subTitle" idx="1"/>
          </p:nvPr>
        </p:nvSpPr>
        <p:spPr/>
        <p:txBody>
          <a:bodyPr>
            <a:normAutofit fontScale="92500" lnSpcReduction="10000"/>
          </a:bodyPr>
          <a:lstStyle/>
          <a:p>
            <a:r>
              <a:rPr lang="zh-TW" altLang="en-US" dirty="0" smtClean="0"/>
              <a:t>呂英弘</a:t>
            </a:r>
            <a:endParaRPr lang="en-US" altLang="zh-TW" dirty="0" smtClean="0"/>
          </a:p>
          <a:p>
            <a:r>
              <a:rPr lang="en-US" altLang="zh-TW" dirty="0" smtClean="0"/>
              <a:t>NTU</a:t>
            </a:r>
            <a:r>
              <a:rPr lang="zh-TW" altLang="en-US" dirty="0" smtClean="0"/>
              <a:t> </a:t>
            </a:r>
            <a:r>
              <a:rPr lang="en-US" altLang="zh-TW" dirty="0" smtClean="0"/>
              <a:t>CSIE</a:t>
            </a:r>
            <a:r>
              <a:rPr lang="zh-TW" altLang="en-US" dirty="0" smtClean="0"/>
              <a:t> </a:t>
            </a:r>
            <a:r>
              <a:rPr lang="en-US" altLang="zh-TW" dirty="0" smtClean="0"/>
              <a:t>undergraduate senior</a:t>
            </a:r>
          </a:p>
          <a:p>
            <a:r>
              <a:rPr lang="en-US" dirty="0" smtClean="0"/>
              <a:t>Email: </a:t>
            </a:r>
            <a:r>
              <a:rPr lang="en-US" dirty="0" smtClean="0">
                <a:hlinkClick r:id="rId3"/>
              </a:rPr>
              <a:t>b04902086@ntu.edu.tw</a:t>
            </a:r>
            <a:endParaRPr lang="en-US" dirty="0" smtClean="0"/>
          </a:p>
          <a:p>
            <a:r>
              <a:rPr lang="zh-TW" altLang="en-US" dirty="0" smtClean="0"/>
              <a:t>指導教授：傅楸善教授</a:t>
            </a:r>
            <a:endParaRPr lang="en-US" dirty="0"/>
          </a:p>
        </p:txBody>
      </p:sp>
    </p:spTree>
    <p:extLst>
      <p:ext uri="{BB962C8B-B14F-4D97-AF65-F5344CB8AC3E}">
        <p14:creationId xmlns:p14="http://schemas.microsoft.com/office/powerpoint/2010/main" val="789536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10.1.2 Noise Level Estimation</a:t>
            </a:r>
            <a:br>
              <a:rPr lang="en-US" dirty="0" smtClean="0"/>
            </a:br>
            <a:r>
              <a:rPr lang="zh-TW" altLang="en-US" dirty="0" smtClean="0"/>
              <a:t>雜訊量級估計 </a:t>
            </a:r>
            <a:r>
              <a:rPr lang="en-US" altLang="zh-TW" dirty="0" smtClean="0"/>
              <a:t>(3/5)</a:t>
            </a:r>
            <a:endParaRPr lang="en-US" dirty="0"/>
          </a:p>
        </p:txBody>
      </p:sp>
      <p:sp>
        <p:nvSpPr>
          <p:cNvPr id="3" name="內容版面配置區 2"/>
          <p:cNvSpPr>
            <a:spLocks noGrp="1"/>
          </p:cNvSpPr>
          <p:nvPr>
            <p:ph idx="1"/>
          </p:nvPr>
        </p:nvSpPr>
        <p:spPr/>
        <p:txBody>
          <a:bodyPr/>
          <a:lstStyle/>
          <a:p>
            <a:r>
              <a:rPr lang="en-US" altLang="zh-TW" dirty="0"/>
              <a:t>First, segment the image into such regions and fit a constant or linear function inside each region. </a:t>
            </a:r>
            <a:endParaRPr lang="en-US" altLang="zh-TW" dirty="0" smtClean="0"/>
          </a:p>
          <a:p>
            <a:r>
              <a:rPr lang="en-US" altLang="zh-TW" dirty="0" smtClean="0"/>
              <a:t>Next</a:t>
            </a:r>
            <a:r>
              <a:rPr lang="en-US" altLang="zh-TW" dirty="0"/>
              <a:t>, measure the standard deviation of the differences between the noisy input pixels and the smooth fitted function away from large gradients and region boundaries</a:t>
            </a:r>
            <a:r>
              <a:rPr lang="en-US" altLang="zh-TW" dirty="0" smtClean="0"/>
              <a:t>.</a:t>
            </a:r>
          </a:p>
          <a:p>
            <a:r>
              <a:rPr lang="en-US" altLang="zh-TW" dirty="0" smtClean="0"/>
              <a:t>Plot </a:t>
            </a:r>
            <a:r>
              <a:rPr lang="en-US" altLang="zh-TW" dirty="0"/>
              <a:t>these as a function of output level for each color </a:t>
            </a:r>
            <a:r>
              <a:rPr lang="en-US" altLang="zh-TW" dirty="0" smtClean="0"/>
              <a:t>channel:</a:t>
            </a:r>
          </a:p>
          <a:p>
            <a:endParaRPr lang="en-US" dirty="0"/>
          </a:p>
        </p:txBody>
      </p:sp>
      <p:pic>
        <p:nvPicPr>
          <p:cNvPr id="4" name="圖片 3"/>
          <p:cNvPicPr>
            <a:picLocks noChangeAspect="1"/>
          </p:cNvPicPr>
          <p:nvPr/>
        </p:nvPicPr>
        <p:blipFill>
          <a:blip r:embed="rId3"/>
          <a:stretch>
            <a:fillRect/>
          </a:stretch>
        </p:blipFill>
        <p:spPr>
          <a:xfrm>
            <a:off x="3240566" y="4918336"/>
            <a:ext cx="5274783" cy="1890462"/>
          </a:xfrm>
          <a:prstGeom prst="rect">
            <a:avLst/>
          </a:prstGeom>
        </p:spPr>
      </p:pic>
    </p:spTree>
    <p:extLst>
      <p:ext uri="{BB962C8B-B14F-4D97-AF65-F5344CB8AC3E}">
        <p14:creationId xmlns:p14="http://schemas.microsoft.com/office/powerpoint/2010/main" val="4057712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10.1.2 Noise Level Estimation</a:t>
            </a:r>
            <a:br>
              <a:rPr lang="en-US" dirty="0" smtClean="0"/>
            </a:br>
            <a:r>
              <a:rPr lang="zh-TW" altLang="en-US" dirty="0" smtClean="0"/>
              <a:t>雜訊量級估計 </a:t>
            </a:r>
            <a:r>
              <a:rPr lang="en-US" altLang="zh-TW" dirty="0" smtClean="0"/>
              <a:t>(4/5)</a:t>
            </a:r>
            <a:endParaRPr lang="en-US" dirty="0"/>
          </a:p>
        </p:txBody>
      </p:sp>
      <p:sp>
        <p:nvSpPr>
          <p:cNvPr id="3" name="內容版面配置區 2"/>
          <p:cNvSpPr>
            <a:spLocks noGrp="1"/>
          </p:cNvSpPr>
          <p:nvPr>
            <p:ph idx="1"/>
          </p:nvPr>
        </p:nvSpPr>
        <p:spPr/>
        <p:txBody>
          <a:bodyPr/>
          <a:lstStyle/>
          <a:p>
            <a:r>
              <a:rPr lang="zh-TW" altLang="en-US" dirty="0" smtClean="0"/>
              <a:t>降噪做得不好的話，會偏離</a:t>
            </a:r>
            <a:r>
              <a:rPr lang="en-US" altLang="zh-TW" dirty="0" smtClean="0"/>
              <a:t>Ground</a:t>
            </a:r>
            <a:r>
              <a:rPr lang="zh-TW" altLang="en-US" dirty="0" smtClean="0"/>
              <a:t> </a:t>
            </a:r>
            <a:r>
              <a:rPr lang="en-US" altLang="zh-TW" dirty="0" smtClean="0"/>
              <a:t>Truth(</a:t>
            </a:r>
            <a:r>
              <a:rPr lang="zh-TW" altLang="en-US" dirty="0" smtClean="0"/>
              <a:t>灰色的線</a:t>
            </a:r>
            <a:r>
              <a:rPr lang="en-US" altLang="zh-TW" dirty="0" smtClean="0"/>
              <a:t>)</a:t>
            </a:r>
          </a:p>
          <a:p>
            <a:endParaRPr lang="en-US" dirty="0"/>
          </a:p>
        </p:txBody>
      </p:sp>
      <p:pic>
        <p:nvPicPr>
          <p:cNvPr id="5" name="內容版面配置區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4" y="2897684"/>
            <a:ext cx="6864272" cy="2592288"/>
          </a:xfrm>
          <a:prstGeom prst="rect">
            <a:avLst/>
          </a:prstGeom>
        </p:spPr>
      </p:pic>
    </p:spTree>
    <p:extLst>
      <p:ext uri="{BB962C8B-B14F-4D97-AF65-F5344CB8AC3E}">
        <p14:creationId xmlns:p14="http://schemas.microsoft.com/office/powerpoint/2010/main" val="2535579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10.1.2 Noise Level Estimation</a:t>
            </a:r>
            <a:br>
              <a:rPr lang="en-US" dirty="0" smtClean="0"/>
            </a:br>
            <a:r>
              <a:rPr lang="zh-TW" altLang="en-US" dirty="0" smtClean="0"/>
              <a:t>雜訊量級估計 </a:t>
            </a:r>
            <a:r>
              <a:rPr lang="en-US" altLang="zh-TW" dirty="0" smtClean="0"/>
              <a:t>(5/5)</a:t>
            </a:r>
            <a:endParaRPr lang="en-US" dirty="0"/>
          </a:p>
        </p:txBody>
      </p:sp>
      <p:sp>
        <p:nvSpPr>
          <p:cNvPr id="3" name="內容版面配置區 2"/>
          <p:cNvSpPr>
            <a:spLocks noGrp="1"/>
          </p:cNvSpPr>
          <p:nvPr>
            <p:ph idx="1"/>
          </p:nvPr>
        </p:nvSpPr>
        <p:spPr>
          <a:xfrm>
            <a:off x="628650" y="5020846"/>
            <a:ext cx="7886700" cy="802104"/>
          </a:xfrm>
        </p:spPr>
        <p:txBody>
          <a:bodyPr>
            <a:normAutofit fontScale="70000" lnSpcReduction="20000"/>
          </a:bodyPr>
          <a:lstStyle/>
          <a:p>
            <a:pPr marL="0" indent="0">
              <a:buNone/>
            </a:pPr>
            <a:r>
              <a:rPr lang="en-US" altLang="zh-TW" dirty="0" smtClean="0"/>
              <a:t>(a) Original (b) Segmentation (c) </a:t>
            </a:r>
            <a:r>
              <a:rPr lang="fr-FR" altLang="zh-TW" dirty="0" smtClean="0"/>
              <a:t>Per-segment affine (</a:t>
            </a:r>
            <a:r>
              <a:rPr lang="zh-TW" altLang="en-US" dirty="0" smtClean="0"/>
              <a:t>仿射</a:t>
            </a:r>
            <a:r>
              <a:rPr lang="en-US" altLang="zh-TW" dirty="0" smtClean="0"/>
              <a:t>)</a:t>
            </a:r>
            <a:r>
              <a:rPr lang="fr-FR" altLang="zh-TW" dirty="0" smtClean="0"/>
              <a:t> reconstruction (d</a:t>
            </a:r>
            <a:r>
              <a:rPr lang="fr-FR" altLang="zh-TW" dirty="0"/>
              <a:t>) Affine </a:t>
            </a:r>
            <a:r>
              <a:rPr lang="en-US" altLang="zh-TW" dirty="0"/>
              <a:t>reconstruction plus boundary blur. </a:t>
            </a:r>
            <a:r>
              <a:rPr lang="en-US" altLang="zh-TW" dirty="0" smtClean="0"/>
              <a:t>(e) The sorted eigenvalues in each segment. (f) RGB values projected onto the largest eigenvector.</a:t>
            </a:r>
          </a:p>
          <a:p>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793" y="2076470"/>
            <a:ext cx="5464414" cy="294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341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10.1.3 Vignetting</a:t>
            </a:r>
            <a:br>
              <a:rPr lang="en-US" dirty="0" smtClean="0"/>
            </a:br>
            <a:r>
              <a:rPr lang="zh-TW" altLang="en-US" dirty="0" smtClean="0"/>
              <a:t>暗角 </a:t>
            </a:r>
            <a:r>
              <a:rPr lang="en-US" altLang="zh-TW" dirty="0" smtClean="0"/>
              <a:t>(1/5)</a:t>
            </a:r>
            <a:endParaRPr lang="en-US" dirty="0"/>
          </a:p>
        </p:txBody>
      </p:sp>
      <p:sp>
        <p:nvSpPr>
          <p:cNvPr id="3" name="內容版面配置區 2"/>
          <p:cNvSpPr>
            <a:spLocks noGrp="1"/>
          </p:cNvSpPr>
          <p:nvPr>
            <p:ph idx="1"/>
          </p:nvPr>
        </p:nvSpPr>
        <p:spPr/>
        <p:txBody>
          <a:bodyPr/>
          <a:lstStyle/>
          <a:p>
            <a:r>
              <a:rPr lang="en-US" altLang="zh-TW" dirty="0"/>
              <a:t>A common problem with using wide-angle and wide-aperture lenses is that the image tends to darken in the corners</a:t>
            </a:r>
            <a:r>
              <a:rPr lang="en-US" altLang="zh-TW" dirty="0" smtClean="0"/>
              <a:t>.</a:t>
            </a:r>
          </a:p>
          <a:p>
            <a:r>
              <a:rPr lang="en-US" altLang="zh-TW" dirty="0"/>
              <a:t>This problem is generally known as vignetting and comes in several different forms, including natural, optical, and mechanical vignetting.</a:t>
            </a:r>
            <a:endParaRPr lang="en-US" dirty="0"/>
          </a:p>
        </p:txBody>
      </p:sp>
    </p:spTree>
    <p:extLst>
      <p:ext uri="{BB962C8B-B14F-4D97-AF65-F5344CB8AC3E}">
        <p14:creationId xmlns:p14="http://schemas.microsoft.com/office/powerpoint/2010/main" val="755529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10.1.3 Vignetting</a:t>
            </a:r>
            <a:br>
              <a:rPr lang="en-US" dirty="0" smtClean="0"/>
            </a:br>
            <a:r>
              <a:rPr lang="zh-TW" altLang="en-US" dirty="0" smtClean="0"/>
              <a:t>暗角 </a:t>
            </a:r>
            <a:r>
              <a:rPr lang="en-US" altLang="zh-TW" dirty="0" smtClean="0"/>
              <a:t>(2/5)</a:t>
            </a:r>
            <a:endParaRPr lang="en-US" dirty="0"/>
          </a:p>
        </p:txBody>
      </p:sp>
      <p:sp>
        <p:nvSpPr>
          <p:cNvPr id="3" name="內容版面配置區 2"/>
          <p:cNvSpPr>
            <a:spLocks noGrp="1"/>
          </p:cNvSpPr>
          <p:nvPr>
            <p:ph idx="1"/>
          </p:nvPr>
        </p:nvSpPr>
        <p:spPr/>
        <p:txBody>
          <a:bodyPr/>
          <a:lstStyle/>
          <a:p>
            <a:r>
              <a:rPr lang="en-US" altLang="zh-TW" dirty="0"/>
              <a:t>An approach is to stitch a panoramic scene and to assume that the true radiance at each pixel comes from the central portion of each input image. </a:t>
            </a:r>
            <a:endParaRPr lang="en-US" altLang="zh-TW" dirty="0" smtClean="0"/>
          </a:p>
          <a:p>
            <a:r>
              <a:rPr lang="en-US" altLang="zh-TW" dirty="0"/>
              <a:t>This is easier to do if the radiometric response function is already known (e.g., by shooting in RAW mode) and if the exposure is kept constant.</a:t>
            </a:r>
          </a:p>
          <a:p>
            <a:endParaRPr lang="en-US" altLang="zh-TW" dirty="0" smtClean="0"/>
          </a:p>
          <a:p>
            <a:endParaRPr lang="en-US" altLang="zh-TW" dirty="0"/>
          </a:p>
        </p:txBody>
      </p:sp>
    </p:spTree>
    <p:extLst>
      <p:ext uri="{BB962C8B-B14F-4D97-AF65-F5344CB8AC3E}">
        <p14:creationId xmlns:p14="http://schemas.microsoft.com/office/powerpoint/2010/main" val="4032161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10.1.3 Vignetting</a:t>
            </a:r>
            <a:br>
              <a:rPr lang="en-US" dirty="0" smtClean="0"/>
            </a:br>
            <a:r>
              <a:rPr lang="zh-TW" altLang="en-US" dirty="0" smtClean="0"/>
              <a:t>暗角 </a:t>
            </a:r>
            <a:r>
              <a:rPr lang="en-US" altLang="zh-TW" dirty="0" smtClean="0"/>
              <a:t>(3/5)</a:t>
            </a:r>
            <a:endParaRPr lang="en-US" dirty="0"/>
          </a:p>
        </p:txBody>
      </p:sp>
      <p:pic>
        <p:nvPicPr>
          <p:cNvPr id="10" name="內容版面配置區 9"/>
          <p:cNvPicPr>
            <a:picLocks noGrp="1" noChangeAspect="1"/>
          </p:cNvPicPr>
          <p:nvPr>
            <p:ph idx="1"/>
          </p:nvPr>
        </p:nvPicPr>
        <p:blipFill>
          <a:blip r:embed="rId3"/>
          <a:stretch>
            <a:fillRect/>
          </a:stretch>
        </p:blipFill>
        <p:spPr>
          <a:xfrm>
            <a:off x="698513" y="1825625"/>
            <a:ext cx="7746974" cy="4351338"/>
          </a:xfrm>
          <a:prstGeom prst="rect">
            <a:avLst/>
          </a:prstGeom>
        </p:spPr>
      </p:pic>
    </p:spTree>
    <p:extLst>
      <p:ext uri="{BB962C8B-B14F-4D97-AF65-F5344CB8AC3E}">
        <p14:creationId xmlns:p14="http://schemas.microsoft.com/office/powerpoint/2010/main" val="138430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10.1.3 Vignetting</a:t>
            </a:r>
            <a:br>
              <a:rPr lang="en-US" dirty="0" smtClean="0"/>
            </a:br>
            <a:r>
              <a:rPr lang="zh-TW" altLang="en-US" dirty="0" smtClean="0"/>
              <a:t>暗角 </a:t>
            </a:r>
            <a:r>
              <a:rPr lang="en-US" altLang="zh-TW" dirty="0" smtClean="0"/>
              <a:t>(4/5)</a:t>
            </a:r>
            <a:endParaRPr lang="en-US" dirty="0"/>
          </a:p>
        </p:txBody>
      </p:sp>
      <p:sp>
        <p:nvSpPr>
          <p:cNvPr id="3" name="內容版面配置區 2"/>
          <p:cNvSpPr>
            <a:spLocks noGrp="1"/>
          </p:cNvSpPr>
          <p:nvPr>
            <p:ph idx="1"/>
          </p:nvPr>
        </p:nvSpPr>
        <p:spPr/>
        <p:txBody>
          <a:bodyPr/>
          <a:lstStyle/>
          <a:p>
            <a:r>
              <a:rPr lang="en-US" altLang="zh-TW" dirty="0"/>
              <a:t>If only a single image is available, vignetting can be estimated by looking for slow consistent intensity variations in the radial direction. </a:t>
            </a:r>
          </a:p>
          <a:p>
            <a:r>
              <a:rPr lang="en-US" altLang="zh-TW" dirty="0"/>
              <a:t>Zheng, Lin, and Kang (2006</a:t>
            </a:r>
            <a:r>
              <a:rPr lang="en-US" altLang="zh-TW" dirty="0" smtClean="0"/>
              <a:t>):</a:t>
            </a:r>
            <a:r>
              <a:rPr lang="zh-TW" altLang="en-US" dirty="0" smtClean="0"/>
              <a:t> </a:t>
            </a:r>
            <a:r>
              <a:rPr lang="en-US" altLang="zh-TW" dirty="0" smtClean="0"/>
              <a:t>(original)</a:t>
            </a:r>
          </a:p>
          <a:p>
            <a:pPr lvl="1"/>
            <a:r>
              <a:rPr lang="en-US" altLang="zh-TW" dirty="0" smtClean="0"/>
              <a:t>Pre-segment </a:t>
            </a:r>
            <a:r>
              <a:rPr lang="en-US" altLang="zh-TW" dirty="0"/>
              <a:t>the image into smoothly varying </a:t>
            </a:r>
            <a:r>
              <a:rPr lang="en-US" altLang="zh-TW" dirty="0" smtClean="0"/>
              <a:t>regions</a:t>
            </a:r>
          </a:p>
          <a:p>
            <a:pPr lvl="1"/>
            <a:r>
              <a:rPr lang="en-US" altLang="zh-TW" dirty="0" smtClean="0"/>
              <a:t>Then, </a:t>
            </a:r>
            <a:r>
              <a:rPr lang="en-US" altLang="zh-TW" dirty="0"/>
              <a:t>performed an analysis inside each </a:t>
            </a:r>
            <a:r>
              <a:rPr lang="en-US" altLang="zh-TW" dirty="0" smtClean="0"/>
              <a:t>region.</a:t>
            </a:r>
          </a:p>
          <a:p>
            <a:r>
              <a:rPr lang="en-US" altLang="zh-TW" dirty="0"/>
              <a:t>Zheng, Yu, Kang et al. (2008</a:t>
            </a:r>
            <a:r>
              <a:rPr lang="en-US" altLang="zh-TW" dirty="0" smtClean="0"/>
              <a:t>):</a:t>
            </a:r>
          </a:p>
          <a:p>
            <a:pPr lvl="1"/>
            <a:r>
              <a:rPr lang="en-US" altLang="zh-TW" dirty="0"/>
              <a:t>C</a:t>
            </a:r>
            <a:r>
              <a:rPr lang="en-US" altLang="zh-TW" dirty="0" smtClean="0"/>
              <a:t>ompute </a:t>
            </a:r>
            <a:r>
              <a:rPr lang="en-US" altLang="zh-TW" dirty="0"/>
              <a:t>the radial gradients at all the </a:t>
            </a:r>
            <a:r>
              <a:rPr lang="en-US" altLang="zh-TW" dirty="0" smtClean="0"/>
              <a:t>pixels.</a:t>
            </a:r>
          </a:p>
          <a:p>
            <a:pPr lvl="1"/>
            <a:r>
              <a:rPr lang="en-US" altLang="zh-TW" dirty="0" smtClean="0"/>
              <a:t>Then, use </a:t>
            </a:r>
            <a:r>
              <a:rPr lang="en-US" altLang="zh-TW" dirty="0"/>
              <a:t>the asymmetry in this to estimate the vignetting.</a:t>
            </a:r>
            <a:endParaRPr lang="zh-TW" altLang="en-US" dirty="0"/>
          </a:p>
          <a:p>
            <a:pPr lvl="1"/>
            <a:endParaRPr lang="en-US" altLang="zh-TW" dirty="0" smtClean="0"/>
          </a:p>
          <a:p>
            <a:pPr lvl="1"/>
            <a:endParaRPr lang="en-US" altLang="zh-TW" dirty="0"/>
          </a:p>
        </p:txBody>
      </p:sp>
    </p:spTree>
    <p:extLst>
      <p:ext uri="{BB962C8B-B14F-4D97-AF65-F5344CB8AC3E}">
        <p14:creationId xmlns:p14="http://schemas.microsoft.com/office/powerpoint/2010/main" val="3049853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10.1.3 Vignetting</a:t>
            </a:r>
            <a:br>
              <a:rPr lang="en-US" dirty="0" smtClean="0"/>
            </a:br>
            <a:r>
              <a:rPr lang="zh-TW" altLang="en-US" dirty="0" smtClean="0"/>
              <a:t>暗角 </a:t>
            </a:r>
            <a:r>
              <a:rPr lang="en-US" altLang="zh-TW" dirty="0" smtClean="0"/>
              <a:t>(5/5)</a:t>
            </a:r>
            <a:endParaRPr lang="en-US" dirty="0"/>
          </a:p>
        </p:txBody>
      </p:sp>
      <p:sp>
        <p:nvSpPr>
          <p:cNvPr id="3" name="內容版面配置區 2"/>
          <p:cNvSpPr>
            <a:spLocks noGrp="1"/>
          </p:cNvSpPr>
          <p:nvPr>
            <p:ph idx="1"/>
          </p:nvPr>
        </p:nvSpPr>
        <p:spPr>
          <a:xfrm>
            <a:off x="628650" y="4565650"/>
            <a:ext cx="7886700" cy="924323"/>
          </a:xfrm>
        </p:spPr>
        <p:txBody>
          <a:bodyPr/>
          <a:lstStyle/>
          <a:p>
            <a:pPr lvl="1"/>
            <a:r>
              <a:rPr lang="en-US" altLang="zh-TW" dirty="0" smtClean="0"/>
              <a:t>(a) Original (b) 2006 (c) 2008</a:t>
            </a:r>
          </a:p>
          <a:p>
            <a:pPr lvl="1"/>
            <a:endParaRPr lang="en-US" altLang="zh-TW" dirty="0"/>
          </a:p>
        </p:txBody>
      </p:sp>
      <p:pic>
        <p:nvPicPr>
          <p:cNvPr id="6" name="圖片 5"/>
          <p:cNvPicPr>
            <a:picLocks noChangeAspect="1"/>
          </p:cNvPicPr>
          <p:nvPr/>
        </p:nvPicPr>
        <p:blipFill>
          <a:blip r:embed="rId3"/>
          <a:stretch>
            <a:fillRect/>
          </a:stretch>
        </p:blipFill>
        <p:spPr>
          <a:xfrm>
            <a:off x="126325" y="2366963"/>
            <a:ext cx="8891351" cy="1956991"/>
          </a:xfrm>
          <a:prstGeom prst="rect">
            <a:avLst/>
          </a:prstGeom>
        </p:spPr>
      </p:pic>
    </p:spTree>
    <p:extLst>
      <p:ext uri="{BB962C8B-B14F-4D97-AF65-F5344CB8AC3E}">
        <p14:creationId xmlns:p14="http://schemas.microsoft.com/office/powerpoint/2010/main" val="1726692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(1/7)</a:t>
            </a:r>
            <a:endParaRPr lang="en-US" dirty="0"/>
          </a:p>
        </p:txBody>
      </p:sp>
      <p:sp>
        <p:nvSpPr>
          <p:cNvPr id="3" name="內容版面配置區 2"/>
          <p:cNvSpPr>
            <a:spLocks noGrp="1"/>
          </p:cNvSpPr>
          <p:nvPr>
            <p:ph idx="1"/>
          </p:nvPr>
        </p:nvSpPr>
        <p:spPr/>
        <p:txBody>
          <a:bodyPr/>
          <a:lstStyle/>
          <a:p>
            <a:r>
              <a:rPr lang="en-US" dirty="0" smtClean="0"/>
              <a:t>a.k.a. Spatial Response Estimation</a:t>
            </a:r>
          </a:p>
          <a:p>
            <a:r>
              <a:rPr lang="en-US" altLang="zh-TW" dirty="0" smtClean="0"/>
              <a:t>Spatial </a:t>
            </a:r>
            <a:r>
              <a:rPr lang="en-US" altLang="zh-TW" dirty="0"/>
              <a:t>response </a:t>
            </a:r>
            <a:r>
              <a:rPr lang="en-US" altLang="zh-TW" dirty="0" smtClean="0"/>
              <a:t>function</a:t>
            </a:r>
            <a:r>
              <a:rPr lang="zh-TW" altLang="en-US" dirty="0" smtClean="0"/>
              <a:t> </a:t>
            </a:r>
            <a:r>
              <a:rPr lang="en-US" altLang="zh-TW" dirty="0" smtClean="0"/>
              <a:t>(</a:t>
            </a:r>
            <a:r>
              <a:rPr lang="zh-TW" altLang="en-US" dirty="0" smtClean="0"/>
              <a:t>空間反應函式</a:t>
            </a:r>
            <a:r>
              <a:rPr lang="en-US" altLang="zh-TW" dirty="0" smtClean="0"/>
              <a:t>) </a:t>
            </a:r>
            <a:r>
              <a:rPr lang="en-US" altLang="zh-TW" dirty="0"/>
              <a:t>encodes the optical blur that gets convolved with the incoming image to produce the point-sampled image</a:t>
            </a:r>
            <a:r>
              <a:rPr lang="en-US" altLang="zh-TW" dirty="0" smtClean="0"/>
              <a:t>.</a:t>
            </a:r>
          </a:p>
          <a:p>
            <a:r>
              <a:rPr lang="en-US" altLang="zh-TW" dirty="0"/>
              <a:t>The shape of the convolution kernel, which is also known as point spread function </a:t>
            </a:r>
            <a:r>
              <a:rPr lang="en-US" altLang="zh-TW" dirty="0" smtClean="0"/>
              <a:t>(</a:t>
            </a:r>
            <a:r>
              <a:rPr lang="zh-TW" altLang="en-US" dirty="0" smtClean="0"/>
              <a:t>點擴散函式，簡稱</a:t>
            </a:r>
            <a:r>
              <a:rPr lang="en-US" altLang="zh-TW" dirty="0" smtClean="0"/>
              <a:t>PSF).</a:t>
            </a:r>
            <a:endParaRPr lang="en-US" altLang="zh-TW" dirty="0"/>
          </a:p>
          <a:p>
            <a:endParaRPr lang="en-US" altLang="zh-TW" dirty="0"/>
          </a:p>
          <a:p>
            <a:endParaRPr lang="en-US" dirty="0"/>
          </a:p>
        </p:txBody>
      </p:sp>
    </p:spTree>
    <p:extLst>
      <p:ext uri="{BB962C8B-B14F-4D97-AF65-F5344CB8AC3E}">
        <p14:creationId xmlns:p14="http://schemas.microsoft.com/office/powerpoint/2010/main" val="1273579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(2/7)</a:t>
            </a:r>
            <a:endParaRPr lang="en-US" dirty="0"/>
          </a:p>
        </p:txBody>
      </p:sp>
      <p:sp>
        <p:nvSpPr>
          <p:cNvPr id="3" name="內容版面配置區 2"/>
          <p:cNvSpPr>
            <a:spLocks noGrp="1"/>
          </p:cNvSpPr>
          <p:nvPr>
            <p:ph idx="1"/>
          </p:nvPr>
        </p:nvSpPr>
        <p:spPr/>
        <p:txBody>
          <a:bodyPr/>
          <a:lstStyle/>
          <a:p>
            <a:r>
              <a:rPr lang="en-US" altLang="zh-TW" dirty="0"/>
              <a:t>A good estimate of this function is required for applications such as multi-image super-resolution and de-blurring.</a:t>
            </a:r>
          </a:p>
          <a:p>
            <a:r>
              <a:rPr lang="en-US" altLang="zh-TW" dirty="0"/>
              <a:t>A more practical approach is to observe an image composed of long straight lines or bars, since these can be fitted to arbitrary precision.</a:t>
            </a:r>
          </a:p>
          <a:p>
            <a:r>
              <a:rPr lang="en-US" altLang="zh-TW" dirty="0"/>
              <a:t>Because the location of a horizontal or vertical edge can be aliased during acquisition, slightly slanted edges are preferred.</a:t>
            </a:r>
            <a:endParaRPr lang="zh-TW" altLang="en-US" dirty="0"/>
          </a:p>
          <a:p>
            <a:endParaRPr lang="en-US" altLang="zh-TW" dirty="0"/>
          </a:p>
          <a:p>
            <a:endParaRPr lang="en-US" dirty="0"/>
          </a:p>
        </p:txBody>
      </p:sp>
      <p:pic>
        <p:nvPicPr>
          <p:cNvPr id="4" name="圖片 3"/>
          <p:cNvPicPr>
            <a:picLocks noChangeAspect="1"/>
          </p:cNvPicPr>
          <p:nvPr/>
        </p:nvPicPr>
        <p:blipFill>
          <a:blip r:embed="rId3"/>
          <a:stretch>
            <a:fillRect/>
          </a:stretch>
        </p:blipFill>
        <p:spPr>
          <a:xfrm>
            <a:off x="4134581" y="5318259"/>
            <a:ext cx="4175230" cy="1316012"/>
          </a:xfrm>
          <a:prstGeom prst="rect">
            <a:avLst/>
          </a:prstGeom>
        </p:spPr>
      </p:pic>
    </p:spTree>
    <p:extLst>
      <p:ext uri="{BB962C8B-B14F-4D97-AF65-F5344CB8AC3E}">
        <p14:creationId xmlns:p14="http://schemas.microsoft.com/office/powerpoint/2010/main" val="1064472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Ch.10 </a:t>
            </a:r>
            <a:r>
              <a:rPr lang="en-US" dirty="0" smtClean="0"/>
              <a:t>Introduction</a:t>
            </a:r>
            <a:endParaRPr lang="en-US" dirty="0"/>
          </a:p>
        </p:txBody>
      </p:sp>
      <p:sp>
        <p:nvSpPr>
          <p:cNvPr id="3" name="內容版面配置區 2"/>
          <p:cNvSpPr>
            <a:spLocks noGrp="1"/>
          </p:cNvSpPr>
          <p:nvPr>
            <p:ph idx="1"/>
          </p:nvPr>
        </p:nvSpPr>
        <p:spPr/>
        <p:txBody>
          <a:bodyPr/>
          <a:lstStyle/>
          <a:p>
            <a:r>
              <a:rPr lang="en-US" dirty="0" smtClean="0"/>
              <a:t>Intro video</a:t>
            </a:r>
          </a:p>
          <a:p>
            <a:r>
              <a:rPr lang="en-US" dirty="0" smtClean="0"/>
              <a:t>Before the cool stuff, we have to understand how a camera works.</a:t>
            </a:r>
            <a:endParaRPr lang="en-US" dirty="0"/>
          </a:p>
        </p:txBody>
      </p:sp>
    </p:spTree>
    <p:extLst>
      <p:ext uri="{BB962C8B-B14F-4D97-AF65-F5344CB8AC3E}">
        <p14:creationId xmlns:p14="http://schemas.microsoft.com/office/powerpoint/2010/main" val="1702289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a:t>(</a:t>
            </a:r>
            <a:r>
              <a:rPr lang="en-US" altLang="zh-TW" dirty="0" smtClean="0"/>
              <a:t>3/7)</a:t>
            </a:r>
            <a:endParaRPr lang="en-US" dirty="0"/>
          </a:p>
        </p:txBody>
      </p:sp>
      <p:sp>
        <p:nvSpPr>
          <p:cNvPr id="3" name="內容版面配置區 2"/>
          <p:cNvSpPr>
            <a:spLocks noGrp="1"/>
          </p:cNvSpPr>
          <p:nvPr>
            <p:ph idx="1"/>
          </p:nvPr>
        </p:nvSpPr>
        <p:spPr/>
        <p:txBody>
          <a:bodyPr/>
          <a:lstStyle/>
          <a:p>
            <a:r>
              <a:rPr lang="en-US" altLang="zh-TW" dirty="0"/>
              <a:t>The slant-edge technique can be used to recover a 1D projection of the 2D </a:t>
            </a:r>
            <a:r>
              <a:rPr lang="en-US" altLang="zh-TW" dirty="0" smtClean="0"/>
              <a:t>PSF.</a:t>
            </a:r>
          </a:p>
          <a:p>
            <a:r>
              <a:rPr lang="en-US" altLang="zh-TW" dirty="0" smtClean="0"/>
              <a:t>E.g., slightly </a:t>
            </a:r>
            <a:r>
              <a:rPr lang="en-US" altLang="zh-TW" dirty="0"/>
              <a:t>vertical edges are used to recover the horizontal line spread function (LSF). </a:t>
            </a:r>
          </a:p>
          <a:p>
            <a:r>
              <a:rPr lang="en-US" altLang="zh-TW" dirty="0"/>
              <a:t>The LSF is then often converted into the Fourier domain and its magnitude plotted as a one-dimensional modulation transfer function (MTF), which indicates which image frequencies are lost (blurred) and aliased during the acquisition process.</a:t>
            </a:r>
            <a:endParaRPr lang="zh-TW" altLang="en-US" dirty="0"/>
          </a:p>
          <a:p>
            <a:endParaRPr lang="en-US" altLang="zh-TW" dirty="0"/>
          </a:p>
          <a:p>
            <a:endParaRPr lang="en-US" dirty="0"/>
          </a:p>
        </p:txBody>
      </p:sp>
    </p:spTree>
    <p:extLst>
      <p:ext uri="{BB962C8B-B14F-4D97-AF65-F5344CB8AC3E}">
        <p14:creationId xmlns:p14="http://schemas.microsoft.com/office/powerpoint/2010/main" val="1816644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(4/7)</a:t>
            </a:r>
            <a:endParaRPr lang="en-US" dirty="0"/>
          </a:p>
        </p:txBody>
      </p:sp>
      <p:sp>
        <p:nvSpPr>
          <p:cNvPr id="3" name="內容版面配置區 2"/>
          <p:cNvSpPr>
            <a:spLocks noGrp="1"/>
          </p:cNvSpPr>
          <p:nvPr>
            <p:ph idx="1"/>
          </p:nvPr>
        </p:nvSpPr>
        <p:spPr>
          <a:xfrm>
            <a:off x="628650" y="4984750"/>
            <a:ext cx="7886700" cy="505223"/>
          </a:xfrm>
        </p:spPr>
        <p:txBody>
          <a:bodyPr>
            <a:normAutofit fontScale="85000" lnSpcReduction="10000"/>
          </a:bodyPr>
          <a:lstStyle/>
          <a:p>
            <a:pPr marL="0" indent="0">
              <a:buNone/>
            </a:pPr>
            <a:r>
              <a:rPr lang="en-US" altLang="zh-TW" dirty="0" smtClean="0"/>
              <a:t>(a) MTF chart for a lens (b) What the XY Axis’ show (c) Y axis</a:t>
            </a:r>
            <a:endParaRPr lang="zh-TW" altLang="en-US" dirty="0"/>
          </a:p>
          <a:p>
            <a:endParaRPr lang="en-US" altLang="zh-TW" dirty="0"/>
          </a:p>
          <a:p>
            <a:endParaRPr 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901" y="2212740"/>
            <a:ext cx="3187952" cy="1935956"/>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5267"/>
            <a:ext cx="2792413" cy="2373551"/>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655" y="2218255"/>
            <a:ext cx="2899226" cy="2255598"/>
          </a:xfrm>
          <a:prstGeom prst="rect">
            <a:avLst/>
          </a:prstGeom>
        </p:spPr>
      </p:pic>
    </p:spTree>
    <p:extLst>
      <p:ext uri="{BB962C8B-B14F-4D97-AF65-F5344CB8AC3E}">
        <p14:creationId xmlns:p14="http://schemas.microsoft.com/office/powerpoint/2010/main" val="1985372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(5/7)</a:t>
            </a:r>
            <a:endParaRPr lang="en-US" dirty="0"/>
          </a:p>
        </p:txBody>
      </p:sp>
      <p:sp>
        <p:nvSpPr>
          <p:cNvPr id="3" name="內容版面配置區 2"/>
          <p:cNvSpPr>
            <a:spLocks noGrp="1"/>
          </p:cNvSpPr>
          <p:nvPr>
            <p:ph idx="1"/>
          </p:nvPr>
        </p:nvSpPr>
        <p:spPr/>
        <p:txBody>
          <a:bodyPr/>
          <a:lstStyle/>
          <a:p>
            <a:endParaRPr lang="en-US" altLang="zh-TW" dirty="0"/>
          </a:p>
          <a:p>
            <a:endParaRPr lang="en-US" altLang="zh-TW" dirty="0"/>
          </a:p>
          <a:p>
            <a:r>
              <a:rPr lang="en-US" altLang="zh-TW" dirty="0"/>
              <a:t>Finally a large linear least squares system is solved to recover the unknown PSF kernel </a:t>
            </a:r>
            <a:r>
              <a:rPr lang="en-US" altLang="zh-TW" dirty="0" smtClean="0"/>
              <a:t>K.</a:t>
            </a:r>
          </a:p>
          <a:p>
            <a:r>
              <a:rPr lang="en-US" altLang="zh-TW" i="1" dirty="0" smtClean="0"/>
              <a:t>B</a:t>
            </a:r>
            <a:r>
              <a:rPr lang="en-US" altLang="zh-TW" dirty="0" smtClean="0"/>
              <a:t> </a:t>
            </a:r>
            <a:r>
              <a:rPr lang="en-US" altLang="zh-TW" dirty="0"/>
              <a:t>is the sensed (blurred) image, </a:t>
            </a:r>
            <a:endParaRPr lang="en-US" altLang="zh-TW" dirty="0" smtClean="0"/>
          </a:p>
          <a:p>
            <a:r>
              <a:rPr lang="en-US" altLang="zh-TW" i="1" dirty="0" smtClean="0"/>
              <a:t>I</a:t>
            </a:r>
            <a:r>
              <a:rPr lang="en-US" altLang="zh-TW" dirty="0" smtClean="0"/>
              <a:t> </a:t>
            </a:r>
            <a:r>
              <a:rPr lang="en-US" altLang="zh-TW" dirty="0"/>
              <a:t>is the predicted (sharp) image, </a:t>
            </a:r>
          </a:p>
          <a:p>
            <a:r>
              <a:rPr lang="en-US" altLang="zh-TW" i="1" dirty="0" smtClean="0"/>
              <a:t>D</a:t>
            </a:r>
            <a:r>
              <a:rPr lang="en-US" altLang="zh-TW" dirty="0" smtClean="0"/>
              <a:t> </a:t>
            </a:r>
            <a:r>
              <a:rPr lang="en-US" altLang="zh-TW" dirty="0"/>
              <a:t>is an optional downsampling operator that matches the resolution of the ideal and sensed images.</a:t>
            </a:r>
          </a:p>
          <a:p>
            <a:endParaRPr lang="en-US" altLang="zh-TW" dirty="0"/>
          </a:p>
          <a:p>
            <a:endParaRPr lang="en-US" dirty="0"/>
          </a:p>
        </p:txBody>
      </p:sp>
      <p:pic>
        <p:nvPicPr>
          <p:cNvPr id="4" name="圖片 3"/>
          <p:cNvPicPr>
            <a:picLocks noChangeAspect="1"/>
          </p:cNvPicPr>
          <p:nvPr/>
        </p:nvPicPr>
        <p:blipFill>
          <a:blip r:embed="rId3"/>
          <a:stretch>
            <a:fillRect/>
          </a:stretch>
        </p:blipFill>
        <p:spPr>
          <a:xfrm>
            <a:off x="2070984" y="1941094"/>
            <a:ext cx="4593704" cy="813803"/>
          </a:xfrm>
          <a:prstGeom prst="rect">
            <a:avLst/>
          </a:prstGeom>
        </p:spPr>
      </p:pic>
    </p:spTree>
    <p:extLst>
      <p:ext uri="{BB962C8B-B14F-4D97-AF65-F5344CB8AC3E}">
        <p14:creationId xmlns:p14="http://schemas.microsoft.com/office/powerpoint/2010/main" val="4223881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(6/7)</a:t>
            </a:r>
            <a:endParaRPr lang="en-US" dirty="0"/>
          </a:p>
        </p:txBody>
      </p:sp>
      <p:sp>
        <p:nvSpPr>
          <p:cNvPr id="3" name="內容版面配置區 2"/>
          <p:cNvSpPr>
            <a:spLocks noGrp="1"/>
          </p:cNvSpPr>
          <p:nvPr>
            <p:ph idx="1"/>
          </p:nvPr>
        </p:nvSpPr>
        <p:spPr>
          <a:xfrm>
            <a:off x="628650" y="4540251"/>
            <a:ext cx="7886700" cy="949722"/>
          </a:xfrm>
        </p:spPr>
        <p:txBody>
          <a:bodyPr>
            <a:normAutofit fontScale="92500" lnSpcReduction="20000"/>
          </a:bodyPr>
          <a:lstStyle/>
          <a:p>
            <a:r>
              <a:rPr lang="en-US" altLang="zh-TW" dirty="0"/>
              <a:t>Sub-pixel PSFs at successively higher resolutions (note the interaction between the square sensing area and the circular lens blur).</a:t>
            </a:r>
            <a:endParaRPr lang="zh-TW" altLang="en-US" dirty="0"/>
          </a:p>
        </p:txBody>
      </p:sp>
      <p:pic>
        <p:nvPicPr>
          <p:cNvPr id="7" name="圖片 6"/>
          <p:cNvPicPr>
            <a:picLocks noChangeAspect="1"/>
          </p:cNvPicPr>
          <p:nvPr/>
        </p:nvPicPr>
        <p:blipFill>
          <a:blip r:embed="rId3"/>
          <a:stretch>
            <a:fillRect/>
          </a:stretch>
        </p:blipFill>
        <p:spPr>
          <a:xfrm>
            <a:off x="821531" y="2626320"/>
            <a:ext cx="7500938" cy="1743075"/>
          </a:xfrm>
          <a:prstGeom prst="rect">
            <a:avLst/>
          </a:prstGeom>
        </p:spPr>
      </p:pic>
    </p:spTree>
    <p:extLst>
      <p:ext uri="{BB962C8B-B14F-4D97-AF65-F5344CB8AC3E}">
        <p14:creationId xmlns:p14="http://schemas.microsoft.com/office/powerpoint/2010/main" val="3987466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10.1.4 Optical Blur</a:t>
            </a:r>
            <a:r>
              <a:rPr lang="en-US" dirty="0"/>
              <a:t> </a:t>
            </a:r>
            <a:r>
              <a:rPr lang="en-US" dirty="0" smtClean="0"/>
              <a:t>Estimation</a:t>
            </a:r>
            <a:br>
              <a:rPr lang="en-US" dirty="0" smtClean="0"/>
            </a:br>
            <a:r>
              <a:rPr lang="zh-TW" altLang="en-US" dirty="0" smtClean="0"/>
              <a:t>光學模糊估計 </a:t>
            </a:r>
            <a:r>
              <a:rPr lang="en-US" altLang="zh-TW" dirty="0" smtClean="0"/>
              <a:t>(7/7)</a:t>
            </a:r>
            <a:endParaRPr lang="en-US" dirty="0"/>
          </a:p>
        </p:txBody>
      </p:sp>
      <p:sp>
        <p:nvSpPr>
          <p:cNvPr id="3" name="內容版面配置區 2"/>
          <p:cNvSpPr>
            <a:spLocks noGrp="1"/>
          </p:cNvSpPr>
          <p:nvPr>
            <p:ph idx="1"/>
          </p:nvPr>
        </p:nvSpPr>
        <p:spPr>
          <a:xfrm>
            <a:off x="628650" y="4158456"/>
            <a:ext cx="7886700" cy="1331517"/>
          </a:xfrm>
        </p:spPr>
        <p:txBody>
          <a:bodyPr>
            <a:normAutofit fontScale="92500" lnSpcReduction="20000"/>
          </a:bodyPr>
          <a:lstStyle/>
          <a:p>
            <a:r>
              <a:rPr lang="en-US" altLang="zh-TW" dirty="0"/>
              <a:t>(b) The radial </a:t>
            </a:r>
            <a:r>
              <a:rPr lang="en-US" altLang="zh-TW" dirty="0" smtClean="0"/>
              <a:t>distortion (</a:t>
            </a:r>
            <a:r>
              <a:rPr lang="zh-TW" altLang="en-US" dirty="0" smtClean="0"/>
              <a:t>輻射變形</a:t>
            </a:r>
            <a:r>
              <a:rPr lang="en-US" altLang="zh-TW" dirty="0" smtClean="0"/>
              <a:t>) </a:t>
            </a:r>
            <a:r>
              <a:rPr lang="en-US" altLang="zh-TW" dirty="0"/>
              <a:t>and chromatic </a:t>
            </a:r>
            <a:r>
              <a:rPr lang="en-US" altLang="zh-TW" dirty="0" smtClean="0"/>
              <a:t>aberration</a:t>
            </a:r>
            <a:r>
              <a:rPr lang="zh-TW" altLang="en-US" dirty="0" smtClean="0"/>
              <a:t> </a:t>
            </a:r>
            <a:r>
              <a:rPr lang="en-US" altLang="zh-TW" dirty="0" smtClean="0"/>
              <a:t>(</a:t>
            </a:r>
            <a:r>
              <a:rPr lang="zh-TW" altLang="en-US" dirty="0" smtClean="0"/>
              <a:t>色差</a:t>
            </a:r>
            <a:r>
              <a:rPr lang="en-US" altLang="zh-TW" dirty="0" smtClean="0"/>
              <a:t>) </a:t>
            </a:r>
            <a:r>
              <a:rPr lang="en-US" altLang="zh-TW" dirty="0"/>
              <a:t>can also be estimated and removed. </a:t>
            </a:r>
          </a:p>
          <a:p>
            <a:r>
              <a:rPr lang="en-US" altLang="zh-TW" dirty="0"/>
              <a:t>(c) PSF for a </a:t>
            </a:r>
            <a:r>
              <a:rPr lang="en-US" altLang="zh-TW" dirty="0" smtClean="0"/>
              <a:t>misfocused </a:t>
            </a:r>
            <a:r>
              <a:rPr lang="en-US" altLang="zh-TW" dirty="0"/>
              <a:t>(blurred) lens showing some vignetting effects in the corners.</a:t>
            </a:r>
            <a:endParaRPr lang="zh-TW" altLang="en-US" dirty="0"/>
          </a:p>
        </p:txBody>
      </p:sp>
      <p:pic>
        <p:nvPicPr>
          <p:cNvPr id="5" name="圖片 4"/>
          <p:cNvPicPr>
            <a:picLocks noChangeAspect="1"/>
          </p:cNvPicPr>
          <p:nvPr/>
        </p:nvPicPr>
        <p:blipFill>
          <a:blip r:embed="rId3"/>
          <a:stretch>
            <a:fillRect/>
          </a:stretch>
        </p:blipFill>
        <p:spPr>
          <a:xfrm>
            <a:off x="428667" y="2125266"/>
            <a:ext cx="8286667" cy="2033190"/>
          </a:xfrm>
          <a:prstGeom prst="rect">
            <a:avLst/>
          </a:prstGeom>
        </p:spPr>
      </p:pic>
    </p:spTree>
    <p:extLst>
      <p:ext uri="{BB962C8B-B14F-4D97-AF65-F5344CB8AC3E}">
        <p14:creationId xmlns:p14="http://schemas.microsoft.com/office/powerpoint/2010/main" val="609781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r>
              <a:rPr lang="en-US" dirty="0" smtClean="0"/>
              <a:t>Taking images at different exposures, why?</a:t>
            </a:r>
          </a:p>
          <a:p>
            <a:pPr lvl="1"/>
            <a:r>
              <a:rPr lang="en-US" dirty="0" smtClean="0"/>
              <a:t>Calibrate the radiometric response function (</a:t>
            </a:r>
            <a:r>
              <a:rPr lang="zh-TW" altLang="en-US" dirty="0" smtClean="0"/>
              <a:t>輻射反應函數</a:t>
            </a:r>
            <a:r>
              <a:rPr lang="en-US" dirty="0" smtClean="0"/>
              <a:t>) of a camera.</a:t>
            </a:r>
          </a:p>
          <a:p>
            <a:pPr lvl="1"/>
            <a:r>
              <a:rPr lang="en-US" dirty="0" smtClean="0"/>
              <a:t>Help you create well-exposed photographs under challenging conditions.</a:t>
            </a:r>
          </a:p>
          <a:p>
            <a:r>
              <a:rPr lang="en-US" dirty="0" smtClean="0"/>
              <a:t>Challenging condition:</a:t>
            </a:r>
          </a:p>
          <a:p>
            <a:pPr lvl="1"/>
            <a:r>
              <a:rPr lang="en-US" dirty="0" smtClean="0"/>
              <a:t>A scene where and single exposure contains overexposed (</a:t>
            </a:r>
            <a:r>
              <a:rPr lang="zh-TW" altLang="en-US" dirty="0" smtClean="0"/>
              <a:t>過曝</a:t>
            </a:r>
            <a:r>
              <a:rPr lang="en-US" altLang="zh-TW" dirty="0" smtClean="0"/>
              <a:t>)</a:t>
            </a:r>
            <a:r>
              <a:rPr lang="zh-TW" altLang="en-US" dirty="0" smtClean="0"/>
              <a:t> </a:t>
            </a:r>
            <a:r>
              <a:rPr lang="en-US" altLang="zh-TW" dirty="0" smtClean="0"/>
              <a:t>and underexposed (</a:t>
            </a:r>
            <a:r>
              <a:rPr lang="zh-TW" altLang="en-US" dirty="0" smtClean="0"/>
              <a:t>曝光不足</a:t>
            </a:r>
            <a:r>
              <a:rPr lang="en-US" altLang="zh-TW" dirty="0" smtClean="0"/>
              <a:t>)</a:t>
            </a:r>
            <a:r>
              <a:rPr lang="zh-TW" altLang="en-US" dirty="0" smtClean="0"/>
              <a:t> </a:t>
            </a:r>
            <a:r>
              <a:rPr lang="en-US" altLang="zh-TW" dirty="0" smtClean="0"/>
              <a:t>regions.</a:t>
            </a:r>
            <a:endParaRPr lang="en-US" dirty="0" smtClean="0"/>
          </a:p>
        </p:txBody>
      </p:sp>
    </p:spTree>
    <p:extLst>
      <p:ext uri="{BB962C8B-B14F-4D97-AF65-F5344CB8AC3E}">
        <p14:creationId xmlns:p14="http://schemas.microsoft.com/office/powerpoint/2010/main" val="1731503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pic>
        <p:nvPicPr>
          <p:cNvPr id="4" name="內容版面配置區 3"/>
          <p:cNvPicPr>
            <a:picLocks noGrp="1" noChangeAspect="1"/>
          </p:cNvPicPr>
          <p:nvPr>
            <p:ph idx="1"/>
          </p:nvPr>
        </p:nvPicPr>
        <p:blipFill>
          <a:blip r:embed="rId3"/>
          <a:stretch>
            <a:fillRect/>
          </a:stretch>
        </p:blipFill>
        <p:spPr>
          <a:xfrm>
            <a:off x="432853" y="2125266"/>
            <a:ext cx="8278295" cy="3532482"/>
          </a:xfrm>
          <a:prstGeom prst="rect">
            <a:avLst/>
          </a:prstGeom>
        </p:spPr>
      </p:pic>
    </p:spTree>
    <p:extLst>
      <p:ext uri="{BB962C8B-B14F-4D97-AF65-F5344CB8AC3E}">
        <p14:creationId xmlns:p14="http://schemas.microsoft.com/office/powerpoint/2010/main" val="52285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r>
              <a:rPr lang="en-US" altLang="zh-TW" dirty="0" smtClean="0"/>
              <a:t>This is a common problem, why?</a:t>
            </a:r>
          </a:p>
          <a:p>
            <a:pPr lvl="1"/>
            <a:r>
              <a:rPr lang="en-US" dirty="0" smtClean="0"/>
              <a:t>The natural world contains a range of radiance values that is far greater than can be captured with any photographic sensor (</a:t>
            </a:r>
            <a:r>
              <a:rPr lang="zh-TW" altLang="en-US" dirty="0" smtClean="0"/>
              <a:t>感光元件</a:t>
            </a:r>
            <a:r>
              <a:rPr lang="en-US" dirty="0" smtClean="0"/>
              <a:t>) of film</a:t>
            </a:r>
            <a:r>
              <a:rPr lang="zh-TW" altLang="en-US" dirty="0" smtClean="0"/>
              <a:t> </a:t>
            </a:r>
            <a:r>
              <a:rPr lang="en-US" altLang="zh-TW" dirty="0" smtClean="0"/>
              <a:t>(</a:t>
            </a:r>
            <a:r>
              <a:rPr lang="zh-TW" altLang="en-US" dirty="0" smtClean="0"/>
              <a:t>底片</a:t>
            </a:r>
            <a:r>
              <a:rPr lang="en-US" altLang="zh-TW" dirty="0" smtClean="0"/>
              <a:t>)</a:t>
            </a:r>
            <a:r>
              <a:rPr lang="en-US" dirty="0" smtClean="0"/>
              <a:t>.</a:t>
            </a:r>
          </a:p>
          <a:p>
            <a:r>
              <a:rPr lang="en-US" dirty="0" smtClean="0"/>
              <a:t>What is “dynamic range”</a:t>
            </a:r>
            <a:r>
              <a:rPr lang="en-US" altLang="zh-TW" dirty="0" smtClean="0"/>
              <a:t>(</a:t>
            </a:r>
            <a:r>
              <a:rPr lang="zh-TW" altLang="en-US" dirty="0" smtClean="0"/>
              <a:t>動態範圍</a:t>
            </a:r>
            <a:r>
              <a:rPr lang="en-US" altLang="zh-TW" dirty="0" smtClean="0"/>
              <a:t>)</a:t>
            </a:r>
            <a:r>
              <a:rPr lang="en-US" dirty="0" smtClean="0"/>
              <a:t>:</a:t>
            </a:r>
          </a:p>
          <a:p>
            <a:pPr lvl="1"/>
            <a:r>
              <a:rPr lang="en-US" dirty="0" smtClean="0"/>
              <a:t>The range of exposure from absolute white to absolute black in a photo, usually measured in stops (</a:t>
            </a:r>
            <a:r>
              <a:rPr lang="zh-TW" altLang="en-US" dirty="0" smtClean="0"/>
              <a:t>級</a:t>
            </a:r>
            <a:r>
              <a:rPr lang="en-US" dirty="0" smtClean="0"/>
              <a:t>).</a:t>
            </a:r>
          </a:p>
          <a:p>
            <a:r>
              <a:rPr lang="en-US" dirty="0" smtClean="0"/>
              <a:t>Taking a set of bracketed exposures gives you the material from which to create a properly exposed photograph.</a:t>
            </a:r>
            <a:endParaRPr lang="en-US" dirty="0"/>
          </a:p>
        </p:txBody>
      </p:sp>
    </p:spTree>
    <p:extLst>
      <p:ext uri="{BB962C8B-B14F-4D97-AF65-F5344CB8AC3E}">
        <p14:creationId xmlns:p14="http://schemas.microsoft.com/office/powerpoint/2010/main" val="3539794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r>
              <a:rPr lang="en-US" altLang="zh-TW" dirty="0" smtClean="0"/>
              <a:t>Method 1 (bad):</a:t>
            </a:r>
          </a:p>
          <a:p>
            <a:pPr lvl="1"/>
            <a:r>
              <a:rPr lang="en-US" altLang="zh-TW" dirty="0" smtClean="0"/>
              <a:t>It </a:t>
            </a:r>
            <a:r>
              <a:rPr lang="en-US" altLang="zh-TW" dirty="0"/>
              <a:t>is possible to combine pixels from different exposures directly into a final </a:t>
            </a:r>
            <a:r>
              <a:rPr lang="en-US" altLang="zh-TW" dirty="0" smtClean="0"/>
              <a:t>composite.</a:t>
            </a:r>
          </a:p>
          <a:p>
            <a:pPr lvl="1"/>
            <a:r>
              <a:rPr lang="en-US" altLang="zh-TW" dirty="0" smtClean="0"/>
              <a:t>However, this </a:t>
            </a:r>
            <a:r>
              <a:rPr lang="en-US" altLang="zh-TW" dirty="0"/>
              <a:t>approach runs the risk of creating contrast </a:t>
            </a:r>
            <a:r>
              <a:rPr lang="en-US" altLang="zh-TW" dirty="0" smtClean="0"/>
              <a:t>reversals</a:t>
            </a:r>
            <a:r>
              <a:rPr lang="zh-TW" altLang="en-US" dirty="0" smtClean="0"/>
              <a:t> </a:t>
            </a:r>
            <a:r>
              <a:rPr lang="en-US" altLang="zh-TW" dirty="0" smtClean="0"/>
              <a:t>(</a:t>
            </a:r>
            <a:r>
              <a:rPr lang="zh-TW" altLang="en-US" dirty="0" smtClean="0"/>
              <a:t>對比反轉</a:t>
            </a:r>
            <a:r>
              <a:rPr lang="en-US" altLang="zh-TW" dirty="0" smtClean="0"/>
              <a:t>) </a:t>
            </a:r>
            <a:r>
              <a:rPr lang="en-US" altLang="zh-TW" dirty="0"/>
              <a:t>and </a:t>
            </a:r>
            <a:r>
              <a:rPr lang="en-US" altLang="zh-TW" dirty="0" smtClean="0"/>
              <a:t>halos (</a:t>
            </a:r>
            <a:r>
              <a:rPr lang="zh-TW" altLang="en-US" dirty="0" smtClean="0"/>
              <a:t>光暈</a:t>
            </a:r>
            <a:r>
              <a:rPr lang="en-US" altLang="zh-TW" dirty="0" smtClean="0"/>
              <a:t>).</a:t>
            </a:r>
            <a:endParaRPr lang="zh-TW" altLang="en-US" dirty="0"/>
          </a:p>
          <a:p>
            <a:endParaRPr lang="en-US" dirty="0"/>
          </a:p>
        </p:txBody>
      </p:sp>
      <p:pic>
        <p:nvPicPr>
          <p:cNvPr id="4" name="圖片 3"/>
          <p:cNvPicPr>
            <a:picLocks noChangeAspect="1"/>
          </p:cNvPicPr>
          <p:nvPr/>
        </p:nvPicPr>
        <p:blipFill rotWithShape="1">
          <a:blip r:embed="rId3"/>
          <a:srcRect b="33266"/>
          <a:stretch/>
        </p:blipFill>
        <p:spPr>
          <a:xfrm>
            <a:off x="352411" y="4076283"/>
            <a:ext cx="8536646" cy="1514892"/>
          </a:xfrm>
          <a:prstGeom prst="rect">
            <a:avLst/>
          </a:prstGeom>
        </p:spPr>
      </p:pic>
    </p:spTree>
    <p:extLst>
      <p:ext uri="{BB962C8B-B14F-4D97-AF65-F5344CB8AC3E}">
        <p14:creationId xmlns:p14="http://schemas.microsoft.com/office/powerpoint/2010/main" val="31525875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r>
              <a:rPr lang="en-US" altLang="zh-TW" dirty="0" smtClean="0"/>
              <a:t>Contrast Reversal</a:t>
            </a:r>
            <a:endParaRPr 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875007"/>
            <a:ext cx="3489773" cy="2614965"/>
          </a:xfrm>
          <a:prstGeom prst="rect">
            <a:avLst/>
          </a:prstGeom>
        </p:spPr>
      </p:pic>
      <p:pic>
        <p:nvPicPr>
          <p:cNvPr id="6" name="內容版面配置區 3"/>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4572000" y="2875007"/>
            <a:ext cx="3489773" cy="2614965"/>
          </a:xfrm>
          <a:prstGeom prst="rect">
            <a:avLst/>
          </a:prstGeom>
        </p:spPr>
      </p:pic>
    </p:spTree>
    <p:extLst>
      <p:ext uri="{BB962C8B-B14F-4D97-AF65-F5344CB8AC3E}">
        <p14:creationId xmlns:p14="http://schemas.microsoft.com/office/powerpoint/2010/main" val="615844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 Photometric Calibration </a:t>
            </a:r>
            <a:br>
              <a:rPr lang="en-US" dirty="0" smtClean="0"/>
            </a:br>
            <a:r>
              <a:rPr lang="zh-TW" altLang="en-US" dirty="0" smtClean="0"/>
              <a:t>光度校準</a:t>
            </a:r>
            <a:endParaRPr lang="en-US" dirty="0"/>
          </a:p>
        </p:txBody>
      </p:sp>
      <p:sp>
        <p:nvSpPr>
          <p:cNvPr id="3" name="內容版面配置區 2"/>
          <p:cNvSpPr>
            <a:spLocks noGrp="1"/>
          </p:cNvSpPr>
          <p:nvPr>
            <p:ph idx="1"/>
          </p:nvPr>
        </p:nvSpPr>
        <p:spPr/>
        <p:txBody>
          <a:bodyPr/>
          <a:lstStyle/>
          <a:p>
            <a:r>
              <a:rPr lang="en-US" i="1" dirty="0" smtClean="0"/>
              <a:t>From Light To File</a:t>
            </a:r>
          </a:p>
          <a:p>
            <a:endParaRPr lang="en-US" dirty="0"/>
          </a:p>
          <a:p>
            <a:r>
              <a:rPr lang="en-US" dirty="0" smtClean="0"/>
              <a:t>We need to characterize the functions that map incoming irradiance</a:t>
            </a:r>
            <a:r>
              <a:rPr lang="zh-TW" altLang="en-US" dirty="0" smtClean="0"/>
              <a:t> </a:t>
            </a:r>
            <a:r>
              <a:rPr lang="en-US" dirty="0" smtClean="0"/>
              <a:t>(</a:t>
            </a:r>
            <a:r>
              <a:rPr lang="zh-TW" altLang="en-US" dirty="0" smtClean="0"/>
              <a:t>輻照度</a:t>
            </a:r>
            <a:r>
              <a:rPr lang="en-US" dirty="0" smtClean="0"/>
              <a:t>) into pixel values, and also the amounts of noise present in each image.</a:t>
            </a:r>
          </a:p>
          <a:p>
            <a:r>
              <a:rPr lang="en-US" dirty="0" smtClean="0"/>
              <a:t>Three components in the image pipeline that affects this mapping:</a:t>
            </a:r>
          </a:p>
          <a:p>
            <a:pPr marL="685800" lvl="1" indent="-342900">
              <a:buFont typeface="+mj-lt"/>
              <a:buAutoNum type="arabicPeriod"/>
            </a:pPr>
            <a:r>
              <a:rPr lang="en-US" i="1" dirty="0" smtClean="0"/>
              <a:t>Radiometric</a:t>
            </a:r>
            <a:r>
              <a:rPr lang="zh-TW" altLang="en-US" i="1" dirty="0" smtClean="0"/>
              <a:t> </a:t>
            </a:r>
            <a:r>
              <a:rPr lang="en-US" dirty="0" smtClean="0"/>
              <a:t>(</a:t>
            </a:r>
            <a:r>
              <a:rPr lang="zh-TW" altLang="en-US" dirty="0" smtClean="0"/>
              <a:t>輻射度</a:t>
            </a:r>
            <a:r>
              <a:rPr lang="en-US" dirty="0" smtClean="0"/>
              <a:t>) </a:t>
            </a:r>
            <a:r>
              <a:rPr lang="en-US" i="1" dirty="0" smtClean="0"/>
              <a:t>response function</a:t>
            </a:r>
          </a:p>
          <a:p>
            <a:pPr marL="685800" lvl="1" indent="-342900">
              <a:buFont typeface="+mj-lt"/>
              <a:buAutoNum type="arabicPeriod"/>
            </a:pPr>
            <a:r>
              <a:rPr lang="en-US" i="1" dirty="0" smtClean="0"/>
              <a:t>Vignetting</a:t>
            </a:r>
            <a:r>
              <a:rPr lang="zh-TW" altLang="en-US" i="1" dirty="0" smtClean="0"/>
              <a:t> </a:t>
            </a:r>
            <a:r>
              <a:rPr lang="en-US" dirty="0" smtClean="0"/>
              <a:t>(</a:t>
            </a:r>
            <a:r>
              <a:rPr lang="zh-TW" altLang="en-US" dirty="0" smtClean="0"/>
              <a:t>暗角</a:t>
            </a:r>
            <a:r>
              <a:rPr lang="en-US" altLang="zh-TW" dirty="0" smtClean="0"/>
              <a:t>)</a:t>
            </a:r>
          </a:p>
          <a:p>
            <a:pPr marL="685800" lvl="1" indent="-342900">
              <a:buFont typeface="+mj-lt"/>
              <a:buAutoNum type="arabicPeriod"/>
            </a:pPr>
            <a:r>
              <a:rPr lang="en-US" i="1" dirty="0" smtClean="0"/>
              <a:t>Point spread function </a:t>
            </a:r>
            <a:r>
              <a:rPr lang="en-US" dirty="0" smtClean="0"/>
              <a:t>(</a:t>
            </a:r>
            <a:r>
              <a:rPr lang="zh-TW" altLang="en-US" dirty="0" smtClean="0"/>
              <a:t>點擴散函數</a:t>
            </a:r>
            <a:r>
              <a:rPr lang="en-US" altLang="zh-TW" dirty="0" smtClean="0"/>
              <a:t>)</a:t>
            </a:r>
            <a:endParaRPr lang="en-US" i="1" dirty="0"/>
          </a:p>
        </p:txBody>
      </p:sp>
    </p:spTree>
    <p:extLst>
      <p:ext uri="{BB962C8B-B14F-4D97-AF65-F5344CB8AC3E}">
        <p14:creationId xmlns:p14="http://schemas.microsoft.com/office/powerpoint/2010/main" val="39737302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r>
              <a:rPr lang="en-US" dirty="0" smtClean="0"/>
              <a:t>Method 2, a more common approach, 3 stages:</a:t>
            </a:r>
          </a:p>
          <a:p>
            <a:endParaRPr lang="en-US" dirty="0"/>
          </a:p>
          <a:p>
            <a:pPr marL="385763" indent="-385763">
              <a:buFont typeface="+mj-lt"/>
              <a:buAutoNum type="arabicPeriod"/>
            </a:pPr>
            <a:r>
              <a:rPr lang="en-US" dirty="0" smtClean="0"/>
              <a:t>Align the images and estimate their radiometric response function (</a:t>
            </a:r>
            <a:r>
              <a:rPr lang="zh-TW" altLang="en-US" dirty="0" smtClean="0"/>
              <a:t>輻射反應函數</a:t>
            </a:r>
            <a:r>
              <a:rPr lang="en-US" altLang="zh-TW" dirty="0" smtClean="0"/>
              <a:t>).</a:t>
            </a:r>
          </a:p>
          <a:p>
            <a:pPr marL="385763" indent="-385763">
              <a:buFont typeface="+mj-lt"/>
              <a:buAutoNum type="arabicPeriod"/>
            </a:pPr>
            <a:r>
              <a:rPr lang="en-US" dirty="0" smtClean="0"/>
              <a:t>Estimate a </a:t>
            </a:r>
            <a:r>
              <a:rPr lang="en-US" i="1" dirty="0" smtClean="0"/>
              <a:t>radiance map</a:t>
            </a:r>
            <a:r>
              <a:rPr lang="zh-TW" altLang="en-US" i="1" dirty="0" smtClean="0"/>
              <a:t> </a:t>
            </a:r>
            <a:r>
              <a:rPr lang="en-US" altLang="zh-TW" dirty="0" smtClean="0"/>
              <a:t>(</a:t>
            </a:r>
            <a:r>
              <a:rPr lang="zh-TW" altLang="en-US" dirty="0" smtClean="0"/>
              <a:t>光度對應圖</a:t>
            </a:r>
            <a:r>
              <a:rPr lang="en-US" altLang="zh-TW" dirty="0" smtClean="0"/>
              <a:t>)</a:t>
            </a:r>
            <a:r>
              <a:rPr lang="en-US" dirty="0" smtClean="0"/>
              <a:t> by selecting or blending pixels from different exposures.</a:t>
            </a:r>
          </a:p>
          <a:p>
            <a:pPr marL="385763" indent="-385763">
              <a:buFont typeface="+mj-lt"/>
              <a:buAutoNum type="arabicPeriod"/>
            </a:pPr>
            <a:r>
              <a:rPr lang="en-US" altLang="zh-TW" dirty="0" smtClean="0"/>
              <a:t>Tone map the resulting high dynamic range (HDR) image back into a displayable gamut.</a:t>
            </a:r>
            <a:endParaRPr lang="en-US" dirty="0"/>
          </a:p>
        </p:txBody>
      </p:sp>
    </p:spTree>
    <p:extLst>
      <p:ext uri="{BB962C8B-B14F-4D97-AF65-F5344CB8AC3E}">
        <p14:creationId xmlns:p14="http://schemas.microsoft.com/office/powerpoint/2010/main" val="39023597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pPr marL="0" indent="0">
              <a:buNone/>
            </a:pPr>
            <a:r>
              <a:rPr lang="en-US" dirty="0" smtClean="0"/>
              <a:t>1. Estimate Radiometric Response Function</a:t>
            </a:r>
            <a:endParaRPr lang="en-US" dirty="0"/>
          </a:p>
        </p:txBody>
      </p:sp>
      <p:pic>
        <p:nvPicPr>
          <p:cNvPr id="4" name="圖片 3"/>
          <p:cNvPicPr>
            <a:picLocks noChangeAspect="1"/>
          </p:cNvPicPr>
          <p:nvPr/>
        </p:nvPicPr>
        <p:blipFill>
          <a:blip r:embed="rId3"/>
          <a:stretch>
            <a:fillRect/>
          </a:stretch>
        </p:blipFill>
        <p:spPr>
          <a:xfrm>
            <a:off x="628651" y="2714523"/>
            <a:ext cx="7597151" cy="3171927"/>
          </a:xfrm>
          <a:prstGeom prst="rect">
            <a:avLst/>
          </a:prstGeom>
        </p:spPr>
      </p:pic>
    </p:spTree>
    <p:extLst>
      <p:ext uri="{BB962C8B-B14F-4D97-AF65-F5344CB8AC3E}">
        <p14:creationId xmlns:p14="http://schemas.microsoft.com/office/powerpoint/2010/main" val="2894441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pPr marL="0" indent="0">
              <a:buNone/>
            </a:pPr>
            <a:r>
              <a:rPr lang="en-US" dirty="0" smtClean="0"/>
              <a:t>2. Estimate a radiance map (</a:t>
            </a:r>
            <a:r>
              <a:rPr lang="zh-TW" altLang="en-US" dirty="0" smtClean="0"/>
              <a:t>輻射對應圖</a:t>
            </a:r>
            <a:r>
              <a:rPr lang="en-US" altLang="zh-TW" dirty="0" smtClean="0"/>
              <a:t>)</a:t>
            </a:r>
            <a:endParaRPr lang="en-US" dirty="0"/>
          </a:p>
        </p:txBody>
      </p:sp>
      <p:pic>
        <p:nvPicPr>
          <p:cNvPr id="4" name="圖片 3"/>
          <p:cNvPicPr>
            <a:picLocks noChangeAspect="1"/>
          </p:cNvPicPr>
          <p:nvPr/>
        </p:nvPicPr>
        <p:blipFill>
          <a:blip r:embed="rId2"/>
          <a:stretch>
            <a:fillRect/>
          </a:stretch>
        </p:blipFill>
        <p:spPr>
          <a:xfrm>
            <a:off x="825493" y="2554307"/>
            <a:ext cx="7355981" cy="3383414"/>
          </a:xfrm>
          <a:prstGeom prst="rect">
            <a:avLst/>
          </a:prstGeom>
        </p:spPr>
      </p:pic>
    </p:spTree>
    <p:extLst>
      <p:ext uri="{BB962C8B-B14F-4D97-AF65-F5344CB8AC3E}">
        <p14:creationId xmlns:p14="http://schemas.microsoft.com/office/powerpoint/2010/main" val="3706103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 High Dynamic Range Imaging</a:t>
            </a:r>
            <a:endParaRPr lang="en-US" dirty="0"/>
          </a:p>
        </p:txBody>
      </p:sp>
      <p:sp>
        <p:nvSpPr>
          <p:cNvPr id="3" name="內容版面配置區 2"/>
          <p:cNvSpPr>
            <a:spLocks noGrp="1"/>
          </p:cNvSpPr>
          <p:nvPr>
            <p:ph idx="1"/>
          </p:nvPr>
        </p:nvSpPr>
        <p:spPr/>
        <p:txBody>
          <a:bodyPr/>
          <a:lstStyle/>
          <a:p>
            <a:pPr marL="0" indent="0">
              <a:buNone/>
            </a:pPr>
            <a:r>
              <a:rPr lang="en-US" dirty="0" smtClean="0"/>
              <a:t>3. Tone mapping</a:t>
            </a:r>
            <a:endParaRPr lang="en-US" dirty="0"/>
          </a:p>
        </p:txBody>
      </p:sp>
      <p:pic>
        <p:nvPicPr>
          <p:cNvPr id="4" name="圖片 3"/>
          <p:cNvPicPr>
            <a:picLocks noChangeAspect="1"/>
          </p:cNvPicPr>
          <p:nvPr/>
        </p:nvPicPr>
        <p:blipFill>
          <a:blip r:embed="rId3"/>
          <a:stretch>
            <a:fillRect/>
          </a:stretch>
        </p:blipFill>
        <p:spPr>
          <a:xfrm>
            <a:off x="200886" y="2916078"/>
            <a:ext cx="8764753" cy="1971752"/>
          </a:xfrm>
          <a:prstGeom prst="rect">
            <a:avLst/>
          </a:prstGeom>
        </p:spPr>
      </p:pic>
    </p:spTree>
    <p:extLst>
      <p:ext uri="{BB962C8B-B14F-4D97-AF65-F5344CB8AC3E}">
        <p14:creationId xmlns:p14="http://schemas.microsoft.com/office/powerpoint/2010/main" val="1164746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a:t>
            </a:r>
            <a:br>
              <a:rPr lang="en-US" dirty="0" smtClean="0"/>
            </a:br>
            <a:r>
              <a:rPr lang="en-US" dirty="0" smtClean="0"/>
              <a:t>Estimate Radiometric Response Function</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smtClean="0"/>
                  <a:t>Idea: </a:t>
                </a:r>
              </a:p>
              <a:p>
                <a:pPr lvl="1"/>
                <a:r>
                  <a:rPr lang="en-US" altLang="zh-TW" dirty="0" smtClean="0"/>
                  <a:t>If </a:t>
                </a:r>
                <a:r>
                  <a:rPr lang="en-US" altLang="zh-TW" dirty="0"/>
                  <a:t>we were able to determine the irradiance (exposure)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a:t> at each pixel, we could plot it against the measured pixel value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𝑍</m:t>
                        </m:r>
                      </m:e>
                      <m:sub>
                        <m:r>
                          <a:rPr lang="en-US" altLang="zh-TW" i="1">
                            <a:latin typeface="Cambria Math"/>
                          </a:rPr>
                          <m:t>𝑖𝑗</m:t>
                        </m:r>
                      </m:sub>
                    </m:sSub>
                  </m:oMath>
                </a14:m>
                <a:r>
                  <a:rPr lang="en-US" altLang="zh-TW" dirty="0"/>
                  <a:t> for each exposure time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𝑡</m:t>
                        </m:r>
                      </m:e>
                      <m:sub>
                        <m:r>
                          <a:rPr lang="en-US" altLang="zh-TW" i="1">
                            <a:latin typeface="Cambria Math"/>
                          </a:rPr>
                          <m:t>𝑗</m:t>
                        </m:r>
                      </m:sub>
                    </m:sSub>
                  </m:oMath>
                </a14:m>
                <a:r>
                  <a:rPr lang="en-US" altLang="zh-TW" dirty="0" smtClean="0"/>
                  <a:t> (</a:t>
                </a:r>
                <a:r>
                  <a:rPr lang="en-US" altLang="zh-TW" i="1" dirty="0">
                    <a:ea typeface="新細明體" charset="-120"/>
                  </a:rPr>
                  <a:t>j-</a:t>
                </a:r>
                <a:r>
                  <a:rPr lang="en-US" altLang="zh-TW" i="1" dirty="0" err="1">
                    <a:ea typeface="新細明體" charset="-120"/>
                  </a:rPr>
                  <a:t>th</a:t>
                </a:r>
                <a:r>
                  <a:rPr lang="en-US" altLang="zh-TW" dirty="0">
                    <a:ea typeface="新細明體" charset="-120"/>
                  </a:rPr>
                  <a:t> </a:t>
                </a:r>
                <a:r>
                  <a:rPr lang="en-US" altLang="zh-TW" dirty="0" smtClean="0">
                    <a:ea typeface="新細明體" charset="-120"/>
                  </a:rPr>
                  <a:t>image, </a:t>
                </a:r>
                <a:r>
                  <a:rPr lang="en-US" altLang="zh-TW" i="1" dirty="0" err="1">
                    <a:ea typeface="新細明體" charset="-120"/>
                  </a:rPr>
                  <a:t>i-th</a:t>
                </a:r>
                <a:r>
                  <a:rPr lang="en-US" altLang="zh-TW" dirty="0">
                    <a:ea typeface="新細明體" charset="-120"/>
                  </a:rPr>
                  <a:t> pixel</a:t>
                </a:r>
                <a:r>
                  <a:rPr lang="en-US" altLang="zh-TW" dirty="0"/>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pic>
        <p:nvPicPr>
          <p:cNvPr id="4" name="圖片 3"/>
          <p:cNvPicPr>
            <a:picLocks noChangeAspect="1"/>
          </p:cNvPicPr>
          <p:nvPr/>
        </p:nvPicPr>
        <p:blipFill>
          <a:blip r:embed="rId4"/>
          <a:stretch>
            <a:fillRect/>
          </a:stretch>
        </p:blipFill>
        <p:spPr>
          <a:xfrm>
            <a:off x="3303476" y="3542445"/>
            <a:ext cx="5641194" cy="2371931"/>
          </a:xfrm>
          <a:prstGeom prst="rect">
            <a:avLst/>
          </a:prstGeom>
        </p:spPr>
      </p:pic>
      <p:pic>
        <p:nvPicPr>
          <p:cNvPr id="5" name="圖片 4"/>
          <p:cNvPicPr>
            <a:picLocks noChangeAspect="1"/>
          </p:cNvPicPr>
          <p:nvPr/>
        </p:nvPicPr>
        <p:blipFill>
          <a:blip r:embed="rId5"/>
          <a:stretch>
            <a:fillRect/>
          </a:stretch>
        </p:blipFill>
        <p:spPr>
          <a:xfrm>
            <a:off x="356973" y="4117037"/>
            <a:ext cx="2610415" cy="770792"/>
          </a:xfrm>
          <a:prstGeom prst="rect">
            <a:avLst/>
          </a:prstGeom>
        </p:spPr>
      </p:pic>
    </p:spTree>
    <p:extLst>
      <p:ext uri="{BB962C8B-B14F-4D97-AF65-F5344CB8AC3E}">
        <p14:creationId xmlns:p14="http://schemas.microsoft.com/office/powerpoint/2010/main" val="397272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fontScale="92500" lnSpcReduction="10000"/>
              </a:bodyPr>
              <a:lstStyle/>
              <a:p>
                <a:r>
                  <a:rPr lang="en-US" altLang="zh-TW" dirty="0" smtClean="0"/>
                  <a:t>Unfortunately, we do not know the irradiance values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a:t>, so these have to be estimated at the same time as the radiometric response function </a:t>
                </a:r>
                <a:r>
                  <a:rPr lang="en-US" altLang="zh-TW" i="1" dirty="0"/>
                  <a:t>f</a:t>
                </a:r>
                <a:r>
                  <a:rPr lang="en-US" altLang="zh-TW" dirty="0" smtClean="0"/>
                  <a:t>.</a:t>
                </a:r>
              </a:p>
              <a:p>
                <a:endParaRPr lang="en-US" altLang="zh-TW" dirty="0"/>
              </a:p>
              <a:p>
                <a:endParaRPr lang="en-US" altLang="zh-TW" dirty="0" smtClean="0"/>
              </a:p>
              <a:p>
                <a:pPr marL="0" indent="0">
                  <a:buNone/>
                </a:pPr>
                <a:endParaRPr lang="en-US" altLang="zh-TW" dirty="0" smtClean="0"/>
              </a:p>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𝑍</m:t>
                        </m:r>
                      </m:e>
                      <m:sub>
                        <m:r>
                          <a:rPr lang="en-US" altLang="zh-TW" i="1">
                            <a:latin typeface="Cambria Math"/>
                          </a:rPr>
                          <m:t>𝑖𝑗</m:t>
                        </m:r>
                      </m:sub>
                    </m:sSub>
                  </m:oMath>
                </a14:m>
                <a:r>
                  <a:rPr lang="en-US" altLang="zh-TW" dirty="0" smtClean="0"/>
                  <a:t>: measured pixel value (</a:t>
                </a:r>
                <a:r>
                  <a:rPr lang="zh-TW" altLang="en-US" dirty="0" smtClean="0"/>
                  <a:t>測量到的像素值</a:t>
                </a:r>
                <a:r>
                  <a:rPr lang="en-US" altLang="zh-TW" dirty="0" smtClean="0"/>
                  <a:t>)</a:t>
                </a:r>
              </a:p>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smtClean="0"/>
                  <a:t>: irradiance</a:t>
                </a:r>
                <a:r>
                  <a:rPr lang="zh-TW" altLang="en-US" dirty="0" smtClean="0"/>
                  <a:t> </a:t>
                </a:r>
                <a:r>
                  <a:rPr lang="en-US" altLang="zh-TW" dirty="0" smtClean="0"/>
                  <a:t>(exposure)</a:t>
                </a:r>
                <a:r>
                  <a:rPr lang="zh-TW" altLang="en-US" dirty="0" smtClean="0"/>
                  <a:t> </a:t>
                </a:r>
                <a:r>
                  <a:rPr lang="en-US" altLang="zh-TW" dirty="0" smtClean="0"/>
                  <a:t>(</a:t>
                </a:r>
                <a:r>
                  <a:rPr lang="zh-TW" altLang="en-US" dirty="0" smtClean="0"/>
                  <a:t>真實世界的曝光</a:t>
                </a:r>
                <a:r>
                  <a:rPr lang="en-US" altLang="zh-TW" dirty="0" smtClean="0"/>
                  <a:t>)</a:t>
                </a:r>
                <a:endParaRPr lang="en-US" altLang="zh-TW" dirty="0"/>
              </a:p>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𝑡</m:t>
                        </m:r>
                      </m:e>
                      <m:sub>
                        <m:r>
                          <a:rPr lang="en-US" altLang="zh-TW" i="1">
                            <a:latin typeface="Cambria Math"/>
                          </a:rPr>
                          <m:t>𝑗</m:t>
                        </m:r>
                      </m:sub>
                    </m:sSub>
                  </m:oMath>
                </a14:m>
                <a:r>
                  <a:rPr lang="en-US" altLang="zh-TW" dirty="0" smtClean="0"/>
                  <a:t>:</a:t>
                </a:r>
                <a:r>
                  <a:rPr lang="zh-TW" altLang="en-US" dirty="0" smtClean="0"/>
                  <a:t> </a:t>
                </a:r>
                <a:r>
                  <a:rPr lang="en-US" altLang="zh-TW" dirty="0" smtClean="0"/>
                  <a:t>exposure time</a:t>
                </a:r>
                <a:r>
                  <a:rPr lang="zh-TW" altLang="en-US" dirty="0" smtClean="0"/>
                  <a:t> </a:t>
                </a:r>
                <a:r>
                  <a:rPr lang="en-US" altLang="zh-TW" dirty="0" smtClean="0"/>
                  <a:t>(</a:t>
                </a:r>
                <a:r>
                  <a:rPr lang="zh-TW" altLang="en-US" dirty="0" smtClean="0"/>
                  <a:t>曝光時間</a:t>
                </a:r>
                <a:r>
                  <a:rPr lang="en-US" altLang="zh-TW" dirty="0" smtClean="0"/>
                  <a:t>)</a:t>
                </a:r>
              </a:p>
              <a:p>
                <a14:m>
                  <m:oMath xmlns:m="http://schemas.openxmlformats.org/officeDocument/2006/math">
                    <m:r>
                      <a:rPr lang="en-US" altLang="zh-TW" i="1" dirty="0" smtClean="0">
                        <a:latin typeface="Cambria Math" panose="02040503050406030204" pitchFamily="18" charset="0"/>
                      </a:rPr>
                      <m:t>𝑓</m:t>
                    </m:r>
                  </m:oMath>
                </a14:m>
                <a:r>
                  <a:rPr lang="en-US" altLang="zh-TW" dirty="0" smtClean="0"/>
                  <a:t>:</a:t>
                </a:r>
                <a:r>
                  <a:rPr lang="zh-TW" altLang="en-US" dirty="0" smtClean="0"/>
                  <a:t> </a:t>
                </a:r>
                <a:r>
                  <a:rPr lang="en-US" altLang="zh-TW" dirty="0" smtClean="0"/>
                  <a:t>radiometric response function (</a:t>
                </a:r>
                <a:r>
                  <a:rPr lang="zh-TW" altLang="en-US" dirty="0" smtClean="0"/>
                  <a:t>輻射反應函數</a:t>
                </a:r>
                <a:r>
                  <a:rPr lang="en-US" altLang="zh-TW" dirty="0" smtClean="0"/>
                  <a:t>)</a:t>
                </a:r>
                <a:endParaRPr lang="en-US" altLang="zh-TW"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159" t="-2801" r="-3400" b="-420"/>
                </a:stretch>
              </a:blipFill>
            </p:spPr>
            <p:txBody>
              <a:bodyPr/>
              <a:lstStyle/>
              <a:p>
                <a:r>
                  <a:rPr lang="en-US">
                    <a:noFill/>
                  </a:rPr>
                  <a:t> </a:t>
                </a:r>
              </a:p>
            </p:txBody>
          </p:sp>
        </mc:Fallback>
      </mc:AlternateContent>
      <p:pic>
        <p:nvPicPr>
          <p:cNvPr id="8" name="圖片 7"/>
          <p:cNvPicPr>
            <a:picLocks noChangeAspect="1"/>
          </p:cNvPicPr>
          <p:nvPr/>
        </p:nvPicPr>
        <p:blipFill>
          <a:blip r:embed="rId4"/>
          <a:stretch>
            <a:fillRect/>
          </a:stretch>
        </p:blipFill>
        <p:spPr>
          <a:xfrm>
            <a:off x="2570785" y="2779715"/>
            <a:ext cx="3652538" cy="1078506"/>
          </a:xfrm>
          <a:prstGeom prst="rect">
            <a:avLst/>
          </a:prstGeom>
        </p:spPr>
      </p:pic>
    </p:spTree>
    <p:extLst>
      <p:ext uri="{BB962C8B-B14F-4D97-AF65-F5344CB8AC3E}">
        <p14:creationId xmlns:p14="http://schemas.microsoft.com/office/powerpoint/2010/main" val="2830964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2037347"/>
                <a:ext cx="7886700" cy="4139616"/>
              </a:xfrm>
            </p:spPr>
            <p:txBody>
              <a:bodyPr>
                <a:normAutofit/>
              </a:bodyPr>
              <a:lstStyle/>
              <a:p>
                <a:r>
                  <a:rPr lang="zh-TW" altLang="en-US" dirty="0" smtClean="0"/>
                  <a:t>推導過程</a:t>
                </a:r>
                <a:endParaRPr lang="en-US" altLang="zh-TW" dirty="0"/>
              </a:p>
              <a:p>
                <a:pPr marL="385763" indent="-385763">
                  <a:buFont typeface="+mj-lt"/>
                  <a:buAutoNum type="arabicPeriod"/>
                </a:pPr>
                <a:r>
                  <a:rPr lang="en-US" altLang="zh-TW" dirty="0" smtClean="0"/>
                  <a:t> </a:t>
                </a:r>
                <a14:m>
                  <m:oMath xmlns:m="http://schemas.openxmlformats.org/officeDocument/2006/math">
                    <m:sSub>
                      <m:sSubPr>
                        <m:ctrlPr>
                          <a:rPr lang="en-US" altLang="zh-TW" i="1" dirty="0" smtClean="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r>
                      <a:rPr lang="en-US" altLang="zh-TW" i="0" dirty="0">
                        <a:latin typeface="Cambria Math" panose="02040503050406030204" pitchFamily="18" charset="0"/>
                      </a:rPr>
                      <m:t>=</m:t>
                    </m:r>
                    <m:r>
                      <a:rPr lang="en-US" altLang="zh-TW" i="1" dirty="0">
                        <a:latin typeface="Cambria Math" panose="02040503050406030204" pitchFamily="18" charset="0"/>
                      </a:rPr>
                      <m:t>𝑓</m:t>
                    </m:r>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𝐸</m:t>
                            </m:r>
                          </m:e>
                          <m:sub>
                            <m:r>
                              <a:rPr lang="en-US" altLang="zh-TW" i="1" dirty="0">
                                <a:latin typeface="Cambria Math" panose="02040503050406030204" pitchFamily="18" charset="0"/>
                              </a:rPr>
                              <m:t>𝑖</m:t>
                            </m:r>
                          </m:sub>
                        </m:sSub>
                        <m:r>
                          <m:rPr>
                            <m:sty m:val="p"/>
                          </m:rPr>
                          <a:rPr lang="en-US" altLang="zh-TW" i="0" dirty="0" smtClean="0">
                            <a:latin typeface="Cambria Math" panose="02040503050406030204" pitchFamily="18" charset="0"/>
                          </a:rPr>
                          <m:t>Δ</m:t>
                        </m:r>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𝑡</m:t>
                            </m:r>
                          </m:e>
                          <m:sub>
                            <m:r>
                              <a:rPr lang="en-US" altLang="zh-TW" i="1" dirty="0">
                                <a:latin typeface="Cambria Math" panose="02040503050406030204" pitchFamily="18" charset="0"/>
                              </a:rPr>
                              <m:t>𝑗</m:t>
                            </m:r>
                          </m:sub>
                        </m:sSub>
                      </m:e>
                    </m:d>
                  </m:oMath>
                </a14:m>
                <a:endParaRPr lang="en-US" altLang="zh-TW" dirty="0" smtClean="0"/>
              </a:p>
              <a:p>
                <a:pPr marL="385763" indent="-385763">
                  <a:buFont typeface="+mj-lt"/>
                  <a:buAutoNum type="arabicPeriod"/>
                </a:pPr>
                <a:r>
                  <a:rPr lang="en-US" altLang="zh-TW" dirty="0" smtClean="0"/>
                  <a:t> </a:t>
                </a:r>
                <a14:m>
                  <m:oMath xmlns:m="http://schemas.openxmlformats.org/officeDocument/2006/math">
                    <m:sSup>
                      <m:sSupPr>
                        <m:ctrlPr>
                          <a:rPr lang="en-US" altLang="zh-TW" i="1" dirty="0" smtClean="0">
                            <a:latin typeface="Cambria Math" panose="02040503050406030204" pitchFamily="18" charset="0"/>
                          </a:rPr>
                        </m:ctrlPr>
                      </m:sSupPr>
                      <m:e>
                        <m:r>
                          <a:rPr lang="en-US" altLang="zh-TW" i="1" dirty="0">
                            <a:latin typeface="Cambria Math" panose="02040503050406030204" pitchFamily="18" charset="0"/>
                          </a:rPr>
                          <m:t>𝑓</m:t>
                        </m:r>
                      </m:e>
                      <m:sup>
                        <m:r>
                          <a:rPr lang="en-US" altLang="zh-TW" i="0" dirty="0">
                            <a:latin typeface="Cambria Math" panose="02040503050406030204" pitchFamily="18" charset="0"/>
                          </a:rPr>
                          <m:t>−1</m:t>
                        </m:r>
                      </m:sup>
                    </m:sSup>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e>
                    </m:d>
                    <m:r>
                      <a:rPr lang="en-US" altLang="zh-TW" i="0" dirty="0">
                        <a:latin typeface="Cambria Math" panose="02040503050406030204" pitchFamily="18" charset="0"/>
                      </a:rPr>
                      <m:t>=</m:t>
                    </m:r>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𝐸</m:t>
                        </m:r>
                      </m:e>
                      <m:sub>
                        <m:r>
                          <a:rPr lang="en-US" altLang="zh-TW" i="1" dirty="0">
                            <a:latin typeface="Cambria Math" panose="02040503050406030204" pitchFamily="18" charset="0"/>
                          </a:rPr>
                          <m:t>𝑖</m:t>
                        </m:r>
                      </m:sub>
                    </m:sSub>
                    <m:r>
                      <m:rPr>
                        <m:sty m:val="p"/>
                      </m:rPr>
                      <a:rPr lang="en-US" altLang="zh-TW" i="0" dirty="0" smtClean="0">
                        <a:latin typeface="Cambria Math" panose="02040503050406030204" pitchFamily="18" charset="0"/>
                      </a:rPr>
                      <m:t>Δ</m:t>
                    </m:r>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𝑡</m:t>
                        </m:r>
                      </m:e>
                      <m:sub>
                        <m:r>
                          <a:rPr lang="en-US" altLang="zh-TW" i="1" dirty="0">
                            <a:latin typeface="Cambria Math" panose="02040503050406030204" pitchFamily="18" charset="0"/>
                          </a:rPr>
                          <m:t>𝑗</m:t>
                        </m:r>
                      </m:sub>
                    </m:sSub>
                  </m:oMath>
                </a14:m>
                <a:endParaRPr lang="en-US" altLang="zh-TW" dirty="0" smtClean="0"/>
              </a:p>
              <a:p>
                <a:pPr marL="385763" indent="-385763">
                  <a:buFont typeface="+mj-lt"/>
                  <a:buAutoNum type="arabicPeriod"/>
                </a:pPr>
                <a:r>
                  <a:rPr lang="en-US" altLang="zh-TW" dirty="0" smtClean="0"/>
                  <a:t>Suppose </a:t>
                </a:r>
                <a14:m>
                  <m:oMath xmlns:m="http://schemas.openxmlformats.org/officeDocument/2006/math">
                    <m:r>
                      <a:rPr lang="en-US" altLang="zh-TW" i="1" dirty="0" smtClean="0">
                        <a:latin typeface="Cambria Math" panose="02040503050406030204" pitchFamily="18" charset="0"/>
                      </a:rPr>
                      <m:t>𝑔</m:t>
                    </m:r>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e>
                    </m:d>
                    <m:func>
                      <m:funcPr>
                        <m:ctrlPr>
                          <a:rPr lang="en-US" altLang="zh-TW" i="1" dirty="0">
                            <a:latin typeface="Cambria Math" panose="02040503050406030204" pitchFamily="18" charset="0"/>
                          </a:rPr>
                        </m:ctrlPr>
                      </m:funcPr>
                      <m:fName>
                        <m:r>
                          <a:rPr lang="en-US" altLang="zh-TW" b="0" i="1" dirty="0" smtClean="0">
                            <a:latin typeface="Cambria Math" panose="02040503050406030204" pitchFamily="18" charset="0"/>
                          </a:rPr>
                          <m:t>=</m:t>
                        </m:r>
                      </m:fName>
                      <m:e>
                        <m:r>
                          <a:rPr lang="en-US" altLang="zh-TW" b="0" i="1" dirty="0" smtClean="0">
                            <a:latin typeface="Cambria Math" panose="02040503050406030204" pitchFamily="18" charset="0"/>
                          </a:rPr>
                          <m:t>𝑙𝑜𝑔</m:t>
                        </m:r>
                        <m:d>
                          <m:dPr>
                            <m:ctrlPr>
                              <a:rPr lang="en-US" altLang="zh-TW" i="1" dirty="0">
                                <a:latin typeface="Cambria Math" panose="02040503050406030204" pitchFamily="18" charset="0"/>
                              </a:rPr>
                            </m:ctrlPr>
                          </m:dPr>
                          <m:e>
                            <m:sSup>
                              <m:sSupPr>
                                <m:ctrlPr>
                                  <a:rPr lang="en-US" altLang="zh-TW" i="1" dirty="0">
                                    <a:latin typeface="Cambria Math" panose="02040503050406030204" pitchFamily="18" charset="0"/>
                                  </a:rPr>
                                </m:ctrlPr>
                              </m:sSupPr>
                              <m:e>
                                <m:r>
                                  <a:rPr lang="en-US" altLang="zh-TW" i="1" dirty="0">
                                    <a:latin typeface="Cambria Math" panose="02040503050406030204" pitchFamily="18" charset="0"/>
                                  </a:rPr>
                                  <m:t>𝑓</m:t>
                                </m:r>
                              </m:e>
                              <m:sup>
                                <m:r>
                                  <a:rPr lang="en-US" altLang="zh-TW" i="0" dirty="0">
                                    <a:latin typeface="Cambria Math" panose="02040503050406030204" pitchFamily="18" charset="0"/>
                                  </a:rPr>
                                  <m:t>−1</m:t>
                                </m:r>
                              </m:sup>
                            </m:sSup>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e>
                            </m:d>
                          </m:e>
                        </m:d>
                      </m:e>
                    </m:func>
                  </m:oMath>
                </a14:m>
                <a:endParaRPr lang="en-US" altLang="zh-TW" dirty="0" smtClean="0"/>
              </a:p>
              <a:p>
                <a:pPr marL="385763" indent="-385763">
                  <a:buFont typeface="+mj-lt"/>
                  <a:buAutoNum type="arabicPeriod"/>
                </a:pPr>
                <a:r>
                  <a:rPr lang="en-US" altLang="zh-TW" dirty="0" smtClean="0"/>
                  <a:t>Then </a:t>
                </a:r>
                <a14:m>
                  <m:oMath xmlns:m="http://schemas.openxmlformats.org/officeDocument/2006/math">
                    <m:r>
                      <a:rPr lang="en-US" altLang="zh-TW" i="1" dirty="0">
                        <a:latin typeface="Cambria Math" panose="02040503050406030204" pitchFamily="18" charset="0"/>
                      </a:rPr>
                      <m:t>𝑔</m:t>
                    </m:r>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e>
                    </m:d>
                    <m:func>
                      <m:funcPr>
                        <m:ctrlPr>
                          <a:rPr lang="en-US" altLang="zh-TW" i="1" dirty="0">
                            <a:latin typeface="Cambria Math" panose="02040503050406030204" pitchFamily="18" charset="0"/>
                          </a:rPr>
                        </m:ctrlPr>
                      </m:funcPr>
                      <m:fName>
                        <m:r>
                          <a:rPr lang="en-US" altLang="zh-TW" b="0" i="0" dirty="0" smtClean="0">
                            <a:latin typeface="Cambria Math" panose="02040503050406030204" pitchFamily="18" charset="0"/>
                          </a:rPr>
                          <m:t>=</m:t>
                        </m:r>
                      </m:fName>
                      <m:e>
                        <m:r>
                          <a:rPr lang="en-US" altLang="zh-TW" b="0" i="1" dirty="0" smtClean="0">
                            <a:latin typeface="Cambria Math" panose="02040503050406030204" pitchFamily="18" charset="0"/>
                          </a:rPr>
                          <m:t>𝑙𝑜𝑔</m:t>
                        </m:r>
                        <m:d>
                          <m:dPr>
                            <m:ctrlPr>
                              <a:rPr lang="en-US" altLang="zh-TW" i="1" dirty="0">
                                <a:latin typeface="Cambria Math" panose="02040503050406030204" pitchFamily="18" charset="0"/>
                              </a:rPr>
                            </m:ctrlPr>
                          </m:dPr>
                          <m:e>
                            <m:sSup>
                              <m:sSupPr>
                                <m:ctrlPr>
                                  <a:rPr lang="en-US" altLang="zh-TW" i="1" dirty="0">
                                    <a:latin typeface="Cambria Math" panose="02040503050406030204" pitchFamily="18" charset="0"/>
                                  </a:rPr>
                                </m:ctrlPr>
                              </m:sSupPr>
                              <m:e>
                                <m:r>
                                  <a:rPr lang="en-US" altLang="zh-TW" i="1" dirty="0">
                                    <a:latin typeface="Cambria Math" panose="02040503050406030204" pitchFamily="18" charset="0"/>
                                  </a:rPr>
                                  <m:t>𝑓</m:t>
                                </m:r>
                              </m:e>
                              <m:sup>
                                <m:r>
                                  <a:rPr lang="en-US" altLang="zh-TW" dirty="0">
                                    <a:latin typeface="Cambria Math" panose="02040503050406030204" pitchFamily="18" charset="0"/>
                                  </a:rPr>
                                  <m:t>−1</m:t>
                                </m:r>
                              </m:sup>
                            </m:sSup>
                            <m:d>
                              <m:dPr>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𝑍</m:t>
                                    </m:r>
                                  </m:e>
                                  <m:sub>
                                    <m:r>
                                      <a:rPr lang="en-US" altLang="zh-TW" i="1" dirty="0">
                                        <a:latin typeface="Cambria Math" panose="02040503050406030204" pitchFamily="18" charset="0"/>
                                      </a:rPr>
                                      <m:t>𝑖𝑗</m:t>
                                    </m:r>
                                  </m:sub>
                                </m:sSub>
                              </m:e>
                            </m:d>
                          </m:e>
                        </m:d>
                      </m:e>
                    </m:func>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𝑙𝑜𝑔</m:t>
                    </m:r>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𝐸</m:t>
                        </m:r>
                      </m:e>
                      <m:sub>
                        <m:r>
                          <a:rPr lang="en-US" altLang="zh-TW" i="1" dirty="0">
                            <a:latin typeface="Cambria Math" panose="02040503050406030204" pitchFamily="18" charset="0"/>
                          </a:rPr>
                          <m:t>𝑖</m:t>
                        </m:r>
                      </m:sub>
                    </m:sSub>
                    <m:r>
                      <a:rPr lang="en-US" altLang="zh-TW" b="0" i="0" dirty="0" smtClean="0">
                        <a:latin typeface="Cambria Math" panose="02040503050406030204" pitchFamily="18" charset="0"/>
                      </a:rPr>
                      <m:t>+</m:t>
                    </m:r>
                    <m:r>
                      <m:rPr>
                        <m:sty m:val="p"/>
                      </m:rPr>
                      <a:rPr lang="en-US" altLang="zh-TW" dirty="0" smtClean="0">
                        <a:latin typeface="Cambria Math" panose="02040503050406030204" pitchFamily="18" charset="0"/>
                      </a:rPr>
                      <m:t>Δ</m:t>
                    </m:r>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𝑡</m:t>
                        </m:r>
                      </m:e>
                      <m:sub>
                        <m:r>
                          <a:rPr lang="en-US" altLang="zh-TW" i="1" dirty="0">
                            <a:latin typeface="Cambria Math" panose="02040503050406030204" pitchFamily="18" charset="0"/>
                          </a:rPr>
                          <m:t>𝑗</m:t>
                        </m:r>
                      </m:sub>
                    </m:sSub>
                  </m:oMath>
                </a14:m>
                <a:endParaRPr lang="en-US" altLang="zh-TW"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2037347"/>
                <a:ext cx="7886700" cy="4139616"/>
              </a:xfrm>
              <a:blipFill>
                <a:blip r:embed="rId3"/>
                <a:stretch>
                  <a:fillRect l="-1623" t="-2651"/>
                </a:stretch>
              </a:blipFill>
            </p:spPr>
            <p:txBody>
              <a:bodyPr/>
              <a:lstStyle/>
              <a:p>
                <a:r>
                  <a:rPr lang="en-US">
                    <a:noFill/>
                  </a:rPr>
                  <a:t> </a:t>
                </a:r>
              </a:p>
            </p:txBody>
          </p:sp>
        </mc:Fallback>
      </mc:AlternateContent>
    </p:spTree>
    <p:extLst>
      <p:ext uri="{BB962C8B-B14F-4D97-AF65-F5344CB8AC3E}">
        <p14:creationId xmlns:p14="http://schemas.microsoft.com/office/powerpoint/2010/main" val="2169895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3456071"/>
                <a:ext cx="7886700" cy="2033901"/>
              </a:xfrm>
            </p:spPr>
            <p:txBody>
              <a:bodyPr/>
              <a:lstStyle/>
              <a:p>
                <a:r>
                  <a:rPr lang="en-US" altLang="zh-TW" dirty="0"/>
                  <a:t>We assume </a:t>
                </a:r>
                <a14:m>
                  <m:oMath xmlns:m="http://schemas.openxmlformats.org/officeDocument/2006/math">
                    <m:r>
                      <a:rPr lang="en-US" altLang="zh-TW" i="1" dirty="0">
                        <a:latin typeface="Cambria Math" panose="02040503050406030204" pitchFamily="18" charset="0"/>
                      </a:rPr>
                      <m:t>𝑔</m:t>
                    </m:r>
                  </m:oMath>
                </a14:m>
                <a:r>
                  <a:rPr lang="en-US" altLang="zh-TW" dirty="0"/>
                  <a:t> is monotonic and smooth.</a:t>
                </a:r>
              </a:p>
              <a:p>
                <a:r>
                  <a:rPr lang="en-US" altLang="zh-TW" dirty="0"/>
                  <a:t>And we assume </a:t>
                </a:r>
                <a14:m>
                  <m:oMath xmlns:m="http://schemas.openxmlformats.org/officeDocument/2006/math">
                    <m:r>
                      <a:rPr lang="en-US" altLang="zh-TW" i="1" dirty="0">
                        <a:latin typeface="Cambria Math" panose="02040503050406030204" pitchFamily="18" charset="0"/>
                      </a:rPr>
                      <m:t>𝑔</m:t>
                    </m:r>
                  </m:oMath>
                </a14:m>
                <a:r>
                  <a:rPr lang="en-US" altLang="zh-TW" dirty="0"/>
                  <a:t> and </a:t>
                </a:r>
                <a14:m>
                  <m:oMath xmlns:m="http://schemas.openxmlformats.org/officeDocument/2006/math">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𝐸</m:t>
                        </m:r>
                      </m:e>
                      <m:sub>
                        <m:r>
                          <a:rPr lang="en-US" altLang="zh-TW" i="1" dirty="0">
                            <a:latin typeface="Cambria Math" panose="02040503050406030204" pitchFamily="18" charset="0"/>
                          </a:rPr>
                          <m:t>𝑖</m:t>
                        </m:r>
                      </m:sub>
                    </m:sSub>
                  </m:oMath>
                </a14:m>
                <a:r>
                  <a:rPr lang="en-US" altLang="zh-TW" dirty="0"/>
                  <a:t> are quadratic.</a:t>
                </a:r>
              </a:p>
              <a:p>
                <a:r>
                  <a:rPr lang="en-US" altLang="zh-TW" dirty="0" smtClean="0"/>
                  <a:t>The second term is a smoothness term.</a:t>
                </a:r>
              </a:p>
              <a:p>
                <a:endParaRPr lang="en-US" altLang="zh-TW"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3456071"/>
                <a:ext cx="7886700" cy="2033901"/>
              </a:xfrm>
              <a:blipFill>
                <a:blip r:embed="rId3"/>
                <a:stretch>
                  <a:fillRect l="-1391" t="-5090"/>
                </a:stretch>
              </a:blipFill>
            </p:spPr>
            <p:txBody>
              <a:bodyPr/>
              <a:lstStyle/>
              <a:p>
                <a:r>
                  <a:rPr lang="en-US">
                    <a:noFill/>
                  </a:rPr>
                  <a:t> </a:t>
                </a:r>
              </a:p>
            </p:txBody>
          </p:sp>
        </mc:Fallback>
      </mc:AlternateContent>
      <p:pic>
        <p:nvPicPr>
          <p:cNvPr id="4" name="圖片 3"/>
          <p:cNvPicPr>
            <a:picLocks noChangeAspect="1"/>
          </p:cNvPicPr>
          <p:nvPr/>
        </p:nvPicPr>
        <p:blipFill>
          <a:blip r:embed="rId4"/>
          <a:stretch>
            <a:fillRect/>
          </a:stretch>
        </p:blipFill>
        <p:spPr>
          <a:xfrm>
            <a:off x="1021905" y="2226469"/>
            <a:ext cx="6974347" cy="1013034"/>
          </a:xfrm>
          <a:prstGeom prst="rect">
            <a:avLst/>
          </a:prstGeom>
        </p:spPr>
      </p:pic>
      <p:pic>
        <p:nvPicPr>
          <p:cNvPr id="5" name="圖片 4"/>
          <p:cNvPicPr>
            <a:picLocks noChangeAspect="1"/>
          </p:cNvPicPr>
          <p:nvPr/>
        </p:nvPicPr>
        <p:blipFill>
          <a:blip r:embed="rId5"/>
          <a:stretch>
            <a:fillRect/>
          </a:stretch>
        </p:blipFill>
        <p:spPr>
          <a:xfrm>
            <a:off x="1043790" y="5261286"/>
            <a:ext cx="7056420" cy="890507"/>
          </a:xfrm>
          <a:prstGeom prst="rect">
            <a:avLst/>
          </a:prstGeom>
        </p:spPr>
      </p:pic>
    </p:spTree>
    <p:extLst>
      <p:ext uri="{BB962C8B-B14F-4D97-AF65-F5344CB8AC3E}">
        <p14:creationId xmlns:p14="http://schemas.microsoft.com/office/powerpoint/2010/main" val="3014438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2353541"/>
                <a:ext cx="7886700" cy="3136431"/>
              </a:xfrm>
            </p:spPr>
            <p:txBody>
              <a:bodyPr/>
              <a:lstStyle/>
              <a:p>
                <a:r>
                  <a:rPr lang="en-US" altLang="zh-TW" dirty="0" smtClean="0"/>
                  <a:t>Let’s make it more practical…</a:t>
                </a:r>
              </a:p>
              <a:p>
                <a:r>
                  <a:rPr lang="en-US" altLang="zh-TW" dirty="0" smtClean="0"/>
                  <a:t>Assume </a:t>
                </a:r>
                <a14:m>
                  <m:oMath xmlns:m="http://schemas.openxmlformats.org/officeDocument/2006/math">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𝐸</m:t>
                        </m:r>
                        <m:r>
                          <a:rPr lang="en-US" altLang="zh-TW" b="0" i="1" dirty="0" smtClean="0">
                            <a:latin typeface="Cambria Math" panose="02040503050406030204" pitchFamily="18" charset="0"/>
                          </a:rPr>
                          <m:t>=0</m:t>
                        </m:r>
                      </m:e>
                      <m:sub>
                        <m:r>
                          <a:rPr lang="en-US" altLang="zh-TW" b="0" i="1" dirty="0" smtClean="0">
                            <a:latin typeface="Cambria Math" panose="02040503050406030204" pitchFamily="18" charset="0"/>
                          </a:rPr>
                          <m:t> </m:t>
                        </m:r>
                      </m:sub>
                    </m:sSub>
                  </m:oMath>
                </a14:m>
                <a:r>
                  <a:rPr lang="en-US" altLang="zh-TW" dirty="0" smtClean="0"/>
                  <a:t>, we slide </a:t>
                </a:r>
                <a14:m>
                  <m:oMath xmlns:m="http://schemas.openxmlformats.org/officeDocument/2006/math">
                    <m:r>
                      <m:rPr>
                        <m:sty m:val="p"/>
                      </m:rPr>
                      <a:rPr lang="en-US" altLang="zh-TW" dirty="0">
                        <a:latin typeface="Cambria Math" panose="02040503050406030204" pitchFamily="18" charset="0"/>
                      </a:rPr>
                      <m:t>l</m:t>
                    </m:r>
                    <m:r>
                      <m:rPr>
                        <m:sty m:val="p"/>
                      </m:rPr>
                      <a:rPr lang="en-US" altLang="zh-TW" b="0" i="0" dirty="0" smtClean="0">
                        <a:latin typeface="Cambria Math" panose="02040503050406030204" pitchFamily="18" charset="0"/>
                      </a:rPr>
                      <m:t>n</m:t>
                    </m:r>
                    <m:r>
                      <a:rPr lang="en-US" altLang="zh-TW" i="1" dirty="0">
                        <a:latin typeface="Cambria Math" panose="02040503050406030204" pitchFamily="18" charset="0"/>
                      </a:rPr>
                      <m:t>𝐸</m:t>
                    </m:r>
                  </m:oMath>
                </a14:m>
                <a:r>
                  <a:rPr lang="en-US" altLang="zh-TW" dirty="0" smtClean="0"/>
                  <a:t> up and down until they line up in a smooth monotonic curve. </a:t>
                </a:r>
                <a:endParaRPr lang="en-US" altLang="zh-TW"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2353541"/>
                <a:ext cx="7886700" cy="3136431"/>
              </a:xfrm>
              <a:blipFill>
                <a:blip r:embed="rId3"/>
                <a:stretch>
                  <a:fillRect l="-1391" t="-3107"/>
                </a:stretch>
              </a:blipFill>
            </p:spPr>
            <p:txBody>
              <a:bodyPr/>
              <a:lstStyle/>
              <a:p>
                <a:r>
                  <a:rPr lang="en-US">
                    <a:noFill/>
                  </a:rPr>
                  <a:t> </a:t>
                </a:r>
              </a:p>
            </p:txBody>
          </p:sp>
        </mc:Fallback>
      </mc:AlternateContent>
      <p:pic>
        <p:nvPicPr>
          <p:cNvPr id="4" name="圖片 3"/>
          <p:cNvPicPr>
            <a:picLocks noChangeAspect="1"/>
          </p:cNvPicPr>
          <p:nvPr/>
        </p:nvPicPr>
        <p:blipFill>
          <a:blip r:embed="rId4"/>
          <a:stretch>
            <a:fillRect/>
          </a:stretch>
        </p:blipFill>
        <p:spPr>
          <a:xfrm>
            <a:off x="1317812" y="3737174"/>
            <a:ext cx="6508376" cy="2680670"/>
          </a:xfrm>
          <a:prstGeom prst="rect">
            <a:avLst/>
          </a:prstGeom>
        </p:spPr>
      </p:pic>
      <p:pic>
        <p:nvPicPr>
          <p:cNvPr id="5" name="圖片 4"/>
          <p:cNvPicPr>
            <a:picLocks noChangeAspect="1"/>
          </p:cNvPicPr>
          <p:nvPr/>
        </p:nvPicPr>
        <p:blipFill>
          <a:blip r:embed="rId5"/>
          <a:stretch>
            <a:fillRect/>
          </a:stretch>
        </p:blipFill>
        <p:spPr>
          <a:xfrm>
            <a:off x="3889048" y="1494298"/>
            <a:ext cx="4821815" cy="700375"/>
          </a:xfrm>
          <a:prstGeom prst="rect">
            <a:avLst/>
          </a:prstGeom>
        </p:spPr>
      </p:pic>
    </p:spTree>
    <p:extLst>
      <p:ext uri="{BB962C8B-B14F-4D97-AF65-F5344CB8AC3E}">
        <p14:creationId xmlns:p14="http://schemas.microsoft.com/office/powerpoint/2010/main" val="2701400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p:sp>
        <p:nvSpPr>
          <p:cNvPr id="3" name="內容版面配置區 2"/>
          <p:cNvSpPr>
            <a:spLocks noGrp="1"/>
          </p:cNvSpPr>
          <p:nvPr>
            <p:ph idx="1"/>
          </p:nvPr>
        </p:nvSpPr>
        <p:spPr>
          <a:xfrm>
            <a:off x="628650" y="2619424"/>
            <a:ext cx="7886700" cy="2870549"/>
          </a:xfrm>
        </p:spPr>
        <p:txBody>
          <a:bodyPr/>
          <a:lstStyle/>
          <a:p>
            <a:r>
              <a:rPr lang="en-US" altLang="zh-TW" dirty="0" smtClean="0"/>
              <a:t>Solve: Singular Value Decomposition (SVD) (</a:t>
            </a:r>
            <a:r>
              <a:rPr lang="zh-TW" altLang="en-US" dirty="0" smtClean="0"/>
              <a:t>奇異質分解</a:t>
            </a:r>
            <a:r>
              <a:rPr lang="en-US" altLang="zh-TW" dirty="0" smtClean="0"/>
              <a:t>)</a:t>
            </a:r>
          </a:p>
          <a:p>
            <a:r>
              <a:rPr lang="en-US" altLang="zh-TW" dirty="0" smtClean="0"/>
              <a:t>Improvement: Weights</a:t>
            </a:r>
          </a:p>
          <a:p>
            <a:pPr lvl="1"/>
            <a:endParaRPr lang="en-US" altLang="zh-TW" dirty="0" smtClean="0"/>
          </a:p>
        </p:txBody>
      </p:sp>
      <p:pic>
        <p:nvPicPr>
          <p:cNvPr id="6" name="圖片 5"/>
          <p:cNvPicPr>
            <a:picLocks noChangeAspect="1"/>
          </p:cNvPicPr>
          <p:nvPr/>
        </p:nvPicPr>
        <p:blipFill>
          <a:blip r:embed="rId3"/>
          <a:stretch>
            <a:fillRect/>
          </a:stretch>
        </p:blipFill>
        <p:spPr>
          <a:xfrm>
            <a:off x="2103228" y="4150942"/>
            <a:ext cx="4937541" cy="855469"/>
          </a:xfrm>
          <a:prstGeom prst="rect">
            <a:avLst/>
          </a:prstGeom>
        </p:spPr>
      </p:pic>
      <p:pic>
        <p:nvPicPr>
          <p:cNvPr id="9" name="圖片 8"/>
          <p:cNvPicPr>
            <a:picLocks noChangeAspect="1"/>
          </p:cNvPicPr>
          <p:nvPr/>
        </p:nvPicPr>
        <p:blipFill rotWithShape="1">
          <a:blip r:embed="rId4"/>
          <a:srcRect b="49500"/>
          <a:stretch/>
        </p:blipFill>
        <p:spPr>
          <a:xfrm>
            <a:off x="1172094" y="5089454"/>
            <a:ext cx="4701754" cy="860670"/>
          </a:xfrm>
          <a:prstGeom prst="rect">
            <a:avLst/>
          </a:prstGeom>
        </p:spPr>
      </p:pic>
      <p:pic>
        <p:nvPicPr>
          <p:cNvPr id="10" name="圖片 9"/>
          <p:cNvPicPr>
            <a:picLocks noChangeAspect="1"/>
          </p:cNvPicPr>
          <p:nvPr/>
        </p:nvPicPr>
        <p:blipFill rotWithShape="1">
          <a:blip r:embed="rId4"/>
          <a:srcRect t="48384" r="49744" b="-1382"/>
          <a:stretch/>
        </p:blipFill>
        <p:spPr>
          <a:xfrm>
            <a:off x="5811636" y="5152723"/>
            <a:ext cx="2218459" cy="848027"/>
          </a:xfrm>
          <a:prstGeom prst="rect">
            <a:avLst/>
          </a:prstGeom>
        </p:spPr>
      </p:pic>
      <p:pic>
        <p:nvPicPr>
          <p:cNvPr id="11" name="圖片 10"/>
          <p:cNvPicPr>
            <a:picLocks noChangeAspect="1"/>
          </p:cNvPicPr>
          <p:nvPr/>
        </p:nvPicPr>
        <p:blipFill>
          <a:blip r:embed="rId5"/>
          <a:stretch>
            <a:fillRect/>
          </a:stretch>
        </p:blipFill>
        <p:spPr>
          <a:xfrm>
            <a:off x="1788905" y="1810927"/>
            <a:ext cx="5566189" cy="808497"/>
          </a:xfrm>
          <a:prstGeom prst="rect">
            <a:avLst/>
          </a:prstGeom>
        </p:spPr>
      </p:pic>
    </p:spTree>
    <p:extLst>
      <p:ext uri="{BB962C8B-B14F-4D97-AF65-F5344CB8AC3E}">
        <p14:creationId xmlns:p14="http://schemas.microsoft.com/office/powerpoint/2010/main" val="965093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10.1.1 Radiometric Response Function</a:t>
            </a:r>
            <a:r>
              <a:rPr lang="zh-TW" altLang="en-US" dirty="0" smtClean="0"/>
              <a:t> </a:t>
            </a:r>
            <a:r>
              <a:rPr lang="en-US" altLang="zh-TW" dirty="0" smtClean="0"/>
              <a:t/>
            </a:r>
            <a:br>
              <a:rPr lang="en-US" altLang="zh-TW" dirty="0" smtClean="0"/>
            </a:br>
            <a:r>
              <a:rPr lang="zh-TW" altLang="en-US" dirty="0" smtClean="0"/>
              <a:t>輻射反應函數 </a:t>
            </a:r>
            <a:r>
              <a:rPr lang="en-US" altLang="zh-TW" dirty="0" smtClean="0"/>
              <a:t>(1/4)</a:t>
            </a:r>
            <a:endParaRPr lang="en-US" dirty="0"/>
          </a:p>
        </p:txBody>
      </p:sp>
      <p:pic>
        <p:nvPicPr>
          <p:cNvPr id="7" name="內容版面配置區 6"/>
          <p:cNvPicPr>
            <a:picLocks noGrp="1" noChangeAspect="1"/>
          </p:cNvPicPr>
          <p:nvPr>
            <p:ph idx="1"/>
          </p:nvPr>
        </p:nvPicPr>
        <p:blipFill>
          <a:blip r:embed="rId3"/>
          <a:stretch>
            <a:fillRect/>
          </a:stretch>
        </p:blipFill>
        <p:spPr>
          <a:xfrm>
            <a:off x="928236" y="1825625"/>
            <a:ext cx="7287528" cy="4351338"/>
          </a:xfrm>
          <a:prstGeom prst="rect">
            <a:avLst/>
          </a:prstGeom>
        </p:spPr>
      </p:pic>
    </p:spTree>
    <p:extLst>
      <p:ext uri="{BB962C8B-B14F-4D97-AF65-F5344CB8AC3E}">
        <p14:creationId xmlns:p14="http://schemas.microsoft.com/office/powerpoint/2010/main" val="333847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p:pic>
        <p:nvPicPr>
          <p:cNvPr id="5" name="內容版面配置區 4"/>
          <p:cNvPicPr>
            <a:picLocks noGrp="1" noChangeAspect="1"/>
          </p:cNvPicPr>
          <p:nvPr>
            <p:ph idx="1"/>
          </p:nvPr>
        </p:nvPicPr>
        <p:blipFill>
          <a:blip r:embed="rId3"/>
          <a:stretch>
            <a:fillRect/>
          </a:stretch>
        </p:blipFill>
        <p:spPr>
          <a:xfrm>
            <a:off x="944038" y="2441900"/>
            <a:ext cx="7317646" cy="3051529"/>
          </a:xfrm>
          <a:prstGeom prst="rect">
            <a:avLst/>
          </a:prstGeom>
        </p:spPr>
      </p:pic>
    </p:spTree>
    <p:extLst>
      <p:ext uri="{BB962C8B-B14F-4D97-AF65-F5344CB8AC3E}">
        <p14:creationId xmlns:p14="http://schemas.microsoft.com/office/powerpoint/2010/main" val="1836601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p:sp>
        <p:nvSpPr>
          <p:cNvPr id="3" name="內容版面配置區 2"/>
          <p:cNvSpPr>
            <a:spLocks noGrp="1"/>
          </p:cNvSpPr>
          <p:nvPr>
            <p:ph idx="1"/>
          </p:nvPr>
        </p:nvSpPr>
        <p:spPr/>
        <p:txBody>
          <a:bodyPr/>
          <a:lstStyle/>
          <a:p>
            <a:r>
              <a:rPr lang="en-US" altLang="zh-TW" dirty="0" smtClean="0"/>
              <a:t>Other factors that may affect the quality:</a:t>
            </a:r>
          </a:p>
          <a:p>
            <a:pPr lvl="1"/>
            <a:r>
              <a:rPr lang="en-US" altLang="zh-TW" dirty="0" smtClean="0"/>
              <a:t>Moving objects: use other algorithms to properly align the images first.</a:t>
            </a:r>
            <a:endParaRPr lang="en-US" altLang="zh-TW" dirty="0"/>
          </a:p>
        </p:txBody>
      </p:sp>
      <p:pic>
        <p:nvPicPr>
          <p:cNvPr id="4" name="圖片 3"/>
          <p:cNvPicPr>
            <a:picLocks noChangeAspect="1"/>
          </p:cNvPicPr>
          <p:nvPr/>
        </p:nvPicPr>
        <p:blipFill>
          <a:blip r:embed="rId2"/>
          <a:stretch>
            <a:fillRect/>
          </a:stretch>
        </p:blipFill>
        <p:spPr>
          <a:xfrm>
            <a:off x="1601714" y="3147297"/>
            <a:ext cx="5905992" cy="3164602"/>
          </a:xfrm>
          <a:prstGeom prst="rect">
            <a:avLst/>
          </a:prstGeom>
        </p:spPr>
      </p:pic>
    </p:spTree>
    <p:extLst>
      <p:ext uri="{BB962C8B-B14F-4D97-AF65-F5344CB8AC3E}">
        <p14:creationId xmlns:p14="http://schemas.microsoft.com/office/powerpoint/2010/main" val="1196709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p:sp>
        <p:nvSpPr>
          <p:cNvPr id="3" name="內容版面配置區 2"/>
          <p:cNvSpPr>
            <a:spLocks noGrp="1"/>
          </p:cNvSpPr>
          <p:nvPr>
            <p:ph idx="1"/>
          </p:nvPr>
        </p:nvSpPr>
        <p:spPr/>
        <p:txBody>
          <a:bodyPr/>
          <a:lstStyle/>
          <a:p>
            <a:r>
              <a:rPr lang="en-US" altLang="zh-TW" dirty="0" smtClean="0"/>
              <a:t>In the future, the need to compute high dynamic range images may be eliminated by advances in camera sensor technology.</a:t>
            </a:r>
          </a:p>
          <a:p>
            <a:r>
              <a:rPr lang="en-US" altLang="zh-TW" dirty="0" smtClean="0"/>
              <a:t>However, the need to blend such images and to tone map them to lower-gamut displays is likely to remain.</a:t>
            </a:r>
            <a:endParaRPr lang="en-US" altLang="zh-TW" dirty="0"/>
          </a:p>
        </p:txBody>
      </p:sp>
      <p:pic>
        <p:nvPicPr>
          <p:cNvPr id="5" name="圖片 4"/>
          <p:cNvPicPr>
            <a:picLocks noChangeAspect="1"/>
          </p:cNvPicPr>
          <p:nvPr/>
        </p:nvPicPr>
        <p:blipFill rotWithShape="1">
          <a:blip r:embed="rId3"/>
          <a:srcRect t="10156" b="27955"/>
          <a:stretch/>
        </p:blipFill>
        <p:spPr>
          <a:xfrm>
            <a:off x="2162984" y="4131940"/>
            <a:ext cx="6836636" cy="2394284"/>
          </a:xfrm>
          <a:prstGeom prst="rect">
            <a:avLst/>
          </a:prstGeom>
        </p:spPr>
      </p:pic>
      <p:sp>
        <p:nvSpPr>
          <p:cNvPr id="6" name="矩形 5"/>
          <p:cNvSpPr/>
          <p:nvPr/>
        </p:nvSpPr>
        <p:spPr>
          <a:xfrm>
            <a:off x="7459578" y="4065670"/>
            <a:ext cx="481263" cy="25257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80" y="4395156"/>
            <a:ext cx="1836204" cy="159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44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10.2.1 HDR, </a:t>
            </a:r>
            <a:br>
              <a:rPr lang="en-US" dirty="0" smtClean="0"/>
            </a:br>
            <a:r>
              <a:rPr lang="en-US" dirty="0" smtClean="0"/>
              <a:t>Estimate Radiometric Response Function</a:t>
            </a:r>
            <a:endParaRPr lang="en-US" dirty="0"/>
          </a:p>
        </p:txBody>
      </p:sp>
      <p:sp>
        <p:nvSpPr>
          <p:cNvPr id="3" name="內容版面配置區 2"/>
          <p:cNvSpPr>
            <a:spLocks noGrp="1"/>
          </p:cNvSpPr>
          <p:nvPr>
            <p:ph idx="1"/>
          </p:nvPr>
        </p:nvSpPr>
        <p:spPr/>
        <p:txBody>
          <a:bodyPr/>
          <a:lstStyle/>
          <a:p>
            <a:r>
              <a:rPr lang="en-US" altLang="zh-TW" dirty="0" smtClean="0"/>
              <a:t>HDR formats</a:t>
            </a:r>
          </a:p>
          <a:p>
            <a:endParaRPr lang="en-US" altLang="zh-TW" dirty="0"/>
          </a:p>
          <a:p>
            <a:r>
              <a:rPr lang="en-US" altLang="zh-TW" dirty="0" smtClean="0"/>
              <a:t>Exponent</a:t>
            </a:r>
          </a:p>
          <a:p>
            <a:pPr lvl="1"/>
            <a:r>
              <a:rPr lang="en-US" altLang="zh-TW" dirty="0" smtClean="0"/>
              <a:t>(</a:t>
            </a:r>
            <a:r>
              <a:rPr lang="zh-TW" altLang="en-US" dirty="0" smtClean="0"/>
              <a:t>指數</a:t>
            </a:r>
            <a:r>
              <a:rPr lang="en-US" altLang="zh-TW" dirty="0" smtClean="0"/>
              <a:t>)</a:t>
            </a:r>
          </a:p>
          <a:p>
            <a:r>
              <a:rPr lang="en-US" altLang="zh-TW" dirty="0" smtClean="0"/>
              <a:t>Mantissa</a:t>
            </a:r>
          </a:p>
          <a:p>
            <a:pPr lvl="1"/>
            <a:r>
              <a:rPr lang="en-US" altLang="zh-TW" dirty="0" smtClean="0"/>
              <a:t>(</a:t>
            </a:r>
            <a:r>
              <a:rPr lang="zh-TW" altLang="en-US" dirty="0" smtClean="0"/>
              <a:t>尾數</a:t>
            </a:r>
            <a:r>
              <a:rPr lang="en-US" altLang="zh-TW" dirty="0" smtClean="0"/>
              <a:t>)</a:t>
            </a:r>
          </a:p>
          <a:p>
            <a:endParaRPr lang="en-US" altLang="zh-TW" dirty="0"/>
          </a:p>
        </p:txBody>
      </p:sp>
      <p:pic>
        <p:nvPicPr>
          <p:cNvPr id="4" name="圖片 3"/>
          <p:cNvPicPr>
            <a:picLocks noChangeAspect="1"/>
          </p:cNvPicPr>
          <p:nvPr/>
        </p:nvPicPr>
        <p:blipFill>
          <a:blip r:embed="rId3"/>
          <a:stretch>
            <a:fillRect/>
          </a:stretch>
        </p:blipFill>
        <p:spPr>
          <a:xfrm>
            <a:off x="3108870" y="1825625"/>
            <a:ext cx="4378070" cy="3817951"/>
          </a:xfrm>
          <a:prstGeom prst="rect">
            <a:avLst/>
          </a:prstGeom>
        </p:spPr>
      </p:pic>
      <p:sp>
        <p:nvSpPr>
          <p:cNvPr id="5" name="文字方塊 4"/>
          <p:cNvSpPr txBox="1"/>
          <p:nvPr/>
        </p:nvSpPr>
        <p:spPr>
          <a:xfrm>
            <a:off x="5988024" y="5285785"/>
            <a:ext cx="2151679" cy="715581"/>
          </a:xfrm>
          <a:prstGeom prst="rect">
            <a:avLst/>
          </a:prstGeom>
          <a:noFill/>
        </p:spPr>
        <p:txBody>
          <a:bodyPr wrap="none" rtlCol="0">
            <a:spAutoFit/>
          </a:bodyPr>
          <a:lstStyle/>
          <a:p>
            <a:pPr marL="257175" indent="-257175">
              <a:buAutoNum type="alphaLcParenBoth"/>
            </a:pPr>
            <a:r>
              <a:rPr lang="en-US" sz="1350" dirty="0"/>
              <a:t>Portable </a:t>
            </a:r>
            <a:r>
              <a:rPr lang="en-US" sz="1350" dirty="0" err="1"/>
              <a:t>PixMap</a:t>
            </a:r>
            <a:r>
              <a:rPr lang="en-US" sz="1350" dirty="0"/>
              <a:t> (.ppm)</a:t>
            </a:r>
          </a:p>
          <a:p>
            <a:pPr marL="257175" indent="-257175">
              <a:buAutoNum type="alphaLcParenBoth"/>
            </a:pPr>
            <a:r>
              <a:rPr lang="en-US" sz="1350" dirty="0"/>
              <a:t>Radiance (.</a:t>
            </a:r>
            <a:r>
              <a:rPr lang="en-US" sz="1350" dirty="0" err="1"/>
              <a:t>hdr</a:t>
            </a:r>
            <a:r>
              <a:rPr lang="en-US" sz="1350" dirty="0"/>
              <a:t>/.pic)</a:t>
            </a:r>
          </a:p>
          <a:p>
            <a:pPr marL="257175" indent="-257175">
              <a:buAutoNum type="alphaLcParenBoth"/>
            </a:pPr>
            <a:r>
              <a:rPr lang="en-US" sz="1350" dirty="0" err="1"/>
              <a:t>OpenEXR</a:t>
            </a:r>
            <a:r>
              <a:rPr lang="en-US" sz="1350" dirty="0"/>
              <a:t> (.</a:t>
            </a:r>
            <a:r>
              <a:rPr lang="en-US" sz="1350" dirty="0" err="1"/>
              <a:t>exr</a:t>
            </a:r>
            <a:r>
              <a:rPr lang="en-US" sz="1350" dirty="0"/>
              <a:t>)</a:t>
            </a:r>
          </a:p>
        </p:txBody>
      </p:sp>
    </p:spTree>
    <p:extLst>
      <p:ext uri="{BB962C8B-B14F-4D97-AF65-F5344CB8AC3E}">
        <p14:creationId xmlns:p14="http://schemas.microsoft.com/office/powerpoint/2010/main" val="4157245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smtClean="0"/>
              <a:t>Once a radiance map has been computed, it is usually necessary to display it on a lower gamut (</a:t>
            </a:r>
            <a:r>
              <a:rPr lang="zh-TW" altLang="en-US" dirty="0" smtClean="0"/>
              <a:t>色域</a:t>
            </a:r>
            <a:r>
              <a:rPr lang="en-US" altLang="zh-TW" dirty="0" smtClean="0"/>
              <a:t>) screen or printer.</a:t>
            </a:r>
          </a:p>
          <a:p>
            <a:r>
              <a:rPr lang="en-US" altLang="zh-TW" dirty="0" smtClean="0"/>
              <a:t>The simplest way: compress using a global transfer curve.</a:t>
            </a:r>
          </a:p>
          <a:p>
            <a:pPr marL="0" indent="0">
              <a:buNone/>
            </a:pPr>
            <a:endParaRPr lang="en-US" altLang="zh-TW" dirty="0"/>
          </a:p>
        </p:txBody>
      </p:sp>
    </p:spTree>
    <p:extLst>
      <p:ext uri="{BB962C8B-B14F-4D97-AF65-F5344CB8AC3E}">
        <p14:creationId xmlns:p14="http://schemas.microsoft.com/office/powerpoint/2010/main" val="2108242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a:hlinkClick r:id="rId3"/>
              </a:rPr>
              <a:t>https://</a:t>
            </a:r>
            <a:r>
              <a:rPr lang="en-US" altLang="zh-TW" dirty="0" smtClean="0">
                <a:hlinkClick r:id="rId3"/>
              </a:rPr>
              <a:t>www.youtube.com/watch?v=KZmGb0nRCfg</a:t>
            </a:r>
            <a:endParaRPr lang="en-US" altLang="zh-TW" dirty="0" smtClean="0"/>
          </a:p>
          <a:p>
            <a:r>
              <a:rPr lang="en-US" altLang="zh-TW" dirty="0" smtClean="0"/>
              <a:t>(0:00-3:00)</a:t>
            </a:r>
            <a:endParaRPr lang="en-US" altLang="zh-TW" dirty="0"/>
          </a:p>
        </p:txBody>
      </p:sp>
    </p:spTree>
    <p:extLst>
      <p:ext uri="{BB962C8B-B14F-4D97-AF65-F5344CB8AC3E}">
        <p14:creationId xmlns:p14="http://schemas.microsoft.com/office/powerpoint/2010/main" val="9640107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a:xfrm>
            <a:off x="628650" y="4698123"/>
            <a:ext cx="7886700" cy="1478839"/>
          </a:xfrm>
        </p:spPr>
        <p:txBody>
          <a:bodyPr/>
          <a:lstStyle/>
          <a:p>
            <a:r>
              <a:rPr lang="en-US" altLang="zh-TW" dirty="0" smtClean="0"/>
              <a:t>(a) linearly mapped (b) gamma applied to each color channel independently (c) gamma applied to intensity.</a:t>
            </a:r>
            <a:endParaRPr lang="en-US" altLang="zh-TW" dirty="0"/>
          </a:p>
        </p:txBody>
      </p:sp>
      <p:pic>
        <p:nvPicPr>
          <p:cNvPr id="4" name="圖片 3"/>
          <p:cNvPicPr>
            <a:picLocks noChangeAspect="1"/>
          </p:cNvPicPr>
          <p:nvPr/>
        </p:nvPicPr>
        <p:blipFill>
          <a:blip r:embed="rId2"/>
          <a:stretch>
            <a:fillRect/>
          </a:stretch>
        </p:blipFill>
        <p:spPr>
          <a:xfrm>
            <a:off x="106479" y="1690689"/>
            <a:ext cx="8931042" cy="2461466"/>
          </a:xfrm>
          <a:prstGeom prst="rect">
            <a:avLst/>
          </a:prstGeom>
        </p:spPr>
      </p:pic>
    </p:spTree>
    <p:extLst>
      <p:ext uri="{BB962C8B-B14F-4D97-AF65-F5344CB8AC3E}">
        <p14:creationId xmlns:p14="http://schemas.microsoft.com/office/powerpoint/2010/main" val="1799577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pic>
        <p:nvPicPr>
          <p:cNvPr id="5" name="內容版面配置區 4"/>
          <p:cNvPicPr>
            <a:picLocks noGrp="1" noChangeAspect="1"/>
          </p:cNvPicPr>
          <p:nvPr>
            <p:ph idx="1"/>
          </p:nvPr>
        </p:nvPicPr>
        <p:blipFill>
          <a:blip r:embed="rId3"/>
          <a:stretch>
            <a:fillRect/>
          </a:stretch>
        </p:blipFill>
        <p:spPr>
          <a:xfrm>
            <a:off x="2355301" y="1690689"/>
            <a:ext cx="4917665" cy="4730919"/>
          </a:xfrm>
          <a:prstGeom prst="rect">
            <a:avLst/>
          </a:prstGeom>
        </p:spPr>
      </p:pic>
    </p:spTree>
    <p:extLst>
      <p:ext uri="{BB962C8B-B14F-4D97-AF65-F5344CB8AC3E}">
        <p14:creationId xmlns:p14="http://schemas.microsoft.com/office/powerpoint/2010/main" val="2602373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smtClean="0"/>
              <a:t>When the image has a wide range of exposures, this approach fails to preserve details in regions with widely varying exposures.</a:t>
            </a:r>
          </a:p>
          <a:p>
            <a:r>
              <a:rPr lang="en-US" altLang="zh-TW" dirty="0" smtClean="0"/>
              <a:t>Dodging and Burning</a:t>
            </a:r>
          </a:p>
          <a:p>
            <a:pPr lvl="1"/>
            <a:r>
              <a:rPr lang="en-US" altLang="zh-TW" dirty="0" smtClean="0"/>
              <a:t>Mathematically: </a:t>
            </a:r>
            <a:r>
              <a:rPr lang="en-US" altLang="zh-TW" dirty="0" smtClean="0"/>
              <a:t>dividing each pixel by the average brightness in a region around that pixel</a:t>
            </a:r>
            <a:endParaRPr lang="en-US" altLang="zh-TW" dirty="0"/>
          </a:p>
        </p:txBody>
      </p:sp>
    </p:spTree>
    <p:extLst>
      <p:ext uri="{BB962C8B-B14F-4D97-AF65-F5344CB8AC3E}">
        <p14:creationId xmlns:p14="http://schemas.microsoft.com/office/powerpoint/2010/main" val="1209427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endParaRPr lang="en-US" dirty="0"/>
          </a:p>
          <a:p>
            <a:endParaRPr lang="en-US" altLang="zh-TW"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4" y="2325448"/>
            <a:ext cx="5951882" cy="3351691"/>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42" y="2325447"/>
            <a:ext cx="2652417" cy="3351691"/>
          </a:xfrm>
          <a:prstGeom prst="rect">
            <a:avLst/>
          </a:prstGeom>
        </p:spPr>
      </p:pic>
    </p:spTree>
    <p:extLst>
      <p:ext uri="{BB962C8B-B14F-4D97-AF65-F5344CB8AC3E}">
        <p14:creationId xmlns:p14="http://schemas.microsoft.com/office/powerpoint/2010/main" val="1111615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10.1.1 Radiometric Response Function</a:t>
            </a:r>
            <a:r>
              <a:rPr lang="zh-TW" altLang="en-US" dirty="0" smtClean="0"/>
              <a:t> </a:t>
            </a:r>
            <a:r>
              <a:rPr lang="en-US" altLang="zh-TW" dirty="0" smtClean="0"/>
              <a:t/>
            </a:r>
            <a:br>
              <a:rPr lang="en-US" altLang="zh-TW" dirty="0" smtClean="0"/>
            </a:br>
            <a:r>
              <a:rPr lang="zh-TW" altLang="en-US" dirty="0" smtClean="0"/>
              <a:t>輻射反應函數 </a:t>
            </a:r>
            <a:r>
              <a:rPr lang="en-US" altLang="zh-TW" dirty="0" smtClean="0"/>
              <a:t>(2/4)</a:t>
            </a:r>
            <a:endParaRPr lang="en-US" dirty="0"/>
          </a:p>
        </p:txBody>
      </p:sp>
      <p:pic>
        <p:nvPicPr>
          <p:cNvPr id="6" name="內容版面配置區 5"/>
          <p:cNvPicPr>
            <a:picLocks noGrp="1" noChangeAspect="1"/>
          </p:cNvPicPr>
          <p:nvPr>
            <p:ph idx="1"/>
          </p:nvPr>
        </p:nvPicPr>
        <p:blipFill>
          <a:blip r:embed="rId3"/>
          <a:stretch>
            <a:fillRect/>
          </a:stretch>
        </p:blipFill>
        <p:spPr>
          <a:xfrm>
            <a:off x="1023036" y="1825625"/>
            <a:ext cx="7097927" cy="4351338"/>
          </a:xfrm>
          <a:prstGeom prst="rect">
            <a:avLst/>
          </a:prstGeom>
        </p:spPr>
      </p:pic>
    </p:spTree>
    <p:extLst>
      <p:ext uri="{BB962C8B-B14F-4D97-AF65-F5344CB8AC3E}">
        <p14:creationId xmlns:p14="http://schemas.microsoft.com/office/powerpoint/2010/main" val="35638921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68" y="2358346"/>
            <a:ext cx="8902252" cy="3679597"/>
          </a:xfrm>
        </p:spPr>
      </p:pic>
    </p:spTree>
    <p:extLst>
      <p:ext uri="{BB962C8B-B14F-4D97-AF65-F5344CB8AC3E}">
        <p14:creationId xmlns:p14="http://schemas.microsoft.com/office/powerpoint/2010/main" val="1412258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smtClean="0"/>
              <a:t>How this works:</a:t>
            </a:r>
          </a:p>
          <a:p>
            <a:pPr marL="514350" indent="-514350">
              <a:buFont typeface="+mj-lt"/>
              <a:buAutoNum type="arabicPeriod"/>
            </a:pPr>
            <a:r>
              <a:rPr lang="en-US" altLang="zh-TW" dirty="0" smtClean="0"/>
              <a:t>Split image into luminance and chrominance channels</a:t>
            </a:r>
          </a:p>
          <a:p>
            <a:pPr marL="514350" indent="-514350">
              <a:buFont typeface="+mj-lt"/>
              <a:buAutoNum type="arabicPeriod"/>
            </a:pPr>
            <a:endParaRPr lang="en-US" altLang="zh-TW" dirty="0" smtClean="0"/>
          </a:p>
          <a:p>
            <a:pPr marL="514350" indent="-514350">
              <a:buFont typeface="+mj-lt"/>
              <a:buAutoNum type="arabicPeriod"/>
            </a:pPr>
            <a:r>
              <a:rPr lang="en-US" altLang="zh-TW" dirty="0" smtClean="0"/>
              <a:t>Low-pass filter to create a base layer</a:t>
            </a:r>
          </a:p>
          <a:p>
            <a:pPr marL="514350" indent="-514350">
              <a:buFont typeface="+mj-lt"/>
              <a:buAutoNum type="arabicPeriod"/>
            </a:pPr>
            <a:endParaRPr lang="en-US" altLang="zh-TW" dirty="0"/>
          </a:p>
          <a:p>
            <a:pPr marL="514350" indent="-514350">
              <a:buFont typeface="+mj-lt"/>
              <a:buAutoNum type="arabicPeriod"/>
            </a:pPr>
            <a:r>
              <a:rPr lang="en-US" altLang="zh-TW" dirty="0" smtClean="0"/>
              <a:t>And a high-pass detail layer</a:t>
            </a:r>
            <a:endParaRPr lang="en-US" altLang="zh-TW" dirty="0"/>
          </a:p>
        </p:txBody>
      </p:sp>
      <p:pic>
        <p:nvPicPr>
          <p:cNvPr id="4" name="圖片 3"/>
          <p:cNvPicPr>
            <a:picLocks noChangeAspect="1"/>
          </p:cNvPicPr>
          <p:nvPr/>
        </p:nvPicPr>
        <p:blipFill>
          <a:blip r:embed="rId3"/>
          <a:stretch>
            <a:fillRect/>
          </a:stretch>
        </p:blipFill>
        <p:spPr>
          <a:xfrm>
            <a:off x="2690548" y="2915745"/>
            <a:ext cx="3562847" cy="714475"/>
          </a:xfrm>
          <a:prstGeom prst="rect">
            <a:avLst/>
          </a:prstGeom>
        </p:spPr>
      </p:pic>
      <p:pic>
        <p:nvPicPr>
          <p:cNvPr id="5" name="圖片 4"/>
          <p:cNvPicPr>
            <a:picLocks noChangeAspect="1"/>
          </p:cNvPicPr>
          <p:nvPr/>
        </p:nvPicPr>
        <p:blipFill>
          <a:blip r:embed="rId4"/>
          <a:stretch>
            <a:fillRect/>
          </a:stretch>
        </p:blipFill>
        <p:spPr>
          <a:xfrm>
            <a:off x="2133258" y="4256696"/>
            <a:ext cx="4677428" cy="514422"/>
          </a:xfrm>
          <a:prstGeom prst="rect">
            <a:avLst/>
          </a:prstGeom>
        </p:spPr>
      </p:pic>
      <p:pic>
        <p:nvPicPr>
          <p:cNvPr id="6" name="圖片 5"/>
          <p:cNvPicPr>
            <a:picLocks noChangeAspect="1"/>
          </p:cNvPicPr>
          <p:nvPr/>
        </p:nvPicPr>
        <p:blipFill>
          <a:blip r:embed="rId5"/>
          <a:stretch>
            <a:fillRect/>
          </a:stretch>
        </p:blipFill>
        <p:spPr>
          <a:xfrm>
            <a:off x="2133258" y="5399030"/>
            <a:ext cx="4877481" cy="466790"/>
          </a:xfrm>
          <a:prstGeom prst="rect">
            <a:avLst/>
          </a:prstGeom>
        </p:spPr>
      </p:pic>
    </p:spTree>
    <p:extLst>
      <p:ext uri="{BB962C8B-B14F-4D97-AF65-F5344CB8AC3E}">
        <p14:creationId xmlns:p14="http://schemas.microsoft.com/office/powerpoint/2010/main" val="1839342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How this works, continued…</a:t>
            </a:r>
          </a:p>
          <a:p>
            <a:pPr marL="0" indent="0">
              <a:buNone/>
            </a:pPr>
            <a:r>
              <a:rPr lang="en-US" altLang="zh-TW" dirty="0" smtClean="0"/>
              <a:t>4.  The base layer is contrast reduced</a:t>
            </a:r>
          </a:p>
          <a:p>
            <a:pPr marL="0" indent="0">
              <a:buNone/>
            </a:pPr>
            <a:endParaRPr lang="en-US" altLang="zh-TW" dirty="0"/>
          </a:p>
          <a:p>
            <a:pPr marL="0" indent="0">
              <a:buNone/>
            </a:pPr>
            <a:endParaRPr lang="en-US" altLang="zh-TW" dirty="0" smtClean="0"/>
          </a:p>
          <a:p>
            <a:pPr marL="514350" indent="-514350">
              <a:buAutoNum type="arabicPeriod" startAt="5"/>
            </a:pPr>
            <a:r>
              <a:rPr lang="en-US" altLang="zh-TW" dirty="0" smtClean="0"/>
              <a:t>Add to the detail layer to produce the new log-luminance image</a:t>
            </a:r>
          </a:p>
          <a:p>
            <a:pPr marL="514350" indent="-514350">
              <a:buAutoNum type="arabicPeriod" startAt="5"/>
            </a:pPr>
            <a:endParaRPr lang="en-US" altLang="zh-TW" dirty="0"/>
          </a:p>
          <a:p>
            <a:pPr marL="514350" indent="-514350">
              <a:buAutoNum type="arabicPeriod" startAt="5"/>
            </a:pPr>
            <a:endParaRPr lang="en-US" altLang="zh-TW" dirty="0" smtClean="0"/>
          </a:p>
          <a:p>
            <a:pPr marL="0" indent="0">
              <a:buNone/>
            </a:pPr>
            <a:endParaRPr lang="en-US" altLang="zh-TW" dirty="0" smtClean="0"/>
          </a:p>
          <a:p>
            <a:pPr marL="0" indent="0">
              <a:buNone/>
            </a:pPr>
            <a:r>
              <a:rPr lang="zh-TW" altLang="en-US" dirty="0" smtClean="0"/>
              <a:t>課本寫反了</a:t>
            </a:r>
            <a:endParaRPr lang="en-US" altLang="zh-TW" dirty="0" smtClean="0"/>
          </a:p>
        </p:txBody>
      </p:sp>
      <p:pic>
        <p:nvPicPr>
          <p:cNvPr id="4" name="圖片 3"/>
          <p:cNvPicPr>
            <a:picLocks noChangeAspect="1"/>
          </p:cNvPicPr>
          <p:nvPr/>
        </p:nvPicPr>
        <p:blipFill>
          <a:blip r:embed="rId3"/>
          <a:stretch>
            <a:fillRect/>
          </a:stretch>
        </p:blipFill>
        <p:spPr>
          <a:xfrm>
            <a:off x="2785813" y="3003504"/>
            <a:ext cx="3572374" cy="647790"/>
          </a:xfrm>
          <a:prstGeom prst="rect">
            <a:avLst/>
          </a:prstGeom>
        </p:spPr>
      </p:pic>
      <p:pic>
        <p:nvPicPr>
          <p:cNvPr id="5" name="圖片 4"/>
          <p:cNvPicPr>
            <a:picLocks noChangeAspect="1"/>
          </p:cNvPicPr>
          <p:nvPr/>
        </p:nvPicPr>
        <p:blipFill>
          <a:blip r:embed="rId4"/>
          <a:stretch>
            <a:fillRect/>
          </a:stretch>
        </p:blipFill>
        <p:spPr>
          <a:xfrm>
            <a:off x="2099917" y="4866410"/>
            <a:ext cx="4944165" cy="552527"/>
          </a:xfrm>
          <a:prstGeom prst="rect">
            <a:avLst/>
          </a:prstGeom>
        </p:spPr>
      </p:pic>
    </p:spTree>
    <p:extLst>
      <p:ext uri="{BB962C8B-B14F-4D97-AF65-F5344CB8AC3E}">
        <p14:creationId xmlns:p14="http://schemas.microsoft.com/office/powerpoint/2010/main" val="27449528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a:xfrm>
            <a:off x="628650" y="5428343"/>
            <a:ext cx="7847693" cy="748620"/>
          </a:xfrm>
        </p:spPr>
        <p:txBody>
          <a:bodyPr>
            <a:normAutofit fontScale="85000" lnSpcReduction="20000"/>
          </a:bodyPr>
          <a:lstStyle/>
          <a:p>
            <a:pPr marL="0" indent="0">
              <a:buNone/>
            </a:pPr>
            <a:r>
              <a:rPr lang="en-US" altLang="zh-TW" dirty="0" smtClean="0"/>
              <a:t>(a) base, detail, chrominance layers</a:t>
            </a:r>
          </a:p>
          <a:p>
            <a:pPr marL="0" indent="0">
              <a:buNone/>
            </a:pPr>
            <a:r>
              <a:rPr lang="en-US" altLang="zh-TW" dirty="0" smtClean="0"/>
              <a:t>(b) resulting image</a:t>
            </a:r>
            <a:endParaRPr lang="en-US" altLang="zh-TW" dirty="0"/>
          </a:p>
        </p:txBody>
      </p:sp>
      <p:pic>
        <p:nvPicPr>
          <p:cNvPr id="4" name="圖片 3"/>
          <p:cNvPicPr>
            <a:picLocks noChangeAspect="1"/>
          </p:cNvPicPr>
          <p:nvPr/>
        </p:nvPicPr>
        <p:blipFill>
          <a:blip r:embed="rId3"/>
          <a:stretch>
            <a:fillRect/>
          </a:stretch>
        </p:blipFill>
        <p:spPr>
          <a:xfrm>
            <a:off x="975523" y="1518878"/>
            <a:ext cx="7153945" cy="3909465"/>
          </a:xfrm>
          <a:prstGeom prst="rect">
            <a:avLst/>
          </a:prstGeom>
        </p:spPr>
      </p:pic>
    </p:spTree>
    <p:extLst>
      <p:ext uri="{BB962C8B-B14F-4D97-AF65-F5344CB8AC3E}">
        <p14:creationId xmlns:p14="http://schemas.microsoft.com/office/powerpoint/2010/main" val="8454507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smtClean="0"/>
              <a:t>HALO!</a:t>
            </a:r>
            <a:r>
              <a:rPr lang="zh-TW" altLang="en-US" dirty="0" smtClean="0"/>
              <a:t> </a:t>
            </a:r>
            <a:r>
              <a:rPr lang="zh-TW" altLang="en-US" dirty="0" smtClean="0"/>
              <a:t>怎麼辦？</a:t>
            </a:r>
            <a:endParaRPr lang="en-US" altLang="zh-TW" dirty="0" smtClean="0"/>
          </a:p>
          <a:p>
            <a:endParaRPr lang="en-US" altLang="zh-TW" dirty="0"/>
          </a:p>
          <a:p>
            <a:endParaRPr lang="en-US" altLang="zh-TW" dirty="0" smtClean="0"/>
          </a:p>
          <a:p>
            <a:endParaRPr lang="en-US" altLang="zh-TW" dirty="0"/>
          </a:p>
          <a:p>
            <a:endParaRPr lang="en-US" altLang="zh-TW" dirty="0" smtClean="0"/>
          </a:p>
        </p:txBody>
      </p:sp>
      <p:pic>
        <p:nvPicPr>
          <p:cNvPr id="4" name="圖片 3"/>
          <p:cNvPicPr>
            <a:picLocks noChangeAspect="1"/>
          </p:cNvPicPr>
          <p:nvPr/>
        </p:nvPicPr>
        <p:blipFill>
          <a:blip r:embed="rId3"/>
          <a:stretch>
            <a:fillRect/>
          </a:stretch>
        </p:blipFill>
        <p:spPr>
          <a:xfrm>
            <a:off x="227273" y="2561569"/>
            <a:ext cx="8689454" cy="2065359"/>
          </a:xfrm>
          <a:prstGeom prst="rect">
            <a:avLst/>
          </a:prstGeom>
        </p:spPr>
      </p:pic>
      <p:pic>
        <p:nvPicPr>
          <p:cNvPr id="5" name="圖片 4"/>
          <p:cNvPicPr>
            <a:picLocks noChangeAspect="1"/>
          </p:cNvPicPr>
          <p:nvPr/>
        </p:nvPicPr>
        <p:blipFill>
          <a:blip r:embed="rId4"/>
          <a:stretch>
            <a:fillRect/>
          </a:stretch>
        </p:blipFill>
        <p:spPr>
          <a:xfrm>
            <a:off x="793296" y="4275089"/>
            <a:ext cx="7557408" cy="2445438"/>
          </a:xfrm>
          <a:prstGeom prst="rect">
            <a:avLst/>
          </a:prstGeom>
        </p:spPr>
      </p:pic>
    </p:spTree>
    <p:extLst>
      <p:ext uri="{BB962C8B-B14F-4D97-AF65-F5344CB8AC3E}">
        <p14:creationId xmlns:p14="http://schemas.microsoft.com/office/powerpoint/2010/main" val="685641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a:xfrm>
            <a:off x="628650" y="5512339"/>
            <a:ext cx="7886700" cy="801375"/>
          </a:xfrm>
        </p:spPr>
        <p:txBody>
          <a:bodyPr>
            <a:normAutofit fontScale="85000" lnSpcReduction="20000"/>
          </a:bodyPr>
          <a:lstStyle/>
          <a:p>
            <a:pPr marL="0" indent="0">
              <a:buNone/>
            </a:pPr>
            <a:r>
              <a:rPr lang="en-US" altLang="zh-TW" dirty="0"/>
              <a:t>(a) </a:t>
            </a:r>
            <a:r>
              <a:rPr lang="en-US" altLang="zh-TW" dirty="0" smtClean="0"/>
              <a:t>base</a:t>
            </a:r>
            <a:r>
              <a:rPr lang="en-US" altLang="zh-TW" dirty="0"/>
              <a:t>, </a:t>
            </a:r>
            <a:r>
              <a:rPr lang="en-US" altLang="zh-TW" dirty="0" smtClean="0"/>
              <a:t>detail</a:t>
            </a:r>
            <a:r>
              <a:rPr lang="en-US" altLang="zh-TW" dirty="0"/>
              <a:t>, </a:t>
            </a:r>
            <a:r>
              <a:rPr lang="en-US" altLang="zh-TW" dirty="0" smtClean="0"/>
              <a:t>chrominance layers with bilateral filtering</a:t>
            </a:r>
            <a:endParaRPr lang="en-US" altLang="zh-TW" dirty="0"/>
          </a:p>
          <a:p>
            <a:pPr marL="0" indent="0">
              <a:buNone/>
            </a:pPr>
            <a:r>
              <a:rPr lang="en-US" altLang="zh-TW" dirty="0"/>
              <a:t>(b) resulting image</a:t>
            </a:r>
            <a:endParaRPr lang="en-US" altLang="zh-TW" dirty="0"/>
          </a:p>
        </p:txBody>
      </p:sp>
      <p:pic>
        <p:nvPicPr>
          <p:cNvPr id="4" name="圖片 3"/>
          <p:cNvPicPr>
            <a:picLocks noChangeAspect="1"/>
          </p:cNvPicPr>
          <p:nvPr/>
        </p:nvPicPr>
        <p:blipFill>
          <a:blip r:embed="rId3"/>
          <a:stretch>
            <a:fillRect/>
          </a:stretch>
        </p:blipFill>
        <p:spPr>
          <a:xfrm>
            <a:off x="1334566" y="1690689"/>
            <a:ext cx="6959136" cy="3821650"/>
          </a:xfrm>
          <a:prstGeom prst="rect">
            <a:avLst/>
          </a:prstGeom>
        </p:spPr>
      </p:pic>
    </p:spTree>
    <p:extLst>
      <p:ext uri="{BB962C8B-B14F-4D97-AF65-F5344CB8AC3E}">
        <p14:creationId xmlns:p14="http://schemas.microsoft.com/office/powerpoint/2010/main" val="169985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endParaRPr lang="en-US" altLang="zh-TW" dirty="0"/>
          </a:p>
        </p:txBody>
      </p:sp>
      <p:pic>
        <p:nvPicPr>
          <p:cNvPr id="4" name="圖片 3"/>
          <p:cNvPicPr>
            <a:picLocks noChangeAspect="1"/>
          </p:cNvPicPr>
          <p:nvPr/>
        </p:nvPicPr>
        <p:blipFill>
          <a:blip r:embed="rId3"/>
          <a:stretch>
            <a:fillRect/>
          </a:stretch>
        </p:blipFill>
        <p:spPr>
          <a:xfrm>
            <a:off x="69217" y="365126"/>
            <a:ext cx="9005566" cy="5992131"/>
          </a:xfrm>
          <a:prstGeom prst="rect">
            <a:avLst/>
          </a:prstGeom>
        </p:spPr>
      </p:pic>
    </p:spTree>
    <p:extLst>
      <p:ext uri="{BB962C8B-B14F-4D97-AF65-F5344CB8AC3E}">
        <p14:creationId xmlns:p14="http://schemas.microsoft.com/office/powerpoint/2010/main" val="29963783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10.2.2 HDR, </a:t>
            </a:r>
            <a:br>
              <a:rPr lang="en-US" dirty="0" smtClean="0"/>
            </a:br>
            <a:r>
              <a:rPr lang="en-US" dirty="0" smtClean="0"/>
              <a:t>Tone mapping</a:t>
            </a:r>
            <a:endParaRPr lang="en-US" dirty="0"/>
          </a:p>
        </p:txBody>
      </p:sp>
      <p:sp>
        <p:nvSpPr>
          <p:cNvPr id="3" name="內容版面配置區 2"/>
          <p:cNvSpPr>
            <a:spLocks noGrp="1"/>
          </p:cNvSpPr>
          <p:nvPr>
            <p:ph idx="1"/>
          </p:nvPr>
        </p:nvSpPr>
        <p:spPr/>
        <p:txBody>
          <a:bodyPr/>
          <a:lstStyle/>
          <a:p>
            <a:r>
              <a:rPr lang="en-US" altLang="zh-TW" dirty="0" smtClean="0"/>
              <a:t>Another method: gradient domain tone mapping</a:t>
            </a:r>
            <a:endParaRPr lang="en-US" altLang="zh-TW"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14" y="2368411"/>
            <a:ext cx="7635372" cy="435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4231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10.3 Super-resolution </a:t>
            </a:r>
            <a:br>
              <a:rPr lang="en-US" dirty="0" smtClean="0"/>
            </a:br>
            <a:r>
              <a:rPr lang="en-US" dirty="0" smtClean="0"/>
              <a:t>and blur removal</a:t>
            </a:r>
            <a:endParaRPr lang="en-US" dirty="0"/>
          </a:p>
        </p:txBody>
      </p:sp>
      <p:sp>
        <p:nvSpPr>
          <p:cNvPr id="3" name="內容版面配置區 2"/>
          <p:cNvSpPr>
            <a:spLocks noGrp="1"/>
          </p:cNvSpPr>
          <p:nvPr>
            <p:ph idx="1"/>
          </p:nvPr>
        </p:nvSpPr>
        <p:spPr/>
        <p:txBody>
          <a:bodyPr/>
          <a:lstStyle/>
          <a:p>
            <a:r>
              <a:rPr lang="en-US" altLang="zh-TW" dirty="0" smtClean="0"/>
              <a:t>Super-resolution enables us with higher spatial resolution.</a:t>
            </a:r>
          </a:p>
          <a:p>
            <a:r>
              <a:rPr lang="en-US" altLang="zh-TW" dirty="0" smtClean="0"/>
              <a:t>We can do this by generalizing the blur kernel, a.k.a. point spread function (PSF).</a:t>
            </a:r>
          </a:p>
          <a:p>
            <a:r>
              <a:rPr lang="en-US" altLang="zh-TW" dirty="0" smtClean="0"/>
              <a:t>Remember me?</a:t>
            </a:r>
            <a:endParaRPr lang="en-US" altLang="zh-TW" dirty="0"/>
          </a:p>
        </p:txBody>
      </p:sp>
      <p:pic>
        <p:nvPicPr>
          <p:cNvPr id="4" name="圖片 3"/>
          <p:cNvPicPr>
            <a:picLocks noChangeAspect="1"/>
          </p:cNvPicPr>
          <p:nvPr/>
        </p:nvPicPr>
        <p:blipFill>
          <a:blip r:embed="rId3"/>
          <a:stretch>
            <a:fillRect/>
          </a:stretch>
        </p:blipFill>
        <p:spPr>
          <a:xfrm>
            <a:off x="1824240" y="4219837"/>
            <a:ext cx="5510827" cy="976277"/>
          </a:xfrm>
          <a:prstGeom prst="rect">
            <a:avLst/>
          </a:prstGeom>
        </p:spPr>
      </p:pic>
    </p:spTree>
    <p:extLst>
      <p:ext uri="{BB962C8B-B14F-4D97-AF65-F5344CB8AC3E}">
        <p14:creationId xmlns:p14="http://schemas.microsoft.com/office/powerpoint/2010/main" val="20320102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628649" y="1825625"/>
                <a:ext cx="7886700" cy="4351338"/>
              </a:xfrm>
            </p:spPr>
            <p:txBody>
              <a:bodyPr/>
              <a:lstStyle/>
              <a:p>
                <a:r>
                  <a:rPr lang="en-US" altLang="zh-TW" dirty="0" smtClean="0"/>
                  <a:t>Instead of </a:t>
                </a:r>
              </a:p>
              <a:p>
                <a:endParaRPr lang="en-US" altLang="zh-TW" dirty="0"/>
              </a:p>
              <a:p>
                <a:r>
                  <a:rPr lang="en-US" altLang="zh-TW" dirty="0" smtClean="0"/>
                  <a:t>We use a new function:</a:t>
                </a:r>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𝑜</m:t>
                        </m:r>
                      </m:e>
                      <m:sub>
                        <m:r>
                          <a:rPr lang="en-US" altLang="zh-TW" i="1">
                            <a:latin typeface="Cambria Math"/>
                          </a:rPr>
                          <m:t>𝑘</m:t>
                        </m:r>
                      </m:sub>
                    </m:sSub>
                    <m:r>
                      <a:rPr lang="en-US" altLang="zh-TW" i="1">
                        <a:latin typeface="Cambria Math"/>
                      </a:rPr>
                      <m:t>(</m:t>
                    </m:r>
                    <m:r>
                      <a:rPr lang="en-US" altLang="zh-TW" i="1">
                        <a:latin typeface="Cambria Math"/>
                      </a:rPr>
                      <m:t>𝑥</m:t>
                    </m:r>
                    <m:r>
                      <a:rPr lang="en-US" altLang="zh-TW" i="1">
                        <a:latin typeface="Cambria Math"/>
                      </a:rPr>
                      <m:t>)</m:t>
                    </m:r>
                  </m:oMath>
                </a14:m>
                <a:r>
                  <a:rPr lang="en-US" altLang="zh-TW" dirty="0" smtClean="0"/>
                  <a:t>: observed images</a:t>
                </a:r>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h</m:t>
                        </m:r>
                      </m:e>
                      <m:sub>
                        <m:r>
                          <a:rPr lang="en-US" altLang="zh-TW" i="1">
                            <a:latin typeface="Cambria Math"/>
                          </a:rPr>
                          <m:t>𝑘</m:t>
                        </m:r>
                      </m:sub>
                    </m:sSub>
                    <m:r>
                      <a:rPr lang="en-US" altLang="zh-TW" i="1">
                        <a:latin typeface="Cambria Math"/>
                      </a:rPr>
                      <m:t>(</m:t>
                    </m:r>
                    <m:r>
                      <a:rPr lang="en-US" altLang="zh-TW" i="1">
                        <a:latin typeface="Cambria Math"/>
                      </a:rPr>
                      <m:t>𝑥</m:t>
                    </m:r>
                    <m:r>
                      <a:rPr lang="en-US" altLang="zh-TW" i="1">
                        <a:latin typeface="Cambria Math"/>
                      </a:rPr>
                      <m:t>)</m:t>
                    </m:r>
                  </m:oMath>
                </a14:m>
                <a:r>
                  <a:rPr lang="en-US" altLang="zh-TW" dirty="0" smtClean="0"/>
                  <a:t>: warping function to get the super-resolved image</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628649" y="1825625"/>
                <a:ext cx="7886700" cy="4351338"/>
              </a:xfrm>
              <a:blipFill>
                <a:blip r:embed="rId3"/>
                <a:stretch>
                  <a:fillRect l="-1391" t="-2241" r="-1159"/>
                </a:stretch>
              </a:blipFill>
            </p:spPr>
            <p:txBody>
              <a:bodyPr/>
              <a:lstStyle/>
              <a:p>
                <a:r>
                  <a:rPr lang="en-US">
                    <a:noFill/>
                  </a:rPr>
                  <a:t> </a:t>
                </a:r>
              </a:p>
            </p:txBody>
          </p:sp>
        </mc:Fallback>
      </mc:AlternateContent>
      <p:pic>
        <p:nvPicPr>
          <p:cNvPr id="4" name="圖片 3"/>
          <p:cNvPicPr>
            <a:picLocks noChangeAspect="1"/>
          </p:cNvPicPr>
          <p:nvPr/>
        </p:nvPicPr>
        <p:blipFill>
          <a:blip r:embed="rId4"/>
          <a:stretch>
            <a:fillRect/>
          </a:stretch>
        </p:blipFill>
        <p:spPr>
          <a:xfrm>
            <a:off x="2730986" y="1609595"/>
            <a:ext cx="5510827" cy="976277"/>
          </a:xfrm>
          <a:prstGeom prst="rect">
            <a:avLst/>
          </a:prstGeom>
        </p:spPr>
      </p:pic>
      <p:pic>
        <p:nvPicPr>
          <p:cNvPr id="6" name="圖片 5"/>
          <p:cNvPicPr>
            <a:picLocks noChangeAspect="1"/>
          </p:cNvPicPr>
          <p:nvPr/>
        </p:nvPicPr>
        <p:blipFill>
          <a:blip r:embed="rId5"/>
          <a:stretch>
            <a:fillRect/>
          </a:stretch>
        </p:blipFill>
        <p:spPr>
          <a:xfrm>
            <a:off x="2142785" y="5445904"/>
            <a:ext cx="4858428" cy="905001"/>
          </a:xfrm>
          <a:prstGeom prst="rect">
            <a:avLst/>
          </a:prstGeom>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1383" y="4619209"/>
            <a:ext cx="5409303" cy="42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133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10.1.1 Radiometric Response Function</a:t>
            </a:r>
            <a:r>
              <a:rPr lang="zh-TW" altLang="en-US" dirty="0" smtClean="0"/>
              <a:t> </a:t>
            </a:r>
            <a:r>
              <a:rPr lang="en-US" altLang="zh-TW" dirty="0" smtClean="0"/>
              <a:t/>
            </a:r>
            <a:br>
              <a:rPr lang="en-US" altLang="zh-TW" dirty="0" smtClean="0"/>
            </a:br>
            <a:r>
              <a:rPr lang="zh-TW" altLang="en-US" dirty="0" smtClean="0"/>
              <a:t>輻射反應函數 </a:t>
            </a:r>
            <a:r>
              <a:rPr lang="en-US" altLang="zh-TW" dirty="0" smtClean="0"/>
              <a:t>(</a:t>
            </a:r>
            <a:r>
              <a:rPr lang="en-US" altLang="zh-TW" dirty="0"/>
              <a:t>3</a:t>
            </a:r>
            <a:r>
              <a:rPr lang="en-US" altLang="zh-TW" dirty="0" smtClean="0"/>
              <a:t>/4)</a:t>
            </a:r>
            <a:endParaRPr lang="en-US" dirty="0"/>
          </a:p>
        </p:txBody>
      </p:sp>
      <p:sp>
        <p:nvSpPr>
          <p:cNvPr id="3" name="內容版面配置區 2"/>
          <p:cNvSpPr>
            <a:spLocks noGrp="1"/>
          </p:cNvSpPr>
          <p:nvPr>
            <p:ph idx="1"/>
          </p:nvPr>
        </p:nvSpPr>
        <p:spPr/>
        <p:txBody>
          <a:bodyPr/>
          <a:lstStyle/>
          <a:p>
            <a:r>
              <a:rPr lang="en-US" dirty="0" smtClean="0"/>
              <a:t>Given the complexity of all these processing, it is difficult to measure the camera response function.</a:t>
            </a:r>
          </a:p>
          <a:p>
            <a:r>
              <a:rPr lang="en-US" dirty="0" smtClean="0"/>
              <a:t>A more practical approach: calibrate the camera by measuring correspondence between incoming light and final values.</a:t>
            </a:r>
          </a:p>
          <a:p>
            <a:endParaRPr lang="en-US" dirty="0"/>
          </a:p>
        </p:txBody>
      </p:sp>
      <p:pic>
        <p:nvPicPr>
          <p:cNvPr id="5" name="圖片 4"/>
          <p:cNvPicPr>
            <a:picLocks noChangeAspect="1"/>
          </p:cNvPicPr>
          <p:nvPr/>
        </p:nvPicPr>
        <p:blipFill rotWithShape="1">
          <a:blip r:embed="rId3"/>
          <a:srcRect r="51961"/>
          <a:stretch/>
        </p:blipFill>
        <p:spPr>
          <a:xfrm>
            <a:off x="3331661" y="3709572"/>
            <a:ext cx="4304380" cy="3148428"/>
          </a:xfrm>
          <a:prstGeom prst="rect">
            <a:avLst/>
          </a:prstGeom>
        </p:spPr>
      </p:pic>
    </p:spTree>
    <p:extLst>
      <p:ext uri="{BB962C8B-B14F-4D97-AF65-F5344CB8AC3E}">
        <p14:creationId xmlns:p14="http://schemas.microsoft.com/office/powerpoint/2010/main" val="26067405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p:sp>
        <p:nvSpPr>
          <p:cNvPr id="3" name="內容版面配置區 2"/>
          <p:cNvSpPr>
            <a:spLocks noGrp="1"/>
          </p:cNvSpPr>
          <p:nvPr>
            <p:ph idx="1"/>
          </p:nvPr>
        </p:nvSpPr>
        <p:spPr/>
        <p:txBody>
          <a:bodyPr>
            <a:normAutofit/>
          </a:bodyPr>
          <a:lstStyle/>
          <a:p>
            <a:r>
              <a:rPr lang="en-US" altLang="zh-TW" dirty="0" smtClean="0"/>
              <a:t>Least squares problem</a:t>
            </a:r>
          </a:p>
          <a:p>
            <a:endParaRPr lang="en-US" altLang="zh-TW" dirty="0"/>
          </a:p>
          <a:p>
            <a:endParaRPr lang="en-US" altLang="zh-TW" dirty="0" smtClean="0"/>
          </a:p>
          <a:p>
            <a:r>
              <a:rPr lang="en-US" altLang="zh-TW" dirty="0" smtClean="0"/>
              <a:t>Problem: no image prior, so a lot of high-frequency noise can be introduced.</a:t>
            </a:r>
          </a:p>
          <a:p>
            <a:endParaRPr lang="en-US" altLang="zh-TW" dirty="0"/>
          </a:p>
          <a:p>
            <a:endParaRPr lang="en-US" altLang="zh-TW" dirty="0" smtClean="0"/>
          </a:p>
        </p:txBody>
      </p:sp>
      <p:pic>
        <p:nvPicPr>
          <p:cNvPr id="5" name="圖片 4"/>
          <p:cNvPicPr>
            <a:picLocks noChangeAspect="1"/>
          </p:cNvPicPr>
          <p:nvPr/>
        </p:nvPicPr>
        <p:blipFill>
          <a:blip r:embed="rId3"/>
          <a:stretch>
            <a:fillRect/>
          </a:stretch>
        </p:blipFill>
        <p:spPr>
          <a:xfrm>
            <a:off x="2695313" y="2358046"/>
            <a:ext cx="3753374" cy="1009791"/>
          </a:xfrm>
          <a:prstGeom prst="rect">
            <a:avLst/>
          </a:prstGeom>
        </p:spPr>
      </p:pic>
    </p:spTree>
    <p:extLst>
      <p:ext uri="{BB962C8B-B14F-4D97-AF65-F5344CB8AC3E}">
        <p14:creationId xmlns:p14="http://schemas.microsoft.com/office/powerpoint/2010/main" val="10703950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p:sp>
        <p:nvSpPr>
          <p:cNvPr id="3" name="內容版面配置區 2"/>
          <p:cNvSpPr>
            <a:spLocks noGrp="1"/>
          </p:cNvSpPr>
          <p:nvPr>
            <p:ph idx="1"/>
          </p:nvPr>
        </p:nvSpPr>
        <p:spPr/>
        <p:txBody>
          <a:bodyPr/>
          <a:lstStyle/>
          <a:p>
            <a:r>
              <a:rPr lang="en-US" altLang="zh-TW" dirty="0"/>
              <a:t>Simplest solution: penalty function (loss function)</a:t>
            </a:r>
          </a:p>
          <a:p>
            <a:pPr lvl="1"/>
            <a:r>
              <a:rPr lang="en-US" altLang="zh-TW" dirty="0"/>
              <a:t>Penalty on the image derivatives, still a linear least squares problem</a:t>
            </a:r>
          </a:p>
          <a:p>
            <a:endParaRPr lang="en-US" altLang="zh-TW" dirty="0" smtClean="0"/>
          </a:p>
          <a:p>
            <a:endParaRPr lang="en-US" altLang="zh-TW" dirty="0"/>
          </a:p>
          <a:p>
            <a:r>
              <a:rPr lang="en-US" altLang="zh-TW" dirty="0" smtClean="0"/>
              <a:t>This prior image model is Gaussian Markov random field (GMRF).</a:t>
            </a:r>
          </a:p>
          <a:p>
            <a:r>
              <a:rPr lang="en-US" altLang="zh-TW" dirty="0" smtClean="0"/>
              <a:t>Unfortunately, GMRF tends to produce visible ripples.</a:t>
            </a:r>
            <a:endParaRPr lang="en-US" altLang="zh-TW"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219" y="3095926"/>
            <a:ext cx="64038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9373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628650" y="5979885"/>
                <a:ext cx="7886700" cy="696685"/>
              </a:xfrm>
            </p:spPr>
            <p:txBody>
              <a:bodyPr>
                <a:normAutofit fontScale="92500" lnSpcReduction="20000"/>
              </a:bodyPr>
              <a:lstStyle/>
              <a:p>
                <a:pPr marL="0" indent="0">
                  <a:buNone/>
                </a:pPr>
                <a:r>
                  <a:rPr lang="en-US" altLang="zh-TW" dirty="0"/>
                  <a:t>(a) low-res (b) average image (c) MLE (d) simple </a:t>
                </a:r>
                <a14:m>
                  <m:oMath xmlns:m="http://schemas.openxmlformats.org/officeDocument/2006/math">
                    <m:sSup>
                      <m:sSupPr>
                        <m:ctrlPr>
                          <a:rPr lang="en-US" altLang="zh-TW" i="1">
                            <a:latin typeface="Cambria Math" panose="02040503050406030204" pitchFamily="18" charset="0"/>
                          </a:rPr>
                        </m:ctrlPr>
                      </m:sSupPr>
                      <m:e>
                        <m:d>
                          <m:dPr>
                            <m:begChr m:val="‖"/>
                            <m:endChr m:val="‖"/>
                            <m:ctrlPr>
                              <a:rPr lang="en-US" altLang="zh-TW" i="1">
                                <a:latin typeface="Cambria Math" panose="02040503050406030204" pitchFamily="18" charset="0"/>
                              </a:rPr>
                            </m:ctrlPr>
                          </m:dPr>
                          <m:e>
                            <m:r>
                              <a:rPr lang="en-US" altLang="zh-TW" i="1">
                                <a:latin typeface="Cambria Math"/>
                              </a:rPr>
                              <m:t>𝑥</m:t>
                            </m:r>
                          </m:e>
                        </m:d>
                      </m:e>
                      <m:sup>
                        <m:r>
                          <a:rPr lang="en-US" altLang="zh-TW" i="1">
                            <a:latin typeface="Cambria Math"/>
                          </a:rPr>
                          <m:t>2</m:t>
                        </m:r>
                      </m:sup>
                    </m:sSup>
                  </m:oMath>
                </a14:m>
                <a:r>
                  <a:rPr lang="en-US" altLang="zh-TW" dirty="0"/>
                  <a:t>prior </a:t>
                </a:r>
                <a:r>
                  <a:rPr lang="en-US" altLang="zh-TW" dirty="0" smtClean="0"/>
                  <a:t>(e) GMRF (f) HMRF</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628650" y="5979885"/>
                <a:ext cx="7886700" cy="696685"/>
              </a:xfrm>
              <a:blipFill>
                <a:blip r:embed="rId3"/>
                <a:stretch>
                  <a:fillRect l="-1391" t="-21930" b="-18421"/>
                </a:stretch>
              </a:blipFill>
            </p:spPr>
            <p:txBody>
              <a:bodyPr/>
              <a:lstStyle/>
              <a:p>
                <a:r>
                  <a:rPr lang="en-US">
                    <a:noFill/>
                  </a:rPr>
                  <a:t> </a:t>
                </a:r>
              </a:p>
            </p:txBody>
          </p:sp>
        </mc:Fallback>
      </mc:AlternateContent>
      <p:pic>
        <p:nvPicPr>
          <p:cNvPr id="4" name="圖片 3"/>
          <p:cNvPicPr>
            <a:picLocks noChangeAspect="1"/>
          </p:cNvPicPr>
          <p:nvPr/>
        </p:nvPicPr>
        <p:blipFill>
          <a:blip r:embed="rId4"/>
          <a:stretch>
            <a:fillRect/>
          </a:stretch>
        </p:blipFill>
        <p:spPr>
          <a:xfrm>
            <a:off x="1524785" y="1566092"/>
            <a:ext cx="6578698" cy="4131991"/>
          </a:xfrm>
          <a:prstGeom prst="rect">
            <a:avLst/>
          </a:prstGeom>
        </p:spPr>
      </p:pic>
    </p:spTree>
    <p:extLst>
      <p:ext uri="{BB962C8B-B14F-4D97-AF65-F5344CB8AC3E}">
        <p14:creationId xmlns:p14="http://schemas.microsoft.com/office/powerpoint/2010/main" val="25771788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p:sp>
        <p:nvSpPr>
          <p:cNvPr id="3" name="內容版面配置區 2"/>
          <p:cNvSpPr>
            <a:spLocks noGrp="1"/>
          </p:cNvSpPr>
          <p:nvPr>
            <p:ph idx="1"/>
          </p:nvPr>
        </p:nvSpPr>
        <p:spPr>
          <a:xfrm>
            <a:off x="628650" y="1825625"/>
            <a:ext cx="7886700" cy="1367518"/>
          </a:xfrm>
        </p:spPr>
        <p:txBody>
          <a:bodyPr>
            <a:normAutofit fontScale="92500"/>
          </a:bodyPr>
          <a:lstStyle/>
          <a:p>
            <a:pPr marL="514350" indent="-514350">
              <a:buAutoNum type="arabicPeriod"/>
            </a:pPr>
            <a:r>
              <a:rPr lang="en-US" altLang="zh-TW" dirty="0" smtClean="0"/>
              <a:t>Example based super-resolution</a:t>
            </a:r>
          </a:p>
          <a:p>
            <a:pPr marL="514350" indent="-514350">
              <a:buAutoNum type="arabicPeriod"/>
            </a:pPr>
            <a:r>
              <a:rPr lang="en-US" altLang="zh-TW" dirty="0" smtClean="0"/>
              <a:t>Predict oriented gradient magnitudes, based on a pixel’s location relative to the nearest detected edge</a:t>
            </a:r>
            <a:endParaRPr lang="en-US" altLang="zh-TW" dirty="0"/>
          </a:p>
        </p:txBody>
      </p:sp>
      <p:pic>
        <p:nvPicPr>
          <p:cNvPr id="4" name="圖片 3"/>
          <p:cNvPicPr>
            <a:picLocks noChangeAspect="1"/>
          </p:cNvPicPr>
          <p:nvPr/>
        </p:nvPicPr>
        <p:blipFill>
          <a:blip r:embed="rId3"/>
          <a:stretch>
            <a:fillRect/>
          </a:stretch>
        </p:blipFill>
        <p:spPr>
          <a:xfrm>
            <a:off x="868629" y="3057400"/>
            <a:ext cx="7406742" cy="3648199"/>
          </a:xfrm>
          <a:prstGeom prst="rect">
            <a:avLst/>
          </a:prstGeom>
        </p:spPr>
      </p:pic>
    </p:spTree>
    <p:extLst>
      <p:ext uri="{BB962C8B-B14F-4D97-AF65-F5344CB8AC3E}">
        <p14:creationId xmlns:p14="http://schemas.microsoft.com/office/powerpoint/2010/main" val="2645367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 Super-resolution </a:t>
            </a:r>
            <a:br>
              <a:rPr lang="en-US" dirty="0"/>
            </a:br>
            <a:r>
              <a:rPr lang="en-US" dirty="0"/>
              <a:t>and blur removal</a:t>
            </a:r>
            <a:endParaRPr lang="en-US" dirty="0"/>
          </a:p>
        </p:txBody>
      </p:sp>
      <p:sp>
        <p:nvSpPr>
          <p:cNvPr id="3" name="內容版面配置區 2"/>
          <p:cNvSpPr>
            <a:spLocks noGrp="1"/>
          </p:cNvSpPr>
          <p:nvPr>
            <p:ph idx="1"/>
          </p:nvPr>
        </p:nvSpPr>
        <p:spPr/>
        <p:txBody>
          <a:bodyPr/>
          <a:lstStyle/>
          <a:p>
            <a:r>
              <a:rPr lang="en-US" altLang="zh-TW" dirty="0">
                <a:hlinkClick r:id="rId3"/>
              </a:rPr>
              <a:t>https://</a:t>
            </a:r>
            <a:r>
              <a:rPr lang="en-US" altLang="zh-TW" dirty="0" smtClean="0">
                <a:hlinkClick r:id="rId3"/>
              </a:rPr>
              <a:t>www.youtube.com/watch?v=ppsqbOL073U</a:t>
            </a:r>
            <a:endParaRPr lang="en-US" altLang="zh-TW" dirty="0" smtClean="0"/>
          </a:p>
          <a:p>
            <a:endParaRPr lang="en-US" altLang="zh-TW" dirty="0"/>
          </a:p>
        </p:txBody>
      </p:sp>
    </p:spTree>
    <p:extLst>
      <p:ext uri="{BB962C8B-B14F-4D97-AF65-F5344CB8AC3E}">
        <p14:creationId xmlns:p14="http://schemas.microsoft.com/office/powerpoint/2010/main" val="867186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10.3.1 Color image demosaicing</a:t>
            </a:r>
            <a:endParaRPr lang="en-US" dirty="0"/>
          </a:p>
        </p:txBody>
      </p:sp>
      <p:sp>
        <p:nvSpPr>
          <p:cNvPr id="3" name="內容版面配置區 2"/>
          <p:cNvSpPr>
            <a:spLocks noGrp="1"/>
          </p:cNvSpPr>
          <p:nvPr>
            <p:ph idx="1"/>
          </p:nvPr>
        </p:nvSpPr>
        <p:spPr/>
        <p:txBody>
          <a:bodyPr/>
          <a:lstStyle/>
          <a:p>
            <a:r>
              <a:rPr lang="en-US" altLang="zh-TW" dirty="0" smtClean="0"/>
              <a:t>A special case of super-resolution, which is used daily in most digital still cameras.</a:t>
            </a:r>
          </a:p>
          <a:p>
            <a:r>
              <a:rPr lang="en-US" altLang="zh-TW" dirty="0" smtClean="0"/>
              <a:t>Demosaicing samples from a color filter array (CFA) into a full-color RGB image.</a:t>
            </a:r>
            <a:endParaRPr lang="en-US" altLang="zh-TW" dirty="0"/>
          </a:p>
        </p:txBody>
      </p:sp>
      <p:pic>
        <p:nvPicPr>
          <p:cNvPr id="4" name="圖片 3"/>
          <p:cNvPicPr>
            <a:picLocks noChangeAspect="1"/>
          </p:cNvPicPr>
          <p:nvPr/>
        </p:nvPicPr>
        <p:blipFill>
          <a:blip r:embed="rId3"/>
          <a:stretch>
            <a:fillRect/>
          </a:stretch>
        </p:blipFill>
        <p:spPr>
          <a:xfrm>
            <a:off x="1297563" y="3728134"/>
            <a:ext cx="7033141" cy="3003409"/>
          </a:xfrm>
          <a:prstGeom prst="rect">
            <a:avLst/>
          </a:prstGeom>
        </p:spPr>
      </p:pic>
    </p:spTree>
    <p:extLst>
      <p:ext uri="{BB962C8B-B14F-4D97-AF65-F5344CB8AC3E}">
        <p14:creationId xmlns:p14="http://schemas.microsoft.com/office/powerpoint/2010/main" val="40289474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10.3.1 Color image demosaicing</a:t>
            </a:r>
            <a:endParaRPr 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336" y="1881764"/>
            <a:ext cx="8547586" cy="3996522"/>
          </a:xfrm>
        </p:spPr>
      </p:pic>
    </p:spTree>
    <p:extLst>
      <p:ext uri="{BB962C8B-B14F-4D97-AF65-F5344CB8AC3E}">
        <p14:creationId xmlns:p14="http://schemas.microsoft.com/office/powerpoint/2010/main" val="4162132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10.3.1 Color image demosaicing</a:t>
            </a:r>
            <a:endParaRPr lang="en-US" dirty="0"/>
          </a:p>
        </p:txBody>
      </p:sp>
      <p:sp>
        <p:nvSpPr>
          <p:cNvPr id="3" name="內容版面配置區 2"/>
          <p:cNvSpPr>
            <a:spLocks noGrp="1"/>
          </p:cNvSpPr>
          <p:nvPr>
            <p:ph idx="1"/>
          </p:nvPr>
        </p:nvSpPr>
        <p:spPr>
          <a:xfrm>
            <a:off x="628650" y="5936343"/>
            <a:ext cx="7886700" cy="707258"/>
          </a:xfrm>
        </p:spPr>
        <p:txBody>
          <a:bodyPr>
            <a:normAutofit fontScale="92500" lnSpcReduction="20000"/>
          </a:bodyPr>
          <a:lstStyle/>
          <a:p>
            <a:pPr marL="0" indent="0">
              <a:buNone/>
            </a:pPr>
            <a:r>
              <a:rPr lang="en-US" altLang="zh-TW" dirty="0" smtClean="0"/>
              <a:t>(a) Original (b) bilinear (c) linear interpolation (d) local two-color prior</a:t>
            </a:r>
            <a:endParaRPr lang="en-US" altLang="zh-TW" dirty="0"/>
          </a:p>
        </p:txBody>
      </p:sp>
      <p:pic>
        <p:nvPicPr>
          <p:cNvPr id="4" name="圖片 3"/>
          <p:cNvPicPr>
            <a:picLocks noChangeAspect="1"/>
          </p:cNvPicPr>
          <p:nvPr/>
        </p:nvPicPr>
        <p:blipFill>
          <a:blip r:embed="rId3"/>
          <a:stretch>
            <a:fillRect/>
          </a:stretch>
        </p:blipFill>
        <p:spPr>
          <a:xfrm>
            <a:off x="1562032" y="1290098"/>
            <a:ext cx="6504204" cy="4428531"/>
          </a:xfrm>
          <a:prstGeom prst="rect">
            <a:avLst/>
          </a:prstGeom>
        </p:spPr>
      </p:pic>
    </p:spTree>
    <p:extLst>
      <p:ext uri="{BB962C8B-B14F-4D97-AF65-F5344CB8AC3E}">
        <p14:creationId xmlns:p14="http://schemas.microsoft.com/office/powerpoint/2010/main" val="41342004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 Image Matting and Compositing</a:t>
            </a:r>
            <a:endParaRPr lang="en-US" dirty="0"/>
          </a:p>
        </p:txBody>
      </p:sp>
      <p:sp>
        <p:nvSpPr>
          <p:cNvPr id="3" name="內容版面配置區 2"/>
          <p:cNvSpPr>
            <a:spLocks noGrp="1"/>
          </p:cNvSpPr>
          <p:nvPr>
            <p:ph idx="1"/>
          </p:nvPr>
        </p:nvSpPr>
        <p:spPr/>
        <p:txBody>
          <a:bodyPr/>
          <a:lstStyle/>
          <a:p>
            <a:endParaRPr lang="en-US" altLang="zh-TW" dirty="0"/>
          </a:p>
        </p:txBody>
      </p:sp>
    </p:spTree>
    <p:extLst>
      <p:ext uri="{BB962C8B-B14F-4D97-AF65-F5344CB8AC3E}">
        <p14:creationId xmlns:p14="http://schemas.microsoft.com/office/powerpoint/2010/main" val="10618649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a:bodyPr>
          <a:lstStyle/>
          <a:p>
            <a:r>
              <a:rPr lang="en-US" altLang="zh-TW" b="0" dirty="0"/>
              <a:t>10.4 Image Matting </a:t>
            </a:r>
            <a:r>
              <a:rPr lang="en-US" altLang="zh-TW" b="0" dirty="0" smtClean="0"/>
              <a:t>and </a:t>
            </a:r>
            <a:r>
              <a:rPr lang="en-US" altLang="zh-TW" b="0" dirty="0"/>
              <a:t>Compositing</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55" y="1694693"/>
            <a:ext cx="3102115" cy="52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191668" y="2285380"/>
            <a:ext cx="2741612" cy="2197101"/>
            <a:chOff x="2017" y="391"/>
            <a:chExt cx="1727" cy="1384"/>
          </a:xfrm>
        </p:grpSpPr>
        <p:pic>
          <p:nvPicPr>
            <p:cNvPr id="12" name="Picture 5" descr="crop320-harbor-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2017" y="391"/>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zh-TW" altLang="en-US" sz="3200">
                  <a:solidFill>
                    <a:schemeClr val="bg1"/>
                  </a:solidFill>
                  <a:ea typeface="新細明體" pitchFamily="18" charset="-120"/>
                  <a:sym typeface="Symbol" pitchFamily="18" charset="2"/>
                </a:rPr>
                <a:t></a:t>
              </a:r>
            </a:p>
          </p:txBody>
        </p:sp>
      </p:grpSp>
      <p:grpSp>
        <p:nvGrpSpPr>
          <p:cNvPr id="6" name="Group 7"/>
          <p:cNvGrpSpPr>
            <a:grpSpLocks/>
          </p:cNvGrpSpPr>
          <p:nvPr/>
        </p:nvGrpSpPr>
        <p:grpSpPr bwMode="auto">
          <a:xfrm>
            <a:off x="251520" y="2348880"/>
            <a:ext cx="2759076" cy="2125663"/>
            <a:chOff x="230" y="436"/>
            <a:chExt cx="1738" cy="1339"/>
          </a:xfrm>
        </p:grpSpPr>
        <p:pic>
          <p:nvPicPr>
            <p:cNvPr id="10" name="Picture 8" descr="crop320-harbor-n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230" y="436"/>
              <a:ext cx="2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F</a:t>
              </a:r>
            </a:p>
          </p:txBody>
        </p:sp>
      </p:grpSp>
      <p:grpSp>
        <p:nvGrpSpPr>
          <p:cNvPr id="7" name="Group 10"/>
          <p:cNvGrpSpPr>
            <a:grpSpLocks/>
          </p:cNvGrpSpPr>
          <p:nvPr/>
        </p:nvGrpSpPr>
        <p:grpSpPr bwMode="auto">
          <a:xfrm>
            <a:off x="6030777" y="2348880"/>
            <a:ext cx="2776537" cy="2133601"/>
            <a:chOff x="3771" y="432"/>
            <a:chExt cx="1749" cy="1344"/>
          </a:xfrm>
        </p:grpSpPr>
        <p:pic>
          <p:nvPicPr>
            <p:cNvPr id="8" name="Picture 11" descr="crop320-harbor-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 y="481"/>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3771" y="432"/>
              <a:ext cx="26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B</a:t>
              </a:r>
            </a:p>
          </p:txBody>
        </p:sp>
      </p:grpSp>
      <p:grpSp>
        <p:nvGrpSpPr>
          <p:cNvPr id="14" name="Group 13"/>
          <p:cNvGrpSpPr>
            <a:grpSpLocks/>
          </p:cNvGrpSpPr>
          <p:nvPr/>
        </p:nvGrpSpPr>
        <p:grpSpPr bwMode="auto">
          <a:xfrm>
            <a:off x="3144044" y="4626794"/>
            <a:ext cx="2787651" cy="2133601"/>
            <a:chOff x="1987" y="2256"/>
            <a:chExt cx="1756" cy="1344"/>
          </a:xfrm>
        </p:grpSpPr>
        <p:pic>
          <p:nvPicPr>
            <p:cNvPr id="24" name="Picture 14" descr="crop320-harbor-inp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 y="2305"/>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p:cNvSpPr txBox="1">
              <a:spLocks noChangeArrowheads="1"/>
            </p:cNvSpPr>
            <p:nvPr/>
          </p:nvSpPr>
          <p:spPr bwMode="auto">
            <a:xfrm>
              <a:off x="1987" y="2256"/>
              <a:ext cx="26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C</a:t>
              </a:r>
            </a:p>
          </p:txBody>
        </p:sp>
      </p:grpSp>
      <p:sp>
        <p:nvSpPr>
          <p:cNvPr id="15" name="Text Box 16"/>
          <p:cNvSpPr txBox="1">
            <a:spLocks noChangeArrowheads="1"/>
          </p:cNvSpPr>
          <p:nvPr/>
        </p:nvSpPr>
        <p:spPr bwMode="auto">
          <a:xfrm>
            <a:off x="174301" y="4609479"/>
            <a:ext cx="283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smtClean="0">
                <a:latin typeface="Trebuchet MS" pitchFamily="34" charset="0"/>
                <a:ea typeface="新細明體" pitchFamily="18" charset="-120"/>
              </a:rPr>
              <a:t>foreground color</a:t>
            </a:r>
            <a:endParaRPr lang="en-US" altLang="zh-TW" sz="2800" dirty="0">
              <a:latin typeface="Trebuchet MS" pitchFamily="34" charset="0"/>
              <a:ea typeface="新細明體" pitchFamily="18" charset="-120"/>
            </a:endParaRPr>
          </a:p>
        </p:txBody>
      </p:sp>
      <p:sp>
        <p:nvSpPr>
          <p:cNvPr id="16" name="Text Box 17"/>
          <p:cNvSpPr txBox="1">
            <a:spLocks noChangeArrowheads="1"/>
          </p:cNvSpPr>
          <p:nvPr/>
        </p:nvSpPr>
        <p:spPr bwMode="auto">
          <a:xfrm>
            <a:off x="3547134" y="1854655"/>
            <a:ext cx="212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alpha matte</a:t>
            </a:r>
          </a:p>
        </p:txBody>
      </p:sp>
      <p:sp>
        <p:nvSpPr>
          <p:cNvPr id="17" name="Text Box 18"/>
          <p:cNvSpPr txBox="1">
            <a:spLocks noChangeArrowheads="1"/>
          </p:cNvSpPr>
          <p:nvPr/>
        </p:nvSpPr>
        <p:spPr bwMode="auto">
          <a:xfrm>
            <a:off x="6132514" y="4626794"/>
            <a:ext cx="294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smtClean="0">
                <a:latin typeface="Trebuchet MS" pitchFamily="34" charset="0"/>
                <a:ea typeface="新細明體" pitchFamily="18" charset="-120"/>
              </a:rPr>
              <a:t>background plate</a:t>
            </a:r>
            <a:endParaRPr lang="en-US" altLang="zh-TW" sz="2800" dirty="0">
              <a:latin typeface="Trebuchet MS" pitchFamily="34" charset="0"/>
              <a:ea typeface="新細明體" pitchFamily="18" charset="-120"/>
            </a:endParaRPr>
          </a:p>
        </p:txBody>
      </p:sp>
    </p:spTree>
    <p:extLst>
      <p:ext uri="{BB962C8B-B14F-4D97-AF65-F5344CB8AC3E}">
        <p14:creationId xmlns:p14="http://schemas.microsoft.com/office/powerpoint/2010/main" val="352409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10.1.1 Radiometric Response Function</a:t>
            </a:r>
            <a:r>
              <a:rPr lang="zh-TW" altLang="en-US" dirty="0" smtClean="0"/>
              <a:t> </a:t>
            </a:r>
            <a:r>
              <a:rPr lang="en-US" altLang="zh-TW" dirty="0" smtClean="0"/>
              <a:t/>
            </a:r>
            <a:br>
              <a:rPr lang="en-US" altLang="zh-TW" dirty="0" smtClean="0"/>
            </a:br>
            <a:r>
              <a:rPr lang="zh-TW" altLang="en-US" dirty="0" smtClean="0"/>
              <a:t>輻射反應函數 </a:t>
            </a:r>
            <a:r>
              <a:rPr lang="en-US" altLang="zh-TW" dirty="0" smtClean="0"/>
              <a:t>(</a:t>
            </a:r>
            <a:r>
              <a:rPr lang="en-US" altLang="zh-TW" dirty="0"/>
              <a:t>4</a:t>
            </a:r>
            <a:r>
              <a:rPr lang="en-US" altLang="zh-TW" dirty="0" smtClean="0"/>
              <a:t>/4)</a:t>
            </a:r>
            <a:endParaRPr lang="en-US" dirty="0"/>
          </a:p>
        </p:txBody>
      </p:sp>
      <p:sp>
        <p:nvSpPr>
          <p:cNvPr id="3" name="內容版面配置區 2"/>
          <p:cNvSpPr>
            <a:spLocks noGrp="1"/>
          </p:cNvSpPr>
          <p:nvPr>
            <p:ph idx="1"/>
          </p:nvPr>
        </p:nvSpPr>
        <p:spPr/>
        <p:txBody>
          <a:bodyPr/>
          <a:lstStyle/>
          <a:p>
            <a:r>
              <a:rPr lang="en-US" dirty="0" smtClean="0"/>
              <a:t>A practical way to calibrate: Using a color checker chart.</a:t>
            </a:r>
          </a:p>
        </p:txBody>
      </p:sp>
      <p:pic>
        <p:nvPicPr>
          <p:cNvPr id="5" name="圖片 4"/>
          <p:cNvPicPr>
            <a:picLocks noChangeAspect="1"/>
          </p:cNvPicPr>
          <p:nvPr/>
        </p:nvPicPr>
        <p:blipFill rotWithShape="1">
          <a:blip r:embed="rId3"/>
          <a:srcRect l="46816"/>
          <a:stretch/>
        </p:blipFill>
        <p:spPr>
          <a:xfrm>
            <a:off x="2101850" y="2736769"/>
            <a:ext cx="4940300" cy="3263981"/>
          </a:xfrm>
          <a:prstGeom prst="rect">
            <a:avLst/>
          </a:prstGeom>
        </p:spPr>
      </p:pic>
    </p:spTree>
    <p:extLst>
      <p:ext uri="{BB962C8B-B14F-4D97-AF65-F5344CB8AC3E}">
        <p14:creationId xmlns:p14="http://schemas.microsoft.com/office/powerpoint/2010/main" val="37307379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10.4.1 </a:t>
            </a:r>
            <a:r>
              <a:rPr lang="en-US" altLang="zh-TW" dirty="0" smtClean="0"/>
              <a:t>Blue screen matting</a:t>
            </a:r>
            <a:endParaRPr 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lstStyle/>
              <a:p>
                <a:r>
                  <a:rPr lang="en-US" altLang="zh-TW" dirty="0" smtClean="0"/>
                  <a:t>Mishima’s algorithm:</a:t>
                </a:r>
              </a:p>
              <a:p>
                <a:pPr lvl="1"/>
                <a:r>
                  <a:rPr lang="en-US" altLang="zh-TW" dirty="0" smtClean="0"/>
                  <a:t>Fit two polyhedral (</a:t>
                </a:r>
                <a:r>
                  <a:rPr lang="zh-TW" altLang="en-US" dirty="0" smtClean="0"/>
                  <a:t>多面體</a:t>
                </a:r>
                <a:r>
                  <a:rPr lang="en-US" altLang="zh-TW" dirty="0" smtClean="0"/>
                  <a:t>) surfaces (centered at the mean background color), separating the foreground and background color distributions, and then measuring the relative distance of a novel color to these surfaces to estimate</a:t>
                </a:r>
                <a14:m>
                  <m:oMath xmlns:m="http://schemas.openxmlformats.org/officeDocument/2006/math">
                    <m:r>
                      <a:rPr lang="en-US" altLang="zh-TW" b="0" i="0" smtClean="0">
                        <a:latin typeface="Cambria Math" panose="02040503050406030204" pitchFamily="18" charset="0"/>
                      </a:rPr>
                      <m:t> </m:t>
                    </m:r>
                    <m:r>
                      <a:rPr lang="zh-TW" altLang="en-US" i="1">
                        <a:latin typeface="Cambria Math" panose="02040503050406030204" pitchFamily="18" charset="0"/>
                      </a:rPr>
                      <m:t>𝛼</m:t>
                    </m:r>
                  </m:oMath>
                </a14:m>
                <a:r>
                  <a:rPr lang="en-US" altLang="zh-TW" dirty="0" smtClean="0"/>
                  <a:t> (alpha).</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91" t="-2241" r="-927"/>
                </a:stretch>
              </a:blipFill>
            </p:spPr>
            <p:txBody>
              <a:bodyPr/>
              <a:lstStyle/>
              <a:p>
                <a:r>
                  <a:rPr lang="en-US">
                    <a:noFill/>
                  </a:rPr>
                  <a:t> </a:t>
                </a:r>
              </a:p>
            </p:txBody>
          </p:sp>
        </mc:Fallback>
      </mc:AlternateContent>
    </p:spTree>
    <p:extLst>
      <p:ext uri="{BB962C8B-B14F-4D97-AF65-F5344CB8AC3E}">
        <p14:creationId xmlns:p14="http://schemas.microsoft.com/office/powerpoint/2010/main" val="2513725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10.4.1 </a:t>
            </a:r>
            <a:r>
              <a:rPr lang="en-US" altLang="zh-TW" dirty="0" smtClean="0"/>
              <a:t>Blue screen matting</a:t>
            </a:r>
            <a:endParaRPr 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lstStyle/>
              <a:p>
                <a:pPr marL="109728" indent="0">
                  <a:buNone/>
                </a:pPr>
                <a:r>
                  <a:rPr lang="en-US" altLang="zh-TW" dirty="0"/>
                  <a:t>Two-screen matting</a:t>
                </a:r>
              </a:p>
              <a:p>
                <a:pPr lvl="1"/>
                <a:r>
                  <a:rPr lang="en-US" altLang="zh-TW" dirty="0" smtClean="0"/>
                  <a:t>Smith </a:t>
                </a:r>
                <a:r>
                  <a:rPr lang="en-US" altLang="zh-TW" dirty="0"/>
                  <a:t>and </a:t>
                </a:r>
                <a:r>
                  <a:rPr lang="en-US" altLang="zh-TW" dirty="0" err="1"/>
                  <a:t>Blinn</a:t>
                </a:r>
                <a:r>
                  <a:rPr lang="en-US" altLang="zh-TW" dirty="0"/>
                  <a:t> (1996) also introduce an algorithm called triangulation matting that uses more than one known background color to over-constrain the equations required to estimate the opacity</a:t>
                </a:r>
                <a14:m>
                  <m:oMath xmlns:m="http://schemas.openxmlformats.org/officeDocument/2006/math">
                    <m:r>
                      <a:rPr lang="zh-TW" altLang="en-US" i="1">
                        <a:latin typeface="Cambria Math" panose="02040503050406030204" pitchFamily="18" charset="0"/>
                      </a:rPr>
                      <m:t>𝛼</m:t>
                    </m:r>
                  </m:oMath>
                </a14:m>
                <a:r>
                  <a:rPr lang="en-US" altLang="zh-TW" dirty="0"/>
                  <a:t>and foreground color F.</a:t>
                </a:r>
                <a:endParaRPr lang="zh-TW" altLang="en-US" dirty="0"/>
              </a:p>
              <a:p>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55" t="-2241" r="-2241"/>
                </a:stretch>
              </a:blipFill>
            </p:spPr>
            <p:txBody>
              <a:bodyPr/>
              <a:lstStyle/>
              <a:p>
                <a:r>
                  <a:rPr lang="en-US">
                    <a:noFill/>
                  </a:rPr>
                  <a:t> </a:t>
                </a:r>
              </a:p>
            </p:txBody>
          </p:sp>
        </mc:Fallback>
      </mc:AlternateContent>
    </p:spTree>
    <p:extLst>
      <p:ext uri="{BB962C8B-B14F-4D97-AF65-F5344CB8AC3E}">
        <p14:creationId xmlns:p14="http://schemas.microsoft.com/office/powerpoint/2010/main" val="22292354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10.4.1 </a:t>
            </a:r>
            <a:r>
              <a:rPr lang="en-US" altLang="zh-TW" dirty="0" smtClean="0"/>
              <a:t>Blue screen matting</a:t>
            </a:r>
            <a:endParaRPr lang="en-US" dirty="0"/>
          </a:p>
        </p:txBody>
      </p:sp>
      <p:sp>
        <p:nvSpPr>
          <p:cNvPr id="3" name="內容版面配置區 2"/>
          <p:cNvSpPr>
            <a:spLocks noGrp="1"/>
          </p:cNvSpPr>
          <p:nvPr>
            <p:ph idx="1"/>
          </p:nvPr>
        </p:nvSpPr>
        <p:spPr/>
        <p:txBody>
          <a:bodyPr/>
          <a:lstStyle/>
          <a:p>
            <a:endParaRPr lang="en-US" altLang="zh-TW" dirty="0"/>
          </a:p>
        </p:txBody>
      </p:sp>
      <p:pic>
        <p:nvPicPr>
          <p:cNvPr id="4" name="圖片 3"/>
          <p:cNvPicPr>
            <a:picLocks noChangeAspect="1"/>
          </p:cNvPicPr>
          <p:nvPr/>
        </p:nvPicPr>
        <p:blipFill>
          <a:blip r:embed="rId3"/>
          <a:stretch>
            <a:fillRect/>
          </a:stretch>
        </p:blipFill>
        <p:spPr>
          <a:xfrm>
            <a:off x="427135" y="1359427"/>
            <a:ext cx="8289729" cy="5283734"/>
          </a:xfrm>
          <a:prstGeom prst="rect">
            <a:avLst/>
          </a:prstGeom>
        </p:spPr>
      </p:pic>
    </p:spTree>
    <p:extLst>
      <p:ext uri="{BB962C8B-B14F-4D97-AF65-F5344CB8AC3E}">
        <p14:creationId xmlns:p14="http://schemas.microsoft.com/office/powerpoint/2010/main" val="1350804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10.4.1 </a:t>
            </a:r>
            <a:r>
              <a:rPr lang="en-US" altLang="zh-TW" dirty="0" smtClean="0"/>
              <a:t>Blue screen matting</a:t>
            </a:r>
            <a:endParaRPr lang="en-US" dirty="0"/>
          </a:p>
        </p:txBody>
      </p:sp>
      <p:sp>
        <p:nvSpPr>
          <p:cNvPr id="3" name="內容版面配置區 2"/>
          <p:cNvSpPr>
            <a:spLocks noGrp="1"/>
          </p:cNvSpPr>
          <p:nvPr>
            <p:ph idx="1"/>
          </p:nvPr>
        </p:nvSpPr>
        <p:spPr/>
        <p:txBody>
          <a:bodyPr/>
          <a:lstStyle/>
          <a:p>
            <a:pPr marL="109728" indent="0">
              <a:buNone/>
            </a:pPr>
            <a:r>
              <a:rPr lang="en-US" altLang="zh-TW" dirty="0" smtClean="0"/>
              <a:t>Difference matting</a:t>
            </a:r>
            <a:endParaRPr lang="en-US" altLang="zh-TW" dirty="0"/>
          </a:p>
          <a:p>
            <a:pPr lvl="1"/>
            <a:r>
              <a:rPr lang="en-US" altLang="zh-TW" dirty="0" smtClean="0"/>
              <a:t>Background is irregular but known.</a:t>
            </a:r>
          </a:p>
          <a:p>
            <a:pPr lvl="1"/>
            <a:r>
              <a:rPr lang="en-US" altLang="zh-TW" dirty="0" smtClean="0"/>
              <a:t>Most commonly used when subject is filmed against a static background.</a:t>
            </a:r>
            <a:endParaRPr lang="zh-TW" altLang="en-US" dirty="0"/>
          </a:p>
          <a:p>
            <a:endParaRPr lang="en-US" altLang="zh-TW" dirty="0"/>
          </a:p>
        </p:txBody>
      </p:sp>
    </p:spTree>
    <p:extLst>
      <p:ext uri="{BB962C8B-B14F-4D97-AF65-F5344CB8AC3E}">
        <p14:creationId xmlns:p14="http://schemas.microsoft.com/office/powerpoint/2010/main" val="1814160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10.4.2 </a:t>
            </a:r>
            <a:r>
              <a:rPr lang="en-US" altLang="zh-TW" dirty="0" smtClean="0"/>
              <a:t>Natural image matting</a:t>
            </a:r>
            <a:endParaRPr lang="en-US" dirty="0"/>
          </a:p>
        </p:txBody>
      </p:sp>
      <p:sp>
        <p:nvSpPr>
          <p:cNvPr id="3" name="內容版面配置區 2"/>
          <p:cNvSpPr>
            <a:spLocks noGrp="1"/>
          </p:cNvSpPr>
          <p:nvPr>
            <p:ph idx="1"/>
          </p:nvPr>
        </p:nvSpPr>
        <p:spPr/>
        <p:txBody>
          <a:bodyPr/>
          <a:lstStyle/>
          <a:p>
            <a:r>
              <a:rPr lang="en-US" altLang="zh-TW" dirty="0" smtClean="0"/>
              <a:t>Most general version: little or nothing </a:t>
            </a:r>
            <a:r>
              <a:rPr lang="en-US" altLang="zh-TW" dirty="0"/>
              <a:t>is known about the </a:t>
            </a:r>
            <a:r>
              <a:rPr lang="en-US" altLang="zh-TW" dirty="0" smtClean="0"/>
              <a:t>background.</a:t>
            </a:r>
          </a:p>
          <a:p>
            <a:r>
              <a:rPr lang="en-US" altLang="zh-TW" dirty="0" err="1" smtClean="0"/>
              <a:t>Trimap</a:t>
            </a:r>
            <a:r>
              <a:rPr lang="en-US" altLang="zh-TW" dirty="0" smtClean="0"/>
              <a:t>: a rough segmentation of the scene into foreground, background, and unknown regions.</a:t>
            </a:r>
          </a:p>
          <a:p>
            <a:endParaRPr lang="en-US" altLang="zh-TW" dirty="0"/>
          </a:p>
        </p:txBody>
      </p:sp>
      <p:pic>
        <p:nvPicPr>
          <p:cNvPr id="4" name="圖片 3"/>
          <p:cNvPicPr>
            <a:picLocks noChangeAspect="1"/>
          </p:cNvPicPr>
          <p:nvPr/>
        </p:nvPicPr>
        <p:blipFill>
          <a:blip r:embed="rId3"/>
          <a:stretch>
            <a:fillRect/>
          </a:stretch>
        </p:blipFill>
        <p:spPr>
          <a:xfrm>
            <a:off x="939754" y="3650183"/>
            <a:ext cx="7264492" cy="2526780"/>
          </a:xfrm>
          <a:prstGeom prst="rect">
            <a:avLst/>
          </a:prstGeom>
        </p:spPr>
      </p:pic>
    </p:spTree>
    <p:extLst>
      <p:ext uri="{BB962C8B-B14F-4D97-AF65-F5344CB8AC3E}">
        <p14:creationId xmlns:p14="http://schemas.microsoft.com/office/powerpoint/2010/main" val="4829833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10.4.2 </a:t>
            </a:r>
            <a:r>
              <a:rPr lang="en-US" altLang="zh-TW" dirty="0" smtClean="0"/>
              <a:t>Natural image matting</a:t>
            </a:r>
            <a:endParaRPr lang="en-US" dirty="0"/>
          </a:p>
        </p:txBody>
      </p:sp>
      <p:sp>
        <p:nvSpPr>
          <p:cNvPr id="3" name="內容版面配置區 2"/>
          <p:cNvSpPr>
            <a:spLocks noGrp="1"/>
          </p:cNvSpPr>
          <p:nvPr>
            <p:ph idx="1"/>
          </p:nvPr>
        </p:nvSpPr>
        <p:spPr>
          <a:xfrm>
            <a:off x="628650" y="1436914"/>
            <a:ext cx="5665492" cy="5167086"/>
          </a:xfrm>
        </p:spPr>
        <p:txBody>
          <a:bodyPr>
            <a:normAutofit fontScale="92500" lnSpcReduction="10000"/>
          </a:bodyPr>
          <a:lstStyle/>
          <a:p>
            <a:r>
              <a:rPr lang="en-US" altLang="zh-TW" dirty="0" smtClean="0"/>
              <a:t>A simple algorithm: Knockout</a:t>
            </a:r>
          </a:p>
          <a:p>
            <a:pPr marL="514350" indent="-514350">
              <a:buFont typeface="+mj-lt"/>
              <a:buAutoNum type="arabicPeriod"/>
            </a:pPr>
            <a:r>
              <a:rPr lang="en-US" altLang="zh-TW" dirty="0" smtClean="0"/>
              <a:t>The nearest known foreground and background pixels are determined</a:t>
            </a:r>
          </a:p>
          <a:p>
            <a:pPr marL="514350" indent="-514350">
              <a:buFont typeface="+mj-lt"/>
              <a:buAutoNum type="arabicPeriod"/>
            </a:pPr>
            <a:r>
              <a:rPr lang="en-US" altLang="zh-TW" dirty="0" smtClean="0"/>
              <a:t>The are blended with neighboring known pixels to produce a per-pixel foreground F and background B color estimate.</a:t>
            </a:r>
          </a:p>
          <a:p>
            <a:pPr marL="514350" indent="-514350">
              <a:buFont typeface="+mj-lt"/>
              <a:buAutoNum type="arabicPeriod"/>
            </a:pPr>
            <a:r>
              <a:rPr lang="en-US" altLang="zh-TW" dirty="0" smtClean="0"/>
              <a:t>The background color is then adjusted  so that the measured color C lies on the lin</a:t>
            </a:r>
            <a:r>
              <a:rPr lang="en-US" altLang="zh-TW" dirty="0" smtClean="0"/>
              <a:t>e between F and B.</a:t>
            </a:r>
          </a:p>
          <a:p>
            <a:pPr marL="514350" indent="-514350">
              <a:buFont typeface="+mj-lt"/>
              <a:buAutoNum type="arabicPeriod"/>
            </a:pPr>
            <a:r>
              <a:rPr lang="en-US" altLang="zh-TW" dirty="0" smtClean="0"/>
              <a:t>Opacity is estimated on a per-channel basis, and the three estimates based on per-channel color differences.</a:t>
            </a:r>
            <a:endParaRPr lang="en-US" altLang="zh-TW" dirty="0"/>
          </a:p>
        </p:txBody>
      </p:sp>
      <p:pic>
        <p:nvPicPr>
          <p:cNvPr id="4" name="圖片 3"/>
          <p:cNvPicPr>
            <a:picLocks noChangeAspect="1"/>
          </p:cNvPicPr>
          <p:nvPr/>
        </p:nvPicPr>
        <p:blipFill>
          <a:blip r:embed="rId3"/>
          <a:stretch>
            <a:fillRect/>
          </a:stretch>
        </p:blipFill>
        <p:spPr>
          <a:xfrm>
            <a:off x="6294142" y="750036"/>
            <a:ext cx="2705478" cy="5706271"/>
          </a:xfrm>
          <a:prstGeom prst="rect">
            <a:avLst/>
          </a:prstGeom>
        </p:spPr>
      </p:pic>
    </p:spTree>
    <p:extLst>
      <p:ext uri="{BB962C8B-B14F-4D97-AF65-F5344CB8AC3E}">
        <p14:creationId xmlns:p14="http://schemas.microsoft.com/office/powerpoint/2010/main" val="2750702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10.4.2 </a:t>
            </a:r>
            <a:r>
              <a:rPr lang="en-US" altLang="zh-TW" dirty="0" smtClean="0"/>
              <a:t>Natural image matting</a:t>
            </a:r>
            <a:endParaRPr lang="en-US" dirty="0"/>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6365" y="2049656"/>
            <a:ext cx="7475537" cy="420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3744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stretch>
            <a:fillRect/>
          </a:stretch>
        </p:blipFill>
        <p:spPr>
          <a:xfrm>
            <a:off x="1606069" y="72921"/>
            <a:ext cx="6416130" cy="6785079"/>
          </a:xfrm>
          <a:prstGeom prst="rect">
            <a:avLst/>
          </a:prstGeom>
        </p:spPr>
      </p:pic>
      <p:sp>
        <p:nvSpPr>
          <p:cNvPr id="5" name="標題 4"/>
          <p:cNvSpPr>
            <a:spLocks noGrp="1"/>
          </p:cNvSpPr>
          <p:nvPr>
            <p:ph type="title"/>
          </p:nvPr>
        </p:nvSpPr>
        <p:spPr/>
        <p:txBody>
          <a:bodyPr/>
          <a:lstStyle/>
          <a:p>
            <a:endParaRPr lang="en-US"/>
          </a:p>
        </p:txBody>
      </p:sp>
    </p:spTree>
    <p:extLst>
      <p:ext uri="{BB962C8B-B14F-4D97-AF65-F5344CB8AC3E}">
        <p14:creationId xmlns:p14="http://schemas.microsoft.com/office/powerpoint/2010/main" val="29008882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10.4.2 </a:t>
            </a:r>
            <a:r>
              <a:rPr lang="en-US" altLang="zh-TW" dirty="0" smtClean="0"/>
              <a:t>Natural image matting</a:t>
            </a:r>
            <a:endParaRPr lang="en-US" dirty="0"/>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r>
              <a:rPr lang="en-US" altLang="zh-TW" dirty="0" smtClean="0"/>
              <a:t>Stroke-based </a:t>
            </a:r>
            <a:r>
              <a:rPr lang="en-US" altLang="zh-TW" dirty="0"/>
              <a:t>segmentation result</a:t>
            </a:r>
            <a:endParaRPr lang="zh-TW"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88840"/>
            <a:ext cx="796408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1289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10.4.3 Smoke, shadow and flash matting</a:t>
            </a:r>
            <a:endParaRPr lang="en-US" dirty="0"/>
          </a:p>
        </p:txBody>
      </p:sp>
      <p:sp>
        <p:nvSpPr>
          <p:cNvPr id="3" name="內容版面配置區 2"/>
          <p:cNvSpPr>
            <a:spLocks noGrp="1"/>
          </p:cNvSpPr>
          <p:nvPr>
            <p:ph idx="1"/>
          </p:nvPr>
        </p:nvSpPr>
        <p:spPr/>
        <p:txBody>
          <a:bodyPr/>
          <a:lstStyle/>
          <a:p>
            <a:r>
              <a:rPr lang="en-US" altLang="zh-TW" dirty="0" smtClean="0"/>
              <a:t>It </a:t>
            </a:r>
            <a:r>
              <a:rPr lang="en-US" altLang="zh-TW" dirty="0"/>
              <a:t>is also possible to matte out translucent media such as smoke</a:t>
            </a:r>
            <a:r>
              <a:rPr lang="en-US" altLang="zh-TW" dirty="0" smtClean="0"/>
              <a:t>.</a:t>
            </a:r>
          </a:p>
          <a:p>
            <a:endParaRPr lang="en-US" altLang="zh-TW" dirty="0"/>
          </a:p>
        </p:txBody>
      </p:sp>
      <p:pic>
        <p:nvPicPr>
          <p:cNvPr id="4" name="圖片 3"/>
          <p:cNvPicPr>
            <a:picLocks noChangeAspect="1"/>
          </p:cNvPicPr>
          <p:nvPr/>
        </p:nvPicPr>
        <p:blipFill>
          <a:blip r:embed="rId3"/>
          <a:stretch>
            <a:fillRect/>
          </a:stretch>
        </p:blipFill>
        <p:spPr>
          <a:xfrm>
            <a:off x="144380" y="2782109"/>
            <a:ext cx="8694057" cy="1654071"/>
          </a:xfrm>
          <a:prstGeom prst="rect">
            <a:avLst/>
          </a:prstGeom>
        </p:spPr>
      </p:pic>
      <p:pic>
        <p:nvPicPr>
          <p:cNvPr id="5" name="圖片 4"/>
          <p:cNvPicPr>
            <a:picLocks noChangeAspect="1"/>
          </p:cNvPicPr>
          <p:nvPr/>
        </p:nvPicPr>
        <p:blipFill>
          <a:blip r:embed="rId4"/>
          <a:stretch>
            <a:fillRect/>
          </a:stretch>
        </p:blipFill>
        <p:spPr>
          <a:xfrm>
            <a:off x="314324" y="4700979"/>
            <a:ext cx="8524113" cy="1740783"/>
          </a:xfrm>
          <a:prstGeom prst="rect">
            <a:avLst/>
          </a:prstGeom>
        </p:spPr>
      </p:pic>
    </p:spTree>
    <p:extLst>
      <p:ext uri="{BB962C8B-B14F-4D97-AF65-F5344CB8AC3E}">
        <p14:creationId xmlns:p14="http://schemas.microsoft.com/office/powerpoint/2010/main" val="3918163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10.1.2 Noise Level Estimation</a:t>
            </a:r>
            <a:br>
              <a:rPr lang="en-US" dirty="0" smtClean="0"/>
            </a:br>
            <a:r>
              <a:rPr lang="zh-TW" altLang="en-US" dirty="0" smtClean="0"/>
              <a:t>雜訊量級估計 </a:t>
            </a:r>
            <a:r>
              <a:rPr lang="en-US" altLang="zh-TW" dirty="0" smtClean="0"/>
              <a:t>(1/5)</a:t>
            </a:r>
            <a:endParaRPr lang="en-US" dirty="0"/>
          </a:p>
        </p:txBody>
      </p:sp>
      <p:sp>
        <p:nvSpPr>
          <p:cNvPr id="3" name="內容版面配置區 2"/>
          <p:cNvSpPr>
            <a:spLocks noGrp="1"/>
          </p:cNvSpPr>
          <p:nvPr>
            <p:ph idx="1"/>
          </p:nvPr>
        </p:nvSpPr>
        <p:spPr/>
        <p:txBody>
          <a:bodyPr/>
          <a:lstStyle/>
          <a:p>
            <a:r>
              <a:rPr lang="en-US" dirty="0" smtClean="0"/>
              <a:t>It is also important to know the amount of noise being injected under a particular camera setting (e.g. ISO level).</a:t>
            </a:r>
          </a:p>
          <a:p>
            <a:r>
              <a:rPr lang="en-US" dirty="0" smtClean="0"/>
              <a:t>The simplest characterization of noise is a single standard deviation, usually measured in gray levels, independent of pixel value.</a:t>
            </a:r>
          </a:p>
          <a:p>
            <a:endParaRPr lang="en-US" dirty="0" smtClean="0"/>
          </a:p>
          <a:p>
            <a:pPr marL="0" indent="0">
              <a:buNone/>
            </a:pPr>
            <a:endParaRPr lang="en-US" dirty="0"/>
          </a:p>
        </p:txBody>
      </p:sp>
      <p:pic>
        <p:nvPicPr>
          <p:cNvPr id="4" name="圖片 3"/>
          <p:cNvPicPr>
            <a:picLocks noChangeAspect="1"/>
          </p:cNvPicPr>
          <p:nvPr/>
        </p:nvPicPr>
        <p:blipFill>
          <a:blip r:embed="rId3"/>
          <a:stretch>
            <a:fillRect/>
          </a:stretch>
        </p:blipFill>
        <p:spPr>
          <a:xfrm>
            <a:off x="2610313" y="4299285"/>
            <a:ext cx="4279304" cy="2407109"/>
          </a:xfrm>
          <a:prstGeom prst="rect">
            <a:avLst/>
          </a:prstGeom>
        </p:spPr>
      </p:pic>
    </p:spTree>
    <p:extLst>
      <p:ext uri="{BB962C8B-B14F-4D97-AF65-F5344CB8AC3E}">
        <p14:creationId xmlns:p14="http://schemas.microsoft.com/office/powerpoint/2010/main" val="20647142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10.4.3 Smoke, shadow and flash matting</a:t>
            </a:r>
            <a:endParaRPr lang="en-US" dirty="0"/>
          </a:p>
        </p:txBody>
      </p:sp>
      <p:sp>
        <p:nvSpPr>
          <p:cNvPr id="3" name="內容版面配置區 2"/>
          <p:cNvSpPr>
            <a:spLocks noGrp="1"/>
          </p:cNvSpPr>
          <p:nvPr>
            <p:ph idx="1"/>
          </p:nvPr>
        </p:nvSpPr>
        <p:spPr>
          <a:xfrm>
            <a:off x="628650" y="1825625"/>
            <a:ext cx="7886700" cy="3130192"/>
          </a:xfrm>
        </p:spPr>
        <p:txBody>
          <a:bodyPr>
            <a:normAutofit lnSpcReduction="10000"/>
          </a:bodyPr>
          <a:lstStyle/>
          <a:p>
            <a:r>
              <a:rPr lang="en-US" altLang="zh-TW" dirty="0"/>
              <a:t>Video sequence: each pixel is modeled as a linear combination of its (unknown) background color and a constant foreground (smoke) color that is common to all pixels.</a:t>
            </a:r>
            <a:endParaRPr lang="zh-TW" altLang="en-US" dirty="0"/>
          </a:p>
          <a:p>
            <a:r>
              <a:rPr lang="en-US" altLang="zh-TW" dirty="0"/>
              <a:t>Voting in color space is used to estimate this foreground color and the distance along each color line is used to estimate the per-pixel temporally varying alpha</a:t>
            </a:r>
            <a:endParaRPr lang="en-US" altLang="zh-TW" dirty="0"/>
          </a:p>
        </p:txBody>
      </p:sp>
      <p:pic>
        <p:nvPicPr>
          <p:cNvPr id="5" name="圖片 4"/>
          <p:cNvPicPr>
            <a:picLocks noChangeAspect="1"/>
          </p:cNvPicPr>
          <p:nvPr/>
        </p:nvPicPr>
        <p:blipFill>
          <a:blip r:embed="rId3"/>
          <a:stretch>
            <a:fillRect/>
          </a:stretch>
        </p:blipFill>
        <p:spPr>
          <a:xfrm>
            <a:off x="628649" y="4839702"/>
            <a:ext cx="7841809" cy="1902183"/>
          </a:xfrm>
          <a:prstGeom prst="rect">
            <a:avLst/>
          </a:prstGeom>
        </p:spPr>
      </p:pic>
    </p:spTree>
    <p:extLst>
      <p:ext uri="{BB962C8B-B14F-4D97-AF65-F5344CB8AC3E}">
        <p14:creationId xmlns:p14="http://schemas.microsoft.com/office/powerpoint/2010/main" val="13137095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10.5 Texture analysis and synthesis</a:t>
            </a:r>
            <a:endParaRPr lang="en-US" dirty="0"/>
          </a:p>
        </p:txBody>
      </p:sp>
      <p:sp>
        <p:nvSpPr>
          <p:cNvPr id="3" name="內容版面配置區 2"/>
          <p:cNvSpPr>
            <a:spLocks noGrp="1"/>
          </p:cNvSpPr>
          <p:nvPr>
            <p:ph idx="1"/>
          </p:nvPr>
        </p:nvSpPr>
        <p:spPr/>
        <p:txBody>
          <a:bodyPr/>
          <a:lstStyle/>
          <a:p>
            <a:r>
              <a:rPr lang="en-US" altLang="zh-TW" dirty="0"/>
              <a:t>The problem of texture </a:t>
            </a:r>
            <a:r>
              <a:rPr lang="en-US" altLang="zh-TW" dirty="0" smtClean="0"/>
              <a:t>synthesis (</a:t>
            </a:r>
            <a:r>
              <a:rPr lang="zh-TW" altLang="en-US" dirty="0" smtClean="0"/>
              <a:t>材質合成</a:t>
            </a:r>
            <a:r>
              <a:rPr lang="en-US" altLang="zh-TW" dirty="0" smtClean="0"/>
              <a:t>) </a:t>
            </a:r>
            <a:r>
              <a:rPr lang="en-US" altLang="zh-TW" dirty="0"/>
              <a:t>can be formulated as follows: </a:t>
            </a:r>
            <a:endParaRPr lang="en-US" altLang="zh-TW" dirty="0" smtClean="0"/>
          </a:p>
          <a:p>
            <a:r>
              <a:rPr lang="en-US" altLang="zh-TW" dirty="0"/>
              <a:t>G</a:t>
            </a:r>
            <a:r>
              <a:rPr lang="en-US" altLang="zh-TW" dirty="0" smtClean="0"/>
              <a:t>iven </a:t>
            </a:r>
            <a:r>
              <a:rPr lang="en-US" altLang="zh-TW" dirty="0"/>
              <a:t>a small sample of a “texture”, generate a larger similar-looking image. </a:t>
            </a:r>
            <a:endParaRPr lang="en-US" altLang="zh-TW" dirty="0" smtClean="0"/>
          </a:p>
          <a:p>
            <a:r>
              <a:rPr lang="en-US" altLang="zh-TW" dirty="0" smtClean="0"/>
              <a:t>As </a:t>
            </a:r>
            <a:r>
              <a:rPr lang="en-US" altLang="zh-TW" dirty="0"/>
              <a:t>you can imagine, for certain sample textures, this problem can be quite challenging.</a:t>
            </a:r>
            <a:endParaRPr lang="zh-TW" altLang="en-US" dirty="0"/>
          </a:p>
          <a:p>
            <a:endParaRPr lang="en-US" altLang="zh-TW" dirty="0"/>
          </a:p>
        </p:txBody>
      </p:sp>
    </p:spTree>
    <p:extLst>
      <p:ext uri="{BB962C8B-B14F-4D97-AF65-F5344CB8AC3E}">
        <p14:creationId xmlns:p14="http://schemas.microsoft.com/office/powerpoint/2010/main" val="12215280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10.5 Texture analysis and synthesis</a:t>
            </a:r>
            <a:endParaRPr lang="en-US" dirty="0"/>
          </a:p>
        </p:txBody>
      </p:sp>
      <p:pic>
        <p:nvPicPr>
          <p:cNvPr id="4" name="內容版面配置區 3"/>
          <p:cNvPicPr>
            <a:picLocks noGrp="1" noChangeAspect="1"/>
          </p:cNvPicPr>
          <p:nvPr>
            <p:ph idx="1"/>
          </p:nvPr>
        </p:nvPicPr>
        <p:blipFill>
          <a:blip r:embed="rId3"/>
          <a:stretch>
            <a:fillRect/>
          </a:stretch>
        </p:blipFill>
        <p:spPr>
          <a:xfrm>
            <a:off x="1219200" y="1561236"/>
            <a:ext cx="6896163" cy="4760869"/>
          </a:xfrm>
          <a:prstGeom prst="rect">
            <a:avLst/>
          </a:prstGeom>
        </p:spPr>
      </p:pic>
    </p:spTree>
    <p:extLst>
      <p:ext uri="{BB962C8B-B14F-4D97-AF65-F5344CB8AC3E}">
        <p14:creationId xmlns:p14="http://schemas.microsoft.com/office/powerpoint/2010/main" val="14670664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10.5 Texture analysis and synthesis</a:t>
            </a:r>
            <a:endParaRPr lang="en-US" dirty="0"/>
          </a:p>
        </p:txBody>
      </p:sp>
      <p:sp>
        <p:nvSpPr>
          <p:cNvPr id="3" name="內容版面配置區 2"/>
          <p:cNvSpPr>
            <a:spLocks noGrp="1"/>
          </p:cNvSpPr>
          <p:nvPr>
            <p:ph idx="1"/>
          </p:nvPr>
        </p:nvSpPr>
        <p:spPr/>
        <p:txBody>
          <a:bodyPr>
            <a:normAutofit lnSpcReduction="10000"/>
          </a:bodyPr>
          <a:lstStyle/>
          <a:p>
            <a:r>
              <a:rPr lang="en-US" altLang="zh-TW" dirty="0"/>
              <a:t>Traditional approaches to texture analysis and synthesis try to match the </a:t>
            </a:r>
            <a:r>
              <a:rPr lang="en-US" altLang="zh-TW" dirty="0" smtClean="0"/>
              <a:t>spectrum</a:t>
            </a:r>
            <a:r>
              <a:rPr lang="zh-TW" altLang="en-US" dirty="0" smtClean="0"/>
              <a:t> </a:t>
            </a:r>
            <a:r>
              <a:rPr lang="en-US" altLang="zh-TW" dirty="0" smtClean="0"/>
              <a:t>(</a:t>
            </a:r>
            <a:r>
              <a:rPr lang="zh-TW" altLang="en-US" dirty="0" smtClean="0"/>
              <a:t>頻譜</a:t>
            </a:r>
            <a:r>
              <a:rPr lang="en-US" altLang="zh-TW" dirty="0" smtClean="0"/>
              <a:t>) </a:t>
            </a:r>
            <a:r>
              <a:rPr lang="en-US" altLang="zh-TW" dirty="0"/>
              <a:t>of the source image</a:t>
            </a:r>
            <a:r>
              <a:rPr lang="en-US" altLang="zh-TW" dirty="0" smtClean="0"/>
              <a:t>.</a:t>
            </a:r>
          </a:p>
          <a:p>
            <a:r>
              <a:rPr lang="en-US" dirty="0"/>
              <a:t>Matching the frequency characteristics, </a:t>
            </a:r>
            <a:r>
              <a:rPr lang="en-US" dirty="0" smtClean="0"/>
              <a:t>which is </a:t>
            </a:r>
            <a:r>
              <a:rPr lang="en-US" dirty="0"/>
              <a:t>equivalent to matching spatial correlations, is in itself not </a:t>
            </a:r>
            <a:r>
              <a:rPr lang="en-US" dirty="0" smtClean="0"/>
              <a:t>sufficient.</a:t>
            </a:r>
            <a:endParaRPr lang="en-US" altLang="zh-TW" dirty="0" smtClean="0"/>
          </a:p>
          <a:p>
            <a:r>
              <a:rPr lang="en-US" altLang="zh-TW" dirty="0" smtClean="0"/>
              <a:t>The </a:t>
            </a:r>
            <a:r>
              <a:rPr lang="en-US" altLang="zh-TW" dirty="0"/>
              <a:t>distributions of the responses at different frequencies must </a:t>
            </a:r>
            <a:r>
              <a:rPr lang="en-US" altLang="zh-TW" dirty="0" smtClean="0"/>
              <a:t>also </a:t>
            </a:r>
            <a:r>
              <a:rPr lang="en-US" altLang="zh-TW" dirty="0"/>
              <a:t>match.</a:t>
            </a:r>
          </a:p>
          <a:p>
            <a:r>
              <a:rPr lang="en-US" altLang="zh-TW" dirty="0" err="1"/>
              <a:t>Heeger</a:t>
            </a:r>
            <a:r>
              <a:rPr lang="en-US" altLang="zh-TW" dirty="0"/>
              <a:t> and </a:t>
            </a:r>
            <a:r>
              <a:rPr lang="en-US" altLang="zh-TW" dirty="0" smtClean="0"/>
              <a:t>Bergen: </a:t>
            </a:r>
            <a:r>
              <a:rPr lang="en-US" dirty="0"/>
              <a:t>alternates between matching the histograms of multi-scale (steerable </a:t>
            </a:r>
            <a:r>
              <a:rPr lang="en-US" dirty="0" smtClean="0"/>
              <a:t>pyramid) responses </a:t>
            </a:r>
            <a:r>
              <a:rPr lang="en-US" dirty="0"/>
              <a:t>and matching the final image histogram.</a:t>
            </a:r>
            <a:endParaRPr lang="en-US" altLang="zh-TW" dirty="0"/>
          </a:p>
          <a:p>
            <a:endParaRPr lang="en-US" altLang="zh-TW" dirty="0"/>
          </a:p>
        </p:txBody>
      </p:sp>
    </p:spTree>
    <p:extLst>
      <p:ext uri="{BB962C8B-B14F-4D97-AF65-F5344CB8AC3E}">
        <p14:creationId xmlns:p14="http://schemas.microsoft.com/office/powerpoint/2010/main" val="38709848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10.5 Texture analysis and synthesis</a:t>
            </a:r>
            <a:endParaRPr lang="en-US" dirty="0"/>
          </a:p>
        </p:txBody>
      </p:sp>
      <p:sp>
        <p:nvSpPr>
          <p:cNvPr id="3" name="內容版面配置區 2"/>
          <p:cNvSpPr>
            <a:spLocks noGrp="1"/>
          </p:cNvSpPr>
          <p:nvPr>
            <p:ph idx="1"/>
          </p:nvPr>
        </p:nvSpPr>
        <p:spPr/>
        <p:txBody>
          <a:bodyPr/>
          <a:lstStyle/>
          <a:p>
            <a:r>
              <a:rPr lang="en-US" altLang="zh-TW" dirty="0" smtClean="0"/>
              <a:t>Application: Hole filling and </a:t>
            </a:r>
            <a:r>
              <a:rPr lang="en-US" altLang="zh-TW" dirty="0" err="1" smtClean="0"/>
              <a:t>inpainting</a:t>
            </a:r>
            <a:r>
              <a:rPr lang="en-US" altLang="zh-TW" dirty="0" smtClean="0"/>
              <a:t> (</a:t>
            </a:r>
            <a:r>
              <a:rPr lang="zh-TW" altLang="en-US" dirty="0" smtClean="0"/>
              <a:t>修補</a:t>
            </a:r>
            <a:r>
              <a:rPr lang="en-US" altLang="zh-TW" dirty="0" smtClean="0"/>
              <a:t>)</a:t>
            </a:r>
          </a:p>
          <a:p>
            <a:r>
              <a:rPr lang="en-US" altLang="zh-TW" dirty="0" smtClean="0"/>
              <a:t>Exemplar-based</a:t>
            </a:r>
            <a:r>
              <a:rPr lang="zh-TW" altLang="en-US" dirty="0" smtClean="0"/>
              <a:t> </a:t>
            </a:r>
            <a:r>
              <a:rPr lang="en-US" altLang="zh-TW" dirty="0" smtClean="0"/>
              <a:t>(</a:t>
            </a:r>
            <a:r>
              <a:rPr lang="zh-TW" altLang="en-US" dirty="0" smtClean="0"/>
              <a:t>以範本為基準的</a:t>
            </a:r>
            <a:r>
              <a:rPr lang="en-US" altLang="zh-TW" dirty="0" smtClean="0"/>
              <a:t>)</a:t>
            </a:r>
            <a:r>
              <a:rPr lang="zh-TW" altLang="en-US" dirty="0" smtClean="0"/>
              <a:t> </a:t>
            </a:r>
            <a:r>
              <a:rPr lang="en-US" altLang="zh-TW" dirty="0" err="1" smtClean="0"/>
              <a:t>inpainting</a:t>
            </a:r>
            <a:r>
              <a:rPr lang="zh-TW" altLang="en-US" dirty="0" smtClean="0"/>
              <a:t> </a:t>
            </a:r>
            <a:r>
              <a:rPr lang="en-US" altLang="zh-TW" dirty="0" smtClean="0"/>
              <a:t>with confidence</a:t>
            </a:r>
          </a:p>
          <a:p>
            <a:endParaRPr lang="en-US" altLang="zh-TW" dirty="0"/>
          </a:p>
        </p:txBody>
      </p:sp>
      <p:pic>
        <p:nvPicPr>
          <p:cNvPr id="4" name="圖片 3"/>
          <p:cNvPicPr>
            <a:picLocks noChangeAspect="1"/>
          </p:cNvPicPr>
          <p:nvPr/>
        </p:nvPicPr>
        <p:blipFill>
          <a:blip r:embed="rId3"/>
          <a:stretch>
            <a:fillRect/>
          </a:stretch>
        </p:blipFill>
        <p:spPr>
          <a:xfrm>
            <a:off x="1724415" y="3159268"/>
            <a:ext cx="5695169" cy="3497820"/>
          </a:xfrm>
          <a:prstGeom prst="rect">
            <a:avLst/>
          </a:prstGeom>
        </p:spPr>
      </p:pic>
    </p:spTree>
    <p:extLst>
      <p:ext uri="{BB962C8B-B14F-4D97-AF65-F5344CB8AC3E}">
        <p14:creationId xmlns:p14="http://schemas.microsoft.com/office/powerpoint/2010/main" val="2699185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10.5 Texture analysis and synthesis</a:t>
            </a:r>
            <a:endParaRPr lang="en-US" dirty="0"/>
          </a:p>
        </p:txBody>
      </p:sp>
      <p:sp>
        <p:nvSpPr>
          <p:cNvPr id="3" name="內容版面配置區 2"/>
          <p:cNvSpPr>
            <a:spLocks noGrp="1"/>
          </p:cNvSpPr>
          <p:nvPr>
            <p:ph idx="1"/>
          </p:nvPr>
        </p:nvSpPr>
        <p:spPr/>
        <p:txBody>
          <a:bodyPr/>
          <a:lstStyle/>
          <a:p>
            <a:r>
              <a:rPr lang="en-US" altLang="zh-TW" dirty="0" smtClean="0"/>
              <a:t>Application: Texture transfer</a:t>
            </a:r>
          </a:p>
          <a:p>
            <a:endParaRPr lang="en-US" altLang="zh-TW" dirty="0"/>
          </a:p>
        </p:txBody>
      </p:sp>
      <p:pic>
        <p:nvPicPr>
          <p:cNvPr id="4" name="圖片 3"/>
          <p:cNvPicPr>
            <a:picLocks noChangeAspect="1"/>
          </p:cNvPicPr>
          <p:nvPr/>
        </p:nvPicPr>
        <p:blipFill>
          <a:blip r:embed="rId3"/>
          <a:stretch>
            <a:fillRect/>
          </a:stretch>
        </p:blipFill>
        <p:spPr>
          <a:xfrm>
            <a:off x="375652" y="2461695"/>
            <a:ext cx="8392696" cy="3715268"/>
          </a:xfrm>
          <a:prstGeom prst="rect">
            <a:avLst/>
          </a:prstGeom>
        </p:spPr>
      </p:pic>
    </p:spTree>
    <p:extLst>
      <p:ext uri="{BB962C8B-B14F-4D97-AF65-F5344CB8AC3E}">
        <p14:creationId xmlns:p14="http://schemas.microsoft.com/office/powerpoint/2010/main" val="18977856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謝謝大家</a:t>
            </a:r>
            <a:r>
              <a:rPr lang="zh-TW" altLang="en-US" dirty="0"/>
              <a:t>！</a:t>
            </a:r>
            <a:endParaRPr lang="en-US" dirty="0"/>
          </a:p>
        </p:txBody>
      </p:sp>
      <p:sp>
        <p:nvSpPr>
          <p:cNvPr id="3" name="副標題 2"/>
          <p:cNvSpPr>
            <a:spLocks noGrp="1"/>
          </p:cNvSpPr>
          <p:nvPr>
            <p:ph type="subTitle" idx="1"/>
          </p:nvPr>
        </p:nvSpPr>
        <p:spPr/>
        <p:txBody>
          <a:bodyPr/>
          <a:lstStyle/>
          <a:p>
            <a:r>
              <a:rPr lang="en-US" altLang="zh-TW" dirty="0" smtClean="0"/>
              <a:t>(</a:t>
            </a:r>
            <a:r>
              <a:rPr lang="zh-TW" altLang="en-US" dirty="0" smtClean="0"/>
              <a:t>希望我可以畢業 </a:t>
            </a:r>
            <a:r>
              <a:rPr lang="en-US" altLang="zh-TW" dirty="0" smtClean="0"/>
              <a:t>lol)</a:t>
            </a:r>
            <a:endParaRPr lang="en-US" dirty="0"/>
          </a:p>
        </p:txBody>
      </p:sp>
    </p:spTree>
    <p:extLst>
      <p:ext uri="{BB962C8B-B14F-4D97-AF65-F5344CB8AC3E}">
        <p14:creationId xmlns:p14="http://schemas.microsoft.com/office/powerpoint/2010/main" val="136794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10.1.2 Noise Level Estimation</a:t>
            </a:r>
            <a:br>
              <a:rPr lang="en-US" dirty="0" smtClean="0"/>
            </a:br>
            <a:r>
              <a:rPr lang="zh-TW" altLang="en-US" dirty="0" smtClean="0"/>
              <a:t>雜訊量級估計 </a:t>
            </a:r>
            <a:r>
              <a:rPr lang="en-US" altLang="zh-TW" dirty="0" smtClean="0"/>
              <a:t>(2/5)</a:t>
            </a:r>
            <a:endParaRPr lang="en-US" dirty="0"/>
          </a:p>
        </p:txBody>
      </p:sp>
      <p:sp>
        <p:nvSpPr>
          <p:cNvPr id="3" name="內容版面配置區 2"/>
          <p:cNvSpPr>
            <a:spLocks noGrp="1"/>
          </p:cNvSpPr>
          <p:nvPr>
            <p:ph idx="1"/>
          </p:nvPr>
        </p:nvSpPr>
        <p:spPr/>
        <p:txBody>
          <a:bodyPr/>
          <a:lstStyle/>
          <a:p>
            <a:r>
              <a:rPr lang="en-US" altLang="zh-TW" dirty="0" smtClean="0"/>
              <a:t>The </a:t>
            </a:r>
            <a:r>
              <a:rPr lang="en-US" altLang="zh-TW" dirty="0"/>
              <a:t>simplest way to estimate these quantities is in the lab, using a calibration chart</a:t>
            </a:r>
            <a:r>
              <a:rPr lang="en-US" altLang="zh-TW" dirty="0" smtClean="0"/>
              <a:t>.</a:t>
            </a:r>
          </a:p>
          <a:p>
            <a:r>
              <a:rPr lang="en-US" altLang="zh-TW" dirty="0"/>
              <a:t>The noise can be </a:t>
            </a:r>
            <a:r>
              <a:rPr lang="en-US" altLang="zh-TW" dirty="0" smtClean="0"/>
              <a:t>estimated</a:t>
            </a:r>
          </a:p>
          <a:p>
            <a:pPr lvl="1"/>
            <a:r>
              <a:rPr lang="en-US" altLang="zh-TW" dirty="0" smtClean="0"/>
              <a:t>1. either </a:t>
            </a:r>
            <a:r>
              <a:rPr lang="en-US" altLang="zh-TW" dirty="0"/>
              <a:t>at each pixel independently, by taking repeated exposures and computing the temporal variance in the </a:t>
            </a:r>
            <a:r>
              <a:rPr lang="en-US" altLang="zh-TW" dirty="0" smtClean="0"/>
              <a:t>measurements</a:t>
            </a:r>
          </a:p>
          <a:p>
            <a:pPr lvl="1"/>
            <a:r>
              <a:rPr lang="en-US" altLang="zh-TW" dirty="0" smtClean="0"/>
              <a:t>2. or over </a:t>
            </a:r>
            <a:r>
              <a:rPr lang="en-US" altLang="zh-TW" dirty="0"/>
              <a:t>regions, by assuming that pixel values should all be the same within some region and computing a spatial variance.</a:t>
            </a:r>
            <a:endParaRPr lang="zh-TW" altLang="en-US" dirty="0"/>
          </a:p>
          <a:p>
            <a:endParaRPr lang="en-US" dirty="0"/>
          </a:p>
        </p:txBody>
      </p:sp>
    </p:spTree>
    <p:extLst>
      <p:ext uri="{BB962C8B-B14F-4D97-AF65-F5344CB8AC3E}">
        <p14:creationId xmlns:p14="http://schemas.microsoft.com/office/powerpoint/2010/main" val="750153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1653</TotalTime>
  <Words>3085</Words>
  <Application>Microsoft Office PowerPoint</Application>
  <PresentationFormat>如螢幕大小 (4:3)</PresentationFormat>
  <Paragraphs>515</Paragraphs>
  <Slides>86</Slides>
  <Notes>81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86</vt:i4>
      </vt:variant>
    </vt:vector>
  </HeadingPairs>
  <TitlesOfParts>
    <vt:vector size="94" baseType="lpstr">
      <vt:lpstr>新細明體</vt:lpstr>
      <vt:lpstr>Arial</vt:lpstr>
      <vt:lpstr>Calibri</vt:lpstr>
      <vt:lpstr>Calibri Light</vt:lpstr>
      <vt:lpstr>Cambria Math</vt:lpstr>
      <vt:lpstr>Symbol</vt:lpstr>
      <vt:lpstr>Trebuchet MS</vt:lpstr>
      <vt:lpstr>Office 佈景主題</vt:lpstr>
      <vt:lpstr>Ch.10 Computational Photography</vt:lpstr>
      <vt:lpstr>Ch.10 Introduction</vt:lpstr>
      <vt:lpstr>10.1 Photometric Calibration  光度校準</vt:lpstr>
      <vt:lpstr>10.1.1 Radiometric Response Function  輻射反應函數 (1/4)</vt:lpstr>
      <vt:lpstr>10.1.1 Radiometric Response Function  輻射反應函數 (2/4)</vt:lpstr>
      <vt:lpstr>10.1.1 Radiometric Response Function  輻射反應函數 (3/4)</vt:lpstr>
      <vt:lpstr>10.1.1 Radiometric Response Function  輻射反應函數 (4/4)</vt:lpstr>
      <vt:lpstr>10.1.2 Noise Level Estimation 雜訊量級估計 (1/5)</vt:lpstr>
      <vt:lpstr>10.1.2 Noise Level Estimation 雜訊量級估計 (2/5)</vt:lpstr>
      <vt:lpstr>10.1.2 Noise Level Estimation 雜訊量級估計 (3/5)</vt:lpstr>
      <vt:lpstr>10.1.2 Noise Level Estimation 雜訊量級估計 (4/5)</vt:lpstr>
      <vt:lpstr>10.1.2 Noise Level Estimation 雜訊量級估計 (5/5)</vt:lpstr>
      <vt:lpstr>10.1.3 Vignetting 暗角 (1/5)</vt:lpstr>
      <vt:lpstr>10.1.3 Vignetting 暗角 (2/5)</vt:lpstr>
      <vt:lpstr>10.1.3 Vignetting 暗角 (3/5)</vt:lpstr>
      <vt:lpstr>10.1.3 Vignetting 暗角 (4/5)</vt:lpstr>
      <vt:lpstr>10.1.3 Vignetting 暗角 (5/5)</vt:lpstr>
      <vt:lpstr>10.1.4 Optical Blur Estimation 光學模糊估計 (1/7)</vt:lpstr>
      <vt:lpstr>10.1.4 Optical Blur Estimation 光學模糊估計 (2/7)</vt:lpstr>
      <vt:lpstr>10.1.4 Optical Blur Estimation 光學模糊估計 (3/7)</vt:lpstr>
      <vt:lpstr>10.1.4 Optical Blur Estimation 光學模糊估計 (4/7)</vt:lpstr>
      <vt:lpstr>10.1.4 Optical Blur Estimation 光學模糊估計 (5/7)</vt:lpstr>
      <vt:lpstr>10.1.4 Optical Blur Estimation 光學模糊估計 (6/7)</vt:lpstr>
      <vt:lpstr>10.1.4 Optical Blur Estimation 光學模糊估計 (7/7)</vt:lpstr>
      <vt:lpstr>10.2 High Dynamic Range Imaging</vt:lpstr>
      <vt:lpstr>10.2 High Dynamic Range Imaging</vt:lpstr>
      <vt:lpstr>10.2 High Dynamic Range Imaging</vt:lpstr>
      <vt:lpstr>10.2 High Dynamic Range Imaging</vt:lpstr>
      <vt:lpstr>10.2 High Dynamic Range Imaging</vt:lpstr>
      <vt:lpstr>10.2 High Dynamic Range Imaging</vt:lpstr>
      <vt:lpstr>10.2 High Dynamic Range Imaging</vt:lpstr>
      <vt:lpstr>10.2 High Dynamic Range Imaging</vt:lpstr>
      <vt:lpstr>10.2 High Dynamic Range Imaging</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10.2.1 HDR,  Estimate Radiometric Response Function</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10.2.2 HDR,  Tone mapping</vt:lpstr>
      <vt:lpstr>10.3 Super-resolution  and blur removal</vt:lpstr>
      <vt:lpstr>10.3 Super-resolution  and blur removal</vt:lpstr>
      <vt:lpstr>10.3 Super-resolution  and blur removal</vt:lpstr>
      <vt:lpstr>10.3 Super-resolution  and blur removal</vt:lpstr>
      <vt:lpstr>10.3 Super-resolution  and blur removal</vt:lpstr>
      <vt:lpstr>10.3 Super-resolution  and blur removal</vt:lpstr>
      <vt:lpstr>10.3 Super-resolution  and blur removal</vt:lpstr>
      <vt:lpstr>10.3.1 Color image demosaicing</vt:lpstr>
      <vt:lpstr>10.3.1 Color image demosaicing</vt:lpstr>
      <vt:lpstr>10.3.1 Color image demosaicing</vt:lpstr>
      <vt:lpstr>10.4 Image Matting and Compositing</vt:lpstr>
      <vt:lpstr>10.4 Image Matting and Compositing</vt:lpstr>
      <vt:lpstr>10.4.1 Blue screen matting</vt:lpstr>
      <vt:lpstr>10.4.1 Blue screen matting</vt:lpstr>
      <vt:lpstr>10.4.1 Blue screen matting</vt:lpstr>
      <vt:lpstr>10.4.1 Blue screen matting</vt:lpstr>
      <vt:lpstr>10.4.2 Natural image matting</vt:lpstr>
      <vt:lpstr>10.4.2 Natural image matting</vt:lpstr>
      <vt:lpstr>10.4.2 Natural image matting</vt:lpstr>
      <vt:lpstr>PowerPoint 簡報</vt:lpstr>
      <vt:lpstr>10.4.2 Natural image matting</vt:lpstr>
      <vt:lpstr>10.4.3 Smoke, shadow and flash matting</vt:lpstr>
      <vt:lpstr>10.4.3 Smoke, shadow and flash matting</vt:lpstr>
      <vt:lpstr>10.5 Texture analysis and synthesis</vt:lpstr>
      <vt:lpstr>10.5 Texture analysis and synthesis</vt:lpstr>
      <vt:lpstr>10.5 Texture analysis and synthesis</vt:lpstr>
      <vt:lpstr>10.5 Texture analysis and synthesis</vt:lpstr>
      <vt:lpstr>10.5 Texture analysis and synthesis</vt:lpstr>
      <vt:lpstr>謝謝大家！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Ch.10 Computational Photography</dc:title>
  <dc:creator>英弘 呂</dc:creator>
  <cp:lastModifiedBy>英弘 呂</cp:lastModifiedBy>
  <cp:revision>81</cp:revision>
  <dcterms:created xsi:type="dcterms:W3CDTF">2019-05-02T07:47:34Z</dcterms:created>
  <dcterms:modified xsi:type="dcterms:W3CDTF">2019-05-14T05:47:23Z</dcterms:modified>
</cp:coreProperties>
</file>