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67"/>
  </p:notesMasterIdLst>
  <p:sldIdLst>
    <p:sldId id="256" r:id="rId5"/>
    <p:sldId id="257" r:id="rId6"/>
    <p:sldId id="278" r:id="rId7"/>
    <p:sldId id="276" r:id="rId8"/>
    <p:sldId id="279" r:id="rId9"/>
    <p:sldId id="297" r:id="rId10"/>
    <p:sldId id="259" r:id="rId11"/>
    <p:sldId id="260" r:id="rId12"/>
    <p:sldId id="280" r:id="rId13"/>
    <p:sldId id="298" r:id="rId14"/>
    <p:sldId id="343" r:id="rId15"/>
    <p:sldId id="281" r:id="rId16"/>
    <p:sldId id="282" r:id="rId17"/>
    <p:sldId id="344" r:id="rId18"/>
    <p:sldId id="283" r:id="rId19"/>
    <p:sldId id="300" r:id="rId20"/>
    <p:sldId id="299" r:id="rId21"/>
    <p:sldId id="284" r:id="rId22"/>
    <p:sldId id="312" r:id="rId23"/>
    <p:sldId id="285" r:id="rId24"/>
    <p:sldId id="286" r:id="rId25"/>
    <p:sldId id="322" r:id="rId26"/>
    <p:sldId id="301" r:id="rId27"/>
    <p:sldId id="314" r:id="rId28"/>
    <p:sldId id="323" r:id="rId29"/>
    <p:sldId id="315" r:id="rId30"/>
    <p:sldId id="324" r:id="rId31"/>
    <p:sldId id="325" r:id="rId32"/>
    <p:sldId id="326" r:id="rId33"/>
    <p:sldId id="327" r:id="rId34"/>
    <p:sldId id="329" r:id="rId35"/>
    <p:sldId id="335" r:id="rId36"/>
    <p:sldId id="332" r:id="rId37"/>
    <p:sldId id="333" r:id="rId38"/>
    <p:sldId id="334" r:id="rId39"/>
    <p:sldId id="336" r:id="rId40"/>
    <p:sldId id="330" r:id="rId41"/>
    <p:sldId id="339" r:id="rId42"/>
    <p:sldId id="337" r:id="rId43"/>
    <p:sldId id="340" r:id="rId44"/>
    <p:sldId id="341" r:id="rId45"/>
    <p:sldId id="345" r:id="rId46"/>
    <p:sldId id="346" r:id="rId47"/>
    <p:sldId id="347" r:id="rId48"/>
    <p:sldId id="354" r:id="rId49"/>
    <p:sldId id="355" r:id="rId50"/>
    <p:sldId id="348" r:id="rId51"/>
    <p:sldId id="349" r:id="rId52"/>
    <p:sldId id="350" r:id="rId53"/>
    <p:sldId id="351" r:id="rId54"/>
    <p:sldId id="359" r:id="rId55"/>
    <p:sldId id="360" r:id="rId56"/>
    <p:sldId id="357" r:id="rId57"/>
    <p:sldId id="361" r:id="rId58"/>
    <p:sldId id="369" r:id="rId59"/>
    <p:sldId id="368" r:id="rId60"/>
    <p:sldId id="364" r:id="rId61"/>
    <p:sldId id="365" r:id="rId62"/>
    <p:sldId id="366" r:id="rId63"/>
    <p:sldId id="367" r:id="rId64"/>
    <p:sldId id="362" r:id="rId65"/>
    <p:sldId id="358" r:id="rId6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14" autoAdjust="0"/>
  </p:normalViewPr>
  <p:slideViewPr>
    <p:cSldViewPr>
      <p:cViewPr>
        <p:scale>
          <a:sx n="100" d="100"/>
          <a:sy n="100" d="100"/>
        </p:scale>
        <p:origin x="-25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76E23-0C72-432D-87BD-95E224933886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954C8-A712-4DF8-8915-57897E8C8E1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58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4892D-B7CD-4F22-B327-FF5AEBC9B6DC}" type="slidenum">
              <a:rPr lang="en-US" altLang="zh-TW" smtClean="0">
                <a:ea typeface="新細明體" charset="-120"/>
              </a:rPr>
              <a:pPr/>
              <a:t>11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algn="ctr" defTabSz="93700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algn="ctr" defTabSz="93700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algn="ctr" defTabSz="93700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algn="ctr" defTabSz="93700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D7BDF19-2C19-493C-AF21-E54483D3ADFA}" type="slidenum">
              <a:rPr lang="he-IL" sz="1200"/>
              <a:pPr/>
              <a:t>16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288E3-2FD0-40F0-A2D7-6EACAC3FF4E0}" type="slidenum">
              <a:rPr lang="en-US" altLang="zh-TW" smtClean="0">
                <a:ea typeface="新細明體" charset="-120"/>
              </a:rPr>
              <a:pPr/>
              <a:t>17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4AE65-AC2D-426A-BAF1-DC485E005895}" type="slidenum">
              <a:rPr lang="en-US" altLang="zh-TW" smtClean="0">
                <a:ea typeface="新細明體" charset="-120"/>
              </a:rPr>
              <a:pPr/>
              <a:t>19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http://www.cambridgeincolour.com/tutorials/image-projections.htm</a:t>
            </a:r>
          </a:p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A4F6C-F11F-465B-BC51-E4AE1EE7984C}" type="slidenum">
              <a:rPr lang="en-US" altLang="zh-TW" smtClean="0">
                <a:ea typeface="新細明體" charset="-120"/>
              </a:rPr>
              <a:pPr/>
              <a:t>22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http://www.cambridgeincolour.com/tutorials/image-projections.htm</a:t>
            </a:r>
          </a:p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4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55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33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8" name="Picture 44" descr="kilochart_900_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336600"/>
                </a:solidFill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 i="0">
                <a:solidFill>
                  <a:srgbClr val="000000"/>
                </a:solidFill>
                <a:latin typeface="Comic Sans MS" pitchFamily="66" charset="0"/>
              </a:rPr>
              <a:t>Digital Camera and Computer Vision Laboratory</a:t>
            </a:r>
          </a:p>
          <a:p>
            <a:r>
              <a:rPr lang="en-US" altLang="zh-TW">
                <a:solidFill>
                  <a:srgbClr val="000000"/>
                </a:solidFill>
              </a:rPr>
              <a:t>Department of Computer Science and Information Engineering</a:t>
            </a:r>
          </a:p>
          <a:p>
            <a:r>
              <a:rPr lang="en-US" altLang="zh-TW">
                <a:solidFill>
                  <a:srgbClr val="000000"/>
                </a:solidFill>
              </a:rPr>
              <a:t>National Taiwan University, Taipei, Taiwan, R.O.C.</a:t>
            </a:r>
          </a:p>
        </p:txBody>
      </p:sp>
      <p:pic>
        <p:nvPicPr>
          <p:cNvPr id="11307" name="Picture 43" descr="bar2_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45061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3211972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1472166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3903952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167998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2859919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327340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116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2299671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289970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449707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2029892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lochart_90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bar2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336600"/>
                </a:solidFill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itchFamily="18" charset="0"/>
                <a:ea typeface="標楷體" pitchFamily="65" charset="-12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9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59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81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39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87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7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262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8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52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04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5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89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20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06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5FDD4-B429-44DA-A6D4-769ECA3F3FF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77488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1C6BE-7467-44C6-B960-B9DE506A794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5993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63F10-3FA4-4B82-8454-D7945C242FB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54662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5700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AB837-CA9C-46B9-9032-0C748C8566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62883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91282-ADD8-4686-ADC3-30A137A339F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25420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2CD39-A203-49D8-A18E-B1C0BD24820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66374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2094B-A500-4CA7-B633-754F2121674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26253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C8C6C-D597-4FC6-8CD5-33A5E8D9E6A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86123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0E9B7-AD97-4F39-9102-553B24FA57D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60154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DF1E-060C-4009-832B-C19406D35FC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46711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17884-F131-4B20-BC54-8E1021E53F7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8106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94BE1-AD86-45D2-9D3F-869BE5E1696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6361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標題及文字在物件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7772400" cy="2095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85800" y="4000500"/>
            <a:ext cx="7772400" cy="2095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3BDAA-50FB-4883-873E-FDBD7008EA1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6241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19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357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14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77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234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306C-204D-4A7C-9F7C-0BE7DCB08EFC}" type="datetimeFigureOut">
              <a:rPr lang="zh-TW" altLang="en-US" smtClean="0"/>
              <a:pPr/>
              <a:t>2011/5/10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2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>
                <a:solidFill>
                  <a:srgbClr val="000000"/>
                </a:solidFill>
                <a:latin typeface="Times New Roman" pitchFamily="18" charset="0"/>
              </a:rPr>
              <a:t>DC &amp; CV Lab.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0">
                <a:solidFill>
                  <a:srgbClr val="000000"/>
                </a:solidFill>
                <a:effectLst/>
              </a:rPr>
              <a:t> CSIE NTU</a:t>
            </a:r>
          </a:p>
        </p:txBody>
      </p:sp>
      <p:sp>
        <p:nvSpPr>
          <p:cNvPr id="10283" name="Line 43"/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4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lor_whee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新細明體" pitchFamily="18" charset="-12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3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>
                <a:solidFill>
                  <a:srgbClr val="000000"/>
                </a:solidFill>
                <a:latin typeface="Times New Roman" pitchFamily="18" charset="0"/>
              </a:rPr>
              <a:t>Richard Szeliski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8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>
                <a:solidFill>
                  <a:srgbClr val="000000"/>
                </a:solidFill>
                <a:latin typeface="Times New Roman" pitchFamily="18" charset="0"/>
              </a:rPr>
              <a:t>Image Stitching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F16F0A-2E52-4B4B-BA29-CB017F2E28AA}" type="slidenum">
              <a:rPr lang="en-US" altLang="zh-TW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685800" y="15240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0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 advClick="0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cmillan.mpeg" TargetMode="External"/><Relationship Id="rId2" Type="http://schemas.openxmlformats.org/officeDocument/2006/relationships/hyperlink" Target="http://crchaffee.com/panorama3.html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video" Target="http://webee.technion.ac.il/~lihi/Teaching/046746/09Flow/TennisBg.mpg" TargetMode="External"/><Relationship Id="rId7" Type="http://schemas.openxmlformats.org/officeDocument/2006/relationships/image" Target="../media/image31.png"/><Relationship Id="rId2" Type="http://schemas.openxmlformats.org/officeDocument/2006/relationships/video" Target="http://webee.technion.ac.il/~lihi/Teaching/046746/09Flow/TennisSeg.mpg" TargetMode="External"/><Relationship Id="rId1" Type="http://schemas.openxmlformats.org/officeDocument/2006/relationships/video" Target="http://webee.technion.ac.il/~lihi/Teaching/046746/09Flow/TennisSegInput.mpg" TargetMode="Externa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26" Type="http://schemas.openxmlformats.org/officeDocument/2006/relationships/image" Target="../media/image73.jpeg"/><Relationship Id="rId3" Type="http://schemas.openxmlformats.org/officeDocument/2006/relationships/image" Target="../media/image50.jpe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5" Type="http://schemas.openxmlformats.org/officeDocument/2006/relationships/image" Target="../media/image72.jpeg"/><Relationship Id="rId2" Type="http://schemas.openxmlformats.org/officeDocument/2006/relationships/image" Target="../media/image49.jpeg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29" Type="http://schemas.openxmlformats.org/officeDocument/2006/relationships/image" Target="../media/image7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24" Type="http://schemas.openxmlformats.org/officeDocument/2006/relationships/image" Target="../media/image71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70.jpeg"/><Relationship Id="rId28" Type="http://schemas.openxmlformats.org/officeDocument/2006/relationships/image" Target="../media/image75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Relationship Id="rId27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5" Type="http://schemas.openxmlformats.org/officeDocument/2006/relationships/image" Target="../media/image72.jpeg"/><Relationship Id="rId2" Type="http://schemas.openxmlformats.org/officeDocument/2006/relationships/image" Target="../media/image49.jpeg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24" Type="http://schemas.openxmlformats.org/officeDocument/2006/relationships/image" Target="../media/image71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70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5" Type="http://schemas.openxmlformats.org/officeDocument/2006/relationships/image" Target="../media/image72.jpeg"/><Relationship Id="rId2" Type="http://schemas.openxmlformats.org/officeDocument/2006/relationships/image" Target="../media/image49.jpeg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24" Type="http://schemas.openxmlformats.org/officeDocument/2006/relationships/image" Target="../media/image71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70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5" Type="http://schemas.openxmlformats.org/officeDocument/2006/relationships/image" Target="../media/image72.jpeg"/><Relationship Id="rId2" Type="http://schemas.openxmlformats.org/officeDocument/2006/relationships/image" Target="../media/image49.jpeg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24" Type="http://schemas.openxmlformats.org/officeDocument/2006/relationships/image" Target="../media/image71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70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26" Type="http://schemas.openxmlformats.org/officeDocument/2006/relationships/image" Target="../media/image69.jpeg"/><Relationship Id="rId3" Type="http://schemas.openxmlformats.org/officeDocument/2006/relationships/image" Target="../media/image74.jpe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jpeg"/><Relationship Id="rId2" Type="http://schemas.openxmlformats.org/officeDocument/2006/relationships/image" Target="../media/image73.jpeg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29" Type="http://schemas.openxmlformats.org/officeDocument/2006/relationships/image" Target="../media/image7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5" Type="http://schemas.openxmlformats.org/officeDocument/2006/relationships/image" Target="../media/image76.jpe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28" Type="http://schemas.openxmlformats.org/officeDocument/2006/relationships/image" Target="../media/image71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4" Type="http://schemas.openxmlformats.org/officeDocument/2006/relationships/image" Target="../media/image75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Relationship Id="rId27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www-bcs.mit.edu/people/adelson/publications/abstracts/spline83.html" TargetMode="External"/><Relationship Id="rId4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TW" b="1" i="0">
                <a:solidFill>
                  <a:srgbClr val="000000"/>
                </a:solidFill>
                <a:latin typeface="Comic Sans MS" pitchFamily="66" charset="0"/>
              </a:rPr>
              <a:t>Digital Camera and Computer Vision Laboratory</a:t>
            </a:r>
          </a:p>
          <a:p>
            <a:r>
              <a:rPr lang="en-US" altLang="zh-TW">
                <a:solidFill>
                  <a:srgbClr val="000000"/>
                </a:solidFill>
              </a:rPr>
              <a:t>Department of Computer Science and Information Engineering</a:t>
            </a:r>
          </a:p>
          <a:p>
            <a:r>
              <a:rPr lang="en-US" altLang="zh-TW">
                <a:solidFill>
                  <a:srgbClr val="000000"/>
                </a:solidFill>
              </a:rPr>
              <a:t>National Taiwan University, Taipei, Taiwan, R.O.C.</a:t>
            </a:r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20688"/>
            <a:ext cx="8172896" cy="2133600"/>
          </a:xfrm>
        </p:spPr>
        <p:txBody>
          <a:bodyPr/>
          <a:lstStyle/>
          <a:p>
            <a:r>
              <a:rPr lang="en-US" altLang="zh-TW" sz="4000" dirty="0" smtClean="0"/>
              <a:t>Advanced Computer Vision</a:t>
            </a:r>
            <a:br>
              <a:rPr lang="en-US" altLang="zh-TW" sz="4000" dirty="0" smtClean="0"/>
            </a:br>
            <a:r>
              <a:rPr lang="en-US" altLang="zh-TW" sz="4000" dirty="0" smtClean="0"/>
              <a:t>Chapter 9</a:t>
            </a:r>
            <a:endParaRPr lang="en-US" altLang="zh-TW" sz="4000" dirty="0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5928" y="3429000"/>
            <a:ext cx="6248400" cy="2362200"/>
          </a:xfrm>
        </p:spPr>
        <p:txBody>
          <a:bodyPr/>
          <a:lstStyle/>
          <a:p>
            <a:r>
              <a:rPr lang="en-US" altLang="zh-TW" sz="4400" dirty="0"/>
              <a:t>Image </a:t>
            </a:r>
            <a:r>
              <a:rPr lang="en-US" altLang="zh-TW" sz="4400" dirty="0" smtClean="0"/>
              <a:t>Stitching</a:t>
            </a:r>
            <a:endParaRPr lang="en-US" altLang="zh-TW" sz="4400" dirty="0"/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3851920" y="4724400"/>
            <a:ext cx="4932362" cy="111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zh-TW" dirty="0" smtClean="0"/>
              <a:t>Presented by </a:t>
            </a:r>
            <a:r>
              <a:rPr lang="zh-TW" altLang="en-US" dirty="0" smtClean="0"/>
              <a:t>鄭義錡 </a:t>
            </a:r>
            <a:r>
              <a:rPr lang="en-US" altLang="zh-TW" dirty="0" smtClean="0"/>
              <a:t>and </a:t>
            </a:r>
            <a:r>
              <a:rPr lang="zh-TW" altLang="en-US" dirty="0" smtClean="0"/>
              <a:t>傅楸善教授</a:t>
            </a:r>
          </a:p>
          <a:p>
            <a:pPr algn="r">
              <a:lnSpc>
                <a:spcPct val="90000"/>
              </a:lnSpc>
            </a:pPr>
            <a:r>
              <a:rPr lang="en-US" altLang="zh-TW" dirty="0" smtClean="0"/>
              <a:t>Cell phone: 0955310208</a:t>
            </a:r>
          </a:p>
          <a:p>
            <a:pPr algn="r">
              <a:lnSpc>
                <a:spcPct val="90000"/>
              </a:lnSpc>
            </a:pPr>
            <a:r>
              <a:rPr lang="en-US" altLang="zh-TW" dirty="0" smtClean="0"/>
              <a:t>E-mail: r98922143@ntu.edu.tw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Problem:  Drift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883458" y="260648"/>
            <a:ext cx="4081030" cy="1430716"/>
            <a:chOff x="914400" y="1524000"/>
            <a:chExt cx="7086600" cy="2209800"/>
          </a:xfrm>
        </p:grpSpPr>
        <p:sp>
          <p:nvSpPr>
            <p:cNvPr id="60423" name="Rectangle 4"/>
            <p:cNvSpPr>
              <a:spLocks noChangeArrowheads="1"/>
            </p:cNvSpPr>
            <p:nvPr/>
          </p:nvSpPr>
          <p:spPr bwMode="auto">
            <a:xfrm>
              <a:off x="914400" y="1524000"/>
              <a:ext cx="1219200" cy="990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4" name="Rectangle 5"/>
            <p:cNvSpPr>
              <a:spLocks noChangeArrowheads="1"/>
            </p:cNvSpPr>
            <p:nvPr/>
          </p:nvSpPr>
          <p:spPr bwMode="auto">
            <a:xfrm>
              <a:off x="1676400" y="17526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5" name="Rectangle 6"/>
            <p:cNvSpPr>
              <a:spLocks noChangeArrowheads="1"/>
            </p:cNvSpPr>
            <p:nvPr/>
          </p:nvSpPr>
          <p:spPr bwMode="auto">
            <a:xfrm>
              <a:off x="2362200" y="16002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6" name="Rectangle 7"/>
            <p:cNvSpPr>
              <a:spLocks noChangeArrowheads="1"/>
            </p:cNvSpPr>
            <p:nvPr/>
          </p:nvSpPr>
          <p:spPr bwMode="auto">
            <a:xfrm>
              <a:off x="3352800" y="18288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7" name="Rectangle 8"/>
            <p:cNvSpPr>
              <a:spLocks noChangeArrowheads="1"/>
            </p:cNvSpPr>
            <p:nvPr/>
          </p:nvSpPr>
          <p:spPr bwMode="auto">
            <a:xfrm>
              <a:off x="4038600" y="20574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8" name="Rectangle 9"/>
            <p:cNvSpPr>
              <a:spLocks noChangeArrowheads="1"/>
            </p:cNvSpPr>
            <p:nvPr/>
          </p:nvSpPr>
          <p:spPr bwMode="auto">
            <a:xfrm>
              <a:off x="4953000" y="19812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9" name="AutoShape 10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304800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grpSp>
          <p:nvGrpSpPr>
            <p:cNvPr id="60430" name="Group 11"/>
            <p:cNvGrpSpPr>
              <a:grpSpLocks/>
            </p:cNvGrpSpPr>
            <p:nvPr/>
          </p:nvGrpSpPr>
          <p:grpSpPr bwMode="auto">
            <a:xfrm>
              <a:off x="5562600" y="2286000"/>
              <a:ext cx="1219200" cy="990600"/>
              <a:chOff x="3504" y="1440"/>
              <a:chExt cx="768" cy="624"/>
            </a:xfrm>
          </p:grpSpPr>
          <p:sp>
            <p:nvSpPr>
              <p:cNvPr id="60438" name="Rectangle 12"/>
              <p:cNvSpPr>
                <a:spLocks noChangeArrowheads="1"/>
              </p:cNvSpPr>
              <p:nvPr/>
            </p:nvSpPr>
            <p:spPr bwMode="auto">
              <a:xfrm>
                <a:off x="3504" y="1440"/>
                <a:ext cx="768" cy="6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60439" name="AutoShape 13"/>
              <p:cNvSpPr>
                <a:spLocks noChangeArrowheads="1"/>
              </p:cNvSpPr>
              <p:nvPr/>
            </p:nvSpPr>
            <p:spPr bwMode="auto">
              <a:xfrm>
                <a:off x="4080" y="1776"/>
                <a:ext cx="144" cy="192"/>
              </a:xfrm>
              <a:prstGeom prst="smileyFace">
                <a:avLst>
                  <a:gd name="adj" fmla="val 46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  <p:sp>
          <p:nvSpPr>
            <p:cNvPr id="450574" name="Line 14"/>
            <p:cNvSpPr>
              <a:spLocks noChangeShapeType="1"/>
            </p:cNvSpPr>
            <p:nvPr/>
          </p:nvSpPr>
          <p:spPr bwMode="auto">
            <a:xfrm flipV="1">
              <a:off x="7010400" y="1524000"/>
              <a:ext cx="0" cy="7620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60434" name="Group 17"/>
            <p:cNvGrpSpPr>
              <a:grpSpLocks/>
            </p:cNvGrpSpPr>
            <p:nvPr/>
          </p:nvGrpSpPr>
          <p:grpSpPr bwMode="auto">
            <a:xfrm>
              <a:off x="4749800" y="2362199"/>
              <a:ext cx="3251200" cy="1371601"/>
              <a:chOff x="2992" y="1488"/>
              <a:chExt cx="2048" cy="864"/>
            </a:xfrm>
          </p:grpSpPr>
          <p:sp>
            <p:nvSpPr>
              <p:cNvPr id="60436" name="Rectangle 18"/>
              <p:cNvSpPr>
                <a:spLocks noChangeArrowheads="1"/>
              </p:cNvSpPr>
              <p:nvPr/>
            </p:nvSpPr>
            <p:spPr bwMode="auto">
              <a:xfrm>
                <a:off x="4032" y="1488"/>
                <a:ext cx="768" cy="624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60437" name="Rectangle 19"/>
              <p:cNvSpPr>
                <a:spLocks noChangeArrowheads="1"/>
              </p:cNvSpPr>
              <p:nvPr/>
            </p:nvSpPr>
            <p:spPr bwMode="auto">
              <a:xfrm>
                <a:off x="2992" y="2112"/>
                <a:ext cx="2048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en-US" altLang="zh-TW" sz="1600" dirty="0">
                    <a:latin typeface="Arial" charset="0"/>
                    <a:ea typeface="新細明體" charset="-120"/>
                  </a:rPr>
                  <a:t>copy of first image</a:t>
                </a:r>
              </a:p>
            </p:txBody>
          </p:sp>
        </p:grpSp>
      </p:grp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685800" y="1844824"/>
            <a:ext cx="777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TW" dirty="0" smtClean="0">
                <a:ea typeface="新細明體" charset="-120"/>
              </a:rPr>
              <a:t>Solution</a:t>
            </a:r>
          </a:p>
          <a:p>
            <a:pPr lvl="1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add another copy of first image at the end</a:t>
            </a:r>
          </a:p>
          <a:p>
            <a:pPr lvl="1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this gives a constraint:  </a:t>
            </a:r>
            <a:r>
              <a:rPr lang="en-US" altLang="zh-TW" dirty="0" err="1" smtClean="0">
                <a:ea typeface="新細明體" charset="-120"/>
              </a:rPr>
              <a:t>y</a:t>
            </a:r>
            <a:r>
              <a:rPr lang="en-US" altLang="zh-TW" baseline="-25000" dirty="0" err="1" smtClean="0">
                <a:ea typeface="新細明體" charset="-120"/>
              </a:rPr>
              <a:t>n</a:t>
            </a:r>
            <a:r>
              <a:rPr lang="en-US" altLang="zh-TW" dirty="0" smtClean="0">
                <a:ea typeface="新細明體" charset="-120"/>
              </a:rPr>
              <a:t> = y</a:t>
            </a:r>
            <a:r>
              <a:rPr lang="en-US" altLang="zh-TW" baseline="-25000" dirty="0" smtClean="0">
                <a:ea typeface="新細明體" charset="-120"/>
              </a:rPr>
              <a:t>1</a:t>
            </a:r>
            <a:endParaRPr lang="en-US" altLang="zh-TW" dirty="0" smtClean="0">
              <a:ea typeface="新細明體" charset="-120"/>
            </a:endParaRPr>
          </a:p>
          <a:p>
            <a:pPr lvl="1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there are a bunch of ways to solve this problem</a:t>
            </a:r>
          </a:p>
          <a:p>
            <a:pPr lvl="2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add displacement of (y</a:t>
            </a:r>
            <a:r>
              <a:rPr lang="en-US" altLang="zh-TW" baseline="-25000" dirty="0" smtClean="0">
                <a:ea typeface="新細明體" charset="-120"/>
              </a:rPr>
              <a:t>1</a:t>
            </a:r>
            <a:r>
              <a:rPr lang="en-US" altLang="zh-TW" dirty="0" smtClean="0">
                <a:ea typeface="新細明體" charset="-120"/>
              </a:rPr>
              <a:t> – </a:t>
            </a:r>
            <a:r>
              <a:rPr lang="en-US" altLang="zh-TW" dirty="0" err="1" smtClean="0">
                <a:ea typeface="新細明體" charset="-120"/>
              </a:rPr>
              <a:t>y</a:t>
            </a:r>
            <a:r>
              <a:rPr lang="en-US" altLang="zh-TW" baseline="-25000" dirty="0" err="1" smtClean="0">
                <a:ea typeface="新細明體" charset="-120"/>
              </a:rPr>
              <a:t>n</a:t>
            </a:r>
            <a:r>
              <a:rPr lang="en-US" altLang="zh-TW" dirty="0" smtClean="0">
                <a:ea typeface="新細明體" charset="-120"/>
              </a:rPr>
              <a:t>)/(n -1) to each image after the first</a:t>
            </a:r>
          </a:p>
          <a:p>
            <a:pPr lvl="2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compute a global warp:  y’ = y + ax</a:t>
            </a:r>
          </a:p>
          <a:p>
            <a:pPr lvl="2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run a big optimization problem, incorporating this constraint</a:t>
            </a:r>
          </a:p>
        </p:txBody>
      </p:sp>
    </p:spTree>
    <p:extLst>
      <p:ext uri="{BB962C8B-B14F-4D97-AF65-F5344CB8AC3E}">
        <p14:creationId xmlns:p14="http://schemas.microsoft.com/office/powerpoint/2010/main" val="23777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9115425" cy="19081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5837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149725"/>
            <a:ext cx="8496300" cy="18002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9.1.3 Rotational Panoramas</a:t>
            </a:r>
            <a:endParaRPr lang="zh-TW" altLang="en-US" sz="40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 most typical case for panoramic image stitching is when the camera undergoes a pure rotation.</a:t>
            </a:r>
          </a:p>
          <a:p>
            <a:r>
              <a:rPr lang="en-US" altLang="zh-TW" dirty="0" smtClean="0">
                <a:hlinkClick r:id="rId2"/>
              </a:rPr>
              <a:t>http://crchaffee.com/panorama3.html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" name="Picture 4" descr="sigmov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221088"/>
            <a:ext cx="3024336" cy="233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9.1.4 Gap Closing</a:t>
            </a:r>
            <a:endParaRPr lang="zh-TW" altLang="en-US" sz="40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32856"/>
            <a:ext cx="73628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Focal Length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996952"/>
            <a:ext cx="4476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17032"/>
            <a:ext cx="3610372" cy="270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411663"/>
          </a:xfrm>
        </p:spPr>
        <p:txBody>
          <a:bodyPr/>
          <a:lstStyle/>
          <a:p>
            <a:r>
              <a:rPr lang="en-US" altLang="zh-TW" dirty="0" smtClean="0"/>
              <a:t>The focal length of a lens is the distance from the image plane to the lens.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395536" y="333375"/>
            <a:ext cx="8748464" cy="1295400"/>
          </a:xfrm>
        </p:spPr>
        <p:txBody>
          <a:bodyPr/>
          <a:lstStyle/>
          <a:p>
            <a:r>
              <a:rPr lang="en-US" altLang="zh-TW" sz="3600" dirty="0" smtClean="0"/>
              <a:t>9.1.5 Application: Video Compression</a:t>
            </a:r>
            <a:endParaRPr lang="zh-TW" altLang="en-US" sz="36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04864"/>
            <a:ext cx="7149750" cy="398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13"/>
          <p:cNvSpPr txBox="1">
            <a:spLocks noChangeArrowheads="1"/>
          </p:cNvSpPr>
          <p:nvPr/>
        </p:nvSpPr>
        <p:spPr bwMode="auto">
          <a:xfrm>
            <a:off x="2971800" y="3256384"/>
            <a:ext cx="31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=</a:t>
            </a:r>
          </a:p>
        </p:txBody>
      </p:sp>
      <p:sp>
        <p:nvSpPr>
          <p:cNvPr id="56324" name="Text Box 14"/>
          <p:cNvSpPr txBox="1">
            <a:spLocks noChangeArrowheads="1"/>
          </p:cNvSpPr>
          <p:nvPr/>
        </p:nvSpPr>
        <p:spPr bwMode="auto">
          <a:xfrm>
            <a:off x="6019800" y="3256384"/>
            <a:ext cx="306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+</a:t>
            </a:r>
          </a:p>
        </p:txBody>
      </p:sp>
      <p:sp>
        <p:nvSpPr>
          <p:cNvPr id="56325" name="Text Box 16"/>
          <p:cNvSpPr txBox="1">
            <a:spLocks noChangeArrowheads="1"/>
          </p:cNvSpPr>
          <p:nvPr/>
        </p:nvSpPr>
        <p:spPr bwMode="auto">
          <a:xfrm>
            <a:off x="1066800" y="4627984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56326" name="Text Box 17"/>
          <p:cNvSpPr txBox="1">
            <a:spLocks noChangeArrowheads="1"/>
          </p:cNvSpPr>
          <p:nvPr/>
        </p:nvSpPr>
        <p:spPr bwMode="auto">
          <a:xfrm>
            <a:off x="4691063" y="4627984"/>
            <a:ext cx="2609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Segmentation result</a:t>
            </a:r>
          </a:p>
        </p:txBody>
      </p:sp>
      <p:sp>
        <p:nvSpPr>
          <p:cNvPr id="56327" name="Text Box 18"/>
          <p:cNvSpPr txBox="1">
            <a:spLocks noChangeArrowheads="1"/>
          </p:cNvSpPr>
          <p:nvPr/>
        </p:nvSpPr>
        <p:spPr bwMode="auto">
          <a:xfrm>
            <a:off x="1854200" y="6016625"/>
            <a:ext cx="5353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Result by: L.Zelnik-Manor, M.Irani</a:t>
            </a:r>
          </a:p>
          <a:p>
            <a:pPr eaLnBrk="1" hangingPunct="1"/>
            <a:r>
              <a:rPr lang="en-US" sz="1800"/>
              <a:t>“Multi-frame estimation of planar motion”, PAMI 2000 </a:t>
            </a:r>
          </a:p>
        </p:txBody>
      </p:sp>
      <p:pic>
        <p:nvPicPr>
          <p:cNvPr id="44052" name="TennisSegInput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1034"/>
            <a:ext cx="267811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TennisSeg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61034"/>
            <a:ext cx="267811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TennisBg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2341984"/>
            <a:ext cx="267811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395536" y="333375"/>
            <a:ext cx="8748464" cy="1295400"/>
          </a:xfrm>
        </p:spPr>
        <p:txBody>
          <a:bodyPr/>
          <a:lstStyle/>
          <a:p>
            <a:r>
              <a:rPr lang="en-US" altLang="zh-TW" sz="3600" dirty="0" smtClean="0"/>
              <a:t>9.1.5 Application: Video Compression</a:t>
            </a:r>
            <a:endParaRPr lang="zh-TW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088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" fill="hold"/>
                                        <p:tgtEl>
                                          <p:spTgt spid="44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0" fill="hold"/>
                                        <p:tgtEl>
                                          <p:spTgt spid="44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0" fill="hold"/>
                                        <p:tgtEl>
                                          <p:spTgt spid="44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5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4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52"/>
                  </p:tgtEl>
                </p:cond>
              </p:nextCondLst>
            </p:seq>
            <p:video>
              <p:cMediaNode>
                <p:cTn id="1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5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4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53"/>
                  </p:tgtEl>
                </p:cond>
              </p:nextCondLst>
            </p:seq>
            <p:video>
              <p:cMediaNode>
                <p:cTn id="2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5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4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5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 smtClean="0"/>
              <a:t>Video summarization</a:t>
            </a:r>
          </a:p>
        </p:txBody>
      </p:sp>
      <p:pic>
        <p:nvPicPr>
          <p:cNvPr id="1075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3141663"/>
            <a:ext cx="6265862" cy="34893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700" y="1125538"/>
            <a:ext cx="2954338" cy="19796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8850" y="1125538"/>
            <a:ext cx="2925763" cy="1981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1125538"/>
            <a:ext cx="2925763" cy="1978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1195388" y="260648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200" b="1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9.1.5 Application: Video Summarization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41" y="4077072"/>
            <a:ext cx="370818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179512" y="333375"/>
            <a:ext cx="8964488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An alternative to using </a:t>
            </a:r>
            <a:r>
              <a:rPr lang="en-US" altLang="zh-TW" dirty="0" err="1" smtClean="0"/>
              <a:t>homographies</a:t>
            </a:r>
            <a:r>
              <a:rPr lang="en-US" altLang="zh-TW" dirty="0" smtClean="0"/>
              <a:t> or 3D motions to align images is to first warp the images into cylindrical coordinates and then use a pure translational model to align them.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Cylindrical projection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8135938" cy="22447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284538"/>
            <a:ext cx="8135938" cy="32686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3570288" y="6583363"/>
            <a:ext cx="5573712" cy="2746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kumimoji="1" lang="en-US" altLang="zh-TW" sz="1200" b="0">
                <a:solidFill>
                  <a:schemeClr val="tx1"/>
                </a:solidFill>
              </a:rPr>
              <a:t>Adopted from http://www.cambridgeincolour.com/tutorials/image-projections.htm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Outline</a:t>
            </a:r>
            <a:endParaRPr lang="zh-TW" altLang="en-US" sz="40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9.1 Motion Models</a:t>
            </a:r>
          </a:p>
          <a:p>
            <a:r>
              <a:rPr lang="en-US" altLang="zh-TW" dirty="0" smtClean="0"/>
              <a:t>9.2 Global Alignment</a:t>
            </a:r>
          </a:p>
          <a:p>
            <a:r>
              <a:rPr lang="en-US" altLang="zh-TW" dirty="0" smtClean="0"/>
              <a:t>9.3 Compositing</a:t>
            </a:r>
          </a:p>
          <a:p>
            <a:r>
              <a:rPr lang="en-US" altLang="zh-TW" dirty="0" smtClean="0"/>
              <a:t>9.4 Additional Reading</a:t>
            </a:r>
          </a:p>
          <a:p>
            <a:r>
              <a:rPr lang="en-US" altLang="zh-TW" dirty="0" smtClean="0"/>
              <a:t>9.5 Exercises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We wish to project this image onto a cylindrical surface of unit radius.</a:t>
            </a:r>
          </a:p>
          <a:p>
            <a:r>
              <a:rPr lang="en-US" altLang="zh-TW" dirty="0" smtClean="0"/>
              <a:t>Points on this surface are parameterized by an angle and a height </a:t>
            </a:r>
            <a:r>
              <a:rPr lang="en-US" altLang="zh-TW" i="1" dirty="0" smtClean="0"/>
              <a:t>h</a:t>
            </a:r>
            <a:r>
              <a:rPr lang="en-US" altLang="zh-TW" dirty="0" smtClean="0"/>
              <a:t>, with the 3D cylindrical coordinates corresponding to (</a:t>
            </a:r>
            <a:r>
              <a:rPr lang="el-GR" altLang="zh-TW" i="1" dirty="0" smtClean="0"/>
              <a:t>θ</a:t>
            </a:r>
            <a:r>
              <a:rPr lang="en-US" altLang="zh-TW" dirty="0" smtClean="0"/>
              <a:t>,</a:t>
            </a:r>
            <a:r>
              <a:rPr lang="en-US" altLang="zh-TW" i="1" dirty="0" smtClean="0"/>
              <a:t>h</a:t>
            </a:r>
            <a:r>
              <a:rPr lang="en-US" altLang="zh-TW" dirty="0" smtClean="0"/>
              <a:t>) given by: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512" y="333375"/>
            <a:ext cx="8964488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229200"/>
            <a:ext cx="42862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81128"/>
            <a:ext cx="3481279" cy="175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3563888" y="60212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smtClean="0"/>
              <a:t>f</a:t>
            </a:r>
            <a:r>
              <a:rPr lang="en-US" altLang="zh-TW" dirty="0" smtClean="0"/>
              <a:t>: </a:t>
            </a:r>
            <a:r>
              <a:rPr lang="en-US" altLang="zh-TW" dirty="0" smtClean="0">
                <a:ea typeface="新細明體" charset="-120"/>
              </a:rPr>
              <a:t>focal length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107504" y="333375"/>
            <a:ext cx="9036496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0" y="3589362"/>
            <a:ext cx="52387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16832"/>
            <a:ext cx="41624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323528" y="4365104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i="1" dirty="0" smtClean="0"/>
              <a:t> s </a:t>
            </a:r>
            <a:r>
              <a:rPr lang="en-US" altLang="zh-TW" dirty="0" smtClean="0"/>
              <a:t>is an arbitrary scaling factor (sometimes called the radius of the cylinder) 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We can set  s = f to minimize the distortion (scaling) near the center of the image.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Cylindrical projection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8135938" cy="22447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3570288" y="6583363"/>
            <a:ext cx="5573712" cy="2746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kumimoji="1" lang="en-US" altLang="zh-TW" sz="1200" b="0">
                <a:solidFill>
                  <a:schemeClr val="tx1"/>
                </a:solidFill>
              </a:rPr>
              <a:t>Adopted from http://www.cambridgeincolour.com/tutorials/image-projections.htm</a:t>
            </a:r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284538"/>
            <a:ext cx="8135938" cy="3313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smtClean="0"/>
              <a:t>Images can also be projected onto a spherical surface, which is useful if the final panorama includes a full sphere or hemisphere of views, instead of just a cylindrical strip.</a:t>
            </a:r>
          </a:p>
          <a:p>
            <a:r>
              <a:rPr lang="en-US" altLang="zh-TW" sz="2800" dirty="0" smtClean="0"/>
              <a:t>In this case, the sphere is parameterized by two angles (</a:t>
            </a:r>
            <a:r>
              <a:rPr lang="el-GR" altLang="zh-TW" sz="2800" i="1" dirty="0" smtClean="0"/>
              <a:t>θ</a:t>
            </a:r>
            <a:r>
              <a:rPr lang="en-US" altLang="zh-TW" sz="2800" dirty="0" smtClean="0"/>
              <a:t>,</a:t>
            </a:r>
            <a:r>
              <a:rPr lang="el-GR" altLang="zh-TW" sz="2800" i="1" dirty="0" smtClean="0"/>
              <a:t>ϕ</a:t>
            </a:r>
            <a:r>
              <a:rPr lang="en-US" altLang="zh-TW" sz="2800" dirty="0" smtClean="0"/>
              <a:t>), with 3D spherical coordinates given by:</a:t>
            </a:r>
          </a:p>
          <a:p>
            <a:endParaRPr lang="zh-TW" altLang="en-US" sz="28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941168"/>
            <a:ext cx="6372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25144"/>
            <a:ext cx="45524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323528" y="2052000"/>
            <a:ext cx="8590072" cy="4411663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r>
              <a:rPr lang="en-US" altLang="zh-TW" sz="2400" dirty="0" smtClean="0"/>
              <a:t>The correspondence between coordinates is now given by:</a:t>
            </a:r>
            <a:endParaRPr lang="en-US" altLang="zh-TW" sz="3200" dirty="0" smtClean="0"/>
          </a:p>
          <a:p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88840"/>
            <a:ext cx="4176464" cy="223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8591876" cy="42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08268" cy="4411663"/>
          </a:xfrm>
        </p:spPr>
        <p:txBody>
          <a:bodyPr/>
          <a:lstStyle/>
          <a:p>
            <a:r>
              <a:rPr lang="en-US" altLang="zh-TW" sz="2800" dirty="0" smtClean="0"/>
              <a:t>In this section, we extend the pair wise matching criteria to a global energy function that involves all of the per-image pose parameters.</a:t>
            </a:r>
          </a:p>
          <a:p>
            <a:r>
              <a:rPr lang="en-US" altLang="zh-TW" sz="2800" dirty="0" smtClean="0"/>
              <a:t>Once we have computed the global alignment, we often need to perform local adjustments, such as parallax removal, to reduce double images and blurring due to local </a:t>
            </a:r>
            <a:r>
              <a:rPr lang="en-US" altLang="zh-TW" sz="2800" dirty="0" err="1" smtClean="0"/>
              <a:t>mis</a:t>
            </a:r>
            <a:r>
              <a:rPr lang="en-US" altLang="zh-TW" sz="2800" dirty="0" smtClean="0"/>
              <a:t>-registrations.</a:t>
            </a:r>
            <a:endParaRPr lang="zh-TW" altLang="en-US" sz="28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 Global Alignment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smtClean="0"/>
              <a:t>The process of simultaneously adjusting pose parameters for a large collection of overlapping images is called bundle adjustment in the </a:t>
            </a:r>
            <a:r>
              <a:rPr lang="en-US" altLang="zh-TW" sz="2800" dirty="0" err="1" smtClean="0"/>
              <a:t>photogrammetry</a:t>
            </a:r>
            <a:r>
              <a:rPr lang="en-US" altLang="zh-TW" sz="2800" dirty="0" smtClean="0"/>
              <a:t> community.</a:t>
            </a:r>
          </a:p>
          <a:p>
            <a:r>
              <a:rPr lang="en-US" altLang="zh-TW" sz="2800" dirty="0" smtClean="0"/>
              <a:t>In this section, we formulate the problem of global alignment using a feature-based approach, since this results in a simpler system.</a:t>
            </a:r>
            <a:endParaRPr lang="zh-TW" altLang="en-US" sz="28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9.2.1 Bundle Adjustment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9.2.2 Parallax Removal</a:t>
            </a:r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8666308" cy="334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467544" y="2041525"/>
            <a:ext cx="8568951" cy="4411663"/>
          </a:xfrm>
        </p:spPr>
        <p:txBody>
          <a:bodyPr/>
          <a:lstStyle/>
          <a:p>
            <a:r>
              <a:rPr lang="en-US" altLang="zh-TW" dirty="0" smtClean="0"/>
              <a:t>The resulting stitched image sometimes looks blurry or ghosted in some places. </a:t>
            </a:r>
          </a:p>
          <a:p>
            <a:r>
              <a:rPr lang="en-US" altLang="zh-TW" dirty="0" smtClean="0"/>
              <a:t>This can be caused by: </a:t>
            </a:r>
          </a:p>
          <a:p>
            <a:pPr lvl="1"/>
            <a:r>
              <a:rPr lang="en-US" altLang="zh-TW" dirty="0" smtClean="0"/>
              <a:t>A unmodeled radial distortion </a:t>
            </a:r>
          </a:p>
          <a:p>
            <a:pPr lvl="1"/>
            <a:r>
              <a:rPr lang="en-US" altLang="zh-TW" dirty="0" smtClean="0"/>
              <a:t>3D parallax (failure to rotate the camera around its optical center)</a:t>
            </a:r>
          </a:p>
          <a:p>
            <a:pPr lvl="1"/>
            <a:r>
              <a:rPr lang="en-US" altLang="zh-TW" dirty="0" smtClean="0"/>
              <a:t>Small scene motions such as waving tree branches</a:t>
            </a:r>
          </a:p>
          <a:p>
            <a:pPr lvl="1"/>
            <a:r>
              <a:rPr lang="en-US" altLang="zh-TW" dirty="0" smtClean="0"/>
              <a:t>Large-scale scene motions such as people moving in and out of pictures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9.2.2 Parallax Removal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smtClean="0">
                <a:ea typeface="新細明體" charset="-120"/>
              </a:rPr>
              <a:t>Image Mosaics</a:t>
            </a:r>
            <a:endParaRPr lang="en-US" altLang="zh-TW" sz="4000" dirty="0" smtClean="0">
              <a:ea typeface="新細明體" charset="-120"/>
            </a:endParaRP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/>
            </a:r>
            <a:br>
              <a:rPr lang="en-US" altLang="zh-TW" smtClean="0">
                <a:ea typeface="新細明體" charset="-120"/>
              </a:rPr>
            </a:br>
            <a:r>
              <a:rPr lang="en-US" altLang="zh-TW" smtClean="0">
                <a:ea typeface="新細明體" charset="-120"/>
              </a:rPr>
              <a:t>		   +		       +   …   +		=</a:t>
            </a:r>
          </a:p>
        </p:txBody>
      </p:sp>
      <p:grpSp>
        <p:nvGrpSpPr>
          <p:cNvPr id="5127" name="Group 4"/>
          <p:cNvGrpSpPr>
            <a:grpSpLocks/>
          </p:cNvGrpSpPr>
          <p:nvPr/>
        </p:nvGrpSpPr>
        <p:grpSpPr bwMode="auto">
          <a:xfrm>
            <a:off x="990600" y="1676400"/>
            <a:ext cx="7454900" cy="3506788"/>
            <a:chOff x="450" y="1584"/>
            <a:chExt cx="4870" cy="2353"/>
          </a:xfrm>
        </p:grpSpPr>
        <p:pic>
          <p:nvPicPr>
            <p:cNvPr id="5129" name="Picture 5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2793"/>
              <a:ext cx="4870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1" name="Picture 7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2" name="Picture 8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685800" y="5334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dirty="0">
                <a:latin typeface="Arial" charset="0"/>
                <a:ea typeface="新細明體" charset="-120"/>
              </a:rPr>
              <a:t>Goal:  Stitch together several images into a </a:t>
            </a:r>
            <a:r>
              <a:rPr lang="en-US" altLang="zh-TW" sz="2800" dirty="0" smtClean="0">
                <a:latin typeface="Arial" charset="0"/>
                <a:ea typeface="新細明體" charset="-120"/>
              </a:rPr>
              <a:t>	 	  seamless composite</a:t>
            </a:r>
          </a:p>
        </p:txBody>
      </p:sp>
    </p:spTree>
    <p:extLst>
      <p:ext uri="{BB962C8B-B14F-4D97-AF65-F5344CB8AC3E}">
        <p14:creationId xmlns:p14="http://schemas.microsoft.com/office/powerpoint/2010/main" val="26778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Radial distortion</a:t>
            </a:r>
          </a:p>
          <a:p>
            <a:pPr lvl="1"/>
            <a:r>
              <a:rPr lang="en-US" altLang="zh-TW" sz="2000" dirty="0" smtClean="0"/>
              <a:t>Plumb-line method</a:t>
            </a:r>
          </a:p>
          <a:p>
            <a:r>
              <a:rPr lang="en-US" altLang="zh-TW" dirty="0" smtClean="0"/>
              <a:t>3D parallax</a:t>
            </a:r>
          </a:p>
          <a:p>
            <a:pPr lvl="1"/>
            <a:r>
              <a:rPr lang="en-US" altLang="zh-TW" sz="2000" dirty="0" smtClean="0"/>
              <a:t>A full 3D bundle adjustment</a:t>
            </a:r>
          </a:p>
          <a:p>
            <a:r>
              <a:rPr lang="en-US" altLang="zh-TW" dirty="0" smtClean="0"/>
              <a:t>Small scene motions</a:t>
            </a:r>
          </a:p>
          <a:p>
            <a:pPr lvl="1"/>
            <a:r>
              <a:rPr lang="en-US" altLang="zh-TW" sz="2000" dirty="0" smtClean="0"/>
              <a:t>optical flow can be used to perform an appropriate correction before blending using a process called local alignment</a:t>
            </a:r>
          </a:p>
          <a:p>
            <a:r>
              <a:rPr lang="en-US" altLang="zh-TW" dirty="0" smtClean="0"/>
              <a:t>Large-scale scene motions</a:t>
            </a:r>
          </a:p>
          <a:p>
            <a:pPr lvl="1"/>
            <a:r>
              <a:rPr lang="en-US" altLang="zh-TW" sz="2000" dirty="0" smtClean="0"/>
              <a:t>simply select pixels from only one image at a time</a:t>
            </a:r>
            <a:endParaRPr lang="zh-TW" altLang="en-US" sz="20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9.2.2 Parallax Removal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628650" y="1371600"/>
            <a:ext cx="7010400" cy="1971675"/>
            <a:chOff x="9216" y="4176"/>
            <a:chExt cx="9216" cy="2592"/>
          </a:xfrm>
        </p:grpSpPr>
        <p:pic>
          <p:nvPicPr>
            <p:cNvPr id="66570" name="Picture 9" descr="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1" name="Picture 10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2" name="Picture 11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3" name="Picture 12" descr="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13" descr="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14" descr="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15" descr="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7" name="Picture 16" descr="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8" name="Picture 17" descr="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9" name="Picture 18" descr="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0" name="Picture 19" descr="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1" name="Picture 20" descr="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2" name="Picture 21" descr="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3" name="Picture 22" descr="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4" name="Picture 23" descr="1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5" name="Picture 24" descr="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6" name="Picture 25" descr="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7" name="Picture 26" descr="2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8" name="Picture 27" descr="2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9" name="Picture 28" descr="2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90" name="Picture 29" descr="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91" name="Picture 30" descr="1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92" name="Picture 31" descr="1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93" name="Picture 32" descr="1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Group 3"/>
          <p:cNvGrpSpPr>
            <a:grpSpLocks noChangeAspect="1"/>
          </p:cNvGrpSpPr>
          <p:nvPr/>
        </p:nvGrpSpPr>
        <p:grpSpPr bwMode="auto">
          <a:xfrm>
            <a:off x="1252538" y="3709988"/>
            <a:ext cx="5959475" cy="3022600"/>
            <a:chOff x="9504" y="5904"/>
            <a:chExt cx="8160" cy="4137"/>
          </a:xfrm>
        </p:grpSpPr>
        <p:pic>
          <p:nvPicPr>
            <p:cNvPr id="39" name="Picture 4" descr="rohr2Large"/>
            <p:cNvPicPr preferRelativeResize="0"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5" descr="rohr1Large"/>
            <p:cNvPicPr preferRelativeResize="0"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6" descr="rohr3Large"/>
            <p:cNvPicPr preferRelativeResize="0"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7" descr="rohr4Large"/>
            <p:cNvPicPr preferRelativeResize="0"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568" name="AutoShape 33"/>
          <p:cNvSpPr>
            <a:spLocks noChangeArrowheads="1"/>
          </p:cNvSpPr>
          <p:nvPr/>
        </p:nvSpPr>
        <p:spPr bwMode="auto">
          <a:xfrm>
            <a:off x="378460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Richard Szeliski</a:t>
            </a:r>
          </a:p>
        </p:txBody>
      </p:sp>
      <p:sp>
        <p:nvSpPr>
          <p:cNvPr id="67587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Image Stitching</a:t>
            </a:r>
          </a:p>
        </p:txBody>
      </p:sp>
      <p:sp>
        <p:nvSpPr>
          <p:cNvPr id="67588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3D411ED-816F-4376-8A96-F123B7D7B6DE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7614" name="Picture 4" descr="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5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6" name="Picture 6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7" name="Picture 7" descr="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8" name="Picture 8" descr="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9" name="Picture 9" descr="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0" name="Picture 10" descr="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1" name="Picture 11" descr="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2" name="Picture 12" descr="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3" name="Picture 13" descr="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4" name="Picture 14" descr="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5" name="Picture 15" descr="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6" name="Picture 16" descr="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7" name="Picture 17" descr="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8" name="Picture 18" descr="1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9" name="Picture 19" descr="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0" name="Picture 20" descr="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1" name="Picture 21" descr="2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2" name="Picture 22" descr="2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3" name="Picture 23" descr="2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4" name="Picture 24" descr="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5" name="Picture 25" descr="1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6" name="Picture 26" descr="1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7" name="Picture 27" descr="1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91" name="Line 28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2" name="Line 29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3" name="Line 30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4" name="Line 31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5" name="Line 32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6" name="Line 33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7" name="Line 34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8" name="Line 35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9" name="Line 36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0" name="Line 37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1" name="Line 38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2" name="Line 39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3" name="Line 40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4" name="Line 41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5" name="Line 42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6" name="Line 43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7" name="Line 44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8" name="Line 45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9" name="Line 46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10" name="Line 47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11" name="Line 48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12" name="Line 49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13" name="Line 50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Richard Szeliski</a:t>
            </a:r>
          </a:p>
        </p:txBody>
      </p:sp>
      <p:sp>
        <p:nvSpPr>
          <p:cNvPr id="68611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Image Stitching</a:t>
            </a:r>
          </a:p>
        </p:txBody>
      </p:sp>
      <p:sp>
        <p:nvSpPr>
          <p:cNvPr id="68612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3792ADC-873F-4C27-A8D5-CF999EB6E098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686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8653" name="Picture 4" descr="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4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5" name="Picture 6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6" name="Picture 7" descr="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7" name="Picture 8" descr="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8" name="Picture 9" descr="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9" name="Picture 10" descr="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0" name="Picture 11" descr="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1" name="Picture 12" descr="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2" name="Picture 13" descr="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3" name="Picture 14" descr="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4" name="Picture 15" descr="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5" name="Picture 16" descr="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6" name="Picture 17" descr="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7" name="Picture 18" descr="1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8" name="Picture 19" descr="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9" name="Picture 20" descr="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0" name="Picture 21" descr="2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1" name="Picture 22" descr="2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2" name="Picture 23" descr="2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3" name="Picture 24" descr="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4" name="Picture 25" descr="1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5" name="Picture 26" descr="1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6" name="Picture 27" descr="1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8615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  <p:pic>
        <p:nvPicPr>
          <p:cNvPr id="68616" name="Picture 29" descr="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30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Picture 31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9" name="Picture 32" descr="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Picture 33" descr="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34" descr="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Picture 35" descr="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3" name="Picture 36" descr="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4" name="Picture 37" descr="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5" name="Picture 38" descr="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6" name="Picture 39" descr="1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7" name="Picture 40" descr="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8" name="Picture 41" descr="2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9" name="Picture 42" descr="2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0" name="Picture 43" descr="1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1" name="Picture 44" descr="17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2" name="Picture 45" descr="18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3" name="Picture 46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4" name="Picture 47" descr="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35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36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37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38" name="Line 51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39" name="Line 52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0" name="Line 53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1" name="Line 54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2" name="Line 55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3" name="Line 56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4" name="Line 57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5" name="Line 58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6" name="Line 59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7" name="Line 60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8" name="Line 61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9" name="Line 62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50" name="Line 63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51" name="Line 64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52" name="Line 65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Richard Szeliski</a:t>
            </a:r>
          </a:p>
        </p:txBody>
      </p:sp>
      <p:sp>
        <p:nvSpPr>
          <p:cNvPr id="69635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Image Stitching</a:t>
            </a:r>
          </a:p>
        </p:txBody>
      </p:sp>
      <p:sp>
        <p:nvSpPr>
          <p:cNvPr id="6963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B950271-6CD8-4A83-83EE-B1853FDD1021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696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9659" name="Picture 4" descr="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0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1" name="Picture 6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2" name="Picture 7" descr="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3" name="Picture 8" descr="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4" name="Picture 9" descr="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5" name="Picture 10" descr="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6" name="Picture 11" descr="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7" name="Picture 12" descr="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8" name="Picture 13" descr="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9" name="Picture 14" descr="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0" name="Picture 15" descr="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1" name="Picture 16" descr="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2" name="Picture 17" descr="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3" name="Picture 18" descr="1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4" name="Picture 19" descr="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5" name="Picture 20" descr="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6" name="Picture 21" descr="2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7" name="Picture 22" descr="2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8" name="Picture 23" descr="2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9" name="Picture 24" descr="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80" name="Picture 25" descr="1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81" name="Picture 26" descr="1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82" name="Picture 27" descr="1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9639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  <p:pic>
        <p:nvPicPr>
          <p:cNvPr id="69640" name="Picture 29" descr="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30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31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Picture 32" descr="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33" descr="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Picture 34" descr="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35" descr="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Picture 36" descr="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8" name="Picture 37" descr="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38" descr="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0" name="Picture 39" descr="1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1" name="Picture 40" descr="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2" name="Picture 41" descr="2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3" name="Picture 42" descr="2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4" name="Picture 43" descr="1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5" name="Picture 44" descr="17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6" name="Picture 45" descr="18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7" name="Picture 46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8" name="Picture 47" descr="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Richard Szeliski</a:t>
            </a:r>
          </a:p>
        </p:txBody>
      </p:sp>
      <p:sp>
        <p:nvSpPr>
          <p:cNvPr id="70659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Image Stitching</a:t>
            </a:r>
          </a:p>
        </p:txBody>
      </p:sp>
      <p:sp>
        <p:nvSpPr>
          <p:cNvPr id="70660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567BBD6-25A9-46D1-A8BD-734AEB285E65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70689" name="Picture 4" descr="rohr2Large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90" name="Picture 5" descr="rohr1Large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91" name="Picture 6" descr="rohr3Large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92" name="Picture 7" descr="rohr4Large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70665" name="Picture 9" descr="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6" name="Picture 10" descr="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7" name="Picture 11" descr="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8" name="Picture 12" descr="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9" name="Picture 13" descr="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0" name="Picture 14" descr="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1" name="Picture 15" descr="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2" name="Picture 16" descr="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3" name="Picture 17" descr="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4" name="Picture 18" descr="1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5" name="Picture 19" descr="1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6" name="Picture 20" descr="1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7" name="Picture 21" descr="13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8" name="Picture 22" descr="1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9" name="Picture 23" descr="15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0" name="Picture 24" descr="1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1" name="Picture 25" descr="20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2" name="Picture 26" descr="2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3" name="Picture 27" descr="2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4" name="Picture 28" descr="2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5" name="Picture 29" descr="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6" name="Picture 30" descr="16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7" name="Picture 31" descr="17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8" name="Picture 32" descr="18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0664" name="AutoShape 33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endParaRPr lang="en-US" altLang="zh-TW" dirty="0" smtClean="0">
              <a:ea typeface="新細明體" charset="-120"/>
            </a:endParaRPr>
          </a:p>
        </p:txBody>
      </p:sp>
      <p:sp>
        <p:nvSpPr>
          <p:cNvPr id="737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229600" cy="43434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Feature detection and description (SIFT)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Fast matching (hash table)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RANSAC filtering of matches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Intensity-based verification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Incremental bundle adjustment</a:t>
            </a:r>
            <a:br>
              <a:rPr lang="en-US" altLang="zh-TW" dirty="0" smtClean="0">
                <a:ea typeface="新細明體" charset="-120"/>
              </a:rPr>
            </a:br>
            <a:endParaRPr lang="en-US" altLang="zh-TW" dirty="0" smtClean="0">
              <a:ea typeface="新細明體" charset="-120"/>
            </a:endParaRPr>
          </a:p>
          <a:p>
            <a:pPr marL="533400" indent="-533400" eaLnBrk="1" hangingPunct="1">
              <a:lnSpc>
                <a:spcPct val="80000"/>
              </a:lnSpc>
              <a:buNone/>
            </a:pPr>
            <a:r>
              <a:rPr lang="en-US" altLang="zh-TW" sz="2400" dirty="0" smtClean="0">
                <a:ea typeface="新細明體" charset="-120"/>
              </a:rPr>
              <a:t>	</a:t>
            </a:r>
            <a:r>
              <a:rPr lang="en-US" altLang="zh-TW" sz="2000" dirty="0" smtClean="0">
                <a:ea typeface="新細明體" charset="-120"/>
              </a:rPr>
              <a:t>[M. Brown, R. </a:t>
            </a:r>
            <a:r>
              <a:rPr lang="en-US" altLang="zh-TW" sz="2000" dirty="0" err="1" smtClean="0">
                <a:ea typeface="新細明體" charset="-120"/>
              </a:rPr>
              <a:t>Szeliski</a:t>
            </a:r>
            <a:r>
              <a:rPr lang="en-US" altLang="zh-TW" sz="2000" dirty="0" smtClean="0">
                <a:ea typeface="新細明體" charset="-120"/>
              </a:rPr>
              <a:t>, and S. Winder. Multi-image matching using multi-scale oriented patches, CVPR'2005]</a:t>
            </a:r>
            <a:endParaRPr lang="en-US" altLang="zh-TW" sz="2400" dirty="0" smtClean="0">
              <a:ea typeface="新細明體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83968" y="61653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SIFT: scale invariant feature transform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/>
              <a:t>9.2.4 Direct vs. feature-based alignment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2" y="2041525"/>
            <a:ext cx="8352284" cy="4411663"/>
          </a:xfrm>
        </p:spPr>
        <p:txBody>
          <a:bodyPr/>
          <a:lstStyle/>
          <a:p>
            <a:r>
              <a:rPr lang="en-US" altLang="zh-TW" dirty="0" smtClean="0"/>
              <a:t>Early feature-based methods</a:t>
            </a:r>
          </a:p>
          <a:p>
            <a:pPr lvl="1"/>
            <a:r>
              <a:rPr lang="en-US" altLang="zh-TW" dirty="0" smtClean="0"/>
              <a:t>The features get confused in regions that were either too textured or not textured enough</a:t>
            </a:r>
          </a:p>
          <a:p>
            <a:pPr lvl="1"/>
            <a:r>
              <a:rPr lang="en-US" altLang="zh-TW" dirty="0" smtClean="0"/>
              <a:t>The features be distributed unevenly over the images, thereby failing to match image pairs that should have been aligned.</a:t>
            </a:r>
          </a:p>
          <a:p>
            <a:pPr lvl="1"/>
            <a:r>
              <a:rPr lang="en-US" altLang="zh-TW" dirty="0" smtClean="0"/>
              <a:t>The features did not work well when the images were rotated or had foreshortening due to </a:t>
            </a:r>
            <a:r>
              <a:rPr lang="en-US" altLang="zh-TW" dirty="0" err="1" smtClean="0"/>
              <a:t>homographies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4000" dirty="0" smtClean="0"/>
              <a:t>Harris corner detector</a:t>
            </a:r>
            <a:br>
              <a:rPr lang="en-US" altLang="zh-TW" sz="4000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3343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/>
              <a:t>9.2.4 Direct vs. feature-based alignment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Today, feature detection and matching schemes are remarkably robust and can even be used for known object recognition from widely separated views.</a:t>
            </a:r>
          </a:p>
          <a:p>
            <a:r>
              <a:rPr lang="en-US" altLang="zh-TW" dirty="0" smtClean="0"/>
              <a:t>Furthermore, because they operate in scale-space and use a dominant orientation (or orientation invariant descriptors), they can match images that differ in scale, orientation, and even foreshortening.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73"/>
            <a:ext cx="540067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5787261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Figure 9.1 Image stitching: (a) portion of a cylindrical panorama and (b) a </a:t>
            </a:r>
            <a:r>
              <a:rPr lang="en-US" altLang="zh-TW" sz="1400" dirty="0" smtClean="0"/>
              <a:t>spherical panorama </a:t>
            </a:r>
            <a:r>
              <a:rPr lang="en-US" altLang="zh-TW" sz="1400" dirty="0"/>
              <a:t>constructed from 54 photographs (</a:t>
            </a:r>
            <a:r>
              <a:rPr lang="en-US" altLang="zh-TW" sz="1400" dirty="0" err="1"/>
              <a:t>Szeliski</a:t>
            </a:r>
            <a:r>
              <a:rPr lang="en-US" altLang="zh-TW" sz="1400" dirty="0"/>
              <a:t> and Shum 1997) c 1997 ACM; (c) </a:t>
            </a:r>
            <a:r>
              <a:rPr lang="en-US" altLang="zh-TW" sz="1400" dirty="0" smtClean="0"/>
              <a:t>a multi-image </a:t>
            </a:r>
            <a:r>
              <a:rPr lang="en-US" altLang="zh-TW" sz="1400" dirty="0"/>
              <a:t>panorama automatically assembled from an unordered photo collection; a </a:t>
            </a:r>
            <a:r>
              <a:rPr lang="en-US" altLang="zh-TW" sz="1400" dirty="0" smtClean="0"/>
              <a:t>multi-image stitch </a:t>
            </a:r>
            <a:r>
              <a:rPr lang="en-US" altLang="zh-TW" sz="1400" dirty="0"/>
              <a:t>(d) without and (e) with moving object removal (</a:t>
            </a:r>
            <a:r>
              <a:rPr lang="en-US" altLang="zh-TW" sz="1400" dirty="0" err="1"/>
              <a:t>Uyttendaele</a:t>
            </a:r>
            <a:r>
              <a:rPr lang="en-US" altLang="zh-TW" sz="1400" dirty="0"/>
              <a:t>, Eden, and </a:t>
            </a:r>
            <a:r>
              <a:rPr lang="en-US" altLang="zh-TW" sz="1400" dirty="0" err="1" smtClean="0"/>
              <a:t>Szeliski</a:t>
            </a:r>
            <a:r>
              <a:rPr lang="en-US" altLang="zh-TW" sz="1400" dirty="0" smtClean="0"/>
              <a:t> 2001</a:t>
            </a:r>
            <a:r>
              <a:rPr lang="en-US" altLang="zh-TW" sz="1400" dirty="0"/>
              <a:t>) c 2001 IEEE.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50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SIFT</a:t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672408" cy="27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221088"/>
            <a:ext cx="2723871" cy="24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escr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753" y="1268760"/>
            <a:ext cx="4318719" cy="205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bear\Desktop\NTU\碩一下\Image Mosaicing\Corner_det\sift\gir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599999"/>
            <a:ext cx="2160000" cy="2880000"/>
          </a:xfrm>
          <a:prstGeom prst="rect">
            <a:avLst/>
          </a:prstGeom>
          <a:noFill/>
        </p:spPr>
      </p:pic>
      <p:pic>
        <p:nvPicPr>
          <p:cNvPr id="12291" name="Picture 3" descr="C:\Users\bear\Desktop\NTU\碩一下\Image Mosaicing\Corner_det\sift\girl_sif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7" y="3600000"/>
            <a:ext cx="2160000" cy="28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 Compositing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namely </a:t>
            </a:r>
            <a:r>
              <a:rPr lang="en-US" altLang="zh-TW" dirty="0" smtClean="0"/>
              <a:t>compositing surface parameterization</a:t>
            </a:r>
          </a:p>
          <a:p>
            <a:r>
              <a:rPr lang="en-US" altLang="zh-TW" dirty="0" smtClean="0"/>
              <a:t>pixel </a:t>
            </a:r>
            <a:r>
              <a:rPr lang="en-US" altLang="zh-TW" dirty="0"/>
              <a:t>and seam </a:t>
            </a:r>
            <a:r>
              <a:rPr lang="en-US" altLang="zh-TW" dirty="0" smtClean="0"/>
              <a:t>selection</a:t>
            </a:r>
          </a:p>
          <a:p>
            <a:r>
              <a:rPr lang="en-US" altLang="zh-TW" dirty="0" smtClean="0"/>
              <a:t>Blending</a:t>
            </a:r>
          </a:p>
          <a:p>
            <a:r>
              <a:rPr lang="en-US" altLang="zh-TW" dirty="0" smtClean="0"/>
              <a:t>exposure </a:t>
            </a:r>
            <a:r>
              <a:rPr lang="en-US" altLang="zh-TW" dirty="0"/>
              <a:t>compensation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Flat panorama</a:t>
            </a:r>
          </a:p>
          <a:p>
            <a:pPr lvl="1"/>
            <a:r>
              <a:rPr lang="en-US" altLang="zh-TW" sz="2800" dirty="0"/>
              <a:t>If only a few images </a:t>
            </a:r>
            <a:r>
              <a:rPr lang="en-US" altLang="zh-TW" sz="2800" dirty="0" smtClean="0"/>
              <a:t>are stitched </a:t>
            </a:r>
            <a:r>
              <a:rPr lang="en-US" altLang="zh-TW" sz="2800" dirty="0"/>
              <a:t>together, a natural approach is to select one of the images as the reference and </a:t>
            </a:r>
            <a:r>
              <a:rPr lang="en-US" altLang="zh-TW" sz="2800" dirty="0" smtClean="0"/>
              <a:t>to then </a:t>
            </a:r>
            <a:r>
              <a:rPr lang="en-US" altLang="zh-TW" sz="2800" dirty="0"/>
              <a:t>warp all of the other images into its reference coordinate system.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053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For larger fields of view, however, we cannot maintain a flat representation without </a:t>
            </a:r>
            <a:r>
              <a:rPr lang="en-US" altLang="zh-TW" dirty="0" smtClean="0"/>
              <a:t>excessively stretching </a:t>
            </a:r>
            <a:r>
              <a:rPr lang="en-US" altLang="zh-TW" dirty="0"/>
              <a:t>pixels near the border of the image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sz="2800" dirty="0"/>
              <a:t>The usual choice </a:t>
            </a:r>
            <a:r>
              <a:rPr lang="en-US" altLang="zh-TW" sz="2800" dirty="0" smtClean="0"/>
              <a:t>for compositing </a:t>
            </a:r>
            <a:r>
              <a:rPr lang="en-US" altLang="zh-TW" sz="2800" dirty="0"/>
              <a:t>larger panoramas is to use a cylindrical </a:t>
            </a:r>
            <a:r>
              <a:rPr lang="en-US" altLang="zh-TW" sz="2800" dirty="0" smtClean="0"/>
              <a:t>or spherical projection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41168"/>
            <a:ext cx="4741341" cy="15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View selection</a:t>
            </a:r>
          </a:p>
          <a:p>
            <a:pPr lvl="1"/>
            <a:r>
              <a:rPr lang="en-US" altLang="zh-TW" dirty="0" smtClean="0"/>
              <a:t>As mentioned above, for a flat composite, we can choose one of the images as a reference.</a:t>
            </a:r>
          </a:p>
          <a:p>
            <a:pPr lvl="1"/>
            <a:r>
              <a:rPr lang="en-US" altLang="zh-TW" sz="2800" dirty="0" smtClean="0"/>
              <a:t>A reasonable choice is the one that is geometrically most central.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Coordinate transformations</a:t>
            </a:r>
          </a:p>
          <a:p>
            <a:pPr lvl="1">
              <a:buClr>
                <a:srgbClr val="0070C0"/>
              </a:buClr>
            </a:pPr>
            <a:r>
              <a:rPr lang="en-US" altLang="zh-TW" dirty="0" smtClean="0"/>
              <a:t>The final </a:t>
            </a:r>
            <a:r>
              <a:rPr lang="en-US" altLang="zh-TW" dirty="0"/>
              <a:t>compositing </a:t>
            </a:r>
            <a:r>
              <a:rPr lang="en-US" altLang="zh-TW" dirty="0" smtClean="0"/>
              <a:t>surface is</a:t>
            </a:r>
            <a:r>
              <a:rPr lang="en-US" altLang="zh-TW" dirty="0"/>
              <a:t> </a:t>
            </a:r>
            <a:r>
              <a:rPr lang="en-US" altLang="zh-TW" dirty="0" smtClean="0"/>
              <a:t>flat.</a:t>
            </a:r>
          </a:p>
          <a:p>
            <a:pPr lvl="1">
              <a:buClr>
                <a:srgbClr val="0070C0"/>
              </a:buClr>
            </a:pPr>
            <a:r>
              <a:rPr lang="en-US" altLang="zh-TW" dirty="0" smtClean="0"/>
              <a:t>The </a:t>
            </a:r>
            <a:r>
              <a:rPr lang="en-US" altLang="zh-TW" dirty="0"/>
              <a:t>final composite surface has some other analytic </a:t>
            </a:r>
            <a:r>
              <a:rPr lang="en-US" altLang="zh-TW" dirty="0" smtClean="0"/>
              <a:t>form</a:t>
            </a:r>
            <a:r>
              <a:rPr lang="en-US" altLang="zh-TW" dirty="0"/>
              <a:t> (e.g., cylindrical or spherical</a:t>
            </a:r>
            <a:r>
              <a:rPr lang="en-US" altLang="zh-TW" dirty="0" smtClean="0"/>
              <a:t>).</a:t>
            </a:r>
          </a:p>
          <a:p>
            <a:pPr lvl="2">
              <a:buClr>
                <a:srgbClr val="00CCFF"/>
              </a:buClr>
            </a:pPr>
            <a:r>
              <a:rPr lang="en-US" altLang="zh-TW" dirty="0"/>
              <a:t>lookup </a:t>
            </a:r>
            <a:r>
              <a:rPr lang="en-US" altLang="zh-TW" dirty="0" smtClean="0"/>
              <a:t>tables by </a:t>
            </a:r>
            <a:r>
              <a:rPr lang="en-US" altLang="zh-TW" dirty="0"/>
              <a:t>the partial trigonometric </a:t>
            </a:r>
            <a:r>
              <a:rPr lang="en-US" altLang="zh-TW" dirty="0" smtClean="0"/>
              <a:t>functions</a:t>
            </a:r>
          </a:p>
          <a:p>
            <a:pPr lvl="2">
              <a:buClr>
                <a:srgbClr val="00CCFF"/>
              </a:buClr>
            </a:pPr>
            <a:r>
              <a:rPr lang="en-US" altLang="zh-TW" dirty="0"/>
              <a:t>computing exact pixel mappings on a coarser grid and then interpolating </a:t>
            </a:r>
            <a:r>
              <a:rPr lang="en-US" altLang="zh-TW" dirty="0" smtClean="0"/>
              <a:t>these values</a:t>
            </a:r>
          </a:p>
        </p:txBody>
      </p:sp>
    </p:spTree>
    <p:extLst>
      <p:ext uri="{BB962C8B-B14F-4D97-AF65-F5344CB8AC3E}">
        <p14:creationId xmlns:p14="http://schemas.microsoft.com/office/powerpoint/2010/main" val="5845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Sampling issues</a:t>
            </a:r>
          </a:p>
          <a:p>
            <a:pPr lvl="1"/>
            <a:r>
              <a:rPr lang="en-US" altLang="zh-TW" dirty="0" smtClean="0"/>
              <a:t>If </a:t>
            </a:r>
            <a:r>
              <a:rPr lang="en-US" altLang="zh-TW" dirty="0"/>
              <a:t>the final panorama has a lower resolution than the input images, pre-filtering the </a:t>
            </a:r>
            <a:r>
              <a:rPr lang="en-US" altLang="zh-TW" dirty="0" smtClean="0"/>
              <a:t>input images </a:t>
            </a:r>
            <a:r>
              <a:rPr lang="en-US" altLang="zh-TW" dirty="0"/>
              <a:t>is necessary to avoid aliasing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sz="2800" dirty="0"/>
              <a:t>Under certain conditions, it </a:t>
            </a:r>
            <a:r>
              <a:rPr lang="en-US" altLang="zh-TW" sz="2800" dirty="0" smtClean="0"/>
              <a:t>may also </a:t>
            </a:r>
            <a:r>
              <a:rPr lang="en-US" altLang="zh-TW" sz="2800" dirty="0"/>
              <a:t>be possible to produce images with a higher resolution than the input images using </a:t>
            </a:r>
            <a:r>
              <a:rPr lang="en-US" altLang="zh-TW" sz="2800" dirty="0" smtClean="0"/>
              <a:t>the process </a:t>
            </a:r>
            <a:r>
              <a:rPr lang="en-US" altLang="zh-TW" sz="2800" dirty="0"/>
              <a:t>of </a:t>
            </a:r>
            <a:r>
              <a:rPr lang="en-US" altLang="zh-TW" sz="2800" dirty="0" smtClean="0"/>
              <a:t>super-resolution.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45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9.3.2 Pixel selection and weighting </a:t>
            </a:r>
            <a:r>
              <a:rPr lang="en-US" altLang="zh-TW" sz="3200" b="0" dirty="0" smtClean="0"/>
              <a:t/>
            </a:r>
            <a:br>
              <a:rPr lang="en-US" altLang="zh-TW" sz="3200" b="0" dirty="0" smtClean="0"/>
            </a:br>
            <a:r>
              <a:rPr lang="en-US" altLang="zh-TW" sz="3200" b="0" dirty="0"/>
              <a:t> </a:t>
            </a:r>
            <a:r>
              <a:rPr lang="en-US" altLang="zh-TW" sz="3200" b="0" dirty="0" smtClean="0"/>
              <a:t>        (</a:t>
            </a:r>
            <a:r>
              <a:rPr lang="en-US" altLang="zh-TW" sz="3200" b="0" dirty="0"/>
              <a:t>de-ghosting)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Once the source pixels have been mapped onto the final composite surface, we must </a:t>
            </a:r>
            <a:r>
              <a:rPr lang="en-US" altLang="zh-TW" dirty="0" smtClean="0"/>
              <a:t>still decide </a:t>
            </a:r>
            <a:r>
              <a:rPr lang="en-US" altLang="zh-TW" dirty="0"/>
              <a:t>how to blend them in order to create an attractive-looking panorama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sz="2800" dirty="0"/>
              <a:t>visible seams (due to </a:t>
            </a:r>
            <a:r>
              <a:rPr lang="en-US" altLang="zh-TW" sz="2800" dirty="0" smtClean="0"/>
              <a:t>exposure differences)</a:t>
            </a:r>
          </a:p>
          <a:p>
            <a:pPr lvl="1"/>
            <a:r>
              <a:rPr lang="en-US" altLang="zh-TW" sz="2800" dirty="0" smtClean="0"/>
              <a:t>blurring </a:t>
            </a:r>
            <a:r>
              <a:rPr lang="en-US" altLang="zh-TW" sz="2800" dirty="0"/>
              <a:t>(due to </a:t>
            </a:r>
            <a:r>
              <a:rPr lang="en-US" altLang="zh-TW" sz="2800" dirty="0" err="1" smtClean="0"/>
              <a:t>mis</a:t>
            </a:r>
            <a:r>
              <a:rPr lang="en-US" altLang="zh-TW" sz="2800" dirty="0" smtClean="0"/>
              <a:t>-registration)</a:t>
            </a:r>
          </a:p>
          <a:p>
            <a:pPr lvl="1"/>
            <a:r>
              <a:rPr lang="en-US" altLang="zh-TW" sz="2800" dirty="0" smtClean="0"/>
              <a:t>ghosting </a:t>
            </a:r>
            <a:r>
              <a:rPr lang="en-US" altLang="zh-TW" sz="2800" dirty="0"/>
              <a:t>(due to moving objects)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9.3.2 Pixel selection and weighting </a:t>
            </a:r>
            <a:br>
              <a:rPr lang="en-US" altLang="zh-TW" sz="3200" b="0" dirty="0"/>
            </a:br>
            <a:r>
              <a:rPr lang="en-US" altLang="zh-TW" sz="3200" b="0" dirty="0"/>
              <a:t>         (de-ghosting)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simplest way to create a final composite is to </a:t>
            </a:r>
            <a:r>
              <a:rPr lang="en-US" altLang="zh-TW" dirty="0" smtClean="0"/>
              <a:t>simply take </a:t>
            </a:r>
            <a:r>
              <a:rPr lang="en-US" altLang="zh-TW" dirty="0"/>
              <a:t>an average value at each </a:t>
            </a:r>
            <a:r>
              <a:rPr lang="en-US" altLang="zh-TW" dirty="0" smtClean="0"/>
              <a:t>pixel:</a:t>
            </a: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en-US" altLang="zh-TW" dirty="0" smtClean="0"/>
              <a:t>Visible drawback by:</a:t>
            </a:r>
          </a:p>
          <a:p>
            <a:pPr lvl="1"/>
            <a:r>
              <a:rPr lang="en-US" altLang="zh-TW" dirty="0" smtClean="0"/>
              <a:t>exposure differences</a:t>
            </a:r>
          </a:p>
          <a:p>
            <a:pPr lvl="1"/>
            <a:r>
              <a:rPr lang="en-US" altLang="zh-TW" dirty="0" err="1" smtClean="0"/>
              <a:t>misregistrations</a:t>
            </a:r>
            <a:endParaRPr lang="en-US" altLang="zh-TW" dirty="0"/>
          </a:p>
          <a:p>
            <a:pPr lvl="1"/>
            <a:r>
              <a:rPr lang="en-US" altLang="zh-TW" dirty="0" smtClean="0"/>
              <a:t>scene </a:t>
            </a:r>
            <a:r>
              <a:rPr lang="en-US" altLang="zh-TW" dirty="0"/>
              <a:t>movement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41719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00"/>
            <a:ext cx="91154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27584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Final composites computed by a variety of algorithms (</a:t>
            </a:r>
            <a:r>
              <a:rPr lang="en-US" altLang="zh-TW" dirty="0" err="1"/>
              <a:t>Szeliski</a:t>
            </a:r>
            <a:r>
              <a:rPr lang="en-US" altLang="zh-TW" dirty="0"/>
              <a:t> 2006a): </a:t>
            </a:r>
            <a:endParaRPr lang="en-US" altLang="zh-TW" dirty="0" smtClean="0"/>
          </a:p>
          <a:p>
            <a:r>
              <a:rPr lang="en-US" altLang="zh-TW" dirty="0" smtClean="0"/>
              <a:t>(a)average</a:t>
            </a:r>
            <a:r>
              <a:rPr lang="en-US" altLang="zh-TW" dirty="0"/>
              <a:t>, (b) median, (c) feathered average, (d) p-norm p = 10,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9.1.1 Planar </a:t>
            </a:r>
            <a:r>
              <a:rPr lang="en-US" altLang="zh-TW" sz="4000" dirty="0" smtClean="0"/>
              <a:t>Perspective Motion </a:t>
            </a:r>
            <a:endParaRPr lang="en-US" altLang="zh-TW" sz="4000" dirty="0" smtClean="0">
              <a:ea typeface="新細明體" charset="-120"/>
            </a:endParaRPr>
          </a:p>
        </p:txBody>
      </p:sp>
      <p:grpSp>
        <p:nvGrpSpPr>
          <p:cNvPr id="335876" name="Group 4"/>
          <p:cNvGrpSpPr>
            <a:grpSpLocks/>
          </p:cNvGrpSpPr>
          <p:nvPr/>
        </p:nvGrpSpPr>
        <p:grpSpPr bwMode="auto">
          <a:xfrm>
            <a:off x="947738" y="3681537"/>
            <a:ext cx="1483773" cy="2492375"/>
            <a:chOff x="672" y="1847"/>
            <a:chExt cx="1051" cy="1570"/>
          </a:xfrm>
        </p:grpSpPr>
        <p:grpSp>
          <p:nvGrpSpPr>
            <p:cNvPr id="24614" name="Group 5"/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24617" name="Picture 6" descr="TRANSLATION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18" name="Rectangle 7"/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4619" name="Rectangle 8"/>
              <p:cNvSpPr>
                <a:spLocks noChangeArrowheads="1"/>
              </p:cNvSpPr>
              <p:nvPr/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  <p:sp>
          <p:nvSpPr>
            <p:cNvPr id="24615" name="Text Box 9"/>
            <p:cNvSpPr txBox="1">
              <a:spLocks noChangeArrowheads="1"/>
            </p:cNvSpPr>
            <p:nvPr/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Translation</a:t>
              </a:r>
            </a:p>
          </p:txBody>
        </p:sp>
      </p:grpSp>
      <p:grpSp>
        <p:nvGrpSpPr>
          <p:cNvPr id="335883" name="Group 11"/>
          <p:cNvGrpSpPr>
            <a:grpSpLocks/>
          </p:cNvGrpSpPr>
          <p:nvPr/>
        </p:nvGrpSpPr>
        <p:grpSpPr bwMode="auto">
          <a:xfrm>
            <a:off x="2913064" y="3645024"/>
            <a:ext cx="1422235" cy="2528888"/>
            <a:chOff x="2064" y="1824"/>
            <a:chExt cx="1008" cy="1593"/>
          </a:xfrm>
        </p:grpSpPr>
        <p:grpSp>
          <p:nvGrpSpPr>
            <p:cNvPr id="24605" name="Group 12"/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24608" name="Picture 13" descr="AFF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9" name="Rectangle 14"/>
              <p:cNvSpPr>
                <a:spLocks noChangeArrowheads="1"/>
              </p:cNvSpPr>
              <p:nvPr/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4610" name="Line 15"/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11" name="Line 16"/>
              <p:cNvSpPr>
                <a:spLocks noChangeShapeType="1"/>
              </p:cNvSpPr>
              <p:nvPr/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12" name="Line 17"/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13" name="Line 18"/>
              <p:cNvSpPr>
                <a:spLocks noChangeShapeType="1"/>
              </p:cNvSpPr>
              <p:nvPr/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4606" name="Text Box 19"/>
            <p:cNvSpPr txBox="1">
              <a:spLocks noChangeArrowheads="1"/>
            </p:cNvSpPr>
            <p:nvPr/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Affine</a:t>
              </a:r>
            </a:p>
          </p:txBody>
        </p:sp>
      </p:grpSp>
      <p:grpSp>
        <p:nvGrpSpPr>
          <p:cNvPr id="335893" name="Group 21"/>
          <p:cNvGrpSpPr>
            <a:grpSpLocks/>
          </p:cNvGrpSpPr>
          <p:nvPr/>
        </p:nvGrpSpPr>
        <p:grpSpPr bwMode="auto">
          <a:xfrm>
            <a:off x="4945063" y="3645025"/>
            <a:ext cx="1467385" cy="2528888"/>
            <a:chOff x="3504" y="1824"/>
            <a:chExt cx="1040" cy="1593"/>
          </a:xfrm>
        </p:grpSpPr>
        <p:grpSp>
          <p:nvGrpSpPr>
            <p:cNvPr id="24596" name="Group 22"/>
            <p:cNvGrpSpPr>
              <a:grpSpLocks/>
            </p:cNvGrpSpPr>
            <p:nvPr/>
          </p:nvGrpSpPr>
          <p:grpSpPr bwMode="auto">
            <a:xfrm>
              <a:off x="3504" y="2361"/>
              <a:ext cx="960" cy="1056"/>
              <a:chOff x="3696" y="2976"/>
              <a:chExt cx="864" cy="912"/>
            </a:xfrm>
          </p:grpSpPr>
          <p:pic>
            <p:nvPicPr>
              <p:cNvPr id="24599" name="Picture 23" descr="PERSPECTIV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976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0" name="Rectangle 24"/>
              <p:cNvSpPr>
                <a:spLocks noChangeArrowheads="1"/>
              </p:cNvSpPr>
              <p:nvPr/>
            </p:nvSpPr>
            <p:spPr bwMode="auto">
              <a:xfrm>
                <a:off x="3696" y="3072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4601" name="Line 25"/>
              <p:cNvSpPr>
                <a:spLocks noChangeShapeType="1"/>
              </p:cNvSpPr>
              <p:nvPr/>
            </p:nvSpPr>
            <p:spPr bwMode="auto">
              <a:xfrm>
                <a:off x="3888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02" name="Line 26"/>
              <p:cNvSpPr>
                <a:spLocks noChangeShapeType="1"/>
              </p:cNvSpPr>
              <p:nvPr/>
            </p:nvSpPr>
            <p:spPr bwMode="auto">
              <a:xfrm flipV="1">
                <a:off x="3984" y="3840"/>
                <a:ext cx="576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03" name="Line 27"/>
              <p:cNvSpPr>
                <a:spLocks noChangeShapeType="1"/>
              </p:cNvSpPr>
              <p:nvPr/>
            </p:nvSpPr>
            <p:spPr bwMode="auto">
              <a:xfrm>
                <a:off x="3888" y="2976"/>
                <a:ext cx="96" cy="91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04" name="Line 28"/>
              <p:cNvSpPr>
                <a:spLocks noChangeShapeType="1"/>
              </p:cNvSpPr>
              <p:nvPr/>
            </p:nvSpPr>
            <p:spPr bwMode="auto">
              <a:xfrm>
                <a:off x="4512" y="3072"/>
                <a:ext cx="48" cy="76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4597" name="Text Box 29"/>
            <p:cNvSpPr txBox="1">
              <a:spLocks noChangeArrowheads="1"/>
            </p:cNvSpPr>
            <p:nvPr/>
          </p:nvSpPr>
          <p:spPr bwMode="auto">
            <a:xfrm>
              <a:off x="3504" y="1824"/>
              <a:ext cx="10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Perspective</a:t>
              </a:r>
            </a:p>
          </p:txBody>
        </p:sp>
      </p:grpSp>
      <p:grpSp>
        <p:nvGrpSpPr>
          <p:cNvPr id="335903" name="Group 31"/>
          <p:cNvGrpSpPr>
            <a:grpSpLocks/>
          </p:cNvGrpSpPr>
          <p:nvPr/>
        </p:nvGrpSpPr>
        <p:grpSpPr bwMode="auto">
          <a:xfrm>
            <a:off x="6977061" y="3645025"/>
            <a:ext cx="1458919" cy="2528888"/>
            <a:chOff x="4944" y="1824"/>
            <a:chExt cx="1034" cy="1593"/>
          </a:xfrm>
        </p:grpSpPr>
        <p:grpSp>
          <p:nvGrpSpPr>
            <p:cNvPr id="24587" name="Group 32"/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24590" name="Picture 33" descr="ro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91" name="Rectangle 34"/>
              <p:cNvSpPr>
                <a:spLocks noChangeArrowheads="1"/>
              </p:cNvSpPr>
              <p:nvPr/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4592" name="Line 35"/>
              <p:cNvSpPr>
                <a:spLocks noChangeShapeType="1"/>
              </p:cNvSpPr>
              <p:nvPr/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593" name="Line 36"/>
              <p:cNvSpPr>
                <a:spLocks noChangeShapeType="1"/>
              </p:cNvSpPr>
              <p:nvPr/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594" name="Line 37"/>
              <p:cNvSpPr>
                <a:spLocks noChangeShapeType="1"/>
              </p:cNvSpPr>
              <p:nvPr/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595" name="Line 38"/>
              <p:cNvSpPr>
                <a:spLocks noChangeShapeType="1"/>
              </p:cNvSpPr>
              <p:nvPr/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4588" name="Text Box 39"/>
            <p:cNvSpPr txBox="1">
              <a:spLocks noChangeArrowheads="1"/>
            </p:cNvSpPr>
            <p:nvPr/>
          </p:nvSpPr>
          <p:spPr bwMode="auto">
            <a:xfrm>
              <a:off x="4992" y="1824"/>
              <a:ext cx="9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3D rotation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46261"/>
            <a:ext cx="5425727" cy="185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0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" y="404664"/>
            <a:ext cx="903922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27584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(e) </a:t>
            </a:r>
            <a:r>
              <a:rPr lang="en-US" altLang="zh-TW" dirty="0" err="1"/>
              <a:t>Voronoi</a:t>
            </a:r>
            <a:r>
              <a:rPr lang="en-US" altLang="zh-TW" dirty="0"/>
              <a:t>, (f) </a:t>
            </a:r>
            <a:r>
              <a:rPr lang="en-US" altLang="zh-TW" dirty="0" smtClean="0"/>
              <a:t>weighted ROD </a:t>
            </a:r>
            <a:r>
              <a:rPr lang="en-US" altLang="zh-TW" dirty="0"/>
              <a:t>vertex cover with feathering, (g) graph cut seams with Poisson blending and (h) </a:t>
            </a:r>
            <a:r>
              <a:rPr lang="en-US" altLang="zh-TW" dirty="0" smtClean="0"/>
              <a:t>with pyramid </a:t>
            </a:r>
            <a:r>
              <a:rPr lang="en-US" altLang="zh-TW" dirty="0"/>
              <a:t>blending.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 smtClean="0"/>
              <a:t>9.3.3 Application: Photomontage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While image stitching is normally used to composite partially overlapping photographs, </a:t>
            </a:r>
            <a:r>
              <a:rPr lang="en-US" altLang="zh-TW" dirty="0" smtClean="0"/>
              <a:t>it can </a:t>
            </a:r>
            <a:r>
              <a:rPr lang="en-US" altLang="zh-TW" dirty="0"/>
              <a:t>also be used to composite repeated shots of a scene taken with the aim of obtaining </a:t>
            </a:r>
            <a:r>
              <a:rPr lang="en-US" altLang="zh-TW" dirty="0" smtClean="0"/>
              <a:t>the best </a:t>
            </a:r>
            <a:r>
              <a:rPr lang="en-US" altLang="zh-TW" dirty="0"/>
              <a:t>possible composition and appearance of each element.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3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431"/>
            <a:ext cx="9144000" cy="23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6992"/>
            <a:ext cx="4020294" cy="287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6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/>
              <a:t>9.3.4 Blending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6009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/>
              <a:t>9.3.4 Blending</a:t>
            </a: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93190" name="Group 3"/>
          <p:cNvGrpSpPr>
            <a:grpSpLocks/>
          </p:cNvGrpSpPr>
          <p:nvPr/>
        </p:nvGrpSpPr>
        <p:grpSpPr bwMode="auto">
          <a:xfrm>
            <a:off x="990600" y="1752600"/>
            <a:ext cx="6775450" cy="3059113"/>
            <a:chOff x="388" y="624"/>
            <a:chExt cx="4700" cy="2137"/>
          </a:xfrm>
        </p:grpSpPr>
        <p:pic>
          <p:nvPicPr>
            <p:cNvPr id="93194" name="Picture 4" descr="lfade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5" name="Picture 5" descr="rfade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196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93208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321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9321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altLang="zh-TW" sz="1800">
                      <a:ea typeface="新細明體" charset="-120"/>
                    </a:rPr>
                    <a:t>0</a:t>
                  </a:r>
                </a:p>
              </p:txBody>
            </p:sp>
          </p:grpSp>
          <p:sp>
            <p:nvSpPr>
              <p:cNvPr id="9320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1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1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93212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321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9321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altLang="zh-TW" sz="1800">
                      <a:ea typeface="新細明體" charset="-120"/>
                    </a:rPr>
                    <a:t>1</a:t>
                  </a:r>
                </a:p>
              </p:txBody>
            </p:sp>
          </p:grpSp>
        </p:grpSp>
        <p:grpSp>
          <p:nvGrpSpPr>
            <p:cNvPr id="93197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320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0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93198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320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0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0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93199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320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0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  <p:sp>
          <p:nvSpPr>
            <p:cNvPr id="9320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6000" b="1">
                  <a:solidFill>
                    <a:srgbClr val="FF0000"/>
                  </a:solidFill>
                  <a:ea typeface="新細明體" charset="-120"/>
                </a:rPr>
                <a:t>+</a:t>
              </a:r>
            </a:p>
          </p:txBody>
        </p:sp>
      </p:grpSp>
      <p:grpSp>
        <p:nvGrpSpPr>
          <p:cNvPr id="413723" name="Group 27"/>
          <p:cNvGrpSpPr>
            <a:grpSpLocks/>
          </p:cNvGrpSpPr>
          <p:nvPr/>
        </p:nvGrpSpPr>
        <p:grpSpPr bwMode="auto">
          <a:xfrm>
            <a:off x="2066925" y="3581400"/>
            <a:ext cx="3571875" cy="2514600"/>
            <a:chOff x="720" y="2592"/>
            <a:chExt cx="2250" cy="1584"/>
          </a:xfrm>
        </p:grpSpPr>
        <p:pic>
          <p:nvPicPr>
            <p:cNvPr id="93192" name="Picture 28" descr="win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6000" b="1">
                  <a:solidFill>
                    <a:srgbClr val="FF0000"/>
                  </a:solidFill>
                  <a:ea typeface="新細明體" charset="-12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7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新細明體" charset="-120"/>
              </a:rPr>
              <a:t>Image F</a:t>
            </a:r>
            <a:r>
              <a:rPr lang="en-US" altLang="zh-TW" dirty="0" smtClean="0">
                <a:ea typeface="新細明體" charset="-120"/>
              </a:rPr>
              <a:t>eathering</a:t>
            </a:r>
            <a:endParaRPr lang="zh-TW" altLang="en-US" dirty="0"/>
          </a:p>
        </p:txBody>
      </p:sp>
      <p:sp>
        <p:nvSpPr>
          <p:cNvPr id="3" name="內容版面配置區 1"/>
          <p:cNvSpPr txBox="1">
            <a:spLocks/>
          </p:cNvSpPr>
          <p:nvPr/>
        </p:nvSpPr>
        <p:spPr>
          <a:xfrm>
            <a:off x="685800" y="1752600"/>
            <a:ext cx="77724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/>
            <a:r>
              <a:rPr lang="en-US" altLang="zh-TW" dirty="0" smtClean="0">
                <a:ea typeface="新細明體" charset="-120"/>
              </a:rPr>
              <a:t>Weight each image proportional to its distance from the edge</a:t>
            </a:r>
            <a:r>
              <a:rPr lang="zh-TW" altLang="en-US" dirty="0" smtClean="0">
                <a:ea typeface="新細明體" charset="-120"/>
              </a:rPr>
              <a:t> </a:t>
            </a:r>
            <a:r>
              <a:rPr lang="en-US" altLang="zh-TW" dirty="0" smtClean="0">
                <a:ea typeface="新細明體" charset="-120"/>
              </a:rPr>
              <a:t>(distance map [</a:t>
            </a:r>
            <a:r>
              <a:rPr lang="en-US" altLang="zh-TW" dirty="0" err="1" smtClean="0">
                <a:ea typeface="新細明體" charset="-120"/>
              </a:rPr>
              <a:t>Danielsson</a:t>
            </a:r>
            <a:r>
              <a:rPr lang="en-US" altLang="zh-TW" dirty="0" smtClean="0">
                <a:ea typeface="新細明體" charset="-120"/>
              </a:rPr>
              <a:t>, CVGIP 1980]</a:t>
            </a:r>
          </a:p>
          <a:p>
            <a:pPr marL="0" indent="0">
              <a:buNone/>
            </a:pPr>
            <a:endParaRPr lang="en-US" altLang="zh-TW" dirty="0" smtClean="0"/>
          </a:p>
          <a:p>
            <a:pPr lvl="1"/>
            <a:r>
              <a:rPr lang="en-US" altLang="zh-TW" dirty="0" smtClean="0">
                <a:ea typeface="新細明體" charset="-120"/>
              </a:rPr>
              <a:t>Generate </a:t>
            </a:r>
            <a:r>
              <a:rPr lang="en-US" altLang="zh-TW" i="1" dirty="0" smtClean="0">
                <a:ea typeface="新細明體" charset="-120"/>
              </a:rPr>
              <a:t>weight map </a:t>
            </a:r>
            <a:r>
              <a:rPr lang="en-US" altLang="zh-TW" dirty="0" smtClean="0">
                <a:ea typeface="新細明體" charset="-120"/>
              </a:rPr>
              <a:t>for each image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Sum up all of the weights and divide by sum:</a:t>
            </a:r>
            <a:r>
              <a:rPr lang="zh-TW" altLang="en-US" dirty="0" smtClean="0">
                <a:ea typeface="新細明體" charset="-120"/>
              </a:rPr>
              <a:t> </a:t>
            </a:r>
            <a:r>
              <a:rPr lang="en-US" altLang="zh-TW" dirty="0" smtClean="0">
                <a:ea typeface="新細明體" charset="-120"/>
              </a:rPr>
              <a:t>weights sum up to 1:  </a:t>
            </a:r>
            <a:r>
              <a:rPr lang="en-US" altLang="zh-TW" dirty="0" smtClean="0">
                <a:ea typeface="新細明體" charset="-120"/>
                <a:cs typeface="Arial" charset="0"/>
              </a:rPr>
              <a:t>	</a:t>
            </a:r>
          </a:p>
          <a:p>
            <a:pPr lvl="2"/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i="1" dirty="0" smtClean="0">
                <a:latin typeface="Times New Roman" pitchFamily="18" charset="0"/>
                <a:ea typeface="新細明體" charset="-120"/>
                <a:cs typeface="Arial" charset="0"/>
              </a:rPr>
              <a:t>’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= 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/ ( ∑</a:t>
            </a:r>
            <a:r>
              <a:rPr lang="en-US" altLang="zh-TW" i="1" baseline="-25000" dirty="0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)</a:t>
            </a:r>
            <a:endParaRPr lang="en-US" altLang="zh-TW" dirty="0" smtClean="0">
              <a:ea typeface="新細明體" charset="-120"/>
            </a:endParaRPr>
          </a:p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422648" y="3284984"/>
            <a:ext cx="4517504" cy="427331"/>
            <a:chOff x="990600" y="3200400"/>
            <a:chExt cx="5638800" cy="5334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906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25146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rgbClr val="CC0000">
                <a:alpha val="10196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39624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590800" y="3276600"/>
              <a:ext cx="10668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4038600" y="3276600"/>
              <a:ext cx="10668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331640" y="6096000"/>
            <a:ext cx="5328592" cy="386680"/>
            <a:chOff x="990600" y="5257800"/>
            <a:chExt cx="5715000" cy="533400"/>
          </a:xfrm>
        </p:grpSpPr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 flipV="1">
              <a:off x="2514600" y="5257800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>
                <a:alpha val="10196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flipV="1">
              <a:off x="990600" y="5257800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flipV="1">
              <a:off x="4038600" y="5257800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91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Image feathering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TW" dirty="0" smtClean="0">
                <a:ea typeface="新細明體" charset="-120"/>
              </a:rPr>
              <a:t>Weight each image proportional to its distance from the edge</a:t>
            </a:r>
            <a:r>
              <a:rPr lang="zh-TW" altLang="en-US" dirty="0">
                <a:ea typeface="新細明體" charset="-120"/>
              </a:rPr>
              <a:t> </a:t>
            </a:r>
            <a:r>
              <a:rPr lang="en-US" altLang="zh-TW" dirty="0" smtClean="0">
                <a:ea typeface="新細明體" charset="-120"/>
              </a:rPr>
              <a:t>(distance map [</a:t>
            </a:r>
            <a:r>
              <a:rPr lang="en-US" altLang="zh-TW" dirty="0" err="1" smtClean="0">
                <a:ea typeface="新細明體" charset="-120"/>
              </a:rPr>
              <a:t>Danielsson</a:t>
            </a:r>
            <a:r>
              <a:rPr lang="en-US" altLang="zh-TW" dirty="0" smtClean="0">
                <a:ea typeface="新細明體" charset="-120"/>
              </a:rPr>
              <a:t>, CVGIP 1980]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pPr eaLnBrk="1" hangingPunct="1"/>
            <a:r>
              <a:rPr lang="en-US" altLang="zh-TW" dirty="0" smtClean="0">
                <a:ea typeface="新細明體" charset="-120"/>
              </a:rPr>
              <a:t>1. Generate </a:t>
            </a:r>
            <a:r>
              <a:rPr lang="en-US" altLang="zh-TW" i="1" dirty="0" smtClean="0">
                <a:ea typeface="新細明體" charset="-120"/>
              </a:rPr>
              <a:t>weight map </a:t>
            </a:r>
            <a:r>
              <a:rPr lang="en-US" altLang="zh-TW" dirty="0" smtClean="0">
                <a:ea typeface="新細明體" charset="-120"/>
              </a:rPr>
              <a:t>for each image</a:t>
            </a:r>
          </a:p>
          <a:p>
            <a:pPr eaLnBrk="1" hangingPunct="1"/>
            <a:r>
              <a:rPr lang="en-US" altLang="zh-TW" dirty="0" smtClean="0">
                <a:ea typeface="新細明體" charset="-120"/>
              </a:rPr>
              <a:t>2. Sum up all of the weights and divide by sum:</a:t>
            </a:r>
            <a:br>
              <a:rPr lang="en-US" altLang="zh-TW" dirty="0" smtClean="0">
                <a:ea typeface="新細明體" charset="-120"/>
              </a:rPr>
            </a:br>
            <a:r>
              <a:rPr lang="en-US" altLang="zh-TW" dirty="0" smtClean="0">
                <a:ea typeface="新細明體" charset="-120"/>
              </a:rPr>
              <a:t>weights sum up to 1:  </a:t>
            </a:r>
            <a:r>
              <a:rPr lang="en-US" altLang="zh-TW" dirty="0" smtClean="0">
                <a:ea typeface="新細明體" charset="-120"/>
                <a:cs typeface="Arial" charset="0"/>
              </a:rPr>
              <a:t>	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i="1" dirty="0" smtClean="0">
                <a:latin typeface="Times New Roman" pitchFamily="18" charset="0"/>
                <a:ea typeface="新細明體" charset="-120"/>
                <a:cs typeface="Arial" charset="0"/>
              </a:rPr>
              <a:t>’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= 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/ ( ∑</a:t>
            </a:r>
            <a:r>
              <a:rPr lang="en-US" altLang="zh-TW" i="1" baseline="-25000" dirty="0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)</a:t>
            </a:r>
            <a:endParaRPr lang="en-US" altLang="zh-TW" dirty="0" smtClean="0">
              <a:ea typeface="新細明體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20850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Image Feathering</a:t>
            </a:r>
          </a:p>
        </p:txBody>
      </p:sp>
      <p:pic>
        <p:nvPicPr>
          <p:cNvPr id="92166" name="Picture 3" descr="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243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4" descr="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2243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77" name="Picture 5" descr="t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0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Effect of window size</a:t>
            </a:r>
          </a:p>
        </p:txBody>
      </p:sp>
      <p:pic>
        <p:nvPicPr>
          <p:cNvPr id="94214" name="Picture 3" descr="win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4" descr="win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Line 5"/>
          <p:cNvSpPr>
            <a:spLocks noChangeShapeType="1"/>
          </p:cNvSpPr>
          <p:nvPr/>
        </p:nvSpPr>
        <p:spPr bwMode="auto">
          <a:xfrm flipV="1">
            <a:off x="1066800" y="5257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217" name="Line 6"/>
          <p:cNvSpPr>
            <a:spLocks noChangeShapeType="1"/>
          </p:cNvSpPr>
          <p:nvPr/>
        </p:nvSpPr>
        <p:spPr bwMode="auto">
          <a:xfrm flipH="1" flipV="1">
            <a:off x="1066800" y="5257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218" name="Line 7"/>
          <p:cNvSpPr>
            <a:spLocks noChangeShapeType="1"/>
          </p:cNvSpPr>
          <p:nvPr/>
        </p:nvSpPr>
        <p:spPr bwMode="auto">
          <a:xfrm flipV="1">
            <a:off x="91440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219" name="Line 8"/>
          <p:cNvSpPr>
            <a:spLocks noChangeShapeType="1"/>
          </p:cNvSpPr>
          <p:nvPr/>
        </p:nvSpPr>
        <p:spPr bwMode="auto">
          <a:xfrm>
            <a:off x="1066800" y="60960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4220" name="Group 9"/>
          <p:cNvGrpSpPr>
            <a:grpSpLocks/>
          </p:cNvGrpSpPr>
          <p:nvPr/>
        </p:nvGrpSpPr>
        <p:grpSpPr bwMode="auto">
          <a:xfrm>
            <a:off x="615950" y="5805488"/>
            <a:ext cx="374650" cy="366712"/>
            <a:chOff x="484" y="3273"/>
            <a:chExt cx="236" cy="231"/>
          </a:xfrm>
        </p:grpSpPr>
        <p:sp>
          <p:nvSpPr>
            <p:cNvPr id="94237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8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0</a:t>
              </a:r>
            </a:p>
          </p:txBody>
        </p:sp>
      </p:grpSp>
      <p:grpSp>
        <p:nvGrpSpPr>
          <p:cNvPr id="94221" name="Group 12"/>
          <p:cNvGrpSpPr>
            <a:grpSpLocks/>
          </p:cNvGrpSpPr>
          <p:nvPr/>
        </p:nvGrpSpPr>
        <p:grpSpPr bwMode="auto">
          <a:xfrm>
            <a:off x="609600" y="5043488"/>
            <a:ext cx="374650" cy="366712"/>
            <a:chOff x="484" y="3273"/>
            <a:chExt cx="236" cy="231"/>
          </a:xfrm>
        </p:grpSpPr>
        <p:sp>
          <p:nvSpPr>
            <p:cNvPr id="94235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6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1</a:t>
              </a:r>
            </a:p>
          </p:txBody>
        </p:sp>
      </p:grpSp>
      <p:sp>
        <p:nvSpPr>
          <p:cNvPr id="94222" name="Text Box 15"/>
          <p:cNvSpPr txBox="1">
            <a:spLocks noChangeArrowheads="1"/>
          </p:cNvSpPr>
          <p:nvPr/>
        </p:nvSpPr>
        <p:spPr bwMode="auto">
          <a:xfrm>
            <a:off x="1371600" y="507365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1600">
                <a:ea typeface="新細明體" charset="-120"/>
              </a:rPr>
              <a:t>left</a:t>
            </a:r>
          </a:p>
        </p:txBody>
      </p:sp>
      <p:sp>
        <p:nvSpPr>
          <p:cNvPr id="94223" name="Text Box 16"/>
          <p:cNvSpPr txBox="1">
            <a:spLocks noChangeArrowheads="1"/>
          </p:cNvSpPr>
          <p:nvPr/>
        </p:nvSpPr>
        <p:spPr bwMode="auto">
          <a:xfrm>
            <a:off x="1335088" y="5562600"/>
            <a:ext cx="569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1600">
                <a:ea typeface="新細明體" charset="-120"/>
              </a:rPr>
              <a:t>right</a:t>
            </a:r>
          </a:p>
        </p:txBody>
      </p:sp>
      <p:sp>
        <p:nvSpPr>
          <p:cNvPr id="94224" name="Line 17"/>
          <p:cNvSpPr>
            <a:spLocks noChangeShapeType="1"/>
          </p:cNvSpPr>
          <p:nvPr/>
        </p:nvSpPr>
        <p:spPr bwMode="auto">
          <a:xfrm flipV="1">
            <a:off x="563245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4225" name="Group 18"/>
          <p:cNvGrpSpPr>
            <a:grpSpLocks/>
          </p:cNvGrpSpPr>
          <p:nvPr/>
        </p:nvGrpSpPr>
        <p:grpSpPr bwMode="auto">
          <a:xfrm>
            <a:off x="5784850" y="5257800"/>
            <a:ext cx="1600200" cy="838200"/>
            <a:chOff x="3168" y="2928"/>
            <a:chExt cx="2016" cy="528"/>
          </a:xfrm>
        </p:grpSpPr>
        <p:sp>
          <p:nvSpPr>
            <p:cNvPr id="94232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3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4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4226" name="Group 22"/>
          <p:cNvGrpSpPr>
            <a:grpSpLocks/>
          </p:cNvGrpSpPr>
          <p:nvPr/>
        </p:nvGrpSpPr>
        <p:grpSpPr bwMode="auto">
          <a:xfrm>
            <a:off x="5334000" y="5805488"/>
            <a:ext cx="374650" cy="366712"/>
            <a:chOff x="484" y="3273"/>
            <a:chExt cx="236" cy="231"/>
          </a:xfrm>
        </p:grpSpPr>
        <p:sp>
          <p:nvSpPr>
            <p:cNvPr id="94230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1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0</a:t>
              </a:r>
            </a:p>
          </p:txBody>
        </p:sp>
      </p:grpSp>
      <p:grpSp>
        <p:nvGrpSpPr>
          <p:cNvPr id="94227" name="Group 25"/>
          <p:cNvGrpSpPr>
            <a:grpSpLocks/>
          </p:cNvGrpSpPr>
          <p:nvPr/>
        </p:nvGrpSpPr>
        <p:grpSpPr bwMode="auto">
          <a:xfrm>
            <a:off x="5334000" y="5043488"/>
            <a:ext cx="374650" cy="366712"/>
            <a:chOff x="484" y="3273"/>
            <a:chExt cx="236" cy="231"/>
          </a:xfrm>
        </p:grpSpPr>
        <p:sp>
          <p:nvSpPr>
            <p:cNvPr id="94228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29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9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投影片編號版面配置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34AF7E-9D2C-48FD-8447-CB5FA9619B6E}" type="slidenum">
              <a:rPr lang="en-US" altLang="zh-TW" sz="1400"/>
              <a:pPr eaLnBrk="1" hangingPunct="1"/>
              <a:t>59</a:t>
            </a:fld>
            <a:endParaRPr lang="en-US" altLang="zh-TW" sz="1400"/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Effect of window size</a:t>
            </a:r>
          </a:p>
        </p:txBody>
      </p:sp>
      <p:grpSp>
        <p:nvGrpSpPr>
          <p:cNvPr id="95238" name="Group 3"/>
          <p:cNvGrpSpPr>
            <a:grpSpLocks/>
          </p:cNvGrpSpPr>
          <p:nvPr/>
        </p:nvGrpSpPr>
        <p:grpSpPr bwMode="auto">
          <a:xfrm>
            <a:off x="2185988" y="5043488"/>
            <a:ext cx="557212" cy="1128712"/>
            <a:chOff x="384" y="2793"/>
            <a:chExt cx="351" cy="711"/>
          </a:xfrm>
        </p:grpSpPr>
        <p:sp>
          <p:nvSpPr>
            <p:cNvPr id="95252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9525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95260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261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262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9525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95258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259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9525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95256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257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</p:grpSp>
      <p:sp>
        <p:nvSpPr>
          <p:cNvPr id="95239" name="Line 15"/>
          <p:cNvSpPr>
            <a:spLocks noChangeShapeType="1"/>
          </p:cNvSpPr>
          <p:nvPr/>
        </p:nvSpPr>
        <p:spPr bwMode="auto">
          <a:xfrm flipV="1">
            <a:off x="631825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5240" name="Group 16"/>
          <p:cNvGrpSpPr>
            <a:grpSpLocks/>
          </p:cNvGrpSpPr>
          <p:nvPr/>
        </p:nvGrpSpPr>
        <p:grpSpPr bwMode="auto">
          <a:xfrm>
            <a:off x="6470650" y="5257800"/>
            <a:ext cx="19050" cy="838200"/>
            <a:chOff x="3168" y="2928"/>
            <a:chExt cx="2016" cy="528"/>
          </a:xfrm>
        </p:grpSpPr>
        <p:sp>
          <p:nvSpPr>
            <p:cNvPr id="95249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250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251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5241" name="Group 20"/>
          <p:cNvGrpSpPr>
            <a:grpSpLocks/>
          </p:cNvGrpSpPr>
          <p:nvPr/>
        </p:nvGrpSpPr>
        <p:grpSpPr bwMode="auto">
          <a:xfrm>
            <a:off x="6019800" y="5805488"/>
            <a:ext cx="374650" cy="366712"/>
            <a:chOff x="484" y="3273"/>
            <a:chExt cx="236" cy="231"/>
          </a:xfrm>
        </p:grpSpPr>
        <p:sp>
          <p:nvSpPr>
            <p:cNvPr id="95247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248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0</a:t>
              </a:r>
            </a:p>
          </p:txBody>
        </p:sp>
      </p:grpSp>
      <p:grpSp>
        <p:nvGrpSpPr>
          <p:cNvPr id="95242" name="Group 23"/>
          <p:cNvGrpSpPr>
            <a:grpSpLocks/>
          </p:cNvGrpSpPr>
          <p:nvPr/>
        </p:nvGrpSpPr>
        <p:grpSpPr bwMode="auto">
          <a:xfrm>
            <a:off x="6019800" y="5043488"/>
            <a:ext cx="374650" cy="366712"/>
            <a:chOff x="484" y="3273"/>
            <a:chExt cx="236" cy="231"/>
          </a:xfrm>
        </p:grpSpPr>
        <p:sp>
          <p:nvSpPr>
            <p:cNvPr id="95245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246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1</a:t>
              </a:r>
            </a:p>
          </p:txBody>
        </p:sp>
      </p:grpSp>
      <p:pic>
        <p:nvPicPr>
          <p:cNvPr id="95243" name="Picture 26" descr="wi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Picture 27" descr="w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9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Parametric (Global) Warping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Examples of parametric warps:</a:t>
            </a:r>
          </a:p>
        </p:txBody>
      </p:sp>
      <p:pic>
        <p:nvPicPr>
          <p:cNvPr id="13319" name="Picture 4" descr="HHHIMG_11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5113"/>
            <a:ext cx="1462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1524000" y="3900488"/>
            <a:ext cx="121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translation</a:t>
            </a:r>
          </a:p>
        </p:txBody>
      </p:sp>
      <p:pic>
        <p:nvPicPr>
          <p:cNvPr id="13321" name="Picture 6" descr="HHHIMG_11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 descr="rot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8"/>
          <p:cNvSpPr txBox="1">
            <a:spLocks noChangeArrowheads="1"/>
          </p:cNvSpPr>
          <p:nvPr/>
        </p:nvSpPr>
        <p:spPr bwMode="auto">
          <a:xfrm>
            <a:off x="4117975" y="3886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rotation</a:t>
            </a:r>
          </a:p>
        </p:txBody>
      </p:sp>
      <p:sp>
        <p:nvSpPr>
          <p:cNvPr id="13324" name="Text Box 9"/>
          <p:cNvSpPr txBox="1">
            <a:spLocks noChangeArrowheads="1"/>
          </p:cNvSpPr>
          <p:nvPr/>
        </p:nvSpPr>
        <p:spPr bwMode="auto">
          <a:xfrm>
            <a:off x="6553200" y="38100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aspect</a:t>
            </a:r>
          </a:p>
        </p:txBody>
      </p:sp>
      <p:pic>
        <p:nvPicPr>
          <p:cNvPr id="13325" name="Picture 10" descr="aff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11"/>
          <p:cNvSpPr txBox="1">
            <a:spLocks noChangeArrowheads="1"/>
          </p:cNvSpPr>
          <p:nvPr/>
        </p:nvSpPr>
        <p:spPr bwMode="auto">
          <a:xfrm>
            <a:off x="1524000" y="5943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affine</a:t>
            </a:r>
          </a:p>
        </p:txBody>
      </p:sp>
      <p:pic>
        <p:nvPicPr>
          <p:cNvPr id="13327" name="Picture 12" descr="perspecti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482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 Box 13"/>
          <p:cNvSpPr txBox="1">
            <a:spLocks noChangeArrowheads="1"/>
          </p:cNvSpPr>
          <p:nvPr/>
        </p:nvSpPr>
        <p:spPr bwMode="auto">
          <a:xfrm>
            <a:off x="4002088" y="57404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perspective</a:t>
            </a:r>
          </a:p>
        </p:txBody>
      </p:sp>
      <p:pic>
        <p:nvPicPr>
          <p:cNvPr id="13329" name="Picture 14" descr="cylindr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543425"/>
            <a:ext cx="15636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 Box 15"/>
          <p:cNvSpPr txBox="1">
            <a:spLocks noChangeArrowheads="1"/>
          </p:cNvSpPr>
          <p:nvPr/>
        </p:nvSpPr>
        <p:spPr bwMode="auto">
          <a:xfrm>
            <a:off x="6477000" y="5892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8915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Good window size</a:t>
            </a:r>
          </a:p>
        </p:txBody>
      </p:sp>
      <p:pic>
        <p:nvPicPr>
          <p:cNvPr id="96262" name="Picture 3" descr="win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3" name="Group 4"/>
          <p:cNvGrpSpPr>
            <a:grpSpLocks/>
          </p:cNvGrpSpPr>
          <p:nvPr/>
        </p:nvGrpSpPr>
        <p:grpSpPr bwMode="auto">
          <a:xfrm>
            <a:off x="6324600" y="2895600"/>
            <a:ext cx="658813" cy="1128713"/>
            <a:chOff x="2481" y="2793"/>
            <a:chExt cx="415" cy="711"/>
          </a:xfrm>
        </p:grpSpPr>
        <p:sp>
          <p:nvSpPr>
            <p:cNvPr id="96265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96266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96273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274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275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96267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96271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272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96268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96269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270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</p:grpSp>
      <p:sp>
        <p:nvSpPr>
          <p:cNvPr id="96264" name="Rectangle 16"/>
          <p:cNvSpPr>
            <a:spLocks noChangeArrowheads="1"/>
          </p:cNvSpPr>
          <p:nvPr/>
        </p:nvSpPr>
        <p:spPr bwMode="auto">
          <a:xfrm>
            <a:off x="685800" y="5257800"/>
            <a:ext cx="800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>
                <a:latin typeface="Arial" charset="0"/>
                <a:ea typeface="新細明體" charset="-120"/>
              </a:rPr>
              <a:t>“Optimal” window:  smooth but not ghosted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altLang="zh-TW" sz="2000">
                <a:latin typeface="Arial" charset="0"/>
                <a:ea typeface="新細明體" charset="-120"/>
              </a:rPr>
              <a:t>Doesn’t always work...</a:t>
            </a:r>
          </a:p>
        </p:txBody>
      </p:sp>
    </p:spTree>
    <p:extLst>
      <p:ext uri="{BB962C8B-B14F-4D97-AF65-F5344CB8AC3E}">
        <p14:creationId xmlns:p14="http://schemas.microsoft.com/office/powerpoint/2010/main" val="10506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頁尾版面配置區 3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/>
              <a:t>Image Stitching</a:t>
            </a:r>
          </a:p>
        </p:txBody>
      </p:sp>
      <p:sp>
        <p:nvSpPr>
          <p:cNvPr id="97284" name="投影片編號版面配置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3ABAE4F-7280-4FDB-AC1E-22BAC950A1C8}" type="slidenum">
              <a:rPr lang="en-US" altLang="zh-TW" sz="1400"/>
              <a:pPr eaLnBrk="1" hangingPunct="1"/>
              <a:t>61</a:t>
            </a:fld>
            <a:endParaRPr lang="en-US" altLang="zh-TW" sz="1400"/>
          </a:p>
        </p:txBody>
      </p:sp>
      <p:sp>
        <p:nvSpPr>
          <p:cNvPr id="972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Pyramid Blending</a:t>
            </a:r>
          </a:p>
        </p:txBody>
      </p:sp>
      <p:pic>
        <p:nvPicPr>
          <p:cNvPr id="97286" name="Picture 3" descr="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8241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4" descr="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7241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5" descr="contr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9" name="Rectangle 6"/>
          <p:cNvSpPr>
            <a:spLocks noChangeArrowheads="1"/>
          </p:cNvSpPr>
          <p:nvPr/>
        </p:nvSpPr>
        <p:spPr bwMode="auto">
          <a:xfrm>
            <a:off x="685800" y="6096000"/>
            <a:ext cx="8001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1600" dirty="0">
                <a:latin typeface="Arial" charset="0"/>
                <a:ea typeface="新細明體" charset="-120"/>
              </a:rPr>
              <a:t>Burt, P. J. and </a:t>
            </a:r>
            <a:r>
              <a:rPr lang="en-US" altLang="zh-TW" sz="1600" dirty="0" err="1">
                <a:latin typeface="Arial" charset="0"/>
                <a:ea typeface="新細明體" charset="-120"/>
              </a:rPr>
              <a:t>Adelson</a:t>
            </a:r>
            <a:r>
              <a:rPr lang="en-US" altLang="zh-TW" sz="1600" dirty="0">
                <a:latin typeface="Arial" charset="0"/>
                <a:ea typeface="新細明體" charset="-120"/>
              </a:rPr>
              <a:t>, E. H., </a:t>
            </a:r>
            <a:r>
              <a:rPr lang="en-US" altLang="zh-TW" sz="1600" dirty="0">
                <a:latin typeface="Arial" charset="0"/>
                <a:ea typeface="新細明體" charset="-120"/>
                <a:hlinkClick r:id="rId5"/>
              </a:rPr>
              <a:t>A </a:t>
            </a:r>
            <a:r>
              <a:rPr lang="en-US" altLang="zh-TW" sz="1600" dirty="0" err="1">
                <a:latin typeface="Arial" charset="0"/>
                <a:ea typeface="新細明體" charset="-120"/>
                <a:hlinkClick r:id="rId5"/>
              </a:rPr>
              <a:t>multiresolution</a:t>
            </a:r>
            <a:r>
              <a:rPr lang="en-US" altLang="zh-TW" sz="1600" dirty="0">
                <a:latin typeface="Arial" charset="0"/>
                <a:ea typeface="新細明體" charset="-120"/>
                <a:hlinkClick r:id="rId5"/>
              </a:rPr>
              <a:t> spline with applications to image mosaics</a:t>
            </a:r>
            <a:r>
              <a:rPr lang="en-US" altLang="zh-TW" sz="1600" dirty="0">
                <a:latin typeface="Arial" charset="0"/>
                <a:ea typeface="新細明體" charset="-120"/>
              </a:rPr>
              <a:t>, ACM Transactions on Graphics, 42(4), October 1983, 217-236. </a:t>
            </a:r>
          </a:p>
        </p:txBody>
      </p:sp>
    </p:spTree>
    <p:extLst>
      <p:ext uri="{BB962C8B-B14F-4D97-AF65-F5344CB8AC3E}">
        <p14:creationId xmlns:p14="http://schemas.microsoft.com/office/powerpoint/2010/main" val="526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404664"/>
            <a:ext cx="8101012" cy="1295400"/>
          </a:xfrm>
        </p:spPr>
        <p:txBody>
          <a:bodyPr/>
          <a:lstStyle/>
          <a:p>
            <a:r>
              <a:rPr lang="en-US" altLang="zh-TW" sz="4000" b="0" dirty="0"/>
              <a:t>9.4 Additional reading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975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9.1.1 Planar </a:t>
            </a:r>
            <a:r>
              <a:rPr lang="en-US" altLang="zh-TW" sz="4000" dirty="0" smtClean="0"/>
              <a:t>Perspective Motion 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411663"/>
          </a:xfrm>
        </p:spPr>
        <p:txBody>
          <a:bodyPr/>
          <a:lstStyle/>
          <a:p>
            <a:r>
              <a:rPr lang="en-US" altLang="zh-TW" sz="2400" dirty="0"/>
              <a:t>In Section 6.1.3, we saw how the mapping between two cameras viewing a common </a:t>
            </a:r>
            <a:r>
              <a:rPr lang="en-US" altLang="zh-TW" sz="2400" dirty="0" smtClean="0"/>
              <a:t>plane can </a:t>
            </a:r>
            <a:r>
              <a:rPr lang="en-US" altLang="zh-TW" sz="2400" dirty="0"/>
              <a:t>be described using a </a:t>
            </a:r>
            <a:r>
              <a:rPr lang="en-US" altLang="zh-TW" sz="2400" dirty="0" smtClean="0"/>
              <a:t>3*3 </a:t>
            </a:r>
            <a:r>
              <a:rPr lang="en-US" altLang="zh-TW" sz="2400" dirty="0" err="1" smtClean="0"/>
              <a:t>homography</a:t>
            </a:r>
            <a:r>
              <a:rPr lang="en-US" altLang="zh-TW" sz="2400" dirty="0" smtClean="0"/>
              <a:t>.</a:t>
            </a:r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en-US" altLang="zh-TW" sz="2400" dirty="0"/>
              <a:t>The </a:t>
            </a:r>
            <a:r>
              <a:rPr lang="en-US" altLang="zh-TW" sz="2400" dirty="0" smtClean="0"/>
              <a:t>resulting </a:t>
            </a:r>
            <a:r>
              <a:rPr lang="en-US" altLang="zh-TW" sz="2400" dirty="0" err="1" smtClean="0"/>
              <a:t>homography</a:t>
            </a:r>
            <a:r>
              <a:rPr lang="en-US" altLang="zh-TW" sz="2400" dirty="0" smtClean="0"/>
              <a:t> matrix        (</a:t>
            </a:r>
            <a:r>
              <a:rPr lang="en-US" altLang="zh-TW" sz="2400" dirty="0"/>
              <a:t>the upper left </a:t>
            </a:r>
            <a:r>
              <a:rPr lang="en-US" altLang="zh-TW" sz="2400" dirty="0" smtClean="0"/>
              <a:t>3*3 sub-matrix of        ) describes </a:t>
            </a:r>
            <a:r>
              <a:rPr lang="en-US" altLang="zh-TW" sz="2400" dirty="0"/>
              <a:t>the </a:t>
            </a:r>
            <a:r>
              <a:rPr lang="en-US" altLang="zh-TW" sz="2400" dirty="0" smtClean="0"/>
              <a:t>mapping between </a:t>
            </a:r>
            <a:r>
              <a:rPr lang="en-US" altLang="zh-TW" sz="2400" dirty="0"/>
              <a:t>pixels in the two images,</a:t>
            </a:r>
          </a:p>
          <a:p>
            <a:endParaRPr lang="zh-TW" altLang="en-US" sz="240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504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43" y="4497685"/>
            <a:ext cx="504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356992"/>
            <a:ext cx="89344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597996"/>
            <a:ext cx="91059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5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9.1.1 Planar </a:t>
            </a:r>
            <a:r>
              <a:rPr lang="en-US" altLang="zh-TW" sz="4000" dirty="0" smtClean="0"/>
              <a:t>Perspective Motion </a:t>
            </a:r>
            <a:endParaRPr lang="zh-TW" altLang="en-US" sz="40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More recent stitching algorithms first extract features and then match them up, often </a:t>
            </a:r>
            <a:r>
              <a:rPr lang="en-US" altLang="zh-TW" sz="2400" dirty="0" smtClean="0"/>
              <a:t>using robust </a:t>
            </a:r>
            <a:r>
              <a:rPr lang="en-US" altLang="zh-TW" sz="2400" dirty="0"/>
              <a:t>techniques such as RANSAC (Section 6.1.4) to compute a good set of inliers</a:t>
            </a:r>
            <a:r>
              <a:rPr lang="en-US" altLang="zh-TW" sz="2400" dirty="0" smtClean="0"/>
              <a:t>.</a:t>
            </a:r>
          </a:p>
          <a:p>
            <a:r>
              <a:rPr lang="en-US" altLang="zh-TW" sz="2400" dirty="0"/>
              <a:t>The </a:t>
            </a:r>
            <a:r>
              <a:rPr lang="en-US" altLang="zh-TW" sz="2400" dirty="0" smtClean="0"/>
              <a:t>final computation </a:t>
            </a:r>
            <a:r>
              <a:rPr lang="en-US" altLang="zh-TW" sz="2400" dirty="0"/>
              <a:t>of the </a:t>
            </a:r>
            <a:r>
              <a:rPr lang="en-US" altLang="zh-TW" sz="2400" dirty="0" err="1"/>
              <a:t>homography</a:t>
            </a:r>
            <a:r>
              <a:rPr lang="en-US" altLang="zh-TW" sz="2400" dirty="0"/>
              <a:t> (9.2), i.e., the solution of the least squares fitting </a:t>
            </a:r>
            <a:r>
              <a:rPr lang="en-US" altLang="zh-TW" sz="2400" dirty="0" smtClean="0"/>
              <a:t>problem given </a:t>
            </a:r>
            <a:r>
              <a:rPr lang="en-US" altLang="zh-TW" sz="2400" dirty="0"/>
              <a:t>pairs of corresponding features,</a:t>
            </a:r>
            <a:endParaRPr lang="zh-TW" altLang="en-US" sz="24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1" y="5015830"/>
            <a:ext cx="85439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580112" y="6104329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RANSAC: </a:t>
            </a:r>
            <a:r>
              <a:rPr lang="en-US" altLang="zh-TW" sz="1200" dirty="0" err="1" smtClean="0"/>
              <a:t>RANdom</a:t>
            </a:r>
            <a:r>
              <a:rPr lang="en-US" altLang="zh-TW" sz="1200" dirty="0" smtClean="0"/>
              <a:t> </a:t>
            </a:r>
            <a:r>
              <a:rPr lang="en-US" altLang="zh-TW" sz="1200" dirty="0" err="1" smtClean="0"/>
              <a:t>SAmple</a:t>
            </a:r>
            <a:r>
              <a:rPr lang="en-US" altLang="zh-TW" sz="1200" dirty="0" smtClean="0"/>
              <a:t> Consensus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865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新細明體" charset="-120"/>
              </a:rPr>
              <a:t>9.1.2 Application: Whiteboard and Document Scanning</a:t>
            </a:r>
            <a:endParaRPr lang="zh-TW" altLang="en-US" dirty="0">
              <a:ea typeface="新細明體" charset="-120"/>
            </a:endParaRPr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The simplest image-stitching application is to stitch together a number of image scans </a:t>
            </a:r>
            <a:r>
              <a:rPr lang="en-US" altLang="zh-TW" sz="2400" dirty="0" smtClean="0"/>
              <a:t>taken on </a:t>
            </a:r>
            <a:r>
              <a:rPr lang="en-US" altLang="zh-TW" sz="2400" dirty="0"/>
              <a:t>a flatbed scanner</a:t>
            </a:r>
            <a:r>
              <a:rPr lang="en-US" altLang="zh-TW" sz="2400" dirty="0" smtClean="0"/>
              <a:t>.</a:t>
            </a:r>
          </a:p>
          <a:p>
            <a:r>
              <a:rPr lang="en-US" altLang="zh-TW" sz="2400" dirty="0"/>
              <a:t>One complication is that a 2D rigid transformation is non-linear in the rotation </a:t>
            </a:r>
            <a:r>
              <a:rPr lang="en-US" altLang="zh-TW" sz="2400" dirty="0" smtClean="0"/>
              <a:t>angle.</a:t>
            </a:r>
          </a:p>
          <a:p>
            <a:r>
              <a:rPr lang="en-US" altLang="zh-TW" sz="2400" dirty="0"/>
              <a:t>A bigger problem lies in the pairwise alignment process. As you align more and </a:t>
            </a:r>
            <a:r>
              <a:rPr lang="en-US" altLang="zh-TW" sz="2400" dirty="0" smtClean="0"/>
              <a:t>more pairs</a:t>
            </a:r>
            <a:r>
              <a:rPr lang="en-US" altLang="zh-TW" sz="2400" dirty="0"/>
              <a:t>, the solution may drift so that it is no longer globally consistent.</a:t>
            </a:r>
            <a:endParaRPr lang="zh-TW" altLang="en-US" sz="24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267744" y="5229200"/>
            <a:ext cx="4850161" cy="1225062"/>
            <a:chOff x="762000" y="1981200"/>
            <a:chExt cx="6096000" cy="1981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14400" y="20574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676400" y="22860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362200" y="21336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352800" y="23622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038600" y="25908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953000" y="25146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990600" y="2514600"/>
              <a:ext cx="228600" cy="304800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5562600" y="2819400"/>
              <a:ext cx="1219200" cy="990600"/>
              <a:chOff x="3504" y="1440"/>
              <a:chExt cx="768" cy="624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504" y="1440"/>
                <a:ext cx="768" cy="6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4" name="AutoShape 13"/>
              <p:cNvSpPr>
                <a:spLocks noChangeArrowheads="1"/>
              </p:cNvSpPr>
              <p:nvPr/>
            </p:nvSpPr>
            <p:spPr bwMode="auto">
              <a:xfrm>
                <a:off x="4080" y="1776"/>
                <a:ext cx="144" cy="192"/>
              </a:xfrm>
              <a:prstGeom prst="smileyFace">
                <a:avLst>
                  <a:gd name="adj" fmla="val 46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762000" y="1981200"/>
              <a:ext cx="6096000" cy="1981200"/>
              <a:chOff x="480" y="912"/>
              <a:chExt cx="3840" cy="1248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4128" y="912"/>
                <a:ext cx="192" cy="1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672" y="912"/>
                <a:ext cx="3456" cy="12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480" y="912"/>
                <a:ext cx="192" cy="1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</p:grpSp>
      <p:sp>
        <p:nvSpPr>
          <p:cNvPr id="3" name="文字方塊 2"/>
          <p:cNvSpPr txBox="1"/>
          <p:nvPr/>
        </p:nvSpPr>
        <p:spPr>
          <a:xfrm>
            <a:off x="7057278" y="6265790"/>
            <a:ext cx="176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Problem: drift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佈景主題1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1907</Words>
  <Application>Microsoft Office PowerPoint</Application>
  <PresentationFormat>如螢幕大小 (4:3)</PresentationFormat>
  <Paragraphs>280</Paragraphs>
  <Slides>62</Slides>
  <Notes>5</Notes>
  <HiddenSlides>0</HiddenSlides>
  <MMClips>3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62</vt:i4>
      </vt:variant>
    </vt:vector>
  </HeadingPairs>
  <TitlesOfParts>
    <vt:vector size="66" baseType="lpstr">
      <vt:lpstr>Office 佈景主題</vt:lpstr>
      <vt:lpstr>Network</vt:lpstr>
      <vt:lpstr>佈景主題1</vt:lpstr>
      <vt:lpstr>Default Design</vt:lpstr>
      <vt:lpstr>Advanced Computer Vision Chapter 9</vt:lpstr>
      <vt:lpstr>Outline</vt:lpstr>
      <vt:lpstr>Image Mosaics</vt:lpstr>
      <vt:lpstr>PowerPoint 簡報</vt:lpstr>
      <vt:lpstr>9.1.1 Planar Perspective Motion </vt:lpstr>
      <vt:lpstr>Parametric (Global) Warping</vt:lpstr>
      <vt:lpstr>9.1.1 Planar Perspective Motion </vt:lpstr>
      <vt:lpstr>9.1.1 Planar Perspective Motion </vt:lpstr>
      <vt:lpstr>9.1.2 Application: Whiteboard and Document Scanning</vt:lpstr>
      <vt:lpstr>Problem:  Drift</vt:lpstr>
      <vt:lpstr>PowerPoint 簡報</vt:lpstr>
      <vt:lpstr>9.1.3 Rotational Panoramas</vt:lpstr>
      <vt:lpstr>9.1.4 Gap Closing</vt:lpstr>
      <vt:lpstr>Focal Length</vt:lpstr>
      <vt:lpstr>9.1.5 Application: Video Compression</vt:lpstr>
      <vt:lpstr>9.1.5 Application: Video Compression</vt:lpstr>
      <vt:lpstr>Video summarization</vt:lpstr>
      <vt:lpstr>9.1.6 Cylindrical and Spherical Coordinates</vt:lpstr>
      <vt:lpstr>Cylindrical projection</vt:lpstr>
      <vt:lpstr>9.1.6 Cylindrical and Spherical Coordinates</vt:lpstr>
      <vt:lpstr>9.1.6 Cylindrical and Spherical Coordinates</vt:lpstr>
      <vt:lpstr>Cylindrical projection</vt:lpstr>
      <vt:lpstr>9.1.6 Cylindrical and Spherical Coordinates</vt:lpstr>
      <vt:lpstr>9.1.6 Cylindrical and Spherical Coordinates</vt:lpstr>
      <vt:lpstr>9.1.6 Cylindrical and Spherical Coordinates</vt:lpstr>
      <vt:lpstr>9.2 Global Alignment</vt:lpstr>
      <vt:lpstr>9.2.1 Bundle Adjustment</vt:lpstr>
      <vt:lpstr>9.2.2 Parallax Removal</vt:lpstr>
      <vt:lpstr>9.2.2 Parallax Removal</vt:lpstr>
      <vt:lpstr>9.2.2 Parallax Removal</vt:lpstr>
      <vt:lpstr>9.2.3 Recognizing panoramas </vt:lpstr>
      <vt:lpstr>9.2.3 Recognizing panoramas </vt:lpstr>
      <vt:lpstr>9.2.3 Recognizing panoramas </vt:lpstr>
      <vt:lpstr>9.2.3 Recognizing panoramas </vt:lpstr>
      <vt:lpstr>9.2.3 Recognizing panoramas </vt:lpstr>
      <vt:lpstr>9.2.3 Recognizing panoramas</vt:lpstr>
      <vt:lpstr>9.2.4 Direct vs. feature-based alignment</vt:lpstr>
      <vt:lpstr>Harris corner detector </vt:lpstr>
      <vt:lpstr>9.2.4 Direct vs. feature-based alignment</vt:lpstr>
      <vt:lpstr>SIFT </vt:lpstr>
      <vt:lpstr>9.3 Compositing</vt:lpstr>
      <vt:lpstr>9.3.1 Choosing a compositing surface</vt:lpstr>
      <vt:lpstr>9.3.1 Choosing a compositing surface</vt:lpstr>
      <vt:lpstr>9.3.1 Choosing a compositing surface</vt:lpstr>
      <vt:lpstr>9.3.1 Choosing a compositing surface</vt:lpstr>
      <vt:lpstr>9.3.1 Choosing a compositing surface</vt:lpstr>
      <vt:lpstr>9.3.2 Pixel selection and weighting           (de-ghosting)</vt:lpstr>
      <vt:lpstr>9.3.2 Pixel selection and weighting           (de-ghosting)</vt:lpstr>
      <vt:lpstr>PowerPoint 簡報</vt:lpstr>
      <vt:lpstr>PowerPoint 簡報</vt:lpstr>
      <vt:lpstr>9.3.3 Application: Photomontage</vt:lpstr>
      <vt:lpstr>PowerPoint 簡報</vt:lpstr>
      <vt:lpstr>9.3.4 Blending</vt:lpstr>
      <vt:lpstr>9.3.4 Blending</vt:lpstr>
      <vt:lpstr>Image Feathering</vt:lpstr>
      <vt:lpstr>Image feathering</vt:lpstr>
      <vt:lpstr>Image Feathering</vt:lpstr>
      <vt:lpstr>Effect of window size</vt:lpstr>
      <vt:lpstr>Effect of window size</vt:lpstr>
      <vt:lpstr>Good window size</vt:lpstr>
      <vt:lpstr>Pyramid Blending</vt:lpstr>
      <vt:lpstr>9.4 Additional reading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Vision Chapter 8</dc:title>
  <dc:creator>bear</dc:creator>
  <cp:lastModifiedBy>bear</cp:lastModifiedBy>
  <cp:revision>39</cp:revision>
  <dcterms:created xsi:type="dcterms:W3CDTF">2011-05-09T05:57:43Z</dcterms:created>
  <dcterms:modified xsi:type="dcterms:W3CDTF">2011-05-11T03:27:12Z</dcterms:modified>
</cp:coreProperties>
</file>