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DFD3-136A-4D4D-A818-FF6A8A937805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F88A-BEA3-41BE-B448-CAF260E5E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16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23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02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1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22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77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96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71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76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29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22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92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51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32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9426-9EA9-45F9-BA35-1FF6376C74D4}" type="datetimeFigureOut">
              <a:rPr lang="zh-TW" altLang="en-US" smtClean="0"/>
              <a:t>2011/6/7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9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95922096@ntu.edu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Advanced Computer Vision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000" dirty="0" smtClean="0"/>
              <a:t>Chapter 11 Stereo Correspondence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Presented by: </a:t>
            </a:r>
            <a:r>
              <a:rPr kumimoji="0" lang="zh-TW" altLang="en-US" dirty="0" smtClean="0">
                <a:solidFill>
                  <a:schemeClr val="tx1"/>
                </a:solidFill>
              </a:rPr>
              <a:t>傅楸善 </a:t>
            </a:r>
            <a:r>
              <a:rPr kumimoji="0" lang="en-US" altLang="zh-TW" dirty="0" smtClean="0">
                <a:solidFill>
                  <a:schemeClr val="tx1"/>
                </a:solidFill>
              </a:rPr>
              <a:t>&amp; </a:t>
            </a:r>
            <a:r>
              <a:rPr kumimoji="0" lang="zh-TW" altLang="en-US" dirty="0" smtClean="0">
                <a:solidFill>
                  <a:schemeClr val="tx1"/>
                </a:solidFill>
              </a:rPr>
              <a:t>李知駿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0987162671</a:t>
            </a:r>
          </a:p>
          <a:p>
            <a:pPr>
              <a:lnSpc>
                <a:spcPct val="90000"/>
              </a:lnSpc>
            </a:pPr>
            <a:r>
              <a:rPr kumimoji="0" lang="en-US" altLang="zh-TW" dirty="0" smtClean="0">
                <a:solidFill>
                  <a:schemeClr val="tx1"/>
                </a:solidFill>
                <a:hlinkClick r:id="rId3"/>
              </a:rPr>
              <a:t>r99922115@ntu.edu.tw</a:t>
            </a:r>
            <a:endParaRPr kumimoji="0" lang="en-US" altLang="zh-TW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kumimoji="0" lang="zh-TW" altLang="en-US" dirty="0" smtClean="0">
                <a:solidFill>
                  <a:schemeClr val="tx1"/>
                </a:solidFill>
              </a:rPr>
              <a:t>指導教授</a:t>
            </a:r>
            <a:r>
              <a:rPr kumimoji="0" lang="en-US" altLang="zh-TW" dirty="0" smtClean="0">
                <a:solidFill>
                  <a:schemeClr val="tx1"/>
                </a:solidFill>
              </a:rPr>
              <a:t>: </a:t>
            </a:r>
            <a:r>
              <a:rPr kumimoji="0" lang="zh-TW" altLang="en-US" dirty="0" smtClean="0">
                <a:solidFill>
                  <a:schemeClr val="tx1"/>
                </a:solidFill>
              </a:rPr>
              <a:t>傅楸善 博士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98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46360" y="429309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(a) original color image; (b) ground truth disparities; (c–e) three</a:t>
            </a:r>
          </a:p>
          <a:p>
            <a:r>
              <a:rPr lang="en-US" altLang="zh-TW" sz="2000" i="1" dirty="0"/>
              <a:t>(x; y) </a:t>
            </a:r>
            <a:r>
              <a:rPr lang="en-US" altLang="zh-TW" sz="2000" dirty="0"/>
              <a:t>slices for </a:t>
            </a:r>
            <a:r>
              <a:rPr lang="en-US" altLang="zh-TW" sz="2000" i="1" dirty="0"/>
              <a:t>d</a:t>
            </a:r>
            <a:r>
              <a:rPr lang="en-US" altLang="zh-TW" sz="2000" dirty="0"/>
              <a:t> = 10; 16; 21; (f) an </a:t>
            </a:r>
            <a:r>
              <a:rPr lang="en-US" altLang="zh-TW" sz="2000" i="1" dirty="0"/>
              <a:t>(x; d)</a:t>
            </a:r>
            <a:r>
              <a:rPr lang="en-US" altLang="zh-TW" sz="2000" dirty="0"/>
              <a:t> slice for </a:t>
            </a:r>
            <a:r>
              <a:rPr lang="en-US" altLang="zh-TW" sz="2000" i="1" dirty="0"/>
              <a:t>y</a:t>
            </a:r>
            <a:r>
              <a:rPr lang="en-US" altLang="zh-TW" sz="2000" dirty="0"/>
              <a:t> = 151 (the dashed line in (b)).</a:t>
            </a:r>
            <a:endParaRPr lang="zh-TW" altLang="en-US" sz="2000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" y="1340768"/>
            <a:ext cx="8959853" cy="2808312"/>
          </a:xfrm>
        </p:spPr>
      </p:pic>
      <p:sp>
        <p:nvSpPr>
          <p:cNvPr id="3" name="文字方塊 2"/>
          <p:cNvSpPr txBox="1"/>
          <p:nvPr/>
        </p:nvSpPr>
        <p:spPr>
          <a:xfrm>
            <a:off x="3380586" y="5989930"/>
            <a:ext cx="25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Bobick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 err="1" smtClean="0"/>
              <a:t>Intille</a:t>
            </a:r>
            <a:r>
              <a:rPr lang="en-US" altLang="zh-TW" dirty="0" smtClean="0"/>
              <a:t> </a:t>
            </a:r>
            <a:r>
              <a:rPr lang="en-US" altLang="zh-TW" dirty="0"/>
              <a:t>(1999).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42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11.1.2 Plane sweep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06214"/>
          </a:xfrm>
        </p:spPr>
      </p:pic>
      <p:sp>
        <p:nvSpPr>
          <p:cNvPr id="5" name="文字方塊 4"/>
          <p:cNvSpPr txBox="1"/>
          <p:nvPr/>
        </p:nvSpPr>
        <p:spPr>
          <a:xfrm>
            <a:off x="1544786" y="6021288"/>
            <a:ext cx="626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(Collins 1996; </a:t>
            </a:r>
            <a:r>
              <a:rPr lang="en-US" altLang="zh-TW" dirty="0" err="1"/>
              <a:t>Szeliski</a:t>
            </a:r>
            <a:r>
              <a:rPr lang="en-US" altLang="zh-TW" dirty="0"/>
              <a:t> and </a:t>
            </a:r>
            <a:r>
              <a:rPr lang="en-US" altLang="zh-TW" dirty="0" err="1"/>
              <a:t>Golland</a:t>
            </a:r>
            <a:r>
              <a:rPr lang="en-US" altLang="zh-TW" dirty="0"/>
              <a:t> 1999; Saito and </a:t>
            </a:r>
            <a:r>
              <a:rPr lang="en-US" altLang="zh-TW" dirty="0" err="1"/>
              <a:t>Kanade</a:t>
            </a:r>
            <a:r>
              <a:rPr lang="en-US" altLang="zh-TW" dirty="0"/>
              <a:t> 1999).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20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11.2 Sparse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Early stereo matching algorithms were </a:t>
            </a:r>
            <a:r>
              <a:rPr lang="en-US" altLang="zh-TW" sz="2800" dirty="0" smtClean="0"/>
              <a:t>feature-based</a:t>
            </a:r>
            <a:r>
              <a:rPr lang="en-US" altLang="zh-TW" sz="2800" dirty="0"/>
              <a:t>, i.e., they first extracted a set of </a:t>
            </a:r>
            <a:r>
              <a:rPr lang="en-US" altLang="zh-TW" sz="2800" dirty="0" smtClean="0"/>
              <a:t>potentially </a:t>
            </a:r>
            <a:r>
              <a:rPr lang="en-US" altLang="zh-TW" sz="2800" dirty="0" err="1" smtClean="0"/>
              <a:t>matchable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image locations, using either interest operators or edge detectors, and </a:t>
            </a:r>
            <a:r>
              <a:rPr lang="en-US" altLang="zh-TW" sz="2800" dirty="0" smtClean="0"/>
              <a:t>then searched </a:t>
            </a:r>
            <a:r>
              <a:rPr lang="en-US" altLang="zh-TW" sz="2800" dirty="0"/>
              <a:t>for corresponding locations in other images using a patch-based </a:t>
            </a:r>
            <a:r>
              <a:rPr lang="en-US" altLang="zh-TW" sz="2800" dirty="0" smtClean="0"/>
              <a:t>metric.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4221088"/>
            <a:ext cx="9164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smtClean="0"/>
              <a:t>Hannah 1974</a:t>
            </a:r>
            <a:r>
              <a:rPr lang="en-US" altLang="zh-TW" dirty="0"/>
              <a:t>; Marr and </a:t>
            </a:r>
            <a:r>
              <a:rPr lang="en-US" altLang="zh-TW" dirty="0" err="1"/>
              <a:t>Poggio</a:t>
            </a:r>
            <a:r>
              <a:rPr lang="en-US" altLang="zh-TW" dirty="0"/>
              <a:t> 1979; Mayhew and </a:t>
            </a:r>
            <a:r>
              <a:rPr lang="en-US" altLang="zh-TW" dirty="0" err="1"/>
              <a:t>Frisby</a:t>
            </a:r>
            <a:r>
              <a:rPr lang="en-US" altLang="zh-TW" dirty="0"/>
              <a:t> 1980; Baker and </a:t>
            </a:r>
            <a:r>
              <a:rPr lang="en-US" altLang="zh-TW" dirty="0" err="1"/>
              <a:t>Binford</a:t>
            </a:r>
            <a:r>
              <a:rPr lang="en-US" altLang="zh-TW" dirty="0"/>
              <a:t> 1981; Arnold</a:t>
            </a:r>
          </a:p>
          <a:p>
            <a:r>
              <a:rPr lang="en-US" altLang="zh-TW" dirty="0"/>
              <a:t>1983; </a:t>
            </a:r>
            <a:r>
              <a:rPr lang="en-US" altLang="zh-TW" dirty="0" err="1"/>
              <a:t>Grimson</a:t>
            </a:r>
            <a:r>
              <a:rPr lang="en-US" altLang="zh-TW" dirty="0"/>
              <a:t> 1985; </a:t>
            </a:r>
            <a:r>
              <a:rPr lang="en-US" altLang="zh-TW" dirty="0" err="1"/>
              <a:t>Ohta</a:t>
            </a:r>
            <a:r>
              <a:rPr lang="en-US" altLang="zh-TW" dirty="0"/>
              <a:t> and </a:t>
            </a:r>
            <a:r>
              <a:rPr lang="en-US" altLang="zh-TW" dirty="0" err="1"/>
              <a:t>Kanade</a:t>
            </a:r>
            <a:r>
              <a:rPr lang="en-US" altLang="zh-TW" dirty="0"/>
              <a:t> 1985; </a:t>
            </a:r>
            <a:r>
              <a:rPr lang="en-US" altLang="zh-TW" dirty="0" err="1"/>
              <a:t>Bolles</a:t>
            </a:r>
            <a:r>
              <a:rPr lang="en-US" altLang="zh-TW" dirty="0"/>
              <a:t>, Baker, and </a:t>
            </a:r>
            <a:r>
              <a:rPr lang="en-US" altLang="zh-TW" dirty="0" err="1"/>
              <a:t>Marimont</a:t>
            </a:r>
            <a:r>
              <a:rPr lang="en-US" altLang="zh-TW" dirty="0"/>
              <a:t> 1987; </a:t>
            </a:r>
            <a:r>
              <a:rPr lang="en-US" altLang="zh-TW" dirty="0" err="1"/>
              <a:t>Matthies</a:t>
            </a:r>
            <a:r>
              <a:rPr lang="en-US" altLang="zh-TW" dirty="0"/>
              <a:t>,</a:t>
            </a:r>
          </a:p>
          <a:p>
            <a:r>
              <a:rPr lang="en-US" altLang="zh-TW" dirty="0" err="1"/>
              <a:t>Kanade</a:t>
            </a:r>
            <a:r>
              <a:rPr lang="en-US" altLang="zh-TW" dirty="0"/>
              <a:t>, and </a:t>
            </a:r>
            <a:r>
              <a:rPr lang="en-US" altLang="zh-TW" dirty="0" err="1"/>
              <a:t>Szeliski</a:t>
            </a:r>
            <a:r>
              <a:rPr lang="en-US" altLang="zh-TW" dirty="0"/>
              <a:t> 1989; Hsieh, </a:t>
            </a:r>
            <a:r>
              <a:rPr lang="en-US" altLang="zh-TW" dirty="0" err="1"/>
              <a:t>McKeown</a:t>
            </a:r>
            <a:r>
              <a:rPr lang="en-US" altLang="zh-TW" dirty="0"/>
              <a:t>, and </a:t>
            </a:r>
            <a:r>
              <a:rPr lang="en-US" altLang="zh-TW" dirty="0" err="1"/>
              <a:t>Perlant</a:t>
            </a:r>
            <a:r>
              <a:rPr lang="en-US" altLang="zh-TW" dirty="0"/>
              <a:t> 1992; </a:t>
            </a:r>
            <a:r>
              <a:rPr lang="en-US" altLang="zh-TW" dirty="0" err="1"/>
              <a:t>Bolles</a:t>
            </a:r>
            <a:r>
              <a:rPr lang="en-US" altLang="zh-TW" dirty="0"/>
              <a:t>, Baker, and Hannah</a:t>
            </a:r>
          </a:p>
          <a:p>
            <a:r>
              <a:rPr lang="en-US" altLang="zh-TW" dirty="0"/>
              <a:t>1993).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79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11.2 Sparse </a:t>
            </a:r>
            <a:r>
              <a:rPr lang="en-US" altLang="zh-TW" dirty="0" smtClean="0"/>
              <a:t>correspondence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This limitation to sparse correspondences was partially due to computational </a:t>
            </a:r>
            <a:r>
              <a:rPr lang="en-US" altLang="zh-TW" sz="2800" dirty="0" smtClean="0"/>
              <a:t>resource limitations.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Also </a:t>
            </a:r>
            <a:r>
              <a:rPr lang="en-US" altLang="zh-TW" sz="2800" dirty="0"/>
              <a:t>driven by a desire to limit the answers produced by stereo </a:t>
            </a:r>
            <a:r>
              <a:rPr lang="en-US" altLang="zh-TW" sz="2800" dirty="0" smtClean="0"/>
              <a:t>algorithms to </a:t>
            </a:r>
            <a:r>
              <a:rPr lang="en-US" altLang="zh-TW" sz="2800" dirty="0"/>
              <a:t>matches with high </a:t>
            </a:r>
            <a:r>
              <a:rPr lang="en-US" altLang="zh-TW" sz="2800" dirty="0" smtClean="0"/>
              <a:t>certainty.</a:t>
            </a:r>
          </a:p>
          <a:p>
            <a:endParaRPr lang="en-US" altLang="zh-TW" sz="2800" dirty="0"/>
          </a:p>
          <a:p>
            <a:r>
              <a:rPr lang="en-US" altLang="zh-TW" sz="2800" dirty="0"/>
              <a:t>In some applications, there was also a desire to match </a:t>
            </a:r>
            <a:r>
              <a:rPr lang="en-US" altLang="zh-TW" sz="2800" dirty="0" smtClean="0"/>
              <a:t>scenes with </a:t>
            </a:r>
            <a:r>
              <a:rPr lang="en-US" altLang="zh-TW" sz="2800" dirty="0"/>
              <a:t>potentially very different </a:t>
            </a:r>
            <a:r>
              <a:rPr lang="en-US" altLang="zh-TW" sz="2800" dirty="0" smtClean="0"/>
              <a:t>illuminations.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79912" y="6158408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(Collins 1996).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31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11.2.1 3D curves and profiles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Another example of sparse correspondence is the matching of profile </a:t>
            </a:r>
            <a:r>
              <a:rPr lang="en-US" altLang="zh-TW" sz="2800" dirty="0" smtClean="0"/>
              <a:t>curves.</a:t>
            </a:r>
          </a:p>
          <a:p>
            <a:endParaRPr lang="en-US" altLang="zh-TW" sz="2800" dirty="0"/>
          </a:p>
          <a:p>
            <a:r>
              <a:rPr lang="en-US" altLang="zh-TW" sz="2800" dirty="0"/>
              <a:t>Let us assume that the camera is moving smoothly enough that the local </a:t>
            </a:r>
            <a:r>
              <a:rPr lang="en-US" altLang="zh-TW" sz="2800" dirty="0" err="1"/>
              <a:t>epipolar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geometry varies slowly.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00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3844"/>
            <a:ext cx="24884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8573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40110"/>
            <a:ext cx="3011809" cy="16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2574032"/>
            <a:ext cx="18192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59744"/>
            <a:ext cx="18192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2604"/>
            <a:ext cx="10953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83" y="2545454"/>
            <a:ext cx="10953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96231" y="1952208"/>
            <a:ext cx="667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                                             (b)                                                          (c)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06732" y="4259957"/>
            <a:ext cx="677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(d)                                         (e)                                  (f)                              (g)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9521" y="4725144"/>
            <a:ext cx="88719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(a) circular arc fitting in the </a:t>
            </a:r>
            <a:r>
              <a:rPr lang="en-US" altLang="zh-TW" dirty="0" err="1"/>
              <a:t>epipolar</a:t>
            </a:r>
            <a:r>
              <a:rPr lang="en-US" altLang="zh-TW" dirty="0"/>
              <a:t> plane; (b) synthetic example of an ellipsoid</a:t>
            </a:r>
          </a:p>
          <a:p>
            <a:r>
              <a:rPr lang="en-US" altLang="zh-TW" dirty="0"/>
              <a:t>with a truncated side and elliptic surface markings; (c) partially reconstructed surface</a:t>
            </a:r>
          </a:p>
          <a:p>
            <a:r>
              <a:rPr lang="en-US" altLang="zh-TW" dirty="0"/>
              <a:t>mesh seen from an oblique and top-down view; (d) real-world image sequence of a soda can</a:t>
            </a:r>
          </a:p>
          <a:p>
            <a:r>
              <a:rPr lang="en-US" altLang="zh-TW" dirty="0"/>
              <a:t>on a turntable; (e) extracted edges; (f) partially reconstructed profile curves; (g) </a:t>
            </a:r>
            <a:r>
              <a:rPr lang="en-US" altLang="zh-TW" dirty="0" smtClean="0"/>
              <a:t>partially</a:t>
            </a:r>
          </a:p>
          <a:p>
            <a:r>
              <a:rPr lang="en-US" altLang="zh-TW" dirty="0" smtClean="0"/>
              <a:t> reconstructed surface </a:t>
            </a:r>
            <a:r>
              <a:rPr lang="en-US" altLang="zh-TW" dirty="0"/>
              <a:t>mesh</a:t>
            </a:r>
            <a:r>
              <a:rPr lang="en-US" altLang="zh-TW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11.2.1 3D curves and </a:t>
            </a:r>
            <a:r>
              <a:rPr lang="en-US" altLang="zh-TW" dirty="0" smtClean="0"/>
              <a:t>profiles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first step in the processing pipeline is to </a:t>
            </a:r>
            <a:r>
              <a:rPr lang="en-US" altLang="zh-TW" sz="2800" dirty="0" smtClean="0"/>
              <a:t>extract and </a:t>
            </a:r>
            <a:r>
              <a:rPr lang="en-US" altLang="zh-TW" sz="2800" dirty="0"/>
              <a:t>link edges in each of the input </a:t>
            </a:r>
            <a:r>
              <a:rPr lang="en-US" altLang="zh-TW" sz="2800" dirty="0" smtClean="0"/>
              <a:t>images.</a:t>
            </a:r>
          </a:p>
          <a:p>
            <a:endParaRPr lang="en-US" altLang="zh-TW" sz="2800" dirty="0"/>
          </a:p>
          <a:p>
            <a:r>
              <a:rPr lang="en-US" altLang="zh-TW" sz="2800" dirty="0"/>
              <a:t>Next, </a:t>
            </a:r>
            <a:r>
              <a:rPr lang="en-US" altLang="zh-TW" sz="2800" dirty="0" err="1"/>
              <a:t>edgels</a:t>
            </a:r>
            <a:r>
              <a:rPr lang="en-US" altLang="zh-TW" sz="2800" dirty="0"/>
              <a:t> in </a:t>
            </a:r>
            <a:r>
              <a:rPr lang="en-US" altLang="zh-TW" sz="2800" dirty="0" smtClean="0"/>
              <a:t>successive images </a:t>
            </a:r>
            <a:r>
              <a:rPr lang="en-US" altLang="zh-TW" sz="2800" dirty="0"/>
              <a:t>are matched using pairwise </a:t>
            </a:r>
            <a:r>
              <a:rPr lang="en-US" altLang="zh-TW" sz="2800" dirty="0" err="1"/>
              <a:t>epipolar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geometry.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275856" y="6093296"/>
            <a:ext cx="256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 (</a:t>
            </a:r>
            <a:r>
              <a:rPr lang="en-US" altLang="zh-TW" dirty="0" err="1"/>
              <a:t>Szeliski</a:t>
            </a:r>
            <a:r>
              <a:rPr lang="en-US" altLang="zh-TW" dirty="0"/>
              <a:t> and Weiss 1998)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46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 Dense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While sparse matching algorithms are still occasionally used, most stereo matching </a:t>
            </a:r>
            <a:r>
              <a:rPr lang="en-US" altLang="zh-TW" sz="2800" dirty="0" smtClean="0"/>
              <a:t>algorithms today </a:t>
            </a:r>
            <a:r>
              <a:rPr lang="en-US" altLang="zh-TW" sz="2800" dirty="0"/>
              <a:t>focus </a:t>
            </a:r>
            <a:r>
              <a:rPr lang="en-US" altLang="zh-TW" sz="2800" dirty="0" smtClean="0"/>
              <a:t>on </a:t>
            </a:r>
            <a:r>
              <a:rPr lang="en-US" altLang="zh-TW" sz="2800" dirty="0"/>
              <a:t>dense </a:t>
            </a:r>
            <a:r>
              <a:rPr lang="en-US" altLang="zh-TW" sz="2800" dirty="0" smtClean="0"/>
              <a:t>correspondence</a:t>
            </a:r>
            <a:r>
              <a:rPr lang="en-US" altLang="zh-TW" sz="2800" dirty="0"/>
              <a:t>, since this is required for applications such </a:t>
            </a:r>
            <a:r>
              <a:rPr lang="en-US" altLang="zh-TW" sz="2800" dirty="0" smtClean="0"/>
              <a:t>as image-based rendering or </a:t>
            </a:r>
            <a:r>
              <a:rPr lang="en-US" altLang="zh-TW" sz="2800" dirty="0"/>
              <a:t>modeling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This problem is more challenging than sparse </a:t>
            </a:r>
            <a:r>
              <a:rPr lang="en-US" altLang="zh-TW" sz="2800" dirty="0" smtClean="0"/>
              <a:t>correspondence.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935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 Dense correspondence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It is based on the observation that stereo algorithms generally perform some </a:t>
            </a:r>
            <a:r>
              <a:rPr lang="en-US" altLang="zh-TW" sz="2800" dirty="0" smtClean="0"/>
              <a:t>subset of </a:t>
            </a:r>
            <a:r>
              <a:rPr lang="en-US" altLang="zh-TW" sz="2800" dirty="0"/>
              <a:t>the following four steps:</a:t>
            </a:r>
          </a:p>
          <a:p>
            <a:pPr lvl="1"/>
            <a:r>
              <a:rPr lang="en-US" altLang="zh-TW" sz="2400" dirty="0"/>
              <a:t>1. matching cost computation;</a:t>
            </a:r>
          </a:p>
          <a:p>
            <a:pPr lvl="1"/>
            <a:r>
              <a:rPr lang="en-US" altLang="zh-TW" sz="2400" dirty="0"/>
              <a:t>2. cost (support) aggregation;</a:t>
            </a:r>
          </a:p>
          <a:p>
            <a:pPr lvl="1"/>
            <a:r>
              <a:rPr lang="en-US" altLang="zh-TW" sz="2400" dirty="0"/>
              <a:t>3. disparity computation and optimization; and</a:t>
            </a:r>
          </a:p>
          <a:p>
            <a:pPr lvl="1"/>
            <a:r>
              <a:rPr lang="en-US" altLang="zh-TW" sz="2400" dirty="0"/>
              <a:t>4. disparity refinement.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08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 Dense correspondence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For example, the traditional </a:t>
            </a:r>
            <a:r>
              <a:rPr lang="en-US" altLang="zh-TW" sz="2800" dirty="0" smtClean="0"/>
              <a:t>sum-of-squared differences (SSD</a:t>
            </a:r>
            <a:r>
              <a:rPr lang="en-US" altLang="zh-TW" sz="2800" dirty="0"/>
              <a:t>) algorithm can be described as:</a:t>
            </a:r>
          </a:p>
          <a:p>
            <a:pPr lvl="1"/>
            <a:r>
              <a:rPr lang="en-US" altLang="zh-TW" sz="2400" dirty="0"/>
              <a:t>1. The matching cost is the squared difference of intensity values at a given disparity.</a:t>
            </a:r>
          </a:p>
          <a:p>
            <a:pPr lvl="1"/>
            <a:r>
              <a:rPr lang="en-US" altLang="zh-TW" sz="2400" dirty="0"/>
              <a:t>2. Aggregation is done by summing the matching cost over square windows with </a:t>
            </a:r>
            <a:r>
              <a:rPr lang="en-US" altLang="zh-TW" sz="2400" dirty="0" smtClean="0"/>
              <a:t>constant disparity</a:t>
            </a:r>
            <a:r>
              <a:rPr lang="en-US" altLang="zh-TW" sz="2400" dirty="0"/>
              <a:t>.</a:t>
            </a:r>
          </a:p>
          <a:p>
            <a:pPr lvl="1"/>
            <a:r>
              <a:rPr lang="en-US" altLang="zh-TW" sz="2400" dirty="0"/>
              <a:t>3. Disparities are computed by selecting the minimal (winning) aggregated value at </a:t>
            </a:r>
            <a:r>
              <a:rPr lang="en-US" altLang="zh-TW" sz="2400" dirty="0" smtClean="0"/>
              <a:t>each pixel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70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Stereo matching is the process of taking two or more images and estimating a 3D model of the scene by finding matching pixels in the images and converting their 2D positions into 3D depths.</a:t>
            </a:r>
          </a:p>
          <a:p>
            <a:endParaRPr lang="en-US" altLang="zh-TW" sz="2800" dirty="0" smtClean="0"/>
          </a:p>
          <a:p>
            <a:r>
              <a:rPr lang="en-US" altLang="zh-TW" sz="2800" dirty="0"/>
              <a:t>In this chapter, we address the </a:t>
            </a:r>
            <a:r>
              <a:rPr lang="en-US" altLang="zh-TW" sz="2800" dirty="0" smtClean="0"/>
              <a:t>question of </a:t>
            </a:r>
            <a:r>
              <a:rPr lang="en-US" altLang="zh-TW" sz="2800" dirty="0"/>
              <a:t>how to build a more complete 3D </a:t>
            </a:r>
            <a:r>
              <a:rPr lang="en-US" altLang="zh-TW" sz="2800" dirty="0" smtClean="0"/>
              <a:t>model.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90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 Dense correspondence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Local (window-based</a:t>
            </a:r>
            <a:r>
              <a:rPr lang="en-US" altLang="zh-TW" sz="2800" dirty="0"/>
              <a:t>) algorithms (Section 11.4), where the disparity </a:t>
            </a:r>
            <a:r>
              <a:rPr lang="en-US" altLang="zh-TW" sz="2800" dirty="0" smtClean="0"/>
              <a:t>computation at </a:t>
            </a:r>
            <a:r>
              <a:rPr lang="en-US" altLang="zh-TW" sz="2800" dirty="0"/>
              <a:t>a given point depends only on intensity values within a finite </a:t>
            </a:r>
            <a:r>
              <a:rPr lang="en-US" altLang="zh-TW" sz="2800" dirty="0" smtClean="0"/>
              <a:t>window.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Usually make </a:t>
            </a:r>
            <a:r>
              <a:rPr lang="en-US" altLang="zh-TW" sz="2800" dirty="0"/>
              <a:t>implicit smoothness assumptions by aggregating support.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61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 Dense correspondence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Global algorithms, on the other hand, make explicit smoothness assumptions and </a:t>
            </a:r>
            <a:r>
              <a:rPr lang="en-US" altLang="zh-TW" sz="2800" dirty="0" smtClean="0"/>
              <a:t>then solve a </a:t>
            </a:r>
            <a:r>
              <a:rPr lang="en-US" altLang="zh-TW" sz="2800" dirty="0"/>
              <a:t>global optimization problem (Section </a:t>
            </a:r>
            <a:r>
              <a:rPr lang="en-US" altLang="zh-TW" sz="2800" dirty="0" smtClean="0"/>
              <a:t>11.5).</a:t>
            </a:r>
          </a:p>
          <a:p>
            <a:endParaRPr lang="en-US" altLang="zh-TW" sz="2800" dirty="0"/>
          </a:p>
          <a:p>
            <a:r>
              <a:rPr lang="en-US" altLang="zh-TW" sz="2800" dirty="0"/>
              <a:t>Such algorithms typically do not </a:t>
            </a:r>
            <a:r>
              <a:rPr lang="en-US" altLang="zh-TW" sz="2800" dirty="0" smtClean="0"/>
              <a:t>perform an </a:t>
            </a:r>
            <a:r>
              <a:rPr lang="en-US" altLang="zh-TW" sz="2800" dirty="0"/>
              <a:t>aggregation step, but rather seek a disparity assignment (step 3) that minimizes </a:t>
            </a:r>
            <a:r>
              <a:rPr lang="en-US" altLang="zh-TW" sz="2800" dirty="0" smtClean="0"/>
              <a:t>a global </a:t>
            </a:r>
            <a:r>
              <a:rPr lang="en-US" altLang="zh-TW" sz="2800" dirty="0"/>
              <a:t>cost function that consists of data (step 1) terms and smoothness terms.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72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11.3.1 Similarity measures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first component of any dense stereo matching algorithm is a similarity measure </a:t>
            </a:r>
            <a:r>
              <a:rPr lang="en-US" altLang="zh-TW" sz="2800" dirty="0" smtClean="0"/>
              <a:t>that compares </a:t>
            </a:r>
            <a:r>
              <a:rPr lang="en-US" altLang="zh-TW" sz="2800" dirty="0"/>
              <a:t>pixel values in order to determine how likely they are to be in correspondence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We </a:t>
            </a:r>
            <a:r>
              <a:rPr lang="en-US" altLang="zh-TW" sz="2800" dirty="0"/>
              <a:t>briefly review the similarity </a:t>
            </a:r>
            <a:r>
              <a:rPr lang="en-US" altLang="zh-TW" sz="2800" dirty="0" smtClean="0"/>
              <a:t>measures.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393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11.3.1 Similarity </a:t>
            </a:r>
            <a:r>
              <a:rPr lang="en-US" altLang="zh-TW" dirty="0" smtClean="0"/>
              <a:t>measures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most common pixel-based matching costs include sums of squared intensity </a:t>
            </a:r>
            <a:r>
              <a:rPr lang="en-US" altLang="zh-TW" sz="2800" dirty="0" smtClean="0"/>
              <a:t>differences (SSD</a:t>
            </a:r>
            <a:r>
              <a:rPr lang="en-US" altLang="zh-TW" sz="2800" dirty="0"/>
              <a:t>) (Hannah 1974</a:t>
            </a:r>
            <a:r>
              <a:rPr lang="en-US" altLang="zh-TW" sz="2800" dirty="0" smtClean="0"/>
              <a:t>)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Based </a:t>
            </a:r>
            <a:r>
              <a:rPr lang="en-US" altLang="zh-TW" sz="2800" dirty="0"/>
              <a:t>on the entropy of the pixel values at </a:t>
            </a:r>
            <a:r>
              <a:rPr lang="en-US" altLang="zh-TW" sz="2800" dirty="0" smtClean="0"/>
              <a:t>a particular </a:t>
            </a:r>
            <a:r>
              <a:rPr lang="en-US" altLang="zh-TW" sz="2800" dirty="0"/>
              <a:t>disparity hypothesis (</a:t>
            </a:r>
            <a:r>
              <a:rPr lang="en-US" altLang="zh-TW" sz="2800" dirty="0" err="1"/>
              <a:t>Zitnick</a:t>
            </a:r>
            <a:r>
              <a:rPr lang="en-US" altLang="zh-TW" sz="2800" dirty="0"/>
              <a:t>, Kang, </a:t>
            </a:r>
            <a:r>
              <a:rPr lang="en-US" altLang="zh-TW" sz="2800" dirty="0" err="1"/>
              <a:t>Uyttendaele</a:t>
            </a:r>
            <a:r>
              <a:rPr lang="en-US" altLang="zh-TW" sz="2800" dirty="0"/>
              <a:t> et al. 2004)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34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11.3.1 Similarity measures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Based </a:t>
            </a:r>
            <a:r>
              <a:rPr lang="en-US" altLang="zh-TW" sz="2800" dirty="0"/>
              <a:t>on binary features such as edges (Baker and </a:t>
            </a:r>
            <a:r>
              <a:rPr lang="en-US" altLang="zh-TW" sz="2800" dirty="0" err="1" smtClean="0"/>
              <a:t>Binford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1981</a:t>
            </a:r>
            <a:r>
              <a:rPr lang="en-US" altLang="zh-TW" sz="2800" dirty="0"/>
              <a:t>; </a:t>
            </a:r>
            <a:r>
              <a:rPr lang="en-US" altLang="zh-TW" sz="2800" dirty="0" err="1"/>
              <a:t>Grimson</a:t>
            </a:r>
            <a:r>
              <a:rPr lang="en-US" altLang="zh-TW" sz="2800" dirty="0"/>
              <a:t> 1985</a:t>
            </a:r>
            <a:r>
              <a:rPr lang="en-US" altLang="zh-TW" sz="2800" dirty="0" smtClean="0"/>
              <a:t>).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Gradient based </a:t>
            </a:r>
            <a:r>
              <a:rPr lang="de-DE" altLang="zh-TW" sz="2800" dirty="0" smtClean="0"/>
              <a:t>measures </a:t>
            </a:r>
            <a:r>
              <a:rPr lang="de-DE" altLang="zh-TW" sz="2800" dirty="0"/>
              <a:t>(Seitz 1989; Scharstein 1994</a:t>
            </a:r>
            <a:r>
              <a:rPr lang="de-DE" altLang="zh-TW" sz="2800" dirty="0" smtClean="0"/>
              <a:t>).</a:t>
            </a:r>
          </a:p>
          <a:p>
            <a:endParaRPr lang="de-DE" altLang="zh-TW" sz="2800" dirty="0"/>
          </a:p>
          <a:p>
            <a:r>
              <a:rPr lang="en-US" altLang="zh-TW" sz="2800" dirty="0"/>
              <a:t>The census </a:t>
            </a:r>
            <a:r>
              <a:rPr lang="en-US" altLang="zh-TW" sz="2800" dirty="0" smtClean="0"/>
              <a:t>transform was </a:t>
            </a:r>
            <a:r>
              <a:rPr lang="en-US" altLang="zh-TW" sz="2800" dirty="0"/>
              <a:t>found by 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Hirschm¨uller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and </a:t>
            </a:r>
            <a:r>
              <a:rPr lang="en-US" altLang="zh-TW" sz="2800" dirty="0" err="1"/>
              <a:t>Scharstein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2009</a:t>
            </a:r>
            <a:r>
              <a:rPr lang="en-US" altLang="zh-TW" sz="2800" dirty="0"/>
              <a:t>) </a:t>
            </a:r>
            <a:r>
              <a:rPr lang="en-US" altLang="zh-TW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4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Local and window-based methods aggregate the matching cost by summing or </a:t>
            </a:r>
            <a:r>
              <a:rPr lang="en-US" altLang="zh-TW" sz="2800" dirty="0" smtClean="0"/>
              <a:t>averaging over </a:t>
            </a:r>
            <a:r>
              <a:rPr lang="en-US" altLang="zh-TW" sz="2800" dirty="0"/>
              <a:t>a </a:t>
            </a:r>
            <a:r>
              <a:rPr lang="en-US" altLang="zh-TW" sz="2800" dirty="0" smtClean="0"/>
              <a:t>support </a:t>
            </a:r>
            <a:r>
              <a:rPr lang="en-US" altLang="zh-TW" sz="2800" dirty="0"/>
              <a:t>region in the DSI </a:t>
            </a:r>
            <a:r>
              <a:rPr lang="en-US" altLang="zh-TW" sz="2800" i="1" dirty="0" smtClean="0"/>
              <a:t>C(x, y, </a:t>
            </a:r>
            <a:r>
              <a:rPr lang="en-US" altLang="zh-TW" sz="2800" i="1" dirty="0"/>
              <a:t>d</a:t>
            </a:r>
            <a:r>
              <a:rPr lang="en-US" altLang="zh-TW" sz="2800" i="1" dirty="0" smtClean="0"/>
              <a:t>).</a:t>
            </a:r>
          </a:p>
          <a:p>
            <a:r>
              <a:rPr lang="en-US" altLang="zh-TW" sz="2800" dirty="0" smtClean="0"/>
              <a:t>DSI: Disparity Space Image</a:t>
            </a:r>
            <a:endParaRPr lang="en-US" altLang="zh-TW" sz="2800" dirty="0"/>
          </a:p>
          <a:p>
            <a:r>
              <a:rPr lang="en-US" altLang="zh-TW" sz="2800" dirty="0" smtClean="0"/>
              <a:t>Aggregation </a:t>
            </a:r>
            <a:r>
              <a:rPr lang="en-US" altLang="zh-TW" sz="2800" dirty="0"/>
              <a:t>has been </a:t>
            </a:r>
            <a:r>
              <a:rPr lang="en-US" altLang="zh-TW" sz="2800" dirty="0" smtClean="0"/>
              <a:t>implemented using </a:t>
            </a:r>
            <a:r>
              <a:rPr lang="en-US" altLang="zh-TW" sz="2800" dirty="0"/>
              <a:t>square windows or Gaussian convolution (traditional</a:t>
            </a:r>
            <a:r>
              <a:rPr lang="en-US" altLang="zh-TW" sz="2800" dirty="0" smtClean="0"/>
              <a:t>).</a:t>
            </a:r>
          </a:p>
          <a:p>
            <a:endParaRPr lang="en-US" altLang="zh-TW" sz="2800" dirty="0"/>
          </a:p>
          <a:p>
            <a:r>
              <a:rPr lang="en-US" altLang="zh-TW" sz="2800" dirty="0" err="1" smtClean="0"/>
              <a:t>Shiftable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windows (Arnold 1983; </a:t>
            </a:r>
            <a:r>
              <a:rPr lang="en-US" altLang="zh-TW" sz="2800" dirty="0" err="1"/>
              <a:t>Fusiello</a:t>
            </a:r>
            <a:r>
              <a:rPr lang="en-US" altLang="zh-TW" sz="2800" dirty="0"/>
              <a:t>, Roberto, and </a:t>
            </a:r>
            <a:r>
              <a:rPr lang="en-US" altLang="zh-TW" sz="2800" dirty="0" err="1"/>
              <a:t>Trucco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1997; </a:t>
            </a:r>
            <a:r>
              <a:rPr lang="en-US" altLang="zh-TW" sz="2800" dirty="0" err="1" smtClean="0"/>
              <a:t>Bobick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and </a:t>
            </a:r>
            <a:r>
              <a:rPr lang="en-US" altLang="zh-TW" sz="2800" dirty="0" err="1"/>
              <a:t>Intille</a:t>
            </a:r>
            <a:r>
              <a:rPr lang="en-US" altLang="zh-TW" sz="2800" dirty="0"/>
              <a:t> 1999)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07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</a:t>
            </a:r>
            <a:r>
              <a:rPr lang="en-US" altLang="zh-TW" dirty="0" smtClean="0"/>
              <a:t>methods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680520" cy="3685449"/>
          </a:xfrm>
        </p:spPr>
      </p:pic>
      <p:sp>
        <p:nvSpPr>
          <p:cNvPr id="5" name="文字方塊 4"/>
          <p:cNvSpPr txBox="1"/>
          <p:nvPr/>
        </p:nvSpPr>
        <p:spPr>
          <a:xfrm>
            <a:off x="323528" y="5085184"/>
            <a:ext cx="8589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11.8 </a:t>
            </a:r>
            <a:r>
              <a:rPr lang="en-US" altLang="zh-TW" dirty="0" err="1"/>
              <a:t>Shiftable</a:t>
            </a:r>
            <a:r>
              <a:rPr lang="en-US" altLang="zh-TW" dirty="0"/>
              <a:t> window (</a:t>
            </a:r>
            <a:r>
              <a:rPr lang="en-US" altLang="zh-TW" dirty="0" err="1"/>
              <a:t>Scharstein</a:t>
            </a:r>
            <a:r>
              <a:rPr lang="en-US" altLang="zh-TW" dirty="0"/>
              <a:t> and </a:t>
            </a:r>
            <a:r>
              <a:rPr lang="en-US" altLang="zh-TW" dirty="0" err="1"/>
              <a:t>Szeliski</a:t>
            </a:r>
            <a:r>
              <a:rPr lang="en-US" altLang="zh-TW" dirty="0"/>
              <a:t> 2002) c 2002 Springer. The effect</a:t>
            </a:r>
          </a:p>
          <a:p>
            <a:r>
              <a:rPr lang="en-US" altLang="zh-TW" dirty="0"/>
              <a:t>of trying all </a:t>
            </a:r>
            <a:r>
              <a:rPr lang="en-US" altLang="zh-TW" dirty="0" smtClean="0"/>
              <a:t>3x3 </a:t>
            </a:r>
            <a:r>
              <a:rPr lang="en-US" altLang="zh-TW" dirty="0"/>
              <a:t>shifted windows around the black pixel is the same as taking the minimum</a:t>
            </a:r>
          </a:p>
          <a:p>
            <a:r>
              <a:rPr lang="en-US" altLang="zh-TW" dirty="0"/>
              <a:t>matching score across all centered (non-shifted) windows in the same neighborhood. (For</a:t>
            </a:r>
          </a:p>
          <a:p>
            <a:r>
              <a:rPr lang="en-US" altLang="zh-TW" dirty="0"/>
              <a:t>clarity, only three of the neighboring shifted windows are shown here.)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9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methods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Windows </a:t>
            </a:r>
            <a:r>
              <a:rPr lang="en-US" altLang="zh-TW" sz="2800" dirty="0"/>
              <a:t>with adaptive sizes (</a:t>
            </a:r>
            <a:r>
              <a:rPr lang="en-US" altLang="zh-TW" sz="2800" dirty="0" err="1"/>
              <a:t>Okutomi</a:t>
            </a:r>
            <a:r>
              <a:rPr lang="en-US" altLang="zh-TW" sz="2800" dirty="0"/>
              <a:t> and </a:t>
            </a:r>
            <a:r>
              <a:rPr lang="en-US" altLang="zh-TW" sz="2800" dirty="0" err="1"/>
              <a:t>Kanade</a:t>
            </a:r>
            <a:r>
              <a:rPr lang="en-US" altLang="zh-TW" sz="2800" dirty="0"/>
              <a:t> 1992; </a:t>
            </a:r>
            <a:r>
              <a:rPr lang="en-US" altLang="zh-TW" sz="2800" dirty="0" err="1" smtClean="0"/>
              <a:t>Kanadeand</a:t>
            </a:r>
            <a:r>
              <a:rPr lang="en-US" altLang="zh-TW" sz="2800" dirty="0" smtClean="0"/>
              <a:t> </a:t>
            </a:r>
            <a:r>
              <a:rPr lang="en-US" altLang="zh-TW" sz="2800" dirty="0" err="1"/>
              <a:t>Okutomi</a:t>
            </a:r>
            <a:r>
              <a:rPr lang="en-US" altLang="zh-TW" sz="2800" dirty="0"/>
              <a:t> 1994; Kang, </a:t>
            </a:r>
            <a:r>
              <a:rPr lang="en-US" altLang="zh-TW" sz="2800" dirty="0" err="1"/>
              <a:t>Szeliski</a:t>
            </a:r>
            <a:r>
              <a:rPr lang="en-US" altLang="zh-TW" sz="2800" dirty="0"/>
              <a:t>, and Chai 2001; </a:t>
            </a:r>
            <a:r>
              <a:rPr lang="en-US" altLang="zh-TW" sz="2800" dirty="0" err="1"/>
              <a:t>Veksler</a:t>
            </a:r>
            <a:r>
              <a:rPr lang="en-US" altLang="zh-TW" sz="2800" dirty="0"/>
              <a:t> 2001, 2003</a:t>
            </a:r>
            <a:r>
              <a:rPr lang="en-US" altLang="zh-TW" sz="2800" dirty="0" smtClean="0"/>
              <a:t>).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Results of </a:t>
            </a:r>
            <a:r>
              <a:rPr lang="en-US" altLang="zh-TW" sz="2800" dirty="0"/>
              <a:t>color-based segmentation (Yoon and </a:t>
            </a:r>
            <a:r>
              <a:rPr lang="en-US" altLang="zh-TW" sz="2800" dirty="0" err="1"/>
              <a:t>Kweon</a:t>
            </a:r>
            <a:r>
              <a:rPr lang="en-US" altLang="zh-TW" sz="2800" dirty="0"/>
              <a:t> 2006; </a:t>
            </a:r>
            <a:r>
              <a:rPr lang="en-US" altLang="zh-TW" sz="2800" dirty="0" err="1"/>
              <a:t>Tombari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Mattoccia</a:t>
            </a:r>
            <a:r>
              <a:rPr lang="en-US" altLang="zh-TW" sz="2800" dirty="0"/>
              <a:t>, Di </a:t>
            </a:r>
            <a:r>
              <a:rPr lang="en-US" altLang="zh-TW" sz="2800" dirty="0" smtClean="0"/>
              <a:t>Stefano et </a:t>
            </a:r>
            <a:r>
              <a:rPr lang="en-US" altLang="zh-TW" sz="2800" dirty="0"/>
              <a:t>al. 2008).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27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methods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972"/>
            <a:ext cx="2279327" cy="18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9972"/>
            <a:ext cx="2232250" cy="182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70" y="1411196"/>
            <a:ext cx="2242968" cy="183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40" y="1386262"/>
            <a:ext cx="2273424" cy="186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3276120"/>
            <a:ext cx="726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                                      (b)                                      (c)                                       (d)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84685" y="4005064"/>
            <a:ext cx="88405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11.9 Aggregation window sizes and weights adapted to image content (</a:t>
            </a:r>
            <a:r>
              <a:rPr lang="en-US" altLang="zh-TW" dirty="0" err="1"/>
              <a:t>Tombari</a:t>
            </a:r>
            <a:r>
              <a:rPr lang="en-US" altLang="zh-TW" dirty="0"/>
              <a:t>,</a:t>
            </a:r>
          </a:p>
          <a:p>
            <a:r>
              <a:rPr lang="en-US" altLang="zh-TW" dirty="0" err="1"/>
              <a:t>Mattoccia</a:t>
            </a:r>
            <a:r>
              <a:rPr lang="en-US" altLang="zh-TW" dirty="0"/>
              <a:t>, Di Stefano et al. 2008) c 2008 IEEE: (a) original image with selected evaluation</a:t>
            </a:r>
          </a:p>
          <a:p>
            <a:r>
              <a:rPr lang="en-US" altLang="zh-TW" dirty="0"/>
              <a:t>points; (b) variable windows (</a:t>
            </a:r>
            <a:r>
              <a:rPr lang="en-US" altLang="zh-TW" dirty="0" err="1"/>
              <a:t>Veksler</a:t>
            </a:r>
            <a:r>
              <a:rPr lang="en-US" altLang="zh-TW" dirty="0"/>
              <a:t> 2003); (c) adaptive weights (Yoon and </a:t>
            </a:r>
            <a:r>
              <a:rPr lang="en-US" altLang="zh-TW" dirty="0" err="1"/>
              <a:t>Kweon</a:t>
            </a:r>
            <a:r>
              <a:rPr lang="en-US" altLang="zh-TW" dirty="0"/>
              <a:t> 2006);</a:t>
            </a:r>
          </a:p>
          <a:p>
            <a:r>
              <a:rPr lang="en-US" altLang="zh-TW" dirty="0"/>
              <a:t>(d) segmentation-based (</a:t>
            </a:r>
            <a:r>
              <a:rPr lang="en-US" altLang="zh-TW" dirty="0" err="1"/>
              <a:t>Tombari</a:t>
            </a:r>
            <a:r>
              <a:rPr lang="en-US" altLang="zh-TW" dirty="0"/>
              <a:t>, </a:t>
            </a:r>
            <a:r>
              <a:rPr lang="en-US" altLang="zh-TW" dirty="0" err="1"/>
              <a:t>Mattoccia</a:t>
            </a:r>
            <a:r>
              <a:rPr lang="en-US" altLang="zh-TW" dirty="0"/>
              <a:t>, and Di Stefano 2007). Notice how the adaptive</a:t>
            </a:r>
          </a:p>
          <a:p>
            <a:r>
              <a:rPr lang="en-US" altLang="zh-TW" dirty="0"/>
              <a:t>weights and segmentation-based techniques adapt their support to similarly colored pixels.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82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methods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/>
              <a:t>Selecting the right window is </a:t>
            </a:r>
            <a:r>
              <a:rPr lang="en-US" altLang="zh-TW" sz="2800" dirty="0" smtClean="0"/>
              <a:t>important, since </a:t>
            </a:r>
            <a:r>
              <a:rPr lang="en-US" altLang="zh-TW" sz="2800" dirty="0"/>
              <a:t>windows must be large enough to contain sufficient texture and yet small enough </a:t>
            </a:r>
            <a:r>
              <a:rPr lang="en-US" altLang="zh-TW" sz="2800" dirty="0" smtClean="0"/>
              <a:t>so that </a:t>
            </a:r>
            <a:r>
              <a:rPr lang="en-US" altLang="zh-TW" sz="2800" dirty="0"/>
              <a:t>they do not straddle depth </a:t>
            </a:r>
            <a:r>
              <a:rPr lang="en-US" altLang="zh-TW" sz="2800" dirty="0" smtClean="0"/>
              <a:t>discontinuities.</a:t>
            </a:r>
          </a:p>
          <a:p>
            <a:endParaRPr lang="en-US" altLang="zh-TW" sz="2800" dirty="0"/>
          </a:p>
          <a:p>
            <a:r>
              <a:rPr lang="en-US" altLang="zh-TW" sz="2800" dirty="0"/>
              <a:t>An alternative method for </a:t>
            </a:r>
            <a:r>
              <a:rPr lang="en-US" altLang="zh-TW" sz="2800" dirty="0" smtClean="0"/>
              <a:t>aggregation is </a:t>
            </a:r>
            <a:r>
              <a:rPr lang="en-US" altLang="zh-TW" sz="2800" dirty="0"/>
              <a:t>iterative diffusion, i.e., repeatedly adding to each pixel’s cost the weighted </a:t>
            </a:r>
            <a:r>
              <a:rPr lang="en-US" altLang="zh-TW" sz="2800" dirty="0" smtClean="0"/>
              <a:t>values of </a:t>
            </a:r>
            <a:r>
              <a:rPr lang="en-US" altLang="zh-TW" sz="2800" dirty="0"/>
              <a:t>its neighboring pixels’ costs (</a:t>
            </a:r>
            <a:r>
              <a:rPr lang="en-US" altLang="zh-TW" sz="2800" dirty="0" err="1"/>
              <a:t>Szeliski</a:t>
            </a:r>
            <a:r>
              <a:rPr lang="en-US" altLang="zh-TW" sz="2800" dirty="0"/>
              <a:t> and Hinton 1985; Shah 1993; </a:t>
            </a:r>
            <a:r>
              <a:rPr lang="en-US" altLang="zh-TW" sz="2800" dirty="0" err="1"/>
              <a:t>Scharstein</a:t>
            </a:r>
            <a:r>
              <a:rPr lang="en-US" altLang="zh-TW" sz="2800" dirty="0"/>
              <a:t> and </a:t>
            </a:r>
            <a:r>
              <a:rPr lang="en-US" altLang="zh-TW" sz="2800" dirty="0" err="1" smtClean="0"/>
              <a:t>Szeliski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1998</a:t>
            </a:r>
            <a:r>
              <a:rPr lang="en-US" altLang="zh-TW" sz="2800" dirty="0"/>
              <a:t>).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320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43801" cy="22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76768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6768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79870" y="2564904"/>
            <a:ext cx="7392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            (</a:t>
            </a:r>
            <a:r>
              <a:rPr lang="en-US" altLang="zh-TW" dirty="0"/>
              <a:t>a) </a:t>
            </a:r>
            <a:r>
              <a:rPr lang="en-US" altLang="zh-TW" dirty="0" smtClean="0"/>
              <a:t>                                                (</a:t>
            </a:r>
            <a:r>
              <a:rPr lang="en-US" altLang="zh-TW" dirty="0"/>
              <a:t>b) </a:t>
            </a:r>
            <a:r>
              <a:rPr lang="en-US" altLang="zh-TW" dirty="0" smtClean="0"/>
              <a:t>                                                    (</a:t>
            </a:r>
            <a:r>
              <a:rPr lang="en-US" altLang="zh-TW" dirty="0"/>
              <a:t>c)</a:t>
            </a:r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32937"/>
            <a:ext cx="2347646" cy="308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04" y="2932938"/>
            <a:ext cx="2347646" cy="308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08" y="2932935"/>
            <a:ext cx="2289327" cy="308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475656" y="6113979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(d)                                                 (e)                                                 (f)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24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methods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In local methods, the emphasis is on the matching cost computation and cost </a:t>
            </a:r>
            <a:r>
              <a:rPr lang="en-US" altLang="zh-TW" sz="2800" dirty="0" smtClean="0"/>
              <a:t>aggregation steps.</a:t>
            </a:r>
          </a:p>
          <a:p>
            <a:endParaRPr lang="en-US" altLang="zh-TW" sz="2800" dirty="0"/>
          </a:p>
          <a:p>
            <a:r>
              <a:rPr lang="en-US" altLang="zh-TW" sz="2800" dirty="0"/>
              <a:t>Computing the final disparities is trivial: simply choose at each pixel the </a:t>
            </a:r>
            <a:r>
              <a:rPr lang="en-US" altLang="zh-TW" sz="2800" dirty="0" smtClean="0"/>
              <a:t>disparity associated </a:t>
            </a:r>
            <a:r>
              <a:rPr lang="en-US" altLang="zh-TW" sz="2800" dirty="0"/>
              <a:t>with the minimum cost value.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442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11.4.1 Sub-pixel estimation and uncertainty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Most stereo correspondence algorithms compute a set of disparity estimates in some </a:t>
            </a:r>
            <a:r>
              <a:rPr lang="en-US" altLang="zh-TW" sz="2800" dirty="0" smtClean="0"/>
              <a:t>discretized space</a:t>
            </a:r>
            <a:r>
              <a:rPr lang="en-US" altLang="zh-TW" sz="2800" dirty="0"/>
              <a:t>, e.g., for integer </a:t>
            </a:r>
            <a:r>
              <a:rPr lang="en-US" altLang="zh-TW" sz="2800" dirty="0" smtClean="0"/>
              <a:t>disparities.</a:t>
            </a:r>
          </a:p>
          <a:p>
            <a:endParaRPr lang="en-US" altLang="zh-TW" sz="2800" dirty="0" smtClean="0"/>
          </a:p>
          <a:p>
            <a:r>
              <a:rPr lang="en-US" altLang="zh-TW" sz="2800" dirty="0"/>
              <a:t>For applications such as robot navigation or people tracking, these may </a:t>
            </a:r>
            <a:r>
              <a:rPr lang="en-US" altLang="zh-TW" sz="2800" dirty="0" smtClean="0"/>
              <a:t>be perfectly </a:t>
            </a:r>
            <a:r>
              <a:rPr lang="en-US" altLang="zh-TW" sz="2800" dirty="0"/>
              <a:t>adequate.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563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11.4.1 Sub-pixel estimation and </a:t>
            </a:r>
            <a:r>
              <a:rPr lang="en-US" altLang="zh-TW" dirty="0" smtClean="0"/>
              <a:t>uncertainty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However for image-based rendering, such quantized maps lead to </a:t>
            </a:r>
            <a:r>
              <a:rPr lang="en-US" altLang="zh-TW" dirty="0" smtClean="0"/>
              <a:t>very unappealing </a:t>
            </a:r>
            <a:r>
              <a:rPr lang="en-US" altLang="zh-TW" dirty="0"/>
              <a:t>view synthesis </a:t>
            </a:r>
            <a:r>
              <a:rPr lang="en-US" altLang="zh-TW" dirty="0" smtClean="0"/>
              <a:t>results.</a:t>
            </a:r>
          </a:p>
          <a:p>
            <a:endParaRPr lang="en-US" altLang="zh-TW" dirty="0"/>
          </a:p>
          <a:p>
            <a:r>
              <a:rPr lang="en-US" altLang="zh-TW" dirty="0"/>
              <a:t>To remedy this situation, many algorithms apply a sub-pixel refinement stage </a:t>
            </a:r>
            <a:r>
              <a:rPr lang="en-US" altLang="zh-TW" dirty="0" smtClean="0"/>
              <a:t>after the </a:t>
            </a:r>
            <a:r>
              <a:rPr lang="en-US" altLang="zh-TW" dirty="0"/>
              <a:t>initial discrete correspondence stage.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25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11.4.1 Sub-pixel estimation and uncertainty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Sub-pixel disparity estimates can be computed in a variety of ways, including </a:t>
            </a:r>
            <a:r>
              <a:rPr lang="en-US" altLang="zh-TW" sz="2800" dirty="0" smtClean="0"/>
              <a:t>iterative gradient </a:t>
            </a:r>
            <a:r>
              <a:rPr lang="en-US" altLang="zh-TW" sz="2800" dirty="0"/>
              <a:t>descent and fitting a curve to the matching costs at discrete disparity </a:t>
            </a:r>
            <a:r>
              <a:rPr lang="en-US" altLang="zh-TW" sz="2800" dirty="0" smtClean="0"/>
              <a:t>levels.</a:t>
            </a:r>
          </a:p>
          <a:p>
            <a:r>
              <a:rPr lang="en-US" altLang="zh-TW" sz="2800" dirty="0" smtClean="0"/>
              <a:t>(Ryan, Gray</a:t>
            </a:r>
            <a:r>
              <a:rPr lang="en-US" altLang="zh-TW" sz="2800" dirty="0"/>
              <a:t>, and Hunt 1980; Lucas and </a:t>
            </a:r>
            <a:r>
              <a:rPr lang="en-US" altLang="zh-TW" sz="2800" dirty="0" err="1"/>
              <a:t>Kanade</a:t>
            </a:r>
            <a:r>
              <a:rPr lang="en-US" altLang="zh-TW" sz="2800" dirty="0"/>
              <a:t> 1981; </a:t>
            </a:r>
            <a:r>
              <a:rPr lang="en-US" altLang="zh-TW" sz="2800" dirty="0" err="1"/>
              <a:t>Tian</a:t>
            </a:r>
            <a:r>
              <a:rPr lang="en-US" altLang="zh-TW" sz="2800" dirty="0"/>
              <a:t> and </a:t>
            </a:r>
            <a:r>
              <a:rPr lang="en-US" altLang="zh-TW" sz="2800" dirty="0" err="1"/>
              <a:t>Huhns</a:t>
            </a:r>
            <a:r>
              <a:rPr lang="en-US" altLang="zh-TW" sz="2800" dirty="0"/>
              <a:t> 1986; </a:t>
            </a:r>
            <a:r>
              <a:rPr lang="en-US" altLang="zh-TW" sz="2800" dirty="0" err="1"/>
              <a:t>Matthies</a:t>
            </a:r>
            <a:r>
              <a:rPr lang="en-US" altLang="zh-TW" sz="2800" dirty="0"/>
              <a:t>, </a:t>
            </a:r>
            <a:r>
              <a:rPr lang="en-US" altLang="zh-TW" sz="2800" dirty="0" err="1" smtClean="0"/>
              <a:t>Kanade</a:t>
            </a:r>
            <a:r>
              <a:rPr lang="en-US" altLang="zh-TW" sz="2800" dirty="0" smtClean="0"/>
              <a:t>, and </a:t>
            </a:r>
            <a:r>
              <a:rPr lang="en-US" altLang="zh-TW" sz="2800" dirty="0" err="1"/>
              <a:t>Szeliski</a:t>
            </a:r>
            <a:r>
              <a:rPr lang="en-US" altLang="zh-TW" sz="2800" dirty="0"/>
              <a:t> 1989; </a:t>
            </a:r>
            <a:r>
              <a:rPr lang="en-US" altLang="zh-TW" sz="2800" dirty="0" err="1"/>
              <a:t>Kanade</a:t>
            </a:r>
            <a:r>
              <a:rPr lang="en-US" altLang="zh-TW" sz="2800" dirty="0"/>
              <a:t> and </a:t>
            </a:r>
            <a:r>
              <a:rPr lang="en-US" altLang="zh-TW" sz="2800" dirty="0" err="1"/>
              <a:t>Okutomi</a:t>
            </a:r>
            <a:r>
              <a:rPr lang="en-US" altLang="zh-TW" sz="2800" dirty="0"/>
              <a:t> 1994).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73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11.4.1 Sub-pixel estimation and uncertainty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Besides sub-pixel computations, there are other ways of post-processing the </a:t>
            </a:r>
            <a:r>
              <a:rPr lang="en-US" altLang="zh-TW" sz="2800" dirty="0" smtClean="0"/>
              <a:t>computed disparities.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Associate confidences </a:t>
            </a:r>
            <a:r>
              <a:rPr lang="en-US" altLang="zh-TW" sz="2800" dirty="0"/>
              <a:t>with per-pixel depth </a:t>
            </a:r>
            <a:r>
              <a:rPr lang="en-US" altLang="zh-TW" sz="2800" dirty="0" smtClean="0"/>
              <a:t>estimates, </a:t>
            </a:r>
            <a:r>
              <a:rPr lang="en-US" altLang="zh-TW" sz="2800" dirty="0"/>
              <a:t>i.e., how strong the minimum in the DSI image </a:t>
            </a:r>
            <a:r>
              <a:rPr lang="en-US" altLang="zh-TW" sz="2800" dirty="0" smtClean="0"/>
              <a:t>is at </a:t>
            </a:r>
            <a:r>
              <a:rPr lang="en-US" altLang="zh-TW" sz="2800" dirty="0"/>
              <a:t>the winning disparity. </a:t>
            </a:r>
            <a:r>
              <a:rPr lang="en-US" altLang="zh-TW" sz="2800" dirty="0" err="1"/>
              <a:t>Matthies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Kanade</a:t>
            </a:r>
            <a:r>
              <a:rPr lang="en-US" altLang="zh-TW" sz="2800" dirty="0"/>
              <a:t>, and </a:t>
            </a:r>
            <a:r>
              <a:rPr lang="en-US" altLang="zh-TW" sz="2800" dirty="0" err="1"/>
              <a:t>Szeliski</a:t>
            </a:r>
            <a:r>
              <a:rPr lang="en-US" altLang="zh-TW" sz="2800" dirty="0"/>
              <a:t> (1989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016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0311" y="1124744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9" y="1110754"/>
            <a:ext cx="28419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66" y="1093614"/>
            <a:ext cx="2860199" cy="26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25" y="1093614"/>
            <a:ext cx="2860199" cy="26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32591" y="3813849"/>
            <a:ext cx="633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                                                   (b)                                                  (c)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48032" y="4380304"/>
            <a:ext cx="8893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11.10 Uncertainty in stereo depth estimation (</a:t>
            </a:r>
            <a:r>
              <a:rPr lang="en-US" altLang="zh-TW" dirty="0" err="1"/>
              <a:t>Szeliski</a:t>
            </a:r>
            <a:r>
              <a:rPr lang="en-US" altLang="zh-TW" dirty="0"/>
              <a:t> 1991b): (a) input image; (b)</a:t>
            </a:r>
          </a:p>
          <a:p>
            <a:r>
              <a:rPr lang="en-US" altLang="zh-TW" dirty="0"/>
              <a:t>estimated depth map (blue is closer); (c) estimated confidence(red is higher). As you can see,</a:t>
            </a:r>
          </a:p>
          <a:p>
            <a:r>
              <a:rPr lang="en-US" altLang="zh-TW" dirty="0"/>
              <a:t>more textured areas have higher confidence.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Global stereo matching methods perform some optimization or iteration steps after the </a:t>
            </a:r>
            <a:r>
              <a:rPr lang="en-US" altLang="zh-TW" sz="2800" dirty="0" smtClean="0"/>
              <a:t>disparity computation </a:t>
            </a:r>
            <a:r>
              <a:rPr lang="en-US" altLang="zh-TW" sz="2800" dirty="0"/>
              <a:t>phase and often skip the aggregation step </a:t>
            </a:r>
            <a:r>
              <a:rPr lang="en-US" altLang="zh-TW" sz="2800" dirty="0" smtClean="0"/>
              <a:t>altogether.</a:t>
            </a:r>
          </a:p>
          <a:p>
            <a:endParaRPr lang="en-US" altLang="zh-TW" sz="2800" dirty="0"/>
          </a:p>
          <a:p>
            <a:r>
              <a:rPr lang="en-US" altLang="zh-TW" sz="2800" dirty="0"/>
              <a:t>Many global methods are formulated </a:t>
            </a:r>
            <a:r>
              <a:rPr lang="en-US" altLang="zh-TW" sz="2800" dirty="0" smtClean="0"/>
              <a:t>in an </a:t>
            </a:r>
            <a:r>
              <a:rPr lang="en-US" altLang="zh-TW" sz="2800" dirty="0"/>
              <a:t>energy-minimization </a:t>
            </a:r>
            <a:r>
              <a:rPr lang="en-US" altLang="zh-TW" sz="2800" dirty="0" smtClean="0"/>
              <a:t>framework.</a:t>
            </a:r>
          </a:p>
        </p:txBody>
      </p:sp>
    </p:spTree>
    <p:extLst>
      <p:ext uri="{BB962C8B-B14F-4D97-AF65-F5344CB8AC3E}">
        <p14:creationId xmlns:p14="http://schemas.microsoft.com/office/powerpoint/2010/main" val="240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</a:t>
            </a:r>
            <a:r>
              <a:rPr lang="en-US" altLang="zh-TW" dirty="0" smtClean="0"/>
              <a:t>optimization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800" dirty="0" smtClean="0"/>
              <a:t>The </a:t>
            </a:r>
            <a:r>
              <a:rPr lang="en-US" altLang="zh-TW" sz="2800" dirty="0"/>
              <a:t>objective is to find a solution </a:t>
            </a:r>
            <a:r>
              <a:rPr lang="en-US" altLang="zh-TW" sz="2800" i="1" dirty="0"/>
              <a:t>d</a:t>
            </a:r>
            <a:r>
              <a:rPr lang="en-US" altLang="zh-TW" sz="2800" dirty="0"/>
              <a:t> that minimizes a global energy</a:t>
            </a:r>
            <a:r>
              <a:rPr lang="en-US" altLang="zh-TW" sz="2800" dirty="0" smtClean="0"/>
              <a:t>,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sz="2800" dirty="0"/>
              <a:t>The data term, </a:t>
            </a:r>
            <a:r>
              <a:rPr lang="en-US" altLang="zh-TW" sz="2800" i="1" dirty="0"/>
              <a:t>E</a:t>
            </a:r>
            <a:r>
              <a:rPr lang="en-US" altLang="zh-TW" sz="2800" i="1" baseline="-25000" dirty="0"/>
              <a:t>d</a:t>
            </a:r>
            <a:r>
              <a:rPr lang="en-US" altLang="zh-TW" sz="2800" i="1" dirty="0"/>
              <a:t>(d)</a:t>
            </a:r>
            <a:r>
              <a:rPr lang="en-US" altLang="zh-TW" sz="2800" dirty="0"/>
              <a:t>, measures how well the disparity function </a:t>
            </a:r>
            <a:r>
              <a:rPr lang="en-US" altLang="zh-TW" sz="2800" i="1" dirty="0"/>
              <a:t>d</a:t>
            </a:r>
            <a:r>
              <a:rPr lang="en-US" altLang="zh-TW" sz="2800" dirty="0"/>
              <a:t> agrees with the input </a:t>
            </a:r>
            <a:r>
              <a:rPr lang="en-US" altLang="zh-TW" sz="2800" dirty="0" smtClean="0"/>
              <a:t>image pair.</a:t>
            </a:r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/>
              <a:t>where </a:t>
            </a:r>
            <a:r>
              <a:rPr lang="en-US" altLang="zh-TW" sz="2800" i="1" dirty="0"/>
              <a:t>C</a:t>
            </a:r>
            <a:r>
              <a:rPr lang="en-US" altLang="zh-TW" sz="2800" dirty="0"/>
              <a:t> is the (initial or aggregated) matching cost DSI.</a:t>
            </a:r>
            <a:endParaRPr lang="zh-TW" alt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39878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21088"/>
            <a:ext cx="4275832" cy="10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optimization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The </a:t>
            </a:r>
            <a:r>
              <a:rPr lang="en-US" altLang="zh-TW" sz="2800" dirty="0"/>
              <a:t>smoothness term is often </a:t>
            </a:r>
            <a:r>
              <a:rPr lang="en-US" altLang="zh-TW" sz="2800" dirty="0" smtClean="0"/>
              <a:t>restricted </a:t>
            </a:r>
            <a:r>
              <a:rPr lang="en-US" altLang="zh-TW" sz="2800" dirty="0"/>
              <a:t>to measuring only the differences between neighboring pixels’ disparities</a:t>
            </a:r>
            <a:r>
              <a:rPr lang="en-US" altLang="zh-TW" sz="2800" dirty="0" smtClean="0"/>
              <a:t>,</a:t>
            </a:r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r>
              <a:rPr lang="en-US" altLang="zh-TW" sz="2800" dirty="0"/>
              <a:t>where  </a:t>
            </a:r>
            <a:r>
              <a:rPr lang="el-GR" altLang="zh-TW" sz="4800" i="1" dirty="0" smtClean="0">
                <a:latin typeface="Calibri"/>
                <a:cs typeface="Calibri"/>
              </a:rPr>
              <a:t>ᵨ</a:t>
            </a:r>
            <a:r>
              <a:rPr lang="en-US" altLang="zh-TW" sz="2800" dirty="0" smtClean="0">
                <a:latin typeface="Calibri"/>
                <a:cs typeface="Calibri"/>
              </a:rPr>
              <a:t> </a:t>
            </a:r>
            <a:r>
              <a:rPr lang="en-US" altLang="zh-TW" sz="2800" dirty="0" smtClean="0"/>
              <a:t>is </a:t>
            </a:r>
            <a:r>
              <a:rPr lang="en-US" altLang="zh-TW" sz="2800" dirty="0"/>
              <a:t>some monotonically increasing function of disparity difference.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996952"/>
            <a:ext cx="8124493" cy="9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optimization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Once the global energy has been defined, a variety of algorithms can be used to find </a:t>
            </a:r>
            <a:r>
              <a:rPr lang="en-US" altLang="zh-TW" sz="2800" dirty="0" smtClean="0"/>
              <a:t>a (local</a:t>
            </a:r>
            <a:r>
              <a:rPr lang="en-US" altLang="zh-TW" sz="2800" dirty="0"/>
              <a:t>) minimum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Traditional approaches associated with regularization and Markov </a:t>
            </a:r>
            <a:r>
              <a:rPr lang="en-US" altLang="zh-TW" sz="2800" dirty="0" smtClean="0"/>
              <a:t>random fields </a:t>
            </a:r>
            <a:r>
              <a:rPr lang="en-US" altLang="zh-TW" sz="2800" dirty="0"/>
              <a:t>include continuation (Blake and </a:t>
            </a:r>
            <a:r>
              <a:rPr lang="en-US" altLang="zh-TW" sz="2800" dirty="0" err="1"/>
              <a:t>Zisserman</a:t>
            </a:r>
            <a:r>
              <a:rPr lang="en-US" altLang="zh-TW" sz="2800" dirty="0"/>
              <a:t> 1987</a:t>
            </a:r>
            <a:r>
              <a:rPr lang="en-US" altLang="zh-TW" sz="2800" dirty="0" smtClean="0"/>
              <a:t>)</a:t>
            </a:r>
          </a:p>
          <a:p>
            <a:pPr marL="0" indent="0">
              <a:buNone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3358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11.1 </a:t>
            </a:r>
            <a:r>
              <a:rPr lang="en-US" altLang="zh-TW" dirty="0" err="1"/>
              <a:t>Epipolar</a:t>
            </a:r>
            <a:r>
              <a:rPr lang="en-US" altLang="zh-TW" dirty="0"/>
              <a:t> </a:t>
            </a:r>
            <a:r>
              <a:rPr lang="en-US" altLang="zh-TW" dirty="0" smtClean="0"/>
              <a:t>Geometry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Given a pixel in one image, how can we compute its correspondence in the other image</a:t>
            </a:r>
            <a:r>
              <a:rPr lang="en-US" altLang="zh-TW" sz="2800" dirty="0" smtClean="0"/>
              <a:t>?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We </a:t>
            </a:r>
            <a:r>
              <a:rPr lang="en-US" altLang="zh-TW" sz="2800" dirty="0"/>
              <a:t>exploit this information to reduce the number of potential </a:t>
            </a:r>
            <a:r>
              <a:rPr lang="en-US" altLang="zh-TW" sz="2800" dirty="0" smtClean="0"/>
              <a:t>correspondences, and </a:t>
            </a:r>
            <a:r>
              <a:rPr lang="en-US" altLang="zh-TW" sz="2800" dirty="0"/>
              <a:t>hence both speed up the matching and increase its </a:t>
            </a:r>
            <a:r>
              <a:rPr lang="en-US" altLang="zh-TW" sz="2800" dirty="0" smtClean="0"/>
              <a:t>reliability.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91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optimization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While global optimization techniques currently produce the best stereo matching </a:t>
            </a:r>
            <a:r>
              <a:rPr lang="en-US" altLang="zh-TW" sz="2800" dirty="0" smtClean="0"/>
              <a:t>results, there </a:t>
            </a:r>
            <a:r>
              <a:rPr lang="en-US" altLang="zh-TW" sz="2800" dirty="0"/>
              <a:t>are some alternative approaches worth studying</a:t>
            </a:r>
            <a:r>
              <a:rPr lang="en-US" altLang="zh-TW" sz="2800" dirty="0" smtClean="0"/>
              <a:t>.</a:t>
            </a:r>
          </a:p>
          <a:p>
            <a:pPr lvl="1"/>
            <a:r>
              <a:rPr lang="en-US" altLang="zh-TW" sz="2400" dirty="0"/>
              <a:t>Cooperative algorithms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/>
              <a:t>Coarse-to-fine and incremental warping.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47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optimization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Cooperative algorithms</a:t>
            </a:r>
            <a:r>
              <a:rPr lang="en-US" altLang="zh-TW" sz="2800" dirty="0" smtClean="0"/>
              <a:t>.</a:t>
            </a:r>
          </a:p>
          <a:p>
            <a:pPr lvl="1"/>
            <a:r>
              <a:rPr lang="en-US" altLang="zh-TW" sz="2400" dirty="0"/>
              <a:t>Such algorithms iteratively update disparity estimates using non-linear operations </a:t>
            </a:r>
            <a:r>
              <a:rPr lang="en-US" altLang="zh-TW" sz="2400" dirty="0" smtClean="0"/>
              <a:t>that result </a:t>
            </a:r>
            <a:r>
              <a:rPr lang="en-US" altLang="zh-TW" sz="2400" dirty="0"/>
              <a:t>in an overall behavior similar to global optimization algorithms.</a:t>
            </a:r>
          </a:p>
          <a:p>
            <a:endParaRPr lang="en-US" altLang="zh-TW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dirty="0"/>
              <a:t>Coarse-to-fine and incremental warping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sz="2200" dirty="0"/>
              <a:t>Here, images are successively warped and </a:t>
            </a:r>
            <a:r>
              <a:rPr lang="en-US" altLang="zh-TW" sz="2200" dirty="0" smtClean="0"/>
              <a:t>disparity estimates </a:t>
            </a:r>
            <a:r>
              <a:rPr lang="en-US" altLang="zh-TW" sz="2200" dirty="0"/>
              <a:t>incrementally updated until a satisfactory registration is achieved. 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9340" y="3212975"/>
            <a:ext cx="8222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(</a:t>
            </a:r>
            <a:r>
              <a:rPr lang="en-US" altLang="zh-TW" sz="1600" dirty="0" err="1" smtClean="0"/>
              <a:t>Dev</a:t>
            </a:r>
            <a:r>
              <a:rPr lang="en-US" altLang="zh-TW" sz="1600" dirty="0"/>
              <a:t> </a:t>
            </a:r>
            <a:r>
              <a:rPr lang="en-US" altLang="zh-TW" sz="1600" dirty="0" smtClean="0"/>
              <a:t>1974</a:t>
            </a:r>
            <a:r>
              <a:rPr lang="en-US" altLang="zh-TW" sz="1600" dirty="0"/>
              <a:t>; Marr and </a:t>
            </a:r>
            <a:r>
              <a:rPr lang="en-US" altLang="zh-TW" sz="1600" dirty="0" err="1"/>
              <a:t>Poggio</a:t>
            </a:r>
            <a:r>
              <a:rPr lang="en-US" altLang="zh-TW" sz="1600" dirty="0"/>
              <a:t> 1976; </a:t>
            </a:r>
            <a:r>
              <a:rPr lang="en-US" altLang="zh-TW" sz="1600" dirty="0" err="1"/>
              <a:t>Marroquin</a:t>
            </a:r>
            <a:r>
              <a:rPr lang="en-US" altLang="zh-TW" sz="1600" dirty="0"/>
              <a:t> 1983; </a:t>
            </a:r>
            <a:r>
              <a:rPr lang="en-US" altLang="zh-TW" sz="1600" dirty="0" err="1"/>
              <a:t>Szeliski</a:t>
            </a:r>
            <a:r>
              <a:rPr lang="en-US" altLang="zh-TW" sz="1600" dirty="0"/>
              <a:t> and Hinton 1985; </a:t>
            </a:r>
            <a:r>
              <a:rPr lang="en-US" altLang="zh-TW" sz="1600" dirty="0" err="1"/>
              <a:t>Zitnick</a:t>
            </a:r>
            <a:r>
              <a:rPr lang="en-US" altLang="zh-TW" sz="1600" dirty="0"/>
              <a:t> and </a:t>
            </a:r>
            <a:r>
              <a:rPr lang="en-US" altLang="zh-TW" sz="1600" dirty="0" err="1"/>
              <a:t>Kanade</a:t>
            </a:r>
            <a:endParaRPr lang="en-US" altLang="zh-TW" sz="1600" dirty="0"/>
          </a:p>
          <a:p>
            <a:r>
              <a:rPr lang="en-US" altLang="zh-TW" sz="1600" dirty="0"/>
              <a:t>2000).</a:t>
            </a:r>
            <a:endParaRPr lang="zh-TW" altLang="en-US" sz="1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5497487"/>
            <a:ext cx="80904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sz="1600" dirty="0" smtClean="0"/>
              <a:t>Quam </a:t>
            </a:r>
            <a:r>
              <a:rPr lang="sv-SE" altLang="zh-TW" sz="1600" dirty="0" smtClean="0"/>
              <a:t>1984</a:t>
            </a:r>
            <a:r>
              <a:rPr lang="sv-SE" altLang="zh-TW" sz="1600" dirty="0"/>
              <a:t>; Bergen, Anandan, Hanna et al. 1992; Barron, Fleet, and Beauchemin 1994; Szeliski</a:t>
            </a:r>
          </a:p>
          <a:p>
            <a:r>
              <a:rPr lang="en-US" altLang="zh-TW" sz="1600" dirty="0"/>
              <a:t>and Coughlan 1997).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850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11.5.1 Dynamic programming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Treat feature correspondence as graph </a:t>
            </a:r>
            <a:r>
              <a:rPr lang="en-US" altLang="zh-TW" sz="2800" dirty="0" smtClean="0"/>
              <a:t>problem.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4" y="2084834"/>
            <a:ext cx="8798886" cy="477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11.5.1 Dynamic </a:t>
            </a:r>
            <a:r>
              <a:rPr lang="en-US" altLang="zh-TW" dirty="0" smtClean="0"/>
              <a:t>programming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Find min-cost path through </a:t>
            </a:r>
            <a:r>
              <a:rPr lang="en-US" altLang="zh-TW" sz="2800" dirty="0" smtClean="0"/>
              <a:t>graph.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5" y="2348880"/>
            <a:ext cx="798644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11.5.2 Segmentation-based techniques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4" y="1697363"/>
            <a:ext cx="2307754" cy="17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12231"/>
            <a:ext cx="2219086" cy="16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23" y="1700808"/>
            <a:ext cx="2249496" cy="16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13" y="1703649"/>
            <a:ext cx="2219087" cy="16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3403735"/>
            <a:ext cx="75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                                     (b)                                         (c)                                       (d) 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4869" y="3773067"/>
            <a:ext cx="8910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11.12 Segmentation-based stereo matching (</a:t>
            </a:r>
            <a:r>
              <a:rPr lang="en-US" altLang="zh-TW" dirty="0" err="1"/>
              <a:t>Zitnick</a:t>
            </a:r>
            <a:r>
              <a:rPr lang="en-US" altLang="zh-TW" dirty="0"/>
              <a:t>, Kang, </a:t>
            </a:r>
            <a:r>
              <a:rPr lang="en-US" altLang="zh-TW" dirty="0" err="1"/>
              <a:t>Uyttendaele</a:t>
            </a:r>
            <a:r>
              <a:rPr lang="en-US" altLang="zh-TW" dirty="0"/>
              <a:t> et al. 2004)</a:t>
            </a:r>
          </a:p>
          <a:p>
            <a:r>
              <a:rPr lang="en-US" altLang="zh-TW" dirty="0" smtClean="0"/>
              <a:t>©</a:t>
            </a:r>
            <a:endParaRPr lang="en-US" altLang="zh-TW" dirty="0"/>
          </a:p>
          <a:p>
            <a:r>
              <a:rPr lang="en-US" altLang="zh-TW" dirty="0"/>
              <a:t>2004 ACM: (a) input color image; (b) color-based segmentation; (c) initial disparity estimates;</a:t>
            </a:r>
          </a:p>
          <a:p>
            <a:r>
              <a:rPr lang="en-US" altLang="zh-TW" dirty="0"/>
              <a:t>(d) final piecewise-smoothed </a:t>
            </a:r>
            <a:r>
              <a:rPr lang="en-US" altLang="zh-TW" dirty="0" smtClean="0"/>
              <a:t>disparities.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49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11.5.2 Segmentation-based </a:t>
            </a:r>
            <a:r>
              <a:rPr lang="en-US" altLang="zh-TW" dirty="0" smtClean="0"/>
              <a:t>techniques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" y="1484783"/>
            <a:ext cx="9127456" cy="273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35644" y="4693786"/>
            <a:ext cx="8695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11.13 Stereo matching with adaptive over-segmentation and matting (Taguchi,</a:t>
            </a:r>
          </a:p>
          <a:p>
            <a:r>
              <a:rPr lang="en-US" altLang="zh-TW" dirty="0"/>
              <a:t>Wilburn, and </a:t>
            </a:r>
            <a:r>
              <a:rPr lang="en-US" altLang="zh-TW" dirty="0" err="1"/>
              <a:t>Zitnick</a:t>
            </a:r>
            <a:r>
              <a:rPr lang="en-US" altLang="zh-TW" dirty="0"/>
              <a:t> 2008) c 2008 IEEE: (a) segment boundaries are refined during the</a:t>
            </a:r>
          </a:p>
          <a:p>
            <a:r>
              <a:rPr lang="en-US" altLang="zh-TW" dirty="0"/>
              <a:t>optimization, leading to more accurate results (e.g., the thin green leaf in the bottom row);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362103" y="422929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36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11.6 Multi-view stereo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While matching pairs of images is a useful way of obtaining depth information, </a:t>
            </a:r>
            <a:r>
              <a:rPr lang="en-US" altLang="zh-TW" sz="2800" dirty="0" smtClean="0"/>
              <a:t>matching more </a:t>
            </a:r>
            <a:r>
              <a:rPr lang="en-US" altLang="zh-TW" sz="2800" dirty="0"/>
              <a:t>images can lead to even better results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A useful way to visualize the multi-frame stereo estimation problem is to examine </a:t>
            </a:r>
            <a:r>
              <a:rPr lang="en-US" altLang="zh-TW" sz="2800" dirty="0" smtClean="0"/>
              <a:t>the </a:t>
            </a:r>
            <a:r>
              <a:rPr lang="en-US" altLang="zh-TW" sz="2800" dirty="0" err="1" smtClean="0"/>
              <a:t>epipolar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plane image (EPI) formed by stacking corresponding </a:t>
            </a:r>
            <a:r>
              <a:rPr lang="en-US" altLang="zh-TW" sz="2800" dirty="0" err="1"/>
              <a:t>scanlines</a:t>
            </a:r>
            <a:r>
              <a:rPr lang="en-US" altLang="zh-TW" sz="2800" dirty="0"/>
              <a:t> from all the </a:t>
            </a:r>
            <a:r>
              <a:rPr lang="en-US" altLang="zh-TW" sz="2800" dirty="0" smtClean="0"/>
              <a:t>images.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2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11.6 Multi-view </a:t>
            </a:r>
            <a:r>
              <a:rPr lang="en-US" altLang="zh-TW" dirty="0" smtClean="0"/>
              <a:t>stereo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768752" cy="264453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17" y="3653753"/>
            <a:ext cx="4320480" cy="32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11.6 Multi-view stereo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2800" dirty="0"/>
              <a:t>Foreground objects occlude background </a:t>
            </a:r>
            <a:r>
              <a:rPr lang="en-US" altLang="zh-TW" sz="2800" dirty="0" smtClean="0"/>
              <a:t>objects, which </a:t>
            </a:r>
            <a:r>
              <a:rPr lang="en-US" altLang="zh-TW" sz="2800" dirty="0"/>
              <a:t>can be seen as EPI-strips (</a:t>
            </a:r>
            <a:r>
              <a:rPr lang="en-US" altLang="zh-TW" sz="2800" dirty="0" err="1"/>
              <a:t>Criminisi</a:t>
            </a:r>
            <a:r>
              <a:rPr lang="en-US" altLang="zh-TW" sz="2800" dirty="0"/>
              <a:t>, Kang, </a:t>
            </a:r>
            <a:r>
              <a:rPr lang="en-US" altLang="zh-TW" sz="2800" dirty="0" err="1"/>
              <a:t>Swaminathan</a:t>
            </a:r>
            <a:r>
              <a:rPr lang="en-US" altLang="zh-TW" sz="2800" dirty="0"/>
              <a:t> et al. 2005) occluding </a:t>
            </a:r>
            <a:r>
              <a:rPr lang="en-US" altLang="zh-TW" sz="2800" dirty="0" smtClean="0"/>
              <a:t>other </a:t>
            </a:r>
            <a:r>
              <a:rPr lang="en-US" altLang="zh-TW" sz="2800" dirty="0"/>
              <a:t>strips in the </a:t>
            </a:r>
            <a:r>
              <a:rPr lang="en-US" altLang="zh-TW" sz="2800" dirty="0" smtClean="0"/>
              <a:t>EPI.</a:t>
            </a:r>
          </a:p>
          <a:p>
            <a:endParaRPr lang="en-US" altLang="zh-TW" sz="2800" dirty="0"/>
          </a:p>
          <a:p>
            <a:r>
              <a:rPr lang="en-US" altLang="zh-TW" sz="2800" dirty="0"/>
              <a:t>If we are given a dense enough set of images, we can find such strips </a:t>
            </a:r>
            <a:r>
              <a:rPr lang="en-US" altLang="zh-TW" sz="2800" dirty="0" smtClean="0"/>
              <a:t>and reason </a:t>
            </a:r>
            <a:r>
              <a:rPr lang="en-US" altLang="zh-TW" sz="2800" dirty="0"/>
              <a:t>about their relationships in order to both reconstruct the 3D scene and make </a:t>
            </a:r>
            <a:r>
              <a:rPr lang="en-US" altLang="zh-TW" sz="2800" dirty="0" smtClean="0"/>
              <a:t>inferences about </a:t>
            </a:r>
            <a:r>
              <a:rPr lang="en-US" altLang="zh-TW" sz="2800" dirty="0"/>
              <a:t>translucent objects (</a:t>
            </a:r>
            <a:r>
              <a:rPr lang="en-US" altLang="zh-TW" sz="2800" dirty="0" err="1"/>
              <a:t>Tsin</a:t>
            </a:r>
            <a:r>
              <a:rPr lang="en-US" altLang="zh-TW" sz="2800" dirty="0"/>
              <a:t>, Kang, and </a:t>
            </a:r>
            <a:r>
              <a:rPr lang="en-US" altLang="zh-TW" sz="2800" dirty="0" err="1"/>
              <a:t>Szeliski</a:t>
            </a:r>
            <a:r>
              <a:rPr lang="en-US" altLang="zh-TW" sz="2800" dirty="0"/>
              <a:t> 2006) and specular reflections (</a:t>
            </a:r>
            <a:r>
              <a:rPr lang="en-US" altLang="zh-TW" sz="2800" dirty="0" err="1" smtClean="0"/>
              <a:t>Swaminathan</a:t>
            </a:r>
            <a:r>
              <a:rPr lang="en-US" altLang="zh-TW" sz="2800" dirty="0" smtClean="0"/>
              <a:t>, </a:t>
            </a:r>
            <a:r>
              <a:rPr lang="da-DK" altLang="zh-TW" sz="2800" dirty="0" smtClean="0"/>
              <a:t>Kang</a:t>
            </a:r>
            <a:r>
              <a:rPr lang="da-DK" altLang="zh-TW" sz="2800" dirty="0"/>
              <a:t>, Szeliski et al. 2002; Criminisi, Kang, Swaminathan et al. 2005).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96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11.6 Multi-view stereo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A closely </a:t>
            </a:r>
            <a:r>
              <a:rPr lang="en-US" altLang="zh-TW" sz="2800" dirty="0"/>
              <a:t>related topic to multi-frame stereo </a:t>
            </a:r>
            <a:r>
              <a:rPr lang="en-US" altLang="zh-TW" sz="2800" dirty="0" smtClean="0"/>
              <a:t>estimation </a:t>
            </a:r>
            <a:r>
              <a:rPr lang="en-US" altLang="zh-TW" sz="2800" dirty="0"/>
              <a:t>is scene </a:t>
            </a:r>
            <a:r>
              <a:rPr lang="en-US" altLang="zh-TW" sz="2800" dirty="0" smtClean="0"/>
              <a:t>flow.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Multiple cameras </a:t>
            </a:r>
            <a:r>
              <a:rPr lang="en-US" altLang="zh-TW" sz="2800" dirty="0"/>
              <a:t>are used to capture a dynamic scene.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en-US" altLang="zh-TW" sz="2800" dirty="0"/>
              <a:t>The task is then to simultaneously recover </a:t>
            </a:r>
            <a:r>
              <a:rPr lang="en-US" altLang="zh-TW" sz="2800" dirty="0" smtClean="0"/>
              <a:t>the 3D </a:t>
            </a:r>
            <a:r>
              <a:rPr lang="en-US" altLang="zh-TW" sz="2800" dirty="0"/>
              <a:t>shape of the object at every instant in </a:t>
            </a:r>
            <a:r>
              <a:rPr lang="en-US" altLang="zh-TW" sz="2800" dirty="0" smtClean="0"/>
              <a:t>time.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54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23" y="1124744"/>
            <a:ext cx="9237923" cy="4077072"/>
          </a:xfrm>
        </p:spPr>
      </p:pic>
      <p:sp>
        <p:nvSpPr>
          <p:cNvPr id="3" name="文字方塊 2"/>
          <p:cNvSpPr txBox="1"/>
          <p:nvPr/>
        </p:nvSpPr>
        <p:spPr>
          <a:xfrm>
            <a:off x="1691680" y="6007685"/>
            <a:ext cx="544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 smtClean="0"/>
              <a:t>Faugeras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 err="1"/>
              <a:t>Luong</a:t>
            </a:r>
            <a:r>
              <a:rPr lang="en-US" altLang="zh-TW" dirty="0"/>
              <a:t> 2001; Hartley and </a:t>
            </a:r>
            <a:r>
              <a:rPr lang="en-US" altLang="zh-TW" dirty="0" err="1"/>
              <a:t>Zisserman</a:t>
            </a:r>
            <a:r>
              <a:rPr lang="en-US" altLang="zh-TW" dirty="0"/>
              <a:t> 2004).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52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388"/>
            <a:ext cx="3902199" cy="292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144016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8" y="4253631"/>
            <a:ext cx="9050602" cy="201622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5576" y="3356992"/>
            <a:ext cx="458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Vedula</a:t>
            </a:r>
            <a:r>
              <a:rPr lang="en-US" altLang="zh-TW" dirty="0"/>
              <a:t>, Baker, </a:t>
            </a:r>
            <a:r>
              <a:rPr lang="en-US" altLang="zh-TW" dirty="0" err="1"/>
              <a:t>Rander</a:t>
            </a:r>
            <a:r>
              <a:rPr lang="en-US" altLang="zh-TW" dirty="0"/>
              <a:t> et al. 2005) c </a:t>
            </a:r>
            <a:r>
              <a:rPr lang="en-US" altLang="zh-TW" dirty="0" smtClean="0"/>
              <a:t>2005 IEEE.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6269855"/>
            <a:ext cx="497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(Wedel, </a:t>
            </a:r>
            <a:r>
              <a:rPr lang="en-US" altLang="zh-TW" dirty="0" err="1"/>
              <a:t>Rabe</a:t>
            </a:r>
            <a:r>
              <a:rPr lang="en-US" altLang="zh-TW" dirty="0"/>
              <a:t>, </a:t>
            </a:r>
            <a:r>
              <a:rPr lang="en-US" altLang="zh-TW" dirty="0" err="1" smtClean="0"/>
              <a:t>Vaudrey</a:t>
            </a:r>
            <a:r>
              <a:rPr lang="en-US" altLang="zh-TW" dirty="0"/>
              <a:t> </a:t>
            </a:r>
            <a:r>
              <a:rPr lang="en-US" altLang="zh-TW" dirty="0" smtClean="0"/>
              <a:t>et </a:t>
            </a:r>
            <a:r>
              <a:rPr lang="en-US" altLang="zh-TW" dirty="0"/>
              <a:t>al. 2008) c 2008 Springer.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68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11.6.1 Volumetric and 3D surface reconstruction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61821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93379"/>
            <a:ext cx="118174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61939"/>
            <a:ext cx="1945977" cy="15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65734"/>
            <a:ext cx="13239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4763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64185"/>
            <a:ext cx="1318469" cy="26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87" y="3626543"/>
            <a:ext cx="21621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55" y="4140892"/>
            <a:ext cx="17811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11.6.1 Volumetric and 3D surface </a:t>
            </a:r>
            <a:r>
              <a:rPr lang="en-US" altLang="zh-TW" dirty="0" smtClean="0"/>
              <a:t>reconstruction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800" dirty="0"/>
              <a:t>In order to organize and compare all these techniques, Seitz, </a:t>
            </a:r>
            <a:r>
              <a:rPr lang="en-US" altLang="zh-TW" sz="2800" dirty="0" err="1"/>
              <a:t>Curless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Diebel</a:t>
            </a:r>
            <a:r>
              <a:rPr lang="en-US" altLang="zh-TW" sz="2800" dirty="0"/>
              <a:t> et al. (</a:t>
            </a:r>
            <a:r>
              <a:rPr lang="en-US" altLang="zh-TW" sz="2800" dirty="0" smtClean="0"/>
              <a:t>2006)developed </a:t>
            </a:r>
            <a:r>
              <a:rPr lang="en-US" altLang="zh-TW" sz="2800" dirty="0"/>
              <a:t>a six-point taxonomy that can help classify algorithms according to </a:t>
            </a:r>
            <a:r>
              <a:rPr lang="en-US" altLang="zh-TW" sz="2800" dirty="0" smtClean="0"/>
              <a:t>the</a:t>
            </a:r>
          </a:p>
          <a:p>
            <a:pPr lvl="1"/>
            <a:r>
              <a:rPr lang="en-US" altLang="zh-TW" sz="2400" dirty="0"/>
              <a:t>scene </a:t>
            </a:r>
            <a:r>
              <a:rPr lang="en-US" altLang="zh-TW" sz="2400" dirty="0" smtClean="0"/>
              <a:t>representation</a:t>
            </a:r>
          </a:p>
          <a:p>
            <a:pPr lvl="1"/>
            <a:r>
              <a:rPr lang="en-US" altLang="zh-TW" sz="2400" dirty="0" err="1"/>
              <a:t>photoconsistency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measure</a:t>
            </a:r>
          </a:p>
          <a:p>
            <a:pPr lvl="1"/>
            <a:r>
              <a:rPr lang="en-US" altLang="zh-TW" sz="2400" dirty="0"/>
              <a:t>visibility </a:t>
            </a:r>
            <a:r>
              <a:rPr lang="en-US" altLang="zh-TW" sz="2400" dirty="0" smtClean="0"/>
              <a:t>model</a:t>
            </a:r>
          </a:p>
          <a:p>
            <a:pPr lvl="1"/>
            <a:r>
              <a:rPr lang="en-US" altLang="zh-TW" sz="2400" dirty="0"/>
              <a:t>shape </a:t>
            </a:r>
            <a:r>
              <a:rPr lang="en-US" altLang="zh-TW" sz="2400" dirty="0" smtClean="0"/>
              <a:t>priors</a:t>
            </a:r>
          </a:p>
          <a:p>
            <a:pPr lvl="1"/>
            <a:r>
              <a:rPr lang="en-US" altLang="zh-TW" sz="2400" dirty="0"/>
              <a:t>reconstruction </a:t>
            </a:r>
            <a:r>
              <a:rPr lang="en-US" altLang="zh-TW" sz="2400" dirty="0" smtClean="0"/>
              <a:t>algorithm</a:t>
            </a:r>
          </a:p>
          <a:p>
            <a:pPr lvl="1"/>
            <a:r>
              <a:rPr lang="en-US" altLang="zh-TW" sz="2400" dirty="0"/>
              <a:t>initialization </a:t>
            </a:r>
            <a:r>
              <a:rPr lang="en-US" altLang="zh-TW" sz="2400" dirty="0" smtClean="0"/>
              <a:t>requirements</a:t>
            </a:r>
          </a:p>
          <a:p>
            <a:pPr lvl="1"/>
            <a:endParaRPr lang="en-US" altLang="zh-TW" sz="2400" dirty="0" smtClean="0"/>
          </a:p>
          <a:p>
            <a:r>
              <a:rPr lang="en-US" altLang="zh-TW" sz="2800" dirty="0"/>
              <a:t>For more details, please consult the full survey </a:t>
            </a:r>
            <a:r>
              <a:rPr lang="en-US" altLang="zh-TW" sz="2800" dirty="0" smtClean="0"/>
              <a:t>paper (Seitz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Curless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Diebel</a:t>
            </a:r>
            <a:r>
              <a:rPr lang="en-US" altLang="zh-TW" sz="2800" dirty="0"/>
              <a:t> et al. 2006) and the evaluation Web site, http://</a:t>
            </a:r>
            <a:r>
              <a:rPr lang="en-US" altLang="zh-TW" sz="2800" dirty="0" smtClean="0"/>
              <a:t>vision.middlebury.edu/mview</a:t>
            </a:r>
            <a:r>
              <a:rPr lang="en-US" altLang="zh-TW" sz="2800" dirty="0"/>
              <a:t>/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660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5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11.1.1 Rectification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We </a:t>
            </a:r>
            <a:r>
              <a:rPr lang="en-US" altLang="zh-TW" sz="2800" dirty="0"/>
              <a:t>can use the </a:t>
            </a:r>
            <a:r>
              <a:rPr lang="en-US" altLang="zh-TW" sz="2800" dirty="0" err="1"/>
              <a:t>epipolar</a:t>
            </a:r>
            <a:r>
              <a:rPr lang="en-US" altLang="zh-TW" sz="2800" dirty="0"/>
              <a:t> line corresponding to a pixel in </a:t>
            </a:r>
            <a:r>
              <a:rPr lang="en-US" altLang="zh-TW" sz="2800" dirty="0" smtClean="0"/>
              <a:t>one image </a:t>
            </a:r>
            <a:r>
              <a:rPr lang="en-US" altLang="zh-TW" sz="2800" dirty="0"/>
              <a:t>to constrain the search for corresponding pixels in the other image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One way to do </a:t>
            </a:r>
            <a:r>
              <a:rPr lang="en-US" altLang="zh-TW" sz="2800" dirty="0" smtClean="0"/>
              <a:t>this is </a:t>
            </a:r>
            <a:r>
              <a:rPr lang="en-US" altLang="zh-TW" sz="2800" dirty="0"/>
              <a:t>to use a </a:t>
            </a:r>
            <a:r>
              <a:rPr lang="en-US" altLang="zh-TW" sz="2800" dirty="0" smtClean="0"/>
              <a:t>general correspondence </a:t>
            </a:r>
            <a:r>
              <a:rPr lang="en-US" altLang="zh-TW" sz="2800" dirty="0"/>
              <a:t>algorithm, such as optical </a:t>
            </a:r>
            <a:r>
              <a:rPr lang="en-US" altLang="zh-TW" sz="2800" dirty="0" smtClean="0"/>
              <a:t>flow.</a:t>
            </a:r>
          </a:p>
          <a:p>
            <a:endParaRPr lang="en-US" altLang="zh-TW" sz="2800" dirty="0" smtClean="0"/>
          </a:p>
          <a:p>
            <a:r>
              <a:rPr lang="en-US" altLang="zh-TW" sz="2800" dirty="0"/>
              <a:t>A more efficient algorithm can be obtained by first rectifying (</a:t>
            </a:r>
            <a:r>
              <a:rPr lang="en-US" altLang="zh-TW" sz="2800" dirty="0" err="1"/>
              <a:t>i.e</a:t>
            </a:r>
            <a:r>
              <a:rPr lang="en-US" altLang="zh-TW" sz="2800" dirty="0"/>
              <a:t>, warping</a:t>
            </a:r>
            <a:r>
              <a:rPr lang="en-US" altLang="zh-TW" sz="2800" dirty="0" smtClean="0"/>
              <a:t>).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45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1967"/>
            <a:ext cx="421434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1967"/>
            <a:ext cx="4109129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7" y="2267674"/>
            <a:ext cx="4214341" cy="175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84" y="2574009"/>
            <a:ext cx="4182791" cy="176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118188" y="1855957"/>
            <a:ext cx="498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                                                                                (b)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79712" y="3800360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(c)                                                                                  (d)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7" y="4517652"/>
            <a:ext cx="9166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en-US" altLang="zh-TW" sz="2000" dirty="0"/>
              <a:t>a) Original image pair overlaid with several </a:t>
            </a:r>
            <a:r>
              <a:rPr lang="en-US" altLang="zh-TW" sz="2000" dirty="0" err="1"/>
              <a:t>epipolar</a:t>
            </a:r>
            <a:r>
              <a:rPr lang="en-US" altLang="zh-TW" sz="2000" dirty="0"/>
              <a:t> lines; (b) images transformed</a:t>
            </a:r>
          </a:p>
          <a:p>
            <a:r>
              <a:rPr lang="en-US" altLang="zh-TW" sz="2000" dirty="0"/>
              <a:t>so that </a:t>
            </a:r>
            <a:r>
              <a:rPr lang="en-US" altLang="zh-TW" sz="2000" dirty="0" err="1"/>
              <a:t>epipolar</a:t>
            </a:r>
            <a:r>
              <a:rPr lang="en-US" altLang="zh-TW" sz="2000" dirty="0"/>
              <a:t> lines are parallel; (c) images rectified so that </a:t>
            </a:r>
            <a:r>
              <a:rPr lang="en-US" altLang="zh-TW" sz="2000" dirty="0" err="1"/>
              <a:t>epipolar</a:t>
            </a:r>
            <a:r>
              <a:rPr lang="en-US" altLang="zh-TW" sz="2000" dirty="0"/>
              <a:t> lines are </a:t>
            </a:r>
            <a:r>
              <a:rPr lang="en-US" altLang="zh-TW" sz="2000" dirty="0" smtClean="0"/>
              <a:t>horizontal and </a:t>
            </a:r>
            <a:r>
              <a:rPr lang="en-US" altLang="zh-TW" sz="2000" dirty="0"/>
              <a:t>in </a:t>
            </a:r>
            <a:r>
              <a:rPr lang="en-US" altLang="zh-TW" sz="2000" dirty="0" err="1"/>
              <a:t>vertial</a:t>
            </a:r>
            <a:r>
              <a:rPr lang="en-US" altLang="zh-TW" sz="2000" dirty="0"/>
              <a:t> correspondence; (d) final rectification that minimizes horizontal distortions</a:t>
            </a:r>
            <a:r>
              <a:rPr lang="en-US" altLang="zh-TW" sz="2000" dirty="0" smtClean="0"/>
              <a:t>.</a:t>
            </a:r>
            <a:endParaRPr lang="en-US" altLang="zh-TW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03689" y="6220052"/>
            <a:ext cx="757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(Loop and Zhang </a:t>
            </a:r>
            <a:r>
              <a:rPr lang="en-US" altLang="zh-TW" dirty="0" smtClean="0"/>
              <a:t>1999; </a:t>
            </a:r>
            <a:r>
              <a:rPr lang="en-US" altLang="zh-TW" dirty="0" err="1" smtClean="0"/>
              <a:t>Faugeras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dirty="0" err="1"/>
              <a:t>Luong</a:t>
            </a:r>
            <a:r>
              <a:rPr lang="en-US" altLang="zh-TW" dirty="0"/>
              <a:t> 2001; Hartley and </a:t>
            </a:r>
            <a:r>
              <a:rPr lang="en-US" altLang="zh-TW" dirty="0" err="1"/>
              <a:t>Zisserman</a:t>
            </a:r>
            <a:r>
              <a:rPr lang="en-US" altLang="zh-TW" dirty="0"/>
              <a:t> 2004).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12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11.1.1 </a:t>
            </a:r>
            <a:r>
              <a:rPr lang="en-US" altLang="zh-TW" dirty="0" smtClean="0"/>
              <a:t>Rectification (</a:t>
            </a:r>
            <a:r>
              <a:rPr lang="en-US" altLang="zh-TW" dirty="0" err="1" smtClean="0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resulting standard rectified geometry is employed in a lot of stereo camera setups </a:t>
            </a:r>
            <a:r>
              <a:rPr lang="en-US" altLang="zh-TW" sz="2800" dirty="0" smtClean="0"/>
              <a:t>and stereo </a:t>
            </a:r>
            <a:r>
              <a:rPr lang="en-US" altLang="zh-TW" sz="2800" dirty="0"/>
              <a:t>algorithms, and leads to a very simple </a:t>
            </a:r>
            <a:r>
              <a:rPr lang="en-US" altLang="zh-TW" sz="2800" dirty="0" smtClean="0"/>
              <a:t>inverse relationship </a:t>
            </a:r>
            <a:r>
              <a:rPr lang="en-US" altLang="zh-TW" sz="2800" dirty="0"/>
              <a:t>between 3D depths </a:t>
            </a:r>
            <a:r>
              <a:rPr lang="en-US" altLang="zh-TW" sz="2800" i="1" dirty="0"/>
              <a:t>Z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and disparities </a:t>
            </a:r>
            <a:r>
              <a:rPr lang="en-US" altLang="zh-TW" sz="2800" i="1" dirty="0" smtClean="0"/>
              <a:t>d</a:t>
            </a:r>
            <a:r>
              <a:rPr lang="en-US" altLang="zh-TW" sz="2800" dirty="0" smtClean="0"/>
              <a:t>, 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en-US" altLang="zh-TW" sz="2800" dirty="0" smtClean="0"/>
              <a:t>where </a:t>
            </a:r>
            <a:r>
              <a:rPr lang="en-US" altLang="zh-TW" sz="2800" i="1" dirty="0"/>
              <a:t>f</a:t>
            </a:r>
            <a:r>
              <a:rPr lang="en-US" altLang="zh-TW" sz="2800" dirty="0"/>
              <a:t> is the focal length (measured in pixels), </a:t>
            </a:r>
            <a:r>
              <a:rPr lang="en-US" altLang="zh-TW" sz="2800" i="1" dirty="0"/>
              <a:t>B</a:t>
            </a:r>
            <a:r>
              <a:rPr lang="en-US" altLang="zh-TW" sz="2800" dirty="0"/>
              <a:t> is </a:t>
            </a:r>
            <a:r>
              <a:rPr lang="en-US" altLang="zh-TW" sz="2800" dirty="0" smtClean="0"/>
              <a:t>  the </a:t>
            </a:r>
            <a:r>
              <a:rPr lang="en-US" altLang="zh-TW" sz="2800" dirty="0"/>
              <a:t>baseline, and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3252"/>
            <a:ext cx="1656184" cy="11041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49" y="5445224"/>
            <a:ext cx="4166375" cy="80241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1520" y="6265924"/>
            <a:ext cx="881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Bolles</a:t>
            </a:r>
            <a:r>
              <a:rPr lang="en-US" altLang="zh-TW" dirty="0"/>
              <a:t>, Baker, and </a:t>
            </a:r>
            <a:r>
              <a:rPr lang="en-US" altLang="zh-TW" dirty="0" err="1"/>
              <a:t>Marimont</a:t>
            </a:r>
            <a:r>
              <a:rPr lang="en-US" altLang="zh-TW" dirty="0"/>
              <a:t> 1987; </a:t>
            </a:r>
            <a:r>
              <a:rPr lang="en-US" altLang="zh-TW" dirty="0" err="1"/>
              <a:t>Okutomi</a:t>
            </a:r>
            <a:r>
              <a:rPr lang="en-US" altLang="zh-TW" dirty="0"/>
              <a:t> and </a:t>
            </a:r>
            <a:r>
              <a:rPr lang="en-US" altLang="zh-TW" dirty="0" err="1"/>
              <a:t>Kanade</a:t>
            </a:r>
            <a:r>
              <a:rPr lang="en-US" altLang="zh-TW" dirty="0"/>
              <a:t> 1993; </a:t>
            </a:r>
            <a:r>
              <a:rPr lang="en-US" altLang="zh-TW" dirty="0" err="1"/>
              <a:t>Scharstein</a:t>
            </a:r>
            <a:r>
              <a:rPr lang="en-US" altLang="zh-TW" dirty="0"/>
              <a:t> and </a:t>
            </a:r>
            <a:r>
              <a:rPr lang="en-US" altLang="zh-TW" dirty="0" err="1" smtClean="0"/>
              <a:t>Szeliski</a:t>
            </a:r>
            <a:r>
              <a:rPr lang="en-US" altLang="zh-TW" dirty="0" smtClean="0"/>
              <a:t> 2002</a:t>
            </a:r>
            <a:r>
              <a:rPr lang="en-US" altLang="zh-TW" dirty="0"/>
              <a:t>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2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11.1.1 Rectification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task of extracting depth from a set of images then becomes one of estimating </a:t>
            </a:r>
            <a:r>
              <a:rPr lang="en-US" altLang="zh-TW" sz="2800" dirty="0" smtClean="0"/>
              <a:t>the disparity </a:t>
            </a:r>
            <a:r>
              <a:rPr lang="en-US" altLang="zh-TW" sz="2800" dirty="0"/>
              <a:t>map </a:t>
            </a:r>
            <a:r>
              <a:rPr lang="en-US" altLang="zh-TW" sz="2800" i="1" dirty="0" smtClean="0"/>
              <a:t>d(x, </a:t>
            </a:r>
            <a:r>
              <a:rPr lang="en-US" altLang="zh-TW" sz="2800" i="1" dirty="0"/>
              <a:t>y</a:t>
            </a:r>
            <a:r>
              <a:rPr lang="en-US" altLang="zh-TW" sz="2800" i="1" dirty="0" smtClean="0"/>
              <a:t>).</a:t>
            </a:r>
          </a:p>
          <a:p>
            <a:endParaRPr lang="en-US" altLang="zh-TW" sz="2800" dirty="0"/>
          </a:p>
          <a:p>
            <a:r>
              <a:rPr lang="en-US" altLang="zh-TW" sz="2800" dirty="0"/>
              <a:t>After rectification, we can easily compare the similarity of pixels at corresponding </a:t>
            </a:r>
            <a:r>
              <a:rPr lang="en-US" altLang="zh-TW" sz="2800" dirty="0" smtClean="0"/>
              <a:t>locations (</a:t>
            </a:r>
            <a:r>
              <a:rPr lang="en-US" altLang="zh-TW" sz="2800" i="1" dirty="0" smtClean="0"/>
              <a:t>x</a:t>
            </a:r>
            <a:r>
              <a:rPr lang="en-US" altLang="zh-TW" sz="2800" dirty="0" smtClean="0"/>
              <a:t>, </a:t>
            </a:r>
            <a:r>
              <a:rPr lang="en-US" altLang="zh-TW" sz="2800" i="1" dirty="0"/>
              <a:t>y</a:t>
            </a:r>
            <a:r>
              <a:rPr lang="en-US" altLang="zh-TW" sz="2800" dirty="0"/>
              <a:t>) and </a:t>
            </a:r>
            <a:r>
              <a:rPr lang="en-US" altLang="zh-TW" sz="2800" i="1" dirty="0"/>
              <a:t>(</a:t>
            </a:r>
            <a:r>
              <a:rPr lang="en-US" altLang="zh-TW" sz="2800" i="1" dirty="0" smtClean="0"/>
              <a:t>x</a:t>
            </a:r>
            <a:r>
              <a:rPr lang="en-US" altLang="zh-TW" sz="2800" i="1" baseline="-25000" dirty="0" smtClean="0"/>
              <a:t>0</a:t>
            </a:r>
            <a:r>
              <a:rPr lang="en-US" altLang="zh-TW" sz="2800" i="1" dirty="0" smtClean="0"/>
              <a:t>, </a:t>
            </a:r>
            <a:r>
              <a:rPr lang="en-US" altLang="zh-TW" sz="2800" i="1" dirty="0"/>
              <a:t>y</a:t>
            </a:r>
            <a:r>
              <a:rPr lang="en-US" altLang="zh-TW" sz="2800" i="1" baseline="-25000" dirty="0"/>
              <a:t>0</a:t>
            </a:r>
            <a:r>
              <a:rPr lang="en-US" altLang="zh-TW" sz="2800" i="1" dirty="0"/>
              <a:t>)</a:t>
            </a:r>
            <a:r>
              <a:rPr lang="en-US" altLang="zh-TW" sz="2800" dirty="0"/>
              <a:t> = (</a:t>
            </a:r>
            <a:r>
              <a:rPr lang="en-US" altLang="zh-TW" sz="2800" i="1" dirty="0"/>
              <a:t>x</a:t>
            </a:r>
            <a:r>
              <a:rPr lang="en-US" altLang="zh-TW" sz="2800" dirty="0"/>
              <a:t> + </a:t>
            </a:r>
            <a:r>
              <a:rPr lang="en-US" altLang="zh-TW" sz="2800" i="1" dirty="0" smtClean="0"/>
              <a:t>d</a:t>
            </a:r>
            <a:r>
              <a:rPr lang="en-US" altLang="zh-TW" sz="2800" dirty="0" smtClean="0"/>
              <a:t>, </a:t>
            </a:r>
            <a:r>
              <a:rPr lang="en-US" altLang="zh-TW" sz="2800" i="1" dirty="0"/>
              <a:t>y</a:t>
            </a:r>
            <a:r>
              <a:rPr lang="en-US" altLang="zh-TW" sz="2800" dirty="0"/>
              <a:t>) and store them in a disparity space image </a:t>
            </a:r>
            <a:r>
              <a:rPr lang="en-US" altLang="zh-TW" sz="2800" i="1" dirty="0" smtClean="0"/>
              <a:t>C(x, y, </a:t>
            </a:r>
            <a:r>
              <a:rPr lang="en-US" altLang="zh-TW" sz="2800" i="1" dirty="0"/>
              <a:t>d) </a:t>
            </a:r>
            <a:r>
              <a:rPr lang="en-US" altLang="zh-TW" sz="2800" dirty="0"/>
              <a:t>for further processing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326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2745</Words>
  <Application>Microsoft Office PowerPoint</Application>
  <PresentationFormat>如螢幕大小 (4:3)</PresentationFormat>
  <Paragraphs>239</Paragraphs>
  <Slides>53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4" baseType="lpstr">
      <vt:lpstr>Office 佈景主題</vt:lpstr>
      <vt:lpstr>Advanced Computer Vision  Chapter 11 Stereo Correspondence </vt:lpstr>
      <vt:lpstr>Introduction</vt:lpstr>
      <vt:lpstr>PowerPoint 簡報</vt:lpstr>
      <vt:lpstr>11.1 Epipolar Geometry</vt:lpstr>
      <vt:lpstr>PowerPoint 簡報</vt:lpstr>
      <vt:lpstr>11.1.1 Rectification</vt:lpstr>
      <vt:lpstr>PowerPoint 簡報</vt:lpstr>
      <vt:lpstr>11.1.1 Rectification (cont’)</vt:lpstr>
      <vt:lpstr>11.1.1 Rectification (cont’)</vt:lpstr>
      <vt:lpstr>PowerPoint 簡報</vt:lpstr>
      <vt:lpstr>11.1.2 Plane sweep</vt:lpstr>
      <vt:lpstr>11.2 Sparse correspondence</vt:lpstr>
      <vt:lpstr>11.2 Sparse correspondence (cont’)</vt:lpstr>
      <vt:lpstr>11.2.1 3D curves and profiles</vt:lpstr>
      <vt:lpstr>PowerPoint 簡報</vt:lpstr>
      <vt:lpstr>11.2.1 3D curves and profiles (cont’)</vt:lpstr>
      <vt:lpstr>11.3 Dense correspondence</vt:lpstr>
      <vt:lpstr>11.3 Dense correspondence (cont’)</vt:lpstr>
      <vt:lpstr>11.3 Dense correspondence (cont’)</vt:lpstr>
      <vt:lpstr>11.3 Dense correspondence (cont’)</vt:lpstr>
      <vt:lpstr>11.3 Dense correspondence (cont’)</vt:lpstr>
      <vt:lpstr>11.3.1 Similarity measures</vt:lpstr>
      <vt:lpstr>11.3.1 Similarity measures (cont’)</vt:lpstr>
      <vt:lpstr>11.3.1 Similarity measures (cont’)</vt:lpstr>
      <vt:lpstr>11.4 Local methods</vt:lpstr>
      <vt:lpstr>11.4 Local methods (cont’)</vt:lpstr>
      <vt:lpstr>11.4 Local methods (cont’)</vt:lpstr>
      <vt:lpstr>11.4 Local methods (cont’)</vt:lpstr>
      <vt:lpstr>11.4 Local methods (cont’)</vt:lpstr>
      <vt:lpstr>11.4 Local methods (cont’)</vt:lpstr>
      <vt:lpstr>11.4.1 Sub-pixel estimation and uncertainty</vt:lpstr>
      <vt:lpstr>11.4.1 Sub-pixel estimation and uncertainty (cont’)</vt:lpstr>
      <vt:lpstr>11.4.1 Sub-pixel estimation and uncertainty (cont’)</vt:lpstr>
      <vt:lpstr>11.4.1 Sub-pixel estimation and uncertainty (cont’)</vt:lpstr>
      <vt:lpstr>PowerPoint 簡報</vt:lpstr>
      <vt:lpstr>11.5 Global optimization</vt:lpstr>
      <vt:lpstr>11.5 Global optimization (cont’)</vt:lpstr>
      <vt:lpstr>11.5 Global optimization (cont’)</vt:lpstr>
      <vt:lpstr>11.5 Global optimization (cont’)</vt:lpstr>
      <vt:lpstr>11.5 Global optimization (cont’)</vt:lpstr>
      <vt:lpstr>11.5 Global optimization (cont’)</vt:lpstr>
      <vt:lpstr>11.5.1 Dynamic programming</vt:lpstr>
      <vt:lpstr>11.5.1 Dynamic programming (cont’)</vt:lpstr>
      <vt:lpstr>11.5.2 Segmentation-based techniques</vt:lpstr>
      <vt:lpstr>11.5.2 Segmentation-based techniques (cont’)</vt:lpstr>
      <vt:lpstr>11.6 Multi-view stereo</vt:lpstr>
      <vt:lpstr>11.6 Multi-view stereo (cont’)</vt:lpstr>
      <vt:lpstr>11.6 Multi-view stereo (cont’)</vt:lpstr>
      <vt:lpstr>11.6 Multi-view stereo (cont’)</vt:lpstr>
      <vt:lpstr>PowerPoint 簡報</vt:lpstr>
      <vt:lpstr>11.6.1 Volumetric and 3D surface reconstruction</vt:lpstr>
      <vt:lpstr>11.6.1 Volumetric and 3D surface reconstruction (cont’)</vt:lpstr>
      <vt:lpstr>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and Robot Vision II</dc:title>
  <dc:creator>李啾啾</dc:creator>
  <cp:lastModifiedBy>李啾啾</cp:lastModifiedBy>
  <cp:revision>58</cp:revision>
  <dcterms:created xsi:type="dcterms:W3CDTF">2011-05-23T05:16:45Z</dcterms:created>
  <dcterms:modified xsi:type="dcterms:W3CDTF">2011-06-07T07:16:33Z</dcterms:modified>
</cp:coreProperties>
</file>