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" name="Shape 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792931" y="3845020"/>
            <a:ext cx="15185571" cy="155556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825500">
              <a:lnSpc>
                <a:spcPct val="100000"/>
              </a:lnSpc>
              <a:defRPr b="0" spc="0" sz="4400"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2" name="線條"/>
          <p:cNvSpPr/>
          <p:nvPr/>
        </p:nvSpPr>
        <p:spPr>
          <a:xfrm>
            <a:off x="822611" y="6402119"/>
            <a:ext cx="22738777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" name="矩形"/>
          <p:cNvSpPr/>
          <p:nvPr/>
        </p:nvSpPr>
        <p:spPr>
          <a:xfrm>
            <a:off x="-1096890" y="12937776"/>
            <a:ext cx="25504706" cy="45476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" name="文字"/>
          <p:cNvSpPr txBox="1"/>
          <p:nvPr>
            <p:ph type="body" sz="quarter" idx="21"/>
          </p:nvPr>
        </p:nvSpPr>
        <p:spPr>
          <a:xfrm>
            <a:off x="22805519" y="5625659"/>
            <a:ext cx="723901" cy="5207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15" name="幻燈片編號"/>
          <p:cNvSpPr txBox="1"/>
          <p:nvPr>
            <p:ph type="sldNum" sz="quarter" idx="2"/>
          </p:nvPr>
        </p:nvSpPr>
        <p:spPr>
          <a:xfrm>
            <a:off x="11987441" y="11525250"/>
            <a:ext cx="399593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大標題文字"/>
          <p:cNvSpPr txBox="1"/>
          <p:nvPr>
            <p:ph type="title"/>
          </p:nvPr>
        </p:nvSpPr>
        <p:spPr>
          <a:xfrm>
            <a:off x="93564" y="568603"/>
            <a:ext cx="17010753" cy="1050895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825500">
              <a:lnSpc>
                <a:spcPct val="100000"/>
              </a:lnSpc>
              <a:defRPr b="0" spc="0" sz="4400"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23" name="線條"/>
          <p:cNvSpPr/>
          <p:nvPr/>
        </p:nvSpPr>
        <p:spPr>
          <a:xfrm>
            <a:off x="-106490" y="1615997"/>
            <a:ext cx="24596979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" name="幻燈片編號"/>
          <p:cNvSpPr txBox="1"/>
          <p:nvPr>
            <p:ph type="sldNum" sz="quarter" idx="2"/>
          </p:nvPr>
        </p:nvSpPr>
        <p:spPr>
          <a:xfrm>
            <a:off x="23801231" y="13152939"/>
            <a:ext cx="399594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大標題文字"/>
          <p:cNvSpPr txBox="1"/>
          <p:nvPr>
            <p:ph type="title"/>
          </p:nvPr>
        </p:nvSpPr>
        <p:spPr>
          <a:xfrm>
            <a:off x="93564" y="797704"/>
            <a:ext cx="15754351" cy="682094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825500">
              <a:lnSpc>
                <a:spcPct val="100000"/>
              </a:lnSpc>
              <a:defRPr b="0" spc="0" sz="4400"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39" name="線條"/>
          <p:cNvSpPr/>
          <p:nvPr/>
        </p:nvSpPr>
        <p:spPr>
          <a:xfrm>
            <a:off x="-106490" y="1615997"/>
            <a:ext cx="24596979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" name="幻燈片編號"/>
          <p:cNvSpPr txBox="1"/>
          <p:nvPr>
            <p:ph type="sldNum" sz="quarter" idx="2"/>
          </p:nvPr>
        </p:nvSpPr>
        <p:spPr>
          <a:xfrm>
            <a:off x="11992203" y="13152939"/>
            <a:ext cx="399594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" name="矩形"/>
          <p:cNvSpPr/>
          <p:nvPr/>
        </p:nvSpPr>
        <p:spPr>
          <a:xfrm>
            <a:off x="-1096890" y="12937776"/>
            <a:ext cx="25504706" cy="45476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xfrm>
            <a:off x="93564" y="797704"/>
            <a:ext cx="15754351" cy="682094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825500">
              <a:lnSpc>
                <a:spcPct val="100000"/>
              </a:lnSpc>
              <a:defRPr b="0" spc="0" sz="4400"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49" name="線條"/>
          <p:cNvSpPr/>
          <p:nvPr/>
        </p:nvSpPr>
        <p:spPr>
          <a:xfrm>
            <a:off x="-106490" y="1615997"/>
            <a:ext cx="24596979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" name="幻燈片編號"/>
          <p:cNvSpPr txBox="1"/>
          <p:nvPr>
            <p:ph type="sldNum" sz="quarter" idx="2"/>
          </p:nvPr>
        </p:nvSpPr>
        <p:spPr>
          <a:xfrm>
            <a:off x="23811928" y="13152939"/>
            <a:ext cx="399594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標題文字"/>
          <p:cNvSpPr txBox="1"/>
          <p:nvPr>
            <p:ph type="title"/>
          </p:nvPr>
        </p:nvSpPr>
        <p:spPr>
          <a:xfrm>
            <a:off x="93564" y="797704"/>
            <a:ext cx="15754351" cy="682094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825500">
              <a:lnSpc>
                <a:spcPct val="100000"/>
              </a:lnSpc>
              <a:defRPr b="0" spc="0" sz="4400"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xfrm>
            <a:off x="23813782" y="13185506"/>
            <a:ext cx="399594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/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幻燈片標題</a:t>
            </a:r>
          </a:p>
        </p:txBody>
      </p:sp>
      <p:sp>
        <p:nvSpPr>
          <p:cNvPr id="3" name="內文層級一…"/>
          <p:cNvSpPr txBox="1"/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r12922162@ntu.edu.tw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1.bmp"/><Relationship Id="rId5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ieee-dataport.org/open-access/cataracts" TargetMode="External"/><Relationship Id="rId4" Type="http://schemas.openxmlformats.org/officeDocument/2006/relationships/hyperlink" Target="https://ieee-dataport.org/documents/cataract-surgery-dataset-eye-positioning-and-alignment#files" TargetMode="External"/><Relationship Id="rId5" Type="http://schemas.openxmlformats.org/officeDocument/2006/relationships/hyperlink" Target="https://en.wikipedia.org/wiki/Otsu%27s_method" TargetMode="External"/><Relationship Id="rId6" Type="http://schemas.openxmlformats.org/officeDocument/2006/relationships/hyperlink" Target="https://docs.opencv.org/4.x/d7/d4d/tutorial_py_thresholding.html" TargetMode="External"/><Relationship Id="rId7" Type="http://schemas.openxmlformats.org/officeDocument/2006/relationships/hyperlink" Target="https://blog.csdn.net/hjxu2016/article/details/77833336" TargetMode="External"/><Relationship Id="rId8" Type="http://schemas.openxmlformats.org/officeDocument/2006/relationships/hyperlink" Target="https://en.wikipedia.org/wiki/Roundness" TargetMode="External"/><Relationship Id="rId9" Type="http://schemas.openxmlformats.org/officeDocument/2006/relationships/hyperlink" Target="https://shengyu7697.github.io/python-opencv-gray-to-rgb/" TargetMode="Externa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docs.opencv.org/4.x/d7/d1b/group__imgproc__misc.html#ggaa9e58d2860d4afa658ef70a9b1115576a147222a96556ebc1d948b372bcd7ac59" TargetMode="External"/><Relationship Id="rId4" Type="http://schemas.openxmlformats.org/officeDocument/2006/relationships/hyperlink" Target="https://en.wikipedia.org/wiki/Circle_Hough_Transform" TargetMode="External"/><Relationship Id="rId5" Type="http://schemas.openxmlformats.org/officeDocument/2006/relationships/hyperlink" Target="https://docs.opencv.org/3.4/d4/d70/tutorial_hough_circle.html" TargetMode="External"/><Relationship Id="rId6" Type="http://schemas.openxmlformats.org/officeDocument/2006/relationships/hyperlink" Target="https://pypi.org/project/circle-fit/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Azb-wU7mgU" TargetMode="Externa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OLIDA - Toric IntraOcular Lens Implant Digital Alignment"/>
          <p:cNvSpPr txBox="1"/>
          <p:nvPr>
            <p:ph type="ctrTitle"/>
          </p:nvPr>
        </p:nvSpPr>
        <p:spPr>
          <a:xfrm>
            <a:off x="792931" y="4734020"/>
            <a:ext cx="21458429" cy="1555560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chemeClr val="accent1"/>
                </a:solidFill>
              </a:defRPr>
            </a:lvl1pPr>
          </a:lstStyle>
          <a:p>
            <a:pPr/>
            <a:r>
              <a:t>TIOLIDA - Toric IntraOcular Lens Implant Digital Alignment</a:t>
            </a:r>
          </a:p>
        </p:txBody>
      </p:sp>
      <p:sp>
        <p:nvSpPr>
          <p:cNvPr id="68" name="Presenter: 陳孝寧…"/>
          <p:cNvSpPr txBox="1"/>
          <p:nvPr>
            <p:ph type="body" idx="21"/>
          </p:nvPr>
        </p:nvSpPr>
        <p:spPr>
          <a:xfrm>
            <a:off x="18000245" y="6514659"/>
            <a:ext cx="5529175" cy="163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Presenter: 陳孝寧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Email: </a:t>
            </a:r>
            <a:r>
              <a:rPr u="sng">
                <a:hlinkClick r:id="rId2" invalidUrl="" action="" tgtFrame="" tooltip="" history="1" highlightClick="0" endSnd="0"/>
              </a:rPr>
              <a:t>r12922162@ntu.edu.tw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Tel: 0972064212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Experiment | Eye Center Detection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/>
                </a:solidFill>
              </a:defRPr>
            </a:pPr>
            <a:r>
              <a:t>Experiment | </a:t>
            </a:r>
            <a:r>
              <a:rPr>
                <a:solidFill>
                  <a:srgbClr val="000000"/>
                </a:solidFill>
              </a:rPr>
              <a:t>Eye Center Detection</a:t>
            </a:r>
          </a:p>
        </p:txBody>
      </p:sp>
      <p:pic>
        <p:nvPicPr>
          <p:cNvPr id="115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898" y="5274507"/>
            <a:ext cx="22316204" cy="316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1609.jpg" descr="16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65068" y="2123796"/>
            <a:ext cx="8400265" cy="472515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" name="page4image7063376.png" descr="page4image70633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gray.bmp" descr="gray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6947" y="8075976"/>
            <a:ext cx="8403706" cy="472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Grayscale image"/>
          <p:cNvSpPr txBox="1"/>
          <p:nvPr/>
        </p:nvSpPr>
        <p:spPr>
          <a:xfrm>
            <a:off x="4745296" y="12837527"/>
            <a:ext cx="374700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Grayscale image</a:t>
            </a:r>
          </a:p>
        </p:txBody>
      </p:sp>
      <p:sp>
        <p:nvSpPr>
          <p:cNvPr id="122" name="Binarized image"/>
          <p:cNvSpPr txBox="1"/>
          <p:nvPr/>
        </p:nvSpPr>
        <p:spPr>
          <a:xfrm>
            <a:off x="15967132" y="12837527"/>
            <a:ext cx="359613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Binarized image</a:t>
            </a:r>
          </a:p>
        </p:txBody>
      </p:sp>
      <p:sp>
        <p:nvSpPr>
          <p:cNvPr id="123" name="Input image"/>
          <p:cNvSpPr txBox="1"/>
          <p:nvPr/>
        </p:nvSpPr>
        <p:spPr>
          <a:xfrm>
            <a:off x="16423825" y="6849812"/>
            <a:ext cx="26827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Input image</a:t>
            </a:r>
          </a:p>
        </p:txBody>
      </p:sp>
      <p:sp>
        <p:nvSpPr>
          <p:cNvPr id="124" name="線條"/>
          <p:cNvSpPr/>
          <p:nvPr/>
        </p:nvSpPr>
        <p:spPr>
          <a:xfrm flipV="1">
            <a:off x="11543529" y="6981779"/>
            <a:ext cx="1274763" cy="871087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5" name="線條"/>
          <p:cNvSpPr/>
          <p:nvPr/>
        </p:nvSpPr>
        <p:spPr>
          <a:xfrm>
            <a:off x="11565366" y="10439518"/>
            <a:ext cx="125326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6" name="Read input image as grayscale image.…"/>
          <p:cNvSpPr txBox="1"/>
          <p:nvPr/>
        </p:nvSpPr>
        <p:spPr>
          <a:xfrm>
            <a:off x="779379" y="2123796"/>
            <a:ext cx="12179855" cy="191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8600" indent="-228600" algn="l">
              <a:buSzPct val="75000"/>
              <a:buChar char="•"/>
              <a:defRPr sz="4000">
                <a:solidFill>
                  <a:srgbClr val="000000"/>
                </a:solidFill>
              </a:defRPr>
            </a:pPr>
            <a:r>
              <a:t>Read input image as grayscale image.</a:t>
            </a:r>
          </a:p>
          <a:p>
            <a:pPr marL="228600" indent="-228600" algn="l">
              <a:buSzPct val="75000"/>
              <a:buChar char="•"/>
              <a:defRPr sz="4000">
                <a:solidFill>
                  <a:srgbClr val="000000"/>
                </a:solidFill>
              </a:defRPr>
            </a:pPr>
            <a:r>
              <a:t>Binarize grayscale image by Otsu’s thresholding algorithm.</a:t>
            </a:r>
          </a:p>
        </p:txBody>
      </p:sp>
      <p:sp>
        <p:nvSpPr>
          <p:cNvPr id="127" name="Experiment | Eye Center Detection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/>
                </a:solidFill>
              </a:defRPr>
            </a:pPr>
            <a:r>
              <a:t>Experiment | </a:t>
            </a:r>
            <a:r>
              <a:rPr>
                <a:solidFill>
                  <a:srgbClr val="000000"/>
                </a:solidFill>
              </a:rPr>
              <a:t>Eye Center Detection</a:t>
            </a:r>
          </a:p>
        </p:txBody>
      </p:sp>
      <p:pic>
        <p:nvPicPr>
          <p:cNvPr id="128" name="貼上的影片.png" descr="貼上的影片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69442" y="8076943"/>
            <a:ext cx="8391516" cy="4725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" name="Fit Ellipse…"/>
          <p:cNvSpPr txBox="1"/>
          <p:nvPr/>
        </p:nvSpPr>
        <p:spPr>
          <a:xfrm>
            <a:off x="539750" y="2057682"/>
            <a:ext cx="23304500" cy="5065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Fit Ellipse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Calculate best fit ellipse from filtered contour.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Result:</a:t>
            </a:r>
          </a:p>
          <a:p>
            <a:pPr lvl="2"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Works fine when the limbus boundary is complete and clear.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Issue:</a:t>
            </a:r>
          </a:p>
          <a:p>
            <a:pPr lvl="2"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When part of the limbus is out of screen, or the limbus is not clear, the calculated ellipse will deform significantly.</a:t>
            </a:r>
          </a:p>
        </p:txBody>
      </p:sp>
      <p:pic>
        <p:nvPicPr>
          <p:cNvPr id="132" name="taobinSVD.png" descr="taobinSVD.png"/>
          <p:cNvPicPr>
            <a:picLocks noChangeAspect="1"/>
          </p:cNvPicPr>
          <p:nvPr/>
        </p:nvPicPr>
        <p:blipFill>
          <a:blip r:embed="rId2">
            <a:extLst/>
          </a:blip>
          <a:srcRect l="65668" t="61858" r="3806" b="10543"/>
          <a:stretch>
            <a:fillRect/>
          </a:stretch>
        </p:blipFill>
        <p:spPr>
          <a:xfrm>
            <a:off x="13019185" y="7245659"/>
            <a:ext cx="9738642" cy="533605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G case"/>
          <p:cNvSpPr txBox="1"/>
          <p:nvPr/>
        </p:nvSpPr>
        <p:spPr>
          <a:xfrm>
            <a:off x="16876002" y="12704357"/>
            <a:ext cx="20248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NG case</a:t>
            </a:r>
          </a:p>
        </p:txBody>
      </p:sp>
      <p:pic>
        <p:nvPicPr>
          <p:cNvPr id="134" name="ellipse.png" descr="ellips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8600" y="7406704"/>
            <a:ext cx="8913592" cy="501389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35" name="OK case"/>
          <p:cNvSpPr txBox="1"/>
          <p:nvPr/>
        </p:nvSpPr>
        <p:spPr>
          <a:xfrm>
            <a:off x="6227175" y="12704357"/>
            <a:ext cx="19964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OK case</a:t>
            </a:r>
          </a:p>
        </p:txBody>
      </p:sp>
      <p:sp>
        <p:nvSpPr>
          <p:cNvPr id="136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" name="Primary trimming…"/>
          <p:cNvSpPr txBox="1"/>
          <p:nvPr/>
        </p:nvSpPr>
        <p:spPr>
          <a:xfrm>
            <a:off x="539750" y="2057682"/>
            <a:ext cx="23304500" cy="3198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Primary trimming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Trim off the points on the edge of image from contour.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Result:</a:t>
            </a:r>
          </a:p>
          <a:p>
            <a:pPr lvl="2"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Effectively remove irrelevant points on contour.</a:t>
            </a:r>
          </a:p>
        </p:txBody>
      </p:sp>
      <p:pic>
        <p:nvPicPr>
          <p:cNvPr id="140" name="hyperLSQ.png" descr="hyperLSQ.png"/>
          <p:cNvPicPr>
            <a:picLocks noChangeAspect="1"/>
          </p:cNvPicPr>
          <p:nvPr/>
        </p:nvPicPr>
        <p:blipFill>
          <a:blip r:embed="rId2">
            <a:extLst/>
          </a:blip>
          <a:srcRect l="35650" t="62063" r="35650" b="11173"/>
          <a:stretch>
            <a:fillRect/>
          </a:stretch>
        </p:blipFill>
        <p:spPr>
          <a:xfrm>
            <a:off x="13956370" y="7626728"/>
            <a:ext cx="8909405" cy="512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hyperLSQ.png" descr="hyperLSQ.png"/>
          <p:cNvPicPr>
            <a:picLocks noChangeAspect="1"/>
          </p:cNvPicPr>
          <p:nvPr/>
        </p:nvPicPr>
        <p:blipFill>
          <a:blip r:embed="rId2">
            <a:extLst/>
          </a:blip>
          <a:srcRect l="4669" t="62293" r="66447" b="10525"/>
          <a:stretch>
            <a:fillRect/>
          </a:stretch>
        </p:blipFill>
        <p:spPr>
          <a:xfrm>
            <a:off x="13996850" y="1707327"/>
            <a:ext cx="8828294" cy="512180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Without trimming"/>
          <p:cNvSpPr txBox="1"/>
          <p:nvPr/>
        </p:nvSpPr>
        <p:spPr>
          <a:xfrm>
            <a:off x="16485519" y="6845158"/>
            <a:ext cx="385114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Without trimming</a:t>
            </a:r>
          </a:p>
        </p:txBody>
      </p:sp>
      <p:sp>
        <p:nvSpPr>
          <p:cNvPr id="143" name="Trimmed and filtered contour"/>
          <p:cNvSpPr txBox="1"/>
          <p:nvPr/>
        </p:nvSpPr>
        <p:spPr>
          <a:xfrm>
            <a:off x="15220345" y="12792682"/>
            <a:ext cx="63814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Trimmed and filtered contour</a:t>
            </a:r>
          </a:p>
        </p:txBody>
      </p:sp>
      <p:sp>
        <p:nvSpPr>
          <p:cNvPr id="144" name="矩形"/>
          <p:cNvSpPr/>
          <p:nvPr/>
        </p:nvSpPr>
        <p:spPr>
          <a:xfrm>
            <a:off x="15351117" y="6174212"/>
            <a:ext cx="4394980" cy="669200"/>
          </a:xfrm>
          <a:prstGeom prst="rect">
            <a:avLst/>
          </a:prstGeom>
          <a:ln w="76200">
            <a:solidFill>
              <a:schemeClr val="accent4">
                <a:hueOff val="-1247790"/>
                <a:lumOff val="-1232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5" name="矩形"/>
          <p:cNvSpPr/>
          <p:nvPr/>
        </p:nvSpPr>
        <p:spPr>
          <a:xfrm>
            <a:off x="15351117" y="12194012"/>
            <a:ext cx="4394980" cy="669200"/>
          </a:xfrm>
          <a:prstGeom prst="rect">
            <a:avLst/>
          </a:prstGeom>
          <a:ln w="76200">
            <a:solidFill>
              <a:schemeClr val="accent4">
                <a:hueOff val="-1247790"/>
                <a:lumOff val="-1232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6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" name="Secondary trimming…"/>
          <p:cNvSpPr txBox="1"/>
          <p:nvPr/>
        </p:nvSpPr>
        <p:spPr>
          <a:xfrm>
            <a:off x="539750" y="2057682"/>
            <a:ext cx="23304500" cy="257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Secondary trimming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Take 1st fit circle as reference, keep the points within a distance range and trim off the rest.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150" name="LSQ: Least Square…"/>
          <p:cNvSpPr txBox="1"/>
          <p:nvPr/>
        </p:nvSpPr>
        <p:spPr>
          <a:xfrm>
            <a:off x="19478098" y="176212"/>
            <a:ext cx="4766768" cy="937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lnSpc>
                <a:spcPct val="130000"/>
              </a:lnSpc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LSQ: Least Square</a:t>
            </a:r>
          </a:p>
          <a:p>
            <a:pPr>
              <a:lnSpc>
                <a:spcPct val="130000"/>
              </a:lnSpc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SVD: Singular Value Decomposition</a:t>
            </a:r>
          </a:p>
        </p:txBody>
      </p:sp>
      <p:pic>
        <p:nvPicPr>
          <p:cNvPr id="151" name="2nd trim effect.png" descr="2nd trim effect.png"/>
          <p:cNvPicPr>
            <a:picLocks noChangeAspect="1"/>
          </p:cNvPicPr>
          <p:nvPr/>
        </p:nvPicPr>
        <p:blipFill>
          <a:blip r:embed="rId2">
            <a:extLst/>
          </a:blip>
          <a:srcRect l="66300" t="4182" r="4650" b="36057"/>
          <a:stretch>
            <a:fillRect/>
          </a:stretch>
        </p:blipFill>
        <p:spPr>
          <a:xfrm>
            <a:off x="8541742" y="4371584"/>
            <a:ext cx="7237805" cy="9058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2nd_trim_2.png" descr="2nd_trim_2.png"/>
          <p:cNvPicPr>
            <a:picLocks noChangeAspect="1"/>
          </p:cNvPicPr>
          <p:nvPr/>
        </p:nvPicPr>
        <p:blipFill>
          <a:blip r:embed="rId3">
            <a:extLst/>
          </a:blip>
          <a:srcRect l="33407" t="65401" r="33407" b="3694"/>
          <a:stretch>
            <a:fillRect/>
          </a:stretch>
        </p:blipFill>
        <p:spPr>
          <a:xfrm>
            <a:off x="15662705" y="8655033"/>
            <a:ext cx="7061194" cy="4760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2nd_trim_2.png" descr="2nd_trim_2.png"/>
          <p:cNvPicPr>
            <a:picLocks noChangeAspect="1"/>
          </p:cNvPicPr>
          <p:nvPr/>
        </p:nvPicPr>
        <p:blipFill>
          <a:blip r:embed="rId3">
            <a:extLst/>
          </a:blip>
          <a:srcRect l="0" t="69830" r="67583" b="3586"/>
          <a:stretch>
            <a:fillRect/>
          </a:stretch>
        </p:blipFill>
        <p:spPr>
          <a:xfrm>
            <a:off x="15896465" y="4419927"/>
            <a:ext cx="6898026" cy="4095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2nd_trim_2.png" descr="2nd_trim_2.png"/>
          <p:cNvPicPr>
            <a:picLocks noChangeAspect="1"/>
          </p:cNvPicPr>
          <p:nvPr/>
        </p:nvPicPr>
        <p:blipFill>
          <a:blip r:embed="rId3">
            <a:extLst/>
          </a:blip>
          <a:srcRect l="67877" t="65624" r="0" b="3470"/>
          <a:stretch>
            <a:fillRect/>
          </a:stretch>
        </p:blipFill>
        <p:spPr>
          <a:xfrm>
            <a:off x="1589449" y="8689467"/>
            <a:ext cx="6835250" cy="4760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2nd_trim_2.png" descr="2nd_trim_2.png"/>
          <p:cNvPicPr>
            <a:picLocks noChangeAspect="1"/>
          </p:cNvPicPr>
          <p:nvPr/>
        </p:nvPicPr>
        <p:blipFill>
          <a:blip r:embed="rId3">
            <a:extLst/>
          </a:blip>
          <a:srcRect l="67877" t="37463" r="0" b="36106"/>
          <a:stretch>
            <a:fillRect/>
          </a:stretch>
        </p:blipFill>
        <p:spPr>
          <a:xfrm>
            <a:off x="1589450" y="4469691"/>
            <a:ext cx="6835250" cy="407155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1st trim circle"/>
          <p:cNvSpPr txBox="1"/>
          <p:nvPr/>
        </p:nvSpPr>
        <p:spPr>
          <a:xfrm>
            <a:off x="10645029" y="3772897"/>
            <a:ext cx="303123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1st trim circle</a:t>
            </a:r>
          </a:p>
        </p:txBody>
      </p:sp>
      <p:sp>
        <p:nvSpPr>
          <p:cNvPr id="157" name="1st trim circle"/>
          <p:cNvSpPr txBox="1"/>
          <p:nvPr/>
        </p:nvSpPr>
        <p:spPr>
          <a:xfrm>
            <a:off x="17677688" y="3772897"/>
            <a:ext cx="303123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1st trim circle</a:t>
            </a:r>
          </a:p>
        </p:txBody>
      </p:sp>
      <p:sp>
        <p:nvSpPr>
          <p:cNvPr id="158" name="1st trim contour"/>
          <p:cNvSpPr txBox="1"/>
          <p:nvPr/>
        </p:nvSpPr>
        <p:spPr>
          <a:xfrm>
            <a:off x="3214153" y="3772897"/>
            <a:ext cx="358597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1st trim contour</a:t>
            </a:r>
          </a:p>
        </p:txBody>
      </p:sp>
      <p:sp>
        <p:nvSpPr>
          <p:cNvPr id="159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" name="Histogram equalization…"/>
          <p:cNvSpPr txBox="1"/>
          <p:nvPr/>
        </p:nvSpPr>
        <p:spPr>
          <a:xfrm>
            <a:off x="539750" y="2057682"/>
            <a:ext cx="23304500" cy="3198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Histogram equalization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Apply histogram equalization as preprocessing, to handle low-contrast input image. 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Result:</a:t>
            </a:r>
          </a:p>
          <a:p>
            <a:pPr lvl="2"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Successfully solved some low-contrast cases.</a:t>
            </a:r>
          </a:p>
        </p:txBody>
      </p:sp>
      <p:pic>
        <p:nvPicPr>
          <p:cNvPr id="163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0050" y="3449599"/>
            <a:ext cx="7959394" cy="4563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79247" y="8571358"/>
            <a:ext cx="8001001" cy="4563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群組"/>
          <p:cNvGrpSpPr/>
          <p:nvPr/>
        </p:nvGrpSpPr>
        <p:grpSpPr>
          <a:xfrm>
            <a:off x="534637" y="7166647"/>
            <a:ext cx="14733177" cy="4619037"/>
            <a:chOff x="0" y="0"/>
            <a:chExt cx="14733176" cy="4619036"/>
          </a:xfrm>
        </p:grpSpPr>
        <p:pic>
          <p:nvPicPr>
            <p:cNvPr id="165" name="貼上的影片.png" descr="貼上的影片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3061" r="0" b="0"/>
            <a:stretch>
              <a:fillRect/>
            </a:stretch>
          </p:blipFill>
          <p:spPr>
            <a:xfrm>
              <a:off x="0" y="0"/>
              <a:ext cx="14733177" cy="4006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貼上的影片.png" descr="貼上的影片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86677"/>
            <a:stretch>
              <a:fillRect/>
            </a:stretch>
          </p:blipFill>
          <p:spPr>
            <a:xfrm>
              <a:off x="0" y="4005131"/>
              <a:ext cx="14733177" cy="613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8" name="Without equalization"/>
          <p:cNvSpPr txBox="1"/>
          <p:nvPr/>
        </p:nvSpPr>
        <p:spPr>
          <a:xfrm>
            <a:off x="17315082" y="7870697"/>
            <a:ext cx="452932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Without equalization</a:t>
            </a:r>
          </a:p>
        </p:txBody>
      </p:sp>
      <p:sp>
        <p:nvSpPr>
          <p:cNvPr id="169" name="With equalization"/>
          <p:cNvSpPr txBox="1"/>
          <p:nvPr/>
        </p:nvSpPr>
        <p:spPr>
          <a:xfrm>
            <a:off x="17667889" y="13001557"/>
            <a:ext cx="382371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With equalization</a:t>
            </a:r>
          </a:p>
        </p:txBody>
      </p:sp>
      <p:sp>
        <p:nvSpPr>
          <p:cNvPr id="170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3" name="Truncate thresholding…"/>
          <p:cNvSpPr txBox="1"/>
          <p:nvPr/>
        </p:nvSpPr>
        <p:spPr>
          <a:xfrm>
            <a:off x="539750" y="2057682"/>
            <a:ext cx="23304500" cy="3198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Truncate thresholding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Apply truncate thresholding as preprocessing, to handle overexposure input image. 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Parameter: thres=135, pixel with intensity higher than threshold will be set to threshold.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Result:</a:t>
            </a:r>
          </a:p>
          <a:p>
            <a:pPr lvl="2"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Successfully solved some overexposure cases. </a:t>
            </a:r>
          </a:p>
        </p:txBody>
      </p:sp>
      <p:pic>
        <p:nvPicPr>
          <p:cNvPr id="174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248" y="5209287"/>
            <a:ext cx="6599465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9968" y="9018920"/>
            <a:ext cx="6656025" cy="3810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6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97305" y="5209287"/>
            <a:ext cx="6643077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貼上的影片.png" descr="貼上的影片.png"/>
          <p:cNvPicPr>
            <a:picLocks noChangeAspect="1"/>
          </p:cNvPicPr>
          <p:nvPr/>
        </p:nvPicPr>
        <p:blipFill>
          <a:blip r:embed="rId5">
            <a:extLst/>
          </a:blip>
          <a:srcRect l="0" t="0" r="1601" b="0"/>
          <a:stretch>
            <a:fillRect/>
          </a:stretch>
        </p:blipFill>
        <p:spPr>
          <a:xfrm>
            <a:off x="13738473" y="9018920"/>
            <a:ext cx="6560698" cy="381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8" name="Without truncated thresholding"/>
          <p:cNvSpPr txBox="1"/>
          <p:nvPr/>
        </p:nvSpPr>
        <p:spPr>
          <a:xfrm>
            <a:off x="4097062" y="12938057"/>
            <a:ext cx="685342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Without truncated thresholding</a:t>
            </a:r>
          </a:p>
        </p:txBody>
      </p:sp>
      <p:sp>
        <p:nvSpPr>
          <p:cNvPr id="179" name="With truncated thresholding"/>
          <p:cNvSpPr txBox="1"/>
          <p:nvPr/>
        </p:nvSpPr>
        <p:spPr>
          <a:xfrm>
            <a:off x="14090730" y="12938057"/>
            <a:ext cx="614781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With truncated thresholding</a:t>
            </a:r>
          </a:p>
        </p:txBody>
      </p:sp>
      <p:sp>
        <p:nvSpPr>
          <p:cNvPr id="180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3" name="Morphological operation - Opening…"/>
          <p:cNvSpPr txBox="1"/>
          <p:nvPr/>
        </p:nvSpPr>
        <p:spPr>
          <a:xfrm>
            <a:off x="539750" y="2057682"/>
            <a:ext cx="14093596" cy="444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Morphological operation - Opening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Apply opening operation on binarized image (with 11x11 pixels kernel), to reduce connection between limbus and tool, vessels, etc.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Result:</a:t>
            </a:r>
          </a:p>
          <a:p>
            <a:pPr lvl="2"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Successfully increased limbus edge clarity.</a:t>
            </a:r>
          </a:p>
        </p:txBody>
      </p:sp>
      <p:pic>
        <p:nvPicPr>
          <p:cNvPr id="184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91733" y="2730706"/>
            <a:ext cx="8001001" cy="4563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1538" y="7783659"/>
            <a:ext cx="8001001" cy="456353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thout opening"/>
          <p:cNvSpPr txBox="1"/>
          <p:nvPr/>
        </p:nvSpPr>
        <p:spPr>
          <a:xfrm>
            <a:off x="17536763" y="7133567"/>
            <a:ext cx="37109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Without opening</a:t>
            </a:r>
          </a:p>
        </p:txBody>
      </p:sp>
      <p:sp>
        <p:nvSpPr>
          <p:cNvPr id="187" name="With opening"/>
          <p:cNvSpPr txBox="1"/>
          <p:nvPr/>
        </p:nvSpPr>
        <p:spPr>
          <a:xfrm>
            <a:off x="17889568" y="12257329"/>
            <a:ext cx="300532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With opening</a:t>
            </a:r>
          </a:p>
        </p:txBody>
      </p:sp>
      <p:sp>
        <p:nvSpPr>
          <p:cNvPr id="188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" name="Method: Hough circle transform…"/>
          <p:cNvSpPr txBox="1"/>
          <p:nvPr/>
        </p:nvSpPr>
        <p:spPr>
          <a:xfrm>
            <a:off x="539750" y="2057682"/>
            <a:ext cx="23304500" cy="133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Method: Hough circle transform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Select possible circle by voting and selecting local maximum in the Hough parameter space.</a:t>
            </a:r>
          </a:p>
        </p:txBody>
      </p:sp>
      <p:pic>
        <p:nvPicPr>
          <p:cNvPr id="192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3050" y="4216400"/>
            <a:ext cx="16217900" cy="726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Concept illustration of Hough circle transform"/>
          <p:cNvSpPr txBox="1"/>
          <p:nvPr/>
        </p:nvSpPr>
        <p:spPr>
          <a:xfrm>
            <a:off x="7246619" y="12043957"/>
            <a:ext cx="99755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Concept illustration of Hough circle transform</a:t>
            </a:r>
          </a:p>
        </p:txBody>
      </p:sp>
      <p:sp>
        <p:nvSpPr>
          <p:cNvPr id="194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7" name="Method: Hough circle transform…"/>
          <p:cNvSpPr txBox="1"/>
          <p:nvPr/>
        </p:nvSpPr>
        <p:spPr>
          <a:xfrm>
            <a:off x="539750" y="2057682"/>
            <a:ext cx="23304500" cy="3198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Method: Hough circle transform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Select possible circle by voting and selecting local maximum in the Hough parameter space.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Result:</a:t>
            </a:r>
          </a:p>
          <a:p>
            <a:pPr lvl="2"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It seems not suitable for this application.</a:t>
            </a:r>
          </a:p>
        </p:txBody>
      </p:sp>
      <p:pic>
        <p:nvPicPr>
          <p:cNvPr id="198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rcRect l="0" t="10661" r="0" b="0"/>
          <a:stretch>
            <a:fillRect/>
          </a:stretch>
        </p:blipFill>
        <p:spPr>
          <a:xfrm>
            <a:off x="7154465" y="6340061"/>
            <a:ext cx="10074906" cy="5727778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Hough circle transform result"/>
          <p:cNvSpPr txBox="1"/>
          <p:nvPr/>
        </p:nvSpPr>
        <p:spPr>
          <a:xfrm>
            <a:off x="8991854" y="12097082"/>
            <a:ext cx="640029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Hough circle transform result</a:t>
            </a:r>
          </a:p>
        </p:txBody>
      </p:sp>
      <p:sp>
        <p:nvSpPr>
          <p:cNvPr id="200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ntroduction"/>
          <p:cNvSpPr txBox="1"/>
          <p:nvPr>
            <p:ph type="title" idx="4294967295"/>
          </p:nvPr>
        </p:nvSpPr>
        <p:spPr>
          <a:xfrm>
            <a:off x="5526073" y="4403727"/>
            <a:ext cx="13331854" cy="4908546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ctr" defTabSz="825500">
              <a:lnSpc>
                <a:spcPct val="100000"/>
              </a:lnSpc>
              <a:defRPr b="0" spc="0" sz="128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Model: U-Net++ with ResNet-101 backbone…"/>
          <p:cNvSpPr txBox="1"/>
          <p:nvPr/>
        </p:nvSpPr>
        <p:spPr>
          <a:xfrm>
            <a:off x="594867" y="2158440"/>
            <a:ext cx="23194265" cy="10378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Model: U-Net++ with ResNet-101 backbone</a:t>
            </a:r>
          </a:p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Input: RGB images with size 3 channels x128 pixels x128 pixels</a:t>
            </a:r>
          </a:p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Classes: </a:t>
            </a:r>
          </a:p>
          <a:p>
            <a:pPr algn="l">
              <a:lnSpc>
                <a:spcPct val="12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0: Background</a:t>
            </a:r>
          </a:p>
          <a:p>
            <a:pPr algn="l">
              <a:lnSpc>
                <a:spcPct val="12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1: Limbus</a:t>
            </a:r>
          </a:p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Dataset:</a:t>
            </a:r>
          </a:p>
          <a:p>
            <a:pPr algn="l">
              <a:lnSpc>
                <a:spcPct val="12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Training Set: 5,362 video frames</a:t>
            </a:r>
          </a:p>
          <a:p>
            <a:pPr algn="l">
              <a:lnSpc>
                <a:spcPct val="12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Validation Set: 1,193 video frames</a:t>
            </a:r>
          </a:p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Number of epochs: 32</a:t>
            </a:r>
            <a:endParaRPr sz="1200"/>
          </a:p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Loss function: Pixel-wise cross entropy loss.</a:t>
            </a:r>
            <a:endParaRPr sz="1200"/>
          </a:p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Augmentation Strategies:</a:t>
            </a:r>
            <a:endParaRPr sz="1200"/>
          </a:p>
          <a:p>
            <a:pPr algn="l">
              <a:lnSpc>
                <a:spcPct val="12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Random horizontal flip, Random vertical flip, Random shift-scale-rotation, Random brightness contrast, Random resized crop, Random Gaussian noise, Random color jitter.</a:t>
            </a:r>
            <a:endParaRPr sz="1200"/>
          </a:p>
          <a:p>
            <a:pPr marL="508000" indent="-508000" algn="l">
              <a:lnSpc>
                <a:spcPct val="120000"/>
              </a:lnSpc>
              <a:buSzPct val="70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Performance evaluation: IoU score of limbus area.</a:t>
            </a:r>
          </a:p>
        </p:txBody>
      </p:sp>
      <p:sp>
        <p:nvSpPr>
          <p:cNvPr id="203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  <p:sp>
        <p:nvSpPr>
          <p:cNvPr id="204" name="IoU: Intersection over Union"/>
          <p:cNvSpPr txBox="1"/>
          <p:nvPr/>
        </p:nvSpPr>
        <p:spPr>
          <a:xfrm>
            <a:off x="19994737" y="297157"/>
            <a:ext cx="391881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IoU: Intersection over Union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resize_comp 2.png" descr="resize_comp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824" y="3899646"/>
            <a:ext cx="22494352" cy="749811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Input size comparison"/>
          <p:cNvSpPr txBox="1"/>
          <p:nvPr/>
        </p:nvSpPr>
        <p:spPr>
          <a:xfrm>
            <a:off x="491794" y="1846084"/>
            <a:ext cx="22067096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Input size comparison</a:t>
            </a:r>
          </a:p>
        </p:txBody>
      </p:sp>
      <p:sp>
        <p:nvSpPr>
          <p:cNvPr id="209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2" name="Method 1: Use segmentation result directly to find contours.…"/>
          <p:cNvSpPr txBox="1"/>
          <p:nvPr/>
        </p:nvSpPr>
        <p:spPr>
          <a:xfrm>
            <a:off x="854080" y="1589776"/>
            <a:ext cx="20988529" cy="257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Method 1: Use segmentation result directly to find contours.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Method 2: Use segmentation result as mask, then apply previous method.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Method 3: Use segmentation result as reference, apply distance thresholding on contour points.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Method 4: Use segmentation result as mask, apply previous method + RANSAC circle fit.</a:t>
            </a:r>
          </a:p>
        </p:txBody>
      </p:sp>
      <p:pic>
        <p:nvPicPr>
          <p:cNvPr id="213" name="mask_comp.png" descr="mask_comp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447"/>
          <a:stretch>
            <a:fillRect/>
          </a:stretch>
        </p:blipFill>
        <p:spPr>
          <a:xfrm>
            <a:off x="784652" y="4168116"/>
            <a:ext cx="12935712" cy="927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螢幕擷取畫面 2024-01-09 144224.png" descr="螢幕擷取畫面 2024-01-09 1442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55459" y="4952857"/>
            <a:ext cx="6956577" cy="805048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  <p:sp>
        <p:nvSpPr>
          <p:cNvPr id="216" name="RANSAC: RANdom SAmple Consensus"/>
          <p:cNvSpPr txBox="1"/>
          <p:nvPr/>
        </p:nvSpPr>
        <p:spPr>
          <a:xfrm>
            <a:off x="18529918" y="341394"/>
            <a:ext cx="552815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RANSAC: RANdom SAmple Consensus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9" name="RANSAC circle fit:…"/>
          <p:cNvSpPr txBox="1"/>
          <p:nvPr/>
        </p:nvSpPr>
        <p:spPr>
          <a:xfrm>
            <a:off x="760340" y="1604392"/>
            <a:ext cx="22595333" cy="195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RANSAC circle fit: 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1. Randomly choose 3 points from contour to form a circle, then count the points within threshold area.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2. Iterate several times and return the best circle.</a:t>
            </a:r>
          </a:p>
        </p:txBody>
      </p:sp>
      <p:pic>
        <p:nvPicPr>
          <p:cNvPr id="220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rcRect l="549" t="0" r="0" b="0"/>
          <a:stretch>
            <a:fillRect/>
          </a:stretch>
        </p:blipFill>
        <p:spPr>
          <a:xfrm>
            <a:off x="1035026" y="3636036"/>
            <a:ext cx="13242606" cy="991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rcRect l="0" t="2852" r="0" b="0"/>
          <a:stretch>
            <a:fillRect/>
          </a:stretch>
        </p:blipFill>
        <p:spPr>
          <a:xfrm>
            <a:off x="14381582" y="4727046"/>
            <a:ext cx="8967403" cy="773684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5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304" y="4569573"/>
            <a:ext cx="18081392" cy="4576853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sp>
        <p:nvSpPr>
          <p:cNvPr id="226" name="Previous result:"/>
          <p:cNvSpPr txBox="1"/>
          <p:nvPr/>
        </p:nvSpPr>
        <p:spPr>
          <a:xfrm>
            <a:off x="269279" y="2996495"/>
            <a:ext cx="343611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Previous result:</a:t>
            </a:r>
          </a:p>
        </p:txBody>
      </p:sp>
      <p:sp>
        <p:nvSpPr>
          <p:cNvPr id="227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  <p:sp>
        <p:nvSpPr>
          <p:cNvPr id="228" name="Hough circle"/>
          <p:cNvSpPr txBox="1"/>
          <p:nvPr/>
        </p:nvSpPr>
        <p:spPr>
          <a:xfrm>
            <a:off x="16906985" y="4686866"/>
            <a:ext cx="2974341" cy="696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Hough circle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1" name="RANSAC_circle_fit.png" descr="RANSAC_circle_f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44196" y="7475331"/>
            <a:ext cx="7908622" cy="5931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istance_thres_comp.png" descr="distance_thres_comp.png"/>
          <p:cNvPicPr>
            <a:picLocks noChangeAspect="1"/>
          </p:cNvPicPr>
          <p:nvPr/>
        </p:nvPicPr>
        <p:blipFill>
          <a:blip r:embed="rId3">
            <a:extLst/>
          </a:blip>
          <a:srcRect l="0" t="33497" r="0" b="33497"/>
          <a:stretch>
            <a:fillRect/>
          </a:stretch>
        </p:blipFill>
        <p:spPr>
          <a:xfrm>
            <a:off x="12952254" y="2371366"/>
            <a:ext cx="9892595" cy="4897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distance_thres_comp.png" descr="distance_thres_comp.png"/>
          <p:cNvPicPr>
            <a:picLocks noChangeAspect="1"/>
          </p:cNvPicPr>
          <p:nvPr/>
        </p:nvPicPr>
        <p:blipFill>
          <a:blip r:embed="rId3">
            <a:extLst/>
          </a:blip>
          <a:srcRect l="0" t="66449" r="0" b="0"/>
          <a:stretch>
            <a:fillRect/>
          </a:stretch>
        </p:blipFill>
        <p:spPr>
          <a:xfrm>
            <a:off x="2174239" y="7951863"/>
            <a:ext cx="9892596" cy="497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distance_thres_comp.png" descr="distance_thres_comp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5904"/>
          <a:stretch>
            <a:fillRect/>
          </a:stretch>
        </p:blipFill>
        <p:spPr>
          <a:xfrm>
            <a:off x="2174239" y="2290403"/>
            <a:ext cx="9892596" cy="505943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Improved result:"/>
          <p:cNvSpPr txBox="1"/>
          <p:nvPr/>
        </p:nvSpPr>
        <p:spPr>
          <a:xfrm>
            <a:off x="279042" y="1615640"/>
            <a:ext cx="362407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Improved result:</a:t>
            </a:r>
          </a:p>
        </p:txBody>
      </p:sp>
      <p:sp>
        <p:nvSpPr>
          <p:cNvPr id="236" name="Method 1"/>
          <p:cNvSpPr txBox="1"/>
          <p:nvPr/>
        </p:nvSpPr>
        <p:spPr>
          <a:xfrm>
            <a:off x="737489" y="4783752"/>
            <a:ext cx="221589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Method 1</a:t>
            </a:r>
          </a:p>
        </p:txBody>
      </p:sp>
      <p:sp>
        <p:nvSpPr>
          <p:cNvPr id="237" name="Method 3"/>
          <p:cNvSpPr txBox="1"/>
          <p:nvPr/>
        </p:nvSpPr>
        <p:spPr>
          <a:xfrm>
            <a:off x="737489" y="10086481"/>
            <a:ext cx="221589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Method 3</a:t>
            </a:r>
          </a:p>
        </p:txBody>
      </p:sp>
      <p:sp>
        <p:nvSpPr>
          <p:cNvPr id="238" name="Method 2"/>
          <p:cNvSpPr txBox="1"/>
          <p:nvPr/>
        </p:nvSpPr>
        <p:spPr>
          <a:xfrm>
            <a:off x="11719052" y="4783752"/>
            <a:ext cx="221589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Method 2</a:t>
            </a:r>
          </a:p>
        </p:txBody>
      </p:sp>
      <p:sp>
        <p:nvSpPr>
          <p:cNvPr id="239" name="Method 4"/>
          <p:cNvSpPr txBox="1"/>
          <p:nvPr/>
        </p:nvSpPr>
        <p:spPr>
          <a:xfrm>
            <a:off x="11719052" y="10086481"/>
            <a:ext cx="221589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Method 4</a:t>
            </a:r>
          </a:p>
        </p:txBody>
      </p:sp>
      <p:sp>
        <p:nvSpPr>
          <p:cNvPr id="240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3" name="Evaluation:…"/>
          <p:cNvSpPr txBox="1"/>
          <p:nvPr/>
        </p:nvSpPr>
        <p:spPr>
          <a:xfrm>
            <a:off x="760340" y="1604392"/>
            <a:ext cx="22067096" cy="3198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Evaluation: </a:t>
            </a:r>
          </a:p>
          <a:p>
            <a:pPr marL="740833" indent="-740833" algn="l"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Find contour and fitting ellipse from ground truth image.</a:t>
            </a:r>
          </a:p>
          <a:p>
            <a:pPr marL="740833" indent="-740833" algn="l"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Calculate cartesian distance between </a:t>
            </a:r>
            <a:r>
              <a:rPr>
                <a:solidFill>
                  <a:schemeClr val="accent1"/>
                </a:solidFill>
              </a:rPr>
              <a:t>ellipse center of ground truth</a:t>
            </a:r>
            <a:r>
              <a:t> and </a:t>
            </a:r>
            <a:r>
              <a:rPr>
                <a:solidFill>
                  <a:schemeClr val="accent1"/>
                </a:solidFill>
              </a:rPr>
              <a:t>detected circle center </a:t>
            </a:r>
            <a:r>
              <a:t>of each method.</a:t>
            </a:r>
          </a:p>
          <a:p>
            <a:pPr marL="740833" indent="-740833" algn="l"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Convert into mm by average limbus diameter (13.64 mm).</a:t>
            </a:r>
          </a:p>
        </p:txBody>
      </p:sp>
      <p:pic>
        <p:nvPicPr>
          <p:cNvPr id="244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5184" y="4916496"/>
            <a:ext cx="14097410" cy="861837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8" name="final.png" descr="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072" y="1564187"/>
            <a:ext cx="21209856" cy="706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final.png" descr="final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200"/>
          <a:stretch>
            <a:fillRect/>
          </a:stretch>
        </p:blipFill>
        <p:spPr>
          <a:xfrm>
            <a:off x="1587072" y="7168512"/>
            <a:ext cx="21209856" cy="585386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final.png" descr="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886" y="1142908"/>
            <a:ext cx="20370228" cy="679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final.png" descr="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886" y="6933003"/>
            <a:ext cx="20370228" cy="679007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Experiment | Eye Center Detection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Eye Center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rcRect l="469" t="1193" r="397" b="1193"/>
          <a:stretch>
            <a:fillRect/>
          </a:stretch>
        </p:blipFill>
        <p:spPr>
          <a:xfrm>
            <a:off x="10763138" y="5860454"/>
            <a:ext cx="13465736" cy="39761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9" name="Method: Apply LoFTR model to find matching pairs on ROI only instead of whole image.…"/>
          <p:cNvSpPr txBox="1"/>
          <p:nvPr/>
        </p:nvSpPr>
        <p:spPr>
          <a:xfrm>
            <a:off x="424406" y="1826782"/>
            <a:ext cx="19265901" cy="195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Method</a:t>
            </a:r>
            <a:r>
              <a:t>: Apply LoFTR model to find matching pairs on ROI only instead of whole image.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Step</a:t>
            </a:r>
            <a:r>
              <a:t>: Extract polar area near limbus boundary.</a:t>
            </a:r>
          </a:p>
        </p:txBody>
      </p:sp>
      <p:grpSp>
        <p:nvGrpSpPr>
          <p:cNvPr id="263" name="群組"/>
          <p:cNvGrpSpPr/>
          <p:nvPr/>
        </p:nvGrpSpPr>
        <p:grpSpPr>
          <a:xfrm>
            <a:off x="148939" y="4000532"/>
            <a:ext cx="10288954" cy="7696136"/>
            <a:chOff x="0" y="0"/>
            <a:chExt cx="10288952" cy="7696135"/>
          </a:xfrm>
        </p:grpSpPr>
        <p:pic>
          <p:nvPicPr>
            <p:cNvPr id="260" name="貼上的影片.png" descr="貼上的影片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288953" cy="769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圓形"/>
            <p:cNvSpPr/>
            <p:nvPr/>
          </p:nvSpPr>
          <p:spPr>
            <a:xfrm>
              <a:off x="2534717" y="1791279"/>
              <a:ext cx="4418300" cy="4418300"/>
            </a:xfrm>
            <a:prstGeom prst="ellipse">
              <a:avLst/>
            </a:prstGeom>
            <a:noFill/>
            <a:ln w="762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62" name="圓形"/>
            <p:cNvSpPr/>
            <p:nvPr/>
          </p:nvSpPr>
          <p:spPr>
            <a:xfrm>
              <a:off x="2756967" y="2043826"/>
              <a:ext cx="3973800" cy="3973800"/>
            </a:xfrm>
            <a:prstGeom prst="ellipse">
              <a:avLst/>
            </a:prstGeom>
            <a:noFill/>
            <a:ln w="520700" cap="flat">
              <a:solidFill>
                <a:srgbClr val="FF2600">
                  <a:alpha val="36504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64" name="線條"/>
          <p:cNvSpPr/>
          <p:nvPr/>
        </p:nvSpPr>
        <p:spPr>
          <a:xfrm flipV="1">
            <a:off x="6900684" y="6388301"/>
            <a:ext cx="3841489" cy="794134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5" name="ROI"/>
          <p:cNvSpPr txBox="1"/>
          <p:nvPr/>
        </p:nvSpPr>
        <p:spPr>
          <a:xfrm>
            <a:off x="4558178" y="5801563"/>
            <a:ext cx="63368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ROI</a:t>
            </a:r>
          </a:p>
        </p:txBody>
      </p:sp>
      <p:sp>
        <p:nvSpPr>
          <p:cNvPr id="266" name="Extracted ROI (Polar to Cartesian)"/>
          <p:cNvSpPr txBox="1"/>
          <p:nvPr/>
        </p:nvSpPr>
        <p:spPr>
          <a:xfrm>
            <a:off x="15138753" y="10021871"/>
            <a:ext cx="471434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Extracted ROI (Polar to Cartesian)</a:t>
            </a:r>
          </a:p>
        </p:txBody>
      </p:sp>
      <p:sp>
        <p:nvSpPr>
          <p:cNvPr id="267" name="ROI: Region Of Interest…"/>
          <p:cNvSpPr txBox="1"/>
          <p:nvPr/>
        </p:nvSpPr>
        <p:spPr>
          <a:xfrm>
            <a:off x="18460877" y="139259"/>
            <a:ext cx="5852923" cy="100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ROI: Region Of Interest</a:t>
            </a:r>
          </a:p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LoFTR: Local Feature TRansformer</a:t>
            </a:r>
          </a:p>
        </p:txBody>
      </p:sp>
      <p:sp>
        <p:nvSpPr>
          <p:cNvPr id="268" name="Experiment | Rotation Tracking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Rotation Tracking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73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rcRect l="26512" t="0" r="0" b="0"/>
          <a:stretch>
            <a:fillRect/>
          </a:stretch>
        </p:blipFill>
        <p:spPr>
          <a:xfrm>
            <a:off x="4136429" y="2134790"/>
            <a:ext cx="16111260" cy="11427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1" name="Method: Apply LoFTR model to find matching pairs on ROI only instead of whole image.…"/>
          <p:cNvSpPr txBox="1"/>
          <p:nvPr/>
        </p:nvSpPr>
        <p:spPr>
          <a:xfrm>
            <a:off x="746661" y="1911947"/>
            <a:ext cx="19265901" cy="257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Method</a:t>
            </a:r>
            <a:r>
              <a:t>: Apply LoFTR model to find matching pairs on ROI only instead of whole image.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Step</a:t>
            </a:r>
            <a:r>
              <a:t>: Resize width to 1,080 pixels, find all matching pairs by LoFTR model.</a:t>
            </a:r>
          </a:p>
          <a:p>
            <a: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This approach excludes irrelevant area and hence improves performance and accuracy.</a:t>
            </a:r>
          </a:p>
        </p:txBody>
      </p:sp>
      <p:pic>
        <p:nvPicPr>
          <p:cNvPr id="272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677" y="8819280"/>
            <a:ext cx="22326646" cy="3482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match_all.png" descr="match_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8677" y="4793161"/>
            <a:ext cx="22326646" cy="324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OI: Region Of Interest…"/>
          <p:cNvSpPr txBox="1"/>
          <p:nvPr/>
        </p:nvSpPr>
        <p:spPr>
          <a:xfrm>
            <a:off x="18460877" y="139259"/>
            <a:ext cx="5852923" cy="100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ROI: Region Of Interest</a:t>
            </a:r>
          </a:p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LoFTR: Local Feature TRansformer</a:t>
            </a:r>
          </a:p>
        </p:txBody>
      </p:sp>
      <p:sp>
        <p:nvSpPr>
          <p:cNvPr id="275" name="Experiment | Rotation Tracking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Rotation Tracking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8" name="Method: Apply LoFTR model to find matching pairs on ROI only instead of whole image.…"/>
          <p:cNvSpPr txBox="1"/>
          <p:nvPr/>
        </p:nvSpPr>
        <p:spPr>
          <a:xfrm>
            <a:off x="772502" y="1867050"/>
            <a:ext cx="22838997" cy="8754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Method</a:t>
            </a:r>
            <a:r>
              <a:t>: Apply LoFTR model to find matching pairs on ROI only instead of whole image.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Step</a:t>
            </a:r>
            <a:r>
              <a:t>: Estimate angle difference using RANSAC.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marL="740833" indent="-740833" algn="l">
              <a:lnSpc>
                <a:spcPct val="13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Set average confidence as threshold.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For each pair, if its confidence is above threshold, store its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x</a:t>
            </a:r>
            <a:r>
              <a:t>-axis difference (pixels) into a list.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Apply RANSAC for 200 iterations (tentative), each iteration will pick 10% values from the list, calculate the mean value, then count the number of inlier values.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The mean value with maximum inlier value count is assigned to mean_pixel_diff.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Calculate angle difference by mean_pixel_diff/1,080, the error is expected to be less than 0.33°, 1,080 pixels: image width.</a:t>
            </a:r>
          </a:p>
        </p:txBody>
      </p:sp>
      <p:sp>
        <p:nvSpPr>
          <p:cNvPr id="279" name="ROI: Region Of Interest…"/>
          <p:cNvSpPr txBox="1"/>
          <p:nvPr/>
        </p:nvSpPr>
        <p:spPr>
          <a:xfrm>
            <a:off x="17603754" y="100775"/>
            <a:ext cx="6684646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ROI: Region Of Interest</a:t>
            </a:r>
          </a:p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LoFTR: Local Feature TRansformer</a:t>
            </a:r>
          </a:p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RANSAC: RANdom SAmple Consensus</a:t>
            </a:r>
          </a:p>
        </p:txBody>
      </p:sp>
      <p:sp>
        <p:nvSpPr>
          <p:cNvPr id="280" name="Experiment | Rotation Tracking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Rotation Tracking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3" name="Method: Apply LoFTR model to find matching pairs on ROI only instead of whole image.…"/>
          <p:cNvSpPr txBox="1"/>
          <p:nvPr/>
        </p:nvSpPr>
        <p:spPr>
          <a:xfrm>
            <a:off x="772502" y="1654954"/>
            <a:ext cx="22838997" cy="3927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Method</a:t>
            </a:r>
            <a:r>
              <a:t>: Apply LoFTR model to find matching pairs on ROI only instead of whole image.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Step</a:t>
            </a:r>
            <a:r>
              <a:t>: Draw the results and overlapped image.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Difficulty</a:t>
            </a:r>
            <a:r>
              <a:t>: the rotation of eyeball is not rigid, the deformation in each area is not constant, making it difficult to correctly evaluate the true accuracy of results.</a:t>
            </a:r>
          </a:p>
        </p:txBody>
      </p:sp>
      <p:pic>
        <p:nvPicPr>
          <p:cNvPr id="284" name="overlap.png" descr="overlap.png"/>
          <p:cNvPicPr>
            <a:picLocks noChangeAspect="1"/>
          </p:cNvPicPr>
          <p:nvPr/>
        </p:nvPicPr>
        <p:blipFill>
          <a:blip r:embed="rId2">
            <a:extLst/>
          </a:blip>
          <a:srcRect l="0" t="100" r="0" b="100"/>
          <a:stretch>
            <a:fillRect/>
          </a:stretch>
        </p:blipFill>
        <p:spPr>
          <a:xfrm>
            <a:off x="16258833" y="6093142"/>
            <a:ext cx="8015862" cy="5999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Detect1.png" descr="Detect1.png"/>
          <p:cNvPicPr>
            <a:picLocks noChangeAspect="1"/>
          </p:cNvPicPr>
          <p:nvPr/>
        </p:nvPicPr>
        <p:blipFill>
          <a:blip r:embed="rId3">
            <a:extLst/>
          </a:blip>
          <a:srcRect l="0" t="133" r="0" b="133"/>
          <a:stretch>
            <a:fillRect/>
          </a:stretch>
        </p:blipFill>
        <p:spPr>
          <a:xfrm>
            <a:off x="8184158" y="6093142"/>
            <a:ext cx="8021219" cy="5999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Detect0.png" descr="Detect0.png"/>
          <p:cNvPicPr>
            <a:picLocks noChangeAspect="1"/>
          </p:cNvPicPr>
          <p:nvPr/>
        </p:nvPicPr>
        <p:blipFill>
          <a:blip r:embed="rId4">
            <a:extLst/>
          </a:blip>
          <a:srcRect l="0" t="133" r="0" b="133"/>
          <a:stretch>
            <a:fillRect/>
          </a:stretch>
        </p:blipFill>
        <p:spPr>
          <a:xfrm>
            <a:off x="109482" y="6093142"/>
            <a:ext cx="8021219" cy="5999872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ROI: Region Of Interest…"/>
          <p:cNvSpPr txBox="1"/>
          <p:nvPr/>
        </p:nvSpPr>
        <p:spPr>
          <a:xfrm>
            <a:off x="18460877" y="139259"/>
            <a:ext cx="5852923" cy="100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ROI: Region Of Interest</a:t>
            </a:r>
          </a:p>
          <a:p>
            <a:pPr>
              <a:defRPr sz="3000">
                <a:latin typeface="+mj-lt"/>
                <a:ea typeface="+mj-ea"/>
                <a:cs typeface="+mj-cs"/>
                <a:sym typeface="Helvetica Neue Light"/>
              </a:defRPr>
            </a:pPr>
            <a:r>
              <a:t>LoFTR: Local Feature TRansformer</a:t>
            </a:r>
          </a:p>
        </p:txBody>
      </p:sp>
      <p:sp>
        <p:nvSpPr>
          <p:cNvPr id="288" name="Experiment | Rotation Tracking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Rotation Tracking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1" name="Final result image"/>
          <p:cNvSpPr txBox="1"/>
          <p:nvPr/>
        </p:nvSpPr>
        <p:spPr>
          <a:xfrm>
            <a:off x="1015208" y="1893639"/>
            <a:ext cx="389686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Final result image</a:t>
            </a:r>
          </a:p>
        </p:txBody>
      </p:sp>
      <p:pic>
        <p:nvPicPr>
          <p:cNvPr id="292" name="result.png" descr="result.png"/>
          <p:cNvPicPr>
            <a:picLocks noChangeAspect="1"/>
          </p:cNvPicPr>
          <p:nvPr/>
        </p:nvPicPr>
        <p:blipFill>
          <a:blip r:embed="rId2">
            <a:extLst/>
          </a:blip>
          <a:srcRect l="0" t="13586" r="0" b="12196"/>
          <a:stretch>
            <a:fillRect/>
          </a:stretch>
        </p:blipFill>
        <p:spPr>
          <a:xfrm>
            <a:off x="3282950" y="2889646"/>
            <a:ext cx="17818052" cy="9917937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Experiment | Rotation Tracking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algn="l"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Experiment | </a:t>
            </a:r>
            <a:r>
              <a:t>Rotation Tracking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6" name="Method: Toric intra-ocular lens implant digital alignment.…"/>
          <p:cNvSpPr txBox="1"/>
          <p:nvPr/>
        </p:nvSpPr>
        <p:spPr>
          <a:xfrm>
            <a:off x="1015208" y="1893639"/>
            <a:ext cx="22845535" cy="564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8000" indent="-508000" algn="l">
              <a:lnSpc>
                <a:spcPct val="150000"/>
              </a:lnSpc>
              <a:buSzPct val="75000"/>
              <a:buChar char="•"/>
              <a:defRPr sz="5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Method: Toric intra-ocular lens implant digital alignment.</a:t>
            </a:r>
          </a:p>
          <a:p>
            <a:pPr marL="508000" indent="-508000" algn="l">
              <a:lnSpc>
                <a:spcPct val="150000"/>
              </a:lnSpc>
              <a:buSzPct val="75000"/>
              <a:buChar char="•"/>
              <a:defRPr sz="5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Steps: Detect limbus center -&gt; Extract ROI around limbus edge -&gt; Calculate rotational displacement -&gt; Display alignment axis in current frame.</a:t>
            </a:r>
          </a:p>
          <a:p>
            <a:pPr marL="508000" indent="-508000" algn="l">
              <a:lnSpc>
                <a:spcPct val="150000"/>
              </a:lnSpc>
              <a:buSzPct val="75000"/>
              <a:buChar char="•"/>
              <a:defRPr sz="5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Results: Generate accurate alignment axis in surgery image to replace the locating dots in traditional method.</a:t>
            </a:r>
          </a:p>
        </p:txBody>
      </p:sp>
      <p:sp>
        <p:nvSpPr>
          <p:cNvPr id="297" name="Summary"/>
          <p:cNvSpPr txBox="1"/>
          <p:nvPr/>
        </p:nvSpPr>
        <p:spPr>
          <a:xfrm>
            <a:off x="220564" y="704731"/>
            <a:ext cx="17588206" cy="90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 algn="l" defTabSz="825500"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hanks for listening!"/>
          <p:cNvSpPr txBox="1"/>
          <p:nvPr/>
        </p:nvSpPr>
        <p:spPr>
          <a:xfrm>
            <a:off x="5304281" y="5920485"/>
            <a:ext cx="13775437" cy="187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/>
            <a:r>
              <a:t>Thanks for listening!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2" name="Reference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Reference</a:t>
            </a:r>
          </a:p>
        </p:txBody>
      </p:sp>
      <p:pic>
        <p:nvPicPr>
          <p:cNvPr id="303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Y. Zhai et al., &quot;Computer-Aided Intraoperative Toric Intraocular Lens Positioning and Alignment During Cataract Surgery,&quot; in IEEE Journal of Biomedical and Health Informatics, vol. 25, no. 10, pp. 3921-3932, Oct. 2021.…"/>
          <p:cNvSpPr txBox="1"/>
          <p:nvPr/>
        </p:nvSpPr>
        <p:spPr>
          <a:xfrm>
            <a:off x="526430" y="2620675"/>
            <a:ext cx="23331140" cy="9700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solidFill>
                  <a:srgbClr val="000000"/>
                </a:solidFill>
              </a:defRPr>
            </a:pPr>
            <a:r>
              <a:t>Y. Zhai </a:t>
            </a:r>
            <a:r>
              <a:rPr i="1"/>
              <a:t>et al</a:t>
            </a:r>
            <a:r>
              <a:t>., "Computer-Aided Intraoperative Toric Intraocular Lens Positioning and Alignment During Cataract Surgery," in </a:t>
            </a:r>
            <a:r>
              <a:rPr i="1"/>
              <a:t>IEEE Journal of Biomedical and Health Informatics</a:t>
            </a:r>
            <a:r>
              <a:t>, vol. 25, no. 10, pp. 3921-3932, Oct. 2021.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solidFill>
                  <a:srgbClr val="000000"/>
                </a:solidFill>
              </a:defRPr>
            </a:pPr>
            <a:r>
              <a:t>S. Chaudhuri, S. Chatterjee, N. Katz, M. Nelson and M. Goldbaum, "Detection of blood vessels in retinal images using two-dimensional matched filters," in </a:t>
            </a:r>
            <a:r>
              <a:rPr i="1"/>
              <a:t>IEEE Transactions on Medical Imaging</a:t>
            </a:r>
            <a:r>
              <a:t>, vol. 8, no. 3, pp. 263-269, Sept. 1989, doi: 10.1109/42.34715.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https://ieee-dataport.org/open-access/cataracts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https://ieee-dataport.org/documents/cataract-surgery-dataset-eye-positioning-and-alignment#files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https://en.wikipedia.org/wiki/Otsu%27s_method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https://docs.opencv.org/4.x/d7/d4d/tutorial_py_thresholding.html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https://blog.csdn.net/hjxu2016/article/details/77833336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8" invalidUrl="" action="" tgtFrame="" tooltip="" history="1" highlightClick="0" endSnd="0"/>
              </a:rPr>
              <a:t>https://en.wikipedia.org/wiki/Roundness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9" invalidUrl="" action="" tgtFrame="" tooltip="" history="1" highlightClick="0" endSnd="0"/>
              </a:rPr>
              <a:t>https://shengyu7697.github.io/python-opencv-gray-to-rgb/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7" name="Reference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Reference</a:t>
            </a:r>
          </a:p>
        </p:txBody>
      </p:sp>
      <p:pic>
        <p:nvPicPr>
          <p:cNvPr id="308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https://docs.opencv.org/4.x/d7/d1b/group__imgproc__misc.html#ggaa9e58d2860d4afa658ef70a9b1115576a147222a96556ebc1d948b372bcd7ac59…"/>
          <p:cNvSpPr txBox="1"/>
          <p:nvPr/>
        </p:nvSpPr>
        <p:spPr>
          <a:xfrm>
            <a:off x="526430" y="2620675"/>
            <a:ext cx="23331140" cy="3973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https://docs.opencv.org/4.x/d7/d1b/group__imgproc__misc.html#ggaa9e58d2860d4afa658ef70a9b1115576a147222a96556ebc1d948b372bcd7ac59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https://en.wikipedia.org/wiki/Circle_Hough_Transform</a:t>
            </a:r>
            <a:endParaRPr u="sng"/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https://docs.opencv.org/3.4/d4/d70/tutorial_hough_circle.html</a:t>
            </a:r>
            <a:endParaRPr u="sng"/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+mj-lt"/>
                <a:ea typeface="+mj-ea"/>
                <a:cs typeface="+mj-cs"/>
                <a:sym typeface="Helvetica Neue Light"/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https://pypi.org/project/circle-fit/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7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78" name="Surgery:…"/>
          <p:cNvSpPr txBox="1"/>
          <p:nvPr/>
        </p:nvSpPr>
        <p:spPr>
          <a:xfrm>
            <a:off x="311609" y="1877048"/>
            <a:ext cx="21693633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Surgery:</a:t>
            </a:r>
          </a:p>
          <a:p>
            <a:pPr marL="444500" indent="-444500" algn="l">
              <a:lnSpc>
                <a:spcPct val="13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 Femtosecond Laser-Assisted Cataract Surgery (FLACS): Higher operating cost, more limitations.</a:t>
            </a:r>
          </a:p>
        </p:txBody>
      </p:sp>
      <p:pic>
        <p:nvPicPr>
          <p:cNvPr id="79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4134" y="3457368"/>
            <a:ext cx="10735733" cy="10081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83" name="Surgery:…"/>
          <p:cNvSpPr txBox="1"/>
          <p:nvPr/>
        </p:nvSpPr>
        <p:spPr>
          <a:xfrm>
            <a:off x="311609" y="1877048"/>
            <a:ext cx="23310089" cy="161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Surgery:</a:t>
            </a:r>
          </a:p>
          <a:p>
            <a:pPr marL="444500" indent="-444500" algn="l">
              <a:lnSpc>
                <a:spcPct val="130000"/>
              </a:lnSpc>
              <a:buSzPct val="100000"/>
              <a:buAutoNum type="arabicPeriod" startAt="2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 By phacoemulsification (超音波乳化晶體摘除手術): Traditional method, lower cost and fewer limitations.</a:t>
            </a:r>
          </a:p>
        </p:txBody>
      </p:sp>
      <p:pic>
        <p:nvPicPr>
          <p:cNvPr id="84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6849" y="3510957"/>
            <a:ext cx="13538384" cy="10153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88" name="Important factor:…"/>
          <p:cNvSpPr txBox="1"/>
          <p:nvPr/>
        </p:nvSpPr>
        <p:spPr>
          <a:xfrm>
            <a:off x="404684" y="1987931"/>
            <a:ext cx="23574631" cy="942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Important factor: 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During the operation, the size and position of the capsulorhexis (撕囊術) is important for the performance of IOL. 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Small capsulorhexis can lead to anterior capsule fibrosis (水晶體前纖維化) and hyperopia shift (遠視偏移). 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Large or asymmetric capsulorhexis can cause decentration, as well as subluxation (脫位) and posterior capsule opacification (水晶體後混濁) of IOL.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Accurate toric IOL alignment along the desired corneal meridian is a prerequisite for achieving optimal visual outcome. Approximately, one degree of misalignment reduces the astigmatism correction by 3.3%.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1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92" name="Traditional manual marking:…"/>
          <p:cNvSpPr txBox="1"/>
          <p:nvPr/>
        </p:nvSpPr>
        <p:spPr>
          <a:xfrm>
            <a:off x="404684" y="1987931"/>
            <a:ext cx="23574631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Traditional manual marking: </a:t>
            </a:r>
          </a:p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rPr>
                <a:hlinkClick r:id="rId2" invalidUrl="" action="" tgtFrame="" tooltip="" history="1" highlightClick="0" endSnd="0"/>
              </a:rPr>
              <a:t>https://www.youtube.com/watch?v=dAzb-wU7mgU</a:t>
            </a:r>
          </a:p>
        </p:txBody>
      </p:sp>
      <p:pic>
        <p:nvPicPr>
          <p:cNvPr id="93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rcRect l="0" t="2227" r="0" b="2227"/>
          <a:stretch>
            <a:fillRect/>
          </a:stretch>
        </p:blipFill>
        <p:spPr>
          <a:xfrm>
            <a:off x="12645359" y="4350482"/>
            <a:ext cx="10209322" cy="855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9319" y="4350210"/>
            <a:ext cx="10209322" cy="8560344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線條"/>
          <p:cNvSpPr/>
          <p:nvPr/>
        </p:nvSpPr>
        <p:spPr>
          <a:xfrm flipV="1">
            <a:off x="14809124" y="5448508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" name="線條"/>
          <p:cNvSpPr/>
          <p:nvPr/>
        </p:nvSpPr>
        <p:spPr>
          <a:xfrm flipV="1">
            <a:off x="16682895" y="11669426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" name="線條"/>
          <p:cNvSpPr/>
          <p:nvPr/>
        </p:nvSpPr>
        <p:spPr>
          <a:xfrm flipV="1">
            <a:off x="5615157" y="10245360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8" name="線條"/>
          <p:cNvSpPr/>
          <p:nvPr/>
        </p:nvSpPr>
        <p:spPr>
          <a:xfrm flipV="1">
            <a:off x="4291026" y="6797622"/>
            <a:ext cx="1490598" cy="439290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" name="線條"/>
          <p:cNvSpPr/>
          <p:nvPr/>
        </p:nvSpPr>
        <p:spPr>
          <a:xfrm flipV="1">
            <a:off x="8654737" y="7722015"/>
            <a:ext cx="1" cy="1157338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" name="Marking Tool"/>
          <p:cNvSpPr txBox="1"/>
          <p:nvPr/>
        </p:nvSpPr>
        <p:spPr>
          <a:xfrm>
            <a:off x="7725402" y="9000759"/>
            <a:ext cx="185867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Marking Tool</a:t>
            </a:r>
          </a:p>
        </p:txBody>
      </p:sp>
      <p:sp>
        <p:nvSpPr>
          <p:cNvPr id="101" name="Mark"/>
          <p:cNvSpPr txBox="1"/>
          <p:nvPr/>
        </p:nvSpPr>
        <p:spPr>
          <a:xfrm>
            <a:off x="4627570" y="10503568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  <p:sp>
        <p:nvSpPr>
          <p:cNvPr id="102" name="Mark"/>
          <p:cNvSpPr txBox="1"/>
          <p:nvPr/>
        </p:nvSpPr>
        <p:spPr>
          <a:xfrm>
            <a:off x="3403374" y="7105798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  <p:sp>
        <p:nvSpPr>
          <p:cNvPr id="103" name="Mark"/>
          <p:cNvSpPr txBox="1"/>
          <p:nvPr/>
        </p:nvSpPr>
        <p:spPr>
          <a:xfrm>
            <a:off x="13921472" y="5631765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  <p:sp>
        <p:nvSpPr>
          <p:cNvPr id="104" name="Mark"/>
          <p:cNvSpPr txBox="1"/>
          <p:nvPr/>
        </p:nvSpPr>
        <p:spPr>
          <a:xfrm>
            <a:off x="15770259" y="11977602"/>
            <a:ext cx="80314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幻燈片編號"/>
          <p:cNvSpPr txBox="1"/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7" name="Introduction | Cataract Surgery"/>
          <p:cNvSpPr txBox="1"/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108" name="Drawbacks:…"/>
          <p:cNvSpPr txBox="1"/>
          <p:nvPr/>
        </p:nvSpPr>
        <p:spPr>
          <a:xfrm>
            <a:off x="704487" y="2312718"/>
            <a:ext cx="22975025" cy="478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Drawbacks: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Color of mark may fade or disappear.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Contact marking may cause discomfort and risk of infection.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r>
              <a:t>Accuracy of manual marking highly depends on surgeons.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</a:p>
          <a:p>
            <a:pPr algn="l">
              <a:lnSpc>
                <a:spcPct val="130000"/>
              </a:lnSpc>
              <a:defRPr sz="44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 Neue Light"/>
              </a:rPr>
              <a:t>Therefore</a:t>
            </a:r>
            <a:r>
              <a:t> computer-assisted IOL alignment </a:t>
            </a:r>
            <a:r>
              <a:rPr>
                <a:latin typeface="+mj-lt"/>
                <a:ea typeface="+mj-ea"/>
                <a:cs typeface="+mj-cs"/>
                <a:sym typeface="Helvetica Neue Light"/>
              </a:rPr>
              <a:t>is needed.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ur Approach"/>
          <p:cNvSpPr txBox="1"/>
          <p:nvPr/>
        </p:nvSpPr>
        <p:spPr>
          <a:xfrm>
            <a:off x="5526073" y="4403727"/>
            <a:ext cx="13331854" cy="4908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 algn="ctr" defTabSz="825500">
              <a:defRPr sz="128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Our Approach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